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1" r:id="rId1"/>
  </p:sldMasterIdLst>
  <p:notesMasterIdLst>
    <p:notesMasterId r:id="rId50"/>
  </p:notesMasterIdLst>
  <p:sldIdLst>
    <p:sldId id="256" r:id="rId2"/>
    <p:sldId id="430" r:id="rId3"/>
    <p:sldId id="431" r:id="rId4"/>
    <p:sldId id="425" r:id="rId5"/>
    <p:sldId id="426" r:id="rId6"/>
    <p:sldId id="432" r:id="rId7"/>
    <p:sldId id="428" r:id="rId8"/>
    <p:sldId id="351" r:id="rId9"/>
    <p:sldId id="415" r:id="rId10"/>
    <p:sldId id="416" r:id="rId11"/>
    <p:sldId id="409" r:id="rId12"/>
    <p:sldId id="433" r:id="rId13"/>
    <p:sldId id="418" r:id="rId14"/>
    <p:sldId id="419" r:id="rId15"/>
    <p:sldId id="272" r:id="rId16"/>
    <p:sldId id="354" r:id="rId17"/>
    <p:sldId id="357" r:id="rId18"/>
    <p:sldId id="358" r:id="rId19"/>
    <p:sldId id="359" r:id="rId20"/>
    <p:sldId id="360" r:id="rId21"/>
    <p:sldId id="369" r:id="rId22"/>
    <p:sldId id="365" r:id="rId23"/>
    <p:sldId id="370" r:id="rId24"/>
    <p:sldId id="371" r:id="rId25"/>
    <p:sldId id="372" r:id="rId26"/>
    <p:sldId id="374" r:id="rId27"/>
    <p:sldId id="443" r:id="rId28"/>
    <p:sldId id="375" r:id="rId29"/>
    <p:sldId id="401" r:id="rId30"/>
    <p:sldId id="435" r:id="rId31"/>
    <p:sldId id="442" r:id="rId32"/>
    <p:sldId id="394" r:id="rId33"/>
    <p:sldId id="395" r:id="rId34"/>
    <p:sldId id="424" r:id="rId35"/>
    <p:sldId id="437" r:id="rId36"/>
    <p:sldId id="444" r:id="rId37"/>
    <p:sldId id="396" r:id="rId38"/>
    <p:sldId id="397" r:id="rId39"/>
    <p:sldId id="438" r:id="rId40"/>
    <p:sldId id="439" r:id="rId41"/>
    <p:sldId id="421" r:id="rId42"/>
    <p:sldId id="398" r:id="rId43"/>
    <p:sldId id="422" r:id="rId44"/>
    <p:sldId id="441" r:id="rId45"/>
    <p:sldId id="440" r:id="rId46"/>
    <p:sldId id="400" r:id="rId47"/>
    <p:sldId id="434" r:id="rId48"/>
    <p:sldId id="403" r:id="rId4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C9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120" autoAdjust="0"/>
    <p:restoredTop sz="92607" autoAdjust="0"/>
  </p:normalViewPr>
  <p:slideViewPr>
    <p:cSldViewPr snapToGrid="0">
      <p:cViewPr varScale="1">
        <p:scale>
          <a:sx n="47" d="100"/>
          <a:sy n="47" d="100"/>
        </p:scale>
        <p:origin x="58" y="134"/>
      </p:cViewPr>
      <p:guideLst>
        <p:guide orient="horz" pos="2160"/>
        <p:guide pos="3840"/>
      </p:guideLst>
    </p:cSldViewPr>
  </p:slideViewPr>
  <p:notesTextViewPr>
    <p:cViewPr>
      <p:scale>
        <a:sx n="1" d="1"/>
        <a:sy n="1" d="1"/>
      </p:scale>
      <p:origin x="0" y="0"/>
    </p:cViewPr>
  </p:notesTextViewPr>
  <p:sorterViewPr>
    <p:cViewPr>
      <p:scale>
        <a:sx n="100" d="100"/>
        <a:sy n="100" d="100"/>
      </p:scale>
      <p:origin x="0" y="-270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刘香海" userId="5069b40186d5cf47" providerId="LiveId" clId="{F0450A26-47DB-494D-85C8-BAD5885EA70B}"/>
  </pc:docChgLst>
  <pc:docChgLst>
    <pc:chgData userId="5069b40186d5cf47" providerId="LiveId" clId="{494465BA-9615-4E12-AE1A-56240628CAEA}"/>
    <pc:docChg chg="modSld">
      <pc:chgData name="" userId="5069b40186d5cf47" providerId="LiveId" clId="{494465BA-9615-4E12-AE1A-56240628CAEA}" dt="2018-05-04T08:14:23.439" v="0"/>
      <pc:docMkLst>
        <pc:docMk/>
      </pc:docMkLst>
      <pc:sldChg chg="modSp">
        <pc:chgData name="" userId="5069b40186d5cf47" providerId="LiveId" clId="{494465BA-9615-4E12-AE1A-56240628CAEA}" dt="2018-05-04T08:14:23.439" v="0"/>
        <pc:sldMkLst>
          <pc:docMk/>
          <pc:sldMk cId="1255993316" sldId="256"/>
        </pc:sldMkLst>
        <pc:spChg chg="mod">
          <ac:chgData name="" userId="5069b40186d5cf47" providerId="LiveId" clId="{494465BA-9615-4E12-AE1A-56240628CAEA}" dt="2018-05-04T08:14:23.439" v="0"/>
          <ac:spMkLst>
            <pc:docMk/>
            <pc:sldMk cId="1255993316" sldId="256"/>
            <ac:spMk id="2" creationId="{D962CD16-A017-4B2E-8D74-FAB07F792F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99190F-AD3C-4A8B-953A-FE7D81ECF682}" type="datetimeFigureOut">
              <a:rPr lang="zh-CN" altLang="en-US" smtClean="0"/>
              <a:t>2018/9/16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E368A-5D13-416E-9B34-875588C4FCD6}" type="slidenum">
              <a:rPr lang="zh-CN" altLang="en-US" smtClean="0"/>
              <a:t>‹#›</a:t>
            </a:fld>
            <a:endParaRPr lang="zh-CN" altLang="en-US"/>
          </a:p>
        </p:txBody>
      </p:sp>
    </p:spTree>
    <p:extLst>
      <p:ext uri="{BB962C8B-B14F-4D97-AF65-F5344CB8AC3E}">
        <p14:creationId xmlns:p14="http://schemas.microsoft.com/office/powerpoint/2010/main" val="1743360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1E368A-5D13-416E-9B34-875588C4FCD6}" type="slidenum">
              <a:rPr lang="zh-CN" altLang="en-US" smtClean="0"/>
              <a:t>1</a:t>
            </a:fld>
            <a:endParaRPr lang="zh-CN" altLang="en-US"/>
          </a:p>
        </p:txBody>
      </p:sp>
    </p:spTree>
    <p:extLst>
      <p:ext uri="{BB962C8B-B14F-4D97-AF65-F5344CB8AC3E}">
        <p14:creationId xmlns:p14="http://schemas.microsoft.com/office/powerpoint/2010/main" val="36641419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r>
                  <a:rPr lang="en-US" altLang="zh-CN" sz="1200" i="0">
                    <a:latin typeface="Cambria Math" panose="02040503050406030204" pitchFamily="18" charset="0"/>
                  </a:rPr>
                  <a:t>𝑈=𝜙_0^𝜋+𝑖</a:t>
                </a:r>
                <a:r>
                  <a:rPr lang="en-US" altLang="zh-CN" sz="1200" b="1" i="0">
                    <a:latin typeface="Cambria Math" panose="02040503050406030204" pitchFamily="18" charset="0"/>
                  </a:rPr>
                  <a:t>𝝉⋅𝝓^𝝅</a:t>
                </a:r>
                <a:r>
                  <a:rPr lang="zh-CN" altLang="en-US" sz="1200" dirty="0"/>
                  <a:t>，</a:t>
                </a:r>
                <a:r>
                  <a:rPr lang="zh-CN" altLang="zh-CN" sz="1200" dirty="0"/>
                  <a:t> </a:t>
                </a:r>
                <a:r>
                  <a:rPr lang="en-US" altLang="zh-CN" sz="1200" i="0">
                    <a:latin typeface="Cambria Math" panose="02040503050406030204" pitchFamily="18" charset="0"/>
                  </a:rPr>
                  <a:t>𝜙^𝜋</a:t>
                </a:r>
                <a:r>
                  <a:rPr lang="zh-CN" altLang="en-US" sz="1200" dirty="0"/>
                  <a:t>是一个单位四矢量，傅立叶展开比较困难，于是定义非正则场</a:t>
                </a:r>
                <a:r>
                  <a:rPr lang="en-US" altLang="zh-CN" sz="1200" i="0">
                    <a:latin typeface="Cambria Math" panose="02040503050406030204" pitchFamily="18" charset="0"/>
                  </a:rPr>
                  <a:t>(𝜙 ̅_0^𝜋</a:t>
                </a:r>
                <a:r>
                  <a:rPr lang="en-US" altLang="zh-CN" sz="1200" b="0" i="0">
                    <a:latin typeface="Cambria Math" panose="02040503050406030204" pitchFamily="18" charset="0"/>
                  </a:rPr>
                  <a:t>,</a:t>
                </a:r>
                <a:r>
                  <a:rPr lang="en-US" altLang="zh-CN" sz="1200" i="0">
                    <a:latin typeface="Cambria Math" panose="02040503050406030204" pitchFamily="18" charset="0"/>
                  </a:rPr>
                  <a:t>𝜙 ̅_</a:t>
                </a:r>
                <a:r>
                  <a:rPr lang="en-US" altLang="zh-CN" sz="1200" b="0" i="0">
                    <a:latin typeface="Cambria Math" panose="02040503050406030204" pitchFamily="18" charset="0"/>
                  </a:rPr>
                  <a:t>1^</a:t>
                </a:r>
                <a:r>
                  <a:rPr lang="en-US" altLang="zh-CN" sz="1200" i="0">
                    <a:latin typeface="Cambria Math" panose="02040503050406030204" pitchFamily="18" charset="0"/>
                  </a:rPr>
                  <a:t>𝜋</a:t>
                </a:r>
                <a:r>
                  <a:rPr lang="en-US" altLang="zh-CN" sz="1200" b="0" i="0">
                    <a:latin typeface="Cambria Math" panose="02040503050406030204" pitchFamily="18" charset="0"/>
                  </a:rPr>
                  <a:t>,</a:t>
                </a:r>
                <a:r>
                  <a:rPr lang="en-US" altLang="zh-CN" sz="1200" i="0">
                    <a:latin typeface="Cambria Math" panose="02040503050406030204" pitchFamily="18" charset="0"/>
                  </a:rPr>
                  <a:t>𝜙 ̅_</a:t>
                </a:r>
                <a:r>
                  <a:rPr lang="en-US" altLang="zh-CN" sz="1200" b="0" i="0">
                    <a:latin typeface="Cambria Math" panose="02040503050406030204" pitchFamily="18" charset="0"/>
                  </a:rPr>
                  <a:t>2^</a:t>
                </a:r>
                <a:r>
                  <a:rPr lang="en-US" altLang="zh-CN" sz="1200" i="0">
                    <a:latin typeface="Cambria Math" panose="02040503050406030204" pitchFamily="18" charset="0"/>
                  </a:rPr>
                  <a:t>𝜋</a:t>
                </a:r>
                <a:r>
                  <a:rPr lang="en-US" altLang="zh-CN" sz="1200" b="0" i="0">
                    <a:latin typeface="Cambria Math" panose="02040503050406030204" pitchFamily="18" charset="0"/>
                  </a:rPr>
                  <a:t>,</a:t>
                </a:r>
                <a:r>
                  <a:rPr lang="en-US" altLang="zh-CN" sz="1200" i="0">
                    <a:latin typeface="Cambria Math" panose="02040503050406030204" pitchFamily="18" charset="0"/>
                  </a:rPr>
                  <a:t>𝜙 ̅_</a:t>
                </a:r>
                <a:r>
                  <a:rPr lang="en-US" altLang="zh-CN" sz="1200" b="0" i="0">
                    <a:latin typeface="Cambria Math" panose="02040503050406030204" pitchFamily="18" charset="0"/>
                  </a:rPr>
                  <a:t>3^</a:t>
                </a:r>
                <a:r>
                  <a:rPr lang="en-US" altLang="zh-CN" sz="1200" i="0">
                    <a:latin typeface="Cambria Math" panose="02040503050406030204" pitchFamily="18" charset="0"/>
                  </a:rPr>
                  <a:t>𝜋 )</a:t>
                </a:r>
                <a:r>
                  <a:rPr lang="zh-CN" altLang="en-US" dirty="0"/>
                  <a:t>。</a:t>
                </a:r>
              </a:p>
            </p:txBody>
          </p:sp>
        </mc:Fallback>
      </mc:AlternateContent>
      <p:sp>
        <p:nvSpPr>
          <p:cNvPr id="4" name="灯片编号占位符 3"/>
          <p:cNvSpPr>
            <a:spLocks noGrp="1"/>
          </p:cNvSpPr>
          <p:nvPr>
            <p:ph type="sldNum" sz="quarter" idx="10"/>
          </p:nvPr>
        </p:nvSpPr>
        <p:spPr/>
        <p:txBody>
          <a:bodyPr/>
          <a:lstStyle/>
          <a:p>
            <a:fld id="{731E368A-5D13-416E-9B34-875588C4FCD6}" type="slidenum">
              <a:rPr lang="zh-CN" altLang="en-US" smtClean="0"/>
              <a:t>16</a:t>
            </a:fld>
            <a:endParaRPr lang="zh-CN" altLang="en-US"/>
          </a:p>
        </p:txBody>
      </p:sp>
    </p:spTree>
    <p:extLst>
      <p:ext uri="{BB962C8B-B14F-4D97-AF65-F5344CB8AC3E}">
        <p14:creationId xmlns:p14="http://schemas.microsoft.com/office/powerpoint/2010/main" val="2201470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14:m>
                  <m:oMath xmlns:m="http://schemas.openxmlformats.org/officeDocument/2006/math">
                    <m:r>
                      <a:rPr lang="en-US" altLang="zh-CN" sz="1200" i="1">
                        <a:latin typeface="Cambria Math" panose="02040503050406030204" pitchFamily="18" charset="0"/>
                      </a:rPr>
                      <m:t>𝑈</m:t>
                    </m:r>
                    <m:r>
                      <a:rPr lang="en-US" altLang="zh-CN" sz="1200" i="1">
                        <a:latin typeface="Cambria Math" panose="02040503050406030204" pitchFamily="18" charset="0"/>
                      </a:rPr>
                      <m:t>=</m:t>
                    </m:r>
                    <m:sSubSup>
                      <m:sSubSupPr>
                        <m:ctrlPr>
                          <a:rPr lang="en-US" altLang="zh-CN" sz="1200" i="1">
                            <a:latin typeface="Cambria Math" panose="02040503050406030204" pitchFamily="18" charset="0"/>
                          </a:rPr>
                        </m:ctrlPr>
                      </m:sSubSupPr>
                      <m:e>
                        <m:r>
                          <a:rPr lang="en-US" altLang="zh-CN" sz="1200" i="1">
                            <a:latin typeface="Cambria Math" panose="02040503050406030204" pitchFamily="18" charset="0"/>
                          </a:rPr>
                          <m:t>𝜙</m:t>
                        </m:r>
                      </m:e>
                      <m:sub>
                        <m:r>
                          <a:rPr lang="en-US" altLang="zh-CN" sz="1200" i="1">
                            <a:latin typeface="Cambria Math" panose="02040503050406030204" pitchFamily="18" charset="0"/>
                          </a:rPr>
                          <m:t>0</m:t>
                        </m:r>
                      </m:sub>
                      <m:sup>
                        <m:r>
                          <a:rPr lang="en-US" altLang="zh-CN" sz="1200" i="1">
                            <a:latin typeface="Cambria Math" panose="02040503050406030204" pitchFamily="18" charset="0"/>
                          </a:rPr>
                          <m:t>𝜋</m:t>
                        </m:r>
                      </m:sup>
                    </m:sSubSup>
                    <m:r>
                      <a:rPr lang="en-US" altLang="zh-CN" sz="1200" i="1">
                        <a:latin typeface="Cambria Math" panose="02040503050406030204" pitchFamily="18" charset="0"/>
                      </a:rPr>
                      <m:t>+</m:t>
                    </m:r>
                    <m:r>
                      <a:rPr lang="en-US" altLang="zh-CN" sz="1200" i="1">
                        <a:latin typeface="Cambria Math" panose="02040503050406030204" pitchFamily="18" charset="0"/>
                      </a:rPr>
                      <m:t>𝑖</m:t>
                    </m:r>
                    <m:r>
                      <a:rPr lang="en-US" altLang="zh-CN" sz="1200" b="1" i="1">
                        <a:latin typeface="Cambria Math" panose="02040503050406030204" pitchFamily="18" charset="0"/>
                      </a:rPr>
                      <m:t>𝝉</m:t>
                    </m:r>
                    <m:r>
                      <a:rPr lang="en-US" altLang="zh-CN" sz="1200" b="1" i="1">
                        <a:latin typeface="Cambria Math" panose="02040503050406030204" pitchFamily="18" charset="0"/>
                      </a:rPr>
                      <m:t>⋅</m:t>
                    </m:r>
                    <m:sSup>
                      <m:sSupPr>
                        <m:ctrlPr>
                          <a:rPr lang="en-US" altLang="zh-CN" sz="1200" b="1" i="1">
                            <a:latin typeface="Cambria Math" panose="02040503050406030204" pitchFamily="18" charset="0"/>
                          </a:rPr>
                        </m:ctrlPr>
                      </m:sSupPr>
                      <m:e>
                        <m:r>
                          <a:rPr lang="en-US" altLang="zh-CN" sz="1200" b="1" i="1">
                            <a:latin typeface="Cambria Math" panose="02040503050406030204" pitchFamily="18" charset="0"/>
                          </a:rPr>
                          <m:t>𝝓</m:t>
                        </m:r>
                      </m:e>
                      <m:sup>
                        <m:r>
                          <a:rPr lang="en-US" altLang="zh-CN" sz="1200" b="1" i="1">
                            <a:latin typeface="Cambria Math" panose="02040503050406030204" pitchFamily="18" charset="0"/>
                          </a:rPr>
                          <m:t>𝝅</m:t>
                        </m:r>
                      </m:sup>
                    </m:sSup>
                  </m:oMath>
                </a14:m>
                <a:r>
                  <a:rPr lang="zh-CN" altLang="en-US" sz="1200" dirty="0"/>
                  <a:t>，由于</a:t>
                </a:r>
                <a:r>
                  <a:rPr lang="en-US" altLang="zh-CN" sz="1200" dirty="0"/>
                  <a:t>U</a:t>
                </a:r>
                <a:r>
                  <a:rPr lang="zh-CN" altLang="en-US" sz="1200" dirty="0"/>
                  <a:t>是幺正矩阵，于是</a:t>
                </a:r>
                <a:r>
                  <a:rPr lang="zh-CN" altLang="zh-CN" sz="1200" dirty="0"/>
                  <a:t> </a:t>
                </a:r>
                <a14:m>
                  <m:oMath xmlns:m="http://schemas.openxmlformats.org/officeDocument/2006/math">
                    <m:sSup>
                      <m:sSupPr>
                        <m:ctrlPr>
                          <a:rPr lang="en-US" altLang="zh-CN" sz="1200" i="1" smtClean="0">
                            <a:latin typeface="Cambria Math" panose="02040503050406030204" pitchFamily="18" charset="0"/>
                          </a:rPr>
                        </m:ctrlPr>
                      </m:sSupPr>
                      <m:e>
                        <m:r>
                          <a:rPr lang="en-US" altLang="zh-CN" sz="1200" i="1" smtClean="0">
                            <a:latin typeface="Cambria Math" panose="02040503050406030204" pitchFamily="18" charset="0"/>
                          </a:rPr>
                          <m:t>𝜙</m:t>
                        </m:r>
                      </m:e>
                      <m:sup>
                        <m:r>
                          <a:rPr lang="en-US" altLang="zh-CN" sz="1200" i="1">
                            <a:latin typeface="Cambria Math" panose="02040503050406030204" pitchFamily="18" charset="0"/>
                          </a:rPr>
                          <m:t>𝜋</m:t>
                        </m:r>
                      </m:sup>
                    </m:sSup>
                  </m:oMath>
                </a14:m>
                <a:r>
                  <a:rPr lang="zh-CN" altLang="en-US" sz="1200" dirty="0"/>
                  <a:t> 是一个单位四矢量，傅立叶展开比较困难，于是定义非正则场</a:t>
                </a:r>
                <a14:m>
                  <m:oMath xmlns:m="http://schemas.openxmlformats.org/officeDocument/2006/math">
                    <m:d>
                      <m:dPr>
                        <m:ctrlPr>
                          <a:rPr lang="en-US" altLang="zh-CN" sz="1200" i="1" smtClean="0">
                            <a:latin typeface="Cambria Math" panose="02040503050406030204" pitchFamily="18" charset="0"/>
                          </a:rPr>
                        </m:ctrlPr>
                      </m:dPr>
                      <m:e>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i="1">
                                <a:latin typeface="Cambria Math" panose="02040503050406030204" pitchFamily="18" charset="0"/>
                              </a:rPr>
                              <m:t>0</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1</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2</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3</m:t>
                            </m:r>
                          </m:sub>
                          <m:sup>
                            <m:r>
                              <a:rPr lang="en-US" altLang="zh-CN" sz="1200" i="1">
                                <a:latin typeface="Cambria Math" panose="02040503050406030204" pitchFamily="18" charset="0"/>
                              </a:rPr>
                              <m:t>𝜋</m:t>
                            </m:r>
                          </m:sup>
                        </m:sSubSup>
                      </m:e>
                    </m:d>
                  </m:oMath>
                </a14:m>
                <a:r>
                  <a:rPr lang="zh-CN" altLang="en-US" dirty="0"/>
                  <a:t>。</a:t>
                </a:r>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r>
                  <a:rPr lang="en-US" altLang="zh-CN" sz="1200" i="0">
                    <a:latin typeface="Cambria Math" panose="02040503050406030204" pitchFamily="18" charset="0"/>
                  </a:rPr>
                  <a:t>𝑈=𝜙_0^𝜋+𝑖</a:t>
                </a:r>
                <a:r>
                  <a:rPr lang="en-US" altLang="zh-CN" sz="1200" b="1" i="0">
                    <a:latin typeface="Cambria Math" panose="02040503050406030204" pitchFamily="18" charset="0"/>
                  </a:rPr>
                  <a:t>𝝉⋅𝝓^𝝅</a:t>
                </a:r>
                <a:r>
                  <a:rPr lang="zh-CN" altLang="en-US" sz="1200" dirty="0"/>
                  <a:t>，由于</a:t>
                </a:r>
                <a:r>
                  <a:rPr lang="en-US" altLang="zh-CN" sz="1200" dirty="0"/>
                  <a:t>U</a:t>
                </a:r>
                <a:r>
                  <a:rPr lang="zh-CN" altLang="en-US" sz="1200" dirty="0"/>
                  <a:t>是幺正矩阵，于是</a:t>
                </a:r>
                <a:r>
                  <a:rPr lang="zh-CN" altLang="zh-CN" sz="1200" dirty="0"/>
                  <a:t> </a:t>
                </a:r>
                <a:r>
                  <a:rPr lang="en-US" altLang="zh-CN" sz="1200" i="0" smtClean="0">
                    <a:latin typeface="Cambria Math" panose="02040503050406030204" pitchFamily="18" charset="0"/>
                  </a:rPr>
                  <a:t>𝜙^</a:t>
                </a:r>
                <a:r>
                  <a:rPr lang="en-US" altLang="zh-CN" sz="1200" i="0">
                    <a:latin typeface="Cambria Math" panose="02040503050406030204" pitchFamily="18" charset="0"/>
                  </a:rPr>
                  <a:t>𝜋</a:t>
                </a:r>
                <a:r>
                  <a:rPr lang="zh-CN" altLang="en-US" sz="1200" dirty="0"/>
                  <a:t> 是一个单位四矢量，傅立叶展开比较困难，于是定义非正则场</a:t>
                </a:r>
                <a:r>
                  <a:rPr lang="en-US" altLang="zh-CN" sz="1200" i="0" smtClean="0">
                    <a:latin typeface="Cambria Math" panose="02040503050406030204" pitchFamily="18" charset="0"/>
                  </a:rPr>
                  <a:t>(</a:t>
                </a:r>
                <a:r>
                  <a:rPr lang="en-US" altLang="zh-CN" sz="1200" i="0">
                    <a:latin typeface="Cambria Math" panose="02040503050406030204" pitchFamily="18" charset="0"/>
                  </a:rPr>
                  <a:t>𝜙 ̅_0^𝜋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1^</a:t>
                </a:r>
                <a:r>
                  <a:rPr lang="en-US" altLang="zh-CN" sz="1200" i="0">
                    <a:latin typeface="Cambria Math" panose="02040503050406030204" pitchFamily="18" charset="0"/>
                  </a:rPr>
                  <a:t>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2^</a:t>
                </a:r>
                <a:r>
                  <a:rPr lang="en-US" altLang="zh-CN" sz="1200" i="0">
                    <a:latin typeface="Cambria Math" panose="02040503050406030204" pitchFamily="18" charset="0"/>
                  </a:rPr>
                  <a:t>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3^</a:t>
                </a:r>
                <a:r>
                  <a:rPr lang="en-US" altLang="zh-CN" sz="1200" i="0">
                    <a:latin typeface="Cambria Math" panose="02040503050406030204" pitchFamily="18" charset="0"/>
                  </a:rPr>
                  <a:t>𝜋 )</a:t>
                </a:r>
                <a:r>
                  <a:rPr lang="zh-CN" altLang="en-US" dirty="0"/>
                  <a:t>。</a:t>
                </a:r>
              </a:p>
            </p:txBody>
          </p:sp>
        </mc:Fallback>
      </mc:AlternateContent>
      <p:sp>
        <p:nvSpPr>
          <p:cNvPr id="4" name="灯片编号占位符 3"/>
          <p:cNvSpPr>
            <a:spLocks noGrp="1"/>
          </p:cNvSpPr>
          <p:nvPr>
            <p:ph type="sldNum" sz="quarter" idx="10"/>
          </p:nvPr>
        </p:nvSpPr>
        <p:spPr/>
        <p:txBody>
          <a:bodyPr/>
          <a:lstStyle/>
          <a:p>
            <a:fld id="{731E368A-5D13-416E-9B34-875588C4FCD6}" type="slidenum">
              <a:rPr lang="zh-CN" altLang="en-US" smtClean="0"/>
              <a:t>21</a:t>
            </a:fld>
            <a:endParaRPr lang="zh-CN" altLang="en-US"/>
          </a:p>
        </p:txBody>
      </p:sp>
    </p:spTree>
    <p:extLst>
      <p:ext uri="{BB962C8B-B14F-4D97-AF65-F5344CB8AC3E}">
        <p14:creationId xmlns:p14="http://schemas.microsoft.com/office/powerpoint/2010/main" val="3295635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14:m>
                  <m:oMath xmlns:m="http://schemas.openxmlformats.org/officeDocument/2006/math">
                    <m:r>
                      <a:rPr lang="en-US" altLang="zh-CN" sz="1200" i="1">
                        <a:latin typeface="Cambria Math" panose="02040503050406030204" pitchFamily="18" charset="0"/>
                      </a:rPr>
                      <m:t>𝑈</m:t>
                    </m:r>
                    <m:r>
                      <a:rPr lang="en-US" altLang="zh-CN" sz="1200" i="1">
                        <a:latin typeface="Cambria Math" panose="02040503050406030204" pitchFamily="18" charset="0"/>
                      </a:rPr>
                      <m:t>=</m:t>
                    </m:r>
                    <m:sSubSup>
                      <m:sSubSupPr>
                        <m:ctrlPr>
                          <a:rPr lang="en-US" altLang="zh-CN" sz="1200" i="1">
                            <a:latin typeface="Cambria Math" panose="02040503050406030204" pitchFamily="18" charset="0"/>
                          </a:rPr>
                        </m:ctrlPr>
                      </m:sSubSupPr>
                      <m:e>
                        <m:r>
                          <a:rPr lang="en-US" altLang="zh-CN" sz="1200" i="1">
                            <a:latin typeface="Cambria Math" panose="02040503050406030204" pitchFamily="18" charset="0"/>
                          </a:rPr>
                          <m:t>𝜙</m:t>
                        </m:r>
                      </m:e>
                      <m:sub>
                        <m:r>
                          <a:rPr lang="en-US" altLang="zh-CN" sz="1200" i="1">
                            <a:latin typeface="Cambria Math" panose="02040503050406030204" pitchFamily="18" charset="0"/>
                          </a:rPr>
                          <m:t>0</m:t>
                        </m:r>
                      </m:sub>
                      <m:sup>
                        <m:r>
                          <a:rPr lang="en-US" altLang="zh-CN" sz="1200" i="1">
                            <a:latin typeface="Cambria Math" panose="02040503050406030204" pitchFamily="18" charset="0"/>
                          </a:rPr>
                          <m:t>𝜋</m:t>
                        </m:r>
                      </m:sup>
                    </m:sSubSup>
                    <m:r>
                      <a:rPr lang="en-US" altLang="zh-CN" sz="1200" i="1">
                        <a:latin typeface="Cambria Math" panose="02040503050406030204" pitchFamily="18" charset="0"/>
                      </a:rPr>
                      <m:t>+</m:t>
                    </m:r>
                    <m:r>
                      <a:rPr lang="en-US" altLang="zh-CN" sz="1200" i="1">
                        <a:latin typeface="Cambria Math" panose="02040503050406030204" pitchFamily="18" charset="0"/>
                      </a:rPr>
                      <m:t>𝑖</m:t>
                    </m:r>
                    <m:r>
                      <a:rPr lang="en-US" altLang="zh-CN" sz="1200" b="1" i="1">
                        <a:latin typeface="Cambria Math" panose="02040503050406030204" pitchFamily="18" charset="0"/>
                      </a:rPr>
                      <m:t>𝝉</m:t>
                    </m:r>
                    <m:r>
                      <a:rPr lang="en-US" altLang="zh-CN" sz="1200" b="1" i="1">
                        <a:latin typeface="Cambria Math" panose="02040503050406030204" pitchFamily="18" charset="0"/>
                      </a:rPr>
                      <m:t>⋅</m:t>
                    </m:r>
                    <m:sSup>
                      <m:sSupPr>
                        <m:ctrlPr>
                          <a:rPr lang="en-US" altLang="zh-CN" sz="1200" b="1" i="1">
                            <a:latin typeface="Cambria Math" panose="02040503050406030204" pitchFamily="18" charset="0"/>
                          </a:rPr>
                        </m:ctrlPr>
                      </m:sSupPr>
                      <m:e>
                        <m:r>
                          <a:rPr lang="en-US" altLang="zh-CN" sz="1200" b="1" i="1">
                            <a:latin typeface="Cambria Math" panose="02040503050406030204" pitchFamily="18" charset="0"/>
                          </a:rPr>
                          <m:t>𝝓</m:t>
                        </m:r>
                      </m:e>
                      <m:sup>
                        <m:r>
                          <a:rPr lang="en-US" altLang="zh-CN" sz="1200" b="1" i="1">
                            <a:latin typeface="Cambria Math" panose="02040503050406030204" pitchFamily="18" charset="0"/>
                          </a:rPr>
                          <m:t>𝝅</m:t>
                        </m:r>
                      </m:sup>
                    </m:sSup>
                  </m:oMath>
                </a14:m>
                <a:r>
                  <a:rPr lang="zh-CN" altLang="en-US" sz="1200" dirty="0"/>
                  <a:t>，由于</a:t>
                </a:r>
                <a:r>
                  <a:rPr lang="en-US" altLang="zh-CN" sz="1200" dirty="0"/>
                  <a:t>U</a:t>
                </a:r>
                <a:r>
                  <a:rPr lang="zh-CN" altLang="en-US" sz="1200" dirty="0"/>
                  <a:t>是幺正矩阵，于是</a:t>
                </a:r>
                <a:r>
                  <a:rPr lang="zh-CN" altLang="zh-CN" sz="1200" dirty="0"/>
                  <a:t> </a:t>
                </a:r>
                <a14:m>
                  <m:oMath xmlns:m="http://schemas.openxmlformats.org/officeDocument/2006/math">
                    <m:sSup>
                      <m:sSupPr>
                        <m:ctrlPr>
                          <a:rPr lang="en-US" altLang="zh-CN" sz="1200" i="1" smtClean="0">
                            <a:latin typeface="Cambria Math" panose="02040503050406030204" pitchFamily="18" charset="0"/>
                          </a:rPr>
                        </m:ctrlPr>
                      </m:sSupPr>
                      <m:e>
                        <m:r>
                          <a:rPr lang="en-US" altLang="zh-CN" sz="1200" i="1" smtClean="0">
                            <a:latin typeface="Cambria Math" panose="02040503050406030204" pitchFamily="18" charset="0"/>
                          </a:rPr>
                          <m:t>𝜙</m:t>
                        </m:r>
                      </m:e>
                      <m:sup>
                        <m:r>
                          <a:rPr lang="en-US" altLang="zh-CN" sz="1200" i="1">
                            <a:latin typeface="Cambria Math" panose="02040503050406030204" pitchFamily="18" charset="0"/>
                          </a:rPr>
                          <m:t>𝜋</m:t>
                        </m:r>
                      </m:sup>
                    </m:sSup>
                  </m:oMath>
                </a14:m>
                <a:r>
                  <a:rPr lang="zh-CN" altLang="en-US" sz="1200" dirty="0"/>
                  <a:t> 是一个单位四矢量，傅立叶展开比较困难，于是定义非正则场</a:t>
                </a:r>
                <a14:m>
                  <m:oMath xmlns:m="http://schemas.openxmlformats.org/officeDocument/2006/math">
                    <m:d>
                      <m:dPr>
                        <m:ctrlPr>
                          <a:rPr lang="en-US" altLang="zh-CN" sz="1200" i="1" smtClean="0">
                            <a:latin typeface="Cambria Math" panose="02040503050406030204" pitchFamily="18" charset="0"/>
                          </a:rPr>
                        </m:ctrlPr>
                      </m:dPr>
                      <m:e>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i="1">
                                <a:latin typeface="Cambria Math" panose="02040503050406030204" pitchFamily="18" charset="0"/>
                              </a:rPr>
                              <m:t>0</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1</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2</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3</m:t>
                            </m:r>
                          </m:sub>
                          <m:sup>
                            <m:r>
                              <a:rPr lang="en-US" altLang="zh-CN" sz="1200" i="1">
                                <a:latin typeface="Cambria Math" panose="02040503050406030204" pitchFamily="18" charset="0"/>
                              </a:rPr>
                              <m:t>𝜋</m:t>
                            </m:r>
                          </m:sup>
                        </m:sSubSup>
                      </m:e>
                    </m:d>
                  </m:oMath>
                </a14:m>
                <a:r>
                  <a:rPr lang="zh-CN" altLang="en-US" dirty="0"/>
                  <a:t>。</a:t>
                </a:r>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r>
                  <a:rPr lang="en-US" altLang="zh-CN" sz="1200" i="0">
                    <a:latin typeface="Cambria Math" panose="02040503050406030204" pitchFamily="18" charset="0"/>
                  </a:rPr>
                  <a:t>𝑈=𝜙_0^𝜋+𝑖</a:t>
                </a:r>
                <a:r>
                  <a:rPr lang="en-US" altLang="zh-CN" sz="1200" b="1" i="0">
                    <a:latin typeface="Cambria Math" panose="02040503050406030204" pitchFamily="18" charset="0"/>
                  </a:rPr>
                  <a:t>𝝉⋅𝝓^𝝅</a:t>
                </a:r>
                <a:r>
                  <a:rPr lang="zh-CN" altLang="en-US" sz="1200" dirty="0"/>
                  <a:t>，由于</a:t>
                </a:r>
                <a:r>
                  <a:rPr lang="en-US" altLang="zh-CN" sz="1200" dirty="0"/>
                  <a:t>U</a:t>
                </a:r>
                <a:r>
                  <a:rPr lang="zh-CN" altLang="en-US" sz="1200" dirty="0"/>
                  <a:t>是幺正矩阵，于是</a:t>
                </a:r>
                <a:r>
                  <a:rPr lang="zh-CN" altLang="zh-CN" sz="1200" dirty="0"/>
                  <a:t> </a:t>
                </a:r>
                <a:r>
                  <a:rPr lang="en-US" altLang="zh-CN" sz="1200" i="0" smtClean="0">
                    <a:latin typeface="Cambria Math" panose="02040503050406030204" pitchFamily="18" charset="0"/>
                  </a:rPr>
                  <a:t>𝜙^</a:t>
                </a:r>
                <a:r>
                  <a:rPr lang="en-US" altLang="zh-CN" sz="1200" i="0">
                    <a:latin typeface="Cambria Math" panose="02040503050406030204" pitchFamily="18" charset="0"/>
                  </a:rPr>
                  <a:t>𝜋</a:t>
                </a:r>
                <a:r>
                  <a:rPr lang="zh-CN" altLang="en-US" sz="1200" dirty="0"/>
                  <a:t> 是一个单位四矢量，傅立叶展开比较困难，于是定义非正则场</a:t>
                </a:r>
                <a:r>
                  <a:rPr lang="en-US" altLang="zh-CN" sz="1200" i="0" smtClean="0">
                    <a:latin typeface="Cambria Math" panose="02040503050406030204" pitchFamily="18" charset="0"/>
                  </a:rPr>
                  <a:t>(</a:t>
                </a:r>
                <a:r>
                  <a:rPr lang="en-US" altLang="zh-CN" sz="1200" i="0">
                    <a:latin typeface="Cambria Math" panose="02040503050406030204" pitchFamily="18" charset="0"/>
                  </a:rPr>
                  <a:t>𝜙 ̅_0^𝜋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1^</a:t>
                </a:r>
                <a:r>
                  <a:rPr lang="en-US" altLang="zh-CN" sz="1200" i="0">
                    <a:latin typeface="Cambria Math" panose="02040503050406030204" pitchFamily="18" charset="0"/>
                  </a:rPr>
                  <a:t>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2^</a:t>
                </a:r>
                <a:r>
                  <a:rPr lang="en-US" altLang="zh-CN" sz="1200" i="0">
                    <a:latin typeface="Cambria Math" panose="02040503050406030204" pitchFamily="18" charset="0"/>
                  </a:rPr>
                  <a:t>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3^</a:t>
                </a:r>
                <a:r>
                  <a:rPr lang="en-US" altLang="zh-CN" sz="1200" i="0">
                    <a:latin typeface="Cambria Math" panose="02040503050406030204" pitchFamily="18" charset="0"/>
                  </a:rPr>
                  <a:t>𝜋 )</a:t>
                </a:r>
                <a:r>
                  <a:rPr lang="zh-CN" altLang="en-US" dirty="0"/>
                  <a:t>。</a:t>
                </a:r>
              </a:p>
            </p:txBody>
          </p:sp>
        </mc:Fallback>
      </mc:AlternateContent>
      <p:sp>
        <p:nvSpPr>
          <p:cNvPr id="4" name="灯片编号占位符 3"/>
          <p:cNvSpPr>
            <a:spLocks noGrp="1"/>
          </p:cNvSpPr>
          <p:nvPr>
            <p:ph type="sldNum" sz="quarter" idx="10"/>
          </p:nvPr>
        </p:nvSpPr>
        <p:spPr/>
        <p:txBody>
          <a:bodyPr/>
          <a:lstStyle/>
          <a:p>
            <a:fld id="{731E368A-5D13-416E-9B34-875588C4FCD6}" type="slidenum">
              <a:rPr lang="zh-CN" altLang="en-US" smtClean="0">
                <a:solidFill>
                  <a:prstClr val="black"/>
                </a:solidFill>
              </a:rPr>
              <a:pPr/>
              <a:t>23</a:t>
            </a:fld>
            <a:endParaRPr lang="zh-CN" altLang="en-US">
              <a:solidFill>
                <a:prstClr val="black"/>
              </a:solidFill>
            </a:endParaRPr>
          </a:p>
        </p:txBody>
      </p:sp>
    </p:spTree>
    <p:extLst>
      <p:ext uri="{BB962C8B-B14F-4D97-AF65-F5344CB8AC3E}">
        <p14:creationId xmlns:p14="http://schemas.microsoft.com/office/powerpoint/2010/main" val="2936493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r>
                  <a:rPr lang="en-US" altLang="zh-CN" sz="1200" i="0">
                    <a:latin typeface="Cambria Math" panose="02040503050406030204" pitchFamily="18" charset="0"/>
                  </a:rPr>
                  <a:t>𝑈=𝜙_0^𝜋+𝑖</a:t>
                </a:r>
                <a:r>
                  <a:rPr lang="en-US" altLang="zh-CN" sz="1200" b="1" i="0">
                    <a:latin typeface="Cambria Math" panose="02040503050406030204" pitchFamily="18" charset="0"/>
                  </a:rPr>
                  <a:t>𝝉⋅𝝓^𝝅</a:t>
                </a:r>
                <a:r>
                  <a:rPr lang="zh-CN" altLang="en-US" sz="1200" dirty="0"/>
                  <a:t>，由于</a:t>
                </a:r>
                <a:r>
                  <a:rPr lang="en-US" altLang="zh-CN" sz="1200" dirty="0"/>
                  <a:t>U</a:t>
                </a:r>
                <a:r>
                  <a:rPr lang="zh-CN" altLang="en-US" sz="1200" dirty="0"/>
                  <a:t>是幺正矩阵，于是</a:t>
                </a:r>
                <a:r>
                  <a:rPr lang="zh-CN" altLang="zh-CN" sz="1200" dirty="0"/>
                  <a:t> </a:t>
                </a:r>
                <a:r>
                  <a:rPr lang="en-US" altLang="zh-CN" sz="1200" i="0" smtClean="0">
                    <a:latin typeface="Cambria Math" panose="02040503050406030204" pitchFamily="18" charset="0"/>
                  </a:rPr>
                  <a:t>𝜙^</a:t>
                </a:r>
                <a:r>
                  <a:rPr lang="en-US" altLang="zh-CN" sz="1200" i="0">
                    <a:latin typeface="Cambria Math" panose="02040503050406030204" pitchFamily="18" charset="0"/>
                  </a:rPr>
                  <a:t>𝜋</a:t>
                </a:r>
                <a:r>
                  <a:rPr lang="zh-CN" altLang="en-US" sz="1200" dirty="0"/>
                  <a:t> 是一个单位四矢量，傅立叶展开比较困难，于是定义非正则场</a:t>
                </a:r>
                <a:r>
                  <a:rPr lang="en-US" altLang="zh-CN" sz="1200" i="0" smtClean="0">
                    <a:latin typeface="Cambria Math" panose="02040503050406030204" pitchFamily="18" charset="0"/>
                  </a:rPr>
                  <a:t>(</a:t>
                </a:r>
                <a:r>
                  <a:rPr lang="en-US" altLang="zh-CN" sz="1200" i="0">
                    <a:latin typeface="Cambria Math" panose="02040503050406030204" pitchFamily="18" charset="0"/>
                  </a:rPr>
                  <a:t>𝜙 ̅_0^𝜋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1^</a:t>
                </a:r>
                <a:r>
                  <a:rPr lang="en-US" altLang="zh-CN" sz="1200" i="0">
                    <a:latin typeface="Cambria Math" panose="02040503050406030204" pitchFamily="18" charset="0"/>
                  </a:rPr>
                  <a:t>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2^</a:t>
                </a:r>
                <a:r>
                  <a:rPr lang="en-US" altLang="zh-CN" sz="1200" i="0">
                    <a:latin typeface="Cambria Math" panose="02040503050406030204" pitchFamily="18" charset="0"/>
                  </a:rPr>
                  <a:t>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3^</a:t>
                </a:r>
                <a:r>
                  <a:rPr lang="en-US" altLang="zh-CN" sz="1200" i="0">
                    <a:latin typeface="Cambria Math" panose="02040503050406030204" pitchFamily="18" charset="0"/>
                  </a:rPr>
                  <a:t>𝜋 )</a:t>
                </a:r>
                <a:r>
                  <a:rPr lang="zh-CN" altLang="en-US" dirty="0"/>
                  <a:t>。</a:t>
                </a:r>
              </a:p>
            </p:txBody>
          </p:sp>
        </mc:Fallback>
      </mc:AlternateContent>
      <p:sp>
        <p:nvSpPr>
          <p:cNvPr id="4" name="灯片编号占位符 3"/>
          <p:cNvSpPr>
            <a:spLocks noGrp="1"/>
          </p:cNvSpPr>
          <p:nvPr>
            <p:ph type="sldNum" sz="quarter" idx="10"/>
          </p:nvPr>
        </p:nvSpPr>
        <p:spPr/>
        <p:txBody>
          <a:bodyPr/>
          <a:lstStyle/>
          <a:p>
            <a:fld id="{731E368A-5D13-416E-9B34-875588C4FCD6}" type="slidenum">
              <a:rPr lang="zh-CN" altLang="en-US" smtClean="0">
                <a:solidFill>
                  <a:prstClr val="black"/>
                </a:solidFill>
              </a:rPr>
              <a:pPr/>
              <a:t>24</a:t>
            </a:fld>
            <a:endParaRPr lang="zh-CN" altLang="en-US">
              <a:solidFill>
                <a:prstClr val="black"/>
              </a:solidFill>
            </a:endParaRPr>
          </a:p>
        </p:txBody>
      </p:sp>
    </p:spTree>
    <p:extLst>
      <p:ext uri="{BB962C8B-B14F-4D97-AF65-F5344CB8AC3E}">
        <p14:creationId xmlns:p14="http://schemas.microsoft.com/office/powerpoint/2010/main" val="3664904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0E7EAE-1B24-4811-8BEC-032E1E1EDE13}" type="slidenum">
              <a:rPr kumimoji="1" lang="ja-JP" altLang="en-US" smtClean="0"/>
              <a:t>25</a:t>
            </a:fld>
            <a:endParaRPr kumimoji="1" lang="ja-JP" altLang="en-US"/>
          </a:p>
        </p:txBody>
      </p:sp>
    </p:spTree>
    <p:extLst>
      <p:ext uri="{BB962C8B-B14F-4D97-AF65-F5344CB8AC3E}">
        <p14:creationId xmlns:p14="http://schemas.microsoft.com/office/powerpoint/2010/main" val="2672371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1E368A-5D13-416E-9B34-875588C4FCD6}" type="slidenum">
              <a:rPr lang="zh-CN" altLang="en-US" smtClean="0"/>
              <a:t>28</a:t>
            </a:fld>
            <a:endParaRPr lang="zh-CN" altLang="en-US"/>
          </a:p>
        </p:txBody>
      </p:sp>
    </p:spTree>
    <p:extLst>
      <p:ext uri="{BB962C8B-B14F-4D97-AF65-F5344CB8AC3E}">
        <p14:creationId xmlns:p14="http://schemas.microsoft.com/office/powerpoint/2010/main" val="1369902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1E368A-5D13-416E-9B34-875588C4FCD6}" type="slidenum">
              <a:rPr lang="zh-CN" altLang="en-US" smtClean="0"/>
              <a:t>41</a:t>
            </a:fld>
            <a:endParaRPr lang="zh-CN" altLang="en-US"/>
          </a:p>
        </p:txBody>
      </p:sp>
    </p:spTree>
    <p:extLst>
      <p:ext uri="{BB962C8B-B14F-4D97-AF65-F5344CB8AC3E}">
        <p14:creationId xmlns:p14="http://schemas.microsoft.com/office/powerpoint/2010/main" val="272921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0E7EAE-1B24-4811-8BEC-032E1E1EDE13}" type="slidenum">
              <a:rPr kumimoji="1" lang="ja-JP" altLang="en-US" smtClean="0"/>
              <a:t>46</a:t>
            </a:fld>
            <a:endParaRPr kumimoji="1" lang="ja-JP" altLang="en-US"/>
          </a:p>
        </p:txBody>
      </p:sp>
    </p:spTree>
    <p:extLst>
      <p:ext uri="{BB962C8B-B14F-4D97-AF65-F5344CB8AC3E}">
        <p14:creationId xmlns:p14="http://schemas.microsoft.com/office/powerpoint/2010/main" val="1082584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0488" y="744538"/>
            <a:ext cx="6616700" cy="3722687"/>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0E7EAE-1B24-4811-8BEC-032E1E1EDE13}" type="slidenum">
              <a:rPr kumimoji="1" lang="ja-JP" altLang="en-US" smtClean="0"/>
              <a:t>47</a:t>
            </a:fld>
            <a:endParaRPr kumimoji="1" lang="ja-JP" altLang="en-US"/>
          </a:p>
        </p:txBody>
      </p:sp>
    </p:spTree>
    <p:extLst>
      <p:ext uri="{BB962C8B-B14F-4D97-AF65-F5344CB8AC3E}">
        <p14:creationId xmlns:p14="http://schemas.microsoft.com/office/powerpoint/2010/main" val="3383628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1E368A-5D13-416E-9B34-875588C4FCD6}" type="slidenum">
              <a:rPr lang="zh-CN" altLang="en-US" smtClean="0"/>
              <a:t>2</a:t>
            </a:fld>
            <a:endParaRPr lang="zh-CN" altLang="en-US"/>
          </a:p>
        </p:txBody>
      </p:sp>
    </p:spTree>
    <p:extLst>
      <p:ext uri="{BB962C8B-B14F-4D97-AF65-F5344CB8AC3E}">
        <p14:creationId xmlns:p14="http://schemas.microsoft.com/office/powerpoint/2010/main" val="1110068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1E368A-5D13-416E-9B34-875588C4FCD6}" type="slidenum">
              <a:rPr lang="zh-CN" altLang="en-US" smtClean="0"/>
              <a:t>3</a:t>
            </a:fld>
            <a:endParaRPr lang="zh-CN" altLang="en-US"/>
          </a:p>
        </p:txBody>
      </p:sp>
    </p:spTree>
    <p:extLst>
      <p:ext uri="{BB962C8B-B14F-4D97-AF65-F5344CB8AC3E}">
        <p14:creationId xmlns:p14="http://schemas.microsoft.com/office/powerpoint/2010/main" val="257490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0E7EAE-1B24-4811-8BEC-032E1E1EDE13}" type="slidenum">
              <a:rPr kumimoji="1" lang="ja-JP" altLang="en-US" smtClean="0"/>
              <a:t>5</a:t>
            </a:fld>
            <a:endParaRPr kumimoji="1" lang="ja-JP" altLang="en-US"/>
          </a:p>
        </p:txBody>
      </p:sp>
    </p:spTree>
    <p:extLst>
      <p:ext uri="{BB962C8B-B14F-4D97-AF65-F5344CB8AC3E}">
        <p14:creationId xmlns:p14="http://schemas.microsoft.com/office/powerpoint/2010/main" val="3910244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1E368A-5D13-416E-9B34-875588C4FCD6}" type="slidenum">
              <a:rPr lang="zh-CN" altLang="en-US" smtClean="0"/>
              <a:t>8</a:t>
            </a:fld>
            <a:endParaRPr lang="zh-CN" altLang="en-US"/>
          </a:p>
        </p:txBody>
      </p:sp>
    </p:spTree>
    <p:extLst>
      <p:ext uri="{BB962C8B-B14F-4D97-AF65-F5344CB8AC3E}">
        <p14:creationId xmlns:p14="http://schemas.microsoft.com/office/powerpoint/2010/main" val="661979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14:m>
                  <m:oMath xmlns:m="http://schemas.openxmlformats.org/officeDocument/2006/math">
                    <m:r>
                      <a:rPr lang="en-US" altLang="zh-CN" sz="1200" i="1">
                        <a:latin typeface="Cambria Math" panose="02040503050406030204" pitchFamily="18" charset="0"/>
                      </a:rPr>
                      <m:t>𝑈</m:t>
                    </m:r>
                    <m:r>
                      <a:rPr lang="en-US" altLang="zh-CN" sz="1200" i="1">
                        <a:latin typeface="Cambria Math" panose="02040503050406030204" pitchFamily="18" charset="0"/>
                      </a:rPr>
                      <m:t>=</m:t>
                    </m:r>
                    <m:sSubSup>
                      <m:sSubSupPr>
                        <m:ctrlPr>
                          <a:rPr lang="en-US" altLang="zh-CN" sz="1200" i="1">
                            <a:latin typeface="Cambria Math" panose="02040503050406030204" pitchFamily="18" charset="0"/>
                          </a:rPr>
                        </m:ctrlPr>
                      </m:sSubSupPr>
                      <m:e>
                        <m:r>
                          <a:rPr lang="en-US" altLang="zh-CN" sz="1200" i="1">
                            <a:latin typeface="Cambria Math" panose="02040503050406030204" pitchFamily="18" charset="0"/>
                          </a:rPr>
                          <m:t>𝜙</m:t>
                        </m:r>
                      </m:e>
                      <m:sub>
                        <m:r>
                          <a:rPr lang="en-US" altLang="zh-CN" sz="1200" i="1">
                            <a:latin typeface="Cambria Math" panose="02040503050406030204" pitchFamily="18" charset="0"/>
                          </a:rPr>
                          <m:t>0</m:t>
                        </m:r>
                      </m:sub>
                      <m:sup>
                        <m:r>
                          <a:rPr lang="en-US" altLang="zh-CN" sz="1200" i="1">
                            <a:latin typeface="Cambria Math" panose="02040503050406030204" pitchFamily="18" charset="0"/>
                          </a:rPr>
                          <m:t>𝜋</m:t>
                        </m:r>
                      </m:sup>
                    </m:sSubSup>
                    <m:r>
                      <a:rPr lang="en-US" altLang="zh-CN" sz="1200" i="1">
                        <a:latin typeface="Cambria Math" panose="02040503050406030204" pitchFamily="18" charset="0"/>
                      </a:rPr>
                      <m:t>+</m:t>
                    </m:r>
                    <m:r>
                      <a:rPr lang="en-US" altLang="zh-CN" sz="1200" i="1">
                        <a:latin typeface="Cambria Math" panose="02040503050406030204" pitchFamily="18" charset="0"/>
                      </a:rPr>
                      <m:t>𝑖</m:t>
                    </m:r>
                    <m:r>
                      <a:rPr lang="en-US" altLang="zh-CN" sz="1200" b="1" i="1">
                        <a:latin typeface="Cambria Math" panose="02040503050406030204" pitchFamily="18" charset="0"/>
                      </a:rPr>
                      <m:t>𝝉</m:t>
                    </m:r>
                    <m:r>
                      <a:rPr lang="en-US" altLang="zh-CN" sz="1200" b="1" i="1">
                        <a:latin typeface="Cambria Math" panose="02040503050406030204" pitchFamily="18" charset="0"/>
                      </a:rPr>
                      <m:t>⋅</m:t>
                    </m:r>
                    <m:sSup>
                      <m:sSupPr>
                        <m:ctrlPr>
                          <a:rPr lang="en-US" altLang="zh-CN" sz="1200" b="1" i="1">
                            <a:latin typeface="Cambria Math" panose="02040503050406030204" pitchFamily="18" charset="0"/>
                          </a:rPr>
                        </m:ctrlPr>
                      </m:sSupPr>
                      <m:e>
                        <m:r>
                          <a:rPr lang="en-US" altLang="zh-CN" sz="1200" b="1" i="1">
                            <a:latin typeface="Cambria Math" panose="02040503050406030204" pitchFamily="18" charset="0"/>
                          </a:rPr>
                          <m:t>𝝓</m:t>
                        </m:r>
                      </m:e>
                      <m:sup>
                        <m:r>
                          <a:rPr lang="en-US" altLang="zh-CN" sz="1200" b="1" i="1">
                            <a:latin typeface="Cambria Math" panose="02040503050406030204" pitchFamily="18" charset="0"/>
                          </a:rPr>
                          <m:t>𝝅</m:t>
                        </m:r>
                      </m:sup>
                    </m:sSup>
                  </m:oMath>
                </a14:m>
                <a:r>
                  <a:rPr lang="zh-CN" altLang="en-US" sz="1200" dirty="0"/>
                  <a:t>，由于</a:t>
                </a:r>
                <a:r>
                  <a:rPr lang="en-US" altLang="zh-CN" sz="1200" dirty="0"/>
                  <a:t>U</a:t>
                </a:r>
                <a:r>
                  <a:rPr lang="zh-CN" altLang="en-US" sz="1200" dirty="0"/>
                  <a:t>是幺正矩阵，于是</a:t>
                </a:r>
                <a:r>
                  <a:rPr lang="zh-CN" altLang="zh-CN" sz="1200" dirty="0"/>
                  <a:t> </a:t>
                </a:r>
                <a14:m>
                  <m:oMath xmlns:m="http://schemas.openxmlformats.org/officeDocument/2006/math">
                    <m:sSup>
                      <m:sSupPr>
                        <m:ctrlPr>
                          <a:rPr lang="en-US" altLang="zh-CN" sz="1200" i="1" smtClean="0">
                            <a:latin typeface="Cambria Math" panose="02040503050406030204" pitchFamily="18" charset="0"/>
                          </a:rPr>
                        </m:ctrlPr>
                      </m:sSupPr>
                      <m:e>
                        <m:r>
                          <a:rPr lang="en-US" altLang="zh-CN" sz="1200" i="1" smtClean="0">
                            <a:latin typeface="Cambria Math" panose="02040503050406030204" pitchFamily="18" charset="0"/>
                          </a:rPr>
                          <m:t>𝜙</m:t>
                        </m:r>
                      </m:e>
                      <m:sup>
                        <m:r>
                          <a:rPr lang="en-US" altLang="zh-CN" sz="1200" i="1">
                            <a:latin typeface="Cambria Math" panose="02040503050406030204" pitchFamily="18" charset="0"/>
                          </a:rPr>
                          <m:t>𝜋</m:t>
                        </m:r>
                      </m:sup>
                    </m:sSup>
                  </m:oMath>
                </a14:m>
                <a:r>
                  <a:rPr lang="zh-CN" altLang="en-US" sz="1200" dirty="0"/>
                  <a:t> 是一个单位四矢量，傅立叶展开比较困难，于是定义非正则场</a:t>
                </a:r>
                <a14:m>
                  <m:oMath xmlns:m="http://schemas.openxmlformats.org/officeDocument/2006/math">
                    <m:d>
                      <m:dPr>
                        <m:ctrlPr>
                          <a:rPr lang="en-US" altLang="zh-CN" sz="1200" i="1" smtClean="0">
                            <a:latin typeface="Cambria Math" panose="02040503050406030204" pitchFamily="18" charset="0"/>
                          </a:rPr>
                        </m:ctrlPr>
                      </m:dPr>
                      <m:e>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i="1">
                                <a:latin typeface="Cambria Math" panose="02040503050406030204" pitchFamily="18" charset="0"/>
                              </a:rPr>
                              <m:t>0</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1</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2</m:t>
                            </m:r>
                          </m:sub>
                          <m:sup>
                            <m:r>
                              <a:rPr lang="en-US" altLang="zh-CN" sz="1200" i="1">
                                <a:latin typeface="Cambria Math" panose="02040503050406030204" pitchFamily="18" charset="0"/>
                              </a:rPr>
                              <m:t>𝜋</m:t>
                            </m:r>
                          </m:sup>
                        </m:sSubSup>
                        <m:r>
                          <a:rPr lang="en-US" altLang="zh-CN" sz="1200" b="0" i="1" smtClean="0">
                            <a:latin typeface="Cambria Math" panose="02040503050406030204" pitchFamily="18" charset="0"/>
                          </a:rPr>
                          <m:t>,</m:t>
                        </m:r>
                        <m:sSubSup>
                          <m:sSubSupPr>
                            <m:ctrlPr>
                              <a:rPr lang="en-US" altLang="zh-CN" sz="1200" i="1">
                                <a:latin typeface="Cambria Math" panose="02040503050406030204" pitchFamily="18" charset="0"/>
                              </a:rPr>
                            </m:ctrlPr>
                          </m:sSubSupPr>
                          <m:e>
                            <m:acc>
                              <m:accPr>
                                <m:chr m:val="̅"/>
                                <m:ctrlPr>
                                  <a:rPr lang="en-US" altLang="zh-CN" sz="1200" i="1">
                                    <a:latin typeface="Cambria Math" panose="02040503050406030204" pitchFamily="18" charset="0"/>
                                  </a:rPr>
                                </m:ctrlPr>
                              </m:accPr>
                              <m:e>
                                <m:r>
                                  <a:rPr lang="en-US" altLang="zh-CN" sz="1200" i="1">
                                    <a:latin typeface="Cambria Math" panose="02040503050406030204" pitchFamily="18" charset="0"/>
                                  </a:rPr>
                                  <m:t>𝜙</m:t>
                                </m:r>
                              </m:e>
                            </m:acc>
                          </m:e>
                          <m:sub>
                            <m:r>
                              <a:rPr lang="en-US" altLang="zh-CN" sz="1200" b="0" i="1" smtClean="0">
                                <a:latin typeface="Cambria Math" panose="02040503050406030204" pitchFamily="18" charset="0"/>
                              </a:rPr>
                              <m:t>3</m:t>
                            </m:r>
                          </m:sub>
                          <m:sup>
                            <m:r>
                              <a:rPr lang="en-US" altLang="zh-CN" sz="1200" i="1">
                                <a:latin typeface="Cambria Math" panose="02040503050406030204" pitchFamily="18" charset="0"/>
                              </a:rPr>
                              <m:t>𝜋</m:t>
                            </m:r>
                          </m:sup>
                        </m:sSubSup>
                      </m:e>
                    </m:d>
                  </m:oMath>
                </a14:m>
                <a:r>
                  <a:rPr lang="zh-CN" altLang="en-US" dirty="0"/>
                  <a:t>。</a:t>
                </a:r>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r>
                  <a:rPr lang="en-US" altLang="zh-CN" sz="1200" i="0">
                    <a:latin typeface="Cambria Math" panose="02040503050406030204" pitchFamily="18" charset="0"/>
                  </a:rPr>
                  <a:t>𝑈=𝜙_0^𝜋+𝑖</a:t>
                </a:r>
                <a:r>
                  <a:rPr lang="en-US" altLang="zh-CN" sz="1200" b="1" i="0">
                    <a:latin typeface="Cambria Math" panose="02040503050406030204" pitchFamily="18" charset="0"/>
                  </a:rPr>
                  <a:t>𝝉⋅𝝓^𝝅</a:t>
                </a:r>
                <a:r>
                  <a:rPr lang="zh-CN" altLang="en-US" sz="1200" dirty="0"/>
                  <a:t>，由于</a:t>
                </a:r>
                <a:r>
                  <a:rPr lang="en-US" altLang="zh-CN" sz="1200" dirty="0"/>
                  <a:t>U</a:t>
                </a:r>
                <a:r>
                  <a:rPr lang="zh-CN" altLang="en-US" sz="1200" dirty="0"/>
                  <a:t>是幺正矩阵，于是</a:t>
                </a:r>
                <a:r>
                  <a:rPr lang="zh-CN" altLang="zh-CN" sz="1200" dirty="0"/>
                  <a:t> </a:t>
                </a:r>
                <a:r>
                  <a:rPr lang="en-US" altLang="zh-CN" sz="1200" i="0" smtClean="0">
                    <a:latin typeface="Cambria Math" panose="02040503050406030204" pitchFamily="18" charset="0"/>
                  </a:rPr>
                  <a:t>𝜙^</a:t>
                </a:r>
                <a:r>
                  <a:rPr lang="en-US" altLang="zh-CN" sz="1200" i="0">
                    <a:latin typeface="Cambria Math" panose="02040503050406030204" pitchFamily="18" charset="0"/>
                  </a:rPr>
                  <a:t>𝜋</a:t>
                </a:r>
                <a:r>
                  <a:rPr lang="zh-CN" altLang="en-US" sz="1200" dirty="0"/>
                  <a:t> 是一个单位四矢量，傅立叶展开比较困难，于是定义非正则场</a:t>
                </a:r>
                <a:r>
                  <a:rPr lang="en-US" altLang="zh-CN" sz="1200" i="0" smtClean="0">
                    <a:latin typeface="Cambria Math" panose="02040503050406030204" pitchFamily="18" charset="0"/>
                  </a:rPr>
                  <a:t>(</a:t>
                </a:r>
                <a:r>
                  <a:rPr lang="en-US" altLang="zh-CN" sz="1200" i="0">
                    <a:latin typeface="Cambria Math" panose="02040503050406030204" pitchFamily="18" charset="0"/>
                  </a:rPr>
                  <a:t>𝜙 ̅_0^𝜋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1^</a:t>
                </a:r>
                <a:r>
                  <a:rPr lang="en-US" altLang="zh-CN" sz="1200" i="0">
                    <a:latin typeface="Cambria Math" panose="02040503050406030204" pitchFamily="18" charset="0"/>
                  </a:rPr>
                  <a:t>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2^</a:t>
                </a:r>
                <a:r>
                  <a:rPr lang="en-US" altLang="zh-CN" sz="1200" i="0">
                    <a:latin typeface="Cambria Math" panose="02040503050406030204" pitchFamily="18" charset="0"/>
                  </a:rPr>
                  <a:t>𝜋</a:t>
                </a:r>
                <a:r>
                  <a:rPr lang="en-US" altLang="zh-CN" sz="1200" b="0" i="0" smtClean="0">
                    <a:latin typeface="Cambria Math" panose="02040503050406030204" pitchFamily="18" charset="0"/>
                  </a:rPr>
                  <a:t>,</a:t>
                </a:r>
                <a:r>
                  <a:rPr lang="en-US" altLang="zh-CN" sz="1200" i="0">
                    <a:latin typeface="Cambria Math" panose="02040503050406030204" pitchFamily="18" charset="0"/>
                  </a:rPr>
                  <a:t>𝜙 ̅_</a:t>
                </a:r>
                <a:r>
                  <a:rPr lang="en-US" altLang="zh-CN" sz="1200" b="0" i="0" smtClean="0">
                    <a:latin typeface="Cambria Math" panose="02040503050406030204" pitchFamily="18" charset="0"/>
                  </a:rPr>
                  <a:t>3^</a:t>
                </a:r>
                <a:r>
                  <a:rPr lang="en-US" altLang="zh-CN" sz="1200" i="0">
                    <a:latin typeface="Cambria Math" panose="02040503050406030204" pitchFamily="18" charset="0"/>
                  </a:rPr>
                  <a:t>𝜋 )</a:t>
                </a:r>
                <a:r>
                  <a:rPr lang="zh-CN" altLang="en-US" dirty="0"/>
                  <a:t>。</a:t>
                </a:r>
              </a:p>
            </p:txBody>
          </p:sp>
        </mc:Fallback>
      </mc:AlternateContent>
      <p:sp>
        <p:nvSpPr>
          <p:cNvPr id="4" name="灯片编号占位符 3"/>
          <p:cNvSpPr>
            <a:spLocks noGrp="1"/>
          </p:cNvSpPr>
          <p:nvPr>
            <p:ph type="sldNum" sz="quarter" idx="10"/>
          </p:nvPr>
        </p:nvSpPr>
        <p:spPr/>
        <p:txBody>
          <a:bodyPr/>
          <a:lstStyle/>
          <a:p>
            <a:fld id="{731E368A-5D13-416E-9B34-875588C4FCD6}"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4241578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1E368A-5D13-416E-9B34-875588C4FCD6}" type="slidenum">
              <a:rPr lang="zh-CN" altLang="en-US" smtClean="0"/>
              <a:t>11</a:t>
            </a:fld>
            <a:endParaRPr lang="zh-CN" altLang="en-US"/>
          </a:p>
        </p:txBody>
      </p:sp>
    </p:spTree>
    <p:extLst>
      <p:ext uri="{BB962C8B-B14F-4D97-AF65-F5344CB8AC3E}">
        <p14:creationId xmlns:p14="http://schemas.microsoft.com/office/powerpoint/2010/main" val="2060968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90E7EAE-1B24-4811-8BEC-032E1E1EDE13}"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620049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mc:Choice>
        <mc:Fallback xmlns="">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Cambria Math" panose="02040503050406030204" pitchFamily="18" charset="0"/>
                  </a:rPr>
                  <a:t>场变量</a:t>
                </a:r>
                <a:r>
                  <a:rPr lang="en-US" altLang="zh-CN" sz="1200" dirty="0">
                    <a:latin typeface="Cambria Math" panose="02040503050406030204" pitchFamily="18" charset="0"/>
                  </a:rPr>
                  <a:t>U</a:t>
                </a:r>
                <a:r>
                  <a:rPr lang="zh-CN" altLang="en-US" sz="1200" dirty="0">
                    <a:latin typeface="Cambria Math" panose="02040503050406030204" pitchFamily="18" charset="0"/>
                  </a:rPr>
                  <a:t>的参数化方式：</a:t>
                </a:r>
                <a:r>
                  <a:rPr lang="en-US" altLang="zh-CN" sz="1200" i="0">
                    <a:latin typeface="Cambria Math" panose="02040503050406030204" pitchFamily="18" charset="0"/>
                  </a:rPr>
                  <a:t>𝑈=𝜙_0^𝜋+𝑖</a:t>
                </a:r>
                <a:r>
                  <a:rPr lang="en-US" altLang="zh-CN" sz="1200" b="1" i="0">
                    <a:latin typeface="Cambria Math" panose="02040503050406030204" pitchFamily="18" charset="0"/>
                  </a:rPr>
                  <a:t>𝝉⋅𝝓^𝝅</a:t>
                </a:r>
                <a:r>
                  <a:rPr lang="zh-CN" altLang="en-US" sz="1200" dirty="0"/>
                  <a:t>，</a:t>
                </a:r>
                <a:r>
                  <a:rPr lang="zh-CN" altLang="zh-CN" sz="1200" dirty="0"/>
                  <a:t> </a:t>
                </a:r>
                <a:r>
                  <a:rPr lang="en-US" altLang="zh-CN" sz="1200" i="0">
                    <a:latin typeface="Cambria Math" panose="02040503050406030204" pitchFamily="18" charset="0"/>
                  </a:rPr>
                  <a:t>𝜙^𝜋</a:t>
                </a:r>
                <a:r>
                  <a:rPr lang="zh-CN" altLang="en-US" sz="1200" dirty="0"/>
                  <a:t>是一个单位四矢量，傅立叶展开比较困难，于是定义非正则场</a:t>
                </a:r>
                <a:r>
                  <a:rPr lang="en-US" altLang="zh-CN" sz="1200" i="0">
                    <a:latin typeface="Cambria Math" panose="02040503050406030204" pitchFamily="18" charset="0"/>
                  </a:rPr>
                  <a:t>(𝜙 ̅_0^𝜋</a:t>
                </a:r>
                <a:r>
                  <a:rPr lang="en-US" altLang="zh-CN" sz="1200" b="0" i="0">
                    <a:latin typeface="Cambria Math" panose="02040503050406030204" pitchFamily="18" charset="0"/>
                  </a:rPr>
                  <a:t>,</a:t>
                </a:r>
                <a:r>
                  <a:rPr lang="en-US" altLang="zh-CN" sz="1200" i="0">
                    <a:latin typeface="Cambria Math" panose="02040503050406030204" pitchFamily="18" charset="0"/>
                  </a:rPr>
                  <a:t>𝜙 ̅_</a:t>
                </a:r>
                <a:r>
                  <a:rPr lang="en-US" altLang="zh-CN" sz="1200" b="0" i="0">
                    <a:latin typeface="Cambria Math" panose="02040503050406030204" pitchFamily="18" charset="0"/>
                  </a:rPr>
                  <a:t>1^</a:t>
                </a:r>
                <a:r>
                  <a:rPr lang="en-US" altLang="zh-CN" sz="1200" i="0">
                    <a:latin typeface="Cambria Math" panose="02040503050406030204" pitchFamily="18" charset="0"/>
                  </a:rPr>
                  <a:t>𝜋</a:t>
                </a:r>
                <a:r>
                  <a:rPr lang="en-US" altLang="zh-CN" sz="1200" b="0" i="0">
                    <a:latin typeface="Cambria Math" panose="02040503050406030204" pitchFamily="18" charset="0"/>
                  </a:rPr>
                  <a:t>,</a:t>
                </a:r>
                <a:r>
                  <a:rPr lang="en-US" altLang="zh-CN" sz="1200" i="0">
                    <a:latin typeface="Cambria Math" panose="02040503050406030204" pitchFamily="18" charset="0"/>
                  </a:rPr>
                  <a:t>𝜙 ̅_</a:t>
                </a:r>
                <a:r>
                  <a:rPr lang="en-US" altLang="zh-CN" sz="1200" b="0" i="0">
                    <a:latin typeface="Cambria Math" panose="02040503050406030204" pitchFamily="18" charset="0"/>
                  </a:rPr>
                  <a:t>2^</a:t>
                </a:r>
                <a:r>
                  <a:rPr lang="en-US" altLang="zh-CN" sz="1200" i="0">
                    <a:latin typeface="Cambria Math" panose="02040503050406030204" pitchFamily="18" charset="0"/>
                  </a:rPr>
                  <a:t>𝜋</a:t>
                </a:r>
                <a:r>
                  <a:rPr lang="en-US" altLang="zh-CN" sz="1200" b="0" i="0">
                    <a:latin typeface="Cambria Math" panose="02040503050406030204" pitchFamily="18" charset="0"/>
                  </a:rPr>
                  <a:t>,</a:t>
                </a:r>
                <a:r>
                  <a:rPr lang="en-US" altLang="zh-CN" sz="1200" i="0">
                    <a:latin typeface="Cambria Math" panose="02040503050406030204" pitchFamily="18" charset="0"/>
                  </a:rPr>
                  <a:t>𝜙 ̅_</a:t>
                </a:r>
                <a:r>
                  <a:rPr lang="en-US" altLang="zh-CN" sz="1200" b="0" i="0">
                    <a:latin typeface="Cambria Math" panose="02040503050406030204" pitchFamily="18" charset="0"/>
                  </a:rPr>
                  <a:t>3^</a:t>
                </a:r>
                <a:r>
                  <a:rPr lang="en-US" altLang="zh-CN" sz="1200" i="0">
                    <a:latin typeface="Cambria Math" panose="02040503050406030204" pitchFamily="18" charset="0"/>
                  </a:rPr>
                  <a:t>𝜋 )</a:t>
                </a:r>
                <a:r>
                  <a:rPr lang="zh-CN" altLang="en-US" dirty="0"/>
                  <a:t>。</a:t>
                </a:r>
              </a:p>
            </p:txBody>
          </p:sp>
        </mc:Fallback>
      </mc:AlternateContent>
      <p:sp>
        <p:nvSpPr>
          <p:cNvPr id="4" name="灯片编号占位符 3"/>
          <p:cNvSpPr>
            <a:spLocks noGrp="1"/>
          </p:cNvSpPr>
          <p:nvPr>
            <p:ph type="sldNum" sz="quarter" idx="10"/>
          </p:nvPr>
        </p:nvSpPr>
        <p:spPr/>
        <p:txBody>
          <a:bodyPr/>
          <a:lstStyle/>
          <a:p>
            <a:fld id="{731E368A-5D13-416E-9B34-875588C4FCD6}" type="slidenum">
              <a:rPr lang="zh-CN" altLang="en-US" smtClean="0"/>
              <a:t>15</a:t>
            </a:fld>
            <a:endParaRPr lang="zh-CN" altLang="en-US"/>
          </a:p>
        </p:txBody>
      </p:sp>
    </p:spTree>
    <p:extLst>
      <p:ext uri="{BB962C8B-B14F-4D97-AF65-F5344CB8AC3E}">
        <p14:creationId xmlns:p14="http://schemas.microsoft.com/office/powerpoint/2010/main" val="3213057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8243F12-8077-433E-A99E-D0D4EA15DBF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xmlns="" id="{83BE7F12-494C-4D55-913C-DCF1B1D0DF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xmlns="" id="{CC3AB5D4-C2B5-4B6E-A923-770765ADE108}"/>
              </a:ext>
            </a:extLst>
          </p:cNvPr>
          <p:cNvSpPr>
            <a:spLocks noGrp="1"/>
          </p:cNvSpPr>
          <p:nvPr>
            <p:ph type="dt" sz="half" idx="10"/>
          </p:nvPr>
        </p:nvSpPr>
        <p:spPr/>
        <p:txBody>
          <a:bodyPr/>
          <a:lstStyle/>
          <a:p>
            <a:r>
              <a:rPr lang="en-US" altLang="zh-CN" smtClean="0"/>
              <a:t>2018/9/17</a:t>
            </a:r>
            <a:endParaRPr lang="zh-CN" altLang="en-US"/>
          </a:p>
        </p:txBody>
      </p:sp>
      <p:sp>
        <p:nvSpPr>
          <p:cNvPr id="5" name="页脚占位符 4">
            <a:extLst>
              <a:ext uri="{FF2B5EF4-FFF2-40B4-BE49-F238E27FC236}">
                <a16:creationId xmlns:a16="http://schemas.microsoft.com/office/drawing/2014/main" xmlns="" id="{FA1A6752-9506-4B47-AE0D-2B79A54C886D}"/>
              </a:ext>
            </a:extLst>
          </p:cNvPr>
          <p:cNvSpPr>
            <a:spLocks noGrp="1"/>
          </p:cNvSpPr>
          <p:nvPr>
            <p:ph type="ftr" sz="quarter" idx="11"/>
          </p:nvPr>
        </p:nvSpPr>
        <p:spPr/>
        <p:txBody>
          <a:bodyPr/>
          <a:lstStyle/>
          <a:p>
            <a:r>
              <a:rPr lang="en-US" altLang="zh-CN" smtClean="0"/>
              <a:t>TopologyChange @ APCTP</a:t>
            </a:r>
            <a:endParaRPr lang="zh-CN" altLang="en-US"/>
          </a:p>
        </p:txBody>
      </p:sp>
      <p:sp>
        <p:nvSpPr>
          <p:cNvPr id="6" name="灯片编号占位符 5">
            <a:extLst>
              <a:ext uri="{FF2B5EF4-FFF2-40B4-BE49-F238E27FC236}">
                <a16:creationId xmlns:a16="http://schemas.microsoft.com/office/drawing/2014/main" xmlns="" id="{362F5049-E588-47FF-9FE1-CE08E088271D}"/>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3933646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87D2B36-B88D-493B-82DD-50226494F4C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xmlns="" id="{36AE7ED7-D8AE-468C-AA36-96DCEEA9F7CF}"/>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E4496585-6A8B-4617-AA6B-B5720956BA34}"/>
              </a:ext>
            </a:extLst>
          </p:cNvPr>
          <p:cNvSpPr>
            <a:spLocks noGrp="1"/>
          </p:cNvSpPr>
          <p:nvPr>
            <p:ph type="dt" sz="half" idx="10"/>
          </p:nvPr>
        </p:nvSpPr>
        <p:spPr/>
        <p:txBody>
          <a:bodyPr/>
          <a:lstStyle/>
          <a:p>
            <a:r>
              <a:rPr lang="en-US" altLang="zh-CN" smtClean="0"/>
              <a:t>2018/9/17</a:t>
            </a:r>
            <a:endParaRPr lang="zh-CN" altLang="en-US"/>
          </a:p>
        </p:txBody>
      </p:sp>
      <p:sp>
        <p:nvSpPr>
          <p:cNvPr id="5" name="页脚占位符 4">
            <a:extLst>
              <a:ext uri="{FF2B5EF4-FFF2-40B4-BE49-F238E27FC236}">
                <a16:creationId xmlns:a16="http://schemas.microsoft.com/office/drawing/2014/main" xmlns="" id="{476144F3-EEB2-4115-B39C-55F550F77354}"/>
              </a:ext>
            </a:extLst>
          </p:cNvPr>
          <p:cNvSpPr>
            <a:spLocks noGrp="1"/>
          </p:cNvSpPr>
          <p:nvPr>
            <p:ph type="ftr" sz="quarter" idx="11"/>
          </p:nvPr>
        </p:nvSpPr>
        <p:spPr/>
        <p:txBody>
          <a:bodyPr/>
          <a:lstStyle/>
          <a:p>
            <a:r>
              <a:rPr lang="en-US" altLang="zh-CN" smtClean="0"/>
              <a:t>TopologyChange @ APCTP</a:t>
            </a:r>
            <a:endParaRPr lang="zh-CN" altLang="en-US"/>
          </a:p>
        </p:txBody>
      </p:sp>
      <p:sp>
        <p:nvSpPr>
          <p:cNvPr id="6" name="灯片编号占位符 5">
            <a:extLst>
              <a:ext uri="{FF2B5EF4-FFF2-40B4-BE49-F238E27FC236}">
                <a16:creationId xmlns:a16="http://schemas.microsoft.com/office/drawing/2014/main" xmlns="" id="{F71AAA4F-1356-4D94-AEE3-987E1C830900}"/>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18141363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770641E7-88F1-460A-9B55-FC1F41A76A31}"/>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xmlns="" id="{9823AFB4-4705-48CF-A9AD-F59CF10BB966}"/>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EDCA8CDD-7907-4FE0-912E-5BF31ADFD0A1}"/>
              </a:ext>
            </a:extLst>
          </p:cNvPr>
          <p:cNvSpPr>
            <a:spLocks noGrp="1"/>
          </p:cNvSpPr>
          <p:nvPr>
            <p:ph type="dt" sz="half" idx="10"/>
          </p:nvPr>
        </p:nvSpPr>
        <p:spPr/>
        <p:txBody>
          <a:bodyPr/>
          <a:lstStyle/>
          <a:p>
            <a:r>
              <a:rPr lang="en-US" altLang="zh-CN" smtClean="0"/>
              <a:t>2018/9/17</a:t>
            </a:r>
            <a:endParaRPr lang="zh-CN" altLang="en-US"/>
          </a:p>
        </p:txBody>
      </p:sp>
      <p:sp>
        <p:nvSpPr>
          <p:cNvPr id="5" name="页脚占位符 4">
            <a:extLst>
              <a:ext uri="{FF2B5EF4-FFF2-40B4-BE49-F238E27FC236}">
                <a16:creationId xmlns:a16="http://schemas.microsoft.com/office/drawing/2014/main" xmlns="" id="{0F430A5D-B721-439D-932D-7F6120350D57}"/>
              </a:ext>
            </a:extLst>
          </p:cNvPr>
          <p:cNvSpPr>
            <a:spLocks noGrp="1"/>
          </p:cNvSpPr>
          <p:nvPr>
            <p:ph type="ftr" sz="quarter" idx="11"/>
          </p:nvPr>
        </p:nvSpPr>
        <p:spPr/>
        <p:txBody>
          <a:bodyPr/>
          <a:lstStyle/>
          <a:p>
            <a:r>
              <a:rPr lang="en-US" altLang="zh-CN" smtClean="0"/>
              <a:t>TopologyChange @ APCTP</a:t>
            </a:r>
            <a:endParaRPr lang="zh-CN" altLang="en-US"/>
          </a:p>
        </p:txBody>
      </p:sp>
      <p:sp>
        <p:nvSpPr>
          <p:cNvPr id="6" name="灯片编号占位符 5">
            <a:extLst>
              <a:ext uri="{FF2B5EF4-FFF2-40B4-BE49-F238E27FC236}">
                <a16:creationId xmlns:a16="http://schemas.microsoft.com/office/drawing/2014/main" xmlns="" id="{E29AF31E-E04B-4632-89E9-797E37C74AC2}"/>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19692530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69E5CAB-279F-4684-8C21-8B66C510B00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489ABEC4-BC34-4CED-A0A0-5FE702E3650D}"/>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7567A3DF-24BB-423D-B898-164DFFE7DA6E}"/>
              </a:ext>
            </a:extLst>
          </p:cNvPr>
          <p:cNvSpPr>
            <a:spLocks noGrp="1"/>
          </p:cNvSpPr>
          <p:nvPr>
            <p:ph type="dt" sz="half" idx="10"/>
          </p:nvPr>
        </p:nvSpPr>
        <p:spPr/>
        <p:txBody>
          <a:bodyPr/>
          <a:lstStyle/>
          <a:p>
            <a:r>
              <a:rPr lang="en-US" altLang="zh-CN" smtClean="0"/>
              <a:t>2018/9/17</a:t>
            </a:r>
            <a:endParaRPr lang="zh-CN" altLang="en-US"/>
          </a:p>
        </p:txBody>
      </p:sp>
      <p:sp>
        <p:nvSpPr>
          <p:cNvPr id="5" name="页脚占位符 4">
            <a:extLst>
              <a:ext uri="{FF2B5EF4-FFF2-40B4-BE49-F238E27FC236}">
                <a16:creationId xmlns:a16="http://schemas.microsoft.com/office/drawing/2014/main" xmlns="" id="{56442C31-E046-41DA-BDE7-5CCF55091089}"/>
              </a:ext>
            </a:extLst>
          </p:cNvPr>
          <p:cNvSpPr>
            <a:spLocks noGrp="1"/>
          </p:cNvSpPr>
          <p:nvPr>
            <p:ph type="ftr" sz="quarter" idx="11"/>
          </p:nvPr>
        </p:nvSpPr>
        <p:spPr/>
        <p:txBody>
          <a:bodyPr/>
          <a:lstStyle/>
          <a:p>
            <a:r>
              <a:rPr lang="en-US" altLang="zh-CN" smtClean="0"/>
              <a:t>TopologyChange @ APCTP</a:t>
            </a:r>
            <a:endParaRPr lang="zh-CN" altLang="en-US"/>
          </a:p>
        </p:txBody>
      </p:sp>
      <p:sp>
        <p:nvSpPr>
          <p:cNvPr id="6" name="灯片编号占位符 5">
            <a:extLst>
              <a:ext uri="{FF2B5EF4-FFF2-40B4-BE49-F238E27FC236}">
                <a16:creationId xmlns:a16="http://schemas.microsoft.com/office/drawing/2014/main" xmlns="" id="{4BE6C3AB-CD91-4743-AC3E-A752B203282B}"/>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24369401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FA06CC8E-F218-4E6B-B5F0-74C61A2D6D0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xmlns="" id="{7227F815-F068-438C-B357-77CFD04DB7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xmlns="" id="{2DAFAA1C-9CD4-41B2-9BB5-3F7BCF876C0F}"/>
              </a:ext>
            </a:extLst>
          </p:cNvPr>
          <p:cNvSpPr>
            <a:spLocks noGrp="1"/>
          </p:cNvSpPr>
          <p:nvPr>
            <p:ph type="dt" sz="half" idx="10"/>
          </p:nvPr>
        </p:nvSpPr>
        <p:spPr/>
        <p:txBody>
          <a:bodyPr/>
          <a:lstStyle/>
          <a:p>
            <a:r>
              <a:rPr lang="en-US" altLang="zh-CN" smtClean="0"/>
              <a:t>2018/9/17</a:t>
            </a:r>
            <a:endParaRPr lang="zh-CN" altLang="en-US"/>
          </a:p>
        </p:txBody>
      </p:sp>
      <p:sp>
        <p:nvSpPr>
          <p:cNvPr id="5" name="页脚占位符 4">
            <a:extLst>
              <a:ext uri="{FF2B5EF4-FFF2-40B4-BE49-F238E27FC236}">
                <a16:creationId xmlns:a16="http://schemas.microsoft.com/office/drawing/2014/main" xmlns="" id="{9C45DC04-C0C3-4794-AF9C-F3C5E4CF1127}"/>
              </a:ext>
            </a:extLst>
          </p:cNvPr>
          <p:cNvSpPr>
            <a:spLocks noGrp="1"/>
          </p:cNvSpPr>
          <p:nvPr>
            <p:ph type="ftr" sz="quarter" idx="11"/>
          </p:nvPr>
        </p:nvSpPr>
        <p:spPr/>
        <p:txBody>
          <a:bodyPr/>
          <a:lstStyle/>
          <a:p>
            <a:r>
              <a:rPr lang="en-US" altLang="zh-CN" smtClean="0"/>
              <a:t>TopologyChange @ APCTP</a:t>
            </a:r>
            <a:endParaRPr lang="zh-CN" altLang="en-US"/>
          </a:p>
        </p:txBody>
      </p:sp>
      <p:sp>
        <p:nvSpPr>
          <p:cNvPr id="6" name="灯片编号占位符 5">
            <a:extLst>
              <a:ext uri="{FF2B5EF4-FFF2-40B4-BE49-F238E27FC236}">
                <a16:creationId xmlns:a16="http://schemas.microsoft.com/office/drawing/2014/main" xmlns="" id="{D98A9CFE-E0F1-41E5-8108-45DDFACC00D9}"/>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795173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23F5563D-7EE7-4346-A7BC-60AE779911F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xmlns="" id="{BBA0F240-0AE6-4050-9792-D5BB0B4C7834}"/>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xmlns="" id="{B5C50407-B811-4A7C-9087-03CB2386F17D}"/>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xmlns="" id="{4477E28F-5912-4DB9-85BF-ADD8781DA02F}"/>
              </a:ext>
            </a:extLst>
          </p:cNvPr>
          <p:cNvSpPr>
            <a:spLocks noGrp="1"/>
          </p:cNvSpPr>
          <p:nvPr>
            <p:ph type="dt" sz="half" idx="10"/>
          </p:nvPr>
        </p:nvSpPr>
        <p:spPr/>
        <p:txBody>
          <a:bodyPr/>
          <a:lstStyle/>
          <a:p>
            <a:r>
              <a:rPr lang="en-US" altLang="zh-CN" smtClean="0"/>
              <a:t>2018/9/17</a:t>
            </a:r>
            <a:endParaRPr lang="zh-CN" altLang="en-US"/>
          </a:p>
        </p:txBody>
      </p:sp>
      <p:sp>
        <p:nvSpPr>
          <p:cNvPr id="6" name="页脚占位符 5">
            <a:extLst>
              <a:ext uri="{FF2B5EF4-FFF2-40B4-BE49-F238E27FC236}">
                <a16:creationId xmlns:a16="http://schemas.microsoft.com/office/drawing/2014/main" xmlns="" id="{080D2BC0-DDA8-4F75-B8B9-AB049845ED70}"/>
              </a:ext>
            </a:extLst>
          </p:cNvPr>
          <p:cNvSpPr>
            <a:spLocks noGrp="1"/>
          </p:cNvSpPr>
          <p:nvPr>
            <p:ph type="ftr" sz="quarter" idx="11"/>
          </p:nvPr>
        </p:nvSpPr>
        <p:spPr/>
        <p:txBody>
          <a:bodyPr/>
          <a:lstStyle/>
          <a:p>
            <a:r>
              <a:rPr lang="en-US" altLang="zh-CN" smtClean="0"/>
              <a:t>TopologyChange @ APCTP</a:t>
            </a:r>
            <a:endParaRPr lang="zh-CN" altLang="en-US"/>
          </a:p>
        </p:txBody>
      </p:sp>
      <p:sp>
        <p:nvSpPr>
          <p:cNvPr id="7" name="灯片编号占位符 6">
            <a:extLst>
              <a:ext uri="{FF2B5EF4-FFF2-40B4-BE49-F238E27FC236}">
                <a16:creationId xmlns:a16="http://schemas.microsoft.com/office/drawing/2014/main" xmlns="" id="{C00E69B3-2CAD-4992-BF6C-71F59606EE61}"/>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3070252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6C9CC8CA-0E63-4B1A-96C1-591B182612A2}"/>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xmlns="" id="{B5107889-DE9B-4FA7-98EC-2075B42064B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xmlns="" id="{1B3054B9-00F3-496B-B75E-25B47195D9BE}"/>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xmlns="" id="{05A58300-32BD-4C35-A158-D93638F999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xmlns="" id="{5ADC8F97-BF39-448F-B0B5-F36CB0008999}"/>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xmlns="" id="{3E3A6D0E-1C34-48A3-827A-2E46A085C5E4}"/>
              </a:ext>
            </a:extLst>
          </p:cNvPr>
          <p:cNvSpPr>
            <a:spLocks noGrp="1"/>
          </p:cNvSpPr>
          <p:nvPr>
            <p:ph type="dt" sz="half" idx="10"/>
          </p:nvPr>
        </p:nvSpPr>
        <p:spPr/>
        <p:txBody>
          <a:bodyPr/>
          <a:lstStyle/>
          <a:p>
            <a:r>
              <a:rPr lang="en-US" altLang="zh-CN" smtClean="0"/>
              <a:t>2018/9/17</a:t>
            </a:r>
            <a:endParaRPr lang="zh-CN" altLang="en-US"/>
          </a:p>
        </p:txBody>
      </p:sp>
      <p:sp>
        <p:nvSpPr>
          <p:cNvPr id="8" name="页脚占位符 7">
            <a:extLst>
              <a:ext uri="{FF2B5EF4-FFF2-40B4-BE49-F238E27FC236}">
                <a16:creationId xmlns:a16="http://schemas.microsoft.com/office/drawing/2014/main" xmlns="" id="{E9591D59-3E02-4D7C-A5EE-48F9D7A506CF}"/>
              </a:ext>
            </a:extLst>
          </p:cNvPr>
          <p:cNvSpPr>
            <a:spLocks noGrp="1"/>
          </p:cNvSpPr>
          <p:nvPr>
            <p:ph type="ftr" sz="quarter" idx="11"/>
          </p:nvPr>
        </p:nvSpPr>
        <p:spPr/>
        <p:txBody>
          <a:bodyPr/>
          <a:lstStyle/>
          <a:p>
            <a:r>
              <a:rPr lang="en-US" altLang="zh-CN" smtClean="0"/>
              <a:t>TopologyChange @ APCTP</a:t>
            </a:r>
            <a:endParaRPr lang="zh-CN" altLang="en-US"/>
          </a:p>
        </p:txBody>
      </p:sp>
      <p:sp>
        <p:nvSpPr>
          <p:cNvPr id="9" name="灯片编号占位符 8">
            <a:extLst>
              <a:ext uri="{FF2B5EF4-FFF2-40B4-BE49-F238E27FC236}">
                <a16:creationId xmlns:a16="http://schemas.microsoft.com/office/drawing/2014/main" xmlns="" id="{947B4D1B-12B8-475D-81B9-9AF5C1A48B9C}"/>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20030695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C2D952EA-5787-4C64-B120-BF9A214D6A79}"/>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xmlns="" id="{0B3223E5-16C2-47AE-B20E-017AFE7081B0}"/>
              </a:ext>
            </a:extLst>
          </p:cNvPr>
          <p:cNvSpPr>
            <a:spLocks noGrp="1"/>
          </p:cNvSpPr>
          <p:nvPr>
            <p:ph type="dt" sz="half" idx="10"/>
          </p:nvPr>
        </p:nvSpPr>
        <p:spPr/>
        <p:txBody>
          <a:bodyPr/>
          <a:lstStyle/>
          <a:p>
            <a:r>
              <a:rPr lang="en-US" altLang="zh-CN" smtClean="0"/>
              <a:t>2018/9/17</a:t>
            </a:r>
            <a:endParaRPr lang="zh-CN" altLang="en-US"/>
          </a:p>
        </p:txBody>
      </p:sp>
      <p:sp>
        <p:nvSpPr>
          <p:cNvPr id="4" name="页脚占位符 3">
            <a:extLst>
              <a:ext uri="{FF2B5EF4-FFF2-40B4-BE49-F238E27FC236}">
                <a16:creationId xmlns:a16="http://schemas.microsoft.com/office/drawing/2014/main" xmlns="" id="{2D121CEC-B257-4E54-BE66-D4C6EDE4EC88}"/>
              </a:ext>
            </a:extLst>
          </p:cNvPr>
          <p:cNvSpPr>
            <a:spLocks noGrp="1"/>
          </p:cNvSpPr>
          <p:nvPr>
            <p:ph type="ftr" sz="quarter" idx="11"/>
          </p:nvPr>
        </p:nvSpPr>
        <p:spPr/>
        <p:txBody>
          <a:bodyPr/>
          <a:lstStyle/>
          <a:p>
            <a:r>
              <a:rPr lang="en-US" altLang="zh-CN" smtClean="0"/>
              <a:t>TopologyChange @ APCTP</a:t>
            </a:r>
            <a:endParaRPr lang="zh-CN" altLang="en-US"/>
          </a:p>
        </p:txBody>
      </p:sp>
      <p:sp>
        <p:nvSpPr>
          <p:cNvPr id="5" name="灯片编号占位符 4">
            <a:extLst>
              <a:ext uri="{FF2B5EF4-FFF2-40B4-BE49-F238E27FC236}">
                <a16:creationId xmlns:a16="http://schemas.microsoft.com/office/drawing/2014/main" xmlns="" id="{F07A059E-C67E-4F46-A9DB-421EA913066A}"/>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2287169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9FBED308-8585-4F85-9DFE-8F1D8D21E5E0}"/>
              </a:ext>
            </a:extLst>
          </p:cNvPr>
          <p:cNvSpPr>
            <a:spLocks noGrp="1"/>
          </p:cNvSpPr>
          <p:nvPr>
            <p:ph type="dt" sz="half" idx="10"/>
          </p:nvPr>
        </p:nvSpPr>
        <p:spPr/>
        <p:txBody>
          <a:bodyPr/>
          <a:lstStyle/>
          <a:p>
            <a:r>
              <a:rPr lang="en-US" altLang="zh-CN" smtClean="0"/>
              <a:t>2018/9/17</a:t>
            </a:r>
            <a:endParaRPr lang="zh-CN" altLang="en-US"/>
          </a:p>
        </p:txBody>
      </p:sp>
      <p:sp>
        <p:nvSpPr>
          <p:cNvPr id="3" name="页脚占位符 2">
            <a:extLst>
              <a:ext uri="{FF2B5EF4-FFF2-40B4-BE49-F238E27FC236}">
                <a16:creationId xmlns:a16="http://schemas.microsoft.com/office/drawing/2014/main" xmlns="" id="{5A16F767-BD19-49C6-96F0-20EA37405EA4}"/>
              </a:ext>
            </a:extLst>
          </p:cNvPr>
          <p:cNvSpPr>
            <a:spLocks noGrp="1"/>
          </p:cNvSpPr>
          <p:nvPr>
            <p:ph type="ftr" sz="quarter" idx="11"/>
          </p:nvPr>
        </p:nvSpPr>
        <p:spPr/>
        <p:txBody>
          <a:bodyPr/>
          <a:lstStyle/>
          <a:p>
            <a:r>
              <a:rPr lang="en-US" altLang="zh-CN" smtClean="0"/>
              <a:t>TopologyChange @ APCTP</a:t>
            </a:r>
            <a:endParaRPr lang="zh-CN" altLang="en-US"/>
          </a:p>
        </p:txBody>
      </p:sp>
      <p:sp>
        <p:nvSpPr>
          <p:cNvPr id="4" name="灯片编号占位符 3">
            <a:extLst>
              <a:ext uri="{FF2B5EF4-FFF2-40B4-BE49-F238E27FC236}">
                <a16:creationId xmlns:a16="http://schemas.microsoft.com/office/drawing/2014/main" xmlns="" id="{F7A1F586-AB70-4A50-9E80-1D266478D55F}"/>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30082333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A4A7713D-D15C-4206-A497-3866C203F1E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xmlns="" id="{F7DA2495-642D-4265-AA83-3F56FCE8B2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xmlns="" id="{57D21187-7F9B-447C-A12C-BCF70422E4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00E9F05C-C203-4C2C-9B7E-C67084B58530}"/>
              </a:ext>
            </a:extLst>
          </p:cNvPr>
          <p:cNvSpPr>
            <a:spLocks noGrp="1"/>
          </p:cNvSpPr>
          <p:nvPr>
            <p:ph type="dt" sz="half" idx="10"/>
          </p:nvPr>
        </p:nvSpPr>
        <p:spPr/>
        <p:txBody>
          <a:bodyPr/>
          <a:lstStyle/>
          <a:p>
            <a:r>
              <a:rPr lang="en-US" altLang="zh-CN" smtClean="0"/>
              <a:t>2018/9/17</a:t>
            </a:r>
            <a:endParaRPr lang="zh-CN" altLang="en-US"/>
          </a:p>
        </p:txBody>
      </p:sp>
      <p:sp>
        <p:nvSpPr>
          <p:cNvPr id="6" name="页脚占位符 5">
            <a:extLst>
              <a:ext uri="{FF2B5EF4-FFF2-40B4-BE49-F238E27FC236}">
                <a16:creationId xmlns:a16="http://schemas.microsoft.com/office/drawing/2014/main" xmlns="" id="{A0EEFC11-FC63-42FF-B801-6097B87E6C7B}"/>
              </a:ext>
            </a:extLst>
          </p:cNvPr>
          <p:cNvSpPr>
            <a:spLocks noGrp="1"/>
          </p:cNvSpPr>
          <p:nvPr>
            <p:ph type="ftr" sz="quarter" idx="11"/>
          </p:nvPr>
        </p:nvSpPr>
        <p:spPr/>
        <p:txBody>
          <a:bodyPr/>
          <a:lstStyle/>
          <a:p>
            <a:r>
              <a:rPr lang="en-US" altLang="zh-CN" smtClean="0"/>
              <a:t>TopologyChange @ APCTP</a:t>
            </a:r>
            <a:endParaRPr lang="zh-CN" altLang="en-US"/>
          </a:p>
        </p:txBody>
      </p:sp>
      <p:sp>
        <p:nvSpPr>
          <p:cNvPr id="7" name="灯片编号占位符 6">
            <a:extLst>
              <a:ext uri="{FF2B5EF4-FFF2-40B4-BE49-F238E27FC236}">
                <a16:creationId xmlns:a16="http://schemas.microsoft.com/office/drawing/2014/main" xmlns="" id="{2AC81731-E81C-4890-9E45-FF1A53C4BDF9}"/>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2976503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CFF6E47-2DC3-4BB5-B483-D84109573E4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xmlns="" id="{EAEA39B4-4141-49B3-AE99-C757F75300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xmlns="" id="{3BD4E2FE-7EB6-476D-B51A-5E29FD445E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xmlns="" id="{EC1AA353-23EF-40AC-B78E-D48C453218D6}"/>
              </a:ext>
            </a:extLst>
          </p:cNvPr>
          <p:cNvSpPr>
            <a:spLocks noGrp="1"/>
          </p:cNvSpPr>
          <p:nvPr>
            <p:ph type="dt" sz="half" idx="10"/>
          </p:nvPr>
        </p:nvSpPr>
        <p:spPr/>
        <p:txBody>
          <a:bodyPr/>
          <a:lstStyle/>
          <a:p>
            <a:r>
              <a:rPr lang="en-US" altLang="zh-CN" smtClean="0"/>
              <a:t>2018/9/17</a:t>
            </a:r>
            <a:endParaRPr lang="zh-CN" altLang="en-US"/>
          </a:p>
        </p:txBody>
      </p:sp>
      <p:sp>
        <p:nvSpPr>
          <p:cNvPr id="6" name="页脚占位符 5">
            <a:extLst>
              <a:ext uri="{FF2B5EF4-FFF2-40B4-BE49-F238E27FC236}">
                <a16:creationId xmlns:a16="http://schemas.microsoft.com/office/drawing/2014/main" xmlns="" id="{5D9B2DE2-6C96-471C-8903-810003DB190E}"/>
              </a:ext>
            </a:extLst>
          </p:cNvPr>
          <p:cNvSpPr>
            <a:spLocks noGrp="1"/>
          </p:cNvSpPr>
          <p:nvPr>
            <p:ph type="ftr" sz="quarter" idx="11"/>
          </p:nvPr>
        </p:nvSpPr>
        <p:spPr/>
        <p:txBody>
          <a:bodyPr/>
          <a:lstStyle/>
          <a:p>
            <a:r>
              <a:rPr lang="en-US" altLang="zh-CN" smtClean="0"/>
              <a:t>TopologyChange @ APCTP</a:t>
            </a:r>
            <a:endParaRPr lang="zh-CN" altLang="en-US"/>
          </a:p>
        </p:txBody>
      </p:sp>
      <p:sp>
        <p:nvSpPr>
          <p:cNvPr id="7" name="灯片编号占位符 6">
            <a:extLst>
              <a:ext uri="{FF2B5EF4-FFF2-40B4-BE49-F238E27FC236}">
                <a16:creationId xmlns:a16="http://schemas.microsoft.com/office/drawing/2014/main" xmlns="" id="{81615A62-239C-4309-863C-9984AC95A192}"/>
              </a:ext>
            </a:extLst>
          </p:cNvPr>
          <p:cNvSpPr>
            <a:spLocks noGrp="1"/>
          </p:cNvSpPr>
          <p:nvPr>
            <p:ph type="sldNum" sz="quarter" idx="12"/>
          </p:nvPr>
        </p:nvSpPr>
        <p:spPr/>
        <p:txBody>
          <a:body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2697249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xmlns="" id="{D6BAC884-DD01-4B2E-9CC5-51520AB9C4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xmlns="" id="{55D88C16-2B46-4055-8317-AF62195538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xmlns="" id="{BA457E5B-2327-40B8-8AF1-7B9B27A0E8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smtClean="0"/>
              <a:t>2018/9/17</a:t>
            </a:r>
            <a:endParaRPr lang="zh-CN" altLang="en-US"/>
          </a:p>
        </p:txBody>
      </p:sp>
      <p:sp>
        <p:nvSpPr>
          <p:cNvPr id="5" name="页脚占位符 4">
            <a:extLst>
              <a:ext uri="{FF2B5EF4-FFF2-40B4-BE49-F238E27FC236}">
                <a16:creationId xmlns:a16="http://schemas.microsoft.com/office/drawing/2014/main" xmlns="" id="{9AFF161F-2FC9-4450-BE86-4C6E302974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smtClean="0"/>
              <a:t>TopologyChange @ APCTP</a:t>
            </a:r>
            <a:endParaRPr lang="zh-CN" altLang="en-US"/>
          </a:p>
        </p:txBody>
      </p:sp>
      <p:sp>
        <p:nvSpPr>
          <p:cNvPr id="6" name="灯片编号占位符 5">
            <a:extLst>
              <a:ext uri="{FF2B5EF4-FFF2-40B4-BE49-F238E27FC236}">
                <a16:creationId xmlns:a16="http://schemas.microsoft.com/office/drawing/2014/main" xmlns="" id="{5AAE7062-1838-423B-B39C-5706AC423B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AD0BA7-D59D-4694-8666-3935C983837A}" type="slidenum">
              <a:rPr lang="zh-CN" altLang="en-US" smtClean="0"/>
              <a:t>‹#›</a:t>
            </a:fld>
            <a:endParaRPr lang="zh-CN" altLang="en-US"/>
          </a:p>
        </p:txBody>
      </p:sp>
    </p:spTree>
    <p:extLst>
      <p:ext uri="{BB962C8B-B14F-4D97-AF65-F5344CB8AC3E}">
        <p14:creationId xmlns:p14="http://schemas.microsoft.com/office/powerpoint/2010/main" val="2808291203"/>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mc:AlternateContent xmlns:mc="http://schemas.openxmlformats.org/markup-compatibility/2006" xmlns:p14="http://schemas.microsoft.com/office/powerpoint/2010/main">
    <mc:Choice Requires="p14">
      <p:transition p14:dur="10"/>
    </mc:Choice>
    <mc:Fallback xmlns="">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emf"/><Relationship Id="rId7" Type="http://schemas.openxmlformats.org/officeDocument/2006/relationships/image" Target="../media/image13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81.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0.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emf"/><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70.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0.png"/><Relationship Id="rId1" Type="http://schemas.openxmlformats.org/officeDocument/2006/relationships/slideLayout" Target="../slideLayouts/slideLayout7.xml"/><Relationship Id="rId6" Type="http://schemas.openxmlformats.org/officeDocument/2006/relationships/image" Target="../media/image220.png"/><Relationship Id="rId5" Type="http://schemas.openxmlformats.org/officeDocument/2006/relationships/image" Target="../media/image210.png"/><Relationship Id="rId4" Type="http://schemas.openxmlformats.org/officeDocument/2006/relationships/image" Target="../media/image37.emf"/></Relationships>
</file>

<file path=ppt/slides/_rels/slide19.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7.xml"/><Relationship Id="rId4" Type="http://schemas.openxmlformats.org/officeDocument/2006/relationships/image" Target="../media/image40.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26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60.png"/><Relationship Id="rId3" Type="http://schemas.openxmlformats.org/officeDocument/2006/relationships/image" Target="../media/image310.png"/><Relationship Id="rId7" Type="http://schemas.openxmlformats.org/officeDocument/2006/relationships/image" Target="../media/image44.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40.png"/><Relationship Id="rId5" Type="http://schemas.openxmlformats.org/officeDocument/2006/relationships/image" Target="../media/image43.emf"/><Relationship Id="rId4" Type="http://schemas.openxmlformats.org/officeDocument/2006/relationships/image" Target="../media/image42.emf"/></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5.emf"/></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32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7.emf"/><Relationship Id="rId5" Type="http://schemas.openxmlformats.org/officeDocument/2006/relationships/image" Target="../media/image45.png"/><Relationship Id="rId4" Type="http://schemas.openxmlformats.org/officeDocument/2006/relationships/image" Target="../media/image46.emf"/></Relationships>
</file>

<file path=ppt/slides/_rels/slide24.xml.rels><?xml version="1.0" encoding="UTF-8" standalone="yes"?>
<Relationships xmlns="http://schemas.openxmlformats.org/package/2006/relationships"><Relationship Id="rId3" Type="http://schemas.openxmlformats.org/officeDocument/2006/relationships/image" Target="../media/image48.emf"/><Relationship Id="rId7" Type="http://schemas.openxmlformats.org/officeDocument/2006/relationships/image" Target="../media/image52.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6.emf"/><Relationship Id="rId1" Type="http://schemas.openxmlformats.org/officeDocument/2006/relationships/slideLayout" Target="../slideLayouts/slideLayout7.xml"/><Relationship Id="rId4" Type="http://schemas.openxmlformats.org/officeDocument/2006/relationships/image" Target="../media/image59.em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60.emf"/><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7.png"/><Relationship Id="rId7" Type="http://schemas.openxmlformats.org/officeDocument/2006/relationships/image" Target="../media/image68.emf"/><Relationship Id="rId2" Type="http://schemas.openxmlformats.org/officeDocument/2006/relationships/image" Target="../media/image65.emf"/><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67.emf"/><Relationship Id="rId4" Type="http://schemas.openxmlformats.org/officeDocument/2006/relationships/image" Target="../media/image66.emf"/><Relationship Id="rId9" Type="http://schemas.openxmlformats.org/officeDocument/2006/relationships/image" Target="../media/image74.png"/></Relationships>
</file>

<file path=ppt/slides/_rels/slide33.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9.png"/><Relationship Id="rId1" Type="http://schemas.openxmlformats.org/officeDocument/2006/relationships/slideLayout" Target="../slideLayouts/slideLayout6.xml"/><Relationship Id="rId5" Type="http://schemas.openxmlformats.org/officeDocument/2006/relationships/image" Target="../media/image75.png"/><Relationship Id="rId4" Type="http://schemas.openxmlformats.org/officeDocument/2006/relationships/image" Target="../media/image73.emf"/></Relationships>
</file>

<file path=ppt/slides/_rels/slide35.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image" Target="../media/image76.em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emf"/><Relationship Id="rId1" Type="http://schemas.openxmlformats.org/officeDocument/2006/relationships/slideLayout" Target="../slideLayouts/slideLayout7.xml"/><Relationship Id="rId5" Type="http://schemas.openxmlformats.org/officeDocument/2006/relationships/image" Target="../media/image81.emf"/><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wmf"/><Relationship Id="rId1" Type="http://schemas.openxmlformats.org/officeDocument/2006/relationships/slideLayout" Target="../slideLayouts/slideLayout7.xml"/><Relationship Id="rId6" Type="http://schemas.openxmlformats.org/officeDocument/2006/relationships/image" Target="../media/image84.emf"/><Relationship Id="rId5" Type="http://schemas.openxmlformats.org/officeDocument/2006/relationships/image" Target="../media/image90.png"/><Relationship Id="rId4" Type="http://schemas.openxmlformats.org/officeDocument/2006/relationships/image" Target="../media/image89.png"/></Relationships>
</file>

<file path=ppt/slides/_rels/slide3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 Id="rId5" Type="http://schemas.openxmlformats.org/officeDocument/2006/relationships/image" Target="../media/image88.emf"/><Relationship Id="rId4" Type="http://schemas.openxmlformats.org/officeDocument/2006/relationships/image" Target="../media/image87.emf"/></Relationships>
</file>

<file path=ppt/slides/_rels/slide39.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30.png"/><Relationship Id="rId2" Type="http://schemas.openxmlformats.org/officeDocument/2006/relationships/image" Target="../media/image90.w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6.xml"/><Relationship Id="rId5" Type="http://schemas.openxmlformats.org/officeDocument/2006/relationships/image" Target="../media/image94.png"/><Relationship Id="rId4" Type="http://schemas.openxmlformats.org/officeDocument/2006/relationships/image" Target="../media/image93.png"/></Relationships>
</file>

<file path=ppt/slides/_rels/slide46.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70.png"/><Relationship Id="rId2" Type="http://schemas.openxmlformats.org/officeDocument/2006/relationships/image" Target="../media/image96.emf"/><Relationship Id="rId1" Type="http://schemas.openxmlformats.org/officeDocument/2006/relationships/slideLayout" Target="../slideLayouts/slideLayout7.xml"/><Relationship Id="rId4" Type="http://schemas.openxmlformats.org/officeDocument/2006/relationships/image" Target="../media/image97.emf"/></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emf"/><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14.png"/><Relationship Id="rId9" Type="http://schemas.openxmlformats.org/officeDocument/2006/relationships/image" Target="../media/image17.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D962CD16-A017-4B2E-8D74-FAB07F792F94}"/>
              </a:ext>
            </a:extLst>
          </p:cNvPr>
          <p:cNvSpPr>
            <a:spLocks noGrp="1"/>
          </p:cNvSpPr>
          <p:nvPr>
            <p:ph type="title"/>
          </p:nvPr>
        </p:nvSpPr>
        <p:spPr>
          <a:xfrm>
            <a:off x="400050" y="1514868"/>
            <a:ext cx="11410950" cy="2852737"/>
          </a:xfrm>
        </p:spPr>
        <p:txBody>
          <a:bodyPr>
            <a:normAutofit fontScale="90000"/>
          </a:bodyPr>
          <a:lstStyle/>
          <a:p>
            <a:pPr algn="ctr">
              <a:lnSpc>
                <a:spcPct val="100000"/>
              </a:lnSpc>
              <a:spcBef>
                <a:spcPts val="0"/>
              </a:spcBef>
            </a:pPr>
            <a:r>
              <a:rPr lang="en-US" altLang="zh-CN" sz="5400" b="1" dirty="0" smtClean="0">
                <a:solidFill>
                  <a:srgbClr val="FF0000"/>
                </a:solidFill>
                <a:latin typeface="Centaur" panose="02030504050205020304" pitchFamily="18" charset="0"/>
                <a:ea typeface="微软雅黑" panose="020B0503020204020204" pitchFamily="34" charset="-122"/>
              </a:rPr>
              <a:t>Topology Change, Emergent Symmetry of QCD </a:t>
            </a:r>
            <a:r>
              <a:rPr lang="en-US" altLang="zh-CN" sz="5400" b="1" dirty="0">
                <a:solidFill>
                  <a:srgbClr val="FF0000"/>
                </a:solidFill>
                <a:latin typeface="Centaur" panose="02030504050205020304" pitchFamily="18" charset="0"/>
                <a:ea typeface="微软雅黑" panose="020B0503020204020204" pitchFamily="34" charset="-122"/>
              </a:rPr>
              <a:t/>
            </a:r>
            <a:br>
              <a:rPr lang="en-US" altLang="zh-CN" sz="5400" b="1" dirty="0">
                <a:solidFill>
                  <a:srgbClr val="FF0000"/>
                </a:solidFill>
                <a:latin typeface="Centaur" panose="02030504050205020304" pitchFamily="18" charset="0"/>
                <a:ea typeface="微软雅黑" panose="020B0503020204020204" pitchFamily="34" charset="-122"/>
              </a:rPr>
            </a:br>
            <a:r>
              <a:rPr lang="en-US" altLang="zh-CN" sz="5400" b="1" dirty="0">
                <a:solidFill>
                  <a:srgbClr val="FF0000"/>
                </a:solidFill>
                <a:latin typeface="Centaur" panose="02030504050205020304" pitchFamily="18" charset="0"/>
                <a:ea typeface="微软雅黑" panose="020B0503020204020204" pitchFamily="34" charset="-122"/>
              </a:rPr>
              <a:t>and </a:t>
            </a:r>
            <a:br>
              <a:rPr lang="en-US" altLang="zh-CN" sz="5400" b="1" dirty="0">
                <a:solidFill>
                  <a:srgbClr val="FF0000"/>
                </a:solidFill>
                <a:latin typeface="Centaur" panose="02030504050205020304" pitchFamily="18" charset="0"/>
                <a:ea typeface="微软雅黑" panose="020B0503020204020204" pitchFamily="34" charset="-122"/>
              </a:rPr>
            </a:br>
            <a:r>
              <a:rPr lang="en-US" altLang="zh-CN" sz="5400" b="1" dirty="0" smtClean="0">
                <a:solidFill>
                  <a:srgbClr val="FF0000"/>
                </a:solidFill>
                <a:latin typeface="Centaur" panose="02030504050205020304" pitchFamily="18" charset="0"/>
                <a:ea typeface="微软雅黑" panose="020B0503020204020204" pitchFamily="34" charset="-122"/>
              </a:rPr>
              <a:t>Neutron Star Properties </a:t>
            </a:r>
            <a:endParaRPr lang="zh-CN" altLang="en-US" sz="5400" b="1" dirty="0">
              <a:solidFill>
                <a:srgbClr val="FF0000"/>
              </a:solidFill>
              <a:latin typeface="Centaur" panose="02030504050205020304" pitchFamily="18" charset="0"/>
              <a:ea typeface="微软雅黑" panose="020B0503020204020204" pitchFamily="34" charset="-122"/>
            </a:endParaRPr>
          </a:p>
        </p:txBody>
      </p:sp>
      <p:sp>
        <p:nvSpPr>
          <p:cNvPr id="3" name="文本占位符 2"/>
          <p:cNvSpPr>
            <a:spLocks noGrp="1"/>
          </p:cNvSpPr>
          <p:nvPr>
            <p:ph type="body" idx="1"/>
          </p:nvPr>
        </p:nvSpPr>
        <p:spPr>
          <a:xfrm>
            <a:off x="831850" y="4589463"/>
            <a:ext cx="10515600" cy="1856307"/>
          </a:xfrm>
        </p:spPr>
        <p:txBody>
          <a:bodyPr>
            <a:normAutofit fontScale="85000" lnSpcReduction="20000"/>
          </a:bodyPr>
          <a:lstStyle/>
          <a:p>
            <a:pPr algn="ctr">
              <a:lnSpc>
                <a:spcPct val="150000"/>
              </a:lnSpc>
            </a:pPr>
            <a:r>
              <a:rPr lang="en-US" altLang="zh-CN" sz="4800" dirty="0" smtClean="0">
                <a:solidFill>
                  <a:schemeClr val="tx1"/>
                </a:solidFill>
                <a:latin typeface="Century" panose="02040604050505020304" pitchFamily="18" charset="0"/>
                <a:ea typeface="华文楷体" panose="02010600040101010101" pitchFamily="2" charset="-122"/>
              </a:rPr>
              <a:t>Yong-Liang Ma</a:t>
            </a:r>
          </a:p>
          <a:p>
            <a:pPr algn="ctr">
              <a:lnSpc>
                <a:spcPct val="150000"/>
              </a:lnSpc>
            </a:pPr>
            <a:r>
              <a:rPr lang="en-US" altLang="zh-CN" sz="4300" b="1" spc="300" dirty="0" smtClean="0">
                <a:solidFill>
                  <a:schemeClr val="tx1"/>
                </a:solidFill>
                <a:latin typeface="Centaur" panose="02030504050205020304" pitchFamily="18" charset="0"/>
                <a:ea typeface="华文楷体" panose="02010600040101010101" pitchFamily="2" charset="-122"/>
              </a:rPr>
              <a:t>Jilin University</a:t>
            </a:r>
            <a:endParaRPr lang="zh-CN" altLang="en-US" sz="4300" b="1" spc="300" dirty="0">
              <a:solidFill>
                <a:schemeClr val="tx1"/>
              </a:solidFill>
              <a:latin typeface="Centaur" panose="02030504050205020304" pitchFamily="18" charset="0"/>
              <a:ea typeface="华文楷体" panose="02010600040101010101" pitchFamily="2" charset="-122"/>
            </a:endParaRPr>
          </a:p>
        </p:txBody>
      </p:sp>
      <p:pic>
        <p:nvPicPr>
          <p:cNvPr id="6"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669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日期占位符 3"/>
          <p:cNvSpPr>
            <a:spLocks noGrp="1"/>
          </p:cNvSpPr>
          <p:nvPr>
            <p:ph type="dt" sz="half" idx="10"/>
          </p:nvPr>
        </p:nvSpPr>
        <p:spPr/>
        <p:txBody>
          <a:bodyPr/>
          <a:lstStyle/>
          <a:p>
            <a:r>
              <a:rPr lang="en-US" altLang="zh-CN" smtClean="0"/>
              <a:t>2018/9/17</a:t>
            </a:r>
            <a:endParaRPr lang="zh-CN" altLang="en-US"/>
          </a:p>
        </p:txBody>
      </p:sp>
      <p:sp>
        <p:nvSpPr>
          <p:cNvPr id="7" name="页脚占位符 6"/>
          <p:cNvSpPr>
            <a:spLocks noGrp="1"/>
          </p:cNvSpPr>
          <p:nvPr>
            <p:ph type="ftr" sz="quarter" idx="11"/>
          </p:nvPr>
        </p:nvSpPr>
        <p:spPr/>
        <p:txBody>
          <a:bodyPr/>
          <a:lstStyle/>
          <a:p>
            <a:r>
              <a:rPr lang="en-US" altLang="zh-CN" smtClean="0"/>
              <a:t>TopologyChange @ APCTP</a:t>
            </a:r>
            <a:endParaRPr lang="zh-CN" altLang="en-US"/>
          </a:p>
        </p:txBody>
      </p:sp>
      <p:sp>
        <p:nvSpPr>
          <p:cNvPr id="8" name="灯片编号占位符 7"/>
          <p:cNvSpPr>
            <a:spLocks noGrp="1"/>
          </p:cNvSpPr>
          <p:nvPr>
            <p:ph type="sldNum" sz="quarter" idx="12"/>
          </p:nvPr>
        </p:nvSpPr>
        <p:spPr/>
        <p:txBody>
          <a:bodyPr/>
          <a:lstStyle/>
          <a:p>
            <a:fld id="{E9AD0BA7-D59D-4694-8666-3935C983837A}" type="slidenum">
              <a:rPr lang="zh-CN" altLang="en-US" smtClean="0"/>
              <a:t>1</a:t>
            </a:fld>
            <a:endParaRPr lang="zh-CN" altLang="en-US"/>
          </a:p>
        </p:txBody>
      </p:sp>
    </p:spTree>
    <p:extLst>
      <p:ext uri="{BB962C8B-B14F-4D97-AF65-F5344CB8AC3E}">
        <p14:creationId xmlns:p14="http://schemas.microsoft.com/office/powerpoint/2010/main" val="12559933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3" y="1268761"/>
            <a:ext cx="7985688" cy="5236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819150" y="284313"/>
            <a:ext cx="4768293" cy="584775"/>
          </a:xfrm>
          <a:prstGeom prst="rect">
            <a:avLst/>
          </a:prstGeom>
          <a:noFill/>
          <a:ln w="25400">
            <a:noFill/>
          </a:ln>
        </p:spPr>
        <p:txBody>
          <a:bodyPr wrap="none" rtlCol="0">
            <a:spAutoFit/>
          </a:bodyPr>
          <a:lstStyle/>
          <a:p>
            <a:r>
              <a:rPr kumimoji="1" lang="en-US" altLang="ja-JP" sz="3200" b="1" dirty="0" err="1">
                <a:solidFill>
                  <a:srgbClr val="002060"/>
                </a:solidFill>
                <a:latin typeface="微软雅黑" panose="020B0503020204020204" pitchFamily="34" charset="-122"/>
                <a:ea typeface="微软雅黑" panose="020B0503020204020204" pitchFamily="34" charset="-122"/>
              </a:rPr>
              <a:t>Skyrme</a:t>
            </a:r>
            <a:r>
              <a:rPr kumimoji="1" lang="en-US" altLang="ja-JP" sz="3200" b="1" dirty="0">
                <a:solidFill>
                  <a:srgbClr val="002060"/>
                </a:solidFill>
                <a:latin typeface="微软雅黑" panose="020B0503020204020204" pitchFamily="34" charset="-122"/>
                <a:ea typeface="微软雅黑" panose="020B0503020204020204" pitchFamily="34" charset="-122"/>
              </a:rPr>
              <a:t> model: results</a:t>
            </a:r>
            <a:endParaRPr kumimoji="1" lang="ja-JP" altLang="en-US" sz="3200" b="1" dirty="0">
              <a:solidFill>
                <a:srgbClr val="002060"/>
              </a:solidFill>
              <a:latin typeface="微软雅黑" panose="020B0503020204020204" pitchFamily="34" charset="-122"/>
              <a:ea typeface="微软雅黑" panose="020B0503020204020204" pitchFamily="34" charset="-122"/>
            </a:endParaRPr>
          </a:p>
        </p:txBody>
      </p:sp>
      <p:sp>
        <p:nvSpPr>
          <p:cNvPr id="8" name="TextBox 7"/>
          <p:cNvSpPr txBox="1"/>
          <p:nvPr/>
        </p:nvSpPr>
        <p:spPr>
          <a:xfrm>
            <a:off x="5591945" y="1476000"/>
            <a:ext cx="4457695" cy="923330"/>
          </a:xfrm>
          <a:prstGeom prst="rect">
            <a:avLst/>
          </a:prstGeom>
          <a:solidFill>
            <a:srgbClr val="F9F9F9"/>
          </a:solidFill>
        </p:spPr>
        <p:txBody>
          <a:bodyPr wrap="none" rtlCol="0">
            <a:spAutoFit/>
          </a:bodyPr>
          <a:lstStyle/>
          <a:p>
            <a:r>
              <a:rPr kumimoji="1" lang="en-US" altLang="ja-JP" dirty="0">
                <a:solidFill>
                  <a:srgbClr val="008000"/>
                </a:solidFill>
                <a:latin typeface="Century" pitchFamily="18" charset="0"/>
                <a:cs typeface="Arial" pitchFamily="34" charset="0"/>
              </a:rPr>
              <a:t>Adkins, </a:t>
            </a:r>
            <a:r>
              <a:rPr kumimoji="1" lang="en-US" altLang="ja-JP" dirty="0" err="1">
                <a:solidFill>
                  <a:srgbClr val="008000"/>
                </a:solidFill>
                <a:latin typeface="Century" pitchFamily="18" charset="0"/>
                <a:cs typeface="Arial" pitchFamily="34" charset="0"/>
              </a:rPr>
              <a:t>Nappi</a:t>
            </a:r>
            <a:r>
              <a:rPr kumimoji="1" lang="en-US" altLang="ja-JP" dirty="0">
                <a:solidFill>
                  <a:srgbClr val="008000"/>
                </a:solidFill>
                <a:latin typeface="Century" pitchFamily="18" charset="0"/>
                <a:cs typeface="Arial" pitchFamily="34" charset="0"/>
              </a:rPr>
              <a:t>, Witten, NPB </a:t>
            </a:r>
            <a:r>
              <a:rPr kumimoji="1" lang="en-US" altLang="ja-JP" b="1" dirty="0">
                <a:solidFill>
                  <a:srgbClr val="008000"/>
                </a:solidFill>
                <a:latin typeface="Century" pitchFamily="18" charset="0"/>
                <a:cs typeface="Arial" pitchFamily="34" charset="0"/>
              </a:rPr>
              <a:t>228</a:t>
            </a:r>
            <a:r>
              <a:rPr kumimoji="1" lang="en-US" altLang="ja-JP" dirty="0">
                <a:solidFill>
                  <a:srgbClr val="008000"/>
                </a:solidFill>
                <a:latin typeface="Century" pitchFamily="18" charset="0"/>
                <a:cs typeface="Arial" pitchFamily="34" charset="0"/>
              </a:rPr>
              <a:t> (1983).</a:t>
            </a:r>
          </a:p>
          <a:p>
            <a:r>
              <a:rPr lang="en-US" altLang="ja-JP" dirty="0">
                <a:solidFill>
                  <a:srgbClr val="008000"/>
                </a:solidFill>
                <a:latin typeface="Century" pitchFamily="18" charset="0"/>
                <a:cs typeface="Arial" pitchFamily="34" charset="0"/>
              </a:rPr>
              <a:t>Jackson, Rho, PRL </a:t>
            </a:r>
            <a:r>
              <a:rPr lang="en-US" altLang="ja-JP" b="1" dirty="0">
                <a:solidFill>
                  <a:srgbClr val="008000"/>
                </a:solidFill>
                <a:latin typeface="Century" pitchFamily="18" charset="0"/>
                <a:cs typeface="Arial" pitchFamily="34" charset="0"/>
              </a:rPr>
              <a:t>51</a:t>
            </a:r>
            <a:r>
              <a:rPr lang="en-US" altLang="ja-JP" dirty="0">
                <a:solidFill>
                  <a:srgbClr val="008000"/>
                </a:solidFill>
                <a:latin typeface="Century" pitchFamily="18" charset="0"/>
                <a:cs typeface="Arial" pitchFamily="34" charset="0"/>
              </a:rPr>
              <a:t> (1983).</a:t>
            </a:r>
          </a:p>
          <a:p>
            <a:r>
              <a:rPr lang="en-US" altLang="ja-JP" dirty="0">
                <a:solidFill>
                  <a:srgbClr val="008000"/>
                </a:solidFill>
                <a:latin typeface="Century" pitchFamily="18" charset="0"/>
                <a:cs typeface="Arial" pitchFamily="34" charset="0"/>
              </a:rPr>
              <a:t>Adkins, </a:t>
            </a:r>
            <a:r>
              <a:rPr lang="en-US" altLang="ja-JP" dirty="0" err="1">
                <a:solidFill>
                  <a:srgbClr val="008000"/>
                </a:solidFill>
                <a:latin typeface="Century" pitchFamily="18" charset="0"/>
                <a:cs typeface="Arial" pitchFamily="34" charset="0"/>
              </a:rPr>
              <a:t>Nappi</a:t>
            </a:r>
            <a:r>
              <a:rPr lang="en-US" altLang="ja-JP" dirty="0">
                <a:solidFill>
                  <a:srgbClr val="008000"/>
                </a:solidFill>
                <a:latin typeface="Century" pitchFamily="18" charset="0"/>
                <a:cs typeface="Arial" pitchFamily="34" charset="0"/>
              </a:rPr>
              <a:t>, Witten, NPB </a:t>
            </a:r>
            <a:r>
              <a:rPr lang="en-US" altLang="ja-JP" b="1" dirty="0">
                <a:solidFill>
                  <a:srgbClr val="008000"/>
                </a:solidFill>
                <a:latin typeface="Century" pitchFamily="18" charset="0"/>
                <a:cs typeface="Arial" pitchFamily="34" charset="0"/>
              </a:rPr>
              <a:t>233</a:t>
            </a:r>
            <a:r>
              <a:rPr lang="en-US" altLang="ja-JP" dirty="0">
                <a:solidFill>
                  <a:srgbClr val="008000"/>
                </a:solidFill>
                <a:latin typeface="Century" pitchFamily="18" charset="0"/>
                <a:cs typeface="Arial" pitchFamily="34" charset="0"/>
              </a:rPr>
              <a:t> (1984).</a:t>
            </a:r>
          </a:p>
        </p:txBody>
      </p:sp>
      <p:sp>
        <p:nvSpPr>
          <p:cNvPr id="4" name="日期占位符 3"/>
          <p:cNvSpPr>
            <a:spLocks noGrp="1"/>
          </p:cNvSpPr>
          <p:nvPr>
            <p:ph type="dt" sz="half" idx="10"/>
          </p:nvPr>
        </p:nvSpPr>
        <p:spPr/>
        <p:txBody>
          <a:bodyPr/>
          <a:lstStyle/>
          <a:p>
            <a:r>
              <a:rPr kumimoji="1" lang="en-US" altLang="zh-CN" smtClean="0"/>
              <a:t>2018/9/17</a:t>
            </a:r>
            <a:endParaRPr kumimoji="1" lang="ja-JP" altLang="en-US"/>
          </a:p>
        </p:txBody>
      </p:sp>
      <p:sp>
        <p:nvSpPr>
          <p:cNvPr id="6" name="页脚占位符 5"/>
          <p:cNvSpPr>
            <a:spLocks noGrp="1"/>
          </p:cNvSpPr>
          <p:nvPr>
            <p:ph type="ftr" sz="quarter" idx="11"/>
          </p:nvPr>
        </p:nvSpPr>
        <p:spPr/>
        <p:txBody>
          <a:bodyPr/>
          <a:lstStyle/>
          <a:p>
            <a:r>
              <a:rPr kumimoji="1" lang="en-US" altLang="ja-JP" smtClean="0"/>
              <a:t>TopologyChange @ APCTP</a:t>
            </a:r>
            <a:endParaRPr kumimoji="1" lang="ja-JP" altLang="en-US"/>
          </a:p>
        </p:txBody>
      </p:sp>
      <p:sp>
        <p:nvSpPr>
          <p:cNvPr id="9" name="灯片编号占位符 8"/>
          <p:cNvSpPr>
            <a:spLocks noGrp="1"/>
          </p:cNvSpPr>
          <p:nvPr>
            <p:ph type="sldNum" sz="quarter" idx="12"/>
          </p:nvPr>
        </p:nvSpPr>
        <p:spPr/>
        <p:txBody>
          <a:bodyPr/>
          <a:lstStyle/>
          <a:p>
            <a:fld id="{ED0568AB-F763-473D-BF8F-80ADF6CAD464}" type="slidenum">
              <a:rPr kumimoji="1" lang="ja-JP" altLang="en-US" smtClean="0"/>
              <a:t>10</a:t>
            </a:fld>
            <a:endParaRPr kumimoji="1" lang="ja-JP" altLang="en-US"/>
          </a:p>
        </p:txBody>
      </p:sp>
      <p:cxnSp>
        <p:nvCxnSpPr>
          <p:cNvPr id="10" name="直接连接符 9"/>
          <p:cNvCxnSpPr>
            <a:cxnSpLocks noChangeShapeType="1"/>
          </p:cNvCxnSpPr>
          <p:nvPr/>
        </p:nvCxnSpPr>
        <p:spPr bwMode="auto">
          <a:xfrm>
            <a:off x="814070" y="980728"/>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814071" y="1017241"/>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矩形 1"/>
          <p:cNvSpPr/>
          <p:nvPr/>
        </p:nvSpPr>
        <p:spPr>
          <a:xfrm>
            <a:off x="2857500" y="3298371"/>
            <a:ext cx="5910943" cy="55517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11502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p:cNvGrpSpPr/>
          <p:nvPr/>
        </p:nvGrpSpPr>
        <p:grpSpPr>
          <a:xfrm>
            <a:off x="2159312" y="2092198"/>
            <a:ext cx="4584760" cy="3929090"/>
            <a:chOff x="1928794" y="1500174"/>
            <a:chExt cx="4584760" cy="3929090"/>
          </a:xfrm>
        </p:grpSpPr>
        <p:grpSp>
          <p:nvGrpSpPr>
            <p:cNvPr id="52" name="그룹 51"/>
            <p:cNvGrpSpPr/>
            <p:nvPr/>
          </p:nvGrpSpPr>
          <p:grpSpPr>
            <a:xfrm>
              <a:off x="2500298" y="2143116"/>
              <a:ext cx="1500198" cy="2786082"/>
              <a:chOff x="2500298" y="2143116"/>
              <a:chExt cx="1500198" cy="2786082"/>
            </a:xfrm>
          </p:grpSpPr>
          <p:cxnSp>
            <p:nvCxnSpPr>
              <p:cNvPr id="42" name="직선 연결선 41"/>
              <p:cNvCxnSpPr/>
              <p:nvPr/>
            </p:nvCxnSpPr>
            <p:spPr>
              <a:xfrm rot="5400000">
                <a:off x="1857356" y="2786058"/>
                <a:ext cx="2786082" cy="1500198"/>
              </a:xfrm>
              <a:prstGeom prst="line">
                <a:avLst/>
              </a:prstGeom>
              <a:ln>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4" name="직선 연결선 43"/>
              <p:cNvCxnSpPr/>
              <p:nvPr/>
            </p:nvCxnSpPr>
            <p:spPr>
              <a:xfrm rot="16200000" flipH="1">
                <a:off x="2500298" y="2786058"/>
                <a:ext cx="1500198" cy="1500198"/>
              </a:xfrm>
              <a:prstGeom prst="line">
                <a:avLst/>
              </a:prstGeom>
              <a:ln>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5" name="타원 24"/>
              <p:cNvSpPr/>
              <p:nvPr/>
            </p:nvSpPr>
            <p:spPr>
              <a:xfrm>
                <a:off x="3107380" y="3393140"/>
                <a:ext cx="285752" cy="285752"/>
              </a:xfrm>
              <a:prstGeom prst="ellipse">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black"/>
                    </a:solidFill>
                  </a:rPr>
                  <a:t>y</a:t>
                </a:r>
                <a:endParaRPr lang="ko-KR" altLang="en-US" dirty="0">
                  <a:solidFill>
                    <a:prstClr val="black"/>
                  </a:solidFill>
                </a:endParaRPr>
              </a:p>
            </p:txBody>
          </p:sp>
        </p:grpSp>
        <p:grpSp>
          <p:nvGrpSpPr>
            <p:cNvPr id="51" name="그룹 50"/>
            <p:cNvGrpSpPr/>
            <p:nvPr/>
          </p:nvGrpSpPr>
          <p:grpSpPr>
            <a:xfrm>
              <a:off x="2500298" y="4286256"/>
              <a:ext cx="3643338" cy="642942"/>
              <a:chOff x="2500298" y="4286256"/>
              <a:chExt cx="3643338" cy="642942"/>
            </a:xfrm>
          </p:grpSpPr>
          <p:cxnSp>
            <p:nvCxnSpPr>
              <p:cNvPr id="48" name="직선 연결선 47"/>
              <p:cNvCxnSpPr/>
              <p:nvPr/>
            </p:nvCxnSpPr>
            <p:spPr>
              <a:xfrm rot="16200000" flipH="1">
                <a:off x="4000496" y="4286256"/>
                <a:ext cx="642942" cy="642942"/>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0" name="직선 연결선 49"/>
              <p:cNvCxnSpPr/>
              <p:nvPr/>
            </p:nvCxnSpPr>
            <p:spPr>
              <a:xfrm flipV="1">
                <a:off x="2500298" y="4286256"/>
                <a:ext cx="3643338" cy="642942"/>
              </a:xfrm>
              <a:prstGeom prst="line">
                <a:avLst/>
              </a:prstGeom>
              <a:ln>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3" name="타원 22"/>
              <p:cNvSpPr/>
              <p:nvPr/>
            </p:nvSpPr>
            <p:spPr>
              <a:xfrm>
                <a:off x="4152337" y="4455745"/>
                <a:ext cx="285752" cy="285752"/>
              </a:xfrm>
              <a:prstGeom prst="ellips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black"/>
                    </a:solidFill>
                  </a:rPr>
                  <a:t>z</a:t>
                </a:r>
                <a:endParaRPr lang="ko-KR" altLang="en-US" dirty="0">
                  <a:solidFill>
                    <a:prstClr val="black"/>
                  </a:solidFill>
                </a:endParaRPr>
              </a:p>
            </p:txBody>
          </p:sp>
        </p:grpSp>
        <p:sp>
          <p:nvSpPr>
            <p:cNvPr id="4" name="직사각형 3"/>
            <p:cNvSpPr/>
            <p:nvPr/>
          </p:nvSpPr>
          <p:spPr>
            <a:xfrm>
              <a:off x="2500298" y="2786058"/>
              <a:ext cx="2143140" cy="21431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5" name="직사각형 4"/>
            <p:cNvSpPr/>
            <p:nvPr/>
          </p:nvSpPr>
          <p:spPr>
            <a:xfrm>
              <a:off x="4000496" y="2143116"/>
              <a:ext cx="2143140" cy="21431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7" name="직선 연결선 6"/>
            <p:cNvCxnSpPr/>
            <p:nvPr/>
          </p:nvCxnSpPr>
          <p:spPr>
            <a:xfrm flipV="1">
              <a:off x="2500298" y="2143116"/>
              <a:ext cx="1500198" cy="64294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flipV="1">
              <a:off x="4643438" y="2143116"/>
              <a:ext cx="1500198" cy="64294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flipV="1">
              <a:off x="2000232" y="4286256"/>
              <a:ext cx="2000264" cy="857256"/>
            </a:xfrm>
            <a:prstGeom prst="line">
              <a:avLst/>
            </a:prstGeom>
            <a:ln w="25400">
              <a:solidFill>
                <a:schemeClr val="tx1"/>
              </a:solidFill>
              <a:headEnd type="arrow" w="sm" len="lg"/>
              <a:tailEnd type="none"/>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flipV="1">
              <a:off x="4643438" y="4286256"/>
              <a:ext cx="1500198" cy="642942"/>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4000496" y="4286256"/>
              <a:ext cx="2500330" cy="1588"/>
            </a:xfrm>
            <a:prstGeom prst="line">
              <a:avLst/>
            </a:prstGeom>
            <a:ln w="25400">
              <a:solidFill>
                <a:schemeClr val="tx1"/>
              </a:solidFill>
              <a:tailEnd type="arrow" w="sm" len="lg"/>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rot="5400000" flipH="1" flipV="1">
              <a:off x="2642380" y="2928934"/>
              <a:ext cx="2715438" cy="794"/>
            </a:xfrm>
            <a:prstGeom prst="line">
              <a:avLst/>
            </a:prstGeom>
            <a:ln w="25400">
              <a:solidFill>
                <a:schemeClr val="tx1"/>
              </a:solidFill>
              <a:tailEnd type="arrow" w="sm" len="lg"/>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1928794" y="5059932"/>
              <a:ext cx="292068" cy="369332"/>
            </a:xfrm>
            <a:prstGeom prst="rect">
              <a:avLst/>
            </a:prstGeom>
            <a:noFill/>
          </p:spPr>
          <p:txBody>
            <a:bodyPr wrap="none" rtlCol="0">
              <a:spAutoFit/>
            </a:bodyPr>
            <a:lstStyle/>
            <a:p>
              <a:r>
                <a:rPr lang="en-US" altLang="ko-KR" i="1" dirty="0">
                  <a:solidFill>
                    <a:prstClr val="black"/>
                  </a:solidFill>
                </a:rPr>
                <a:t>x</a:t>
              </a:r>
              <a:endParaRPr lang="ko-KR" altLang="en-US" i="1" dirty="0">
                <a:solidFill>
                  <a:prstClr val="black"/>
                </a:solidFill>
              </a:endParaRPr>
            </a:p>
          </p:txBody>
        </p:sp>
        <p:sp>
          <p:nvSpPr>
            <p:cNvPr id="19" name="TextBox 18"/>
            <p:cNvSpPr txBox="1"/>
            <p:nvPr/>
          </p:nvSpPr>
          <p:spPr>
            <a:xfrm>
              <a:off x="6215074" y="4286256"/>
              <a:ext cx="298480" cy="369332"/>
            </a:xfrm>
            <a:prstGeom prst="rect">
              <a:avLst/>
            </a:prstGeom>
            <a:noFill/>
          </p:spPr>
          <p:txBody>
            <a:bodyPr wrap="none" rtlCol="0">
              <a:spAutoFit/>
            </a:bodyPr>
            <a:lstStyle/>
            <a:p>
              <a:r>
                <a:rPr lang="en-US" altLang="ko-KR" i="1" dirty="0">
                  <a:solidFill>
                    <a:prstClr val="black"/>
                  </a:solidFill>
                </a:rPr>
                <a:t>y</a:t>
              </a:r>
              <a:endParaRPr lang="ko-KR" altLang="en-US" i="1" dirty="0">
                <a:solidFill>
                  <a:prstClr val="black"/>
                </a:solidFill>
              </a:endParaRPr>
            </a:p>
          </p:txBody>
        </p:sp>
        <p:sp>
          <p:nvSpPr>
            <p:cNvPr id="20" name="TextBox 19"/>
            <p:cNvSpPr txBox="1"/>
            <p:nvPr/>
          </p:nvSpPr>
          <p:spPr>
            <a:xfrm>
              <a:off x="3643306" y="1500174"/>
              <a:ext cx="276038" cy="369332"/>
            </a:xfrm>
            <a:prstGeom prst="rect">
              <a:avLst/>
            </a:prstGeom>
            <a:noFill/>
          </p:spPr>
          <p:txBody>
            <a:bodyPr wrap="none" rtlCol="0">
              <a:spAutoFit/>
            </a:bodyPr>
            <a:lstStyle/>
            <a:p>
              <a:r>
                <a:rPr lang="en-US" altLang="ko-KR" i="1" dirty="0">
                  <a:solidFill>
                    <a:prstClr val="black"/>
                  </a:solidFill>
                </a:rPr>
                <a:t>z</a:t>
              </a:r>
              <a:endParaRPr lang="ko-KR" altLang="en-US" i="1" dirty="0">
                <a:solidFill>
                  <a:prstClr val="black"/>
                </a:solidFill>
              </a:endParaRPr>
            </a:p>
          </p:txBody>
        </p:sp>
        <p:sp>
          <p:nvSpPr>
            <p:cNvPr id="22" name="타원 21"/>
            <p:cNvSpPr/>
            <p:nvPr/>
          </p:nvSpPr>
          <p:spPr>
            <a:xfrm>
              <a:off x="3857620" y="414338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white"/>
                  </a:solidFill>
                </a:rPr>
                <a:t>0</a:t>
              </a:r>
              <a:endParaRPr lang="ko-KR" altLang="en-US" dirty="0">
                <a:solidFill>
                  <a:prstClr val="white"/>
                </a:solidFill>
              </a:endParaRPr>
            </a:p>
          </p:txBody>
        </p:sp>
        <p:grpSp>
          <p:nvGrpSpPr>
            <p:cNvPr id="40" name="그룹 39"/>
            <p:cNvGrpSpPr/>
            <p:nvPr/>
          </p:nvGrpSpPr>
          <p:grpSpPr>
            <a:xfrm>
              <a:off x="4000496" y="2143116"/>
              <a:ext cx="2143140" cy="2143140"/>
              <a:chOff x="4000496" y="2143116"/>
              <a:chExt cx="2143140" cy="2143140"/>
            </a:xfrm>
          </p:grpSpPr>
          <p:cxnSp>
            <p:nvCxnSpPr>
              <p:cNvPr id="37" name="직선 연결선 36"/>
              <p:cNvCxnSpPr/>
              <p:nvPr/>
            </p:nvCxnSpPr>
            <p:spPr>
              <a:xfrm rot="5400000" flipH="1" flipV="1">
                <a:off x="4000496" y="2143116"/>
                <a:ext cx="2143140" cy="214314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직선 연결선 38"/>
              <p:cNvCxnSpPr/>
              <p:nvPr/>
            </p:nvCxnSpPr>
            <p:spPr>
              <a:xfrm rot="16200000" flipH="1">
                <a:off x="4000496" y="2143116"/>
                <a:ext cx="2143140" cy="2143140"/>
              </a:xfrm>
              <a:prstGeom prst="line">
                <a:avLst/>
              </a:prstGeom>
            </p:spPr>
            <p:style>
              <a:lnRef idx="1">
                <a:schemeClr val="accent1"/>
              </a:lnRef>
              <a:fillRef idx="0">
                <a:schemeClr val="accent1"/>
              </a:fillRef>
              <a:effectRef idx="0">
                <a:schemeClr val="accent1"/>
              </a:effectRef>
              <a:fontRef idx="minor">
                <a:schemeClr val="tx1"/>
              </a:fontRef>
            </p:style>
          </p:cxnSp>
          <p:sp>
            <p:nvSpPr>
              <p:cNvPr id="24" name="타원 23"/>
              <p:cNvSpPr/>
              <p:nvPr/>
            </p:nvSpPr>
            <p:spPr>
              <a:xfrm>
                <a:off x="4929190" y="3071810"/>
                <a:ext cx="285752" cy="285752"/>
              </a:xfrm>
              <a:prstGeom prst="ellipse">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black"/>
                    </a:solidFill>
                  </a:rPr>
                  <a:t>x</a:t>
                </a:r>
                <a:endParaRPr lang="ko-KR" altLang="en-US" dirty="0">
                  <a:solidFill>
                    <a:prstClr val="black"/>
                  </a:solidFill>
                </a:endParaRPr>
              </a:p>
            </p:txBody>
          </p:sp>
        </p:grpSp>
        <p:grpSp>
          <p:nvGrpSpPr>
            <p:cNvPr id="53" name="그룹 52"/>
            <p:cNvGrpSpPr/>
            <p:nvPr/>
          </p:nvGrpSpPr>
          <p:grpSpPr>
            <a:xfrm>
              <a:off x="2357422" y="2000240"/>
              <a:ext cx="3929090" cy="3071834"/>
              <a:chOff x="2357422" y="2000240"/>
              <a:chExt cx="3929090" cy="3071834"/>
            </a:xfrm>
          </p:grpSpPr>
          <p:sp>
            <p:nvSpPr>
              <p:cNvPr id="26" name="타원 25"/>
              <p:cNvSpPr/>
              <p:nvPr/>
            </p:nvSpPr>
            <p:spPr>
              <a:xfrm>
                <a:off x="2357422" y="4786322"/>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white"/>
                    </a:solidFill>
                  </a:rPr>
                  <a:t>0</a:t>
                </a:r>
                <a:endParaRPr lang="ko-KR" altLang="en-US" dirty="0">
                  <a:solidFill>
                    <a:prstClr val="white"/>
                  </a:solidFill>
                </a:endParaRPr>
              </a:p>
            </p:txBody>
          </p:sp>
          <p:sp>
            <p:nvSpPr>
              <p:cNvPr id="27" name="타원 26"/>
              <p:cNvSpPr/>
              <p:nvPr/>
            </p:nvSpPr>
            <p:spPr>
              <a:xfrm>
                <a:off x="4500562" y="4786322"/>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white"/>
                    </a:solidFill>
                  </a:rPr>
                  <a:t>0</a:t>
                </a:r>
                <a:endParaRPr lang="ko-KR" altLang="en-US" dirty="0">
                  <a:solidFill>
                    <a:prstClr val="white"/>
                  </a:solidFill>
                </a:endParaRPr>
              </a:p>
            </p:txBody>
          </p:sp>
          <p:sp>
            <p:nvSpPr>
              <p:cNvPr id="28" name="타원 27"/>
              <p:cNvSpPr/>
              <p:nvPr/>
            </p:nvSpPr>
            <p:spPr>
              <a:xfrm>
                <a:off x="6000760" y="414338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white"/>
                    </a:solidFill>
                  </a:rPr>
                  <a:t>0</a:t>
                </a:r>
                <a:endParaRPr lang="ko-KR" altLang="en-US" dirty="0">
                  <a:solidFill>
                    <a:prstClr val="white"/>
                  </a:solidFill>
                </a:endParaRPr>
              </a:p>
            </p:txBody>
          </p:sp>
          <p:sp>
            <p:nvSpPr>
              <p:cNvPr id="29" name="타원 28"/>
              <p:cNvSpPr/>
              <p:nvPr/>
            </p:nvSpPr>
            <p:spPr>
              <a:xfrm>
                <a:off x="2357422" y="2643182"/>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white"/>
                    </a:solidFill>
                  </a:rPr>
                  <a:t>0</a:t>
                </a:r>
                <a:endParaRPr lang="ko-KR" altLang="en-US" dirty="0">
                  <a:solidFill>
                    <a:prstClr val="white"/>
                  </a:solidFill>
                </a:endParaRPr>
              </a:p>
            </p:txBody>
          </p:sp>
          <p:sp>
            <p:nvSpPr>
              <p:cNvPr id="30" name="타원 29"/>
              <p:cNvSpPr/>
              <p:nvPr/>
            </p:nvSpPr>
            <p:spPr>
              <a:xfrm>
                <a:off x="4500562" y="2643182"/>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white"/>
                    </a:solidFill>
                  </a:rPr>
                  <a:t>0</a:t>
                </a:r>
                <a:endParaRPr lang="ko-KR" altLang="en-US" dirty="0">
                  <a:solidFill>
                    <a:prstClr val="white"/>
                  </a:solidFill>
                </a:endParaRPr>
              </a:p>
            </p:txBody>
          </p:sp>
          <p:sp>
            <p:nvSpPr>
              <p:cNvPr id="31" name="타원 30"/>
              <p:cNvSpPr/>
              <p:nvPr/>
            </p:nvSpPr>
            <p:spPr>
              <a:xfrm>
                <a:off x="6000760" y="200024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white"/>
                    </a:solidFill>
                  </a:rPr>
                  <a:t>0</a:t>
                </a:r>
                <a:endParaRPr lang="ko-KR" altLang="en-US" dirty="0">
                  <a:solidFill>
                    <a:prstClr val="white"/>
                  </a:solidFill>
                </a:endParaRPr>
              </a:p>
            </p:txBody>
          </p:sp>
          <p:sp>
            <p:nvSpPr>
              <p:cNvPr id="32" name="타원 31"/>
              <p:cNvSpPr/>
              <p:nvPr/>
            </p:nvSpPr>
            <p:spPr>
              <a:xfrm>
                <a:off x="3857620" y="2000240"/>
                <a:ext cx="285752"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white"/>
                    </a:solidFill>
                  </a:rPr>
                  <a:t>0</a:t>
                </a:r>
                <a:endParaRPr lang="ko-KR" altLang="en-US" dirty="0">
                  <a:solidFill>
                    <a:prstClr val="white"/>
                  </a:solidFill>
                </a:endParaRPr>
              </a:p>
            </p:txBody>
          </p:sp>
        </p:grpSp>
        <p:grpSp>
          <p:nvGrpSpPr>
            <p:cNvPr id="54" name="그룹 53"/>
            <p:cNvGrpSpPr/>
            <p:nvPr/>
          </p:nvGrpSpPr>
          <p:grpSpPr>
            <a:xfrm>
              <a:off x="3428992" y="2285992"/>
              <a:ext cx="2071702" cy="1714512"/>
              <a:chOff x="3428992" y="2285992"/>
              <a:chExt cx="2071702" cy="1714512"/>
            </a:xfrm>
          </p:grpSpPr>
          <p:sp>
            <p:nvSpPr>
              <p:cNvPr id="33" name="타원 32"/>
              <p:cNvSpPr/>
              <p:nvPr/>
            </p:nvSpPr>
            <p:spPr>
              <a:xfrm>
                <a:off x="4143372" y="2285992"/>
                <a:ext cx="285752" cy="285752"/>
              </a:xfrm>
              <a:prstGeom prst="ellipse">
                <a:avLst/>
              </a:prstGeom>
              <a:solidFill>
                <a:schemeClr val="accent4">
                  <a:lumMod val="20000"/>
                  <a:lumOff val="8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black"/>
                    </a:solidFill>
                  </a:rPr>
                  <a:t>z</a:t>
                </a:r>
                <a:endParaRPr lang="ko-KR" altLang="en-US" dirty="0">
                  <a:solidFill>
                    <a:prstClr val="black"/>
                  </a:solidFill>
                </a:endParaRPr>
              </a:p>
            </p:txBody>
          </p:sp>
          <p:sp>
            <p:nvSpPr>
              <p:cNvPr id="34" name="타원 33"/>
              <p:cNvSpPr/>
              <p:nvPr/>
            </p:nvSpPr>
            <p:spPr>
              <a:xfrm>
                <a:off x="3428992" y="3714752"/>
                <a:ext cx="285752" cy="285752"/>
              </a:xfrm>
              <a:prstGeom prst="ellipse">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black"/>
                    </a:solidFill>
                  </a:rPr>
                  <a:t>x</a:t>
                </a:r>
                <a:endParaRPr lang="ko-KR" altLang="en-US" dirty="0">
                  <a:solidFill>
                    <a:prstClr val="black"/>
                  </a:solidFill>
                </a:endParaRPr>
              </a:p>
            </p:txBody>
          </p:sp>
          <p:sp>
            <p:nvSpPr>
              <p:cNvPr id="35" name="타원 34"/>
              <p:cNvSpPr/>
              <p:nvPr/>
            </p:nvSpPr>
            <p:spPr>
              <a:xfrm>
                <a:off x="5214942" y="3429000"/>
                <a:ext cx="285752" cy="285752"/>
              </a:xfrm>
              <a:prstGeom prst="ellipse">
                <a:avLst/>
              </a:prstGeom>
              <a:solidFill>
                <a:schemeClr val="accent6">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dirty="0">
                    <a:solidFill>
                      <a:prstClr val="black"/>
                    </a:solidFill>
                  </a:rPr>
                  <a:t>y</a:t>
                </a:r>
                <a:endParaRPr lang="ko-KR" altLang="en-US" dirty="0">
                  <a:solidFill>
                    <a:prstClr val="black"/>
                  </a:solidFill>
                </a:endParaRPr>
              </a:p>
            </p:txBody>
          </p:sp>
        </p:grpSp>
      </p:grpSp>
      <p:pic>
        <p:nvPicPr>
          <p:cNvPr id="993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4244" y="3598318"/>
            <a:ext cx="2560637" cy="25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TextBox 48"/>
          <p:cNvSpPr txBox="1"/>
          <p:nvPr/>
        </p:nvSpPr>
        <p:spPr>
          <a:xfrm>
            <a:off x="804306" y="260649"/>
            <a:ext cx="7961282" cy="584775"/>
          </a:xfrm>
          <a:prstGeom prst="rect">
            <a:avLst/>
          </a:prstGeom>
          <a:noFill/>
          <a:ln w="25400">
            <a:noFill/>
          </a:ln>
        </p:spPr>
        <p:txBody>
          <a:bodyPr wrap="none" rtlCol="0">
            <a:spAutoFit/>
          </a:bodyPr>
          <a:lstStyle/>
          <a:p>
            <a:r>
              <a:rPr lang="en-US" altLang="ko-KR" sz="3200" b="1" dirty="0" smtClean="0">
                <a:solidFill>
                  <a:srgbClr val="002060"/>
                </a:solidFill>
                <a:latin typeface="微软雅黑" panose="020B0503020204020204" pitchFamily="34" charset="-122"/>
                <a:ea typeface="微软雅黑" panose="020B0503020204020204" pitchFamily="34" charset="-122"/>
              </a:rPr>
              <a:t>Nuclear matter from </a:t>
            </a:r>
            <a:r>
              <a:rPr lang="en-US" altLang="ko-KR" sz="3200" b="1" dirty="0" err="1" smtClean="0">
                <a:solidFill>
                  <a:srgbClr val="002060"/>
                </a:solidFill>
                <a:latin typeface="微软雅黑" panose="020B0503020204020204" pitchFamily="34" charset="-122"/>
                <a:ea typeface="微软雅黑" panose="020B0503020204020204" pitchFamily="34" charset="-122"/>
              </a:rPr>
              <a:t>skyrmion</a:t>
            </a:r>
            <a:r>
              <a:rPr lang="en-US" altLang="ko-KR" sz="3200" b="1" dirty="0" smtClean="0">
                <a:solidFill>
                  <a:srgbClr val="002060"/>
                </a:solidFill>
                <a:latin typeface="微软雅黑" panose="020B0503020204020204" pitchFamily="34" charset="-122"/>
                <a:ea typeface="微软雅黑" panose="020B0503020204020204" pitchFamily="34" charset="-122"/>
              </a:rPr>
              <a:t> crystal</a:t>
            </a:r>
            <a:endParaRPr lang="ja-JP" altLang="en-US" sz="3200" b="1" dirty="0">
              <a:solidFill>
                <a:srgbClr val="002060"/>
              </a:solidFill>
              <a:latin typeface="微软雅黑" panose="020B0503020204020204" pitchFamily="34" charset="-122"/>
              <a:ea typeface="微软雅黑" panose="020B0503020204020204" pitchFamily="34" charset="-122"/>
            </a:endParaRPr>
          </a:p>
        </p:txBody>
      </p:sp>
      <p:sp>
        <p:nvSpPr>
          <p:cNvPr id="13" name="TextBox 12"/>
          <p:cNvSpPr txBox="1"/>
          <p:nvPr/>
        </p:nvSpPr>
        <p:spPr>
          <a:xfrm>
            <a:off x="1943288" y="1138674"/>
            <a:ext cx="8185160" cy="5170646"/>
          </a:xfrm>
          <a:prstGeom prst="rect">
            <a:avLst/>
          </a:prstGeom>
          <a:noFill/>
          <a:ln>
            <a:solidFill>
              <a:srgbClr val="66CCFF"/>
            </a:solidFill>
            <a:prstDash val="dash"/>
          </a:ln>
        </p:spPr>
        <p:txBody>
          <a:bodyPr wrap="square" rtlCol="0">
            <a:spAutoFit/>
          </a:bodyPr>
          <a:lstStyle/>
          <a:p>
            <a:pPr marL="285750" indent="-285750">
              <a:buFont typeface="Wingdings" panose="05000000000000000000" pitchFamily="2" charset="2"/>
              <a:buChar char="Ø"/>
            </a:pPr>
            <a:r>
              <a:rPr lang="en-US" altLang="ja-JP" sz="2000" dirty="0">
                <a:solidFill>
                  <a:srgbClr val="008000"/>
                </a:solidFill>
                <a:latin typeface="Century" panose="02040604050505020304" pitchFamily="18" charset="0"/>
              </a:rPr>
              <a:t> Originally: I. </a:t>
            </a:r>
            <a:r>
              <a:rPr lang="en-US" altLang="ja-JP" sz="2000" dirty="0" err="1">
                <a:solidFill>
                  <a:srgbClr val="008000"/>
                </a:solidFill>
                <a:latin typeface="Century" panose="02040604050505020304" pitchFamily="18" charset="0"/>
              </a:rPr>
              <a:t>Klebanov</a:t>
            </a:r>
            <a:r>
              <a:rPr lang="en-US" altLang="ja-JP" sz="2000" dirty="0">
                <a:solidFill>
                  <a:srgbClr val="008000"/>
                </a:solidFill>
                <a:latin typeface="Century" panose="02040604050505020304" pitchFamily="18" charset="0"/>
              </a:rPr>
              <a:t>, </a:t>
            </a:r>
            <a:r>
              <a:rPr lang="en-US" altLang="ja-JP" sz="2000" dirty="0" err="1">
                <a:solidFill>
                  <a:srgbClr val="008000"/>
                </a:solidFill>
                <a:latin typeface="Century" panose="02040604050505020304" pitchFamily="18" charset="0"/>
              </a:rPr>
              <a:t>Nucl</a:t>
            </a:r>
            <a:r>
              <a:rPr lang="en-US" altLang="ja-JP" sz="2000" dirty="0">
                <a:solidFill>
                  <a:srgbClr val="008000"/>
                </a:solidFill>
                <a:latin typeface="Century" panose="02040604050505020304" pitchFamily="18" charset="0"/>
              </a:rPr>
              <a:t>. Phys. B262(1985) 133-143. CC </a:t>
            </a:r>
          </a:p>
          <a:p>
            <a:pPr marL="285750" indent="-285750">
              <a:buFont typeface="Wingdings" panose="05000000000000000000" pitchFamily="2" charset="2"/>
              <a:buChar char="Ø"/>
            </a:pPr>
            <a:endParaRPr lang="en-US" altLang="ja-JP" sz="2000" dirty="0">
              <a:solidFill>
                <a:srgbClr val="008000"/>
              </a:solidFill>
              <a:latin typeface="Century" panose="02040604050505020304" pitchFamily="18" charset="0"/>
            </a:endParaRPr>
          </a:p>
          <a:p>
            <a:pPr marL="285750" indent="-285750">
              <a:buFont typeface="Wingdings" panose="05000000000000000000" pitchFamily="2" charset="2"/>
              <a:buChar char="Ø"/>
            </a:pPr>
            <a:r>
              <a:rPr lang="en-US" altLang="ja-JP" sz="2000" dirty="0">
                <a:solidFill>
                  <a:srgbClr val="008000"/>
                </a:solidFill>
                <a:latin typeface="Century" panose="02040604050505020304" pitchFamily="18" charset="0"/>
              </a:rPr>
              <a:t>  </a:t>
            </a:r>
            <a:r>
              <a:rPr lang="en-US" altLang="ja-JP" sz="2000" dirty="0" err="1">
                <a:solidFill>
                  <a:srgbClr val="008000"/>
                </a:solidFill>
                <a:latin typeface="Century" panose="02040604050505020304" pitchFamily="18" charset="0"/>
              </a:rPr>
              <a:t>Kugler</a:t>
            </a:r>
            <a:r>
              <a:rPr lang="en-US" altLang="ja-JP" sz="2000" dirty="0">
                <a:solidFill>
                  <a:srgbClr val="008000"/>
                </a:solidFill>
                <a:latin typeface="Century" panose="02040604050505020304" pitchFamily="18" charset="0"/>
              </a:rPr>
              <a:t> &amp; </a:t>
            </a:r>
            <a:r>
              <a:rPr lang="en-US" altLang="ja-JP" sz="2000" dirty="0" err="1">
                <a:solidFill>
                  <a:srgbClr val="008000"/>
                </a:solidFill>
                <a:latin typeface="Century" panose="02040604050505020304" pitchFamily="18" charset="0"/>
              </a:rPr>
              <a:t>Shtrikman</a:t>
            </a:r>
            <a:r>
              <a:rPr lang="en-US" altLang="ja-JP" sz="2000" dirty="0">
                <a:solidFill>
                  <a:srgbClr val="008000"/>
                </a:solidFill>
                <a:latin typeface="Century" panose="02040604050505020304" pitchFamily="18" charset="0"/>
              </a:rPr>
              <a:t>, PLB208 (1988) 491; PRD40 (1989) 3421</a:t>
            </a:r>
            <a:r>
              <a:rPr lang="en-US" altLang="ja-JP" dirty="0">
                <a:solidFill>
                  <a:prstClr val="black"/>
                </a:solidFill>
                <a:latin typeface="Century" panose="02040604050505020304" pitchFamily="18" charset="0"/>
              </a:rPr>
              <a:t>.</a:t>
            </a: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a:p>
            <a:pPr marL="285750" indent="-285750">
              <a:buFont typeface="Wingdings" panose="05000000000000000000" pitchFamily="2" charset="2"/>
              <a:buChar char="Ø"/>
            </a:pPr>
            <a:endParaRPr lang="en-US" altLang="ja-JP" dirty="0">
              <a:solidFill>
                <a:prstClr val="black"/>
              </a:solidFill>
            </a:endParaRPr>
          </a:p>
        </p:txBody>
      </p:sp>
      <mc:AlternateContent xmlns:mc="http://schemas.openxmlformats.org/markup-compatibility/2006" xmlns:a14="http://schemas.microsoft.com/office/drawing/2010/main">
        <mc:Choice Requires="a14">
          <p:sp>
            <p:nvSpPr>
              <p:cNvPr id="12" name="TextBox 11"/>
              <p:cNvSpPr txBox="1"/>
              <p:nvPr/>
            </p:nvSpPr>
            <p:spPr>
              <a:xfrm>
                <a:off x="1400408" y="5631996"/>
                <a:ext cx="4110421" cy="830997"/>
              </a:xfrm>
              <a:prstGeom prst="rect">
                <a:avLst/>
              </a:prstGeom>
              <a:solidFill>
                <a:schemeClr val="bg1">
                  <a:lumMod val="95000"/>
                </a:schemeClr>
              </a:solidFill>
              <a:ln w="25400">
                <a:solidFill>
                  <a:srgbClr val="0070C0"/>
                </a:solidFill>
              </a:ln>
            </p:spPr>
            <p:txBody>
              <a:bodyPr wrap="none" rtlCol="0">
                <a:spAutoFit/>
              </a:bodyPr>
              <a:lstStyle/>
              <a:p>
                <a:r>
                  <a:rPr lang="en-US" altLang="ja-JP" sz="2400" dirty="0" smtClean="0">
                    <a:solidFill>
                      <a:srgbClr val="FF0000"/>
                    </a:solidFill>
                    <a:latin typeface="Century" panose="02040604050505020304" pitchFamily="18" charset="0"/>
                  </a:rPr>
                  <a:t>In the sense of </a:t>
                </a:r>
                <a14:m>
                  <m:oMath xmlns:m="http://schemas.openxmlformats.org/officeDocument/2006/math">
                    <m:sSub>
                      <m:sSubPr>
                        <m:ctrlPr>
                          <a:rPr lang="en-US" altLang="ja-JP" sz="2400" i="1" smtClean="0">
                            <a:solidFill>
                              <a:srgbClr val="FF0000"/>
                            </a:solidFill>
                            <a:latin typeface="Cambria Math" panose="02040503050406030204" pitchFamily="18" charset="0"/>
                          </a:rPr>
                        </m:ctrlPr>
                      </m:sSubPr>
                      <m:e>
                        <m:r>
                          <a:rPr lang="en-US" altLang="ja-JP" sz="2400" b="0" i="1" smtClean="0">
                            <a:solidFill>
                              <a:srgbClr val="FF0000"/>
                            </a:solidFill>
                            <a:latin typeface="Cambria Math" panose="02040503050406030204" pitchFamily="18" charset="0"/>
                          </a:rPr>
                          <m:t>𝑁</m:t>
                        </m:r>
                      </m:e>
                      <m:sub>
                        <m:r>
                          <a:rPr lang="en-US" altLang="ja-JP" sz="2400" b="0" i="1" smtClean="0">
                            <a:solidFill>
                              <a:srgbClr val="FF0000"/>
                            </a:solidFill>
                            <a:latin typeface="Cambria Math" panose="02040503050406030204" pitchFamily="18" charset="0"/>
                          </a:rPr>
                          <m:t>𝑐</m:t>
                        </m:r>
                      </m:sub>
                    </m:sSub>
                    <m:r>
                      <a:rPr lang="en-US" altLang="ja-JP" sz="2400" i="1" smtClean="0">
                        <a:solidFill>
                          <a:srgbClr val="FF0000"/>
                        </a:solidFill>
                        <a:latin typeface="Cambria Math" panose="02040503050406030204" pitchFamily="18" charset="0"/>
                        <a:ea typeface="Cambria Math" panose="02040503050406030204" pitchFamily="18" charset="0"/>
                      </a:rPr>
                      <m:t>→</m:t>
                    </m:r>
                    <m:r>
                      <a:rPr lang="en-US" altLang="ja-JP" sz="2400" b="0" i="1" smtClean="0">
                        <a:solidFill>
                          <a:srgbClr val="FF0000"/>
                        </a:solidFill>
                        <a:latin typeface="Cambria Math" panose="02040503050406030204" pitchFamily="18" charset="0"/>
                        <a:ea typeface="Cambria Math" panose="02040503050406030204" pitchFamily="18" charset="0"/>
                      </a:rPr>
                      <m:t> ∞</m:t>
                    </m:r>
                  </m:oMath>
                </a14:m>
                <a:r>
                  <a:rPr lang="en-US" altLang="ja-JP" sz="2400" dirty="0" smtClean="0">
                    <a:solidFill>
                      <a:srgbClr val="FF0000"/>
                    </a:solidFill>
                    <a:latin typeface="Century" panose="02040604050505020304" pitchFamily="18" charset="0"/>
                  </a:rPr>
                  <a:t>;</a:t>
                </a:r>
              </a:p>
              <a:p>
                <a:r>
                  <a:rPr lang="en-US" altLang="ja-JP" sz="2400" dirty="0" smtClean="0">
                    <a:solidFill>
                      <a:srgbClr val="FF0000"/>
                    </a:solidFill>
                    <a:latin typeface="Century" panose="02040604050505020304" pitchFamily="18" charset="0"/>
                  </a:rPr>
                  <a:t>More valid at high density! </a:t>
                </a:r>
                <a:endParaRPr lang="ja-JP" altLang="en-US" sz="2400" dirty="0">
                  <a:solidFill>
                    <a:srgbClr val="FF0000"/>
                  </a:solidFill>
                  <a:latin typeface="Century" panose="02040604050505020304" pitchFamily="18"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400408" y="5631996"/>
                <a:ext cx="4110421" cy="830997"/>
              </a:xfrm>
              <a:prstGeom prst="rect">
                <a:avLst/>
              </a:prstGeom>
              <a:blipFill rotWithShape="0">
                <a:blip r:embed="rId4"/>
                <a:stretch>
                  <a:fillRect l="-2065" t="-4286" r="-1032" b="-14286"/>
                </a:stretch>
              </a:blipFill>
              <a:ln w="25400">
                <a:solidFill>
                  <a:srgbClr val="0070C0"/>
                </a:solidFill>
              </a:ln>
            </p:spPr>
            <p:txBody>
              <a:bodyPr/>
              <a:lstStyle/>
              <a:p>
                <a:r>
                  <a:rPr lang="zh-CN" altLang="en-US">
                    <a:noFill/>
                  </a:rPr>
                  <a:t> </a:t>
                </a:r>
              </a:p>
            </p:txBody>
          </p:sp>
        </mc:Fallback>
      </mc:AlternateContent>
      <p:sp>
        <p:nvSpPr>
          <p:cNvPr id="14" name="日期占位符 13"/>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16" name="页脚占位符 15"/>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21" name="灯片编号占位符 20"/>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11</a:t>
            </a:fld>
            <a:endParaRPr lang="ja-JP" altLang="en-US">
              <a:solidFill>
                <a:prstClr val="black">
                  <a:tint val="75000"/>
                </a:prstClr>
              </a:solidFill>
            </a:endParaRPr>
          </a:p>
        </p:txBody>
      </p:sp>
      <p:cxnSp>
        <p:nvCxnSpPr>
          <p:cNvPr id="55" name="直接连接符 54"/>
          <p:cNvCxnSpPr>
            <a:cxnSpLocks noChangeShapeType="1"/>
          </p:cNvCxnSpPr>
          <p:nvPr/>
        </p:nvCxnSpPr>
        <p:spPr bwMode="auto">
          <a:xfrm>
            <a:off x="814070" y="980728"/>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直接连接符 55"/>
          <p:cNvCxnSpPr>
            <a:cxnSpLocks noChangeShapeType="1"/>
          </p:cNvCxnSpPr>
          <p:nvPr/>
        </p:nvCxnSpPr>
        <p:spPr bwMode="auto">
          <a:xfrm>
            <a:off x="814071" y="1017241"/>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977060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89744" y="381000"/>
            <a:ext cx="10964056" cy="142906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800" kern="12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lgn="ctr" eaLnBrk="1" hangingPunct="1">
              <a:lnSpc>
                <a:spcPct val="150000"/>
              </a:lnSpc>
              <a:defRPr/>
            </a:pPr>
            <a:r>
              <a:rPr lang="en-US" altLang="en-US" sz="3400" b="1" dirty="0">
                <a:solidFill>
                  <a:srgbClr val="FF0000"/>
                </a:solidFill>
                <a:latin typeface="Arial"/>
              </a:rPr>
              <a:t> </a:t>
            </a:r>
            <a:r>
              <a:rPr lang="en-US" altLang="en-US" sz="3400" b="1" dirty="0" smtClean="0">
                <a:solidFill>
                  <a:srgbClr val="FF0000"/>
                </a:solidFill>
                <a:latin typeface="Arial"/>
              </a:rPr>
              <a:t>What </a:t>
            </a:r>
            <a:r>
              <a:rPr lang="en-US" altLang="en-US" sz="3400" b="1" dirty="0" err="1" smtClean="0">
                <a:solidFill>
                  <a:srgbClr val="FF0000"/>
                </a:solidFill>
                <a:latin typeface="Arial"/>
              </a:rPr>
              <a:t>skyrmion</a:t>
            </a:r>
            <a:r>
              <a:rPr lang="en-US" altLang="en-US" sz="3400" b="1" dirty="0" smtClean="0">
                <a:solidFill>
                  <a:srgbClr val="FF0000"/>
                </a:solidFill>
                <a:latin typeface="Arial"/>
              </a:rPr>
              <a:t> crystal can do BUT  </a:t>
            </a:r>
            <a:r>
              <a:rPr lang="en-US" altLang="en-US" sz="3400" b="1" dirty="0" err="1">
                <a:solidFill>
                  <a:srgbClr val="FF0000"/>
                </a:solidFill>
                <a:latin typeface="Symbol" panose="05050102010706020507" pitchFamily="18" charset="2"/>
              </a:rPr>
              <a:t>c</a:t>
            </a:r>
            <a:r>
              <a:rPr lang="en-US" altLang="en-US" sz="3400" b="1" dirty="0" err="1">
                <a:solidFill>
                  <a:srgbClr val="FF0000"/>
                </a:solidFill>
                <a:latin typeface="Arial"/>
              </a:rPr>
              <a:t>PT</a:t>
            </a:r>
            <a:r>
              <a:rPr lang="en-US" altLang="en-US" sz="3400" b="1" dirty="0">
                <a:solidFill>
                  <a:srgbClr val="FF0000"/>
                </a:solidFill>
                <a:latin typeface="Arial"/>
              </a:rPr>
              <a:t> cannot do: </a:t>
            </a:r>
            <a:endParaRPr lang="en-US" altLang="en-US" sz="3400" b="1" dirty="0" smtClean="0">
              <a:solidFill>
                <a:srgbClr val="FF0000"/>
              </a:solidFill>
              <a:latin typeface="Arial"/>
            </a:endParaRPr>
          </a:p>
          <a:p>
            <a:pPr algn="ctr" eaLnBrk="1" hangingPunct="1">
              <a:lnSpc>
                <a:spcPct val="150000"/>
              </a:lnSpc>
              <a:defRPr/>
            </a:pPr>
            <a:r>
              <a:rPr lang="en-US" altLang="en-US" sz="3400" b="1" dirty="0" smtClean="0">
                <a:solidFill>
                  <a:srgbClr val="0070C0"/>
                </a:solidFill>
                <a:latin typeface="Arial"/>
              </a:rPr>
              <a:t>Topology</a:t>
            </a:r>
            <a:r>
              <a:rPr lang="en-US" altLang="en-US" sz="3400" b="1" dirty="0" smtClean="0">
                <a:solidFill>
                  <a:srgbClr val="FF0000"/>
                </a:solidFill>
                <a:latin typeface="Arial"/>
              </a:rPr>
              <a:t> </a:t>
            </a:r>
            <a:endParaRPr lang="en-US" altLang="en-US" sz="3400" b="1" dirty="0">
              <a:solidFill>
                <a:srgbClr val="0070C0"/>
              </a:solidFill>
              <a:latin typeface="Arial"/>
            </a:endParaRPr>
          </a:p>
        </p:txBody>
      </p:sp>
      <p:sp>
        <p:nvSpPr>
          <p:cNvPr id="6" name="Rectangle 3"/>
          <p:cNvSpPr txBox="1">
            <a:spLocks noChangeArrowheads="1"/>
          </p:cNvSpPr>
          <p:nvPr/>
        </p:nvSpPr>
        <p:spPr bwMode="auto">
          <a:xfrm>
            <a:off x="959370" y="2064892"/>
            <a:ext cx="10043410" cy="3976140"/>
          </a:xfrm>
          <a:prstGeom prst="rect">
            <a:avLst/>
          </a:prstGeom>
          <a:solidFill>
            <a:schemeClr val="bg1">
              <a:lumMod val="95000"/>
            </a:schemeClr>
          </a:solidFill>
          <a:ln>
            <a:noFill/>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Font typeface="Wingdings" panose="05000000000000000000" pitchFamily="2" charset="2"/>
              <a:buChar char="l"/>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7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1"/>
              </a:buClr>
              <a:buFont typeface="Wingdings" panose="05000000000000000000" pitchFamily="2" charset="2"/>
              <a:buChar char="l"/>
              <a:defRPr sz="23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1"/>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 typeface="Wingdings" panose="05000000000000000000" pitchFamily="2" charset="2"/>
              <a:buChar char="Ø"/>
            </a:pPr>
            <a:r>
              <a:rPr lang="en-US" altLang="zh-CN" sz="2400" dirty="0">
                <a:ea typeface="宋体" panose="02010600030101010101" pitchFamily="2" charset="-122"/>
              </a:rPr>
              <a:t>Topology changes at high density, with the </a:t>
            </a:r>
            <a:r>
              <a:rPr lang="en-US" altLang="zh-CN" sz="2400" dirty="0" err="1">
                <a:ea typeface="宋体" panose="02010600030101010101" pitchFamily="2" charset="-122"/>
              </a:rPr>
              <a:t>skyrmion</a:t>
            </a:r>
            <a:r>
              <a:rPr lang="en-US" altLang="zh-CN" sz="2400" dirty="0">
                <a:ea typeface="宋体" panose="02010600030101010101" pitchFamily="2" charset="-122"/>
              </a:rPr>
              <a:t> fractionizing into ½- </a:t>
            </a:r>
            <a:r>
              <a:rPr lang="en-US" altLang="zh-CN" sz="2400" dirty="0" err="1" smtClean="0">
                <a:ea typeface="宋体" panose="02010600030101010101" pitchFamily="2" charset="-122"/>
              </a:rPr>
              <a:t>skyrmions</a:t>
            </a:r>
            <a:r>
              <a:rPr lang="en-US" altLang="zh-CN" sz="2400" dirty="0" smtClean="0">
                <a:ea typeface="宋体" panose="02010600030101010101" pitchFamily="2" charset="-122"/>
              </a:rPr>
              <a:t>.</a:t>
            </a:r>
          </a:p>
          <a:p>
            <a:pPr eaLnBrk="1" hangingPunct="1">
              <a:buFont typeface="Wingdings" panose="05000000000000000000" pitchFamily="2" charset="2"/>
              <a:buChar char="Ø"/>
            </a:pPr>
            <a:endParaRPr lang="en-US" altLang="zh-CN" sz="800" dirty="0" smtClean="0">
              <a:ea typeface="宋体" panose="02010600030101010101" pitchFamily="2" charset="-122"/>
            </a:endParaRPr>
          </a:p>
          <a:p>
            <a:pPr eaLnBrk="1" hangingPunct="1">
              <a:buFont typeface="Wingdings" panose="05000000000000000000" pitchFamily="2" charset="2"/>
              <a:buChar char="Ø"/>
            </a:pPr>
            <a:r>
              <a:rPr lang="en-US" altLang="zh-CN" sz="2400" dirty="0" smtClean="0">
                <a:ea typeface="宋体" panose="02010600030101010101" pitchFamily="2" charset="-122"/>
                <a:cs typeface="Arial" panose="020B0604020202020204" pitchFamily="34" charset="0"/>
                <a:sym typeface="Symbol" panose="05050102010706020507" pitchFamily="18" charset="2"/>
              </a:rPr>
              <a:t>Drastic </a:t>
            </a:r>
            <a:r>
              <a:rPr lang="en-US" altLang="zh-CN" sz="2400" dirty="0">
                <a:ea typeface="宋体" panose="02010600030101010101" pitchFamily="2" charset="-122"/>
                <a:cs typeface="Arial" panose="020B0604020202020204" pitchFamily="34" charset="0"/>
                <a:sym typeface="Symbol" panose="05050102010706020507" pitchFamily="18" charset="2"/>
              </a:rPr>
              <a:t>effect on the nuclear tensor </a:t>
            </a:r>
            <a:r>
              <a:rPr lang="en-US" altLang="zh-CN" sz="2400" dirty="0" smtClean="0">
                <a:ea typeface="宋体" panose="02010600030101010101" pitchFamily="2" charset="-122"/>
                <a:cs typeface="Arial" panose="020B0604020202020204" pitchFamily="34" charset="0"/>
                <a:sym typeface="Symbol" panose="05050102010706020507" pitchFamily="18" charset="2"/>
              </a:rPr>
              <a:t>forces.</a:t>
            </a:r>
          </a:p>
          <a:p>
            <a:pPr eaLnBrk="1" hangingPunct="1">
              <a:buFont typeface="Wingdings" panose="05000000000000000000" pitchFamily="2" charset="2"/>
              <a:buChar char="Ø"/>
            </a:pPr>
            <a:endParaRPr lang="en-US" altLang="zh-CN" sz="800" dirty="0" smtClean="0">
              <a:ea typeface="宋体" panose="02010600030101010101" pitchFamily="2" charset="-122"/>
              <a:cs typeface="Arial" panose="020B0604020202020204" pitchFamily="34" charset="0"/>
              <a:sym typeface="Symbol" panose="05050102010706020507" pitchFamily="18" charset="2"/>
            </a:endParaRPr>
          </a:p>
          <a:p>
            <a:pPr eaLnBrk="1" hangingPunct="1">
              <a:buFont typeface="Wingdings" panose="05000000000000000000" pitchFamily="2" charset="2"/>
              <a:buChar char="Ø"/>
            </a:pPr>
            <a:r>
              <a:rPr lang="en-US" altLang="zh-CN" sz="2400" dirty="0" smtClean="0">
                <a:ea typeface="宋体" panose="02010600030101010101" pitchFamily="2" charset="-122"/>
                <a:cs typeface="Arial" panose="020B0604020202020204" pitchFamily="34" charset="0"/>
                <a:sym typeface="Symbol" panose="05050102010706020507" pitchFamily="18" charset="2"/>
              </a:rPr>
              <a:t>Parity-doublet </a:t>
            </a:r>
            <a:r>
              <a:rPr lang="en-US" altLang="zh-CN" sz="2400" dirty="0">
                <a:ea typeface="宋体" panose="02010600030101010101" pitchFamily="2" charset="-122"/>
                <a:cs typeface="Arial" panose="020B0604020202020204" pitchFamily="34" charset="0"/>
                <a:sym typeface="Symbol" panose="05050102010706020507" pitchFamily="18" charset="2"/>
              </a:rPr>
              <a:t>symmetry “emerges” at high density: Nucleon mass in medium has two components, i.e.,</a:t>
            </a:r>
          </a:p>
          <a:p>
            <a:pPr eaLnBrk="1" hangingPunct="1">
              <a:buFont typeface="Wingdings" panose="05000000000000000000" pitchFamily="2" charset="2"/>
              <a:buNone/>
            </a:pPr>
            <a:r>
              <a:rPr lang="en-US" altLang="zh-CN" sz="2400" dirty="0">
                <a:ea typeface="宋体" panose="02010600030101010101" pitchFamily="2" charset="-122"/>
                <a:cs typeface="Arial" panose="020B0604020202020204" pitchFamily="34" charset="0"/>
                <a:sym typeface="Symbol" panose="05050102010706020507" pitchFamily="18" charset="2"/>
              </a:rPr>
              <a:t>          </a:t>
            </a:r>
            <a:r>
              <a:rPr lang="en-US" altLang="zh-CN" sz="2400" dirty="0" smtClean="0">
                <a:ea typeface="宋体" panose="02010600030101010101" pitchFamily="2" charset="-122"/>
                <a:cs typeface="Arial" panose="020B0604020202020204" pitchFamily="34" charset="0"/>
                <a:sym typeface="Symbol" panose="05050102010706020507" pitchFamily="18" charset="2"/>
              </a:rPr>
              <a:t>                </a:t>
            </a:r>
            <a:r>
              <a:rPr lang="en-US" altLang="zh-CN" sz="2400" i="1" dirty="0" smtClean="0">
                <a:ea typeface="宋体" panose="02010600030101010101" pitchFamily="2" charset="-122"/>
                <a:cs typeface="Arial" panose="020B0604020202020204" pitchFamily="34" charset="0"/>
                <a:sym typeface="Symbol" panose="05050102010706020507" pitchFamily="18" charset="2"/>
              </a:rPr>
              <a:t>m</a:t>
            </a:r>
            <a:r>
              <a:rPr lang="en-US" altLang="zh-CN" sz="2400" i="1" baseline="30000" dirty="0" smtClean="0">
                <a:ea typeface="宋体" panose="02010600030101010101" pitchFamily="2" charset="-122"/>
                <a:cs typeface="Arial" panose="020B0604020202020204" pitchFamily="34" charset="0"/>
                <a:sym typeface="Symbol" panose="05050102010706020507" pitchFamily="18" charset="2"/>
              </a:rPr>
              <a:t>*</a:t>
            </a:r>
            <a:r>
              <a:rPr lang="en-US" altLang="zh-CN" sz="2400" i="1" baseline="-25000" dirty="0" smtClean="0">
                <a:ea typeface="宋体" panose="02010600030101010101" pitchFamily="2" charset="-122"/>
                <a:cs typeface="Arial" panose="020B0604020202020204" pitchFamily="34" charset="0"/>
                <a:sym typeface="Symbol" panose="05050102010706020507" pitchFamily="18" charset="2"/>
              </a:rPr>
              <a:t>N</a:t>
            </a:r>
            <a:r>
              <a:rPr lang="en-US" altLang="zh-CN" sz="2400" dirty="0" smtClean="0">
                <a:ea typeface="宋体" panose="02010600030101010101" pitchFamily="2" charset="-122"/>
                <a:cs typeface="Arial" panose="020B0604020202020204" pitchFamily="34" charset="0"/>
                <a:sym typeface="Symbol" panose="05050102010706020507" pitchFamily="18" charset="2"/>
              </a:rPr>
              <a:t> </a:t>
            </a:r>
            <a:r>
              <a:rPr lang="en-US" altLang="zh-CN" sz="2400" dirty="0">
                <a:ea typeface="宋体" panose="02010600030101010101" pitchFamily="2" charset="-122"/>
                <a:cs typeface="Arial" panose="020B0604020202020204" pitchFamily="34" charset="0"/>
                <a:sym typeface="Symbol" panose="05050102010706020507" pitchFamily="18" charset="2"/>
              </a:rPr>
              <a:t>=</a:t>
            </a:r>
            <a:r>
              <a:rPr lang="en-US" altLang="zh-CN" sz="2400" i="1" dirty="0">
                <a:ea typeface="宋体" panose="02010600030101010101" pitchFamily="2" charset="-122"/>
                <a:cs typeface="Arial" panose="020B0604020202020204" pitchFamily="34" charset="0"/>
                <a:sym typeface="Symbol" panose="05050102010706020507" pitchFamily="18" charset="2"/>
              </a:rPr>
              <a:t>m</a:t>
            </a:r>
            <a:r>
              <a:rPr lang="en-US" altLang="zh-CN" sz="2400" i="1" baseline="-25000" dirty="0">
                <a:ea typeface="宋体" panose="02010600030101010101" pitchFamily="2" charset="-122"/>
                <a:cs typeface="Arial" panose="020B0604020202020204" pitchFamily="34" charset="0"/>
                <a:sym typeface="Symbol" panose="05050102010706020507" pitchFamily="18" charset="2"/>
              </a:rPr>
              <a:t>0</a:t>
            </a:r>
            <a:r>
              <a:rPr lang="en-US" altLang="zh-CN" sz="2400" i="1" dirty="0">
                <a:ea typeface="宋体" panose="02010600030101010101" pitchFamily="2" charset="-122"/>
                <a:cs typeface="Arial" panose="020B0604020202020204" pitchFamily="34" charset="0"/>
                <a:sym typeface="Symbol" panose="05050102010706020507" pitchFamily="18" charset="2"/>
              </a:rPr>
              <a:t> + </a:t>
            </a:r>
            <a:r>
              <a:rPr lang="en-US" altLang="zh-CN" sz="2400" i="1" dirty="0">
                <a:latin typeface="Symbol" panose="05050102010706020507" pitchFamily="18" charset="2"/>
                <a:ea typeface="宋体" panose="02010600030101010101" pitchFamily="2" charset="-122"/>
                <a:cs typeface="Arial" panose="020B0604020202020204" pitchFamily="34" charset="0"/>
                <a:sym typeface="Symbol" panose="05050102010706020507" pitchFamily="18" charset="2"/>
              </a:rPr>
              <a:t>D (S</a:t>
            </a:r>
            <a:r>
              <a:rPr lang="en-US" altLang="zh-CN" sz="2400" i="1" baseline="30000" dirty="0">
                <a:latin typeface="Symbol" panose="05050102010706020507" pitchFamily="18" charset="2"/>
                <a:ea typeface="宋体" panose="02010600030101010101" pitchFamily="2" charset="-122"/>
                <a:cs typeface="Arial" panose="020B0604020202020204" pitchFamily="34" charset="0"/>
                <a:sym typeface="Symbol" panose="05050102010706020507" pitchFamily="18" charset="2"/>
              </a:rPr>
              <a:t>*</a:t>
            </a:r>
            <a:r>
              <a:rPr lang="en-US" altLang="zh-CN" sz="2400" i="1" dirty="0">
                <a:latin typeface="Symbol" panose="05050102010706020507" pitchFamily="18" charset="2"/>
                <a:ea typeface="宋体" panose="02010600030101010101" pitchFamily="2" charset="-122"/>
                <a:cs typeface="Arial" panose="020B0604020202020204" pitchFamily="34" charset="0"/>
                <a:sym typeface="Symbol" panose="05050102010706020507" pitchFamily="18" charset="2"/>
              </a:rPr>
              <a:t>)  </a:t>
            </a:r>
            <a:r>
              <a:rPr lang="en-US" altLang="zh-CN" sz="2400" i="1" dirty="0">
                <a:ea typeface="宋体" panose="02010600030101010101" pitchFamily="2" charset="-122"/>
                <a:cs typeface="Arial" panose="020B0604020202020204" pitchFamily="34" charset="0"/>
                <a:sym typeface="Symbol" panose="05050102010706020507" pitchFamily="18" charset="2"/>
              </a:rPr>
              <a:t>m</a:t>
            </a:r>
            <a:r>
              <a:rPr lang="en-US" altLang="zh-CN" sz="2400" i="1" baseline="-25000" dirty="0">
                <a:ea typeface="宋体" panose="02010600030101010101" pitchFamily="2" charset="-122"/>
                <a:cs typeface="Arial" panose="020B0604020202020204" pitchFamily="34" charset="0"/>
                <a:sym typeface="Symbol" panose="05050102010706020507" pitchFamily="18" charset="2"/>
              </a:rPr>
              <a:t>0 </a:t>
            </a:r>
            <a:r>
              <a:rPr lang="en-US" altLang="zh-CN" sz="2400" i="1" dirty="0">
                <a:ea typeface="宋体" panose="02010600030101010101" pitchFamily="2" charset="-122"/>
                <a:cs typeface="Arial" panose="020B0604020202020204" pitchFamily="34" charset="0"/>
                <a:sym typeface="Symbol" panose="05050102010706020507" pitchFamily="18" charset="2"/>
              </a:rPr>
              <a:t> as </a:t>
            </a:r>
            <a:r>
              <a:rPr lang="en-US" altLang="zh-CN" sz="2400" i="1" dirty="0">
                <a:latin typeface="Symbol" panose="05050102010706020507" pitchFamily="18" charset="2"/>
                <a:ea typeface="宋体" panose="02010600030101010101" pitchFamily="2" charset="-122"/>
                <a:cs typeface="Arial" panose="020B0604020202020204" pitchFamily="34" charset="0"/>
                <a:sym typeface="Symbol" panose="05050102010706020507" pitchFamily="18" charset="2"/>
              </a:rPr>
              <a:t>S</a:t>
            </a:r>
            <a:r>
              <a:rPr lang="en-US" altLang="zh-CN" sz="2400" i="1" baseline="30000" dirty="0">
                <a:latin typeface="Symbol" panose="05050102010706020507" pitchFamily="18" charset="2"/>
                <a:ea typeface="宋体" panose="02010600030101010101" pitchFamily="2" charset="-122"/>
                <a:cs typeface="Arial" panose="020B0604020202020204" pitchFamily="34" charset="0"/>
                <a:sym typeface="Symbol" panose="05050102010706020507" pitchFamily="18" charset="2"/>
              </a:rPr>
              <a:t>*</a:t>
            </a:r>
            <a:r>
              <a:rPr lang="en-US" altLang="zh-CN" sz="2400" i="1" dirty="0">
                <a:latin typeface="Symbol" panose="05050102010706020507" pitchFamily="18" charset="2"/>
                <a:ea typeface="宋体" panose="02010600030101010101" pitchFamily="2" charset="-122"/>
                <a:cs typeface="Arial" panose="020B0604020202020204" pitchFamily="34" charset="0"/>
                <a:sym typeface="Symbol" panose="05050102010706020507" pitchFamily="18" charset="2"/>
              </a:rPr>
              <a:t>  </a:t>
            </a:r>
            <a:r>
              <a:rPr lang="en-US" altLang="zh-CN" sz="2400" i="1" dirty="0" smtClean="0">
                <a:latin typeface="Symbol" panose="05050102010706020507" pitchFamily="18" charset="2"/>
                <a:ea typeface="宋体" panose="02010600030101010101" pitchFamily="2" charset="-122"/>
                <a:cs typeface="Arial" panose="020B0604020202020204" pitchFamily="34" charset="0"/>
                <a:sym typeface="Symbol" panose="05050102010706020507" pitchFamily="18" charset="2"/>
              </a:rPr>
              <a:t>0.</a:t>
            </a:r>
          </a:p>
          <a:p>
            <a:pPr eaLnBrk="1" hangingPunct="1">
              <a:buFont typeface="Wingdings" panose="05000000000000000000" pitchFamily="2" charset="2"/>
              <a:buNone/>
            </a:pPr>
            <a:endParaRPr lang="en-US" altLang="zh-CN" sz="800" i="1" dirty="0" smtClean="0">
              <a:latin typeface="Symbol" panose="05050102010706020507" pitchFamily="18" charset="2"/>
              <a:ea typeface="宋体" panose="02010600030101010101" pitchFamily="2" charset="-122"/>
              <a:cs typeface="Arial" panose="020B0604020202020204" pitchFamily="34" charset="0"/>
              <a:sym typeface="Symbol" panose="05050102010706020507" pitchFamily="18" charset="2"/>
            </a:endParaRPr>
          </a:p>
          <a:p>
            <a:pPr eaLnBrk="1" hangingPunct="1">
              <a:buFont typeface="Wingdings" panose="05000000000000000000" pitchFamily="2" charset="2"/>
              <a:buChar char="Ø"/>
            </a:pPr>
            <a:r>
              <a:rPr lang="en-US" altLang="zh-CN" sz="2400" dirty="0" smtClean="0">
                <a:ea typeface="宋体" panose="02010600030101010101" pitchFamily="2" charset="-122"/>
                <a:cs typeface="Arial" panose="020B0604020202020204" pitchFamily="34" charset="0"/>
                <a:sym typeface="Symbol" panose="05050102010706020507" pitchFamily="18" charset="2"/>
              </a:rPr>
              <a:t>Could </a:t>
            </a:r>
            <a:r>
              <a:rPr lang="en-US" altLang="zh-CN" sz="2400" dirty="0">
                <a:ea typeface="宋体" panose="02010600030101010101" pitchFamily="2" charset="-122"/>
                <a:cs typeface="Arial" panose="020B0604020202020204" pitchFamily="34" charset="0"/>
                <a:sym typeface="Symbol" panose="05050102010706020507" pitchFamily="18" charset="2"/>
              </a:rPr>
              <a:t>lead to Fermi-liquid-to-non-Fermi liquid transition, invalidating RMF theory at high density</a:t>
            </a:r>
            <a:r>
              <a:rPr lang="en-US" altLang="zh-CN" sz="2400" dirty="0" smtClean="0">
                <a:ea typeface="宋体" panose="02010600030101010101" pitchFamily="2" charset="-122"/>
                <a:cs typeface="Arial" panose="020B0604020202020204" pitchFamily="34" charset="0"/>
                <a:sym typeface="Symbol" panose="05050102010706020507" pitchFamily="18" charset="2"/>
              </a:rPr>
              <a:t>?</a:t>
            </a:r>
            <a:endParaRPr lang="en-US" altLang="zh-CN" sz="2400" dirty="0">
              <a:ea typeface="宋体" panose="02010600030101010101" pitchFamily="2" charset="-122"/>
              <a:cs typeface="Arial" panose="020B0604020202020204" pitchFamily="34" charset="0"/>
              <a:sym typeface="Symbol" panose="05050102010706020507" pitchFamily="18" charset="2"/>
            </a:endParaRPr>
          </a:p>
        </p:txBody>
      </p:sp>
      <p:sp>
        <p:nvSpPr>
          <p:cNvPr id="7" name="日期占位符 6"/>
          <p:cNvSpPr>
            <a:spLocks noGrp="1"/>
          </p:cNvSpPr>
          <p:nvPr>
            <p:ph type="dt" sz="half" idx="10"/>
          </p:nvPr>
        </p:nvSpPr>
        <p:spPr/>
        <p:txBody>
          <a:bodyPr/>
          <a:lstStyle/>
          <a:p>
            <a:pPr>
              <a:defRPr/>
            </a:pPr>
            <a:r>
              <a:rPr lang="en-US" altLang="zh-CN" smtClean="0">
                <a:solidFill>
                  <a:srgbClr val="000000"/>
                </a:solidFill>
              </a:rPr>
              <a:t>2018/9/17</a:t>
            </a:r>
            <a:endParaRPr lang="en-US" altLang="zh-CN">
              <a:solidFill>
                <a:srgbClr val="000000"/>
              </a:solidFill>
            </a:endParaRPr>
          </a:p>
        </p:txBody>
      </p:sp>
      <p:sp>
        <p:nvSpPr>
          <p:cNvPr id="8" name="页脚占位符 7"/>
          <p:cNvSpPr>
            <a:spLocks noGrp="1"/>
          </p:cNvSpPr>
          <p:nvPr>
            <p:ph type="ftr" sz="quarter" idx="11"/>
          </p:nvPr>
        </p:nvSpPr>
        <p:spPr/>
        <p:txBody>
          <a:bodyPr/>
          <a:lstStyle/>
          <a:p>
            <a:pPr>
              <a:defRPr/>
            </a:pPr>
            <a:r>
              <a:rPr lang="en-US" altLang="zh-CN" smtClean="0">
                <a:solidFill>
                  <a:srgbClr val="000000"/>
                </a:solidFill>
              </a:rPr>
              <a:t>TopologyChange @ APCTP</a:t>
            </a:r>
            <a:endParaRPr lang="en-US" altLang="zh-CN">
              <a:solidFill>
                <a:srgbClr val="000000"/>
              </a:solidFill>
            </a:endParaRPr>
          </a:p>
        </p:txBody>
      </p:sp>
      <p:sp>
        <p:nvSpPr>
          <p:cNvPr id="9" name="灯片编号占位符 8"/>
          <p:cNvSpPr>
            <a:spLocks noGrp="1"/>
          </p:cNvSpPr>
          <p:nvPr>
            <p:ph type="sldNum" sz="quarter" idx="12"/>
          </p:nvPr>
        </p:nvSpPr>
        <p:spPr/>
        <p:txBody>
          <a:bodyPr/>
          <a:lstStyle/>
          <a:p>
            <a:pPr>
              <a:defRPr/>
            </a:pPr>
            <a:fld id="{446FB1E8-A843-4F4E-8046-BB9E4B510510}" type="slidenum">
              <a:rPr lang="en-US" altLang="zh-CN" smtClean="0">
                <a:solidFill>
                  <a:srgbClr val="000000"/>
                </a:solidFill>
              </a:rPr>
              <a:pPr>
                <a:defRPr/>
              </a:pPr>
              <a:t>12</a:t>
            </a:fld>
            <a:endParaRPr lang="en-US" altLang="zh-CN">
              <a:solidFill>
                <a:srgbClr val="000000"/>
              </a:solidFill>
            </a:endParaRPr>
          </a:p>
        </p:txBody>
      </p:sp>
    </p:spTree>
    <p:extLst>
      <p:ext uri="{BB962C8B-B14F-4D97-AF65-F5344CB8AC3E}">
        <p14:creationId xmlns:p14="http://schemas.microsoft.com/office/powerpoint/2010/main" val="318694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anim calcmode="lin" valueType="num">
                                      <p:cBhvr additive="base">
                                        <p:cTn id="13"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4" end="4"/>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 calcmode="lin" valueType="num">
                                      <p:cBhvr additive="base">
                                        <p:cTn id="1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anim calcmode="lin" valueType="num">
                                      <p:cBhvr additive="base">
                                        <p:cTn id="2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a:blip r:embed="rId3"/>
          <a:stretch>
            <a:fillRect/>
          </a:stretch>
        </p:blipFill>
        <p:spPr>
          <a:xfrm>
            <a:off x="3656541" y="1833754"/>
            <a:ext cx="4680694" cy="2963398"/>
          </a:xfrm>
          <a:prstGeom prst="rect">
            <a:avLst/>
          </a:prstGeom>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8089" y="1565119"/>
            <a:ext cx="2297442" cy="2291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98371" y="1556793"/>
            <a:ext cx="2293573" cy="2299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文本框 1"/>
          <p:cNvSpPr txBox="1"/>
          <p:nvPr/>
        </p:nvSpPr>
        <p:spPr>
          <a:xfrm>
            <a:off x="3502651" y="1767680"/>
            <a:ext cx="1872000" cy="1872000"/>
          </a:xfrm>
          <a:prstGeom prst="rect">
            <a:avLst/>
          </a:prstGeom>
          <a:noFill/>
          <a:ln w="25400">
            <a:solidFill>
              <a:srgbClr val="0066FF"/>
            </a:solidFill>
          </a:ln>
        </p:spPr>
        <p:txBody>
          <a:bodyPr wrap="square" rtlCol="0">
            <a:spAutoFit/>
          </a:bodyPr>
          <a:lstStyle/>
          <a:p>
            <a:endParaRPr lang="zh-CN" altLang="en-US" dirty="0">
              <a:solidFill>
                <a:prstClr val="black"/>
              </a:solidFill>
            </a:endParaRPr>
          </a:p>
        </p:txBody>
      </p:sp>
      <p:sp>
        <p:nvSpPr>
          <p:cNvPr id="3" name="文本框 2"/>
          <p:cNvSpPr txBox="1"/>
          <p:nvPr/>
        </p:nvSpPr>
        <p:spPr>
          <a:xfrm>
            <a:off x="7435606" y="2060848"/>
            <a:ext cx="1188000" cy="1188000"/>
          </a:xfrm>
          <a:prstGeom prst="rect">
            <a:avLst/>
          </a:prstGeom>
          <a:noFill/>
          <a:ln w="25400">
            <a:solidFill>
              <a:srgbClr val="0066FF"/>
            </a:solidFill>
          </a:ln>
        </p:spPr>
        <p:txBody>
          <a:bodyPr wrap="square" rtlCol="0">
            <a:spAutoFit/>
          </a:bodyPr>
          <a:lstStyle/>
          <a:p>
            <a:endParaRPr lang="zh-CN" altLang="en-US" dirty="0">
              <a:solidFill>
                <a:prstClr val="black"/>
              </a:solidFill>
            </a:endParaRPr>
          </a:p>
        </p:txBody>
      </p:sp>
      <p:sp>
        <p:nvSpPr>
          <p:cNvPr id="13" name="Title 1"/>
          <p:cNvSpPr txBox="1">
            <a:spLocks/>
          </p:cNvSpPr>
          <p:nvPr/>
        </p:nvSpPr>
        <p:spPr>
          <a:xfrm>
            <a:off x="2418228" y="5074113"/>
            <a:ext cx="8142514" cy="749345"/>
          </a:xfrm>
          <a:prstGeom prst="rect">
            <a:avLst/>
          </a:prstGeom>
        </p:spPr>
        <p:txBody>
          <a:bodyP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marL="342900" indent="-342900" algn="l">
              <a:buFont typeface="Wingdings" panose="05000000000000000000" pitchFamily="2" charset="2"/>
              <a:buChar char="Ø"/>
              <a:defRPr/>
            </a:pPr>
            <a:r>
              <a:rPr lang="en-US" altLang="zh-CN" sz="2000" b="1" dirty="0">
                <a:latin typeface="Microsoft YaHei" charset="-122"/>
                <a:ea typeface="Microsoft YaHei" charset="-122"/>
                <a:cs typeface="Microsoft YaHei" charset="-122"/>
              </a:rPr>
              <a:t>A</a:t>
            </a:r>
            <a:r>
              <a:rPr lang="en-US" altLang="zh-CN" sz="2000" b="1" dirty="0" smtClean="0">
                <a:latin typeface="Microsoft YaHei" charset="-122"/>
                <a:ea typeface="Microsoft YaHei" charset="-122"/>
                <a:cs typeface="Microsoft YaHei" charset="-122"/>
              </a:rPr>
              <a:t>n intrinsic mathematic properties of QCD at low energy. </a:t>
            </a:r>
          </a:p>
          <a:p>
            <a:pPr marL="342900" indent="-342900" algn="l">
              <a:buFont typeface="Wingdings" panose="05000000000000000000" pitchFamily="2" charset="2"/>
              <a:buChar char="Ø"/>
              <a:defRPr/>
            </a:pPr>
            <a:r>
              <a:rPr lang="en-US" altLang="zh-CN" sz="2000" b="1" dirty="0" smtClean="0">
                <a:latin typeface="Microsoft YaHei" charset="-122"/>
                <a:ea typeface="Microsoft YaHei" charset="-122"/>
                <a:cs typeface="Microsoft YaHei" charset="-122"/>
              </a:rPr>
              <a:t>Model and crystal independent</a:t>
            </a:r>
            <a:r>
              <a:rPr lang="en-US" altLang="zh-CN" sz="2000" b="1" dirty="0" smtClean="0">
                <a:effectLst>
                  <a:outerShdw blurRad="38100" dist="38100" dir="2700000" algn="tl">
                    <a:srgbClr val="C0C0C0"/>
                  </a:outerShdw>
                </a:effectLst>
                <a:latin typeface="Microsoft YaHei" charset="-122"/>
                <a:ea typeface="Microsoft YaHei" charset="-122"/>
                <a:cs typeface="Microsoft YaHei" charset="-122"/>
              </a:rPr>
              <a:t>.</a:t>
            </a:r>
          </a:p>
          <a:p>
            <a:pPr marL="342900" indent="-342900" algn="l">
              <a:buFont typeface="Wingdings" panose="05000000000000000000" pitchFamily="2" charset="2"/>
              <a:buChar char="Ø"/>
              <a:defRPr/>
            </a:pPr>
            <a:r>
              <a:rPr lang="en-US" altLang="ko-KR" sz="2000" b="1" dirty="0" smtClean="0">
                <a:effectLst>
                  <a:outerShdw blurRad="38100" dist="38100" dir="2700000" algn="tl">
                    <a:srgbClr val="C0C0C0"/>
                  </a:outerShdw>
                </a:effectLst>
                <a:latin typeface="Microsoft YaHei" charset="-122"/>
                <a:ea typeface="Microsoft YaHei" charset="-122"/>
                <a:cs typeface="Microsoft YaHei" charset="-122"/>
              </a:rPr>
              <a:t>Pseudo-gap.</a:t>
            </a:r>
            <a:endParaRPr lang="ko-KR" altLang="en-US" sz="2000" b="1" dirty="0">
              <a:latin typeface="Microsoft YaHei" charset="-122"/>
              <a:ea typeface="Microsoft YaHei" charset="-122"/>
              <a:cs typeface="Microsoft YaHei" charset="-122"/>
            </a:endParaRPr>
          </a:p>
        </p:txBody>
      </p:sp>
      <p:sp>
        <p:nvSpPr>
          <p:cNvPr id="9" name="文本框 8"/>
          <p:cNvSpPr txBox="1"/>
          <p:nvPr/>
        </p:nvSpPr>
        <p:spPr>
          <a:xfrm>
            <a:off x="6962523" y="5736230"/>
            <a:ext cx="4765728" cy="369332"/>
          </a:xfrm>
          <a:prstGeom prst="rect">
            <a:avLst/>
          </a:prstGeom>
          <a:noFill/>
        </p:spPr>
        <p:txBody>
          <a:bodyPr wrap="none" rtlCol="0">
            <a:spAutoFit/>
          </a:bodyPr>
          <a:lstStyle/>
          <a:p>
            <a:r>
              <a:rPr lang="en-US" altLang="zh-CN" b="1" dirty="0" smtClean="0">
                <a:solidFill>
                  <a:srgbClr val="00B050"/>
                </a:solidFill>
              </a:rPr>
              <a:t>YM </a:t>
            </a:r>
            <a:r>
              <a:rPr lang="en-US" altLang="zh-CN" dirty="0">
                <a:solidFill>
                  <a:srgbClr val="00B050"/>
                </a:solidFill>
              </a:rPr>
              <a:t>and M. Rho, Sci. China </a:t>
            </a:r>
            <a:r>
              <a:rPr lang="en-US" altLang="zh-CN" dirty="0" err="1">
                <a:solidFill>
                  <a:srgbClr val="00B050"/>
                </a:solidFill>
              </a:rPr>
              <a:t>Phys.Mech.Astron</a:t>
            </a:r>
            <a:r>
              <a:rPr lang="en-US" altLang="zh-CN" dirty="0">
                <a:solidFill>
                  <a:srgbClr val="00B050"/>
                </a:solidFill>
              </a:rPr>
              <a:t>. </a:t>
            </a:r>
            <a:r>
              <a:rPr lang="en-US" altLang="zh-CN" dirty="0" smtClean="0">
                <a:solidFill>
                  <a:srgbClr val="00B050"/>
                </a:solidFill>
              </a:rPr>
              <a:t>17’.</a:t>
            </a:r>
            <a:endParaRPr lang="zh-CN" altLang="en-US" dirty="0">
              <a:solidFill>
                <a:srgbClr val="00B050"/>
              </a:solidFill>
            </a:endParaRPr>
          </a:p>
        </p:txBody>
      </p:sp>
      <p:cxnSp>
        <p:nvCxnSpPr>
          <p:cNvPr id="16" name="直接连接符 10"/>
          <p:cNvCxnSpPr>
            <a:cxnSpLocks noChangeShapeType="1"/>
          </p:cNvCxnSpPr>
          <p:nvPr/>
        </p:nvCxnSpPr>
        <p:spPr bwMode="auto">
          <a:xfrm>
            <a:off x="741138"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直接连接符 16"/>
          <p:cNvCxnSpPr>
            <a:cxnSpLocks noChangeShapeType="1"/>
          </p:cNvCxnSpPr>
          <p:nvPr/>
        </p:nvCxnSpPr>
        <p:spPr bwMode="auto">
          <a:xfrm>
            <a:off x="741137"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标题 4"/>
          <p:cNvSpPr txBox="1">
            <a:spLocks/>
          </p:cNvSpPr>
          <p:nvPr/>
        </p:nvSpPr>
        <p:spPr>
          <a:xfrm>
            <a:off x="201387" y="274638"/>
            <a:ext cx="914400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zh-CN" altLang="en-US" sz="4000" dirty="0">
                <a:solidFill>
                  <a:prstClr val="black"/>
                </a:solidFill>
                <a:latin typeface="黑体" panose="02010609060101010101" pitchFamily="49" charset="-122"/>
                <a:ea typeface="黑体" panose="02010609060101010101" pitchFamily="49" charset="-122"/>
              </a:rPr>
              <a:t> </a:t>
            </a:r>
            <a:r>
              <a:rPr lang="en-US" altLang="zh-CN" sz="3200" b="1" dirty="0">
                <a:solidFill>
                  <a:srgbClr val="002060"/>
                </a:solidFill>
                <a:latin typeface="Microsoft YaHei" charset="-122"/>
                <a:ea typeface="Microsoft YaHei" charset="-122"/>
                <a:cs typeface="Microsoft YaHei" charset="-122"/>
              </a:rPr>
              <a:t>Topology change = Phase Change</a:t>
            </a:r>
          </a:p>
        </p:txBody>
      </p:sp>
      <mc:AlternateContent xmlns:mc="http://schemas.openxmlformats.org/markup-compatibility/2006" xmlns:a14="http://schemas.microsoft.com/office/drawing/2010/main">
        <mc:Choice Requires="a14">
          <p:sp>
            <p:nvSpPr>
              <p:cNvPr id="4" name="文本框 3"/>
              <p:cNvSpPr txBox="1"/>
              <p:nvPr/>
            </p:nvSpPr>
            <p:spPr>
              <a:xfrm>
                <a:off x="7507191" y="3975337"/>
                <a:ext cx="2853882" cy="535468"/>
              </a:xfrm>
              <a:prstGeom prst="rect">
                <a:avLst/>
              </a:prstGeom>
              <a:solidFill>
                <a:schemeClr val="bg2"/>
              </a:solidFill>
            </p:spPr>
            <p:txBody>
              <a:bodyPr wrap="square" rtlCol="0">
                <a:spAutoFit/>
              </a:bodyPr>
              <a:lstStyle/>
              <a:p>
                <a:r>
                  <a:rPr lang="en-US" altLang="zh-CN" sz="2000" b="1" dirty="0" smtClean="0">
                    <a:solidFill>
                      <a:srgbClr val="1B1BD5"/>
                    </a:solidFill>
                    <a:latin typeface="Microsoft YaHei" charset="-122"/>
                    <a:ea typeface="Microsoft YaHei" charset="-122"/>
                    <a:cs typeface="Microsoft YaHei" charset="-122"/>
                  </a:rPr>
                  <a:t>Winding number</a:t>
                </a:r>
                <a:r>
                  <a:rPr lang="zh-CN" altLang="en-US" sz="2000" b="1" dirty="0" smtClean="0">
                    <a:solidFill>
                      <a:srgbClr val="1B1BD5"/>
                    </a:solidFill>
                    <a:latin typeface="Microsoft YaHei" charset="-122"/>
                    <a:ea typeface="Microsoft YaHei" charset="-122"/>
                    <a:cs typeface="Microsoft YaHei" charset="-122"/>
                  </a:rPr>
                  <a:t> </a:t>
                </a:r>
                <a14:m>
                  <m:oMath xmlns:m="http://schemas.openxmlformats.org/officeDocument/2006/math">
                    <m:r>
                      <a:rPr lang="en-US" altLang="zh-CN" sz="2000" b="1" i="1" dirty="0">
                        <a:solidFill>
                          <a:srgbClr val="1B1BD5"/>
                        </a:solidFill>
                        <a:latin typeface="Cambria Math" panose="02040503050406030204" pitchFamily="18" charset="0"/>
                        <a:ea typeface="Microsoft YaHei" charset="-122"/>
                        <a:cs typeface="Microsoft YaHei" charset="-122"/>
                      </a:rPr>
                      <m:t>=</m:t>
                    </m:r>
                    <m:f>
                      <m:fPr>
                        <m:ctrlPr>
                          <a:rPr lang="en-US" altLang="zh-CN" sz="2000" b="1" i="1" dirty="0">
                            <a:solidFill>
                              <a:srgbClr val="1B1BD5"/>
                            </a:solidFill>
                            <a:latin typeface="Cambria Math" panose="02040503050406030204" pitchFamily="18" charset="0"/>
                            <a:ea typeface="Microsoft YaHei" charset="-122"/>
                            <a:cs typeface="Microsoft YaHei" charset="-122"/>
                          </a:rPr>
                        </m:ctrlPr>
                      </m:fPr>
                      <m:num>
                        <m:r>
                          <a:rPr lang="en-US" altLang="zh-CN" sz="2000" b="1" i="1" dirty="0">
                            <a:solidFill>
                              <a:srgbClr val="1B1BD5"/>
                            </a:solidFill>
                            <a:latin typeface="Cambria Math" panose="02040503050406030204" pitchFamily="18" charset="0"/>
                            <a:ea typeface="Microsoft YaHei" charset="-122"/>
                            <a:cs typeface="Microsoft YaHei" charset="-122"/>
                          </a:rPr>
                          <m:t>𝟏</m:t>
                        </m:r>
                      </m:num>
                      <m:den>
                        <m:r>
                          <a:rPr lang="en-US" altLang="zh-CN" sz="2000" b="1" i="1" dirty="0">
                            <a:solidFill>
                              <a:srgbClr val="1B1BD5"/>
                            </a:solidFill>
                            <a:latin typeface="Cambria Math" panose="02040503050406030204" pitchFamily="18" charset="0"/>
                            <a:ea typeface="Microsoft YaHei" charset="-122"/>
                            <a:cs typeface="Microsoft YaHei" charset="-122"/>
                          </a:rPr>
                          <m:t>𝟐</m:t>
                        </m:r>
                      </m:den>
                    </m:f>
                  </m:oMath>
                </a14:m>
                <a:endParaRPr lang="zh-CN" altLang="en-US" sz="2000" b="1" dirty="0">
                  <a:solidFill>
                    <a:srgbClr val="1B1BD5"/>
                  </a:solidFill>
                  <a:latin typeface="Microsoft YaHei" charset="-122"/>
                  <a:ea typeface="Microsoft YaHei" charset="-122"/>
                  <a:cs typeface="Microsoft YaHei" charset="-122"/>
                </a:endParaRPr>
              </a:p>
            </p:txBody>
          </p:sp>
        </mc:Choice>
        <mc:Fallback xmlns="">
          <p:sp>
            <p:nvSpPr>
              <p:cNvPr id="4" name="文本框 3"/>
              <p:cNvSpPr txBox="1">
                <a:spLocks noRot="1" noChangeAspect="1" noMove="1" noResize="1" noEditPoints="1" noAdjustHandles="1" noChangeArrowheads="1" noChangeShapeType="1" noTextEdit="1"/>
              </p:cNvSpPr>
              <p:nvPr/>
            </p:nvSpPr>
            <p:spPr>
              <a:xfrm>
                <a:off x="7507191" y="3975337"/>
                <a:ext cx="2853882" cy="535468"/>
              </a:xfrm>
              <a:prstGeom prst="rect">
                <a:avLst/>
              </a:prstGeom>
              <a:blipFill rotWithShape="0">
                <a:blip r:embed="rId6"/>
                <a:stretch>
                  <a:fillRect l="-2132" b="-681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p:cNvSpPr txBox="1"/>
              <p:nvPr/>
            </p:nvSpPr>
            <p:spPr>
              <a:xfrm>
                <a:off x="1524001" y="4095117"/>
                <a:ext cx="4088218" cy="400110"/>
              </a:xfrm>
              <a:prstGeom prst="rect">
                <a:avLst/>
              </a:prstGeom>
              <a:solidFill>
                <a:schemeClr val="bg2"/>
              </a:solidFill>
            </p:spPr>
            <p:txBody>
              <a:bodyPr wrap="square" rtlCol="0">
                <a:spAutoFit/>
              </a:bodyPr>
              <a:lstStyle/>
              <a:p>
                <a:r>
                  <a:rPr lang="en-US" altLang="zh-CN" sz="2000" b="1" dirty="0" smtClean="0">
                    <a:solidFill>
                      <a:srgbClr val="1B1BD5"/>
                    </a:solidFill>
                    <a:latin typeface="Microsoft YaHei" charset="-122"/>
                    <a:ea typeface="Microsoft YaHei" charset="-122"/>
                    <a:cs typeface="Microsoft YaHei" charset="-122"/>
                  </a:rPr>
                  <a:t>Winding number</a:t>
                </a:r>
                <a:r>
                  <a:rPr lang="zh-CN" altLang="en-US" sz="2000" b="1" dirty="0" smtClean="0">
                    <a:solidFill>
                      <a:srgbClr val="1B1BD5"/>
                    </a:solidFill>
                    <a:latin typeface="Microsoft YaHei" charset="-122"/>
                    <a:ea typeface="Microsoft YaHei" charset="-122"/>
                    <a:cs typeface="Microsoft YaHei" charset="-122"/>
                  </a:rPr>
                  <a:t> </a:t>
                </a:r>
                <a14:m>
                  <m:oMath xmlns:m="http://schemas.openxmlformats.org/officeDocument/2006/math">
                    <m:r>
                      <a:rPr lang="en-US" altLang="zh-CN" sz="2000" b="1" i="1" dirty="0">
                        <a:solidFill>
                          <a:srgbClr val="1B1BD5"/>
                        </a:solidFill>
                        <a:latin typeface="Cambria Math" panose="02040503050406030204" pitchFamily="18" charset="0"/>
                        <a:ea typeface="Microsoft YaHei" charset="-122"/>
                        <a:cs typeface="Microsoft YaHei" charset="-122"/>
                      </a:rPr>
                      <m:t>=</m:t>
                    </m:r>
                  </m:oMath>
                </a14:m>
                <a:r>
                  <a:rPr lang="en-US" altLang="zh-CN" sz="2000" b="1" dirty="0">
                    <a:solidFill>
                      <a:srgbClr val="1B1BD5"/>
                    </a:solidFill>
                    <a:latin typeface="Microsoft YaHei" charset="-122"/>
                    <a:ea typeface="Microsoft YaHei" charset="-122"/>
                    <a:cs typeface="Microsoft YaHei" charset="-122"/>
                  </a:rPr>
                  <a:t>1</a:t>
                </a:r>
                <a:endParaRPr lang="zh-CN" altLang="en-US" sz="2000" b="1" dirty="0">
                  <a:solidFill>
                    <a:srgbClr val="1B1BD5"/>
                  </a:solidFill>
                  <a:latin typeface="Microsoft YaHei" charset="-122"/>
                  <a:ea typeface="Microsoft YaHei" charset="-122"/>
                  <a:cs typeface="Microsoft YaHei" charset="-122"/>
                </a:endParaRPr>
              </a:p>
            </p:txBody>
          </p:sp>
        </mc:Choice>
        <mc:Fallback xmlns="">
          <p:sp>
            <p:nvSpPr>
              <p:cNvPr id="20" name="文本框 19"/>
              <p:cNvSpPr txBox="1">
                <a:spLocks noRot="1" noChangeAspect="1" noMove="1" noResize="1" noEditPoints="1" noAdjustHandles="1" noChangeArrowheads="1" noChangeShapeType="1" noTextEdit="1"/>
              </p:cNvSpPr>
              <p:nvPr/>
            </p:nvSpPr>
            <p:spPr>
              <a:xfrm>
                <a:off x="1524001" y="4095117"/>
                <a:ext cx="4088218" cy="400110"/>
              </a:xfrm>
              <a:prstGeom prst="rect">
                <a:avLst/>
              </a:prstGeom>
              <a:blipFill rotWithShape="0">
                <a:blip r:embed="rId7"/>
                <a:stretch>
                  <a:fillRect l="-1490" t="-9231" b="-27692"/>
                </a:stretch>
              </a:blipFill>
            </p:spPr>
            <p:txBody>
              <a:bodyPr/>
              <a:lstStyle/>
              <a:p>
                <a:r>
                  <a:rPr lang="zh-CN" altLang="en-US">
                    <a:noFill/>
                  </a:rPr>
                  <a:t> </a:t>
                </a:r>
              </a:p>
            </p:txBody>
          </p:sp>
        </mc:Fallback>
      </mc:AlternateContent>
      <p:sp>
        <p:nvSpPr>
          <p:cNvPr id="11" name="文本框 10"/>
          <p:cNvSpPr txBox="1"/>
          <p:nvPr/>
        </p:nvSpPr>
        <p:spPr>
          <a:xfrm>
            <a:off x="4517831" y="4625039"/>
            <a:ext cx="3220882" cy="461665"/>
          </a:xfrm>
          <a:prstGeom prst="rect">
            <a:avLst/>
          </a:prstGeom>
          <a:solidFill>
            <a:schemeClr val="bg2"/>
          </a:solidFill>
        </p:spPr>
        <p:txBody>
          <a:bodyPr wrap="none" rtlCol="0">
            <a:spAutoFit/>
          </a:bodyPr>
          <a:lstStyle/>
          <a:p>
            <a:pPr lvl="0">
              <a:defRPr/>
            </a:pPr>
            <a:r>
              <a:rPr lang="en-US" altLang="zh-CN" sz="2400" b="1" dirty="0" smtClean="0">
                <a:solidFill>
                  <a:srgbClr val="FF0000"/>
                </a:solidFill>
                <a:effectLst>
                  <a:outerShdw blurRad="38100" dist="38100" dir="2700000" algn="tl">
                    <a:srgbClr val="C0C0C0"/>
                  </a:outerShdw>
                </a:effectLst>
                <a:latin typeface="Microsoft YaHei" charset="-122"/>
                <a:ea typeface="Microsoft YaHei" charset="-122"/>
                <a:cs typeface="Microsoft YaHei" charset="-122"/>
              </a:rPr>
              <a:t>Topology transition</a:t>
            </a:r>
            <a:endParaRPr lang="ko-KR" altLang="en-US" sz="2400" b="1" dirty="0">
              <a:solidFill>
                <a:srgbClr val="FF0000"/>
              </a:solidFill>
              <a:effectLst>
                <a:outerShdw blurRad="38100" dist="38100" dir="2700000" algn="tl">
                  <a:srgbClr val="C0C0C0"/>
                </a:outerShdw>
              </a:effectLst>
              <a:latin typeface="Microsoft YaHei" charset="-122"/>
              <a:ea typeface="Microsoft YaHei" charset="-122"/>
              <a:cs typeface="Microsoft YaHei" charset="-122"/>
            </a:endParaRPr>
          </a:p>
        </p:txBody>
      </p:sp>
      <p:cxnSp>
        <p:nvCxnSpPr>
          <p:cNvPr id="21" name="直接箭头连接符 20"/>
          <p:cNvCxnSpPr>
            <a:stCxn id="4" idx="0"/>
          </p:cNvCxnSpPr>
          <p:nvPr/>
        </p:nvCxnSpPr>
        <p:spPr>
          <a:xfrm flipH="1" flipV="1">
            <a:off x="8623606" y="3281418"/>
            <a:ext cx="310526" cy="693919"/>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a:stCxn id="20" idx="0"/>
          </p:cNvCxnSpPr>
          <p:nvPr/>
        </p:nvCxnSpPr>
        <p:spPr>
          <a:xfrm flipH="1" flipV="1">
            <a:off x="3524226" y="3670341"/>
            <a:ext cx="43884" cy="424776"/>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a:stCxn id="11" idx="3"/>
            <a:endCxn id="4" idx="2"/>
          </p:cNvCxnSpPr>
          <p:nvPr/>
        </p:nvCxnSpPr>
        <p:spPr>
          <a:xfrm flipV="1">
            <a:off x="7738713" y="4510805"/>
            <a:ext cx="1195419" cy="345067"/>
          </a:xfrm>
          <a:prstGeom prst="straightConnector1">
            <a:avLst/>
          </a:prstGeom>
          <a:ln w="28575">
            <a:solidFill>
              <a:srgbClr val="1B1BD5"/>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27"/>
          <p:cNvCxnSpPr>
            <a:stCxn id="11" idx="1"/>
            <a:endCxn id="20" idx="2"/>
          </p:cNvCxnSpPr>
          <p:nvPr/>
        </p:nvCxnSpPr>
        <p:spPr>
          <a:xfrm flipH="1" flipV="1">
            <a:off x="3568110" y="4495227"/>
            <a:ext cx="949721" cy="360645"/>
          </a:xfrm>
          <a:prstGeom prst="straightConnector1">
            <a:avLst/>
          </a:prstGeom>
          <a:ln w="28575">
            <a:solidFill>
              <a:srgbClr val="1B1BD5"/>
            </a:solidFill>
            <a:tailEnd type="triangle"/>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3235275" y="6117846"/>
            <a:ext cx="6410216" cy="461665"/>
          </a:xfrm>
          <a:prstGeom prst="rect">
            <a:avLst/>
          </a:prstGeom>
          <a:solidFill>
            <a:schemeClr val="bg1">
              <a:lumMod val="95000"/>
            </a:schemeClr>
          </a:solidFill>
        </p:spPr>
        <p:txBody>
          <a:bodyPr wrap="none" rtlCol="0">
            <a:spAutoFit/>
          </a:bodyPr>
          <a:lstStyle/>
          <a:p>
            <a:r>
              <a:rPr lang="en-US" altLang="zh-CN" sz="2400" b="1" dirty="0" smtClean="0">
                <a:solidFill>
                  <a:srgbClr val="FF0000"/>
                </a:solidFill>
                <a:latin typeface="Microsoft YaHei" charset="-122"/>
                <a:ea typeface="Microsoft YaHei" charset="-122"/>
                <a:cs typeface="Microsoft YaHei" charset="-122"/>
              </a:rPr>
              <a:t>What is its effect? Dense nuclear matter.</a:t>
            </a:r>
            <a:endParaRPr lang="zh-CN" altLang="en-US" sz="2400" b="1" dirty="0">
              <a:solidFill>
                <a:srgbClr val="FF0000"/>
              </a:solidFill>
              <a:latin typeface="Microsoft YaHei" charset="-122"/>
              <a:ea typeface="Microsoft YaHei" charset="-122"/>
              <a:cs typeface="Microsoft YaHei" charset="-122"/>
            </a:endParaRPr>
          </a:p>
        </p:txBody>
      </p:sp>
      <p:sp>
        <p:nvSpPr>
          <p:cNvPr id="5" name="日期占位符 4"/>
          <p:cNvSpPr>
            <a:spLocks noGrp="1"/>
          </p:cNvSpPr>
          <p:nvPr>
            <p:ph type="dt" sz="half" idx="10"/>
          </p:nvPr>
        </p:nvSpPr>
        <p:spPr/>
        <p:txBody>
          <a:bodyPr/>
          <a:lstStyle/>
          <a:p>
            <a:r>
              <a:rPr lang="en-US" altLang="zh-CN" smtClean="0"/>
              <a:t>2018/9/17</a:t>
            </a:r>
            <a:endParaRPr lang="zh-CN" altLang="en-US" dirty="0"/>
          </a:p>
        </p:txBody>
      </p:sp>
      <p:sp>
        <p:nvSpPr>
          <p:cNvPr id="6" name="页脚占位符 5"/>
          <p:cNvSpPr>
            <a:spLocks noGrp="1"/>
          </p:cNvSpPr>
          <p:nvPr>
            <p:ph type="ftr" sz="quarter" idx="11"/>
          </p:nvPr>
        </p:nvSpPr>
        <p:spPr/>
        <p:txBody>
          <a:bodyPr/>
          <a:lstStyle/>
          <a:p>
            <a:r>
              <a:rPr lang="en-US" altLang="zh-CN" smtClean="0"/>
              <a:t>TopologyChange @ APCTP</a:t>
            </a:r>
            <a:endParaRPr lang="zh-CN" altLang="en-US" dirty="0"/>
          </a:p>
        </p:txBody>
      </p:sp>
      <p:sp>
        <p:nvSpPr>
          <p:cNvPr id="7" name="灯片编号占位符 6"/>
          <p:cNvSpPr>
            <a:spLocks noGrp="1"/>
          </p:cNvSpPr>
          <p:nvPr>
            <p:ph type="sldNum" sz="quarter" idx="12"/>
          </p:nvPr>
        </p:nvSpPr>
        <p:spPr/>
        <p:txBody>
          <a:bodyPr/>
          <a:lstStyle/>
          <a:p>
            <a:fld id="{E9AD0BA7-D59D-4694-8666-3935C983837A}" type="slidenum">
              <a:rPr lang="zh-CN" altLang="en-US" smtClean="0"/>
              <a:t>13</a:t>
            </a:fld>
            <a:endParaRPr lang="zh-CN" altLang="en-US"/>
          </a:p>
        </p:txBody>
      </p:sp>
    </p:spTree>
    <p:extLst>
      <p:ext uri="{BB962C8B-B14F-4D97-AF65-F5344CB8AC3E}">
        <p14:creationId xmlns:p14="http://schemas.microsoft.com/office/powerpoint/2010/main" val="33155220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additive="base">
                                        <p:cTn id="37" dur="500" fill="hold"/>
                                        <p:tgtEl>
                                          <p:spTgt spid="33"/>
                                        </p:tgtEl>
                                        <p:attrNameLst>
                                          <p:attrName>ppt_x</p:attrName>
                                        </p:attrNameLst>
                                      </p:cBhvr>
                                      <p:tavLst>
                                        <p:tav tm="0">
                                          <p:val>
                                            <p:strVal val="#ppt_x"/>
                                          </p:val>
                                        </p:tav>
                                        <p:tav tm="100000">
                                          <p:val>
                                            <p:strVal val="#ppt_x"/>
                                          </p:val>
                                        </p:tav>
                                      </p:tavLst>
                                    </p:anim>
                                    <p:anim calcmode="lin" valueType="num">
                                      <p:cBhvr additive="base">
                                        <p:cTn id="3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animBg="1"/>
      <p:bldP spid="20" grpId="0" animBg="1"/>
      <p:bldP spid="11" grpId="0" animBg="1"/>
      <p:bldP spid="3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1E7EE74-530A-4557-BCB9-312D215DB826}"/>
              </a:ext>
            </a:extLst>
          </p:cNvPr>
          <p:cNvSpPr>
            <a:spLocks noGrp="1"/>
          </p:cNvSpPr>
          <p:nvPr>
            <p:ph type="title"/>
          </p:nvPr>
        </p:nvSpPr>
        <p:spPr>
          <a:xfrm>
            <a:off x="695999" y="2529000"/>
            <a:ext cx="10800000" cy="900000"/>
          </a:xfrm>
        </p:spPr>
        <p:txBody>
          <a:bodyPr>
            <a:normAutofit/>
          </a:bodyPr>
          <a:lstStyle/>
          <a:p>
            <a:pPr lvl="2" algn="ctr" rtl="0">
              <a:lnSpc>
                <a:spcPct val="90000"/>
              </a:lnSpc>
              <a:spcBef>
                <a:spcPct val="0"/>
              </a:spcBef>
            </a:pPr>
            <a:r>
              <a:rPr lang="en-US" altLang="zh-CN" sz="4000" b="1" dirty="0" smtClean="0">
                <a:latin typeface="Century" panose="02040604050505020304" pitchFamily="18" charset="0"/>
                <a:ea typeface="黑体" panose="02010609060101010101" pitchFamily="49" charset="-122"/>
              </a:rPr>
              <a:t>III. H</a:t>
            </a:r>
            <a:r>
              <a:rPr lang="en-US" altLang="zh-CN" sz="4000" dirty="0" smtClean="0">
                <a:latin typeface="Century" panose="02040604050505020304" pitchFamily="18" charset="0"/>
                <a:ea typeface="微软雅黑" panose="020B0503020204020204" pitchFamily="34" charset="-122"/>
              </a:rPr>
              <a:t>idden symmetries of QCD</a:t>
            </a:r>
            <a:endParaRPr lang="zh-CN" altLang="en-US" sz="4000" b="1" dirty="0">
              <a:latin typeface="Century" panose="02040604050505020304" pitchFamily="18" charset="0"/>
              <a:ea typeface="黑体" panose="02010609060101010101" pitchFamily="49" charset="-122"/>
            </a:endParaRPr>
          </a:p>
        </p:txBody>
      </p:sp>
      <p:grpSp>
        <p:nvGrpSpPr>
          <p:cNvPr id="14" name="组合 13">
            <a:extLst>
              <a:ext uri="{FF2B5EF4-FFF2-40B4-BE49-F238E27FC236}">
                <a16:creationId xmlns:a16="http://schemas.microsoft.com/office/drawing/2014/main" xmlns="" id="{FF00B74B-7D7D-417B-9902-44A9BD32F07B}"/>
              </a:ext>
            </a:extLst>
          </p:cNvPr>
          <p:cNvGrpSpPr/>
          <p:nvPr/>
        </p:nvGrpSpPr>
        <p:grpSpPr>
          <a:xfrm>
            <a:off x="695999" y="2500149"/>
            <a:ext cx="10800000" cy="964852"/>
            <a:chOff x="695999" y="2500149"/>
            <a:chExt cx="10800000" cy="964852"/>
          </a:xfrm>
        </p:grpSpPr>
        <p:sp>
          <p:nvSpPr>
            <p:cNvPr id="15" name="矩形 14">
              <a:extLst>
                <a:ext uri="{FF2B5EF4-FFF2-40B4-BE49-F238E27FC236}">
                  <a16:creationId xmlns:a16="http://schemas.microsoft.com/office/drawing/2014/main" xmlns="" id="{8B02D7A1-D784-4F64-B256-D8E2B811527C}"/>
                </a:ext>
              </a:extLst>
            </p:cNvPr>
            <p:cNvSpPr/>
            <p:nvPr/>
          </p:nvSpPr>
          <p:spPr>
            <a:xfrm>
              <a:off x="695999" y="2500149"/>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a:extLst>
                <a:ext uri="{FF2B5EF4-FFF2-40B4-BE49-F238E27FC236}">
                  <a16:creationId xmlns:a16="http://schemas.microsoft.com/office/drawing/2014/main" xmlns="" id="{6C6A1173-9EC2-4CFE-A72E-AB5BFDB709BA}"/>
                </a:ext>
              </a:extLst>
            </p:cNvPr>
            <p:cNvSpPr/>
            <p:nvPr/>
          </p:nvSpPr>
          <p:spPr>
            <a:xfrm>
              <a:off x="695999" y="3393001"/>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 name="日期占位符 2"/>
          <p:cNvSpPr>
            <a:spLocks noGrp="1"/>
          </p:cNvSpPr>
          <p:nvPr>
            <p:ph type="dt" sz="half" idx="10"/>
          </p:nvPr>
        </p:nvSpPr>
        <p:spPr/>
        <p:txBody>
          <a:bodyPr/>
          <a:lstStyle/>
          <a:p>
            <a:r>
              <a:rPr lang="en-US" altLang="zh-CN" smtClean="0">
                <a:solidFill>
                  <a:prstClr val="black">
                    <a:tint val="75000"/>
                  </a:prstClr>
                </a:solidFill>
              </a:rPr>
              <a:t>2018/9/17</a:t>
            </a:r>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r>
              <a:rPr lang="en-US" altLang="zh-CN" smtClean="0">
                <a:solidFill>
                  <a:prstClr val="black">
                    <a:tint val="75000"/>
                  </a:prstClr>
                </a:solidFill>
              </a:rPr>
              <a:t>TopologyChange @ APCTP</a:t>
            </a:r>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9AD0BA7-D59D-4694-8666-3935C983837A}" type="slidenum">
              <a:rPr lang="zh-CN" altLang="en-US" smtClean="0">
                <a:solidFill>
                  <a:prstClr val="black">
                    <a:tint val="75000"/>
                  </a:prstClr>
                </a:solidFill>
              </a:rPr>
              <a:pPr/>
              <a:t>14</a:t>
            </a:fld>
            <a:endParaRPr lang="zh-CN" altLang="en-US">
              <a:solidFill>
                <a:prstClr val="black">
                  <a:tint val="75000"/>
                </a:prstClr>
              </a:solidFill>
            </a:endParaRPr>
          </a:p>
        </p:txBody>
      </p:sp>
    </p:spTree>
    <p:extLst>
      <p:ext uri="{BB962C8B-B14F-4D97-AF65-F5344CB8AC3E}">
        <p14:creationId xmlns:p14="http://schemas.microsoft.com/office/powerpoint/2010/main" val="16531281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7720463-9EAC-415E-88A3-CDEFA8086553}"/>
              </a:ext>
            </a:extLst>
          </p:cNvPr>
          <p:cNvSpPr>
            <a:spLocks noGrp="1"/>
          </p:cNvSpPr>
          <p:nvPr>
            <p:ph type="title"/>
          </p:nvPr>
        </p:nvSpPr>
        <p:spPr>
          <a:xfrm>
            <a:off x="838200" y="365125"/>
            <a:ext cx="10515600" cy="720000"/>
          </a:xfrm>
        </p:spPr>
        <p:txBody>
          <a:bodyPr>
            <a:normAutofit/>
          </a:bodyPr>
          <a:lstStyle/>
          <a:p>
            <a:pPr fontAlgn="base">
              <a:spcAft>
                <a:spcPct val="0"/>
              </a:spcAft>
            </a:pPr>
            <a:r>
              <a:rPr lang="en-US" altLang="zh-CN" sz="3200" b="1" dirty="0">
                <a:solidFill>
                  <a:srgbClr val="002060"/>
                </a:solidFill>
                <a:latin typeface="微软雅黑" panose="020B0503020204020204" pitchFamily="34" charset="-122"/>
                <a:ea typeface="微软雅黑" panose="020B0503020204020204" pitchFamily="34" charset="-122"/>
              </a:rPr>
              <a:t>Symmetries hidden in QCD</a:t>
            </a:r>
            <a:endParaRPr lang="ja-JP" altLang="en-US" sz="3200" b="1" dirty="0">
              <a:solidFill>
                <a:srgbClr val="002060"/>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xmlns="" id="{B1704FAE-19F2-42CC-B43D-BC02382A9A3D}"/>
              </a:ext>
            </a:extLst>
          </p:cNvPr>
          <p:cNvSpPr/>
          <p:nvPr/>
        </p:nvSpPr>
        <p:spPr>
          <a:xfrm>
            <a:off x="838200" y="1093957"/>
            <a:ext cx="10515600" cy="72000"/>
          </a:xfrm>
          <a:prstGeom prst="rect">
            <a:avLst/>
          </a:prstGeom>
          <a:gradFill flip="none" rotWithShape="1">
            <a:gsLst>
              <a:gs pos="0">
                <a:schemeClr val="accent1"/>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日期占位符 5"/>
          <p:cNvSpPr>
            <a:spLocks noGrp="1"/>
          </p:cNvSpPr>
          <p:nvPr>
            <p:ph type="dt" sz="half" idx="10"/>
          </p:nvPr>
        </p:nvSpPr>
        <p:spPr/>
        <p:txBody>
          <a:bodyPr/>
          <a:lstStyle/>
          <a:p>
            <a:r>
              <a:rPr lang="en-US" altLang="zh-CN" smtClean="0"/>
              <a:t>2018/9/17</a:t>
            </a:r>
            <a:endParaRPr lang="zh-CN" altLang="en-US"/>
          </a:p>
        </p:txBody>
      </p:sp>
      <p:sp>
        <p:nvSpPr>
          <p:cNvPr id="8" name="页脚占位符 7"/>
          <p:cNvSpPr>
            <a:spLocks noGrp="1"/>
          </p:cNvSpPr>
          <p:nvPr>
            <p:ph type="ftr" sz="quarter" idx="11"/>
          </p:nvPr>
        </p:nvSpPr>
        <p:spPr/>
        <p:txBody>
          <a:bodyPr/>
          <a:lstStyle/>
          <a:p>
            <a:r>
              <a:rPr lang="en-US" altLang="zh-CN" smtClean="0"/>
              <a:t>TopologyChange @ APCTP</a:t>
            </a:r>
            <a:endParaRPr lang="zh-CN" altLang="en-US"/>
          </a:p>
        </p:txBody>
      </p:sp>
      <p:sp>
        <p:nvSpPr>
          <p:cNvPr id="9" name="灯片编号占位符 8"/>
          <p:cNvSpPr>
            <a:spLocks noGrp="1"/>
          </p:cNvSpPr>
          <p:nvPr>
            <p:ph type="sldNum" sz="quarter" idx="12"/>
          </p:nvPr>
        </p:nvSpPr>
        <p:spPr/>
        <p:txBody>
          <a:bodyPr/>
          <a:lstStyle/>
          <a:p>
            <a:fld id="{E9AD0BA7-D59D-4694-8666-3935C983837A}" type="slidenum">
              <a:rPr lang="zh-CN" altLang="en-US" smtClean="0"/>
              <a:t>15</a:t>
            </a:fld>
            <a:endParaRPr lang="zh-CN" altLang="en-US"/>
          </a:p>
        </p:txBody>
      </p:sp>
      <mc:AlternateContent xmlns:mc="http://schemas.openxmlformats.org/markup-compatibility/2006" xmlns:a14="http://schemas.microsoft.com/office/drawing/2010/main">
        <mc:Choice Requires="a14">
          <p:sp>
            <p:nvSpPr>
              <p:cNvPr id="19" name="文本框 18"/>
              <p:cNvSpPr txBox="1"/>
              <p:nvPr/>
            </p:nvSpPr>
            <p:spPr>
              <a:xfrm>
                <a:off x="838200" y="1295608"/>
                <a:ext cx="10515600" cy="4770537"/>
              </a:xfrm>
              <a:prstGeom prst="rect">
                <a:avLst/>
              </a:prstGeom>
              <a:noFill/>
            </p:spPr>
            <p:txBody>
              <a:bodyPr wrap="square" rtlCol="0">
                <a:spAutoFit/>
              </a:bodyPr>
              <a:lstStyle/>
              <a:p>
                <a:r>
                  <a:rPr lang="en-US" altLang="zh-CN" sz="2400" dirty="0">
                    <a:solidFill>
                      <a:srgbClr val="000000"/>
                    </a:solidFill>
                    <a:latin typeface="Century" panose="02040604050505020304" pitchFamily="18" charset="0"/>
                  </a:rPr>
                  <a:t>Symmetries are not visible in the matter free space:</a:t>
                </a:r>
              </a:p>
              <a:p>
                <a:endParaRPr lang="en-US" altLang="zh-CN" sz="1600" dirty="0">
                  <a:solidFill>
                    <a:srgbClr val="000000"/>
                  </a:solidFill>
                  <a:latin typeface="Century" panose="02040604050505020304" pitchFamily="18" charset="0"/>
                </a:endParaRPr>
              </a:p>
              <a:p>
                <a:pPr marL="285750" indent="-285750">
                  <a:lnSpc>
                    <a:spcPct val="150000"/>
                  </a:lnSpc>
                  <a:buFont typeface="Wingdings" panose="05000000000000000000" pitchFamily="2" charset="2"/>
                  <a:buChar char="Ø"/>
                </a:pPr>
                <a:r>
                  <a:rPr lang="en-US" altLang="zh-CN" sz="2000" dirty="0">
                    <a:solidFill>
                      <a:srgbClr val="000000"/>
                    </a:solidFill>
                    <a:latin typeface="Century" panose="02040604050505020304" pitchFamily="18" charset="0"/>
                  </a:rPr>
                  <a:t>Chiral anomaly;</a:t>
                </a:r>
              </a:p>
              <a:p>
                <a:pPr lvl="1">
                  <a:lnSpc>
                    <a:spcPct val="150000"/>
                  </a:lnSpc>
                </a:pPr>
                <a14:m>
                  <m:oMath xmlns:m="http://schemas.openxmlformats.org/officeDocument/2006/math">
                    <m:sSub>
                      <m:sSubPr>
                        <m:ctrlPr>
                          <a:rPr lang="en-US" altLang="zh-CN" sz="1600" i="1">
                            <a:solidFill>
                              <a:srgbClr val="7030A0"/>
                            </a:solidFill>
                            <a:latin typeface="Cambria Math" panose="02040503050406030204" pitchFamily="18" charset="0"/>
                          </a:rPr>
                        </m:ctrlPr>
                      </m:sSubPr>
                      <m:e>
                        <m:r>
                          <a:rPr lang="en-US" altLang="zh-CN" sz="1600" i="1">
                            <a:solidFill>
                              <a:srgbClr val="7030A0"/>
                            </a:solidFill>
                            <a:latin typeface="Cambria Math" panose="02040503050406030204" pitchFamily="18" charset="0"/>
                          </a:rPr>
                          <m:t>𝑈</m:t>
                        </m:r>
                      </m:e>
                      <m:sub>
                        <m:r>
                          <a:rPr lang="en-US" altLang="zh-CN" sz="1600" i="1">
                            <a:solidFill>
                              <a:srgbClr val="7030A0"/>
                            </a:solidFill>
                            <a:latin typeface="Cambria Math" panose="02040503050406030204" pitchFamily="18" charset="0"/>
                          </a:rPr>
                          <m:t>𝐴</m:t>
                        </m:r>
                      </m:sub>
                    </m:sSub>
                    <m:r>
                      <a:rPr lang="en-US" altLang="zh-CN" sz="1600" i="1">
                        <a:solidFill>
                          <a:srgbClr val="7030A0"/>
                        </a:solidFill>
                        <a:latin typeface="Cambria Math" panose="02040503050406030204" pitchFamily="18" charset="0"/>
                      </a:rPr>
                      <m:t>(1)</m:t>
                    </m:r>
                  </m:oMath>
                </a14:m>
                <a:r>
                  <a:rPr lang="en-US" altLang="zh-CN" sz="1600" dirty="0">
                    <a:solidFill>
                      <a:srgbClr val="7030A0"/>
                    </a:solidFill>
                    <a:latin typeface="Centaur" panose="02030504050205020304" pitchFamily="18" charset="0"/>
                  </a:rPr>
                  <a:t> symmetry is restored at high temperature even though the axial anomaly cannot be turned </a:t>
                </a:r>
                <a:r>
                  <a:rPr lang="en-US" altLang="zh-CN" sz="1600" dirty="0" smtClean="0">
                    <a:solidFill>
                      <a:srgbClr val="7030A0"/>
                    </a:solidFill>
                    <a:latin typeface="Centaur" panose="02030504050205020304" pitchFamily="18" charset="0"/>
                  </a:rPr>
                  <a:t>off, </a:t>
                </a:r>
                <a:r>
                  <a:rPr lang="en-US" altLang="zh-CN" sz="1600" dirty="0">
                    <a:solidFill>
                      <a:srgbClr val="7030A0"/>
                    </a:solidFill>
                    <a:latin typeface="Centaur" panose="02030504050205020304" pitchFamily="18" charset="0"/>
                  </a:rPr>
                  <a:t>.    </a:t>
                </a:r>
                <a:r>
                  <a:rPr lang="en-US" altLang="zh-CN" sz="1600" dirty="0" err="1">
                    <a:solidFill>
                      <a:srgbClr val="00B050"/>
                    </a:solidFill>
                    <a:latin typeface="Centaur" panose="02030504050205020304" pitchFamily="18" charset="0"/>
                  </a:rPr>
                  <a:t>Pisarski</a:t>
                </a:r>
                <a:r>
                  <a:rPr lang="en-US" altLang="zh-CN" sz="1600" dirty="0">
                    <a:solidFill>
                      <a:srgbClr val="00B050"/>
                    </a:solidFill>
                    <a:latin typeface="Centaur" panose="02030504050205020304" pitchFamily="18" charset="0"/>
                  </a:rPr>
                  <a:t> &amp; </a:t>
                </a:r>
                <a:r>
                  <a:rPr lang="en-US" altLang="zh-CN" sz="1600" dirty="0" err="1">
                    <a:solidFill>
                      <a:srgbClr val="00B050"/>
                    </a:solidFill>
                    <a:latin typeface="Centaur" panose="02030504050205020304" pitchFamily="18" charset="0"/>
                  </a:rPr>
                  <a:t>Wilczek</a:t>
                </a:r>
                <a:r>
                  <a:rPr lang="en-US" altLang="zh-CN" sz="1600" dirty="0" smtClean="0">
                    <a:solidFill>
                      <a:srgbClr val="00B050"/>
                    </a:solidFill>
                    <a:latin typeface="Centaur" panose="02030504050205020304" pitchFamily="18" charset="0"/>
                  </a:rPr>
                  <a:t> </a:t>
                </a:r>
                <a:r>
                  <a:rPr lang="en-US" altLang="zh-CN" sz="1600" dirty="0">
                    <a:solidFill>
                      <a:srgbClr val="00B050"/>
                    </a:solidFill>
                    <a:latin typeface="Centaur" panose="02030504050205020304" pitchFamily="18" charset="0"/>
                  </a:rPr>
                  <a:t>89.</a:t>
                </a:r>
                <a:endParaRPr lang="en-US" altLang="zh-CN" sz="1600" dirty="0">
                  <a:solidFill>
                    <a:srgbClr val="00B050"/>
                  </a:solidFill>
                  <a:latin typeface="Century" panose="02040604050505020304" pitchFamily="18" charset="0"/>
                </a:endParaRPr>
              </a:p>
              <a:p>
                <a:pPr marL="285750" indent="-285750">
                  <a:lnSpc>
                    <a:spcPct val="150000"/>
                  </a:lnSpc>
                  <a:buFont typeface="Wingdings" panose="05000000000000000000" pitchFamily="2" charset="2"/>
                  <a:buChar char="Ø"/>
                </a:pPr>
                <a:r>
                  <a:rPr lang="en-US" altLang="zh-CN" sz="2000" dirty="0">
                    <a:solidFill>
                      <a:srgbClr val="FF0000"/>
                    </a:solidFill>
                    <a:latin typeface="Century" panose="02040604050505020304" pitchFamily="18" charset="0"/>
                  </a:rPr>
                  <a:t>Chiral symmetry;</a:t>
                </a:r>
              </a:p>
              <a:p>
                <a:pPr lvl="1">
                  <a:lnSpc>
                    <a:spcPct val="150000"/>
                  </a:lnSpc>
                </a:pPr>
                <a:r>
                  <a:rPr lang="en-US" altLang="zh-CN" sz="1600" dirty="0">
                    <a:solidFill>
                      <a:srgbClr val="7030A0"/>
                    </a:solidFill>
                    <a:latin typeface="Century" panose="02040604050505020304" pitchFamily="18" charset="0"/>
                  </a:rPr>
                  <a:t>At low energy region, chiral symmetry is broken to its vector channel. </a:t>
                </a:r>
              </a:p>
              <a:p>
                <a:pPr marL="285750" indent="-285750">
                  <a:lnSpc>
                    <a:spcPct val="150000"/>
                  </a:lnSpc>
                  <a:buFont typeface="Wingdings" panose="05000000000000000000" pitchFamily="2" charset="2"/>
                  <a:buChar char="Ø"/>
                </a:pPr>
                <a:r>
                  <a:rPr lang="en-US" altLang="zh-CN" sz="2000" dirty="0">
                    <a:solidFill>
                      <a:srgbClr val="FF0000"/>
                    </a:solidFill>
                    <a:latin typeface="Century" panose="02040604050505020304" pitchFamily="18" charset="0"/>
                  </a:rPr>
                  <a:t>Scale symmetry;</a:t>
                </a:r>
              </a:p>
              <a:p>
                <a:pPr lvl="1">
                  <a:lnSpc>
                    <a:spcPct val="150000"/>
                  </a:lnSpc>
                </a:pPr>
                <a:r>
                  <a:rPr lang="en-US" altLang="zh-CN" sz="1600" dirty="0">
                    <a:solidFill>
                      <a:srgbClr val="7030A0"/>
                    </a:solidFill>
                    <a:latin typeface="Century" panose="02040604050505020304" pitchFamily="18" charset="0"/>
                  </a:rPr>
                  <a:t>Visible in the QCD at the classical level in the chiral limit but not present at quantum level due to the trace anomaly.</a:t>
                </a:r>
              </a:p>
              <a:p>
                <a:pPr marL="285750" indent="-285750">
                  <a:lnSpc>
                    <a:spcPct val="150000"/>
                  </a:lnSpc>
                  <a:buFont typeface="Wingdings" panose="05000000000000000000" pitchFamily="2" charset="2"/>
                  <a:buChar char="Ø"/>
                </a:pPr>
                <a:r>
                  <a:rPr lang="en-US" altLang="zh-CN" sz="2000" dirty="0">
                    <a:solidFill>
                      <a:srgbClr val="FF0000"/>
                    </a:solidFill>
                    <a:latin typeface="Century" panose="02040604050505020304" pitchFamily="18" charset="0"/>
                  </a:rPr>
                  <a:t>Local flavor symmetry (hidden local symmetry);</a:t>
                </a:r>
              </a:p>
              <a:p>
                <a:pPr lvl="1">
                  <a:lnSpc>
                    <a:spcPct val="150000"/>
                  </a:lnSpc>
                </a:pPr>
                <a:r>
                  <a:rPr lang="en-US" altLang="zh-CN" sz="1600" dirty="0">
                    <a:solidFill>
                      <a:srgbClr val="7030A0"/>
                    </a:solidFill>
                    <a:latin typeface="Century" panose="02040604050505020304" pitchFamily="18" charset="0"/>
                  </a:rPr>
                  <a:t>Not apparent in QCD, low-lying vector mesons are massive. </a:t>
                </a:r>
              </a:p>
              <a:p>
                <a:pPr lvl="1">
                  <a:lnSpc>
                    <a:spcPct val="150000"/>
                  </a:lnSpc>
                </a:pPr>
                <a:r>
                  <a:rPr lang="en-US" altLang="zh-CN" sz="1600" dirty="0">
                    <a:solidFill>
                      <a:srgbClr val="7030A0"/>
                    </a:solidFill>
                    <a:latin typeface="Century" panose="02040604050505020304" pitchFamily="18" charset="0"/>
                  </a:rPr>
                  <a:t>But restored at high scale, </a:t>
                </a:r>
                <a:r>
                  <a:rPr lang="en-US" altLang="zh-CN" sz="1600" dirty="0">
                    <a:solidFill>
                      <a:srgbClr val="00B050"/>
                    </a:solidFill>
                    <a:latin typeface="Century" panose="02040604050505020304" pitchFamily="18" charset="0"/>
                  </a:rPr>
                  <a:t>Harada &amp; </a:t>
                </a:r>
                <a:r>
                  <a:rPr lang="en-US" altLang="zh-CN" sz="1600" dirty="0" err="1">
                    <a:solidFill>
                      <a:srgbClr val="00B050"/>
                    </a:solidFill>
                    <a:latin typeface="Century" panose="02040604050505020304" pitchFamily="18" charset="0"/>
                  </a:rPr>
                  <a:t>Yamawaki</a:t>
                </a:r>
                <a:r>
                  <a:rPr lang="en-US" altLang="zh-CN" sz="1600" dirty="0">
                    <a:solidFill>
                      <a:srgbClr val="00B050"/>
                    </a:solidFill>
                    <a:latin typeface="Century" panose="02040604050505020304" pitchFamily="18" charset="0"/>
                  </a:rPr>
                  <a:t> (2001); </a:t>
                </a:r>
                <a:r>
                  <a:rPr lang="en-US" altLang="zh-CN" sz="1600" dirty="0" err="1">
                    <a:solidFill>
                      <a:srgbClr val="00B050"/>
                    </a:solidFill>
                    <a:latin typeface="Century" panose="02040604050505020304" pitchFamily="18" charset="0"/>
                  </a:rPr>
                  <a:t>Georgi</a:t>
                </a:r>
                <a:r>
                  <a:rPr lang="en-US" altLang="zh-CN" sz="1600" dirty="0">
                    <a:solidFill>
                      <a:srgbClr val="00B050"/>
                    </a:solidFill>
                    <a:latin typeface="Century" panose="02040604050505020304" pitchFamily="18" charset="0"/>
                  </a:rPr>
                  <a:t> (1989)</a:t>
                </a:r>
                <a:endParaRPr lang="zh-CN" altLang="en-US" sz="2000" dirty="0">
                  <a:solidFill>
                    <a:srgbClr val="00B050"/>
                  </a:solidFill>
                  <a:latin typeface="Century" panose="02040604050505020304" pitchFamily="18" charset="0"/>
                </a:endParaRPr>
              </a:p>
            </p:txBody>
          </p:sp>
        </mc:Choice>
        <mc:Fallback xmlns="">
          <p:sp>
            <p:nvSpPr>
              <p:cNvPr id="19" name="文本框 18"/>
              <p:cNvSpPr txBox="1">
                <a:spLocks noRot="1" noChangeAspect="1" noMove="1" noResize="1" noEditPoints="1" noAdjustHandles="1" noChangeArrowheads="1" noChangeShapeType="1" noTextEdit="1"/>
              </p:cNvSpPr>
              <p:nvPr/>
            </p:nvSpPr>
            <p:spPr>
              <a:xfrm>
                <a:off x="838200" y="1295608"/>
                <a:ext cx="10515600" cy="4770537"/>
              </a:xfrm>
              <a:prstGeom prst="rect">
                <a:avLst/>
              </a:prstGeom>
              <a:blipFill rotWithShape="0">
                <a:blip r:embed="rId3"/>
                <a:stretch>
                  <a:fillRect l="-928" t="-1023"/>
                </a:stretch>
              </a:blipFill>
            </p:spPr>
            <p:txBody>
              <a:bodyPr/>
              <a:lstStyle/>
              <a:p>
                <a:r>
                  <a:rPr lang="zh-CN" altLang="en-US">
                    <a:noFill/>
                  </a:rPr>
                  <a:t> </a:t>
                </a:r>
              </a:p>
            </p:txBody>
          </p:sp>
        </mc:Fallback>
      </mc:AlternateContent>
      <p:sp>
        <p:nvSpPr>
          <p:cNvPr id="20" name="矩形 19"/>
          <p:cNvSpPr/>
          <p:nvPr/>
        </p:nvSpPr>
        <p:spPr bwMode="auto">
          <a:xfrm>
            <a:off x="838200" y="2851871"/>
            <a:ext cx="10248900" cy="3155833"/>
          </a:xfrm>
          <a:prstGeom prst="rect">
            <a:avLst/>
          </a:prstGeom>
          <a:noFill/>
          <a:ln w="2540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kumimoji="0" lang="zh-CN" altLang="en-US">
              <a:solidFill>
                <a:srgbClr val="000000"/>
              </a:solidFill>
            </a:endParaRPr>
          </a:p>
        </p:txBody>
      </p:sp>
      <p:sp>
        <p:nvSpPr>
          <p:cNvPr id="3" name="文本框 2"/>
          <p:cNvSpPr txBox="1"/>
          <p:nvPr/>
        </p:nvSpPr>
        <p:spPr>
          <a:xfrm>
            <a:off x="905031" y="6114649"/>
            <a:ext cx="10389767" cy="461665"/>
          </a:xfrm>
          <a:prstGeom prst="rect">
            <a:avLst/>
          </a:prstGeom>
          <a:solidFill>
            <a:schemeClr val="bg1">
              <a:lumMod val="95000"/>
            </a:schemeClr>
          </a:solidFill>
          <a:ln w="25400">
            <a:solidFill>
              <a:srgbClr val="7030A0"/>
            </a:solidFill>
          </a:ln>
        </p:spPr>
        <p:txBody>
          <a:bodyPr wrap="none" rtlCol="0">
            <a:spAutoFit/>
          </a:bodyPr>
          <a:lstStyle/>
          <a:p>
            <a:r>
              <a:rPr lang="en-US" altLang="zh-CN" sz="2400" b="1" dirty="0" smtClean="0"/>
              <a:t>The effective </a:t>
            </a:r>
            <a:r>
              <a:rPr lang="en-US" altLang="zh-CN" sz="2400" b="1" dirty="0" err="1" smtClean="0"/>
              <a:t>Lagrangian</a:t>
            </a:r>
            <a:r>
              <a:rPr lang="en-US" altLang="zh-CN" sz="2400" b="1" dirty="0" smtClean="0"/>
              <a:t> is constructed with respect these breaking symmetries.</a:t>
            </a:r>
            <a:endParaRPr lang="zh-CN" altLang="en-US" sz="2400" b="1" dirty="0"/>
          </a:p>
        </p:txBody>
      </p:sp>
    </p:spTree>
    <p:extLst>
      <p:ext uri="{BB962C8B-B14F-4D97-AF65-F5344CB8AC3E}">
        <p14:creationId xmlns:p14="http://schemas.microsoft.com/office/powerpoint/2010/main" val="11789729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7720463-9EAC-415E-88A3-CDEFA8086553}"/>
              </a:ext>
            </a:extLst>
          </p:cNvPr>
          <p:cNvSpPr>
            <a:spLocks noGrp="1"/>
          </p:cNvSpPr>
          <p:nvPr>
            <p:ph type="title"/>
          </p:nvPr>
        </p:nvSpPr>
        <p:spPr>
          <a:xfrm>
            <a:off x="838200" y="365125"/>
            <a:ext cx="10515600" cy="720000"/>
          </a:xfrm>
        </p:spPr>
        <p:txBody>
          <a:bodyPr>
            <a:normAutofit/>
          </a:bodyPr>
          <a:lstStyle/>
          <a:p>
            <a:pPr fontAlgn="base">
              <a:spcAft>
                <a:spcPct val="0"/>
              </a:spcAft>
            </a:pPr>
            <a:r>
              <a:rPr lang="en-US" altLang="zh-CN" sz="3200" b="1" dirty="0" err="1">
                <a:solidFill>
                  <a:srgbClr val="261F7B"/>
                </a:solidFill>
                <a:latin typeface="微软雅黑" panose="020B0503020204020204" pitchFamily="34" charset="-122"/>
                <a:ea typeface="微软雅黑" panose="020B0503020204020204" pitchFamily="34" charset="-122"/>
              </a:rPr>
              <a:t>ChPT</a:t>
            </a:r>
            <a:r>
              <a:rPr lang="en-US" altLang="zh-CN" sz="3200" b="1" dirty="0">
                <a:solidFill>
                  <a:srgbClr val="261F7B"/>
                </a:solidFill>
                <a:latin typeface="微软雅黑" panose="020B0503020204020204" pitchFamily="34" charset="-122"/>
                <a:ea typeface="微软雅黑" panose="020B0503020204020204" pitchFamily="34" charset="-122"/>
              </a:rPr>
              <a:t> of pion and rho mesons, HLS</a:t>
            </a:r>
            <a:endParaRPr lang="ja-JP" altLang="en-US" sz="3200" b="1" dirty="0">
              <a:solidFill>
                <a:srgbClr val="261F7B"/>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xmlns="" id="{B1704FAE-19F2-42CC-B43D-BC02382A9A3D}"/>
              </a:ext>
            </a:extLst>
          </p:cNvPr>
          <p:cNvSpPr/>
          <p:nvPr/>
        </p:nvSpPr>
        <p:spPr>
          <a:xfrm>
            <a:off x="838200" y="1093957"/>
            <a:ext cx="10515600" cy="72000"/>
          </a:xfrm>
          <a:prstGeom prst="rect">
            <a:avLst/>
          </a:prstGeom>
          <a:gradFill flip="none" rotWithShape="1">
            <a:gsLst>
              <a:gs pos="0">
                <a:schemeClr val="accent1"/>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日期占位符 5"/>
          <p:cNvSpPr>
            <a:spLocks noGrp="1"/>
          </p:cNvSpPr>
          <p:nvPr>
            <p:ph type="dt" sz="half" idx="10"/>
          </p:nvPr>
        </p:nvSpPr>
        <p:spPr/>
        <p:txBody>
          <a:bodyPr/>
          <a:lstStyle/>
          <a:p>
            <a:r>
              <a:rPr lang="en-US" altLang="zh-CN" smtClean="0"/>
              <a:t>2018/9/17</a:t>
            </a:r>
            <a:endParaRPr lang="zh-CN" altLang="en-US"/>
          </a:p>
        </p:txBody>
      </p:sp>
      <p:sp>
        <p:nvSpPr>
          <p:cNvPr id="8" name="页脚占位符 7"/>
          <p:cNvSpPr>
            <a:spLocks noGrp="1"/>
          </p:cNvSpPr>
          <p:nvPr>
            <p:ph type="ftr" sz="quarter" idx="11"/>
          </p:nvPr>
        </p:nvSpPr>
        <p:spPr/>
        <p:txBody>
          <a:bodyPr/>
          <a:lstStyle/>
          <a:p>
            <a:r>
              <a:rPr lang="en-US" altLang="zh-CN" smtClean="0"/>
              <a:t>TopologyChange @ APCTP</a:t>
            </a:r>
            <a:endParaRPr lang="zh-CN" altLang="en-US"/>
          </a:p>
        </p:txBody>
      </p:sp>
      <p:sp>
        <p:nvSpPr>
          <p:cNvPr id="9" name="灯片编号占位符 8"/>
          <p:cNvSpPr>
            <a:spLocks noGrp="1"/>
          </p:cNvSpPr>
          <p:nvPr>
            <p:ph type="sldNum" sz="quarter" idx="12"/>
          </p:nvPr>
        </p:nvSpPr>
        <p:spPr/>
        <p:txBody>
          <a:bodyPr/>
          <a:lstStyle/>
          <a:p>
            <a:fld id="{E9AD0BA7-D59D-4694-8666-3935C983837A}" type="slidenum">
              <a:rPr lang="zh-CN" altLang="en-US" smtClean="0"/>
              <a:t>16</a:t>
            </a:fld>
            <a:endParaRPr lang="zh-CN" altLang="en-US"/>
          </a:p>
        </p:txBody>
      </p:sp>
      <mc:AlternateContent xmlns:mc="http://schemas.openxmlformats.org/markup-compatibility/2006" xmlns:a14="http://schemas.microsoft.com/office/drawing/2010/main">
        <mc:Choice Requires="a14">
          <p:sp>
            <p:nvSpPr>
              <p:cNvPr id="19" name="文本框 18"/>
              <p:cNvSpPr txBox="1"/>
              <p:nvPr/>
            </p:nvSpPr>
            <p:spPr>
              <a:xfrm>
                <a:off x="1405338" y="1381234"/>
                <a:ext cx="2230995" cy="39158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𝑆𝑈</m:t>
                          </m:r>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i="1">
                                  <a:latin typeface="Cambria Math" panose="02040503050406030204" pitchFamily="18" charset="0"/>
                                </a:rPr>
                                <m:t>𝑓</m:t>
                              </m:r>
                            </m:sub>
                          </m:sSub>
                          <m:r>
                            <a:rPr lang="en-US" altLang="zh-CN" i="1">
                              <a:latin typeface="Cambria Math" panose="02040503050406030204" pitchFamily="18" charset="0"/>
                            </a:rPr>
                            <m:t>)</m:t>
                          </m:r>
                        </m:e>
                        <m:sub>
                          <m:r>
                            <a:rPr lang="en-US" altLang="zh-CN" i="1">
                              <a:latin typeface="Cambria Math" panose="02040503050406030204" pitchFamily="18" charset="0"/>
                            </a:rPr>
                            <m:t>𝐿</m:t>
                          </m:r>
                        </m:sub>
                      </m:sSub>
                      <m:r>
                        <a:rPr lang="en-US" altLang="zh-CN" i="1">
                          <a:latin typeface="Cambria Math" panose="02040503050406030204" pitchFamily="18" charset="0"/>
                          <a:ea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𝑆𝑈</m:t>
                          </m:r>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i="1">
                                  <a:latin typeface="Cambria Math" panose="02040503050406030204" pitchFamily="18" charset="0"/>
                                </a:rPr>
                                <m:t>𝑓</m:t>
                              </m:r>
                            </m:sub>
                          </m:sSub>
                          <m:r>
                            <a:rPr lang="en-US" altLang="zh-CN" i="1">
                              <a:latin typeface="Cambria Math" panose="02040503050406030204" pitchFamily="18" charset="0"/>
                            </a:rPr>
                            <m:t>)</m:t>
                          </m:r>
                        </m:e>
                        <m:sub>
                          <m:r>
                            <a:rPr lang="en-US" altLang="zh-CN" i="1">
                              <a:latin typeface="Cambria Math" panose="02040503050406030204" pitchFamily="18" charset="0"/>
                            </a:rPr>
                            <m:t>𝑅</m:t>
                          </m:r>
                        </m:sub>
                      </m:sSub>
                    </m:oMath>
                  </m:oMathPara>
                </a14:m>
                <a:endParaRPr lang="zh-CN" altLang="en-US" dirty="0"/>
              </a:p>
            </p:txBody>
          </p:sp>
        </mc:Choice>
        <mc:Fallback xmlns="">
          <p:sp>
            <p:nvSpPr>
              <p:cNvPr id="19" name="文本框 18"/>
              <p:cNvSpPr txBox="1">
                <a:spLocks noRot="1" noChangeAspect="1" noMove="1" noResize="1" noEditPoints="1" noAdjustHandles="1" noChangeArrowheads="1" noChangeShapeType="1" noTextEdit="1"/>
              </p:cNvSpPr>
              <p:nvPr/>
            </p:nvSpPr>
            <p:spPr>
              <a:xfrm>
                <a:off x="1405338" y="1381234"/>
                <a:ext cx="2230995" cy="391582"/>
              </a:xfrm>
              <a:prstGeom prst="rect">
                <a:avLst/>
              </a:prstGeom>
              <a:blipFill rotWithShape="0">
                <a:blip r:embed="rId3"/>
                <a:stretch>
                  <a:fillRect b="-9375"/>
                </a:stretch>
              </a:blipFill>
            </p:spPr>
            <p:txBody>
              <a:bodyPr/>
              <a:lstStyle/>
              <a:p>
                <a:r>
                  <a:rPr lang="zh-CN" altLang="en-US">
                    <a:noFill/>
                  </a:rPr>
                  <a:t> </a:t>
                </a:r>
              </a:p>
            </p:txBody>
          </p:sp>
        </mc:Fallback>
      </mc:AlternateContent>
      <p:sp>
        <p:nvSpPr>
          <p:cNvPr id="20" name="下箭头 19"/>
          <p:cNvSpPr/>
          <p:nvPr/>
        </p:nvSpPr>
        <p:spPr>
          <a:xfrm>
            <a:off x="2380774" y="1812034"/>
            <a:ext cx="216024" cy="60885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nvSpPr>
        <p:spPr>
          <a:xfrm>
            <a:off x="829274" y="1768990"/>
            <a:ext cx="1584177" cy="584775"/>
          </a:xfrm>
          <a:prstGeom prst="rect">
            <a:avLst/>
          </a:prstGeom>
          <a:noFill/>
        </p:spPr>
        <p:txBody>
          <a:bodyPr wrap="square" rtlCol="0">
            <a:spAutoFit/>
          </a:bodyPr>
          <a:lstStyle/>
          <a:p>
            <a:r>
              <a:rPr lang="en-US" altLang="zh-CN" sz="1600" dirty="0">
                <a:latin typeface="Century" panose="02040604050505020304" pitchFamily="18" charset="0"/>
              </a:rPr>
              <a:t>Absence of parity partner</a:t>
            </a:r>
            <a:endParaRPr lang="zh-CN" altLang="en-US" sz="1600" dirty="0">
              <a:latin typeface="Century" panose="02040604050505020304" pitchFamily="18" charset="0"/>
            </a:endParaRPr>
          </a:p>
        </p:txBody>
      </p:sp>
      <mc:AlternateContent xmlns:mc="http://schemas.openxmlformats.org/markup-compatibility/2006" xmlns:a14="http://schemas.microsoft.com/office/drawing/2010/main">
        <mc:Choice Requires="a14">
          <p:sp>
            <p:nvSpPr>
              <p:cNvPr id="22" name="文本框 21"/>
              <p:cNvSpPr txBox="1"/>
              <p:nvPr/>
            </p:nvSpPr>
            <p:spPr>
              <a:xfrm>
                <a:off x="1189313" y="2411596"/>
                <a:ext cx="2829814" cy="715196"/>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none" rtlCol="0">
                <a:spAutoFit/>
              </a:bodyPr>
              <a:lstStyle/>
              <a:p>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𝑆𝑈</m:t>
                        </m:r>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i="1">
                                <a:latin typeface="Cambria Math" panose="02040503050406030204" pitchFamily="18" charset="0"/>
                              </a:rPr>
                              <m:t>𝑓</m:t>
                            </m:r>
                          </m:sub>
                        </m:sSub>
                        <m:r>
                          <a:rPr lang="en-US" altLang="zh-CN" i="1">
                            <a:latin typeface="Cambria Math" panose="02040503050406030204" pitchFamily="18" charset="0"/>
                          </a:rPr>
                          <m:t>)</m:t>
                        </m:r>
                      </m:e>
                      <m:sub>
                        <m:r>
                          <a:rPr lang="en-US" altLang="zh-CN" i="1">
                            <a:latin typeface="Cambria Math" panose="02040503050406030204" pitchFamily="18" charset="0"/>
                          </a:rPr>
                          <m:t>𝑉</m:t>
                        </m:r>
                      </m:sub>
                    </m:sSub>
                    <m:r>
                      <a:rPr lang="en-US" altLang="zh-CN" i="1">
                        <a:latin typeface="Cambria Math" panose="02040503050406030204" pitchFamily="18" charset="0"/>
                      </a:rPr>
                      <m:t>+(</m:t>
                    </m:r>
                    <m:sSup>
                      <m:sSupPr>
                        <m:ctrlPr>
                          <a:rPr lang="en-US" altLang="zh-CN" i="1">
                            <a:latin typeface="Cambria Math" panose="02040503050406030204" pitchFamily="18" charset="0"/>
                          </a:rPr>
                        </m:ctrlPr>
                      </m:sSupPr>
                      <m:e>
                        <m:sSub>
                          <m:sSubPr>
                            <m:ctrlPr>
                              <a:rPr lang="en-US"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i="1">
                                <a:latin typeface="Cambria Math" panose="02040503050406030204" pitchFamily="18" charset="0"/>
                              </a:rPr>
                              <m:t>𝑓</m:t>
                            </m:r>
                          </m:sub>
                        </m:sSub>
                      </m:e>
                      <m:sup>
                        <m:r>
                          <a:rPr lang="en-US" altLang="zh-CN" i="1">
                            <a:latin typeface="Cambria Math" panose="02040503050406030204" pitchFamily="18" charset="0"/>
                          </a:rPr>
                          <m:t>2</m:t>
                        </m:r>
                      </m:sup>
                    </m:sSup>
                    <m:r>
                      <a:rPr lang="en-US" altLang="zh-CN" i="1">
                        <a:latin typeface="Cambria Math" panose="02040503050406030204" pitchFamily="18" charset="0"/>
                      </a:rPr>
                      <m:t>−1)</m:t>
                    </m:r>
                  </m:oMath>
                </a14:m>
                <a:r>
                  <a:rPr lang="zh-CN" altLang="en-US" dirty="0"/>
                  <a:t> </a:t>
                </a:r>
                <a:r>
                  <a:rPr lang="en-US" altLang="zh-CN" dirty="0"/>
                  <a:t>NGBs</a:t>
                </a:r>
              </a:p>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𝑈</m:t>
                      </m:r>
                      <m:d>
                        <m:dPr>
                          <m:ctrlPr>
                            <a:rPr lang="en-US" altLang="zh-CN" i="1">
                              <a:latin typeface="Cambria Math" panose="02040503050406030204" pitchFamily="18" charset="0"/>
                            </a:rPr>
                          </m:ctrlPr>
                        </m:dPr>
                        <m:e>
                          <m:r>
                            <a:rPr lang="en-US" altLang="zh-CN" i="1">
                              <a:latin typeface="Cambria Math" panose="02040503050406030204" pitchFamily="18" charset="0"/>
                            </a:rPr>
                            <m:t>𝑥</m:t>
                          </m:r>
                        </m:e>
                      </m:d>
                      <m:r>
                        <a:rPr lang="en-US" altLang="zh-CN" i="1">
                          <a:latin typeface="Cambria Math" panose="02040503050406030204" pitchFamily="18" charset="0"/>
                        </a:rPr>
                        <m:t>=</m:t>
                      </m:r>
                      <m:sSup>
                        <m:sSupPr>
                          <m:ctrlPr>
                            <a:rPr lang="en-US" altLang="zh-CN" i="1">
                              <a:latin typeface="Cambria Math" panose="02040503050406030204" pitchFamily="18" charset="0"/>
                            </a:rPr>
                          </m:ctrlPr>
                        </m:sSupPr>
                        <m:e>
                          <m:r>
                            <a:rPr lang="en-US" altLang="zh-CN" i="1">
                              <a:latin typeface="Cambria Math" panose="02040503050406030204" pitchFamily="18" charset="0"/>
                            </a:rPr>
                            <m:t>𝑒</m:t>
                          </m:r>
                        </m:e>
                        <m:sup>
                          <m:r>
                            <a:rPr lang="en-US" altLang="zh-CN" i="1">
                              <a:latin typeface="Cambria Math" panose="02040503050406030204" pitchFamily="18" charset="0"/>
                            </a:rPr>
                            <m:t>𝑖</m:t>
                          </m:r>
                          <m:r>
                            <m:rPr>
                              <m:sty m:val="p"/>
                            </m:rPr>
                            <a:rPr lang="el-GR" altLang="zh-CN" i="1">
                              <a:latin typeface="Cambria Math" panose="02040503050406030204" pitchFamily="18" charset="0"/>
                            </a:rPr>
                            <m:t>π</m:t>
                          </m:r>
                          <m:r>
                            <a:rPr lang="en-US" altLang="zh-CN" i="1">
                              <a:latin typeface="Cambria Math" panose="02040503050406030204" pitchFamily="18" charset="0"/>
                            </a:rPr>
                            <m:t>/</m:t>
                          </m:r>
                          <m:sSub>
                            <m:sSubPr>
                              <m:ctrlPr>
                                <a:rPr lang="en-US" altLang="zh-CN" i="1">
                                  <a:latin typeface="Cambria Math" panose="02040503050406030204" pitchFamily="18" charset="0"/>
                                </a:rPr>
                              </m:ctrlPr>
                            </m:sSubPr>
                            <m:e>
                              <m:r>
                                <a:rPr lang="en-US" altLang="zh-CN" i="1">
                                  <a:latin typeface="Cambria Math" panose="02040503050406030204" pitchFamily="18" charset="0"/>
                                </a:rPr>
                                <m:t>𝑓</m:t>
                              </m:r>
                            </m:e>
                            <m:sub>
                              <m:r>
                                <m:rPr>
                                  <m:sty m:val="p"/>
                                </m:rPr>
                                <a:rPr lang="el-GR" altLang="zh-CN" i="1">
                                  <a:latin typeface="Cambria Math" panose="02040503050406030204" pitchFamily="18" charset="0"/>
                                </a:rPr>
                                <m:t>π</m:t>
                              </m:r>
                            </m:sub>
                          </m:sSub>
                        </m:sup>
                      </m:sSup>
                    </m:oMath>
                  </m:oMathPara>
                </a14:m>
                <a:endParaRPr lang="zh-CN" altLang="en-US" dirty="0"/>
              </a:p>
            </p:txBody>
          </p:sp>
        </mc:Choice>
        <mc:Fallback xmlns="">
          <p:sp>
            <p:nvSpPr>
              <p:cNvPr id="22" name="文本框 21"/>
              <p:cNvSpPr txBox="1">
                <a:spLocks noRot="1" noChangeAspect="1" noMove="1" noResize="1" noEditPoints="1" noAdjustHandles="1" noChangeArrowheads="1" noChangeShapeType="1" noTextEdit="1"/>
              </p:cNvSpPr>
              <p:nvPr/>
            </p:nvSpPr>
            <p:spPr>
              <a:xfrm>
                <a:off x="1189313" y="2411596"/>
                <a:ext cx="2829814" cy="715196"/>
              </a:xfrm>
              <a:prstGeom prst="rect">
                <a:avLst/>
              </a:prstGeom>
              <a:blipFill rotWithShape="0">
                <a:blip r:embed="rId4"/>
                <a:stretch>
                  <a:fillRect t="-1709" r="-1509"/>
                </a:stretch>
              </a:blipFill>
            </p:spPr>
            <p:txBody>
              <a:bodyPr/>
              <a:lstStyle/>
              <a:p>
                <a:r>
                  <a:rPr lang="zh-CN" altLang="en-US">
                    <a:noFill/>
                  </a:rPr>
                  <a:t> </a:t>
                </a:r>
              </a:p>
            </p:txBody>
          </p:sp>
        </mc:Fallback>
      </mc:AlternateContent>
      <p:sp>
        <p:nvSpPr>
          <p:cNvPr id="23" name="文本框 22"/>
          <p:cNvSpPr txBox="1"/>
          <p:nvPr/>
        </p:nvSpPr>
        <p:spPr>
          <a:xfrm>
            <a:off x="7595287" y="2413338"/>
            <a:ext cx="3538736" cy="64633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r>
              <a:rPr lang="en-US" altLang="zh-CN" dirty="0"/>
              <a:t>Chiral perturbation theory: power counting, derivative expansion</a:t>
            </a:r>
            <a:endParaRPr lang="zh-CN" altLang="en-US" dirty="0"/>
          </a:p>
        </p:txBody>
      </p:sp>
      <p:sp>
        <p:nvSpPr>
          <p:cNvPr id="24" name="下箭头 23"/>
          <p:cNvSpPr/>
          <p:nvPr/>
        </p:nvSpPr>
        <p:spPr>
          <a:xfrm>
            <a:off x="2380774" y="3140968"/>
            <a:ext cx="216024" cy="7917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25" name="文本框 24"/>
              <p:cNvSpPr txBox="1"/>
              <p:nvPr/>
            </p:nvSpPr>
            <p:spPr>
              <a:xfrm>
                <a:off x="581378" y="3995773"/>
                <a:ext cx="3079176" cy="401777"/>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𝑈</m:t>
                      </m:r>
                      <m:d>
                        <m:dPr>
                          <m:ctrlPr>
                            <a:rPr lang="en-US" altLang="zh-CN" i="1">
                              <a:latin typeface="Cambria Math" panose="02040503050406030204" pitchFamily="18" charset="0"/>
                            </a:rPr>
                          </m:ctrlPr>
                        </m:dPr>
                        <m:e>
                          <m:r>
                            <a:rPr lang="en-US" altLang="zh-CN" i="1">
                              <a:latin typeface="Cambria Math" panose="02040503050406030204" pitchFamily="18" charset="0"/>
                            </a:rPr>
                            <m:t>𝑥</m:t>
                          </m:r>
                        </m:e>
                      </m:d>
                      <m:r>
                        <a:rPr lang="en-US" altLang="zh-CN" i="1">
                          <a:latin typeface="Cambria Math" panose="02040503050406030204" pitchFamily="18" charset="0"/>
                        </a:rPr>
                        <m:t>= </m:t>
                      </m:r>
                      <m:sSub>
                        <m:sSubPr>
                          <m:ctrlPr>
                            <a:rPr lang="en-US" altLang="zh-CN" i="1">
                              <a:latin typeface="Cambria Math" panose="02040503050406030204" pitchFamily="18" charset="0"/>
                            </a:rPr>
                          </m:ctrlPr>
                        </m:sSubPr>
                        <m:e>
                          <m:r>
                            <m:rPr>
                              <m:sty m:val="p"/>
                            </m:rPr>
                            <a:rPr lang="el-GR" altLang="zh-CN" i="1">
                              <a:latin typeface="Cambria Math" panose="02040503050406030204" pitchFamily="18" charset="0"/>
                            </a:rPr>
                            <m:t>ξ</m:t>
                          </m:r>
                        </m:e>
                        <m:sub>
                          <m:r>
                            <a:rPr lang="en-US" altLang="zh-CN" i="1">
                              <a:latin typeface="Cambria Math" panose="02040503050406030204" pitchFamily="18" charset="0"/>
                            </a:rPr>
                            <m:t>𝐿</m:t>
                          </m:r>
                          <m:r>
                            <a:rPr lang="en-US" altLang="zh-CN" i="1">
                              <a:latin typeface="Cambria Math" panose="02040503050406030204" pitchFamily="18" charset="0"/>
                            </a:rPr>
                            <m:t>       </m:t>
                          </m:r>
                        </m:sub>
                      </m:sSub>
                      <m:r>
                        <a:rPr lang="en-US" altLang="zh-CN" i="1">
                          <a:solidFill>
                            <a:srgbClr val="FF0000"/>
                          </a:solidFill>
                          <a:latin typeface="Cambria Math" panose="02040503050406030204" pitchFamily="18" charset="0"/>
                        </a:rPr>
                        <m:t>h</m:t>
                      </m:r>
                      <m:d>
                        <m:dPr>
                          <m:ctrlPr>
                            <a:rPr lang="en-US" altLang="zh-CN" i="1">
                              <a:solidFill>
                                <a:srgbClr val="FF0000"/>
                              </a:solidFill>
                              <a:latin typeface="Cambria Math" panose="02040503050406030204" pitchFamily="18" charset="0"/>
                            </a:rPr>
                          </m:ctrlPr>
                        </m:dPr>
                        <m:e>
                          <m:r>
                            <a:rPr lang="en-US" altLang="zh-CN" i="1">
                              <a:solidFill>
                                <a:srgbClr val="FF0000"/>
                              </a:solidFill>
                              <a:latin typeface="Cambria Math" panose="02040503050406030204" pitchFamily="18" charset="0"/>
                            </a:rPr>
                            <m:t>𝑥</m:t>
                          </m:r>
                        </m:e>
                      </m:d>
                      <m:r>
                        <a:rPr lang="en-US" altLang="zh-CN" i="1">
                          <a:solidFill>
                            <a:srgbClr val="FF0000"/>
                          </a:solidFill>
                          <a:latin typeface="Cambria Math" panose="02040503050406030204" pitchFamily="18" charset="0"/>
                        </a:rPr>
                        <m:t> </m:t>
                      </m:r>
                      <m:sSup>
                        <m:sSupPr>
                          <m:ctrlPr>
                            <a:rPr lang="en-US" altLang="zh-CN" i="1">
                              <a:solidFill>
                                <a:srgbClr val="FF0000"/>
                              </a:solidFill>
                              <a:latin typeface="Cambria Math" panose="02040503050406030204" pitchFamily="18" charset="0"/>
                            </a:rPr>
                          </m:ctrlPr>
                        </m:sSupPr>
                        <m:e>
                          <m:r>
                            <a:rPr lang="en-US" altLang="zh-CN" i="1">
                              <a:solidFill>
                                <a:srgbClr val="FF0000"/>
                              </a:solidFill>
                              <a:latin typeface="Cambria Math" panose="02040503050406030204" pitchFamily="18" charset="0"/>
                            </a:rPr>
                            <m:t>h</m:t>
                          </m:r>
                          <m:r>
                            <a:rPr lang="en-US" altLang="zh-CN" i="1">
                              <a:solidFill>
                                <a:srgbClr val="FF0000"/>
                              </a:solidFill>
                              <a:latin typeface="Cambria Math" panose="02040503050406030204" pitchFamily="18" charset="0"/>
                            </a:rPr>
                            <m:t>(</m:t>
                          </m:r>
                          <m:r>
                            <a:rPr lang="en-US" altLang="zh-CN" i="1">
                              <a:solidFill>
                                <a:srgbClr val="FF0000"/>
                              </a:solidFill>
                              <a:latin typeface="Cambria Math" panose="02040503050406030204" pitchFamily="18" charset="0"/>
                            </a:rPr>
                            <m:t>𝑥</m:t>
                          </m:r>
                          <m:r>
                            <a:rPr lang="en-US" altLang="zh-CN" i="1">
                              <a:solidFill>
                                <a:srgbClr val="FF0000"/>
                              </a:solidFill>
                              <a:latin typeface="Cambria Math" panose="02040503050406030204" pitchFamily="18" charset="0"/>
                            </a:rPr>
                            <m:t>)</m:t>
                          </m:r>
                        </m:e>
                        <m:sup>
                          <m:r>
                            <a:rPr lang="en-US" altLang="zh-CN" i="1">
                              <a:solidFill>
                                <a:srgbClr val="FF0000"/>
                              </a:solidFill>
                              <a:latin typeface="Cambria Math" panose="02040503050406030204" pitchFamily="18" charset="0"/>
                            </a:rPr>
                            <m:t>†</m:t>
                          </m:r>
                        </m:sup>
                      </m:sSup>
                      <m:sSup>
                        <m:sSupPr>
                          <m:ctrlPr>
                            <a:rPr lang="en-US" altLang="zh-CN" i="1">
                              <a:latin typeface="Cambria Math" panose="02040503050406030204" pitchFamily="18" charset="0"/>
                            </a:rPr>
                          </m:ctrlPr>
                        </m:sSupPr>
                        <m:e>
                          <m:r>
                            <a:rPr lang="en-US" altLang="zh-CN" i="1">
                              <a:latin typeface="Cambria Math" panose="02040503050406030204" pitchFamily="18" charset="0"/>
                            </a:rPr>
                            <m:t>   </m:t>
                          </m:r>
                          <m:sSub>
                            <m:sSubPr>
                              <m:ctrlPr>
                                <a:rPr lang="en-US" altLang="zh-CN" i="1">
                                  <a:solidFill>
                                    <a:prstClr val="black"/>
                                  </a:solidFill>
                                  <a:latin typeface="Cambria Math" panose="02040503050406030204" pitchFamily="18" charset="0"/>
                                </a:rPr>
                              </m:ctrlPr>
                            </m:sSubPr>
                            <m:e>
                              <m:r>
                                <m:rPr>
                                  <m:sty m:val="p"/>
                                </m:rPr>
                                <a:rPr lang="el-GR" altLang="zh-CN" i="1">
                                  <a:solidFill>
                                    <a:prstClr val="black"/>
                                  </a:solidFill>
                                  <a:latin typeface="Cambria Math" panose="02040503050406030204" pitchFamily="18" charset="0"/>
                                </a:rPr>
                                <m:t>ξ</m:t>
                              </m:r>
                            </m:e>
                            <m:sub>
                              <m:r>
                                <a:rPr lang="en-US" altLang="zh-CN" i="1">
                                  <a:solidFill>
                                    <a:prstClr val="black"/>
                                  </a:solidFill>
                                  <a:latin typeface="Cambria Math" panose="02040503050406030204" pitchFamily="18" charset="0"/>
                                </a:rPr>
                                <m:t>𝑅</m:t>
                              </m:r>
                            </m:sub>
                          </m:sSub>
                        </m:e>
                        <m:sup>
                          <m:r>
                            <a:rPr lang="en-US" altLang="zh-CN" i="1">
                              <a:latin typeface="Cambria Math" panose="02040503050406030204" pitchFamily="18" charset="0"/>
                            </a:rPr>
                            <m:t>†</m:t>
                          </m:r>
                        </m:sup>
                      </m:sSup>
                    </m:oMath>
                  </m:oMathPara>
                </a14:m>
                <a:endParaRPr lang="en-US" altLang="zh-CN" dirty="0"/>
              </a:p>
            </p:txBody>
          </p:sp>
        </mc:Choice>
        <mc:Fallback xmlns="">
          <p:sp>
            <p:nvSpPr>
              <p:cNvPr id="25" name="文本框 24"/>
              <p:cNvSpPr txBox="1">
                <a:spLocks noRot="1" noChangeAspect="1" noMove="1" noResize="1" noEditPoints="1" noAdjustHandles="1" noChangeArrowheads="1" noChangeShapeType="1" noTextEdit="1"/>
              </p:cNvSpPr>
              <p:nvPr/>
            </p:nvSpPr>
            <p:spPr>
              <a:xfrm>
                <a:off x="581378" y="3995773"/>
                <a:ext cx="3079176" cy="401777"/>
              </a:xfrm>
              <a:prstGeom prst="rect">
                <a:avLst/>
              </a:prstGeom>
              <a:blipFill rotWithShape="0">
                <a:blip r:embed="rId5"/>
                <a:stretch>
                  <a:fillRect b="-13636"/>
                </a:stretch>
              </a:blipFill>
            </p:spPr>
            <p:txBody>
              <a:bodyPr/>
              <a:lstStyle/>
              <a:p>
                <a:r>
                  <a:rPr lang="zh-CN" altLang="en-US">
                    <a:noFill/>
                  </a:rPr>
                  <a:t> </a:t>
                </a:r>
              </a:p>
            </p:txBody>
          </p:sp>
        </mc:Fallback>
      </mc:AlternateContent>
      <p:sp>
        <p:nvSpPr>
          <p:cNvPr id="27" name="文本框 26"/>
          <p:cNvSpPr txBox="1"/>
          <p:nvPr/>
        </p:nvSpPr>
        <p:spPr>
          <a:xfrm>
            <a:off x="7656951" y="3995773"/>
            <a:ext cx="3477072" cy="646331"/>
          </a:xfrm>
          <a:prstGeom prst="rect">
            <a:avLst/>
          </a:prstGeom>
          <a:solidFill>
            <a:schemeClr val="bg1"/>
          </a:solidFill>
        </p:spPr>
        <p:txBody>
          <a:bodyPr wrap="square" rtlCol="0">
            <a:spAutoFit/>
          </a:bodyPr>
          <a:lstStyle/>
          <a:p>
            <a:r>
              <a:rPr lang="en-US" altLang="zh-CN" dirty="0"/>
              <a:t>Effective theory of vector mesons, Hidden local symmetry</a:t>
            </a:r>
            <a:endParaRPr lang="zh-CN" altLang="en-US" dirty="0"/>
          </a:p>
        </p:txBody>
      </p:sp>
      <p:sp>
        <p:nvSpPr>
          <p:cNvPr id="28" name="右箭头 27"/>
          <p:cNvSpPr/>
          <p:nvPr/>
        </p:nvSpPr>
        <p:spPr>
          <a:xfrm>
            <a:off x="4586948" y="2526878"/>
            <a:ext cx="2303707" cy="532791"/>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右箭头 28"/>
          <p:cNvSpPr/>
          <p:nvPr/>
        </p:nvSpPr>
        <p:spPr>
          <a:xfrm>
            <a:off x="4586949" y="4139788"/>
            <a:ext cx="2303707" cy="441340"/>
          </a:xfrm>
          <a:prstGeom prst="rightArrow">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1"/>
          <p:nvPr/>
        </p:nvSpPr>
        <p:spPr>
          <a:xfrm>
            <a:off x="7595287" y="4581128"/>
            <a:ext cx="3898770" cy="369332"/>
          </a:xfrm>
          <a:prstGeom prst="rect">
            <a:avLst/>
          </a:prstGeom>
          <a:noFill/>
        </p:spPr>
        <p:txBody>
          <a:bodyPr wrap="square" rtlCol="0">
            <a:spAutoFit/>
          </a:bodyPr>
          <a:lstStyle/>
          <a:p>
            <a:r>
              <a:rPr lang="en-US" altLang="zh-CN" dirty="0">
                <a:solidFill>
                  <a:srgbClr val="008000"/>
                </a:solidFill>
              </a:rPr>
              <a:t>Bando, </a:t>
            </a:r>
            <a:r>
              <a:rPr lang="en-US" altLang="zh-CN" i="1" dirty="0">
                <a:solidFill>
                  <a:srgbClr val="008000"/>
                </a:solidFill>
              </a:rPr>
              <a:t>et al </a:t>
            </a:r>
            <a:r>
              <a:rPr lang="en-US" altLang="zh-CN" dirty="0">
                <a:solidFill>
                  <a:srgbClr val="008000"/>
                </a:solidFill>
              </a:rPr>
              <a:t>89; Harada &amp; </a:t>
            </a:r>
            <a:r>
              <a:rPr lang="en-US" altLang="zh-CN" dirty="0" err="1">
                <a:solidFill>
                  <a:srgbClr val="008000"/>
                </a:solidFill>
              </a:rPr>
              <a:t>Yamawaki</a:t>
            </a:r>
            <a:r>
              <a:rPr lang="en-US" altLang="zh-CN" dirty="0">
                <a:solidFill>
                  <a:srgbClr val="008000"/>
                </a:solidFill>
              </a:rPr>
              <a:t>, 03</a:t>
            </a:r>
            <a:endParaRPr lang="zh-CN" altLang="en-US" dirty="0">
              <a:solidFill>
                <a:srgbClr val="008000"/>
              </a:solidFill>
            </a:endParaRPr>
          </a:p>
        </p:txBody>
      </p:sp>
      <p:sp>
        <p:nvSpPr>
          <p:cNvPr id="31" name="文本框 30"/>
          <p:cNvSpPr txBox="1"/>
          <p:nvPr/>
        </p:nvSpPr>
        <p:spPr>
          <a:xfrm>
            <a:off x="7523279" y="3131676"/>
            <a:ext cx="3904980" cy="369332"/>
          </a:xfrm>
          <a:prstGeom prst="rect">
            <a:avLst/>
          </a:prstGeom>
          <a:noFill/>
        </p:spPr>
        <p:txBody>
          <a:bodyPr wrap="none" rtlCol="0">
            <a:spAutoFit/>
          </a:bodyPr>
          <a:lstStyle/>
          <a:p>
            <a:r>
              <a:rPr lang="en-US" altLang="zh-CN" dirty="0">
                <a:solidFill>
                  <a:srgbClr val="008000"/>
                </a:solidFill>
              </a:rPr>
              <a:t>Weinberg, 79; Gasser and </a:t>
            </a:r>
            <a:r>
              <a:rPr lang="en-US" altLang="zh-CN" dirty="0" err="1">
                <a:solidFill>
                  <a:srgbClr val="008000"/>
                </a:solidFill>
              </a:rPr>
              <a:t>Leutwyler</a:t>
            </a:r>
            <a:r>
              <a:rPr lang="en-US" altLang="zh-CN" dirty="0">
                <a:solidFill>
                  <a:srgbClr val="008000"/>
                </a:solidFill>
              </a:rPr>
              <a:t>, 84</a:t>
            </a:r>
            <a:endParaRPr lang="zh-CN" altLang="en-US" dirty="0">
              <a:solidFill>
                <a:srgbClr val="008000"/>
              </a:solidFill>
            </a:endParaRPr>
          </a:p>
        </p:txBody>
      </p:sp>
      <p:sp>
        <p:nvSpPr>
          <p:cNvPr id="32" name="文本框 31"/>
          <p:cNvSpPr txBox="1"/>
          <p:nvPr/>
        </p:nvSpPr>
        <p:spPr>
          <a:xfrm>
            <a:off x="3935761" y="3450486"/>
            <a:ext cx="3382657" cy="338554"/>
          </a:xfrm>
          <a:prstGeom prst="rect">
            <a:avLst/>
          </a:prstGeom>
          <a:noFill/>
        </p:spPr>
        <p:txBody>
          <a:bodyPr wrap="none" rtlCol="0">
            <a:spAutoFit/>
          </a:bodyPr>
          <a:lstStyle/>
          <a:p>
            <a:r>
              <a:rPr lang="en-US" altLang="zh-CN" sz="1600" dirty="0">
                <a:solidFill>
                  <a:srgbClr val="7030A0"/>
                </a:solidFill>
                <a:latin typeface="Century" panose="02040604050505020304" pitchFamily="18" charset="0"/>
              </a:rPr>
              <a:t>Redundancy in the decomposition</a:t>
            </a:r>
            <a:endParaRPr lang="zh-CN" altLang="en-US" sz="1600" dirty="0">
              <a:solidFill>
                <a:srgbClr val="7030A0"/>
              </a:solidFill>
              <a:latin typeface="Century" panose="02040604050505020304" pitchFamily="18" charset="0"/>
            </a:endParaRPr>
          </a:p>
        </p:txBody>
      </p:sp>
      <p:sp>
        <p:nvSpPr>
          <p:cNvPr id="33" name="椭圆 32"/>
          <p:cNvSpPr/>
          <p:nvPr/>
        </p:nvSpPr>
        <p:spPr>
          <a:xfrm>
            <a:off x="1841213" y="3903019"/>
            <a:ext cx="1296144" cy="628648"/>
          </a:xfrm>
          <a:prstGeom prst="ellipse">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34" name="直接箭头连接符 33"/>
          <p:cNvCxnSpPr>
            <a:stCxn id="32" idx="2"/>
            <a:endCxn id="33" idx="0"/>
          </p:cNvCxnSpPr>
          <p:nvPr/>
        </p:nvCxnSpPr>
        <p:spPr>
          <a:xfrm flipH="1">
            <a:off x="2489285" y="3789040"/>
            <a:ext cx="3137805" cy="113979"/>
          </a:xfrm>
          <a:prstGeom prst="straightConnector1">
            <a:avLst/>
          </a:prstGeom>
          <a:ln w="2540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5" name="文本框 34"/>
          <p:cNvSpPr txBox="1"/>
          <p:nvPr/>
        </p:nvSpPr>
        <p:spPr>
          <a:xfrm>
            <a:off x="4413044" y="1314634"/>
            <a:ext cx="7480712" cy="923330"/>
          </a:xfrm>
          <a:prstGeom prst="rect">
            <a:avLst/>
          </a:prstGeom>
          <a:gradFill>
            <a:gsLst>
              <a:gs pos="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gn="ctr"/>
            <a:r>
              <a:rPr lang="en-US" altLang="zh-CN" b="1" dirty="0" smtClean="0">
                <a:latin typeface="Century" panose="02040604050505020304" pitchFamily="18" charset="0"/>
              </a:rPr>
              <a:t>Integrate out vector mesons, HLS gauge equivalent to </a:t>
            </a:r>
            <a:r>
              <a:rPr lang="en-US" altLang="zh-CN" b="1" dirty="0" err="1" smtClean="0">
                <a:latin typeface="Century" panose="02040604050505020304" pitchFamily="18" charset="0"/>
              </a:rPr>
              <a:t>ChPT</a:t>
            </a:r>
            <a:r>
              <a:rPr lang="en-US" altLang="zh-CN" b="1" dirty="0" smtClean="0">
                <a:latin typeface="Century" panose="02040604050505020304" pitchFamily="18" charset="0"/>
              </a:rPr>
              <a:t>. </a:t>
            </a:r>
          </a:p>
          <a:p>
            <a:pPr algn="ctr"/>
            <a:endParaRPr lang="en-US" altLang="zh-CN" b="1" dirty="0">
              <a:latin typeface="Century" panose="02040604050505020304" pitchFamily="18" charset="0"/>
            </a:endParaRPr>
          </a:p>
          <a:p>
            <a:pPr algn="ctr"/>
            <a:r>
              <a:rPr lang="en-US" altLang="zh-CN" b="1" dirty="0" smtClean="0">
                <a:solidFill>
                  <a:srgbClr val="FF0000"/>
                </a:solidFill>
                <a:latin typeface="Century" panose="02040604050505020304" pitchFamily="18" charset="0"/>
              </a:rPr>
              <a:t>Hidden flavor symmetry. </a:t>
            </a:r>
            <a:r>
              <a:rPr lang="en-US" altLang="zh-CN" b="1" dirty="0" smtClean="0">
                <a:latin typeface="Century" panose="02040604050505020304" pitchFamily="18" charset="0"/>
              </a:rPr>
              <a:t>     </a:t>
            </a:r>
            <a:endParaRPr lang="zh-CN" altLang="en-US" b="1" dirty="0">
              <a:latin typeface="Century" panose="02040604050505020304" pitchFamily="18" charset="0"/>
            </a:endParaRPr>
          </a:p>
        </p:txBody>
      </p:sp>
      <p:pic>
        <p:nvPicPr>
          <p:cNvPr id="4" name="图片 3"/>
          <p:cNvPicPr>
            <a:picLocks noChangeAspect="1"/>
          </p:cNvPicPr>
          <p:nvPr/>
        </p:nvPicPr>
        <p:blipFill>
          <a:blip r:embed="rId6"/>
          <a:stretch>
            <a:fillRect/>
          </a:stretch>
        </p:blipFill>
        <p:spPr>
          <a:xfrm>
            <a:off x="1583871" y="4555216"/>
            <a:ext cx="4656145" cy="1801134"/>
          </a:xfrm>
          <a:prstGeom prst="rect">
            <a:avLst/>
          </a:prstGeom>
        </p:spPr>
      </p:pic>
      <p:sp>
        <p:nvSpPr>
          <p:cNvPr id="10" name="文本框 9"/>
          <p:cNvSpPr txBox="1"/>
          <p:nvPr/>
        </p:nvSpPr>
        <p:spPr>
          <a:xfrm>
            <a:off x="7656950" y="5455783"/>
            <a:ext cx="4236805" cy="923330"/>
          </a:xfrm>
          <a:prstGeom prst="rect">
            <a:avLst/>
          </a:prstGeom>
          <a:solidFill>
            <a:schemeClr val="bg1">
              <a:lumMod val="95000"/>
            </a:schemeClr>
          </a:solidFill>
        </p:spPr>
        <p:txBody>
          <a:bodyPr wrap="square" rtlCol="0">
            <a:spAutoFit/>
          </a:bodyPr>
          <a:lstStyle/>
          <a:p>
            <a:pPr>
              <a:lnSpc>
                <a:spcPct val="150000"/>
              </a:lnSpc>
            </a:pPr>
            <a:r>
              <a:rPr lang="en-US" altLang="zh-CN" dirty="0" smtClean="0"/>
              <a:t>Dim. deconstruction: </a:t>
            </a:r>
            <a:r>
              <a:rPr lang="en-US" altLang="zh-CN" dirty="0" smtClean="0">
                <a:solidFill>
                  <a:srgbClr val="00B050"/>
                </a:solidFill>
              </a:rPr>
              <a:t>Son &amp; </a:t>
            </a:r>
            <a:r>
              <a:rPr lang="en-US" altLang="zh-CN" dirty="0" err="1" smtClean="0">
                <a:solidFill>
                  <a:srgbClr val="00B050"/>
                </a:solidFill>
              </a:rPr>
              <a:t>Stephanov</a:t>
            </a:r>
            <a:r>
              <a:rPr lang="en-US" altLang="zh-CN" dirty="0" smtClean="0">
                <a:solidFill>
                  <a:srgbClr val="00B050"/>
                </a:solidFill>
              </a:rPr>
              <a:t> 04’</a:t>
            </a:r>
          </a:p>
          <a:p>
            <a:pPr>
              <a:lnSpc>
                <a:spcPct val="150000"/>
              </a:lnSpc>
            </a:pPr>
            <a:r>
              <a:rPr lang="en-US" altLang="zh-CN" dirty="0" smtClean="0"/>
              <a:t>Gauge-gravity duality</a:t>
            </a:r>
            <a:r>
              <a:rPr lang="en-US" altLang="zh-CN" dirty="0"/>
              <a:t>: </a:t>
            </a:r>
            <a:r>
              <a:rPr lang="en-US" altLang="zh-CN" dirty="0" smtClean="0">
                <a:solidFill>
                  <a:srgbClr val="00B050"/>
                </a:solidFill>
              </a:rPr>
              <a:t>Sakai-Sugimoto 05’</a:t>
            </a:r>
            <a:endParaRPr lang="zh-CN" altLang="en-US" dirty="0">
              <a:solidFill>
                <a:srgbClr val="00B050"/>
              </a:solidFill>
            </a:endParaRPr>
          </a:p>
        </p:txBody>
      </p:sp>
      <p:pic>
        <p:nvPicPr>
          <p:cNvPr id="5" name="图片 4"/>
          <p:cNvPicPr>
            <a:picLocks noChangeAspect="1"/>
          </p:cNvPicPr>
          <p:nvPr/>
        </p:nvPicPr>
        <p:blipFill>
          <a:blip r:embed="rId7"/>
          <a:stretch>
            <a:fillRect/>
          </a:stretch>
        </p:blipFill>
        <p:spPr>
          <a:xfrm>
            <a:off x="5452162" y="4518611"/>
            <a:ext cx="2143125" cy="2143125"/>
          </a:xfrm>
          <a:prstGeom prst="rect">
            <a:avLst/>
          </a:prstGeom>
        </p:spPr>
      </p:pic>
    </p:spTree>
    <p:extLst>
      <p:ext uri="{BB962C8B-B14F-4D97-AF65-F5344CB8AC3E}">
        <p14:creationId xmlns:p14="http://schemas.microsoft.com/office/powerpoint/2010/main" val="1918331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1796694" y="536267"/>
            <a:ext cx="3307444" cy="461665"/>
          </a:xfrm>
          <a:prstGeom prst="rect">
            <a:avLst/>
          </a:prstGeom>
          <a:noFill/>
          <a:ln w="9525">
            <a:noFill/>
            <a:miter lim="800000"/>
            <a:headEnd/>
            <a:tailEnd/>
          </a:ln>
          <a:effectLst/>
        </p:spPr>
        <p:txBody>
          <a:bodyPr wrap="none">
            <a:spAutoFit/>
          </a:bodyPr>
          <a:lstStyle/>
          <a:p>
            <a:pPr>
              <a:buFontTx/>
              <a:buChar char="•"/>
            </a:pPr>
            <a:r>
              <a:rPr lang="en-US" altLang="ja-JP" sz="2400" dirty="0">
                <a:solidFill>
                  <a:srgbClr val="FF00FF"/>
                </a:solidFill>
              </a:rPr>
              <a:t> Maurer-</a:t>
            </a:r>
            <a:r>
              <a:rPr lang="en-US" altLang="ja-JP" sz="2400" dirty="0" err="1">
                <a:solidFill>
                  <a:srgbClr val="FF00FF"/>
                </a:solidFill>
              </a:rPr>
              <a:t>Cartan</a:t>
            </a:r>
            <a:r>
              <a:rPr lang="en-US" altLang="ja-JP" sz="2400" dirty="0">
                <a:solidFill>
                  <a:srgbClr val="FF00FF"/>
                </a:solidFill>
              </a:rPr>
              <a:t> 1-forms</a:t>
            </a:r>
          </a:p>
        </p:txBody>
      </p:sp>
      <p:pic>
        <p:nvPicPr>
          <p:cNvPr id="79875" name="Picture 3"/>
          <p:cNvPicPr>
            <a:picLocks noChangeAspect="1" noChangeArrowheads="1"/>
          </p:cNvPicPr>
          <p:nvPr/>
        </p:nvPicPr>
        <p:blipFill>
          <a:blip r:embed="rId2" cstate="print"/>
          <a:srcRect/>
          <a:stretch>
            <a:fillRect/>
          </a:stretch>
        </p:blipFill>
        <p:spPr bwMode="auto">
          <a:xfrm>
            <a:off x="2386715" y="1143381"/>
            <a:ext cx="3995892" cy="602028"/>
          </a:xfrm>
          <a:prstGeom prst="rect">
            <a:avLst/>
          </a:prstGeom>
          <a:noFill/>
          <a:ln w="9525">
            <a:noFill/>
            <a:miter lim="800000"/>
            <a:headEnd/>
            <a:tailEnd/>
          </a:ln>
          <a:effectLst/>
        </p:spPr>
      </p:pic>
      <p:pic>
        <p:nvPicPr>
          <p:cNvPr id="79878" name="Picture 6"/>
          <p:cNvPicPr>
            <a:picLocks noChangeAspect="1" noChangeArrowheads="1"/>
          </p:cNvPicPr>
          <p:nvPr/>
        </p:nvPicPr>
        <p:blipFill>
          <a:blip r:embed="rId3" cstate="print"/>
          <a:srcRect/>
          <a:stretch>
            <a:fillRect/>
          </a:stretch>
        </p:blipFill>
        <p:spPr bwMode="auto">
          <a:xfrm>
            <a:off x="5911581" y="2132604"/>
            <a:ext cx="4518072" cy="475744"/>
          </a:xfrm>
          <a:prstGeom prst="rect">
            <a:avLst/>
          </a:prstGeom>
          <a:noFill/>
          <a:ln w="9525">
            <a:noFill/>
            <a:miter lim="800000"/>
            <a:headEnd/>
            <a:tailEnd/>
          </a:ln>
          <a:effectLst/>
        </p:spPr>
      </p:pic>
      <p:sp>
        <p:nvSpPr>
          <p:cNvPr id="79880" name="Text Box 8"/>
          <p:cNvSpPr txBox="1">
            <a:spLocks noChangeArrowheads="1"/>
          </p:cNvSpPr>
          <p:nvPr/>
        </p:nvSpPr>
        <p:spPr bwMode="auto">
          <a:xfrm>
            <a:off x="1809721" y="3212977"/>
            <a:ext cx="1763753" cy="461665"/>
          </a:xfrm>
          <a:prstGeom prst="rect">
            <a:avLst/>
          </a:prstGeom>
          <a:noFill/>
          <a:ln w="9525">
            <a:noFill/>
            <a:miter lim="800000"/>
            <a:headEnd/>
            <a:tailEnd/>
          </a:ln>
          <a:effectLst/>
        </p:spPr>
        <p:txBody>
          <a:bodyPr wrap="none">
            <a:spAutoFit/>
          </a:bodyPr>
          <a:lstStyle/>
          <a:p>
            <a:pPr>
              <a:buFontTx/>
              <a:buChar char="•"/>
            </a:pPr>
            <a:r>
              <a:rPr lang="en-US" altLang="ja-JP" sz="2400" dirty="0">
                <a:solidFill>
                  <a:srgbClr val="FF00FF"/>
                </a:solidFill>
              </a:rPr>
              <a:t> </a:t>
            </a:r>
            <a:r>
              <a:rPr lang="en-US" altLang="ja-JP" sz="2400" dirty="0" err="1">
                <a:solidFill>
                  <a:srgbClr val="FF00FF"/>
                </a:solidFill>
              </a:rPr>
              <a:t>Lagrangian</a:t>
            </a:r>
            <a:endParaRPr lang="en-US" altLang="ja-JP" sz="2400" dirty="0">
              <a:solidFill>
                <a:srgbClr val="FF00FF"/>
              </a:solidFill>
            </a:endParaRPr>
          </a:p>
        </p:txBody>
      </p:sp>
      <p:sp>
        <p:nvSpPr>
          <p:cNvPr id="79883" name="Text Box 11"/>
          <p:cNvSpPr txBox="1">
            <a:spLocks noChangeArrowheads="1"/>
          </p:cNvSpPr>
          <p:nvPr/>
        </p:nvSpPr>
        <p:spPr bwMode="auto">
          <a:xfrm>
            <a:off x="2207568" y="2348880"/>
            <a:ext cx="1842940" cy="400110"/>
          </a:xfrm>
          <a:prstGeom prst="rect">
            <a:avLst/>
          </a:prstGeom>
          <a:noFill/>
          <a:ln w="9525">
            <a:noFill/>
            <a:miter lim="800000"/>
            <a:headEnd/>
            <a:tailEnd/>
          </a:ln>
          <a:effectLst/>
        </p:spPr>
        <p:txBody>
          <a:bodyPr wrap="none">
            <a:spAutoFit/>
          </a:bodyPr>
          <a:lstStyle/>
          <a:p>
            <a:r>
              <a:rPr lang="en-US" altLang="ja-JP" sz="2000" dirty="0">
                <a:solidFill>
                  <a:prstClr val="black"/>
                </a:solidFill>
              </a:rPr>
              <a:t>Transformation:</a:t>
            </a:r>
            <a:endParaRPr lang="ja-JP" altLang="en-US" sz="2000" dirty="0">
              <a:solidFill>
                <a:prstClr val="black"/>
              </a:solidFill>
            </a:endParaRPr>
          </a:p>
        </p:txBody>
      </p:sp>
      <p:pic>
        <p:nvPicPr>
          <p:cNvPr id="79884" name="Picture 12"/>
          <p:cNvPicPr>
            <a:picLocks noChangeAspect="1" noChangeArrowheads="1"/>
          </p:cNvPicPr>
          <p:nvPr/>
        </p:nvPicPr>
        <p:blipFill>
          <a:blip r:embed="rId4" cstate="print"/>
          <a:srcRect/>
          <a:stretch>
            <a:fillRect/>
          </a:stretch>
        </p:blipFill>
        <p:spPr bwMode="auto">
          <a:xfrm>
            <a:off x="4648200" y="2822571"/>
            <a:ext cx="2136761" cy="546910"/>
          </a:xfrm>
          <a:prstGeom prst="rect">
            <a:avLst/>
          </a:prstGeom>
          <a:noFill/>
          <a:ln w="9525">
            <a:noFill/>
            <a:miter lim="800000"/>
            <a:headEnd/>
            <a:tailEnd/>
          </a:ln>
          <a:effectLst/>
        </p:spPr>
      </p:pic>
      <p:pic>
        <p:nvPicPr>
          <p:cNvPr id="13" name="Picture 7"/>
          <p:cNvPicPr>
            <a:picLocks noChangeAspect="1" noChangeArrowheads="1"/>
          </p:cNvPicPr>
          <p:nvPr/>
        </p:nvPicPr>
        <p:blipFill>
          <a:blip r:embed="rId5" cstate="print"/>
          <a:srcRect/>
          <a:stretch>
            <a:fillRect/>
          </a:stretch>
        </p:blipFill>
        <p:spPr bwMode="auto">
          <a:xfrm>
            <a:off x="3071664" y="3740340"/>
            <a:ext cx="6264696" cy="757344"/>
          </a:xfrm>
          <a:prstGeom prst="rect">
            <a:avLst/>
          </a:prstGeom>
          <a:noFill/>
          <a:ln w="9525">
            <a:noFill/>
            <a:miter lim="800000"/>
            <a:headEnd/>
            <a:tailEnd/>
          </a:ln>
        </p:spPr>
      </p:pic>
      <p:pic>
        <p:nvPicPr>
          <p:cNvPr id="3074" name="Picture 2"/>
          <p:cNvPicPr>
            <a:picLocks noChangeAspect="1" noChangeArrowheads="1"/>
          </p:cNvPicPr>
          <p:nvPr/>
        </p:nvPicPr>
        <p:blipFill>
          <a:blip r:embed="rId6" cstate="print"/>
          <a:srcRect/>
          <a:stretch>
            <a:fillRect/>
          </a:stretch>
        </p:blipFill>
        <p:spPr bwMode="auto">
          <a:xfrm>
            <a:off x="6686821" y="953829"/>
            <a:ext cx="3286147" cy="950138"/>
          </a:xfrm>
          <a:prstGeom prst="rect">
            <a:avLst/>
          </a:prstGeom>
          <a:noFill/>
          <a:ln w="9525">
            <a:noFill/>
            <a:miter lim="800000"/>
            <a:headEnd/>
            <a:tailEnd/>
          </a:ln>
        </p:spPr>
      </p:pic>
      <p:sp>
        <p:nvSpPr>
          <p:cNvPr id="2" name="Date Placeholder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17</a:t>
            </a:fld>
            <a:endParaRPr lang="ja-JP" altLang="en-US">
              <a:solidFill>
                <a:prstClr val="black">
                  <a:tint val="75000"/>
                </a:prstClr>
              </a:solidFill>
            </a:endParaRPr>
          </a:p>
        </p:txBody>
      </p:sp>
      <mc:AlternateContent xmlns:mc="http://schemas.openxmlformats.org/markup-compatibility/2006" xmlns:a14="http://schemas.microsoft.com/office/drawing/2010/main">
        <mc:Choice Requires="a14">
          <p:sp>
            <p:nvSpPr>
              <p:cNvPr id="5" name="文本框 4"/>
              <p:cNvSpPr txBox="1"/>
              <p:nvPr/>
            </p:nvSpPr>
            <p:spPr>
              <a:xfrm>
                <a:off x="2135560" y="4581128"/>
                <a:ext cx="7632848" cy="1754326"/>
              </a:xfrm>
              <a:prstGeom prst="rect">
                <a:avLst/>
              </a:prstGeom>
              <a:solidFill>
                <a:schemeClr val="bg1"/>
              </a:solidFill>
            </p:spPr>
            <p:txBody>
              <a:bodyPr wrap="square" rtlCol="0">
                <a:spAutoFit/>
              </a:bodyPr>
              <a:lstStyle/>
              <a:p>
                <a:pPr>
                  <a:lnSpc>
                    <a:spcPct val="150000"/>
                  </a:lnSpc>
                </a:pPr>
                <a:r>
                  <a:rPr lang="en-US" altLang="zh-CN" dirty="0">
                    <a:latin typeface="Century" panose="02040604050505020304" pitchFamily="18" charset="0"/>
                  </a:rPr>
                  <a:t>Three parameters:</a:t>
                </a:r>
              </a:p>
              <a:p>
                <a:pPr marL="285750" indent="-285750">
                  <a:lnSpc>
                    <a:spcPct val="150000"/>
                  </a:lnSpc>
                  <a:buFont typeface="Wingdings" panose="05000000000000000000" pitchFamily="2" charset="2"/>
                  <a:buChar char="u"/>
                </a:pP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𝐹</m:t>
                        </m:r>
                      </m:e>
                      <m:sub>
                        <m:r>
                          <a:rPr lang="zh-CN" altLang="en-US" i="1">
                            <a:latin typeface="Cambria Math" panose="02040503050406030204" pitchFamily="18" charset="0"/>
                          </a:rPr>
                          <m:t>𝜋</m:t>
                        </m:r>
                      </m:sub>
                    </m:sSub>
                    <m:r>
                      <a:rPr lang="en-US" altLang="zh-CN" i="1">
                        <a:latin typeface="Cambria Math" panose="02040503050406030204" pitchFamily="18" charset="0"/>
                      </a:rPr>
                      <m:t> </m:t>
                    </m:r>
                    <m:r>
                      <a:rPr lang="en-US" altLang="zh-CN" i="1">
                        <a:latin typeface="Cambria Math" panose="02040503050406030204" pitchFamily="18" charset="0"/>
                        <a:ea typeface="Cambria Math" panose="02040503050406030204" pitchFamily="18" charset="0"/>
                      </a:rPr>
                      <m:t>⋯</m:t>
                    </m:r>
                  </m:oMath>
                </a14:m>
                <a:r>
                  <a:rPr lang="zh-CN" altLang="en-US" dirty="0">
                    <a:latin typeface="Century" panose="02040604050505020304" pitchFamily="18" charset="0"/>
                  </a:rPr>
                  <a:t> </a:t>
                </a:r>
                <a:r>
                  <a:rPr lang="en-US" altLang="zh-CN" dirty="0">
                    <a:latin typeface="Century" panose="02040604050505020304" pitchFamily="18" charset="0"/>
                  </a:rPr>
                  <a:t>pion decay constant</a:t>
                </a:r>
              </a:p>
              <a:p>
                <a:pPr marL="285750" indent="-285750">
                  <a:lnSpc>
                    <a:spcPct val="150000"/>
                  </a:lnSpc>
                  <a:buFont typeface="Wingdings" panose="05000000000000000000" pitchFamily="2" charset="2"/>
                  <a:buChar char="u"/>
                </a:pPr>
                <a14:m>
                  <m:oMath xmlns:m="http://schemas.openxmlformats.org/officeDocument/2006/math">
                    <m:r>
                      <a:rPr lang="en-US" altLang="zh-CN" i="1">
                        <a:latin typeface="Cambria Math" panose="02040503050406030204" pitchFamily="18" charset="0"/>
                      </a:rPr>
                      <m:t>𝑔</m:t>
                    </m:r>
                    <m:r>
                      <a:rPr lang="en-US" altLang="zh-CN" i="1">
                        <a:latin typeface="Cambria Math" panose="02040503050406030204" pitchFamily="18" charset="0"/>
                      </a:rPr>
                      <m:t> ⋯</m:t>
                    </m:r>
                  </m:oMath>
                </a14:m>
                <a:r>
                  <a:rPr lang="zh-CN" altLang="en-US" dirty="0">
                    <a:latin typeface="Century" panose="02040604050505020304" pitchFamily="18" charset="0"/>
                  </a:rPr>
                  <a:t> </a:t>
                </a:r>
                <a:r>
                  <a:rPr lang="en-US" altLang="zh-CN" dirty="0">
                    <a:latin typeface="Century" panose="02040604050505020304" pitchFamily="18" charset="0"/>
                  </a:rPr>
                  <a:t>gauge coupling of HLS</a:t>
                </a:r>
              </a:p>
              <a:p>
                <a:pPr marL="285750" indent="-285750">
                  <a:lnSpc>
                    <a:spcPct val="150000"/>
                  </a:lnSpc>
                  <a:buFont typeface="Wingdings" panose="05000000000000000000" pitchFamily="2" charset="2"/>
                  <a:buChar char="u"/>
                </a:pPr>
                <a14:m>
                  <m:oMath xmlns:m="http://schemas.openxmlformats.org/officeDocument/2006/math">
                    <m:r>
                      <a:rPr lang="en-US" altLang="zh-CN" i="1">
                        <a:latin typeface="Cambria Math" panose="02040503050406030204" pitchFamily="18" charset="0"/>
                      </a:rPr>
                      <m:t>𝑎</m:t>
                    </m:r>
                    <m:r>
                      <a:rPr lang="en-US" altLang="zh-CN" i="1">
                        <a:latin typeface="Cambria Math" panose="02040503050406030204" pitchFamily="18" charset="0"/>
                      </a:rPr>
                      <m:t>  ⋯</m:t>
                    </m:r>
                  </m:oMath>
                </a14:m>
                <a:r>
                  <a:rPr lang="zh-CN" altLang="en-US" dirty="0">
                    <a:latin typeface="Century" panose="02040604050505020304" pitchFamily="18" charset="0"/>
                  </a:rPr>
                  <a:t> </a:t>
                </a:r>
                <a:r>
                  <a:rPr lang="en-US" altLang="zh-CN" dirty="0">
                    <a:latin typeface="Century" panose="02040604050505020304" pitchFamily="18" charset="0"/>
                  </a:rPr>
                  <a:t>validity of the vector dominance</a:t>
                </a:r>
                <a:endParaRPr lang="zh-CN" altLang="en-US" dirty="0">
                  <a:latin typeface="Century" panose="02040604050505020304" pitchFamily="18" charset="0"/>
                </a:endParaRPr>
              </a:p>
            </p:txBody>
          </p:sp>
        </mc:Choice>
        <mc:Fallback xmlns="">
          <p:sp>
            <p:nvSpPr>
              <p:cNvPr id="5" name="文本框 4"/>
              <p:cNvSpPr txBox="1">
                <a:spLocks noRot="1" noChangeAspect="1" noMove="1" noResize="1" noEditPoints="1" noAdjustHandles="1" noChangeArrowheads="1" noChangeShapeType="1" noTextEdit="1"/>
              </p:cNvSpPr>
              <p:nvPr/>
            </p:nvSpPr>
            <p:spPr>
              <a:xfrm>
                <a:off x="2135560" y="4581128"/>
                <a:ext cx="7632848" cy="1754326"/>
              </a:xfrm>
              <a:prstGeom prst="rect">
                <a:avLst/>
              </a:prstGeom>
              <a:blipFill rotWithShape="0">
                <a:blip r:embed="rId7"/>
                <a:stretch>
                  <a:fillRect l="-639" b="-138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6816710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18</a:t>
            </a:fld>
            <a:endParaRPr lang="ja-JP" altLang="en-US">
              <a:solidFill>
                <a:prstClr val="black">
                  <a:tint val="75000"/>
                </a:prstClr>
              </a:solidFill>
            </a:endParaRPr>
          </a:p>
        </p:txBody>
      </p:sp>
      <p:cxnSp>
        <p:nvCxnSpPr>
          <p:cNvPr id="5" name="直接连接符 12"/>
          <p:cNvCxnSpPr>
            <a:cxnSpLocks noChangeShapeType="1"/>
          </p:cNvCxnSpPr>
          <p:nvPr/>
        </p:nvCxnSpPr>
        <p:spPr bwMode="auto">
          <a:xfrm>
            <a:off x="708491" y="1231900"/>
            <a:ext cx="7777163"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13"/>
          <p:cNvSpPr txBox="1">
            <a:spLocks noChangeArrowheads="1"/>
          </p:cNvSpPr>
          <p:nvPr/>
        </p:nvSpPr>
        <p:spPr bwMode="auto">
          <a:xfrm>
            <a:off x="733430" y="404814"/>
            <a:ext cx="101659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Bef>
                <a:spcPct val="0"/>
              </a:spcBef>
              <a:spcAft>
                <a:spcPct val="0"/>
              </a:spcAft>
              <a:buFontTx/>
              <a:buNone/>
            </a:pPr>
            <a:r>
              <a:rPr lang="en-US" altLang="zh-CN" b="1" dirty="0">
                <a:solidFill>
                  <a:srgbClr val="261F7B"/>
                </a:solidFill>
                <a:latin typeface="微软雅黑" panose="020B0503020204020204" pitchFamily="34" charset="-122"/>
                <a:ea typeface="微软雅黑" panose="020B0503020204020204" pitchFamily="34" charset="-122"/>
              </a:rPr>
              <a:t>Explicit broken symmetries in QCD in chiral limit</a:t>
            </a:r>
            <a:endParaRPr lang="ja-JP" altLang="en-US" b="1" dirty="0">
              <a:solidFill>
                <a:srgbClr val="261F7B"/>
              </a:solidFill>
              <a:latin typeface="微软雅黑" panose="020B0503020204020204" pitchFamily="34" charset="-122"/>
              <a:ea typeface="微软雅黑" panose="020B0503020204020204" pitchFamily="34" charset="-122"/>
            </a:endParaRPr>
          </a:p>
        </p:txBody>
      </p:sp>
      <p:cxnSp>
        <p:nvCxnSpPr>
          <p:cNvPr id="7" name="直接连接符 10"/>
          <p:cNvCxnSpPr>
            <a:cxnSpLocks noChangeShapeType="1"/>
          </p:cNvCxnSpPr>
          <p:nvPr/>
        </p:nvCxnSpPr>
        <p:spPr bwMode="auto">
          <a:xfrm>
            <a:off x="70849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xmlns:a14="http://schemas.microsoft.com/office/drawing/2010/main">
        <mc:Choice Requires="a14">
          <p:sp>
            <p:nvSpPr>
              <p:cNvPr id="8" name="文本框 7"/>
              <p:cNvSpPr txBox="1"/>
              <p:nvPr/>
            </p:nvSpPr>
            <p:spPr>
              <a:xfrm>
                <a:off x="573900" y="1628800"/>
                <a:ext cx="4534383" cy="4289636"/>
              </a:xfrm>
              <a:prstGeom prst="rect">
                <a:avLst/>
              </a:prstGeom>
              <a:noFill/>
            </p:spPr>
            <p:txBody>
              <a:bodyPr wrap="none" rtlCol="0">
                <a:spAutoFit/>
              </a:bodyPr>
              <a:lstStyle/>
              <a:p>
                <a:pPr marL="285750" indent="-285750">
                  <a:buFont typeface="Wingdings" panose="05000000000000000000" pitchFamily="2" charset="2"/>
                  <a:buChar char="n"/>
                </a:pPr>
                <a:r>
                  <a:rPr lang="en-US" altLang="zh-CN" dirty="0"/>
                  <a:t> Chiral anomaly in QCD</a:t>
                </a:r>
              </a:p>
              <a:p>
                <a:pPr marL="285750" indent="-285750">
                  <a:buFont typeface="Wingdings" panose="05000000000000000000" pitchFamily="2" charset="2"/>
                  <a:buChar char="n"/>
                </a:pPr>
                <a:endParaRPr lang="en-US" altLang="zh-CN" dirty="0"/>
              </a:p>
              <a:p>
                <a:r>
                  <a:rPr lang="en-US" altLang="zh-CN" dirty="0"/>
                  <a:t>       </a:t>
                </a:r>
                <a14:m>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m:t>
                        </m:r>
                      </m:e>
                      <m:sub>
                        <m:r>
                          <a:rPr lang="zh-CN" altLang="en-US" i="1">
                            <a:latin typeface="Cambria Math" panose="02040503050406030204" pitchFamily="18" charset="0"/>
                          </a:rPr>
                          <m:t>𝜇</m:t>
                        </m:r>
                      </m:sub>
                    </m:sSub>
                    <m:sSup>
                      <m:sSupPr>
                        <m:ctrlPr>
                          <a:rPr lang="en-US" altLang="zh-CN" i="1">
                            <a:latin typeface="Cambria Math" panose="02040503050406030204" pitchFamily="18" charset="0"/>
                          </a:rPr>
                        </m:ctrlPr>
                      </m:sSupPr>
                      <m:e>
                        <m:r>
                          <a:rPr lang="en-US" altLang="zh-CN" i="1">
                            <a:latin typeface="Cambria Math" panose="02040503050406030204" pitchFamily="18" charset="0"/>
                          </a:rPr>
                          <m:t>𝐽</m:t>
                        </m:r>
                      </m:e>
                      <m:sup>
                        <m:r>
                          <a:rPr lang="zh-CN" altLang="en-US" i="1">
                            <a:latin typeface="Cambria Math" panose="02040503050406030204" pitchFamily="18" charset="0"/>
                          </a:rPr>
                          <m:t>𝜇</m:t>
                        </m:r>
                        <m:r>
                          <a:rPr lang="en-US" altLang="zh-CN" i="1">
                            <a:latin typeface="Cambria Math" panose="02040503050406030204" pitchFamily="18" charset="0"/>
                          </a:rPr>
                          <m:t>5</m:t>
                        </m:r>
                      </m:sup>
                    </m:sSup>
                    <m:r>
                      <a:rPr lang="en-US" altLang="zh-CN" i="1">
                        <a:latin typeface="Cambria Math" panose="02040503050406030204" pitchFamily="18" charset="0"/>
                        <a:ea typeface="Cambria Math" panose="02040503050406030204" pitchFamily="18" charset="0"/>
                      </a:rPr>
                      <m:t>= </m:t>
                    </m:r>
                    <m:f>
                      <m:fPr>
                        <m:ctrlPr>
                          <a:rPr lang="en-US" altLang="zh-CN" i="1">
                            <a:latin typeface="Cambria Math" panose="02040503050406030204" pitchFamily="18" charset="0"/>
                            <a:ea typeface="Cambria Math" panose="02040503050406030204" pitchFamily="18" charset="0"/>
                          </a:rPr>
                        </m:ctrlPr>
                      </m:fPr>
                      <m:num>
                        <m:sSubSup>
                          <m:sSubSupPr>
                            <m:ctrlPr>
                              <a:rPr lang="en-US" altLang="zh-CN" i="1">
                                <a:latin typeface="Cambria Math" panose="02040503050406030204" pitchFamily="18" charset="0"/>
                                <a:ea typeface="Cambria Math" panose="02040503050406030204" pitchFamily="18" charset="0"/>
                              </a:rPr>
                            </m:ctrlPr>
                          </m:sSubSupPr>
                          <m:e>
                            <m:r>
                              <a:rPr lang="en-US" altLang="zh-CN" i="1">
                                <a:latin typeface="Cambria Math" panose="02040503050406030204" pitchFamily="18" charset="0"/>
                                <a:ea typeface="Cambria Math" panose="02040503050406030204" pitchFamily="18" charset="0"/>
                              </a:rPr>
                              <m:t>𝑔</m:t>
                            </m:r>
                          </m:e>
                          <m:sub>
                            <m:r>
                              <a:rPr lang="en-US" altLang="zh-CN" i="1">
                                <a:latin typeface="Cambria Math" panose="02040503050406030204" pitchFamily="18" charset="0"/>
                                <a:ea typeface="Cambria Math" panose="02040503050406030204" pitchFamily="18" charset="0"/>
                              </a:rPr>
                              <m:t>𝑠</m:t>
                            </m:r>
                          </m:sub>
                          <m:sup>
                            <m:r>
                              <a:rPr lang="en-US" altLang="zh-CN" i="1">
                                <a:latin typeface="Cambria Math" panose="02040503050406030204" pitchFamily="18" charset="0"/>
                                <a:ea typeface="Cambria Math" panose="02040503050406030204" pitchFamily="18" charset="0"/>
                              </a:rPr>
                              <m:t>2</m:t>
                            </m:r>
                          </m:sup>
                        </m:sSubSup>
                      </m:num>
                      <m:den>
                        <m:r>
                          <a:rPr lang="en-US" altLang="zh-CN" i="1">
                            <a:latin typeface="Cambria Math" panose="02040503050406030204" pitchFamily="18" charset="0"/>
                            <a:ea typeface="Cambria Math" panose="02040503050406030204" pitchFamily="18" charset="0"/>
                          </a:rPr>
                          <m:t>16</m:t>
                        </m:r>
                        <m:sSup>
                          <m:sSupPr>
                            <m:ctrlPr>
                              <a:rPr lang="en-US" altLang="zh-CN" i="1">
                                <a:latin typeface="Cambria Math" panose="02040503050406030204" pitchFamily="18" charset="0"/>
                                <a:ea typeface="Cambria Math" panose="02040503050406030204" pitchFamily="18" charset="0"/>
                              </a:rPr>
                            </m:ctrlPr>
                          </m:sSupPr>
                          <m:e>
                            <m:r>
                              <a:rPr lang="zh-CN" altLang="en-US" i="1">
                                <a:latin typeface="Cambria Math" panose="02040503050406030204" pitchFamily="18" charset="0"/>
                                <a:ea typeface="Cambria Math" panose="02040503050406030204" pitchFamily="18" charset="0"/>
                              </a:rPr>
                              <m:t>𝜋</m:t>
                            </m:r>
                          </m:e>
                          <m:sup>
                            <m:r>
                              <a:rPr lang="en-US" altLang="zh-CN" i="1">
                                <a:latin typeface="Cambria Math" panose="02040503050406030204" pitchFamily="18" charset="0"/>
                                <a:ea typeface="Cambria Math" panose="02040503050406030204" pitchFamily="18" charset="0"/>
                              </a:rPr>
                              <m:t>2</m:t>
                            </m:r>
                          </m:sup>
                        </m:sSup>
                      </m:den>
                    </m:f>
                    <m:r>
                      <a:rPr lang="en-US" altLang="zh-CN" i="1">
                        <a:latin typeface="Cambria Math" panose="02040503050406030204" pitchFamily="18" charset="0"/>
                        <a:ea typeface="Cambria Math" panose="02040503050406030204" pitchFamily="18" charset="0"/>
                      </a:rPr>
                      <m:t>𝑇𝑟</m:t>
                    </m:r>
                    <m:r>
                      <a:rPr lang="en-US" altLang="zh-CN" i="1">
                        <a:latin typeface="Cambria Math" panose="02040503050406030204" pitchFamily="18" charset="0"/>
                        <a:ea typeface="Cambria Math" panose="02040503050406030204" pitchFamily="18" charset="0"/>
                      </a:rPr>
                      <m:t> (</m:t>
                    </m:r>
                    <m:sSub>
                      <m:sSubPr>
                        <m:ctrlPr>
                          <a:rPr lang="en-US" altLang="zh-CN" i="1">
                            <a:latin typeface="Cambria Math" panose="02040503050406030204" pitchFamily="18" charset="0"/>
                            <a:ea typeface="Cambria Math" panose="02040503050406030204" pitchFamily="18" charset="0"/>
                          </a:rPr>
                        </m:ctrlPr>
                      </m:sSubPr>
                      <m:e>
                        <m:r>
                          <a:rPr lang="en-US" altLang="zh-CN" i="1">
                            <a:latin typeface="Cambria Math" panose="02040503050406030204" pitchFamily="18" charset="0"/>
                            <a:ea typeface="Cambria Math" panose="02040503050406030204" pitchFamily="18" charset="0"/>
                          </a:rPr>
                          <m:t>𝐺</m:t>
                        </m:r>
                      </m:e>
                      <m:sub>
                        <m:r>
                          <a:rPr lang="zh-CN" altLang="en-US" i="1">
                            <a:latin typeface="Cambria Math" panose="02040503050406030204" pitchFamily="18" charset="0"/>
                            <a:ea typeface="Cambria Math" panose="02040503050406030204" pitchFamily="18" charset="0"/>
                          </a:rPr>
                          <m:t>𝜇</m:t>
                        </m:r>
                        <m:r>
                          <a:rPr lang="en-US" altLang="zh-CN" i="1">
                            <a:latin typeface="Cambria Math" panose="02040503050406030204" pitchFamily="18" charset="0"/>
                            <a:ea typeface="Cambria Math" panose="02040503050406030204" pitchFamily="18" charset="0"/>
                          </a:rPr>
                          <m:t>𝑣</m:t>
                        </m:r>
                      </m:sub>
                    </m:sSub>
                    <m:acc>
                      <m:accPr>
                        <m:chr m:val="̃"/>
                        <m:ctrlPr>
                          <a:rPr lang="en-US" altLang="zh-CN" i="1">
                            <a:latin typeface="Cambria Math" panose="02040503050406030204" pitchFamily="18" charset="0"/>
                            <a:ea typeface="Cambria Math" panose="02040503050406030204" pitchFamily="18" charset="0"/>
                          </a:rPr>
                        </m:ctrlPr>
                      </m:accPr>
                      <m:e>
                        <m:sSup>
                          <m:sSupPr>
                            <m:ctrlPr>
                              <a:rPr lang="en-US" altLang="zh-CN" i="1">
                                <a:latin typeface="Cambria Math" panose="02040503050406030204" pitchFamily="18" charset="0"/>
                                <a:ea typeface="Cambria Math" panose="02040503050406030204" pitchFamily="18" charset="0"/>
                              </a:rPr>
                            </m:ctrlPr>
                          </m:sSupPr>
                          <m:e>
                            <m:r>
                              <a:rPr lang="en-US" altLang="zh-CN" i="1">
                                <a:latin typeface="Cambria Math" panose="02040503050406030204" pitchFamily="18" charset="0"/>
                                <a:ea typeface="Cambria Math" panose="02040503050406030204" pitchFamily="18" charset="0"/>
                              </a:rPr>
                              <m:t>𝐺</m:t>
                            </m:r>
                          </m:e>
                          <m:sup>
                            <m:r>
                              <a:rPr lang="zh-CN" altLang="en-US" i="1">
                                <a:latin typeface="Cambria Math" panose="02040503050406030204" pitchFamily="18" charset="0"/>
                                <a:ea typeface="Cambria Math" panose="02040503050406030204" pitchFamily="18" charset="0"/>
                              </a:rPr>
                              <m:t>𝜇</m:t>
                            </m:r>
                            <m:r>
                              <a:rPr lang="en-US" altLang="zh-CN" i="1">
                                <a:latin typeface="Cambria Math" panose="02040503050406030204" pitchFamily="18" charset="0"/>
                                <a:ea typeface="Cambria Math" panose="02040503050406030204" pitchFamily="18" charset="0"/>
                              </a:rPr>
                              <m:t>𝑣</m:t>
                            </m:r>
                          </m:sup>
                        </m:sSup>
                      </m:e>
                    </m:acc>
                    <m:r>
                      <a:rPr lang="en-US" altLang="zh-CN" i="1">
                        <a:latin typeface="Cambria Math" panose="02040503050406030204" pitchFamily="18" charset="0"/>
                        <a:ea typeface="Cambria Math" panose="02040503050406030204" pitchFamily="18" charset="0"/>
                      </a:rPr>
                      <m:t>)</m:t>
                    </m:r>
                  </m:oMath>
                </a14:m>
                <a:endParaRPr lang="en-US" altLang="zh-CN" dirty="0"/>
              </a:p>
              <a:p>
                <a:endParaRPr lang="en-US" altLang="zh-CN" dirty="0"/>
              </a:p>
              <a:p>
                <a:r>
                  <a:rPr lang="en-US" altLang="zh-CN" dirty="0"/>
                  <a:t> </a:t>
                </a:r>
              </a:p>
              <a:p>
                <a:r>
                  <a:rPr lang="en-US" altLang="zh-CN" dirty="0"/>
                  <a:t>       Provides a resolution of the </a:t>
                </a:r>
                <a14:m>
                  <m:oMath xmlns:m="http://schemas.openxmlformats.org/officeDocument/2006/math">
                    <m:sSup>
                      <m:sSupPr>
                        <m:ctrlPr>
                          <a:rPr lang="en-US" altLang="zh-CN" i="1">
                            <a:latin typeface="Cambria Math" panose="02040503050406030204" pitchFamily="18" charset="0"/>
                          </a:rPr>
                        </m:ctrlPr>
                      </m:sSupPr>
                      <m:e>
                        <m:r>
                          <m:rPr>
                            <m:sty m:val="p"/>
                          </m:rPr>
                          <a:rPr lang="el-GR" altLang="zh-CN" i="1">
                            <a:latin typeface="Cambria Math" panose="02040503050406030204" pitchFamily="18" charset="0"/>
                          </a:rPr>
                          <m:t>η</m:t>
                        </m:r>
                      </m:e>
                      <m:sup>
                        <m:r>
                          <a:rPr lang="en-US" altLang="zh-CN" i="1">
                            <a:latin typeface="Cambria Math" panose="02040503050406030204" pitchFamily="18" charset="0"/>
                          </a:rPr>
                          <m:t>′</m:t>
                        </m:r>
                      </m:sup>
                    </m:sSup>
                  </m:oMath>
                </a14:m>
                <a:r>
                  <a:rPr lang="en-US" altLang="zh-CN" dirty="0"/>
                  <a:t> mass. </a:t>
                </a:r>
              </a:p>
              <a:p>
                <a:endParaRPr lang="en-US" altLang="zh-CN" dirty="0"/>
              </a:p>
              <a:p>
                <a:pPr marL="285750" indent="-285750">
                  <a:buFont typeface="Wingdings" panose="05000000000000000000" pitchFamily="2" charset="2"/>
                  <a:buChar char="n"/>
                </a:pPr>
                <a:endParaRPr lang="en-US" altLang="zh-CN" dirty="0"/>
              </a:p>
              <a:p>
                <a:pPr marL="285750" indent="-285750">
                  <a:buFont typeface="Wingdings" panose="05000000000000000000" pitchFamily="2" charset="2"/>
                  <a:buChar char="n"/>
                </a:pPr>
                <a:r>
                  <a:rPr lang="en-US" altLang="zh-CN" dirty="0"/>
                  <a:t>Trace anomaly in QCD</a:t>
                </a:r>
              </a:p>
              <a:p>
                <a:pPr marL="285750" indent="-285750">
                  <a:buFont typeface="Wingdings" panose="05000000000000000000" pitchFamily="2" charset="2"/>
                  <a:buChar char="n"/>
                </a:pPr>
                <a:endParaRPr lang="en-US" altLang="zh-CN" dirty="0"/>
              </a:p>
              <a:p>
                <a:r>
                  <a:rPr lang="en-US" altLang="zh-CN" dirty="0"/>
                  <a:t>      </a:t>
                </a:r>
                <a14:m>
                  <m:oMath xmlns:m="http://schemas.openxmlformats.org/officeDocument/2006/math">
                    <m:sSub>
                      <m:sSubPr>
                        <m:ctrlPr>
                          <a:rPr lang="en-US" altLang="zh-CN" i="1">
                            <a:latin typeface="Cambria Math" panose="02040503050406030204" pitchFamily="18" charset="0"/>
                          </a:rPr>
                        </m:ctrlPr>
                      </m:sSubPr>
                      <m:e>
                        <m:r>
                          <a:rPr lang="zh-CN" altLang="en-US" i="1">
                            <a:latin typeface="Cambria Math" panose="02040503050406030204" pitchFamily="18" charset="0"/>
                          </a:rPr>
                          <m:t>𝜕</m:t>
                        </m:r>
                      </m:e>
                      <m:sub>
                        <m:r>
                          <a:rPr lang="zh-CN" altLang="en-US" i="1">
                            <a:latin typeface="Cambria Math" panose="02040503050406030204" pitchFamily="18" charset="0"/>
                          </a:rPr>
                          <m:t>𝜇</m:t>
                        </m:r>
                      </m:sub>
                    </m:sSub>
                    <m:sSup>
                      <m:sSupPr>
                        <m:ctrlPr>
                          <a:rPr lang="en-US" altLang="zh-CN" i="1">
                            <a:latin typeface="Cambria Math" panose="02040503050406030204" pitchFamily="18" charset="0"/>
                          </a:rPr>
                        </m:ctrlPr>
                      </m:sSupPr>
                      <m:e>
                        <m:r>
                          <a:rPr lang="en-US" altLang="zh-CN" i="1">
                            <a:latin typeface="Cambria Math" panose="02040503050406030204" pitchFamily="18" charset="0"/>
                          </a:rPr>
                          <m:t>𝐷</m:t>
                        </m:r>
                      </m:e>
                      <m:sup>
                        <m:r>
                          <a:rPr lang="zh-CN" altLang="en-US" i="1">
                            <a:latin typeface="Cambria Math" panose="02040503050406030204" pitchFamily="18" charset="0"/>
                          </a:rPr>
                          <m:t>𝜇</m:t>
                        </m:r>
                      </m:sup>
                    </m:sSup>
                    <m:r>
                      <a:rPr lang="en-US" altLang="zh-CN" i="1">
                        <a:latin typeface="Cambria Math" panose="02040503050406030204" pitchFamily="18" charset="0"/>
                        <a:ea typeface="Cambria Math" panose="02040503050406030204" pitchFamily="18" charset="0"/>
                      </a:rPr>
                      <m:t>= </m:t>
                    </m:r>
                    <m:f>
                      <m:fPr>
                        <m:ctrlPr>
                          <a:rPr lang="en-US" altLang="zh-CN" i="1">
                            <a:latin typeface="Cambria Math" panose="02040503050406030204" pitchFamily="18" charset="0"/>
                            <a:ea typeface="Cambria Math" panose="02040503050406030204" pitchFamily="18" charset="0"/>
                          </a:rPr>
                        </m:ctrlPr>
                      </m:fPr>
                      <m:num>
                        <m:r>
                          <a:rPr lang="zh-CN" altLang="en-US" i="1">
                            <a:latin typeface="Cambria Math" panose="02040503050406030204" pitchFamily="18" charset="0"/>
                            <a:ea typeface="Cambria Math" panose="02040503050406030204" pitchFamily="18" charset="0"/>
                          </a:rPr>
                          <m:t>𝛽</m:t>
                        </m:r>
                        <m:r>
                          <a:rPr lang="en-US" altLang="zh-CN" i="1">
                            <a:latin typeface="Cambria Math" panose="02040503050406030204" pitchFamily="18" charset="0"/>
                            <a:ea typeface="Cambria Math" panose="02040503050406030204" pitchFamily="18" charset="0"/>
                          </a:rPr>
                          <m:t>(</m:t>
                        </m:r>
                        <m:sSub>
                          <m:sSubPr>
                            <m:ctrlPr>
                              <a:rPr lang="en-US" altLang="zh-CN" i="1">
                                <a:latin typeface="Cambria Math" panose="02040503050406030204" pitchFamily="18" charset="0"/>
                                <a:ea typeface="Cambria Math" panose="02040503050406030204" pitchFamily="18" charset="0"/>
                              </a:rPr>
                            </m:ctrlPr>
                          </m:sSubPr>
                          <m:e>
                            <m:r>
                              <a:rPr lang="zh-CN" altLang="en-US" i="1">
                                <a:latin typeface="Cambria Math" panose="02040503050406030204" pitchFamily="18" charset="0"/>
                                <a:ea typeface="Cambria Math" panose="02040503050406030204" pitchFamily="18" charset="0"/>
                              </a:rPr>
                              <m:t>𝛼</m:t>
                            </m:r>
                          </m:e>
                          <m:sub>
                            <m:r>
                              <a:rPr lang="en-US" altLang="zh-CN" i="1">
                                <a:latin typeface="Cambria Math" panose="02040503050406030204" pitchFamily="18" charset="0"/>
                                <a:ea typeface="Cambria Math" panose="02040503050406030204" pitchFamily="18" charset="0"/>
                              </a:rPr>
                              <m:t>𝑠</m:t>
                            </m:r>
                          </m:sub>
                        </m:sSub>
                        <m:r>
                          <a:rPr lang="en-US" altLang="zh-CN" i="1">
                            <a:latin typeface="Cambria Math" panose="02040503050406030204" pitchFamily="18" charset="0"/>
                            <a:ea typeface="Cambria Math" panose="02040503050406030204" pitchFamily="18" charset="0"/>
                          </a:rPr>
                          <m:t>)</m:t>
                        </m:r>
                      </m:num>
                      <m:den>
                        <m:r>
                          <a:rPr lang="en-US" altLang="zh-CN" i="1">
                            <a:latin typeface="Cambria Math" panose="02040503050406030204" pitchFamily="18" charset="0"/>
                            <a:ea typeface="Cambria Math" panose="02040503050406030204" pitchFamily="18" charset="0"/>
                          </a:rPr>
                          <m:t>4</m:t>
                        </m:r>
                        <m:sSub>
                          <m:sSubPr>
                            <m:ctrlPr>
                              <a:rPr lang="en-US" altLang="zh-CN" i="1">
                                <a:solidFill>
                                  <a:prstClr val="black"/>
                                </a:solidFill>
                                <a:latin typeface="Cambria Math" panose="02040503050406030204" pitchFamily="18" charset="0"/>
                                <a:ea typeface="Cambria Math" panose="02040503050406030204" pitchFamily="18" charset="0"/>
                              </a:rPr>
                            </m:ctrlPr>
                          </m:sSubPr>
                          <m:e>
                            <m:r>
                              <a:rPr lang="zh-CN" altLang="en-US" i="1">
                                <a:solidFill>
                                  <a:prstClr val="black"/>
                                </a:solidFill>
                                <a:latin typeface="Cambria Math" panose="02040503050406030204" pitchFamily="18" charset="0"/>
                                <a:ea typeface="Cambria Math" panose="02040503050406030204" pitchFamily="18" charset="0"/>
                              </a:rPr>
                              <m:t>𝛼</m:t>
                            </m:r>
                          </m:e>
                          <m:sub>
                            <m:r>
                              <a:rPr lang="en-US" altLang="zh-CN" i="1">
                                <a:solidFill>
                                  <a:prstClr val="black"/>
                                </a:solidFill>
                                <a:latin typeface="Cambria Math" panose="02040503050406030204" pitchFamily="18" charset="0"/>
                                <a:ea typeface="Cambria Math" panose="02040503050406030204" pitchFamily="18" charset="0"/>
                              </a:rPr>
                              <m:t>𝑠</m:t>
                            </m:r>
                          </m:sub>
                        </m:sSub>
                      </m:den>
                    </m:f>
                    <m:r>
                      <a:rPr lang="en-US" altLang="zh-CN" i="1">
                        <a:latin typeface="Cambria Math" panose="02040503050406030204" pitchFamily="18" charset="0"/>
                        <a:ea typeface="Cambria Math" panose="02040503050406030204" pitchFamily="18" charset="0"/>
                      </a:rPr>
                      <m:t>𝑇𝑟</m:t>
                    </m:r>
                    <m:r>
                      <a:rPr lang="en-US" altLang="zh-CN" i="1">
                        <a:latin typeface="Cambria Math" panose="02040503050406030204" pitchFamily="18" charset="0"/>
                        <a:ea typeface="Cambria Math" panose="02040503050406030204" pitchFamily="18" charset="0"/>
                      </a:rPr>
                      <m:t> (</m:t>
                    </m:r>
                    <m:sSub>
                      <m:sSubPr>
                        <m:ctrlPr>
                          <a:rPr lang="en-US" altLang="zh-CN" i="1">
                            <a:latin typeface="Cambria Math" panose="02040503050406030204" pitchFamily="18" charset="0"/>
                            <a:ea typeface="Cambria Math" panose="02040503050406030204" pitchFamily="18" charset="0"/>
                          </a:rPr>
                        </m:ctrlPr>
                      </m:sSubPr>
                      <m:e>
                        <m:r>
                          <a:rPr lang="en-US" altLang="zh-CN" i="1">
                            <a:latin typeface="Cambria Math" panose="02040503050406030204" pitchFamily="18" charset="0"/>
                            <a:ea typeface="Cambria Math" panose="02040503050406030204" pitchFamily="18" charset="0"/>
                          </a:rPr>
                          <m:t>𝐺</m:t>
                        </m:r>
                      </m:e>
                      <m:sub>
                        <m:r>
                          <a:rPr lang="zh-CN" altLang="en-US" i="1">
                            <a:latin typeface="Cambria Math" panose="02040503050406030204" pitchFamily="18" charset="0"/>
                            <a:ea typeface="Cambria Math" panose="02040503050406030204" pitchFamily="18" charset="0"/>
                          </a:rPr>
                          <m:t>𝜇</m:t>
                        </m:r>
                        <m:r>
                          <a:rPr lang="en-US" altLang="zh-CN" i="1">
                            <a:latin typeface="Cambria Math" panose="02040503050406030204" pitchFamily="18" charset="0"/>
                            <a:ea typeface="Cambria Math" panose="02040503050406030204" pitchFamily="18" charset="0"/>
                          </a:rPr>
                          <m:t>𝑣</m:t>
                        </m:r>
                      </m:sub>
                    </m:sSub>
                    <m:sSup>
                      <m:sSupPr>
                        <m:ctrlPr>
                          <a:rPr lang="en-US" altLang="zh-CN" i="1">
                            <a:latin typeface="Cambria Math" panose="02040503050406030204" pitchFamily="18" charset="0"/>
                            <a:ea typeface="Cambria Math" panose="02040503050406030204" pitchFamily="18" charset="0"/>
                          </a:rPr>
                        </m:ctrlPr>
                      </m:sSupPr>
                      <m:e>
                        <m:r>
                          <a:rPr lang="en-US" altLang="zh-CN" i="1">
                            <a:latin typeface="Cambria Math" panose="02040503050406030204" pitchFamily="18" charset="0"/>
                            <a:ea typeface="Cambria Math" panose="02040503050406030204" pitchFamily="18" charset="0"/>
                          </a:rPr>
                          <m:t>𝐺</m:t>
                        </m:r>
                      </m:e>
                      <m:sup>
                        <m:r>
                          <a:rPr lang="zh-CN" altLang="en-US" i="1">
                            <a:latin typeface="Cambria Math" panose="02040503050406030204" pitchFamily="18" charset="0"/>
                            <a:ea typeface="Cambria Math" panose="02040503050406030204" pitchFamily="18" charset="0"/>
                          </a:rPr>
                          <m:t>𝜇</m:t>
                        </m:r>
                        <m:r>
                          <a:rPr lang="en-US" altLang="zh-CN" i="1">
                            <a:latin typeface="Cambria Math" panose="02040503050406030204" pitchFamily="18" charset="0"/>
                            <a:ea typeface="Cambria Math" panose="02040503050406030204" pitchFamily="18" charset="0"/>
                          </a:rPr>
                          <m:t>𝑣</m:t>
                        </m:r>
                      </m:sup>
                    </m:sSup>
                    <m:r>
                      <a:rPr lang="en-US" altLang="zh-CN" i="1">
                        <a:latin typeface="Cambria Math" panose="02040503050406030204" pitchFamily="18" charset="0"/>
                        <a:ea typeface="Cambria Math" panose="02040503050406030204" pitchFamily="18" charset="0"/>
                      </a:rPr>
                      <m:t>)</m:t>
                    </m:r>
                  </m:oMath>
                </a14:m>
                <a:endParaRPr lang="en-US" altLang="zh-CN" dirty="0"/>
              </a:p>
              <a:p>
                <a:r>
                  <a:rPr lang="en-US" altLang="zh-CN" dirty="0"/>
                  <a:t>                             </a:t>
                </a:r>
              </a:p>
              <a:p>
                <a:endParaRPr lang="en-US" altLang="zh-CN" dirty="0"/>
              </a:p>
              <a:p>
                <a:r>
                  <a:rPr lang="en-US" altLang="zh-CN" dirty="0"/>
                  <a:t>    A possible way to introduce a </a:t>
                </a:r>
                <a:r>
                  <a:rPr lang="en-US" altLang="zh-CN" dirty="0" smtClean="0"/>
                  <a:t>scalar </a:t>
                </a:r>
                <a:r>
                  <a:rPr lang="en-US" altLang="zh-CN" dirty="0"/>
                  <a:t>meson. </a:t>
                </a:r>
                <a:endParaRPr lang="zh-CN" altLang="en-US" dirty="0"/>
              </a:p>
            </p:txBody>
          </p:sp>
        </mc:Choice>
        <mc:Fallback xmlns="">
          <p:sp>
            <p:nvSpPr>
              <p:cNvPr id="8" name="文本框 7"/>
              <p:cNvSpPr txBox="1">
                <a:spLocks noRot="1" noChangeAspect="1" noMove="1" noResize="1" noEditPoints="1" noAdjustHandles="1" noChangeArrowheads="1" noChangeShapeType="1" noTextEdit="1"/>
              </p:cNvSpPr>
              <p:nvPr/>
            </p:nvSpPr>
            <p:spPr>
              <a:xfrm>
                <a:off x="573900" y="1628800"/>
                <a:ext cx="4534383" cy="4289636"/>
              </a:xfrm>
              <a:prstGeom prst="rect">
                <a:avLst/>
              </a:prstGeom>
              <a:blipFill rotWithShape="0">
                <a:blip r:embed="rId2"/>
                <a:stretch>
                  <a:fillRect l="-806" t="-710" r="-269" b="-1278"/>
                </a:stretch>
              </a:blipFill>
            </p:spPr>
            <p:txBody>
              <a:bodyPr/>
              <a:lstStyle/>
              <a:p>
                <a:r>
                  <a:rPr lang="zh-CN" altLang="en-US">
                    <a:noFill/>
                  </a:rPr>
                  <a:t> </a:t>
                </a:r>
              </a:p>
            </p:txBody>
          </p:sp>
        </mc:Fallback>
      </mc:AlternateContent>
      <p:sp>
        <p:nvSpPr>
          <p:cNvPr id="9" name="下箭头 8"/>
          <p:cNvSpPr/>
          <p:nvPr/>
        </p:nvSpPr>
        <p:spPr>
          <a:xfrm>
            <a:off x="3652882" y="2780928"/>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下箭头 9"/>
          <p:cNvSpPr/>
          <p:nvPr/>
        </p:nvSpPr>
        <p:spPr>
          <a:xfrm>
            <a:off x="3627670" y="5085184"/>
            <a:ext cx="48463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137514" y="2636913"/>
            <a:ext cx="1936620" cy="646331"/>
          </a:xfrm>
          <a:prstGeom prst="rect">
            <a:avLst/>
          </a:prstGeom>
          <a:noFill/>
        </p:spPr>
        <p:txBody>
          <a:bodyPr wrap="none" rtlCol="0">
            <a:spAutoFit/>
          </a:bodyPr>
          <a:lstStyle/>
          <a:p>
            <a:r>
              <a:rPr lang="en-US" altLang="zh-CN" dirty="0"/>
              <a:t>Anomaly matching</a:t>
            </a:r>
          </a:p>
          <a:p>
            <a:r>
              <a:rPr lang="en-US" altLang="zh-CN" dirty="0">
                <a:solidFill>
                  <a:srgbClr val="008000"/>
                </a:solidFill>
              </a:rPr>
              <a:t>‘t </a:t>
            </a:r>
            <a:r>
              <a:rPr lang="en-US" altLang="zh-CN" dirty="0" err="1">
                <a:solidFill>
                  <a:srgbClr val="008000"/>
                </a:solidFill>
              </a:rPr>
              <a:t>Hooft</a:t>
            </a:r>
            <a:r>
              <a:rPr lang="en-US" altLang="zh-CN" dirty="0">
                <a:solidFill>
                  <a:srgbClr val="008000"/>
                </a:solidFill>
              </a:rPr>
              <a:t>, 80</a:t>
            </a:r>
            <a:endParaRPr lang="zh-CN" altLang="en-US" dirty="0">
              <a:solidFill>
                <a:srgbClr val="008000"/>
              </a:solidFill>
            </a:endParaRPr>
          </a:p>
        </p:txBody>
      </p:sp>
      <p:sp>
        <p:nvSpPr>
          <p:cNvPr id="12" name="文本框 11"/>
          <p:cNvSpPr txBox="1"/>
          <p:nvPr/>
        </p:nvSpPr>
        <p:spPr>
          <a:xfrm>
            <a:off x="4112302" y="5097716"/>
            <a:ext cx="1936620" cy="369332"/>
          </a:xfrm>
          <a:prstGeom prst="rect">
            <a:avLst/>
          </a:prstGeom>
          <a:noFill/>
        </p:spPr>
        <p:txBody>
          <a:bodyPr wrap="none" rtlCol="0">
            <a:spAutoFit/>
          </a:bodyPr>
          <a:lstStyle/>
          <a:p>
            <a:r>
              <a:rPr lang="en-US" altLang="zh-CN" dirty="0"/>
              <a:t>Anomaly matching</a:t>
            </a:r>
            <a:endParaRPr lang="zh-CN" altLang="en-US" dirty="0"/>
          </a:p>
        </p:txBody>
      </p:sp>
      <p:cxnSp>
        <p:nvCxnSpPr>
          <p:cNvPr id="14" name="直接连接符 13"/>
          <p:cNvCxnSpPr/>
          <p:nvPr/>
        </p:nvCxnSpPr>
        <p:spPr>
          <a:xfrm flipH="1">
            <a:off x="6096000" y="1484785"/>
            <a:ext cx="276" cy="4690809"/>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18" name="图片 17"/>
          <p:cNvPicPr>
            <a:picLocks noChangeAspect="1"/>
          </p:cNvPicPr>
          <p:nvPr/>
        </p:nvPicPr>
        <p:blipFill>
          <a:blip r:embed="rId3"/>
          <a:stretch>
            <a:fillRect/>
          </a:stretch>
        </p:blipFill>
        <p:spPr>
          <a:xfrm>
            <a:off x="6096000" y="1484784"/>
            <a:ext cx="5234912" cy="1748273"/>
          </a:xfrm>
          <a:prstGeom prst="rect">
            <a:avLst/>
          </a:prstGeom>
        </p:spPr>
      </p:pic>
      <p:pic>
        <p:nvPicPr>
          <p:cNvPr id="19" name="图片 18"/>
          <p:cNvPicPr>
            <a:picLocks noChangeAspect="1"/>
          </p:cNvPicPr>
          <p:nvPr/>
        </p:nvPicPr>
        <p:blipFill>
          <a:blip r:embed="rId4"/>
          <a:stretch>
            <a:fillRect/>
          </a:stretch>
        </p:blipFill>
        <p:spPr>
          <a:xfrm>
            <a:off x="6118141" y="3933056"/>
            <a:ext cx="5214955" cy="1831618"/>
          </a:xfrm>
          <a:prstGeom prst="rect">
            <a:avLst/>
          </a:prstGeom>
        </p:spPr>
      </p:pic>
      <mc:AlternateContent xmlns:mc="http://schemas.openxmlformats.org/markup-compatibility/2006" xmlns:a14="http://schemas.microsoft.com/office/drawing/2010/main">
        <mc:Choice Requires="a14">
          <p:sp>
            <p:nvSpPr>
              <p:cNvPr id="21" name="矩形 20"/>
              <p:cNvSpPr/>
              <p:nvPr/>
            </p:nvSpPr>
            <p:spPr>
              <a:xfrm>
                <a:off x="6494977" y="3232098"/>
                <a:ext cx="4372199" cy="678071"/>
              </a:xfrm>
              <a:prstGeom prst="rect">
                <a:avLst/>
              </a:prstGeom>
              <a:ln w="25400">
                <a:solidFill>
                  <a:srgbClr val="0066FF"/>
                </a:solidFill>
              </a:ln>
            </p:spPr>
            <p:txBody>
              <a:bodyPr wrap="square">
                <a:spAutoFit/>
              </a:bodyPr>
              <a:lstStyle/>
              <a:p>
                <a:r>
                  <a:rPr lang="en-US" altLang="zh-CN" dirty="0">
                    <a:solidFill>
                      <a:prstClr val="black"/>
                    </a:solidFill>
                  </a:rPr>
                  <a:t> </a:t>
                </a:r>
                <a14:m>
                  <m:oMath xmlns:m="http://schemas.openxmlformats.org/officeDocument/2006/math">
                    <m:sSub>
                      <m:sSubPr>
                        <m:ctrlPr>
                          <a:rPr lang="en-US" altLang="zh-CN" i="1">
                            <a:solidFill>
                              <a:prstClr val="black"/>
                            </a:solidFill>
                            <a:latin typeface="Cambria Math" panose="02040503050406030204" pitchFamily="18" charset="0"/>
                          </a:rPr>
                        </m:ctrlPr>
                      </m:sSubPr>
                      <m:e>
                        <m:r>
                          <a:rPr lang="zh-CN" altLang="en-US" i="1">
                            <a:solidFill>
                              <a:prstClr val="black"/>
                            </a:solidFill>
                            <a:latin typeface="Cambria Math" panose="02040503050406030204" pitchFamily="18" charset="0"/>
                          </a:rPr>
                          <m:t>𝜕</m:t>
                        </m:r>
                      </m:e>
                      <m:sub>
                        <m:r>
                          <a:rPr lang="zh-CN" altLang="en-US" i="1">
                            <a:solidFill>
                              <a:prstClr val="black"/>
                            </a:solidFill>
                            <a:latin typeface="Cambria Math" panose="02040503050406030204" pitchFamily="18" charset="0"/>
                          </a:rPr>
                          <m:t>𝜇</m:t>
                        </m:r>
                      </m:sub>
                    </m:sSub>
                    <m:sSup>
                      <m:sSupPr>
                        <m:ctrlPr>
                          <a:rPr lang="en-US" altLang="zh-CN" i="1">
                            <a:solidFill>
                              <a:prstClr val="black"/>
                            </a:solidFill>
                            <a:latin typeface="Cambria Math" panose="02040503050406030204" pitchFamily="18" charset="0"/>
                          </a:rPr>
                        </m:ctrlPr>
                      </m:sSupPr>
                      <m:e>
                        <m:r>
                          <a:rPr lang="en-US" altLang="zh-CN" i="1">
                            <a:solidFill>
                              <a:prstClr val="black"/>
                            </a:solidFill>
                            <a:latin typeface="Cambria Math" panose="02040503050406030204" pitchFamily="18" charset="0"/>
                          </a:rPr>
                          <m:t>𝐽</m:t>
                        </m:r>
                      </m:e>
                      <m:sup>
                        <m:r>
                          <a:rPr lang="zh-CN" altLang="en-US" i="1">
                            <a:solidFill>
                              <a:prstClr val="black"/>
                            </a:solidFill>
                            <a:latin typeface="Cambria Math" panose="02040503050406030204" pitchFamily="18" charset="0"/>
                          </a:rPr>
                          <m:t>𝜇</m:t>
                        </m:r>
                        <m:r>
                          <a:rPr lang="en-US" altLang="zh-CN" i="1">
                            <a:solidFill>
                              <a:prstClr val="black"/>
                            </a:solidFill>
                            <a:latin typeface="Cambria Math" panose="02040503050406030204" pitchFamily="18" charset="0"/>
                          </a:rPr>
                          <m:t>5</m:t>
                        </m:r>
                      </m:sup>
                    </m:sSup>
                    <m:r>
                      <a:rPr lang="en-US" altLang="zh-CN" i="1">
                        <a:solidFill>
                          <a:prstClr val="black"/>
                        </a:solidFill>
                        <a:latin typeface="Cambria Math" panose="02040503050406030204" pitchFamily="18" charset="0"/>
                        <a:ea typeface="Cambria Math" panose="02040503050406030204" pitchFamily="18" charset="0"/>
                      </a:rPr>
                      <m:t>~</m:t>
                    </m:r>
                    <m:r>
                      <a:rPr lang="en-US" altLang="zh-CN" i="1">
                        <a:solidFill>
                          <a:prstClr val="black"/>
                        </a:solidFill>
                        <a:latin typeface="Cambria Math" panose="02040503050406030204" pitchFamily="18" charset="0"/>
                        <a:ea typeface="Cambria Math" panose="02040503050406030204" pitchFamily="18" charset="0"/>
                      </a:rPr>
                      <m:t>𝑂</m:t>
                    </m:r>
                    <m:r>
                      <a:rPr lang="en-US" altLang="zh-CN" i="1">
                        <a:solidFill>
                          <a:prstClr val="black"/>
                        </a:solidFill>
                        <a:latin typeface="Cambria Math" panose="02040503050406030204" pitchFamily="18" charset="0"/>
                        <a:ea typeface="Cambria Math" panose="02040503050406030204" pitchFamily="18" charset="0"/>
                      </a:rPr>
                      <m:t>(</m:t>
                    </m:r>
                    <m:sSubSup>
                      <m:sSubSupPr>
                        <m:ctrlPr>
                          <a:rPr lang="en-US" altLang="zh-CN" i="1">
                            <a:solidFill>
                              <a:prstClr val="black"/>
                            </a:solidFill>
                            <a:latin typeface="Cambria Math" panose="02040503050406030204" pitchFamily="18" charset="0"/>
                            <a:ea typeface="Cambria Math" panose="02040503050406030204" pitchFamily="18" charset="0"/>
                          </a:rPr>
                        </m:ctrlPr>
                      </m:sSubSupPr>
                      <m:e>
                        <m:r>
                          <a:rPr lang="en-US" altLang="zh-CN" i="1">
                            <a:solidFill>
                              <a:prstClr val="black"/>
                            </a:solidFill>
                            <a:latin typeface="Cambria Math" panose="02040503050406030204" pitchFamily="18" charset="0"/>
                            <a:ea typeface="Cambria Math" panose="02040503050406030204" pitchFamily="18" charset="0"/>
                          </a:rPr>
                          <m:t>𝑁</m:t>
                        </m:r>
                      </m:e>
                      <m:sub>
                        <m:r>
                          <a:rPr lang="en-US" altLang="zh-CN" i="1">
                            <a:solidFill>
                              <a:prstClr val="black"/>
                            </a:solidFill>
                            <a:latin typeface="Cambria Math" panose="02040503050406030204" pitchFamily="18" charset="0"/>
                            <a:ea typeface="Cambria Math" panose="02040503050406030204" pitchFamily="18" charset="0"/>
                          </a:rPr>
                          <m:t>𝑐</m:t>
                        </m:r>
                      </m:sub>
                      <m:sup>
                        <m:r>
                          <a:rPr lang="en-US" altLang="zh-CN" i="1">
                            <a:solidFill>
                              <a:prstClr val="black"/>
                            </a:solidFill>
                            <a:latin typeface="Cambria Math" panose="02040503050406030204" pitchFamily="18" charset="0"/>
                            <a:ea typeface="Cambria Math" panose="02040503050406030204" pitchFamily="18" charset="0"/>
                          </a:rPr>
                          <m:t>−1</m:t>
                        </m:r>
                      </m:sup>
                    </m:sSubSup>
                    <m:r>
                      <a:rPr lang="en-US" altLang="zh-CN" i="1">
                        <a:solidFill>
                          <a:prstClr val="black"/>
                        </a:solidFill>
                        <a:latin typeface="Cambria Math" panose="02040503050406030204" pitchFamily="18" charset="0"/>
                        <a:ea typeface="Cambria Math" panose="02040503050406030204" pitchFamily="18" charset="0"/>
                      </a:rPr>
                      <m:t>)</m:t>
                    </m:r>
                  </m:oMath>
                </a14:m>
                <a:r>
                  <a:rPr lang="en-US" altLang="zh-CN" dirty="0"/>
                  <a:t>, possible construct the EFT of </a:t>
                </a:r>
                <a14:m>
                  <m:oMath xmlns:m="http://schemas.openxmlformats.org/officeDocument/2006/math">
                    <m:sSup>
                      <m:sSupPr>
                        <m:ctrlPr>
                          <a:rPr lang="en-US" altLang="zh-CN" i="1">
                            <a:latin typeface="Cambria Math" panose="02040503050406030204" pitchFamily="18" charset="0"/>
                          </a:rPr>
                        </m:ctrlPr>
                      </m:sSupPr>
                      <m:e>
                        <m:r>
                          <m:rPr>
                            <m:sty m:val="p"/>
                          </m:rPr>
                          <a:rPr lang="el-GR" altLang="zh-CN" i="1">
                            <a:latin typeface="Cambria Math" panose="02040503050406030204" pitchFamily="18" charset="0"/>
                          </a:rPr>
                          <m:t>η</m:t>
                        </m:r>
                      </m:e>
                      <m:sup>
                        <m:r>
                          <a:rPr lang="en-US" altLang="zh-CN" i="1">
                            <a:latin typeface="Cambria Math" panose="02040503050406030204" pitchFamily="18" charset="0"/>
                          </a:rPr>
                          <m:t>′</m:t>
                        </m:r>
                      </m:sup>
                    </m:sSup>
                  </m:oMath>
                </a14:m>
                <a:r>
                  <a:rPr lang="en-US" altLang="zh-CN" dirty="0"/>
                  <a:t> using small mass expansion </a:t>
                </a:r>
                <a:endParaRPr lang="zh-CN" altLang="en-US" dirty="0"/>
              </a:p>
            </p:txBody>
          </p:sp>
        </mc:Choice>
        <mc:Fallback xmlns="">
          <p:sp>
            <p:nvSpPr>
              <p:cNvPr id="21" name="矩形 20"/>
              <p:cNvSpPr>
                <a:spLocks noRot="1" noChangeAspect="1" noMove="1" noResize="1" noEditPoints="1" noAdjustHandles="1" noChangeArrowheads="1" noChangeShapeType="1" noTextEdit="1"/>
              </p:cNvSpPr>
              <p:nvPr/>
            </p:nvSpPr>
            <p:spPr>
              <a:xfrm>
                <a:off x="6494977" y="3232098"/>
                <a:ext cx="4372199" cy="678071"/>
              </a:xfrm>
              <a:prstGeom prst="rect">
                <a:avLst/>
              </a:prstGeom>
              <a:blipFill rotWithShape="0">
                <a:blip r:embed="rId5"/>
                <a:stretch>
                  <a:fillRect l="-831" t="-870" b="-11304"/>
                </a:stretch>
              </a:blipFill>
              <a:ln w="25400">
                <a:solidFill>
                  <a:srgbClr val="0066FF"/>
                </a:solid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2" name="矩形 21"/>
              <p:cNvSpPr/>
              <p:nvPr/>
            </p:nvSpPr>
            <p:spPr>
              <a:xfrm>
                <a:off x="6494976" y="5589241"/>
                <a:ext cx="4372199" cy="698653"/>
              </a:xfrm>
              <a:prstGeom prst="rect">
                <a:avLst/>
              </a:prstGeom>
              <a:ln w="25400">
                <a:solidFill>
                  <a:srgbClr val="FF3300"/>
                </a:solidFill>
              </a:ln>
            </p:spPr>
            <p:txBody>
              <a:bodyPr wrap="square">
                <a:spAutoFit/>
              </a:bodyPr>
              <a:lstStyle/>
              <a:p>
                <a:r>
                  <a:rPr lang="en-US" altLang="zh-CN" dirty="0">
                    <a:solidFill>
                      <a:prstClr val="black"/>
                    </a:solidFill>
                  </a:rPr>
                  <a:t> </a:t>
                </a:r>
                <a14:m>
                  <m:oMath xmlns:m="http://schemas.openxmlformats.org/officeDocument/2006/math">
                    <m:sSub>
                      <m:sSubPr>
                        <m:ctrlPr>
                          <a:rPr lang="en-US" altLang="zh-CN" i="1">
                            <a:solidFill>
                              <a:prstClr val="black"/>
                            </a:solidFill>
                            <a:latin typeface="Cambria Math" panose="02040503050406030204" pitchFamily="18" charset="0"/>
                          </a:rPr>
                        </m:ctrlPr>
                      </m:sSubPr>
                      <m:e>
                        <m:r>
                          <a:rPr lang="zh-CN" altLang="en-US" i="1">
                            <a:solidFill>
                              <a:prstClr val="black"/>
                            </a:solidFill>
                            <a:latin typeface="Cambria Math" panose="02040503050406030204" pitchFamily="18" charset="0"/>
                          </a:rPr>
                          <m:t>𝜕</m:t>
                        </m:r>
                      </m:e>
                      <m:sub>
                        <m:r>
                          <a:rPr lang="zh-CN" altLang="en-US" i="1">
                            <a:solidFill>
                              <a:prstClr val="black"/>
                            </a:solidFill>
                            <a:latin typeface="Cambria Math" panose="02040503050406030204" pitchFamily="18" charset="0"/>
                          </a:rPr>
                          <m:t>𝜇</m:t>
                        </m:r>
                      </m:sub>
                    </m:sSub>
                    <m:sSup>
                      <m:sSupPr>
                        <m:ctrlPr>
                          <a:rPr lang="en-US" altLang="zh-CN" i="1">
                            <a:solidFill>
                              <a:prstClr val="black"/>
                            </a:solidFill>
                            <a:latin typeface="Cambria Math" panose="02040503050406030204" pitchFamily="18" charset="0"/>
                          </a:rPr>
                        </m:ctrlPr>
                      </m:sSupPr>
                      <m:e>
                        <m:r>
                          <a:rPr lang="en-US" altLang="zh-CN" i="1">
                            <a:solidFill>
                              <a:prstClr val="black"/>
                            </a:solidFill>
                            <a:latin typeface="Cambria Math" panose="02040503050406030204" pitchFamily="18" charset="0"/>
                          </a:rPr>
                          <m:t>𝐷</m:t>
                        </m:r>
                      </m:e>
                      <m:sup>
                        <m:r>
                          <a:rPr lang="zh-CN" altLang="en-US" i="1">
                            <a:solidFill>
                              <a:prstClr val="black"/>
                            </a:solidFill>
                            <a:latin typeface="Cambria Math" panose="02040503050406030204" pitchFamily="18" charset="0"/>
                          </a:rPr>
                          <m:t>𝜇</m:t>
                        </m:r>
                      </m:sup>
                    </m:sSup>
                    <m:r>
                      <a:rPr lang="en-US" altLang="zh-CN" i="1">
                        <a:solidFill>
                          <a:prstClr val="black"/>
                        </a:solidFill>
                        <a:latin typeface="Cambria Math" panose="02040503050406030204" pitchFamily="18" charset="0"/>
                        <a:ea typeface="Cambria Math" panose="02040503050406030204" pitchFamily="18" charset="0"/>
                      </a:rPr>
                      <m:t>~</m:t>
                    </m:r>
                    <m:r>
                      <a:rPr lang="en-US" altLang="zh-CN" i="1">
                        <a:solidFill>
                          <a:prstClr val="black"/>
                        </a:solidFill>
                        <a:latin typeface="Cambria Math" panose="02040503050406030204" pitchFamily="18" charset="0"/>
                        <a:ea typeface="Cambria Math" panose="02040503050406030204" pitchFamily="18" charset="0"/>
                      </a:rPr>
                      <m:t>𝑂</m:t>
                    </m:r>
                    <m:r>
                      <a:rPr lang="en-US" altLang="zh-CN" i="1">
                        <a:solidFill>
                          <a:prstClr val="black"/>
                        </a:solidFill>
                        <a:latin typeface="Cambria Math" panose="02040503050406030204" pitchFamily="18" charset="0"/>
                        <a:ea typeface="Cambria Math" panose="02040503050406030204" pitchFamily="18" charset="0"/>
                      </a:rPr>
                      <m:t>(</m:t>
                    </m:r>
                    <m:sSubSup>
                      <m:sSubSupPr>
                        <m:ctrlPr>
                          <a:rPr lang="en-US" altLang="zh-CN" i="1">
                            <a:solidFill>
                              <a:prstClr val="black"/>
                            </a:solidFill>
                            <a:latin typeface="Cambria Math" panose="02040503050406030204" pitchFamily="18" charset="0"/>
                            <a:ea typeface="Cambria Math" panose="02040503050406030204" pitchFamily="18" charset="0"/>
                          </a:rPr>
                        </m:ctrlPr>
                      </m:sSubSupPr>
                      <m:e>
                        <m:r>
                          <a:rPr lang="en-US" altLang="zh-CN" i="1">
                            <a:solidFill>
                              <a:prstClr val="black"/>
                            </a:solidFill>
                            <a:latin typeface="Cambria Math" panose="02040503050406030204" pitchFamily="18" charset="0"/>
                            <a:ea typeface="Cambria Math" panose="02040503050406030204" pitchFamily="18" charset="0"/>
                          </a:rPr>
                          <m:t>𝑁</m:t>
                        </m:r>
                      </m:e>
                      <m:sub>
                        <m:r>
                          <a:rPr lang="en-US" altLang="zh-CN" i="1">
                            <a:solidFill>
                              <a:prstClr val="black"/>
                            </a:solidFill>
                            <a:latin typeface="Cambria Math" panose="02040503050406030204" pitchFamily="18" charset="0"/>
                            <a:ea typeface="Cambria Math" panose="02040503050406030204" pitchFamily="18" charset="0"/>
                          </a:rPr>
                          <m:t>𝑐</m:t>
                        </m:r>
                      </m:sub>
                      <m:sup>
                        <m:r>
                          <a:rPr lang="en-US" altLang="zh-CN" i="1">
                            <a:solidFill>
                              <a:prstClr val="black"/>
                            </a:solidFill>
                            <a:latin typeface="Cambria Math" panose="02040503050406030204" pitchFamily="18" charset="0"/>
                            <a:ea typeface="Cambria Math" panose="02040503050406030204" pitchFamily="18" charset="0"/>
                          </a:rPr>
                          <m:t>0</m:t>
                        </m:r>
                      </m:sup>
                    </m:sSubSup>
                    <m:r>
                      <a:rPr lang="en-US" altLang="zh-CN" i="1">
                        <a:solidFill>
                          <a:prstClr val="black"/>
                        </a:solidFill>
                        <a:latin typeface="Cambria Math" panose="02040503050406030204" pitchFamily="18" charset="0"/>
                        <a:ea typeface="Cambria Math" panose="02040503050406030204" pitchFamily="18" charset="0"/>
                      </a:rPr>
                      <m:t>)</m:t>
                    </m:r>
                  </m:oMath>
                </a14:m>
                <a:r>
                  <a:rPr lang="en-US" altLang="zh-CN" dirty="0"/>
                  <a:t>, possible construct the EFT of </a:t>
                </a:r>
                <a:r>
                  <a:rPr lang="el-GR" altLang="zh-CN" dirty="0">
                    <a:latin typeface="Cambria Math" panose="02040503050406030204" pitchFamily="18" charset="0"/>
                    <a:ea typeface="Cambria Math" panose="02040503050406030204" pitchFamily="18" charset="0"/>
                  </a:rPr>
                  <a:t>σ</a:t>
                </a:r>
                <a:r>
                  <a:rPr lang="en-US" altLang="zh-CN" dirty="0">
                    <a:latin typeface="Cambria Math" panose="02040503050406030204" pitchFamily="18" charset="0"/>
                    <a:ea typeface="Cambria Math" panose="02040503050406030204" pitchFamily="18" charset="0"/>
                  </a:rPr>
                  <a:t> </a:t>
                </a:r>
                <a:r>
                  <a:rPr lang="en-US" altLang="zh-CN" dirty="0"/>
                  <a:t>using small mass expansion ?? </a:t>
                </a:r>
                <a:endParaRPr lang="zh-CN" altLang="en-US" dirty="0"/>
              </a:p>
            </p:txBody>
          </p:sp>
        </mc:Choice>
        <mc:Fallback xmlns="">
          <p:sp>
            <p:nvSpPr>
              <p:cNvPr id="22" name="矩形 21"/>
              <p:cNvSpPr>
                <a:spLocks noRot="1" noChangeAspect="1" noMove="1" noResize="1" noEditPoints="1" noAdjustHandles="1" noChangeArrowheads="1" noChangeShapeType="1" noTextEdit="1"/>
              </p:cNvSpPr>
              <p:nvPr/>
            </p:nvSpPr>
            <p:spPr>
              <a:xfrm>
                <a:off x="6494976" y="5589241"/>
                <a:ext cx="4372199" cy="698653"/>
              </a:xfrm>
              <a:prstGeom prst="rect">
                <a:avLst/>
              </a:prstGeom>
              <a:blipFill rotWithShape="0">
                <a:blip r:embed="rId6"/>
                <a:stretch>
                  <a:fillRect l="-831" t="-1695" r="-970" b="-8475"/>
                </a:stretch>
              </a:blipFill>
              <a:ln w="25400">
                <a:solidFill>
                  <a:srgbClr val="FF3300"/>
                </a:solidFill>
              </a:ln>
            </p:spPr>
            <p:txBody>
              <a:bodyPr/>
              <a:lstStyle/>
              <a:p>
                <a:r>
                  <a:rPr lang="zh-CN" altLang="en-US">
                    <a:noFill/>
                  </a:rPr>
                  <a:t> </a:t>
                </a:r>
              </a:p>
            </p:txBody>
          </p:sp>
        </mc:Fallback>
      </mc:AlternateContent>
      <p:sp>
        <p:nvSpPr>
          <p:cNvPr id="26" name="文本框 25"/>
          <p:cNvSpPr txBox="1"/>
          <p:nvPr/>
        </p:nvSpPr>
        <p:spPr>
          <a:xfrm>
            <a:off x="2135560" y="6021288"/>
            <a:ext cx="8210902" cy="523220"/>
          </a:xfrm>
          <a:prstGeom prst="rect">
            <a:avLst/>
          </a:prstGeom>
          <a:noFill/>
        </p:spPr>
        <p:txBody>
          <a:bodyPr wrap="none" rtlCol="0">
            <a:spAutoFit/>
          </a:bodyPr>
          <a:lstStyle/>
          <a:p>
            <a:r>
              <a:rPr lang="en-US" altLang="zh-CN" sz="2800" b="1" dirty="0">
                <a:solidFill>
                  <a:srgbClr val="7030A0"/>
                </a:solidFill>
                <a:latin typeface="Century" panose="02040604050505020304" pitchFamily="18" charset="0"/>
              </a:rPr>
              <a:t>How to include the sigma meson effect in </a:t>
            </a:r>
            <a:r>
              <a:rPr lang="en-US" altLang="zh-CN" sz="2800" b="1" dirty="0" err="1">
                <a:solidFill>
                  <a:srgbClr val="7030A0"/>
                </a:solidFill>
                <a:latin typeface="Century" panose="02040604050505020304" pitchFamily="18" charset="0"/>
              </a:rPr>
              <a:t>ChPT</a:t>
            </a:r>
            <a:r>
              <a:rPr lang="en-US" altLang="zh-CN" sz="2800" b="1" dirty="0">
                <a:solidFill>
                  <a:srgbClr val="7030A0"/>
                </a:solidFill>
                <a:latin typeface="Century" panose="02040604050505020304" pitchFamily="18" charset="0"/>
              </a:rPr>
              <a:t>?</a:t>
            </a:r>
            <a:endParaRPr lang="zh-CN" altLang="en-US" sz="2800" b="1" dirty="0">
              <a:solidFill>
                <a:srgbClr val="7030A0"/>
              </a:solidFill>
              <a:latin typeface="Century" panose="02040604050505020304" pitchFamily="18" charset="0"/>
            </a:endParaRPr>
          </a:p>
        </p:txBody>
      </p:sp>
    </p:spTree>
    <p:extLst>
      <p:ext uri="{BB962C8B-B14F-4D97-AF65-F5344CB8AC3E}">
        <p14:creationId xmlns:p14="http://schemas.microsoft.com/office/powerpoint/2010/main" val="3665798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500" fill="hold"/>
                                        <p:tgtEl>
                                          <p:spTgt spid="26"/>
                                        </p:tgtEl>
                                        <p:attrNameLst>
                                          <p:attrName>ppt_x</p:attrName>
                                        </p:attrNameLst>
                                      </p:cBhvr>
                                      <p:tavLst>
                                        <p:tav tm="0">
                                          <p:val>
                                            <p:strVal val="#ppt_x"/>
                                          </p:val>
                                        </p:tav>
                                        <p:tav tm="100000">
                                          <p:val>
                                            <p:strVal val="#ppt_x"/>
                                          </p:val>
                                        </p:tav>
                                      </p:tavLst>
                                    </p:anim>
                                    <p:anim calcmode="lin" valueType="num">
                                      <p:cBhvr additive="base">
                                        <p:cTn id="3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19</a:t>
            </a:fld>
            <a:endParaRPr lang="ja-JP" altLang="en-US">
              <a:solidFill>
                <a:prstClr val="black">
                  <a:tint val="75000"/>
                </a:prstClr>
              </a:solidFill>
            </a:endParaRPr>
          </a:p>
        </p:txBody>
      </p:sp>
      <p:cxnSp>
        <p:nvCxnSpPr>
          <p:cNvPr id="5" name="直接连接符 12"/>
          <p:cNvCxnSpPr>
            <a:cxnSpLocks noChangeShapeType="1"/>
          </p:cNvCxnSpPr>
          <p:nvPr/>
        </p:nvCxnSpPr>
        <p:spPr bwMode="auto">
          <a:xfrm>
            <a:off x="937068" y="1231900"/>
            <a:ext cx="7777163"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13"/>
          <p:cNvSpPr txBox="1">
            <a:spLocks noChangeArrowheads="1"/>
          </p:cNvSpPr>
          <p:nvPr/>
        </p:nvSpPr>
        <p:spPr bwMode="auto">
          <a:xfrm>
            <a:off x="798743" y="404814"/>
            <a:ext cx="659699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Bef>
                <a:spcPct val="0"/>
              </a:spcBef>
              <a:spcAft>
                <a:spcPct val="0"/>
              </a:spcAft>
              <a:buFontTx/>
              <a:buNone/>
            </a:pPr>
            <a:r>
              <a:rPr lang="en-US" altLang="zh-CN" b="1" dirty="0">
                <a:solidFill>
                  <a:srgbClr val="261F7B"/>
                </a:solidFill>
                <a:latin typeface="微软雅黑" panose="020B0503020204020204" pitchFamily="34" charset="-122"/>
                <a:ea typeface="微软雅黑" panose="020B0503020204020204" pitchFamily="34" charset="-122"/>
              </a:rPr>
              <a:t>Scale symmetry in EFT, 1970’s</a:t>
            </a:r>
            <a:endParaRPr lang="ja-JP" altLang="en-US" b="1" dirty="0">
              <a:solidFill>
                <a:srgbClr val="261F7B"/>
              </a:solidFill>
              <a:latin typeface="微软雅黑" panose="020B0503020204020204" pitchFamily="34" charset="-122"/>
              <a:ea typeface="微软雅黑" panose="020B0503020204020204" pitchFamily="34" charset="-122"/>
            </a:endParaRPr>
          </a:p>
        </p:txBody>
      </p:sp>
      <p:cxnSp>
        <p:nvCxnSpPr>
          <p:cNvPr id="7" name="直接连接符 10"/>
          <p:cNvCxnSpPr>
            <a:cxnSpLocks noChangeShapeType="1"/>
          </p:cNvCxnSpPr>
          <p:nvPr/>
        </p:nvCxnSpPr>
        <p:spPr bwMode="auto">
          <a:xfrm>
            <a:off x="937068"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3" name="图片 12"/>
          <p:cNvPicPr>
            <a:picLocks noChangeAspect="1"/>
          </p:cNvPicPr>
          <p:nvPr/>
        </p:nvPicPr>
        <p:blipFill>
          <a:blip r:embed="rId2"/>
          <a:stretch>
            <a:fillRect/>
          </a:stretch>
        </p:blipFill>
        <p:spPr>
          <a:xfrm>
            <a:off x="1072548" y="1340769"/>
            <a:ext cx="5851332" cy="1726669"/>
          </a:xfrm>
          <a:prstGeom prst="rect">
            <a:avLst/>
          </a:prstGeom>
        </p:spPr>
      </p:pic>
      <p:pic>
        <p:nvPicPr>
          <p:cNvPr id="15" name="图片 14"/>
          <p:cNvPicPr>
            <a:picLocks noChangeAspect="1"/>
          </p:cNvPicPr>
          <p:nvPr/>
        </p:nvPicPr>
        <p:blipFill>
          <a:blip r:embed="rId3"/>
          <a:stretch>
            <a:fillRect/>
          </a:stretch>
        </p:blipFill>
        <p:spPr>
          <a:xfrm>
            <a:off x="1037787" y="3030925"/>
            <a:ext cx="5913757" cy="3301087"/>
          </a:xfrm>
          <a:prstGeom prst="rect">
            <a:avLst/>
          </a:prstGeom>
        </p:spPr>
      </p:pic>
      <p:pic>
        <p:nvPicPr>
          <p:cNvPr id="16" name="图片 15"/>
          <p:cNvPicPr>
            <a:picLocks noChangeAspect="1"/>
          </p:cNvPicPr>
          <p:nvPr/>
        </p:nvPicPr>
        <p:blipFill>
          <a:blip r:embed="rId4"/>
          <a:stretch>
            <a:fillRect/>
          </a:stretch>
        </p:blipFill>
        <p:spPr>
          <a:xfrm>
            <a:off x="7222414" y="2122715"/>
            <a:ext cx="4726941" cy="1069986"/>
          </a:xfrm>
          <a:prstGeom prst="rect">
            <a:avLst/>
          </a:prstGeom>
          <a:ln w="25400">
            <a:solidFill>
              <a:srgbClr val="FFFF00"/>
            </a:solidFill>
          </a:ln>
        </p:spPr>
      </p:pic>
      <p:sp>
        <p:nvSpPr>
          <p:cNvPr id="20" name="文本框 19"/>
          <p:cNvSpPr txBox="1"/>
          <p:nvPr/>
        </p:nvSpPr>
        <p:spPr>
          <a:xfrm>
            <a:off x="7690757" y="3430821"/>
            <a:ext cx="3663043" cy="923330"/>
          </a:xfrm>
          <a:prstGeom prst="rect">
            <a:avLst/>
          </a:prstGeom>
          <a:solidFill>
            <a:srgbClr val="FFFF00"/>
          </a:solidFill>
        </p:spPr>
        <p:txBody>
          <a:bodyPr wrap="square" rtlCol="0">
            <a:spAutoFit/>
          </a:bodyPr>
          <a:lstStyle/>
          <a:p>
            <a:r>
              <a:rPr lang="en-US" altLang="zh-CN" dirty="0">
                <a:latin typeface="Century" panose="02040604050505020304" pitchFamily="18" charset="0"/>
              </a:rPr>
              <a:t>Arising from explicit chiral symmetry breaking, irrelevant to the trace anomaly of QCD</a:t>
            </a:r>
            <a:r>
              <a:rPr lang="en-US" altLang="zh-CN" dirty="0"/>
              <a:t>;</a:t>
            </a:r>
          </a:p>
        </p:txBody>
      </p:sp>
    </p:spTree>
    <p:extLst>
      <p:ext uri="{BB962C8B-B14F-4D97-AF65-F5344CB8AC3E}">
        <p14:creationId xmlns:p14="http://schemas.microsoft.com/office/powerpoint/2010/main" val="38434521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additive="base">
                                        <p:cTn id="11" dur="500" fill="hold"/>
                                        <p:tgtEl>
                                          <p:spTgt spid="20"/>
                                        </p:tgtEl>
                                        <p:attrNameLst>
                                          <p:attrName>ppt_x</p:attrName>
                                        </p:attrNameLst>
                                      </p:cBhvr>
                                      <p:tavLst>
                                        <p:tav tm="0">
                                          <p:val>
                                            <p:strVal val="#ppt_x"/>
                                          </p:val>
                                        </p:tav>
                                        <p:tav tm="100000">
                                          <p:val>
                                            <p:strVal val="#ppt_x"/>
                                          </p:val>
                                        </p:tav>
                                      </p:tavLst>
                                    </p:anim>
                                    <p:anim calcmode="lin" valueType="num">
                                      <p:cBhvr additive="base">
                                        <p:cTn id="1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5B9C47B1-B13B-45A7-85CD-AFDD35E19203}"/>
              </a:ext>
            </a:extLst>
          </p:cNvPr>
          <p:cNvSpPr>
            <a:spLocks noGrp="1"/>
          </p:cNvSpPr>
          <p:nvPr>
            <p:ph type="title"/>
          </p:nvPr>
        </p:nvSpPr>
        <p:spPr/>
        <p:txBody>
          <a:bodyPr>
            <a:normAutofit/>
          </a:bodyPr>
          <a:lstStyle/>
          <a:p>
            <a:pPr algn="ctr"/>
            <a:r>
              <a:rPr lang="en-US" altLang="zh-CN" sz="4000" b="1" dirty="0" smtClean="0">
                <a:latin typeface="Century" panose="02040604050505020304" pitchFamily="18" charset="0"/>
                <a:ea typeface="微软雅黑" panose="020B0503020204020204" pitchFamily="34" charset="-122"/>
              </a:rPr>
              <a:t>Outline</a:t>
            </a:r>
            <a:endParaRPr lang="zh-CN" altLang="en-US" sz="4000" b="1" dirty="0">
              <a:latin typeface="Century" panose="02040604050505020304" pitchFamily="18" charset="0"/>
              <a:ea typeface="微软雅黑" panose="020B0503020204020204" pitchFamily="34" charset="-122"/>
            </a:endParaRPr>
          </a:p>
        </p:txBody>
      </p:sp>
      <p:sp>
        <p:nvSpPr>
          <p:cNvPr id="3" name="内容占位符 2">
            <a:extLst>
              <a:ext uri="{FF2B5EF4-FFF2-40B4-BE49-F238E27FC236}">
                <a16:creationId xmlns:a16="http://schemas.microsoft.com/office/drawing/2014/main" xmlns="" id="{A33F040B-F343-4CDB-8576-B53BC4C15DE2}"/>
              </a:ext>
            </a:extLst>
          </p:cNvPr>
          <p:cNvSpPr>
            <a:spLocks noGrp="1"/>
          </p:cNvSpPr>
          <p:nvPr>
            <p:ph idx="1"/>
          </p:nvPr>
        </p:nvSpPr>
        <p:spPr>
          <a:xfrm>
            <a:off x="571500" y="1942643"/>
            <a:ext cx="11182350" cy="4351338"/>
          </a:xfrm>
        </p:spPr>
        <p:txBody>
          <a:bodyPr>
            <a:normAutofit fontScale="92500" lnSpcReduction="20000"/>
          </a:bodyPr>
          <a:lstStyle/>
          <a:p>
            <a:pPr marL="1485900" lvl="2" indent="-571500">
              <a:lnSpc>
                <a:spcPct val="150000"/>
              </a:lnSpc>
              <a:spcBef>
                <a:spcPts val="1200"/>
              </a:spcBef>
              <a:spcAft>
                <a:spcPts val="1200"/>
              </a:spcAft>
              <a:buFont typeface="+mj-lt"/>
              <a:buAutoNum type="romanUcPeriod"/>
            </a:pPr>
            <a:r>
              <a:rPr lang="en-US" altLang="zh-CN" sz="3200" dirty="0" smtClean="0">
                <a:latin typeface="Century" panose="02040604050505020304" pitchFamily="18" charset="0"/>
                <a:ea typeface="微软雅黑" panose="020B0503020204020204" pitchFamily="34" charset="-122"/>
              </a:rPr>
              <a:t>Introduction</a:t>
            </a:r>
          </a:p>
          <a:p>
            <a:pPr marL="1485900" lvl="2" indent="-571500">
              <a:lnSpc>
                <a:spcPct val="150000"/>
              </a:lnSpc>
              <a:spcBef>
                <a:spcPts val="1200"/>
              </a:spcBef>
              <a:spcAft>
                <a:spcPts val="1200"/>
              </a:spcAft>
              <a:buFont typeface="+mj-lt"/>
              <a:buAutoNum type="romanUcPeriod"/>
            </a:pPr>
            <a:r>
              <a:rPr lang="en-US" altLang="zh-CN" sz="3200" dirty="0" err="1" smtClean="0">
                <a:latin typeface="Century" panose="02040604050505020304" pitchFamily="18" charset="0"/>
                <a:ea typeface="微软雅黑" panose="020B0503020204020204" pitchFamily="34" charset="-122"/>
              </a:rPr>
              <a:t>Skyrmion</a:t>
            </a:r>
            <a:r>
              <a:rPr lang="en-US" altLang="zh-CN" sz="3200" dirty="0" smtClean="0">
                <a:latin typeface="Century" panose="02040604050505020304" pitchFamily="18" charset="0"/>
                <a:ea typeface="微软雅黑" panose="020B0503020204020204" pitchFamily="34" charset="-122"/>
              </a:rPr>
              <a:t> matter &amp; topology change</a:t>
            </a:r>
          </a:p>
          <a:p>
            <a:pPr marL="1485900" lvl="2" indent="-571500">
              <a:lnSpc>
                <a:spcPct val="150000"/>
              </a:lnSpc>
              <a:spcBef>
                <a:spcPts val="1200"/>
              </a:spcBef>
              <a:spcAft>
                <a:spcPts val="1200"/>
              </a:spcAft>
              <a:buFont typeface="+mj-lt"/>
              <a:buAutoNum type="romanUcPeriod"/>
            </a:pPr>
            <a:r>
              <a:rPr lang="en-US" altLang="zh-CN" sz="3200" dirty="0" smtClean="0">
                <a:latin typeface="Century" panose="02040604050505020304" pitchFamily="18" charset="0"/>
                <a:ea typeface="微软雅黑" panose="020B0503020204020204" pitchFamily="34" charset="-122"/>
              </a:rPr>
              <a:t>Hidden symmetries of QCD</a:t>
            </a:r>
          </a:p>
          <a:p>
            <a:pPr marL="1485900" lvl="2" indent="-571500">
              <a:lnSpc>
                <a:spcPct val="150000"/>
              </a:lnSpc>
              <a:spcBef>
                <a:spcPts val="1200"/>
              </a:spcBef>
              <a:spcAft>
                <a:spcPts val="1200"/>
              </a:spcAft>
              <a:buFont typeface="+mj-lt"/>
              <a:buAutoNum type="romanUcPeriod"/>
            </a:pPr>
            <a:r>
              <a:rPr lang="en-US" altLang="zh-CN" sz="3200" dirty="0">
                <a:latin typeface="Century" panose="02040604050505020304" pitchFamily="18" charset="0"/>
                <a:ea typeface="微软雅黑" panose="020B0503020204020204" pitchFamily="34" charset="-122"/>
              </a:rPr>
              <a:t>Emergent symmetry </a:t>
            </a:r>
            <a:r>
              <a:rPr lang="en-US" altLang="zh-CN" sz="3200" dirty="0" smtClean="0">
                <a:latin typeface="Century" panose="02040604050505020304" pitchFamily="18" charset="0"/>
                <a:ea typeface="微软雅黑" panose="020B0503020204020204" pitchFamily="34" charset="-122"/>
              </a:rPr>
              <a:t>&amp; </a:t>
            </a:r>
            <a:r>
              <a:rPr lang="en-US" altLang="zh-CN" sz="3200" dirty="0">
                <a:latin typeface="Century" panose="02040604050505020304" pitchFamily="18" charset="0"/>
                <a:ea typeface="微软雅黑" panose="020B0503020204020204" pitchFamily="34" charset="-122"/>
              </a:rPr>
              <a:t>neutron star properties </a:t>
            </a:r>
            <a:endParaRPr lang="en-US" altLang="zh-CN" sz="3200" dirty="0" smtClean="0">
              <a:latin typeface="Century" panose="02040604050505020304" pitchFamily="18" charset="0"/>
              <a:ea typeface="微软雅黑" panose="020B0503020204020204" pitchFamily="34" charset="-122"/>
            </a:endParaRPr>
          </a:p>
          <a:p>
            <a:pPr marL="1485900" lvl="2" indent="-571500">
              <a:lnSpc>
                <a:spcPct val="150000"/>
              </a:lnSpc>
              <a:spcBef>
                <a:spcPts val="1200"/>
              </a:spcBef>
              <a:spcAft>
                <a:spcPts val="1200"/>
              </a:spcAft>
              <a:buFont typeface="+mj-lt"/>
              <a:buAutoNum type="romanUcPeriod"/>
            </a:pPr>
            <a:r>
              <a:rPr lang="en-US" altLang="zh-CN" sz="3200" dirty="0" smtClean="0">
                <a:latin typeface="Century" panose="02040604050505020304" pitchFamily="18" charset="0"/>
                <a:ea typeface="微软雅黑" panose="020B0503020204020204" pitchFamily="34" charset="-122"/>
              </a:rPr>
              <a:t>Summary</a:t>
            </a:r>
            <a:endParaRPr lang="en-US" altLang="zh-CN" sz="3200" dirty="0">
              <a:latin typeface="Century" panose="02040604050505020304" pitchFamily="18" charset="0"/>
              <a:ea typeface="微软雅黑" panose="020B0503020204020204" pitchFamily="34" charset="-122"/>
            </a:endParaRPr>
          </a:p>
        </p:txBody>
      </p:sp>
      <p:sp>
        <p:nvSpPr>
          <p:cNvPr id="4" name="矩形 3">
            <a:extLst>
              <a:ext uri="{FF2B5EF4-FFF2-40B4-BE49-F238E27FC236}">
                <a16:creationId xmlns:a16="http://schemas.microsoft.com/office/drawing/2014/main" xmlns="" id="{B9120735-7CF0-4AEE-AA1E-9C75B6DFAA3D}"/>
              </a:ext>
            </a:extLst>
          </p:cNvPr>
          <p:cNvSpPr/>
          <p:nvPr/>
        </p:nvSpPr>
        <p:spPr>
          <a:xfrm>
            <a:off x="838200" y="1618688"/>
            <a:ext cx="105156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日期占位符 4"/>
          <p:cNvSpPr>
            <a:spLocks noGrp="1"/>
          </p:cNvSpPr>
          <p:nvPr>
            <p:ph type="dt" sz="half" idx="10"/>
          </p:nvPr>
        </p:nvSpPr>
        <p:spPr/>
        <p:txBody>
          <a:bodyPr/>
          <a:lstStyle/>
          <a:p>
            <a:r>
              <a:rPr lang="en-US" altLang="zh-CN" smtClean="0"/>
              <a:t>2018/9/17</a:t>
            </a:r>
            <a:endParaRPr lang="zh-CN" altLang="en-US"/>
          </a:p>
        </p:txBody>
      </p:sp>
      <p:sp>
        <p:nvSpPr>
          <p:cNvPr id="6" name="页脚占位符 5"/>
          <p:cNvSpPr>
            <a:spLocks noGrp="1"/>
          </p:cNvSpPr>
          <p:nvPr>
            <p:ph type="ftr" sz="quarter" idx="11"/>
          </p:nvPr>
        </p:nvSpPr>
        <p:spPr/>
        <p:txBody>
          <a:bodyPr/>
          <a:lstStyle/>
          <a:p>
            <a:r>
              <a:rPr lang="en-US" altLang="zh-CN" smtClean="0"/>
              <a:t>TopologyChange @ APCTP</a:t>
            </a:r>
            <a:endParaRPr lang="zh-CN" altLang="en-US"/>
          </a:p>
        </p:txBody>
      </p:sp>
      <p:sp>
        <p:nvSpPr>
          <p:cNvPr id="7" name="灯片编号占位符 6"/>
          <p:cNvSpPr>
            <a:spLocks noGrp="1"/>
          </p:cNvSpPr>
          <p:nvPr>
            <p:ph type="sldNum" sz="quarter" idx="12"/>
          </p:nvPr>
        </p:nvSpPr>
        <p:spPr/>
        <p:txBody>
          <a:bodyPr/>
          <a:lstStyle/>
          <a:p>
            <a:fld id="{E9AD0BA7-D59D-4694-8666-3935C983837A}" type="slidenum">
              <a:rPr lang="zh-CN" altLang="en-US" smtClean="0"/>
              <a:t>2</a:t>
            </a:fld>
            <a:endParaRPr lang="zh-CN" altLang="en-US"/>
          </a:p>
        </p:txBody>
      </p:sp>
    </p:spTree>
    <p:extLst>
      <p:ext uri="{BB962C8B-B14F-4D97-AF65-F5344CB8AC3E}">
        <p14:creationId xmlns:p14="http://schemas.microsoft.com/office/powerpoint/2010/main" val="16183087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kumimoji="1" lang="en-US" altLang="zh-CN" smtClean="0"/>
              <a:t>2018/9/17</a:t>
            </a:r>
            <a:endParaRPr kumimoji="1" lang="ja-JP" altLang="en-US"/>
          </a:p>
        </p:txBody>
      </p:sp>
      <p:sp>
        <p:nvSpPr>
          <p:cNvPr id="4" name="页脚占位符 3"/>
          <p:cNvSpPr>
            <a:spLocks noGrp="1"/>
          </p:cNvSpPr>
          <p:nvPr>
            <p:ph type="ftr" sz="quarter" idx="11"/>
          </p:nvPr>
        </p:nvSpPr>
        <p:spPr/>
        <p:txBody>
          <a:bodyPr/>
          <a:lstStyle/>
          <a:p>
            <a:r>
              <a:rPr kumimoji="1" lang="en-US" altLang="zh-CN" smtClean="0"/>
              <a:t>TopologyChange @ APCTP</a:t>
            </a:r>
            <a:endParaRPr kumimoji="1" lang="ja-JP" altLang="en-US"/>
          </a:p>
        </p:txBody>
      </p:sp>
      <p:sp>
        <p:nvSpPr>
          <p:cNvPr id="5" name="灯片编号占位符 4"/>
          <p:cNvSpPr>
            <a:spLocks noGrp="1"/>
          </p:cNvSpPr>
          <p:nvPr>
            <p:ph type="sldNum" sz="quarter" idx="12"/>
          </p:nvPr>
        </p:nvSpPr>
        <p:spPr/>
        <p:txBody>
          <a:bodyPr/>
          <a:lstStyle/>
          <a:p>
            <a:fld id="{ED0568AB-F763-473D-BF8F-80ADF6CAD464}" type="slidenum">
              <a:rPr kumimoji="1" lang="ja-JP" altLang="en-US" smtClean="0"/>
              <a:t>20</a:t>
            </a:fld>
            <a:endParaRPr kumimoji="1" lang="ja-JP" altLang="en-US"/>
          </a:p>
        </p:txBody>
      </p:sp>
      <mc:AlternateContent xmlns:mc="http://schemas.openxmlformats.org/markup-compatibility/2006" xmlns:a14="http://schemas.microsoft.com/office/drawing/2010/main">
        <mc:Choice Requires="a14">
          <p:sp>
            <p:nvSpPr>
              <p:cNvPr id="7" name="文本框 6"/>
              <p:cNvSpPr txBox="1"/>
              <p:nvPr/>
            </p:nvSpPr>
            <p:spPr>
              <a:xfrm>
                <a:off x="1703514" y="494670"/>
                <a:ext cx="8856983" cy="2913042"/>
              </a:xfrm>
              <a:prstGeom prst="rect">
                <a:avLst/>
              </a:prstGeom>
              <a:gradFill>
                <a:gsLst>
                  <a:gs pos="0">
                    <a:srgbClr val="B080EA"/>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a:lnSpc>
                    <a:spcPct val="150000"/>
                  </a:lnSpc>
                </a:pP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𝑓</m:t>
                        </m:r>
                      </m:e>
                      <m:sub>
                        <m:r>
                          <a:rPr lang="en-US" altLang="zh-CN" sz="2400" i="1">
                            <a:latin typeface="Cambria Math" panose="02040503050406030204" pitchFamily="18" charset="0"/>
                          </a:rPr>
                          <m:t>0</m:t>
                        </m:r>
                      </m:sub>
                    </m:sSub>
                    <m:r>
                      <a:rPr lang="en-US" altLang="zh-CN" sz="2400" i="1">
                        <a:latin typeface="Cambria Math" panose="02040503050406030204" pitchFamily="18" charset="0"/>
                      </a:rPr>
                      <m:t>(500)</m:t>
                    </m:r>
                  </m:oMath>
                </a14:m>
                <a:r>
                  <a:rPr lang="en-US" altLang="zh-CN" sz="2400" dirty="0">
                    <a:latin typeface="Centaur" panose="02030504050205020304" pitchFamily="18" charset="0"/>
                  </a:rPr>
                  <a:t> is a </a:t>
                </a:r>
                <a:r>
                  <a:rPr lang="en-US" altLang="zh-CN" sz="2400" dirty="0" err="1">
                    <a:latin typeface="Centaur" panose="02030504050205020304" pitchFamily="18" charset="0"/>
                  </a:rPr>
                  <a:t>pNGB</a:t>
                </a:r>
                <a:r>
                  <a:rPr lang="en-US" altLang="zh-CN" sz="2400" dirty="0">
                    <a:latin typeface="Centaur" panose="02030504050205020304" pitchFamily="18" charset="0"/>
                  </a:rPr>
                  <a:t>  arising from (noted </a:t>
                </a:r>
                <a14:m>
                  <m:oMath xmlns:m="http://schemas.openxmlformats.org/officeDocument/2006/math">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𝑚</m:t>
                        </m:r>
                      </m:e>
                      <m:sub>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𝑓</m:t>
                            </m:r>
                          </m:e>
                          <m:sub>
                            <m:r>
                              <a:rPr lang="en-US" altLang="zh-CN" sz="2400" i="1">
                                <a:latin typeface="Cambria Math" panose="02040503050406030204" pitchFamily="18" charset="0"/>
                              </a:rPr>
                              <m:t>0</m:t>
                            </m:r>
                          </m:sub>
                        </m:sSub>
                      </m:sub>
                    </m:sSub>
                    <m:r>
                      <a:rPr lang="en-US" altLang="zh-CN" sz="2400" i="1">
                        <a:latin typeface="Cambria Math" panose="02040503050406030204" pitchFamily="18" charset="0"/>
                      </a:rPr>
                      <m:t> </m:t>
                    </m:r>
                    <m:r>
                      <a:rPr lang="en-US" altLang="zh-CN" sz="2400" i="1">
                        <a:latin typeface="Cambria Math" panose="02040503050406030204" pitchFamily="18" charset="0"/>
                        <a:ea typeface="Cambria Math" panose="02040503050406030204" pitchFamily="18" charset="0"/>
                      </a:rPr>
                      <m:t>≅ </m:t>
                    </m:r>
                    <m:sSub>
                      <m:sSubPr>
                        <m:ctrlPr>
                          <a:rPr lang="en-US" altLang="zh-CN" sz="2400" i="1">
                            <a:latin typeface="Cambria Math" panose="02040503050406030204" pitchFamily="18" charset="0"/>
                            <a:ea typeface="Cambria Math" panose="02040503050406030204" pitchFamily="18" charset="0"/>
                          </a:rPr>
                        </m:ctrlPr>
                      </m:sSubPr>
                      <m:e>
                        <m:r>
                          <a:rPr lang="en-US" altLang="zh-CN" sz="2400" i="1">
                            <a:latin typeface="Cambria Math" panose="02040503050406030204" pitchFamily="18" charset="0"/>
                            <a:ea typeface="Cambria Math" panose="02040503050406030204" pitchFamily="18" charset="0"/>
                          </a:rPr>
                          <m:t>𝑚</m:t>
                        </m:r>
                      </m:e>
                      <m:sub>
                        <m:r>
                          <a:rPr lang="en-US" altLang="zh-CN" sz="2400" i="1">
                            <a:latin typeface="Cambria Math" panose="02040503050406030204" pitchFamily="18" charset="0"/>
                            <a:ea typeface="Cambria Math" panose="02040503050406030204" pitchFamily="18" charset="0"/>
                          </a:rPr>
                          <m:t>𝐾</m:t>
                        </m:r>
                      </m:sub>
                    </m:sSub>
                  </m:oMath>
                </a14:m>
                <a:r>
                  <a:rPr lang="en-US" altLang="zh-CN" sz="2400" dirty="0">
                    <a:latin typeface="Centaur" panose="02030504050205020304" pitchFamily="18" charset="0"/>
                  </a:rPr>
                  <a:t>)</a:t>
                </a:r>
              </a:p>
              <a:p>
                <a:pPr>
                  <a:lnSpc>
                    <a:spcPct val="150000"/>
                  </a:lnSpc>
                </a:pPr>
                <a:r>
                  <a:rPr lang="en-US" altLang="zh-CN" sz="2400" dirty="0">
                    <a:latin typeface="Centaur" panose="02030504050205020304" pitchFamily="18" charset="0"/>
                  </a:rPr>
                  <a:t>              The SB of scale invariance associated + an explicit breaking of SI.</a:t>
                </a:r>
              </a:p>
              <a:p>
                <a:pPr lvl="0">
                  <a:lnSpc>
                    <a:spcPct val="150000"/>
                  </a:lnSpc>
                </a:pPr>
                <a:r>
                  <a:rPr lang="en-US" altLang="zh-CN" sz="2400" dirty="0">
                    <a:latin typeface="Centaur" panose="02030504050205020304" pitchFamily="18" charset="0"/>
                  </a:rPr>
                  <a:t> </a:t>
                </a:r>
                <a:r>
                  <a:rPr lang="en-US" altLang="zh-CN" sz="2400" dirty="0">
                    <a:solidFill>
                      <a:prstClr val="black"/>
                    </a:solidFill>
                    <a:latin typeface="Centaur" panose="02030504050205020304" pitchFamily="18" charset="0"/>
                  </a:rPr>
                  <a:t>Assumption:  There is an </a:t>
                </a:r>
                <a:r>
                  <a:rPr lang="en-US" altLang="zh-CN" sz="2400" dirty="0" err="1">
                    <a:solidFill>
                      <a:prstClr val="black"/>
                    </a:solidFill>
                    <a:latin typeface="Centaur" panose="02030504050205020304" pitchFamily="18" charset="0"/>
                  </a:rPr>
                  <a:t>Nonperturbative</a:t>
                </a:r>
                <a:r>
                  <a:rPr lang="en-US" altLang="zh-CN" sz="2400" dirty="0">
                    <a:solidFill>
                      <a:prstClr val="black"/>
                    </a:solidFill>
                    <a:latin typeface="Centaur" panose="02030504050205020304" pitchFamily="18" charset="0"/>
                  </a:rPr>
                  <a:t> IR fixed point in the running </a:t>
                </a:r>
              </a:p>
              <a:p>
                <a:pPr lvl="0">
                  <a:lnSpc>
                    <a:spcPct val="150000"/>
                  </a:lnSpc>
                </a:pPr>
                <a:r>
                  <a:rPr lang="en-US" altLang="zh-CN" sz="2400" dirty="0">
                    <a:solidFill>
                      <a:prstClr val="black"/>
                    </a:solidFill>
                    <a:latin typeface="Centaur" panose="02030504050205020304" pitchFamily="18" charset="0"/>
                  </a:rPr>
                  <a:t>                     QCD coupling constant </a:t>
                </a:r>
                <a14:m>
                  <m:oMath xmlns:m="http://schemas.openxmlformats.org/officeDocument/2006/math">
                    <m:sSub>
                      <m:sSubPr>
                        <m:ctrlPr>
                          <a:rPr lang="en-US" altLang="zh-CN" sz="2400" i="1">
                            <a:solidFill>
                              <a:prstClr val="black"/>
                            </a:solidFill>
                            <a:latin typeface="Cambria Math" panose="02040503050406030204" pitchFamily="18" charset="0"/>
                          </a:rPr>
                        </m:ctrlPr>
                      </m:sSubPr>
                      <m:e>
                        <m:r>
                          <m:rPr>
                            <m:sty m:val="p"/>
                          </m:rPr>
                          <a:rPr lang="el-GR" altLang="zh-CN" sz="2400" i="1">
                            <a:solidFill>
                              <a:prstClr val="black"/>
                            </a:solidFill>
                            <a:latin typeface="Cambria Math" panose="02040503050406030204" pitchFamily="18" charset="0"/>
                          </a:rPr>
                          <m:t>α</m:t>
                        </m:r>
                      </m:e>
                      <m:sub>
                        <m:r>
                          <a:rPr lang="en-US" altLang="zh-CN" sz="2400" i="1">
                            <a:solidFill>
                              <a:prstClr val="black"/>
                            </a:solidFill>
                            <a:latin typeface="Cambria Math" panose="02040503050406030204" pitchFamily="18" charset="0"/>
                          </a:rPr>
                          <m:t>𝑠</m:t>
                        </m:r>
                      </m:sub>
                    </m:sSub>
                  </m:oMath>
                </a14:m>
                <a:r>
                  <a:rPr lang="en-US" altLang="zh-CN" sz="2400" dirty="0">
                    <a:solidFill>
                      <a:prstClr val="black"/>
                    </a:solidFill>
                    <a:latin typeface="Centaur" panose="02030504050205020304" pitchFamily="18" charset="0"/>
                  </a:rPr>
                  <a:t>.</a:t>
                </a:r>
                <a:endParaRPr lang="en-US" altLang="zh-CN" sz="2400" dirty="0">
                  <a:latin typeface="Centaur" panose="02030504050205020304" pitchFamily="18" charset="0"/>
                </a:endParaRPr>
              </a:p>
              <a:p>
                <a:pPr>
                  <a:lnSpc>
                    <a:spcPct val="150000"/>
                  </a:lnSpc>
                </a:pPr>
                <a:r>
                  <a:rPr lang="en-US" altLang="zh-CN" sz="2400" dirty="0">
                    <a:latin typeface="Centaur" panose="02030504050205020304" pitchFamily="18" charset="0"/>
                  </a:rPr>
                  <a:t>EB of SI:      Departure of </a:t>
                </a:r>
                <a14:m>
                  <m:oMath xmlns:m="http://schemas.openxmlformats.org/officeDocument/2006/math">
                    <m:sSub>
                      <m:sSubPr>
                        <m:ctrlPr>
                          <a:rPr lang="en-US" altLang="zh-CN" sz="2400" i="1">
                            <a:latin typeface="Cambria Math" panose="02040503050406030204" pitchFamily="18" charset="0"/>
                          </a:rPr>
                        </m:ctrlPr>
                      </m:sSubPr>
                      <m:e>
                        <m:r>
                          <m:rPr>
                            <m:sty m:val="p"/>
                          </m:rPr>
                          <a:rPr lang="el-GR" altLang="zh-CN" sz="2400" i="1">
                            <a:latin typeface="Cambria Math" panose="02040503050406030204" pitchFamily="18" charset="0"/>
                          </a:rPr>
                          <m:t>α</m:t>
                        </m:r>
                      </m:e>
                      <m:sub>
                        <m:r>
                          <a:rPr lang="en-US" altLang="zh-CN" sz="2400" i="1">
                            <a:latin typeface="Cambria Math" panose="02040503050406030204" pitchFamily="18" charset="0"/>
                          </a:rPr>
                          <m:t>𝑠</m:t>
                        </m:r>
                      </m:sub>
                    </m:sSub>
                  </m:oMath>
                </a14:m>
                <a:r>
                  <a:rPr lang="en-US" altLang="zh-CN" sz="2400" dirty="0">
                    <a:latin typeface="Centaur" panose="02030504050205020304" pitchFamily="18" charset="0"/>
                  </a:rPr>
                  <a:t> from IRFP + current quark mass.</a:t>
                </a:r>
              </a:p>
            </p:txBody>
          </p:sp>
        </mc:Choice>
        <mc:Fallback xmlns="">
          <p:sp>
            <p:nvSpPr>
              <p:cNvPr id="7" name="文本框 6"/>
              <p:cNvSpPr txBox="1">
                <a:spLocks noRot="1" noChangeAspect="1" noMove="1" noResize="1" noEditPoints="1" noAdjustHandles="1" noChangeArrowheads="1" noChangeShapeType="1" noTextEdit="1"/>
              </p:cNvSpPr>
              <p:nvPr/>
            </p:nvSpPr>
            <p:spPr>
              <a:xfrm>
                <a:off x="1703514" y="494670"/>
                <a:ext cx="8856983" cy="2913042"/>
              </a:xfrm>
              <a:prstGeom prst="rect">
                <a:avLst/>
              </a:prstGeom>
              <a:blipFill rotWithShape="0">
                <a:blip r:embed="rId2"/>
                <a:stretch>
                  <a:fillRect l="-1032" b="-2301"/>
                </a:stretch>
              </a:blipFill>
            </p:spPr>
            <p:txBody>
              <a:bodyPr/>
              <a:lstStyle/>
              <a:p>
                <a:r>
                  <a:rPr lang="zh-CN" altLang="en-US">
                    <a:noFill/>
                  </a:rPr>
                  <a:t> </a:t>
                </a:r>
              </a:p>
            </p:txBody>
          </p:sp>
        </mc:Fallback>
      </mc:AlternateContent>
      <p:pic>
        <p:nvPicPr>
          <p:cNvPr id="9" name="图片 8"/>
          <p:cNvPicPr>
            <a:picLocks noChangeAspect="1"/>
          </p:cNvPicPr>
          <p:nvPr/>
        </p:nvPicPr>
        <p:blipFill>
          <a:blip r:embed="rId3"/>
          <a:stretch>
            <a:fillRect/>
          </a:stretch>
        </p:blipFill>
        <p:spPr>
          <a:xfrm>
            <a:off x="2595798" y="3573017"/>
            <a:ext cx="7100603" cy="2428857"/>
          </a:xfrm>
          <a:prstGeom prst="rect">
            <a:avLst/>
          </a:prstGeom>
        </p:spPr>
      </p:pic>
      <p:sp>
        <p:nvSpPr>
          <p:cNvPr id="11" name="矩形 10"/>
          <p:cNvSpPr/>
          <p:nvPr/>
        </p:nvSpPr>
        <p:spPr>
          <a:xfrm>
            <a:off x="1981200" y="5894686"/>
            <a:ext cx="5166320" cy="461665"/>
          </a:xfrm>
          <a:prstGeom prst="rect">
            <a:avLst/>
          </a:prstGeom>
        </p:spPr>
        <p:txBody>
          <a:bodyPr wrap="square">
            <a:spAutoFit/>
          </a:bodyPr>
          <a:lstStyle/>
          <a:p>
            <a:r>
              <a:rPr lang="en-US" altLang="zh-CN" sz="2400" dirty="0">
                <a:solidFill>
                  <a:prstClr val="black"/>
                </a:solidFill>
                <a:latin typeface="Centaur" panose="02030504050205020304" pitchFamily="18" charset="0"/>
              </a:rPr>
              <a:t> </a:t>
            </a:r>
            <a:r>
              <a:rPr lang="en-US" altLang="zh-CN" sz="2000" dirty="0">
                <a:solidFill>
                  <a:srgbClr val="008000"/>
                </a:solidFill>
                <a:latin typeface="Centaur" panose="02030504050205020304" pitchFamily="18" charset="0"/>
              </a:rPr>
              <a:t>Crewther and </a:t>
            </a:r>
            <a:r>
              <a:rPr lang="en-US" altLang="zh-CN" sz="2000" dirty="0" err="1">
                <a:solidFill>
                  <a:srgbClr val="008000"/>
                </a:solidFill>
                <a:latin typeface="Centaur" panose="02030504050205020304" pitchFamily="18" charset="0"/>
              </a:rPr>
              <a:t>Tunstall</a:t>
            </a:r>
            <a:r>
              <a:rPr lang="en-US" altLang="zh-CN" sz="2000" dirty="0">
                <a:solidFill>
                  <a:srgbClr val="008000"/>
                </a:solidFill>
                <a:latin typeface="Centaur" panose="02030504050205020304" pitchFamily="18" charset="0"/>
              </a:rPr>
              <a:t> , PR</a:t>
            </a:r>
            <a:r>
              <a:rPr lang="en-US" altLang="zh-CN" sz="2000" b="1" dirty="0">
                <a:solidFill>
                  <a:srgbClr val="008000"/>
                </a:solidFill>
                <a:latin typeface="Centaur" panose="02030504050205020304" pitchFamily="18" charset="0"/>
              </a:rPr>
              <a:t>D91</a:t>
            </a:r>
            <a:r>
              <a:rPr lang="en-US" altLang="zh-CN" sz="2000" dirty="0">
                <a:solidFill>
                  <a:srgbClr val="008000"/>
                </a:solidFill>
                <a:latin typeface="Centaur" panose="02030504050205020304" pitchFamily="18" charset="0"/>
              </a:rPr>
              <a:t>, </a:t>
            </a:r>
            <a:r>
              <a:rPr lang="en-US" altLang="zh-CN" sz="2000" dirty="0" smtClean="0">
                <a:solidFill>
                  <a:srgbClr val="008000"/>
                </a:solidFill>
                <a:latin typeface="Centaur" panose="02030504050205020304" pitchFamily="18" charset="0"/>
              </a:rPr>
              <a:t>(2015) 034016</a:t>
            </a:r>
            <a:endParaRPr lang="zh-CN" altLang="en-US" sz="2000" dirty="0"/>
          </a:p>
        </p:txBody>
      </p:sp>
    </p:spTree>
    <p:extLst>
      <p:ext uri="{BB962C8B-B14F-4D97-AF65-F5344CB8AC3E}">
        <p14:creationId xmlns:p14="http://schemas.microsoft.com/office/powerpoint/2010/main" val="522986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anim calcmode="lin" valueType="num">
                                      <p:cBhvr additive="base">
                                        <p:cTn id="13"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7720463-9EAC-415E-88A3-CDEFA8086553}"/>
              </a:ext>
            </a:extLst>
          </p:cNvPr>
          <p:cNvSpPr>
            <a:spLocks noGrp="1"/>
          </p:cNvSpPr>
          <p:nvPr>
            <p:ph type="title"/>
          </p:nvPr>
        </p:nvSpPr>
        <p:spPr>
          <a:xfrm>
            <a:off x="838200" y="365125"/>
            <a:ext cx="10515600" cy="720000"/>
          </a:xfrm>
        </p:spPr>
        <p:txBody>
          <a:bodyPr>
            <a:normAutofit/>
          </a:bodyPr>
          <a:lstStyle/>
          <a:p>
            <a:pPr fontAlgn="base">
              <a:spcAft>
                <a:spcPct val="0"/>
              </a:spcAft>
            </a:pPr>
            <a:r>
              <a:rPr lang="en-US" altLang="zh-CN" sz="3200" b="1" dirty="0">
                <a:solidFill>
                  <a:srgbClr val="002060"/>
                </a:solidFill>
                <a:latin typeface="微软雅黑" panose="020B0503020204020204" pitchFamily="34" charset="-122"/>
                <a:ea typeface="微软雅黑" panose="020B0503020204020204" pitchFamily="34" charset="-122"/>
              </a:rPr>
              <a:t>Chiral-scale hidden local symmetry</a:t>
            </a:r>
            <a:endParaRPr lang="ja-JP" altLang="en-US" sz="3200" b="1" dirty="0">
              <a:solidFill>
                <a:srgbClr val="002060"/>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xmlns="" id="{B1704FAE-19F2-42CC-B43D-BC02382A9A3D}"/>
              </a:ext>
            </a:extLst>
          </p:cNvPr>
          <p:cNvSpPr/>
          <p:nvPr/>
        </p:nvSpPr>
        <p:spPr>
          <a:xfrm>
            <a:off x="838200" y="1093957"/>
            <a:ext cx="10515600" cy="72000"/>
          </a:xfrm>
          <a:prstGeom prst="rect">
            <a:avLst/>
          </a:prstGeom>
          <a:gradFill flip="none" rotWithShape="1">
            <a:gsLst>
              <a:gs pos="0">
                <a:schemeClr val="accent1"/>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日期占位符 5"/>
          <p:cNvSpPr>
            <a:spLocks noGrp="1"/>
          </p:cNvSpPr>
          <p:nvPr>
            <p:ph type="dt" sz="half" idx="10"/>
          </p:nvPr>
        </p:nvSpPr>
        <p:spPr/>
        <p:txBody>
          <a:bodyPr/>
          <a:lstStyle/>
          <a:p>
            <a:r>
              <a:rPr lang="en-US" altLang="zh-CN" smtClean="0"/>
              <a:t>2018/9/17</a:t>
            </a:r>
            <a:endParaRPr lang="zh-CN" altLang="en-US"/>
          </a:p>
        </p:txBody>
      </p:sp>
      <p:sp>
        <p:nvSpPr>
          <p:cNvPr id="8" name="页脚占位符 7"/>
          <p:cNvSpPr>
            <a:spLocks noGrp="1"/>
          </p:cNvSpPr>
          <p:nvPr>
            <p:ph type="ftr" sz="quarter" idx="11"/>
          </p:nvPr>
        </p:nvSpPr>
        <p:spPr/>
        <p:txBody>
          <a:bodyPr/>
          <a:lstStyle/>
          <a:p>
            <a:r>
              <a:rPr lang="en-US" altLang="zh-CN" smtClean="0"/>
              <a:t>TopologyChange @ APCTP</a:t>
            </a:r>
            <a:endParaRPr lang="zh-CN" altLang="en-US"/>
          </a:p>
        </p:txBody>
      </p:sp>
      <p:sp>
        <p:nvSpPr>
          <p:cNvPr id="9" name="灯片编号占位符 8"/>
          <p:cNvSpPr>
            <a:spLocks noGrp="1"/>
          </p:cNvSpPr>
          <p:nvPr>
            <p:ph type="sldNum" sz="quarter" idx="12"/>
          </p:nvPr>
        </p:nvSpPr>
        <p:spPr/>
        <p:txBody>
          <a:bodyPr/>
          <a:lstStyle/>
          <a:p>
            <a:fld id="{E9AD0BA7-D59D-4694-8666-3935C983837A}" type="slidenum">
              <a:rPr lang="zh-CN" altLang="en-US" smtClean="0"/>
              <a:t>21</a:t>
            </a:fld>
            <a:endParaRPr lang="zh-CN" altLang="en-US"/>
          </a:p>
        </p:txBody>
      </p:sp>
      <mc:AlternateContent xmlns:mc="http://schemas.openxmlformats.org/markup-compatibility/2006" xmlns:a14="http://schemas.microsoft.com/office/drawing/2010/main">
        <mc:Choice Requires="a14">
          <p:sp>
            <p:nvSpPr>
              <p:cNvPr id="36" name="文本框 35"/>
              <p:cNvSpPr txBox="1"/>
              <p:nvPr/>
            </p:nvSpPr>
            <p:spPr>
              <a:xfrm>
                <a:off x="571499" y="2175152"/>
                <a:ext cx="8806543" cy="4022632"/>
              </a:xfrm>
              <a:prstGeom prst="rect">
                <a:avLst/>
              </a:prstGeom>
              <a:solidFill>
                <a:schemeClr val="bg1"/>
              </a:solidFill>
            </p:spPr>
            <p:txBody>
              <a:bodyPr wrap="square" rtlCol="0">
                <a:spAutoFit/>
              </a:bodyPr>
              <a:lstStyle/>
              <a:p>
                <a:pPr>
                  <a:lnSpc>
                    <a:spcPct val="150000"/>
                  </a:lnSpc>
                </a:pPr>
                <a:r>
                  <a:rPr lang="en-US" altLang="zh-CN" sz="2400" dirty="0">
                    <a:latin typeface="Centaur" panose="02030504050205020304" pitchFamily="18" charset="0"/>
                  </a:rPr>
                  <a:t> </a:t>
                </a:r>
                <a14:m>
                  <m:oMath xmlns:m="http://schemas.openxmlformats.org/officeDocument/2006/math">
                    <m:sSub>
                      <m:sSubPr>
                        <m:ctrlPr>
                          <a:rPr lang="en-US" altLang="zh-CN" sz="2400" i="1">
                            <a:latin typeface="Cambria Math" panose="02040503050406030204" pitchFamily="18" charset="0"/>
                          </a:rPr>
                        </m:ctrlPr>
                      </m:sSubPr>
                      <m:e>
                        <m:sSubSup>
                          <m:sSubSupPr>
                            <m:ctrlPr>
                              <a:rPr lang="en-US" altLang="zh-CN" sz="2400" i="1">
                                <a:solidFill>
                                  <a:srgbClr val="FF0000"/>
                                </a:solidFill>
                                <a:latin typeface="Cambria Math" panose="02040503050406030204" pitchFamily="18" charset="0"/>
                              </a:rPr>
                            </m:ctrlPr>
                          </m:sSubSupPr>
                          <m:e>
                            <m:r>
                              <a:rPr lang="en-US" altLang="zh-CN" sz="2400" i="1">
                                <a:solidFill>
                                  <a:srgbClr val="FF0000"/>
                                </a:solidFill>
                                <a:latin typeface="Cambria Math" panose="02040503050406030204" pitchFamily="18" charset="0"/>
                              </a:rPr>
                              <m:t>𝐿</m:t>
                            </m:r>
                          </m:e>
                          <m:sub>
                            <m:r>
                              <a:rPr lang="en-US" altLang="zh-CN" sz="2400" i="1">
                                <a:solidFill>
                                  <a:srgbClr val="FF0000"/>
                                </a:solidFill>
                                <a:latin typeface="Cambria Math" panose="02040503050406030204" pitchFamily="18" charset="0"/>
                              </a:rPr>
                              <m:t>𝑖𝑛𝑣</m:t>
                            </m:r>
                          </m:sub>
                          <m:sup>
                            <m:r>
                              <a:rPr lang="en-US" altLang="zh-CN" sz="2400" i="1">
                                <a:solidFill>
                                  <a:srgbClr val="FF0000"/>
                                </a:solidFill>
                                <a:latin typeface="Cambria Math" panose="02040503050406030204" pitchFamily="18" charset="0"/>
                              </a:rPr>
                              <m:t>𝑑</m:t>
                            </m:r>
                            <m:r>
                              <a:rPr lang="en-US" altLang="zh-CN" sz="2400" i="1">
                                <a:solidFill>
                                  <a:srgbClr val="FF0000"/>
                                </a:solidFill>
                                <a:latin typeface="Cambria Math" panose="02040503050406030204" pitchFamily="18" charset="0"/>
                              </a:rPr>
                              <m:t>=4</m:t>
                            </m:r>
                          </m:sup>
                        </m:sSubSup>
                      </m:e>
                      <m:sub/>
                    </m:sSub>
                  </m:oMath>
                </a14:m>
                <a:r>
                  <a:rPr lang="en-US" altLang="zh-CN" sz="2400" dirty="0">
                    <a:latin typeface="Centaur" panose="02030504050205020304" pitchFamily="18" charset="0"/>
                  </a:rPr>
                  <a:t>:  Scale invariant term;</a:t>
                </a:r>
              </a:p>
              <a:p>
                <a:pPr>
                  <a:lnSpc>
                    <a:spcPct val="150000"/>
                  </a:lnSpc>
                </a:pPr>
                <a14:m>
                  <m:oMath xmlns:m="http://schemas.openxmlformats.org/officeDocument/2006/math">
                    <m:sSubSup>
                      <m:sSubSupPr>
                        <m:ctrlPr>
                          <a:rPr lang="en-US" altLang="zh-CN" sz="2400" i="1">
                            <a:solidFill>
                              <a:srgbClr val="FF0000"/>
                            </a:solidFill>
                            <a:latin typeface="Cambria Math" panose="02040503050406030204" pitchFamily="18" charset="0"/>
                          </a:rPr>
                        </m:ctrlPr>
                      </m:sSubSupPr>
                      <m:e>
                        <m:r>
                          <a:rPr lang="en-US" altLang="zh-CN" sz="2400" i="1">
                            <a:solidFill>
                              <a:srgbClr val="FF0000"/>
                            </a:solidFill>
                            <a:latin typeface="Cambria Math" panose="02040503050406030204" pitchFamily="18" charset="0"/>
                          </a:rPr>
                          <m:t>𝐿</m:t>
                        </m:r>
                      </m:e>
                      <m:sub>
                        <m:r>
                          <a:rPr lang="en-US" altLang="zh-CN" sz="2400" i="1">
                            <a:solidFill>
                              <a:srgbClr val="FF0000"/>
                            </a:solidFill>
                            <a:latin typeface="Cambria Math" panose="02040503050406030204" pitchFamily="18" charset="0"/>
                          </a:rPr>
                          <m:t>𝑎𝑛𝑜𝑚</m:t>
                        </m:r>
                      </m:sub>
                      <m:sup>
                        <m:r>
                          <a:rPr lang="en-US" altLang="zh-CN" sz="2400" i="1">
                            <a:solidFill>
                              <a:srgbClr val="FF0000"/>
                            </a:solidFill>
                            <a:latin typeface="Cambria Math" panose="02040503050406030204" pitchFamily="18" charset="0"/>
                          </a:rPr>
                          <m:t>𝑑</m:t>
                        </m:r>
                        <m:r>
                          <a:rPr lang="en-US" altLang="zh-CN" sz="2400" i="1">
                            <a:solidFill>
                              <a:srgbClr val="FF0000"/>
                            </a:solidFill>
                            <a:latin typeface="Cambria Math" panose="02040503050406030204" pitchFamily="18" charset="0"/>
                          </a:rPr>
                          <m:t>&gt;4</m:t>
                        </m:r>
                      </m:sup>
                    </m:sSubSup>
                  </m:oMath>
                </a14:m>
                <a:r>
                  <a:rPr lang="en-US" altLang="zh-CN" sz="2400" dirty="0">
                    <a:latin typeface="Centaur" panose="02030504050205020304" pitchFamily="18" charset="0"/>
                  </a:rPr>
                  <a:t> :  Account for </a:t>
                </a:r>
                <a:r>
                  <a:rPr lang="en-US" altLang="zh-CN" sz="2400" dirty="0" err="1">
                    <a:latin typeface="Centaur" panose="02030504050205020304" pitchFamily="18" charset="0"/>
                  </a:rPr>
                  <a:t>gluonic</a:t>
                </a:r>
                <a:r>
                  <a:rPr lang="en-US" altLang="zh-CN" sz="2400" dirty="0">
                    <a:latin typeface="Centaur" panose="02030504050205020304" pitchFamily="18" charset="0"/>
                  </a:rPr>
                  <a:t> interactions responsible for the strong              </a:t>
                </a:r>
              </a:p>
              <a:p>
                <a:pPr>
                  <a:lnSpc>
                    <a:spcPct val="150000"/>
                  </a:lnSpc>
                </a:pPr>
                <a:r>
                  <a:rPr lang="en-US" altLang="zh-CN" sz="2400" dirty="0">
                    <a:latin typeface="Centaur" panose="02030504050205020304" pitchFamily="18" charset="0"/>
                  </a:rPr>
                  <a:t>              trace anomaly</a:t>
                </a:r>
              </a:p>
              <a:p>
                <a:endParaRPr lang="en-US" altLang="zh-CN" sz="2400" dirty="0">
                  <a:latin typeface="Centaur" panose="02030504050205020304" pitchFamily="18" charset="0"/>
                </a:endParaRPr>
              </a:p>
              <a:p>
                <a:endParaRPr lang="en-US" altLang="zh-CN" sz="2400" dirty="0">
                  <a:latin typeface="Centaur" panose="02030504050205020304" pitchFamily="18" charset="0"/>
                </a:endParaRPr>
              </a:p>
              <a:p>
                <a:endParaRPr lang="en-US" altLang="zh-CN" sz="2400" dirty="0">
                  <a:latin typeface="Centaur" panose="02030504050205020304" pitchFamily="18" charset="0"/>
                </a:endParaRPr>
              </a:p>
              <a:p>
                <a14:m>
                  <m:oMath xmlns:m="http://schemas.openxmlformats.org/officeDocument/2006/math">
                    <m:sSubSup>
                      <m:sSubSupPr>
                        <m:ctrlPr>
                          <a:rPr lang="en-US" altLang="zh-CN" sz="2400" i="1">
                            <a:solidFill>
                              <a:srgbClr val="FF0000"/>
                            </a:solidFill>
                            <a:latin typeface="Cambria Math" panose="02040503050406030204" pitchFamily="18" charset="0"/>
                          </a:rPr>
                        </m:ctrlPr>
                      </m:sSubSupPr>
                      <m:e>
                        <m:r>
                          <a:rPr lang="en-US" altLang="zh-CN" sz="2400" i="1">
                            <a:solidFill>
                              <a:srgbClr val="FF0000"/>
                            </a:solidFill>
                            <a:latin typeface="Cambria Math" panose="02040503050406030204" pitchFamily="18" charset="0"/>
                          </a:rPr>
                          <m:t>𝐿</m:t>
                        </m:r>
                      </m:e>
                      <m:sub>
                        <m:r>
                          <a:rPr lang="en-US" altLang="zh-CN" sz="2400" i="1">
                            <a:solidFill>
                              <a:srgbClr val="FF0000"/>
                            </a:solidFill>
                            <a:latin typeface="Cambria Math" panose="02040503050406030204" pitchFamily="18" charset="0"/>
                          </a:rPr>
                          <m:t>𝑚𝑎𝑠𝑠</m:t>
                        </m:r>
                      </m:sub>
                      <m:sup>
                        <m:r>
                          <a:rPr lang="en-US" altLang="zh-CN" sz="2400" i="1">
                            <a:solidFill>
                              <a:srgbClr val="FF0000"/>
                            </a:solidFill>
                            <a:latin typeface="Cambria Math" panose="02040503050406030204" pitchFamily="18" charset="0"/>
                          </a:rPr>
                          <m:t>𝑑</m:t>
                        </m:r>
                        <m:r>
                          <a:rPr lang="en-US" altLang="zh-CN" sz="2400" i="1">
                            <a:solidFill>
                              <a:srgbClr val="FF0000"/>
                            </a:solidFill>
                            <a:latin typeface="Cambria Math" panose="02040503050406030204" pitchFamily="18" charset="0"/>
                          </a:rPr>
                          <m:t>&lt;4</m:t>
                        </m:r>
                      </m:sup>
                    </m:sSubSup>
                  </m:oMath>
                </a14:m>
                <a:r>
                  <a:rPr lang="en-US" altLang="zh-CN" sz="2400" dirty="0">
                    <a:latin typeface="Centaur" panose="02030504050205020304" pitchFamily="18" charset="0"/>
                  </a:rPr>
                  <a:t> :  Anomalous term arising from quark mass</a:t>
                </a:r>
              </a:p>
              <a:p>
                <a:pPr marL="342900" indent="-342900">
                  <a:buFont typeface="+mj-ea"/>
                  <a:buAutoNum type="circleNumDbPlain"/>
                </a:pPr>
                <a:endParaRPr lang="en-US" altLang="zh-CN" dirty="0"/>
              </a:p>
              <a:p>
                <a:endParaRPr lang="en-US" altLang="zh-CN" dirty="0"/>
              </a:p>
            </p:txBody>
          </p:sp>
        </mc:Choice>
        <mc:Fallback xmlns="">
          <p:sp>
            <p:nvSpPr>
              <p:cNvPr id="36" name="文本框 35"/>
              <p:cNvSpPr txBox="1">
                <a:spLocks noRot="1" noChangeAspect="1" noMove="1" noResize="1" noEditPoints="1" noAdjustHandles="1" noChangeArrowheads="1" noChangeShapeType="1" noTextEdit="1"/>
              </p:cNvSpPr>
              <p:nvPr/>
            </p:nvSpPr>
            <p:spPr>
              <a:xfrm>
                <a:off x="571499" y="2175152"/>
                <a:ext cx="8806543" cy="4022632"/>
              </a:xfrm>
              <a:prstGeom prst="rect">
                <a:avLst/>
              </a:prstGeom>
              <a:blipFill rotWithShape="0">
                <a:blip r:embed="rId3"/>
                <a:stretch>
                  <a:fillRect l="-208" r="-693"/>
                </a:stretch>
              </a:blipFill>
            </p:spPr>
            <p:txBody>
              <a:bodyPr/>
              <a:lstStyle/>
              <a:p>
                <a:r>
                  <a:rPr lang="zh-CN" altLang="en-US">
                    <a:noFill/>
                  </a:rPr>
                  <a:t> </a:t>
                </a:r>
              </a:p>
            </p:txBody>
          </p:sp>
        </mc:Fallback>
      </mc:AlternateContent>
      <p:pic>
        <p:nvPicPr>
          <p:cNvPr id="37" name="图片 36"/>
          <p:cNvPicPr>
            <a:picLocks noChangeAspect="1"/>
          </p:cNvPicPr>
          <p:nvPr/>
        </p:nvPicPr>
        <p:blipFill>
          <a:blip r:embed="rId4"/>
          <a:stretch>
            <a:fillRect/>
          </a:stretch>
        </p:blipFill>
        <p:spPr>
          <a:xfrm>
            <a:off x="2900525" y="5410215"/>
            <a:ext cx="4725435" cy="673266"/>
          </a:xfrm>
          <a:prstGeom prst="rect">
            <a:avLst/>
          </a:prstGeom>
        </p:spPr>
      </p:pic>
      <p:pic>
        <p:nvPicPr>
          <p:cNvPr id="38" name="图片 37"/>
          <p:cNvPicPr>
            <a:picLocks noChangeAspect="1"/>
          </p:cNvPicPr>
          <p:nvPr/>
        </p:nvPicPr>
        <p:blipFill>
          <a:blip r:embed="rId5"/>
          <a:stretch>
            <a:fillRect/>
          </a:stretch>
        </p:blipFill>
        <p:spPr>
          <a:xfrm>
            <a:off x="2900525" y="3996784"/>
            <a:ext cx="2997857" cy="584344"/>
          </a:xfrm>
          <a:prstGeom prst="rect">
            <a:avLst/>
          </a:prstGeom>
        </p:spPr>
      </p:pic>
      <mc:AlternateContent xmlns:mc="http://schemas.openxmlformats.org/markup-compatibility/2006" xmlns:a14="http://schemas.microsoft.com/office/drawing/2010/main">
        <mc:Choice Requires="a14">
          <p:sp>
            <p:nvSpPr>
              <p:cNvPr id="39" name="文本框 38"/>
              <p:cNvSpPr txBox="1"/>
              <p:nvPr/>
            </p:nvSpPr>
            <p:spPr>
              <a:xfrm>
                <a:off x="571485" y="1509928"/>
                <a:ext cx="4314130" cy="523670"/>
              </a:xfrm>
              <a:prstGeom prst="rect">
                <a:avLst/>
              </a:prstGeom>
              <a:solidFill>
                <a:schemeClr val="bg1"/>
              </a:solidFill>
            </p:spPr>
            <p:txBody>
              <a:bodyPr wrap="none" rtlCol="0">
                <a:spAutoFit/>
              </a:bodyPr>
              <a:lstStyle/>
              <a:p>
                <a:pPr/>
                <a14:m>
                  <m:oMathPara xmlns:m="http://schemas.openxmlformats.org/officeDocument/2006/math">
                    <m:oMathParaPr>
                      <m:jc m:val="center"/>
                    </m:oMathParaPr>
                    <m:oMath xmlns:m="http://schemas.openxmlformats.org/officeDocument/2006/math">
                      <m:sSub>
                        <m:sSubPr>
                          <m:ctrlPr>
                            <a:rPr lang="en-US" altLang="zh-CN" sz="2400" i="1">
                              <a:solidFill>
                                <a:srgbClr val="FF0000"/>
                              </a:solidFill>
                              <a:latin typeface="Cambria Math" panose="02040503050406030204" pitchFamily="18" charset="0"/>
                            </a:rPr>
                          </m:ctrlPr>
                        </m:sSubPr>
                        <m:e>
                          <m:r>
                            <a:rPr lang="en-US" altLang="zh-CN" sz="2400" i="1">
                              <a:solidFill>
                                <a:srgbClr val="FF0000"/>
                              </a:solidFill>
                              <a:latin typeface="Cambria Math" panose="02040503050406030204" pitchFamily="18" charset="0"/>
                            </a:rPr>
                            <m:t>𝐿</m:t>
                          </m:r>
                        </m:e>
                        <m:sub>
                          <m:r>
                            <m:rPr>
                              <m:sty m:val="p"/>
                            </m:rPr>
                            <a:rPr lang="el-GR" altLang="zh-CN" sz="2400" i="1">
                              <a:solidFill>
                                <a:srgbClr val="FF0000"/>
                              </a:solidFill>
                              <a:latin typeface="Cambria Math" panose="02040503050406030204" pitchFamily="18" charset="0"/>
                              <a:ea typeface="Cambria Math" panose="02040503050406030204" pitchFamily="18" charset="0"/>
                            </a:rPr>
                            <m:t>χ</m:t>
                          </m:r>
                          <m:r>
                            <a:rPr lang="en-US" altLang="zh-CN" sz="2400" i="1">
                              <a:solidFill>
                                <a:srgbClr val="FF0000"/>
                              </a:solidFill>
                              <a:latin typeface="Cambria Math" panose="02040503050406030204" pitchFamily="18" charset="0"/>
                              <a:ea typeface="Cambria Math" panose="02040503050406030204" pitchFamily="18" charset="0"/>
                            </a:rPr>
                            <m:t>𝑃</m:t>
                          </m:r>
                          <m:sSub>
                            <m:sSubPr>
                              <m:ctrlPr>
                                <a:rPr lang="en-US" altLang="zh-CN" sz="2400" i="1">
                                  <a:solidFill>
                                    <a:srgbClr val="FF0000"/>
                                  </a:solidFill>
                                  <a:latin typeface="Cambria Math" panose="02040503050406030204" pitchFamily="18" charset="0"/>
                                  <a:ea typeface="Cambria Math" panose="02040503050406030204" pitchFamily="18" charset="0"/>
                                </a:rPr>
                              </m:ctrlPr>
                            </m:sSubPr>
                            <m:e>
                              <m:r>
                                <a:rPr lang="en-US" altLang="zh-CN" sz="2400" i="1">
                                  <a:solidFill>
                                    <a:srgbClr val="FF0000"/>
                                  </a:solidFill>
                                  <a:latin typeface="Cambria Math" panose="02040503050406030204" pitchFamily="18" charset="0"/>
                                  <a:ea typeface="Cambria Math" panose="02040503050406030204" pitchFamily="18" charset="0"/>
                                </a:rPr>
                                <m:t>𝑇</m:t>
                              </m:r>
                            </m:e>
                            <m:sub>
                              <m:r>
                                <a:rPr lang="zh-CN" altLang="en-US" sz="2400" i="1">
                                  <a:solidFill>
                                    <a:srgbClr val="FF0000"/>
                                  </a:solidFill>
                                  <a:latin typeface="Cambria Math" panose="02040503050406030204" pitchFamily="18" charset="0"/>
                                  <a:ea typeface="Cambria Math" panose="02040503050406030204" pitchFamily="18" charset="0"/>
                                </a:rPr>
                                <m:t>𝜎</m:t>
                              </m:r>
                            </m:sub>
                          </m:sSub>
                        </m:sub>
                      </m:sSub>
                      <m:r>
                        <a:rPr lang="en-US" altLang="zh-CN" sz="2400" i="1">
                          <a:solidFill>
                            <a:srgbClr val="FF0000"/>
                          </a:solidFill>
                          <a:latin typeface="Cambria Math" panose="02040503050406030204" pitchFamily="18" charset="0"/>
                        </a:rPr>
                        <m:t>= </m:t>
                      </m:r>
                      <m:sSubSup>
                        <m:sSubSupPr>
                          <m:ctrlPr>
                            <a:rPr lang="en-US" altLang="zh-CN" sz="2400" i="1">
                              <a:solidFill>
                                <a:srgbClr val="FF0000"/>
                              </a:solidFill>
                              <a:latin typeface="Cambria Math" panose="02040503050406030204" pitchFamily="18" charset="0"/>
                            </a:rPr>
                          </m:ctrlPr>
                        </m:sSubSupPr>
                        <m:e>
                          <m:r>
                            <a:rPr lang="en-US" altLang="zh-CN" sz="2400" i="1">
                              <a:solidFill>
                                <a:srgbClr val="FF0000"/>
                              </a:solidFill>
                              <a:latin typeface="Cambria Math" panose="02040503050406030204" pitchFamily="18" charset="0"/>
                            </a:rPr>
                            <m:t>𝐿</m:t>
                          </m:r>
                        </m:e>
                        <m:sub>
                          <m:r>
                            <a:rPr lang="en-US" altLang="zh-CN" sz="2400" i="1">
                              <a:solidFill>
                                <a:srgbClr val="FF0000"/>
                              </a:solidFill>
                              <a:latin typeface="Cambria Math" panose="02040503050406030204" pitchFamily="18" charset="0"/>
                            </a:rPr>
                            <m:t>𝑖𝑛𝑣</m:t>
                          </m:r>
                        </m:sub>
                        <m:sup>
                          <m:r>
                            <a:rPr lang="en-US" altLang="zh-CN" sz="2400" i="1">
                              <a:solidFill>
                                <a:srgbClr val="FF0000"/>
                              </a:solidFill>
                              <a:latin typeface="Cambria Math" panose="02040503050406030204" pitchFamily="18" charset="0"/>
                            </a:rPr>
                            <m:t>𝑑</m:t>
                          </m:r>
                          <m:r>
                            <a:rPr lang="en-US" altLang="zh-CN" sz="2400" i="1">
                              <a:solidFill>
                                <a:srgbClr val="FF0000"/>
                              </a:solidFill>
                              <a:latin typeface="Cambria Math" panose="02040503050406030204" pitchFamily="18" charset="0"/>
                            </a:rPr>
                            <m:t>=4</m:t>
                          </m:r>
                        </m:sup>
                      </m:sSubSup>
                      <m:r>
                        <a:rPr lang="en-US" altLang="zh-CN" sz="2400" i="1">
                          <a:solidFill>
                            <a:srgbClr val="FF0000"/>
                          </a:solidFill>
                          <a:latin typeface="Cambria Math" panose="02040503050406030204" pitchFamily="18" charset="0"/>
                        </a:rPr>
                        <m:t>+</m:t>
                      </m:r>
                      <m:sSubSup>
                        <m:sSubSupPr>
                          <m:ctrlPr>
                            <a:rPr lang="en-US" altLang="zh-CN" sz="2400" i="1">
                              <a:solidFill>
                                <a:srgbClr val="FF0000"/>
                              </a:solidFill>
                              <a:latin typeface="Cambria Math" panose="02040503050406030204" pitchFamily="18" charset="0"/>
                            </a:rPr>
                          </m:ctrlPr>
                        </m:sSubSupPr>
                        <m:e>
                          <m:r>
                            <a:rPr lang="en-US" altLang="zh-CN" sz="2400" i="1">
                              <a:solidFill>
                                <a:srgbClr val="FF0000"/>
                              </a:solidFill>
                              <a:latin typeface="Cambria Math" panose="02040503050406030204" pitchFamily="18" charset="0"/>
                            </a:rPr>
                            <m:t>𝐿</m:t>
                          </m:r>
                        </m:e>
                        <m:sub>
                          <m:r>
                            <a:rPr lang="en-US" altLang="zh-CN" sz="2400" i="1">
                              <a:solidFill>
                                <a:srgbClr val="FF0000"/>
                              </a:solidFill>
                              <a:latin typeface="Cambria Math" panose="02040503050406030204" pitchFamily="18" charset="0"/>
                            </a:rPr>
                            <m:t>𝑎𝑛𝑜𝑚</m:t>
                          </m:r>
                        </m:sub>
                        <m:sup>
                          <m:r>
                            <a:rPr lang="en-US" altLang="zh-CN" sz="2400" i="1">
                              <a:solidFill>
                                <a:srgbClr val="FF0000"/>
                              </a:solidFill>
                              <a:latin typeface="Cambria Math" panose="02040503050406030204" pitchFamily="18" charset="0"/>
                            </a:rPr>
                            <m:t>𝑑</m:t>
                          </m:r>
                          <m:r>
                            <a:rPr lang="en-US" altLang="zh-CN" sz="2400" i="1">
                              <a:solidFill>
                                <a:srgbClr val="FF0000"/>
                              </a:solidFill>
                              <a:latin typeface="Cambria Math" panose="02040503050406030204" pitchFamily="18" charset="0"/>
                            </a:rPr>
                            <m:t>&gt;4</m:t>
                          </m:r>
                        </m:sup>
                      </m:sSubSup>
                      <m:r>
                        <a:rPr lang="en-US" altLang="zh-CN" sz="2400" i="1">
                          <a:solidFill>
                            <a:srgbClr val="FF0000"/>
                          </a:solidFill>
                          <a:latin typeface="Cambria Math" panose="02040503050406030204" pitchFamily="18" charset="0"/>
                        </a:rPr>
                        <m:t>+</m:t>
                      </m:r>
                      <m:sSubSup>
                        <m:sSubSupPr>
                          <m:ctrlPr>
                            <a:rPr lang="en-US" altLang="zh-CN" sz="2400" i="1">
                              <a:solidFill>
                                <a:srgbClr val="FF0000"/>
                              </a:solidFill>
                              <a:latin typeface="Cambria Math" panose="02040503050406030204" pitchFamily="18" charset="0"/>
                            </a:rPr>
                          </m:ctrlPr>
                        </m:sSubSupPr>
                        <m:e>
                          <m:r>
                            <a:rPr lang="en-US" altLang="zh-CN" sz="2400" i="1">
                              <a:solidFill>
                                <a:srgbClr val="FF0000"/>
                              </a:solidFill>
                              <a:latin typeface="Cambria Math" panose="02040503050406030204" pitchFamily="18" charset="0"/>
                            </a:rPr>
                            <m:t>𝐿</m:t>
                          </m:r>
                        </m:e>
                        <m:sub>
                          <m:r>
                            <a:rPr lang="en-US" altLang="zh-CN" sz="2400" i="1">
                              <a:solidFill>
                                <a:srgbClr val="FF0000"/>
                              </a:solidFill>
                              <a:latin typeface="Cambria Math" panose="02040503050406030204" pitchFamily="18" charset="0"/>
                            </a:rPr>
                            <m:t>𝑚𝑎𝑠𝑠</m:t>
                          </m:r>
                        </m:sub>
                        <m:sup>
                          <m:r>
                            <a:rPr lang="en-US" altLang="zh-CN" sz="2400" i="1">
                              <a:solidFill>
                                <a:srgbClr val="FF0000"/>
                              </a:solidFill>
                              <a:latin typeface="Cambria Math" panose="02040503050406030204" pitchFamily="18" charset="0"/>
                            </a:rPr>
                            <m:t>𝑑</m:t>
                          </m:r>
                          <m:r>
                            <a:rPr lang="en-US" altLang="zh-CN" sz="2400" i="1">
                              <a:solidFill>
                                <a:srgbClr val="FF0000"/>
                              </a:solidFill>
                              <a:latin typeface="Cambria Math" panose="02040503050406030204" pitchFamily="18" charset="0"/>
                            </a:rPr>
                            <m:t>&lt;4</m:t>
                          </m:r>
                        </m:sup>
                      </m:sSubSup>
                    </m:oMath>
                  </m:oMathPara>
                </a14:m>
                <a:endParaRPr lang="zh-CN" altLang="en-US" sz="2400" dirty="0"/>
              </a:p>
            </p:txBody>
          </p:sp>
        </mc:Choice>
        <mc:Fallback xmlns="">
          <p:sp>
            <p:nvSpPr>
              <p:cNvPr id="39" name="文本框 38"/>
              <p:cNvSpPr txBox="1">
                <a:spLocks noRot="1" noChangeAspect="1" noMove="1" noResize="1" noEditPoints="1" noAdjustHandles="1" noChangeArrowheads="1" noChangeShapeType="1" noTextEdit="1"/>
              </p:cNvSpPr>
              <p:nvPr/>
            </p:nvSpPr>
            <p:spPr>
              <a:xfrm>
                <a:off x="571485" y="1509928"/>
                <a:ext cx="4314130" cy="523670"/>
              </a:xfrm>
              <a:prstGeom prst="rect">
                <a:avLst/>
              </a:prstGeom>
              <a:blipFill rotWithShape="0">
                <a:blip r:embed="rId6"/>
                <a:stretch>
                  <a:fillRect/>
                </a:stretch>
              </a:blipFill>
            </p:spPr>
            <p:txBody>
              <a:bodyPr/>
              <a:lstStyle/>
              <a:p>
                <a:r>
                  <a:rPr lang="zh-CN" altLang="en-US">
                    <a:noFill/>
                  </a:rPr>
                  <a:t> </a:t>
                </a:r>
              </a:p>
            </p:txBody>
          </p:sp>
        </mc:Fallback>
      </mc:AlternateContent>
      <p:sp>
        <p:nvSpPr>
          <p:cNvPr id="40" name="矩形 39"/>
          <p:cNvSpPr/>
          <p:nvPr/>
        </p:nvSpPr>
        <p:spPr>
          <a:xfrm>
            <a:off x="4831194" y="3429001"/>
            <a:ext cx="5166320" cy="461665"/>
          </a:xfrm>
          <a:prstGeom prst="rect">
            <a:avLst/>
          </a:prstGeom>
        </p:spPr>
        <p:txBody>
          <a:bodyPr wrap="square">
            <a:spAutoFit/>
          </a:bodyPr>
          <a:lstStyle/>
          <a:p>
            <a:r>
              <a:rPr lang="en-US" altLang="zh-CN" sz="2400" dirty="0">
                <a:solidFill>
                  <a:prstClr val="black"/>
                </a:solidFill>
                <a:latin typeface="Centaur" panose="02030504050205020304" pitchFamily="18" charset="0"/>
              </a:rPr>
              <a:t> </a:t>
            </a:r>
            <a:r>
              <a:rPr lang="en-US" altLang="zh-CN" sz="2000" dirty="0">
                <a:solidFill>
                  <a:srgbClr val="008000"/>
                </a:solidFill>
                <a:latin typeface="Centaur" panose="02030504050205020304" pitchFamily="18" charset="0"/>
              </a:rPr>
              <a:t>Crewther and </a:t>
            </a:r>
            <a:r>
              <a:rPr lang="en-US" altLang="zh-CN" sz="2000" dirty="0" err="1">
                <a:solidFill>
                  <a:srgbClr val="008000"/>
                </a:solidFill>
                <a:latin typeface="Centaur" panose="02030504050205020304" pitchFamily="18" charset="0"/>
              </a:rPr>
              <a:t>Tunstall</a:t>
            </a:r>
            <a:r>
              <a:rPr lang="en-US" altLang="zh-CN" sz="2000" dirty="0">
                <a:solidFill>
                  <a:srgbClr val="008000"/>
                </a:solidFill>
                <a:latin typeface="Centaur" panose="02030504050205020304" pitchFamily="18" charset="0"/>
              </a:rPr>
              <a:t> , PR</a:t>
            </a:r>
            <a:r>
              <a:rPr lang="en-US" altLang="zh-CN" sz="2000" b="1" dirty="0">
                <a:solidFill>
                  <a:srgbClr val="008000"/>
                </a:solidFill>
                <a:latin typeface="Centaur" panose="02030504050205020304" pitchFamily="18" charset="0"/>
              </a:rPr>
              <a:t>D91</a:t>
            </a:r>
            <a:r>
              <a:rPr lang="en-US" altLang="zh-CN" sz="2000" dirty="0">
                <a:solidFill>
                  <a:srgbClr val="008000"/>
                </a:solidFill>
                <a:latin typeface="Centaur" panose="02030504050205020304" pitchFamily="18" charset="0"/>
              </a:rPr>
              <a:t>, 034016</a:t>
            </a:r>
            <a:endParaRPr lang="zh-CN" altLang="en-US" sz="2000" dirty="0"/>
          </a:p>
        </p:txBody>
      </p:sp>
      <p:pic>
        <p:nvPicPr>
          <p:cNvPr id="41" name="图片 40"/>
          <p:cNvPicPr>
            <a:picLocks noChangeAspect="1"/>
          </p:cNvPicPr>
          <p:nvPr/>
        </p:nvPicPr>
        <p:blipFill>
          <a:blip r:embed="rId7"/>
          <a:stretch>
            <a:fillRect/>
          </a:stretch>
        </p:blipFill>
        <p:spPr>
          <a:xfrm>
            <a:off x="5898382" y="4406089"/>
            <a:ext cx="3257933" cy="488703"/>
          </a:xfrm>
          <a:prstGeom prst="rect">
            <a:avLst/>
          </a:prstGeom>
        </p:spPr>
      </p:pic>
      <mc:AlternateContent xmlns:mc="http://schemas.openxmlformats.org/markup-compatibility/2006" xmlns:a14="http://schemas.microsoft.com/office/drawing/2010/main">
        <mc:Choice Requires="a14">
          <p:sp>
            <p:nvSpPr>
              <p:cNvPr id="3" name="矩形 2"/>
              <p:cNvSpPr/>
              <p:nvPr/>
            </p:nvSpPr>
            <p:spPr>
              <a:xfrm>
                <a:off x="5573997" y="1476921"/>
                <a:ext cx="6096000" cy="954107"/>
              </a:xfrm>
              <a:prstGeom prst="rect">
                <a:avLst/>
              </a:prstGeom>
              <a:solidFill>
                <a:schemeClr val="bg1">
                  <a:lumMod val="95000"/>
                </a:schemeClr>
              </a:solidFill>
            </p:spPr>
            <p:txBody>
              <a:bodyPr>
                <a:spAutoFit/>
              </a:bodyPr>
              <a:lstStyle/>
              <a:p>
                <a:pPr lvl="0"/>
                <a14:m>
                  <m:oMath xmlns:m="http://schemas.openxmlformats.org/officeDocument/2006/math">
                    <m:r>
                      <a:rPr lang="en-US" altLang="zh-CN" sz="2800" i="1" smtClean="0">
                        <a:solidFill>
                          <a:prstClr val="black"/>
                        </a:solidFill>
                        <a:latin typeface="Cambria Math" panose="02040503050406030204" pitchFamily="18" charset="0"/>
                      </a:rPr>
                      <m:t>𝑑</m:t>
                    </m:r>
                  </m:oMath>
                </a14:m>
                <a:r>
                  <a:rPr lang="en-US" altLang="zh-CN" sz="2800" dirty="0" smtClean="0">
                    <a:solidFill>
                      <a:prstClr val="black"/>
                    </a:solidFill>
                    <a:latin typeface="Centaur" panose="02030504050205020304" pitchFamily="18" charset="0"/>
                  </a:rPr>
                  <a:t>:</a:t>
                </a:r>
                <a:r>
                  <a:rPr lang="en-US" altLang="zh-CN" sz="2800" dirty="0">
                    <a:solidFill>
                      <a:prstClr val="black"/>
                    </a:solidFill>
                    <a:latin typeface="Centaur" panose="02030504050205020304" pitchFamily="18" charset="0"/>
                  </a:rPr>
                  <a:t> </a:t>
                </a:r>
                <a:r>
                  <a:rPr lang="en-US" altLang="zh-CN" sz="2800" dirty="0" smtClean="0">
                    <a:solidFill>
                      <a:prstClr val="black"/>
                    </a:solidFill>
                    <a:latin typeface="Centaur" panose="02030504050205020304" pitchFamily="18" charset="0"/>
                  </a:rPr>
                  <a:t>scaling </a:t>
                </a:r>
                <a:r>
                  <a:rPr lang="en-US" altLang="zh-CN" sz="2800" dirty="0">
                    <a:solidFill>
                      <a:prstClr val="black"/>
                    </a:solidFill>
                    <a:latin typeface="Centaur" panose="02030504050205020304" pitchFamily="18" charset="0"/>
                  </a:rPr>
                  <a:t>dimension of operators used to construct </a:t>
                </a:r>
                <a:r>
                  <a:rPr lang="en-US" altLang="zh-CN" sz="2800" dirty="0" smtClean="0">
                    <a:solidFill>
                      <a:prstClr val="black"/>
                    </a:solidFill>
                    <a:latin typeface="Centaur" panose="02030504050205020304" pitchFamily="18" charset="0"/>
                  </a:rPr>
                  <a:t>the </a:t>
                </a:r>
                <a:r>
                  <a:rPr lang="en-US" altLang="zh-CN" sz="2800" dirty="0">
                    <a:solidFill>
                      <a:prstClr val="black"/>
                    </a:solidFill>
                    <a:latin typeface="Centaur" panose="02030504050205020304" pitchFamily="18" charset="0"/>
                  </a:rPr>
                  <a:t>effective </a:t>
                </a:r>
                <a:r>
                  <a:rPr lang="en-US" altLang="zh-CN" sz="2800" dirty="0" smtClean="0">
                    <a:solidFill>
                      <a:prstClr val="black"/>
                    </a:solidFill>
                    <a:latin typeface="Centaur" panose="02030504050205020304" pitchFamily="18" charset="0"/>
                  </a:rPr>
                  <a:t> </a:t>
                </a:r>
                <a:r>
                  <a:rPr lang="en-US" altLang="zh-CN" sz="2800" dirty="0" err="1">
                    <a:solidFill>
                      <a:prstClr val="black"/>
                    </a:solidFill>
                    <a:latin typeface="Centaur" panose="02030504050205020304" pitchFamily="18" charset="0"/>
                  </a:rPr>
                  <a:t>Lagrangian</a:t>
                </a:r>
                <a:r>
                  <a:rPr lang="en-US" altLang="zh-CN" sz="2800" dirty="0">
                    <a:solidFill>
                      <a:prstClr val="black"/>
                    </a:solidFill>
                    <a:latin typeface="Centaur" panose="02030504050205020304" pitchFamily="18" charset="0"/>
                  </a:rPr>
                  <a:t>. </a:t>
                </a:r>
                <a:endParaRPr lang="zh-CN" altLang="en-US" sz="2800" dirty="0">
                  <a:solidFill>
                    <a:prstClr val="black"/>
                  </a:solidFill>
                  <a:latin typeface="Centaur" panose="020305040502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5573997" y="1476921"/>
                <a:ext cx="6096000" cy="954107"/>
              </a:xfrm>
              <a:prstGeom prst="rect">
                <a:avLst/>
              </a:prstGeom>
              <a:blipFill rotWithShape="0">
                <a:blip r:embed="rId8"/>
                <a:stretch>
                  <a:fillRect l="-2000" t="-6369" b="-1656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6175404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22</a:t>
            </a:fld>
            <a:endParaRPr lang="ja-JP" altLang="en-US">
              <a:solidFill>
                <a:prstClr val="black">
                  <a:tint val="75000"/>
                </a:prstClr>
              </a:solidFill>
            </a:endParaRPr>
          </a:p>
        </p:txBody>
      </p:sp>
      <p:sp>
        <p:nvSpPr>
          <p:cNvPr id="5" name="文本框 4"/>
          <p:cNvSpPr txBox="1"/>
          <p:nvPr/>
        </p:nvSpPr>
        <p:spPr>
          <a:xfrm>
            <a:off x="965085" y="669314"/>
            <a:ext cx="8651303" cy="738664"/>
          </a:xfrm>
          <a:prstGeom prst="rect">
            <a:avLst/>
          </a:prstGeom>
          <a:solidFill>
            <a:schemeClr val="bg2"/>
          </a:solidFill>
        </p:spPr>
        <p:txBody>
          <a:bodyPr wrap="square" rtlCol="0">
            <a:spAutoFit/>
          </a:bodyPr>
          <a:lstStyle/>
          <a:p>
            <a:r>
              <a:rPr lang="en-US" altLang="zh-CN" sz="2400" dirty="0" smtClean="0">
                <a:solidFill>
                  <a:prstClr val="black"/>
                </a:solidFill>
                <a:latin typeface="Centaur" panose="02030504050205020304" pitchFamily="18" charset="0"/>
              </a:rPr>
              <a:t>The </a:t>
            </a:r>
            <a:r>
              <a:rPr lang="en-US" altLang="zh-CN" sz="2400" dirty="0">
                <a:solidFill>
                  <a:prstClr val="black"/>
                </a:solidFill>
                <a:latin typeface="Centaur" panose="02030504050205020304" pitchFamily="18" charset="0"/>
              </a:rPr>
              <a:t>leading-order HLS </a:t>
            </a:r>
            <a:r>
              <a:rPr lang="en-US" altLang="zh-CN" sz="2400" dirty="0" err="1">
                <a:solidFill>
                  <a:prstClr val="black"/>
                </a:solidFill>
                <a:latin typeface="Centaur" panose="02030504050205020304" pitchFamily="18" charset="0"/>
              </a:rPr>
              <a:t>Lagrangian</a:t>
            </a:r>
            <a:r>
              <a:rPr lang="en-US" altLang="zh-CN" sz="2400" dirty="0">
                <a:solidFill>
                  <a:prstClr val="black"/>
                </a:solidFill>
                <a:latin typeface="Centaur" panose="02030504050205020304" pitchFamily="18" charset="0"/>
              </a:rPr>
              <a:t> consists of three components: </a:t>
            </a:r>
          </a:p>
          <a:p>
            <a:r>
              <a:rPr lang="en-US" altLang="zh-CN" dirty="0">
                <a:solidFill>
                  <a:srgbClr val="008000"/>
                </a:solidFill>
                <a:latin typeface="Centaur" panose="02030504050205020304" pitchFamily="18" charset="0"/>
              </a:rPr>
              <a:t>                                                                                                 Li, Ma and Rho, PRD95. 114011</a:t>
            </a:r>
            <a:r>
              <a:rPr lang="zh" altLang="zh-CN" b="1" dirty="0"/>
              <a:t> </a:t>
            </a:r>
            <a:endParaRPr lang="zh-CN" altLang="en-US" dirty="0">
              <a:solidFill>
                <a:srgbClr val="008000"/>
              </a:solidFill>
              <a:latin typeface="Centaur" panose="02030504050205020304" pitchFamily="18" charset="0"/>
            </a:endParaRPr>
          </a:p>
        </p:txBody>
      </p:sp>
      <mc:AlternateContent xmlns:mc="http://schemas.openxmlformats.org/markup-compatibility/2006" xmlns:a14="http://schemas.microsoft.com/office/drawing/2010/main">
        <mc:Choice Requires="a14">
          <p:sp>
            <p:nvSpPr>
              <p:cNvPr id="11" name="文本框 10"/>
              <p:cNvSpPr txBox="1"/>
              <p:nvPr/>
            </p:nvSpPr>
            <p:spPr>
              <a:xfrm>
                <a:off x="5992353" y="3574758"/>
                <a:ext cx="4819433" cy="646331"/>
              </a:xfrm>
              <a:prstGeom prst="rect">
                <a:avLst/>
              </a:prstGeom>
              <a:solidFill>
                <a:schemeClr val="bg1">
                  <a:lumMod val="95000"/>
                </a:schemeClr>
              </a:solidFill>
            </p:spPr>
            <p:txBody>
              <a:bodyPr wrap="square" rtlCol="0">
                <a:spAutoFit/>
              </a:bodyPr>
              <a:lstStyle/>
              <a:p>
                <a14:m>
                  <m:oMath xmlns:m="http://schemas.openxmlformats.org/officeDocument/2006/math">
                    <m:sSup>
                      <m:sSupPr>
                        <m:ctrlPr>
                          <a:rPr lang="en-US" altLang="zh-CN" i="1">
                            <a:solidFill>
                              <a:prstClr val="black"/>
                            </a:solidFill>
                            <a:latin typeface="Cambria Math" panose="02040503050406030204" pitchFamily="18" charset="0"/>
                          </a:rPr>
                        </m:ctrlPr>
                      </m:sSupPr>
                      <m:e>
                        <m:r>
                          <m:rPr>
                            <m:sty m:val="p"/>
                          </m:rPr>
                          <a:rPr lang="el-GR" altLang="zh-CN" i="1">
                            <a:solidFill>
                              <a:prstClr val="black"/>
                            </a:solidFill>
                            <a:latin typeface="Cambria Math" panose="02040503050406030204" pitchFamily="18" charset="0"/>
                          </a:rPr>
                          <m:t>β</m:t>
                        </m:r>
                      </m:e>
                      <m:sup>
                        <m:r>
                          <a:rPr lang="en-US" altLang="zh-CN" i="1">
                            <a:solidFill>
                              <a:prstClr val="black"/>
                            </a:solidFill>
                            <a:latin typeface="Cambria Math" panose="02040503050406030204" pitchFamily="18" charset="0"/>
                          </a:rPr>
                          <m:t>′</m:t>
                        </m:r>
                      </m:sup>
                    </m:sSup>
                    <m:r>
                      <a:rPr lang="en-US" altLang="zh-CN" i="1">
                        <a:solidFill>
                          <a:prstClr val="black"/>
                        </a:solidFill>
                        <a:latin typeface="Cambria Math" panose="02040503050406030204" pitchFamily="18" charset="0"/>
                        <a:ea typeface="Cambria Math" panose="02040503050406030204" pitchFamily="18" charset="0"/>
                      </a:rPr>
                      <m:t>→0, </m:t>
                    </m:r>
                  </m:oMath>
                </a14:m>
                <a:r>
                  <a:rPr lang="en-US" altLang="zh-CN" dirty="0">
                    <a:solidFill>
                      <a:prstClr val="black"/>
                    </a:solidFill>
                    <a:latin typeface="Centaur" panose="02030504050205020304" pitchFamily="18" charset="0"/>
                  </a:rPr>
                  <a:t> turn off the explicit breaking of scale symmetry.</a:t>
                </a:r>
                <a:endParaRPr lang="zh-CN" altLang="en-US" dirty="0">
                  <a:solidFill>
                    <a:prstClr val="black"/>
                  </a:solidFill>
                  <a:latin typeface="Centaur" panose="02030504050205020304" pitchFamily="18" charset="0"/>
                </a:endParaRPr>
              </a:p>
            </p:txBody>
          </p:sp>
        </mc:Choice>
        <mc:Fallback xmlns="">
          <p:sp>
            <p:nvSpPr>
              <p:cNvPr id="11" name="文本框 10"/>
              <p:cNvSpPr txBox="1">
                <a:spLocks noRot="1" noChangeAspect="1" noMove="1" noResize="1" noEditPoints="1" noAdjustHandles="1" noChangeArrowheads="1" noChangeShapeType="1" noTextEdit="1"/>
              </p:cNvSpPr>
              <p:nvPr/>
            </p:nvSpPr>
            <p:spPr>
              <a:xfrm>
                <a:off x="5992353" y="3574758"/>
                <a:ext cx="4819433" cy="646331"/>
              </a:xfrm>
              <a:prstGeom prst="rect">
                <a:avLst/>
              </a:prstGeom>
              <a:blipFill rotWithShape="0">
                <a:blip r:embed="rId2"/>
                <a:stretch>
                  <a:fillRect l="-1138" t="-3774" b="-1509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文本框 11"/>
              <p:cNvSpPr txBox="1"/>
              <p:nvPr/>
            </p:nvSpPr>
            <p:spPr>
              <a:xfrm>
                <a:off x="6006857" y="5723964"/>
                <a:ext cx="4804928" cy="369332"/>
              </a:xfrm>
              <a:prstGeom prst="rect">
                <a:avLst/>
              </a:prstGeom>
              <a:solidFill>
                <a:schemeClr val="bg1">
                  <a:lumMod val="95000"/>
                </a:schemeClr>
              </a:solidFill>
            </p:spPr>
            <p:txBody>
              <a:bodyPr wrap="square" rtlCol="0">
                <a:spAutoFit/>
              </a:bodyPr>
              <a:lstStyle/>
              <a:p>
                <a:r>
                  <a:rPr lang="en-US" altLang="zh-CN" dirty="0">
                    <a:solidFill>
                      <a:prstClr val="black"/>
                    </a:solidFill>
                  </a:rPr>
                  <a:t>Both </a:t>
                </a:r>
                <a14:m>
                  <m:oMath xmlns:m="http://schemas.openxmlformats.org/officeDocument/2006/math">
                    <m:sSub>
                      <m:sSubPr>
                        <m:ctrlPr>
                          <a:rPr lang="en-US" altLang="zh-CN" i="1">
                            <a:solidFill>
                              <a:prstClr val="black"/>
                            </a:solidFill>
                            <a:latin typeface="Cambria Math" panose="02040503050406030204" pitchFamily="18" charset="0"/>
                          </a:rPr>
                        </m:ctrlPr>
                      </m:sSubPr>
                      <m:e>
                        <m:r>
                          <m:rPr>
                            <m:sty m:val="p"/>
                          </m:rPr>
                          <a:rPr lang="el-GR" altLang="zh-CN" i="1">
                            <a:solidFill>
                              <a:prstClr val="black"/>
                            </a:solidFill>
                            <a:latin typeface="Cambria Math" panose="02040503050406030204" pitchFamily="18" charset="0"/>
                          </a:rPr>
                          <m:t>γ</m:t>
                        </m:r>
                      </m:e>
                      <m:sub>
                        <m:r>
                          <a:rPr lang="en-US" altLang="zh-CN" i="1">
                            <a:solidFill>
                              <a:prstClr val="black"/>
                            </a:solidFill>
                            <a:latin typeface="Cambria Math" panose="02040503050406030204" pitchFamily="18" charset="0"/>
                          </a:rPr>
                          <m:t>𝑚</m:t>
                        </m:r>
                      </m:sub>
                    </m:sSub>
                  </m:oMath>
                </a14:m>
                <a:r>
                  <a:rPr lang="zh-CN" altLang="en-US" dirty="0">
                    <a:solidFill>
                      <a:prstClr val="black"/>
                    </a:solidFill>
                    <a:latin typeface="Centaur" panose="02030504050205020304" pitchFamily="18" charset="0"/>
                  </a:rPr>
                  <a:t> </a:t>
                </a:r>
                <a:r>
                  <a:rPr lang="en-US" altLang="zh-CN" dirty="0">
                    <a:solidFill>
                      <a:prstClr val="black"/>
                    </a:solidFill>
                    <a:latin typeface="Centaur" panose="02030504050205020304" pitchFamily="18" charset="0"/>
                  </a:rPr>
                  <a:t>and </a:t>
                </a:r>
                <a14:m>
                  <m:oMath xmlns:m="http://schemas.openxmlformats.org/officeDocument/2006/math">
                    <m:sSup>
                      <m:sSupPr>
                        <m:ctrlPr>
                          <a:rPr lang="en-US" altLang="zh-CN" i="1">
                            <a:solidFill>
                              <a:prstClr val="black"/>
                            </a:solidFill>
                            <a:latin typeface="Cambria Math" panose="02040503050406030204" pitchFamily="18" charset="0"/>
                          </a:rPr>
                        </m:ctrlPr>
                      </m:sSupPr>
                      <m:e>
                        <m:r>
                          <m:rPr>
                            <m:sty m:val="p"/>
                          </m:rPr>
                          <a:rPr lang="el-GR" altLang="zh-CN" i="1">
                            <a:solidFill>
                              <a:prstClr val="black"/>
                            </a:solidFill>
                            <a:latin typeface="Cambria Math" panose="02040503050406030204" pitchFamily="18" charset="0"/>
                          </a:rPr>
                          <m:t>β</m:t>
                        </m:r>
                      </m:e>
                      <m:sup>
                        <m:r>
                          <a:rPr lang="en-US" altLang="zh-CN" i="1">
                            <a:solidFill>
                              <a:prstClr val="black"/>
                            </a:solidFill>
                            <a:latin typeface="Cambria Math" panose="02040503050406030204" pitchFamily="18" charset="0"/>
                          </a:rPr>
                          <m:t>′</m:t>
                        </m:r>
                      </m:sup>
                    </m:sSup>
                  </m:oMath>
                </a14:m>
                <a:r>
                  <a:rPr lang="zh-CN" altLang="en-US" dirty="0">
                    <a:solidFill>
                      <a:prstClr val="black"/>
                    </a:solidFill>
                    <a:latin typeface="Centaur" panose="02030504050205020304" pitchFamily="18" charset="0"/>
                  </a:rPr>
                  <a:t> </a:t>
                </a:r>
                <a:r>
                  <a:rPr lang="en-US" altLang="zh-CN" dirty="0">
                    <a:solidFill>
                      <a:prstClr val="black"/>
                    </a:solidFill>
                    <a:latin typeface="Centaur" panose="02030504050205020304" pitchFamily="18" charset="0"/>
                  </a:rPr>
                  <a:t>are evaluated at </a:t>
                </a:r>
                <a14:m>
                  <m:oMath xmlns:m="http://schemas.openxmlformats.org/officeDocument/2006/math">
                    <m:sSub>
                      <m:sSubPr>
                        <m:ctrlPr>
                          <a:rPr lang="en-US" altLang="zh-CN" i="1">
                            <a:solidFill>
                              <a:prstClr val="black"/>
                            </a:solidFill>
                            <a:latin typeface="Cambria Math" panose="02040503050406030204" pitchFamily="18" charset="0"/>
                          </a:rPr>
                        </m:ctrlPr>
                      </m:sSubPr>
                      <m:e>
                        <m:r>
                          <m:rPr>
                            <m:sty m:val="p"/>
                          </m:rPr>
                          <a:rPr lang="el-GR" altLang="zh-CN" i="1">
                            <a:solidFill>
                              <a:prstClr val="black"/>
                            </a:solidFill>
                            <a:latin typeface="Cambria Math" panose="02040503050406030204" pitchFamily="18" charset="0"/>
                          </a:rPr>
                          <m:t>α</m:t>
                        </m:r>
                      </m:e>
                      <m:sub>
                        <m:r>
                          <a:rPr lang="en-US" altLang="zh-CN" i="1">
                            <a:solidFill>
                              <a:prstClr val="black"/>
                            </a:solidFill>
                            <a:latin typeface="Cambria Math" panose="02040503050406030204" pitchFamily="18" charset="0"/>
                          </a:rPr>
                          <m:t>𝐼𝑅</m:t>
                        </m:r>
                      </m:sub>
                    </m:sSub>
                  </m:oMath>
                </a14:m>
                <a:endParaRPr lang="zh-CN" altLang="en-US" dirty="0">
                  <a:solidFill>
                    <a:prstClr val="black"/>
                  </a:solidFill>
                  <a:latin typeface="Centaur" panose="02030504050205020304" pitchFamily="18" charset="0"/>
                </a:endParaRPr>
              </a:p>
            </p:txBody>
          </p:sp>
        </mc:Choice>
        <mc:Fallback xmlns="">
          <p:sp>
            <p:nvSpPr>
              <p:cNvPr id="12" name="文本框 11"/>
              <p:cNvSpPr txBox="1">
                <a:spLocks noRot="1" noChangeAspect="1" noMove="1" noResize="1" noEditPoints="1" noAdjustHandles="1" noChangeArrowheads="1" noChangeShapeType="1" noTextEdit="1"/>
              </p:cNvSpPr>
              <p:nvPr/>
            </p:nvSpPr>
            <p:spPr>
              <a:xfrm>
                <a:off x="6006857" y="5723964"/>
                <a:ext cx="4804928" cy="369332"/>
              </a:xfrm>
              <a:prstGeom prst="rect">
                <a:avLst/>
              </a:prstGeom>
              <a:blipFill rotWithShape="0">
                <a:blip r:embed="rId3"/>
                <a:stretch>
                  <a:fillRect l="-1014" t="-11475" b="-26230"/>
                </a:stretch>
              </a:blipFill>
            </p:spPr>
            <p:txBody>
              <a:bodyPr/>
              <a:lstStyle/>
              <a:p>
                <a:r>
                  <a:rPr lang="zh-CN" altLang="en-US">
                    <a:noFill/>
                  </a:rPr>
                  <a:t> </a:t>
                </a:r>
              </a:p>
            </p:txBody>
          </p:sp>
        </mc:Fallback>
      </mc:AlternateContent>
      <p:pic>
        <p:nvPicPr>
          <p:cNvPr id="8" name="图片 7"/>
          <p:cNvPicPr>
            <a:picLocks noChangeAspect="1"/>
          </p:cNvPicPr>
          <p:nvPr/>
        </p:nvPicPr>
        <p:blipFill>
          <a:blip r:embed="rId4"/>
          <a:stretch>
            <a:fillRect/>
          </a:stretch>
        </p:blipFill>
        <p:spPr>
          <a:xfrm>
            <a:off x="979714" y="1410077"/>
            <a:ext cx="4669732" cy="4884466"/>
          </a:xfrm>
          <a:prstGeom prst="rect">
            <a:avLst/>
          </a:prstGeom>
        </p:spPr>
      </p:pic>
      <p:sp>
        <p:nvSpPr>
          <p:cNvPr id="9" name="文本框 8"/>
          <p:cNvSpPr txBox="1"/>
          <p:nvPr/>
        </p:nvSpPr>
        <p:spPr>
          <a:xfrm>
            <a:off x="5078040" y="2529698"/>
            <a:ext cx="441896" cy="369332"/>
          </a:xfrm>
          <a:prstGeom prst="rect">
            <a:avLst/>
          </a:prstGeom>
          <a:solidFill>
            <a:schemeClr val="bg1"/>
          </a:solidFill>
        </p:spPr>
        <p:txBody>
          <a:bodyPr wrap="square" rtlCol="0">
            <a:spAutoFit/>
          </a:bodyPr>
          <a:lstStyle/>
          <a:p>
            <a:r>
              <a:rPr lang="en-US" altLang="zh-CN" dirty="0"/>
              <a:t>  </a:t>
            </a:r>
            <a:endParaRPr lang="zh-CN" altLang="en-US" dirty="0"/>
          </a:p>
        </p:txBody>
      </p:sp>
      <p:sp>
        <p:nvSpPr>
          <p:cNvPr id="18" name="文本框 17"/>
          <p:cNvSpPr txBox="1"/>
          <p:nvPr/>
        </p:nvSpPr>
        <p:spPr>
          <a:xfrm>
            <a:off x="5091016" y="5291571"/>
            <a:ext cx="428920" cy="923330"/>
          </a:xfrm>
          <a:prstGeom prst="rect">
            <a:avLst/>
          </a:prstGeom>
          <a:solidFill>
            <a:schemeClr val="bg1"/>
          </a:solidFill>
        </p:spPr>
        <p:txBody>
          <a:bodyPr wrap="square" rtlCol="0">
            <a:spAutoFit/>
          </a:bodyPr>
          <a:lstStyle/>
          <a:p>
            <a:r>
              <a:rPr lang="en-US" altLang="zh-CN" dirty="0"/>
              <a:t>   </a:t>
            </a:r>
          </a:p>
          <a:p>
            <a:r>
              <a:rPr lang="en-US" altLang="zh-CN" dirty="0"/>
              <a:t>    </a:t>
            </a:r>
          </a:p>
          <a:p>
            <a:endParaRPr lang="zh-CN" altLang="en-US" dirty="0"/>
          </a:p>
        </p:txBody>
      </p:sp>
      <mc:AlternateContent xmlns:mc="http://schemas.openxmlformats.org/markup-compatibility/2006" xmlns:a14="http://schemas.microsoft.com/office/drawing/2010/main">
        <mc:Choice Requires="a14">
          <p:sp>
            <p:nvSpPr>
              <p:cNvPr id="19" name="文本框 18"/>
              <p:cNvSpPr txBox="1"/>
              <p:nvPr/>
            </p:nvSpPr>
            <p:spPr>
              <a:xfrm>
                <a:off x="6006859" y="2280081"/>
                <a:ext cx="4804927" cy="1164934"/>
              </a:xfrm>
              <a:prstGeom prst="rect">
                <a:avLst/>
              </a:prstGeom>
              <a:solidFill>
                <a:schemeClr val="bg1">
                  <a:lumMod val="95000"/>
                </a:schemeClr>
              </a:solidFill>
            </p:spPr>
            <p:txBody>
              <a:bodyPr wrap="square" rtlCol="0">
                <a:spAutoFit/>
              </a:bodyPr>
              <a:lstStyle/>
              <a:p>
                <a:r>
                  <a:rPr lang="en-US" altLang="zh-CN" dirty="0"/>
                  <a:t>Minima of the </a:t>
                </a:r>
                <a:r>
                  <a:rPr lang="en-US" altLang="zh-CN" dirty="0" err="1"/>
                  <a:t>dilaton</a:t>
                </a:r>
                <a:r>
                  <a:rPr lang="en-US" altLang="zh-CN" dirty="0"/>
                  <a:t> potential: </a:t>
                </a:r>
              </a:p>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4</m:t>
                      </m:r>
                      <m:sSub>
                        <m:sSubPr>
                          <m:ctrlPr>
                            <a:rPr lang="en-US" altLang="zh-CN" i="1">
                              <a:latin typeface="Cambria Math" panose="02040503050406030204" pitchFamily="18" charset="0"/>
                            </a:rPr>
                          </m:ctrlPr>
                        </m:sSubPr>
                        <m:e>
                          <m:r>
                            <a:rPr lang="en-US" altLang="zh-CN" i="1">
                              <a:latin typeface="Cambria Math" panose="02040503050406030204" pitchFamily="18" charset="0"/>
                            </a:rPr>
                            <m:t>h</m:t>
                          </m:r>
                        </m:e>
                        <m:sub>
                          <m:r>
                            <a:rPr lang="en-US" altLang="zh-CN" i="1">
                              <a:latin typeface="Cambria Math" panose="02040503050406030204" pitchFamily="18" charset="0"/>
                            </a:rPr>
                            <m:t>5</m:t>
                          </m:r>
                        </m:sub>
                      </m:sSub>
                      <m:r>
                        <a:rPr lang="en-US" altLang="zh-CN" i="1">
                          <a:latin typeface="Cambria Math" panose="02040503050406030204" pitchFamily="18" charset="0"/>
                        </a:rPr>
                        <m:t>+</m:t>
                      </m:r>
                      <m:d>
                        <m:dPr>
                          <m:ctrlPr>
                            <a:rPr lang="en-US" altLang="zh-CN" i="1">
                              <a:latin typeface="Cambria Math" panose="02040503050406030204" pitchFamily="18" charset="0"/>
                            </a:rPr>
                          </m:ctrlPr>
                        </m:dPr>
                        <m:e>
                          <m:r>
                            <a:rPr lang="en-US" altLang="zh-CN" i="1">
                              <a:latin typeface="Cambria Math" panose="02040503050406030204" pitchFamily="18" charset="0"/>
                            </a:rPr>
                            <m:t>4+</m:t>
                          </m:r>
                          <m:sSup>
                            <m:sSupPr>
                              <m:ctrlPr>
                                <a:rPr lang="en-US" altLang="zh-CN" i="1">
                                  <a:latin typeface="Cambria Math" panose="02040503050406030204" pitchFamily="18" charset="0"/>
                                </a:rPr>
                              </m:ctrlPr>
                            </m:sSupPr>
                            <m:e>
                              <m:r>
                                <a:rPr lang="zh-CN" altLang="en-US" i="1">
                                  <a:latin typeface="Cambria Math" panose="02040503050406030204" pitchFamily="18" charset="0"/>
                                </a:rPr>
                                <m:t>𝛽</m:t>
                              </m:r>
                            </m:e>
                            <m:sup>
                              <m:r>
                                <a:rPr lang="en-US" altLang="zh-CN" i="1">
                                  <a:latin typeface="Cambria Math" panose="02040503050406030204" pitchFamily="18" charset="0"/>
                                </a:rPr>
                                <m:t>′</m:t>
                              </m:r>
                            </m:sup>
                          </m:sSup>
                        </m:e>
                      </m:d>
                      <m:sSub>
                        <m:sSubPr>
                          <m:ctrlPr>
                            <a:rPr lang="en-US" altLang="zh-CN" i="1">
                              <a:latin typeface="Cambria Math" panose="02040503050406030204" pitchFamily="18" charset="0"/>
                            </a:rPr>
                          </m:ctrlPr>
                        </m:sSubPr>
                        <m:e>
                          <m:r>
                            <a:rPr lang="en-US" altLang="zh-CN" i="1">
                              <a:latin typeface="Cambria Math" panose="02040503050406030204" pitchFamily="18" charset="0"/>
                            </a:rPr>
                            <m:t>h</m:t>
                          </m:r>
                        </m:e>
                        <m:sub>
                          <m:r>
                            <a:rPr lang="en-US" altLang="zh-CN" i="1">
                              <a:latin typeface="Cambria Math" panose="02040503050406030204" pitchFamily="18" charset="0"/>
                            </a:rPr>
                            <m:t>6</m:t>
                          </m:r>
                        </m:sub>
                      </m:sSub>
                      <m:r>
                        <a:rPr lang="en-US" altLang="zh-CN" i="1">
                          <a:latin typeface="Cambria Math" panose="02040503050406030204" pitchFamily="18" charset="0"/>
                        </a:rPr>
                        <m:t>=−(3−</m:t>
                      </m:r>
                      <m:sSub>
                        <m:sSubPr>
                          <m:ctrlPr>
                            <a:rPr lang="en-US" altLang="zh-CN" i="1">
                              <a:latin typeface="Cambria Math" panose="02040503050406030204" pitchFamily="18" charset="0"/>
                            </a:rPr>
                          </m:ctrlPr>
                        </m:sSubPr>
                        <m:e>
                          <m:r>
                            <a:rPr lang="zh-CN" altLang="en-US" i="1">
                              <a:latin typeface="Cambria Math" panose="02040503050406030204" pitchFamily="18" charset="0"/>
                            </a:rPr>
                            <m:t>𝛾</m:t>
                          </m:r>
                        </m:e>
                        <m:sub>
                          <m:r>
                            <a:rPr lang="en-US" altLang="zh-CN" i="1">
                              <a:latin typeface="Cambria Math" panose="02040503050406030204" pitchFamily="18" charset="0"/>
                            </a:rPr>
                            <m:t>𝑚</m:t>
                          </m:r>
                        </m:sub>
                      </m:sSub>
                      <m:r>
                        <a:rPr lang="en-US" altLang="zh-CN" i="1">
                          <a:latin typeface="Cambria Math" panose="02040503050406030204" pitchFamily="18" charset="0"/>
                        </a:rPr>
                        <m:t>)</m:t>
                      </m:r>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𝑓</m:t>
                          </m:r>
                        </m:e>
                        <m:sub>
                          <m:r>
                            <a:rPr lang="zh-CN" altLang="en-US" i="1">
                              <a:latin typeface="Cambria Math" panose="02040503050406030204" pitchFamily="18" charset="0"/>
                            </a:rPr>
                            <m:t>𝜋</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𝑚</m:t>
                          </m:r>
                        </m:e>
                        <m:sub>
                          <m:r>
                            <a:rPr lang="en-US" altLang="zh-CN" i="1">
                              <a:latin typeface="Cambria Math" panose="02040503050406030204" pitchFamily="18" charset="0"/>
                            </a:rPr>
                            <m:t>𝐾</m:t>
                          </m:r>
                        </m:sub>
                        <m:sup>
                          <m:r>
                            <a:rPr lang="en-US" altLang="zh-CN" i="1">
                              <a:latin typeface="Cambria Math" panose="02040503050406030204" pitchFamily="18" charset="0"/>
                            </a:rPr>
                            <m:t>2</m:t>
                          </m:r>
                        </m:sup>
                      </m:sSubSup>
                      <m:r>
                        <a:rPr lang="en-US" altLang="zh-CN" i="1">
                          <a:latin typeface="Cambria Math" panose="02040503050406030204" pitchFamily="18" charset="0"/>
                        </a:rPr>
                        <m:t>+</m:t>
                      </m:r>
                      <m:f>
                        <m:fPr>
                          <m:ctrlPr>
                            <a:rPr lang="en-US" altLang="zh-CN" i="1">
                              <a:latin typeface="Cambria Math" panose="02040503050406030204" pitchFamily="18" charset="0"/>
                            </a:rPr>
                          </m:ctrlPr>
                        </m:fPr>
                        <m:num>
                          <m:r>
                            <a:rPr lang="en-US" altLang="zh-CN" i="1">
                              <a:latin typeface="Cambria Math" panose="02040503050406030204" pitchFamily="18" charset="0"/>
                            </a:rPr>
                            <m:t>1</m:t>
                          </m:r>
                        </m:num>
                        <m:den>
                          <m:r>
                            <a:rPr lang="en-US" altLang="zh-CN" i="1">
                              <a:latin typeface="Cambria Math" panose="02040503050406030204" pitchFamily="18" charset="0"/>
                            </a:rPr>
                            <m:t>2</m:t>
                          </m:r>
                        </m:den>
                      </m:f>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𝑚</m:t>
                          </m:r>
                        </m:e>
                        <m:sub>
                          <m:r>
                            <a:rPr lang="zh-CN" altLang="en-US" i="1">
                              <a:latin typeface="Cambria Math" panose="02040503050406030204" pitchFamily="18" charset="0"/>
                            </a:rPr>
                            <m:t>𝜋</m:t>
                          </m:r>
                        </m:sub>
                        <m:sup>
                          <m:r>
                            <a:rPr lang="en-US" altLang="zh-CN" i="1">
                              <a:latin typeface="Cambria Math" panose="02040503050406030204" pitchFamily="18" charset="0"/>
                            </a:rPr>
                            <m:t>2</m:t>
                          </m:r>
                        </m:sup>
                      </m:sSubSup>
                      <m:r>
                        <a:rPr lang="en-US" altLang="zh-CN" i="1">
                          <a:latin typeface="Cambria Math" panose="02040503050406030204" pitchFamily="18" charset="0"/>
                        </a:rPr>
                        <m:t>)</m:t>
                      </m:r>
                    </m:oMath>
                  </m:oMathPara>
                </a14:m>
                <a:endParaRPr lang="en-US" altLang="zh-CN" dirty="0"/>
              </a:p>
              <a:p>
                <a14:m>
                  <m:oMath xmlns:m="http://schemas.openxmlformats.org/officeDocument/2006/math">
                    <m:sSub>
                      <m:sSubPr>
                        <m:ctrlPr>
                          <a:rPr lang="en-US" altLang="zh-CN" i="1">
                            <a:solidFill>
                              <a:prstClr val="black"/>
                            </a:solidFill>
                            <a:latin typeface="Cambria Math" panose="02040503050406030204" pitchFamily="18" charset="0"/>
                          </a:rPr>
                        </m:ctrlPr>
                      </m:sSubPr>
                      <m:e>
                        <m:r>
                          <a:rPr lang="en-US" altLang="zh-CN" i="1">
                            <a:solidFill>
                              <a:prstClr val="black"/>
                            </a:solidFill>
                            <a:latin typeface="Cambria Math" panose="02040503050406030204" pitchFamily="18" charset="0"/>
                          </a:rPr>
                          <m:t>𝑐</m:t>
                        </m:r>
                      </m:e>
                      <m:sub>
                        <m:r>
                          <a:rPr lang="en-US" altLang="zh-CN" i="1">
                            <a:solidFill>
                              <a:prstClr val="black"/>
                            </a:solidFill>
                            <a:latin typeface="Cambria Math" panose="02040503050406030204" pitchFamily="18" charset="0"/>
                          </a:rPr>
                          <m:t>5</m:t>
                        </m:r>
                      </m:sub>
                    </m:sSub>
                    <m:r>
                      <a:rPr lang="en-US" altLang="zh-CN" i="1">
                        <a:solidFill>
                          <a:prstClr val="black"/>
                        </a:solidFill>
                        <a:latin typeface="Cambria Math" panose="02040503050406030204" pitchFamily="18" charset="0"/>
                      </a:rPr>
                      <m:t>, </m:t>
                    </m:r>
                    <m:sSub>
                      <m:sSubPr>
                        <m:ctrlPr>
                          <a:rPr lang="en-US" altLang="zh-CN" i="1">
                            <a:solidFill>
                              <a:prstClr val="black"/>
                            </a:solidFill>
                            <a:latin typeface="Cambria Math" panose="02040503050406030204" pitchFamily="18" charset="0"/>
                          </a:rPr>
                        </m:ctrlPr>
                      </m:sSubPr>
                      <m:e>
                        <m:r>
                          <a:rPr lang="en-US" altLang="zh-CN" i="1">
                            <a:solidFill>
                              <a:prstClr val="black"/>
                            </a:solidFill>
                            <a:latin typeface="Cambria Math" panose="02040503050406030204" pitchFamily="18" charset="0"/>
                          </a:rPr>
                          <m:t>𝑐</m:t>
                        </m:r>
                      </m:e>
                      <m:sub>
                        <m:r>
                          <a:rPr lang="en-US" altLang="zh-CN" i="1">
                            <a:solidFill>
                              <a:prstClr val="black"/>
                            </a:solidFill>
                            <a:latin typeface="Cambria Math" panose="02040503050406030204" pitchFamily="18" charset="0"/>
                          </a:rPr>
                          <m:t>6</m:t>
                        </m:r>
                      </m:sub>
                    </m:sSub>
                  </m:oMath>
                </a14:m>
                <a:r>
                  <a:rPr lang="zh-CN" altLang="en-US" dirty="0">
                    <a:solidFill>
                      <a:prstClr val="black"/>
                    </a:solidFill>
                    <a:latin typeface="Centaur" panose="02030504050205020304" pitchFamily="18" charset="0"/>
                  </a:rPr>
                  <a:t> </a:t>
                </a:r>
                <a:r>
                  <a:rPr lang="en-US" altLang="zh-CN" dirty="0">
                    <a:solidFill>
                      <a:prstClr val="black"/>
                    </a:solidFill>
                    <a:latin typeface="Centaur" panose="02030504050205020304" pitchFamily="18" charset="0"/>
                  </a:rPr>
                  <a:t>are at </a:t>
                </a:r>
                <a14:m>
                  <m:oMath xmlns:m="http://schemas.openxmlformats.org/officeDocument/2006/math">
                    <m:r>
                      <a:rPr lang="en-US" altLang="zh-CN" i="1">
                        <a:solidFill>
                          <a:prstClr val="black"/>
                        </a:solidFill>
                        <a:latin typeface="Cambria Math" panose="02040503050406030204" pitchFamily="18" charset="0"/>
                      </a:rPr>
                      <m:t>𝑂</m:t>
                    </m:r>
                    <m:r>
                      <a:rPr lang="en-US" altLang="zh-CN" i="1">
                        <a:solidFill>
                          <a:prstClr val="black"/>
                        </a:solidFill>
                        <a:latin typeface="Cambria Math" panose="02040503050406030204" pitchFamily="18" charset="0"/>
                      </a:rPr>
                      <m:t>(</m:t>
                    </m:r>
                    <m:sSup>
                      <m:sSupPr>
                        <m:ctrlPr>
                          <a:rPr lang="en-US" altLang="zh-CN" i="1">
                            <a:solidFill>
                              <a:prstClr val="black"/>
                            </a:solidFill>
                            <a:latin typeface="Cambria Math" panose="02040503050406030204" pitchFamily="18" charset="0"/>
                          </a:rPr>
                        </m:ctrlPr>
                      </m:sSupPr>
                      <m:e>
                        <m:r>
                          <a:rPr lang="en-US" altLang="zh-CN" i="1">
                            <a:solidFill>
                              <a:prstClr val="black"/>
                            </a:solidFill>
                            <a:latin typeface="Cambria Math" panose="02040503050406030204" pitchFamily="18" charset="0"/>
                          </a:rPr>
                          <m:t>𝑝</m:t>
                        </m:r>
                      </m:e>
                      <m:sup>
                        <m:r>
                          <a:rPr lang="en-US" altLang="zh-CN" i="1">
                            <a:solidFill>
                              <a:prstClr val="black"/>
                            </a:solidFill>
                            <a:latin typeface="Cambria Math" panose="02040503050406030204" pitchFamily="18" charset="0"/>
                          </a:rPr>
                          <m:t>2</m:t>
                        </m:r>
                      </m:sup>
                    </m:sSup>
                    <m:r>
                      <a:rPr lang="en-US" altLang="zh-CN" i="1">
                        <a:solidFill>
                          <a:prstClr val="black"/>
                        </a:solidFill>
                        <a:latin typeface="Cambria Math" panose="02040503050406030204" pitchFamily="18" charset="0"/>
                      </a:rPr>
                      <m:t>)</m:t>
                    </m:r>
                  </m:oMath>
                </a14:m>
                <a:r>
                  <a:rPr lang="zh-CN" altLang="en-US" dirty="0">
                    <a:solidFill>
                      <a:prstClr val="black"/>
                    </a:solidFill>
                    <a:latin typeface="Centaur" panose="02030504050205020304" pitchFamily="18" charset="0"/>
                  </a:rPr>
                  <a:t> </a:t>
                </a:r>
                <a:endParaRPr lang="zh-CN" altLang="en-US" dirty="0"/>
              </a:p>
            </p:txBody>
          </p:sp>
        </mc:Choice>
        <mc:Fallback xmlns="">
          <p:sp>
            <p:nvSpPr>
              <p:cNvPr id="19" name="文本框 18"/>
              <p:cNvSpPr txBox="1">
                <a:spLocks noRot="1" noChangeAspect="1" noMove="1" noResize="1" noEditPoints="1" noAdjustHandles="1" noChangeArrowheads="1" noChangeShapeType="1" noTextEdit="1"/>
              </p:cNvSpPr>
              <p:nvPr/>
            </p:nvSpPr>
            <p:spPr>
              <a:xfrm>
                <a:off x="6006859" y="2280081"/>
                <a:ext cx="4804927" cy="1164934"/>
              </a:xfrm>
              <a:prstGeom prst="rect">
                <a:avLst/>
              </a:prstGeom>
              <a:blipFill rotWithShape="0">
                <a:blip r:embed="rId5"/>
                <a:stretch>
                  <a:fillRect l="-1014" t="-2618" b="-837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0" name="文本框 19"/>
              <p:cNvSpPr txBox="1"/>
              <p:nvPr/>
            </p:nvSpPr>
            <p:spPr>
              <a:xfrm>
                <a:off x="6006859" y="4361791"/>
                <a:ext cx="4804927" cy="1268681"/>
              </a:xfrm>
              <a:prstGeom prst="rect">
                <a:avLst/>
              </a:prstGeom>
              <a:solidFill>
                <a:schemeClr val="bg1">
                  <a:lumMod val="95000"/>
                </a:schemeClr>
              </a:solid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𝑚</m:t>
                          </m:r>
                        </m:e>
                        <m:sub>
                          <m:r>
                            <a:rPr lang="zh-CN" altLang="en-US" i="1">
                              <a:latin typeface="Cambria Math" panose="02040503050406030204" pitchFamily="18" charset="0"/>
                            </a:rPr>
                            <m:t>𝜎</m:t>
                          </m:r>
                        </m:sub>
                        <m:sup>
                          <m:r>
                            <a:rPr lang="en-US" altLang="zh-CN" i="1">
                              <a:latin typeface="Cambria Math" panose="02040503050406030204" pitchFamily="18" charset="0"/>
                            </a:rPr>
                            <m:t>2</m:t>
                          </m:r>
                        </m:sup>
                      </m:sSubSup>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𝑓</m:t>
                          </m:r>
                        </m:e>
                        <m:sub>
                          <m:r>
                            <a:rPr lang="zh-CN" altLang="en-US" i="1">
                              <a:latin typeface="Cambria Math" panose="02040503050406030204" pitchFamily="18" charset="0"/>
                            </a:rPr>
                            <m:t>𝜎</m:t>
                          </m:r>
                        </m:sub>
                        <m:sup>
                          <m:r>
                            <a:rPr lang="en-US" altLang="zh-CN" i="1">
                              <a:latin typeface="Cambria Math" panose="02040503050406030204" pitchFamily="18" charset="0"/>
                            </a:rPr>
                            <m:t>2</m:t>
                          </m:r>
                        </m:sup>
                      </m:sSubSup>
                      <m:r>
                        <a:rPr lang="en-US" altLang="zh-CN" i="1">
                          <a:latin typeface="Cambria Math" panose="02040503050406030204" pitchFamily="18" charset="0"/>
                        </a:rPr>
                        <m:t>=</m:t>
                      </m:r>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𝑓</m:t>
                          </m:r>
                        </m:e>
                        <m:sub>
                          <m:r>
                            <a:rPr lang="zh-CN" altLang="en-US" i="1">
                              <a:latin typeface="Cambria Math" panose="02040503050406030204" pitchFamily="18" charset="0"/>
                            </a:rPr>
                            <m:t>𝜋</m:t>
                          </m:r>
                        </m:sub>
                        <m:sup>
                          <m:r>
                            <a:rPr lang="en-US" altLang="zh-CN" i="1">
                              <a:latin typeface="Cambria Math" panose="02040503050406030204" pitchFamily="18" charset="0"/>
                            </a:rPr>
                            <m:t>2</m:t>
                          </m:r>
                        </m:sup>
                      </m:sSubSup>
                      <m:d>
                        <m:dPr>
                          <m:ctrlPr>
                            <a:rPr lang="en-US" altLang="zh-CN" i="1">
                              <a:latin typeface="Cambria Math" panose="02040503050406030204" pitchFamily="18" charset="0"/>
                            </a:rPr>
                          </m:ctrlPr>
                        </m:dPr>
                        <m:e>
                          <m:sSubSup>
                            <m:sSubSupPr>
                              <m:ctrlPr>
                                <a:rPr lang="en-US" altLang="zh-CN" i="1">
                                  <a:solidFill>
                                    <a:prstClr val="black"/>
                                  </a:solidFill>
                                  <a:latin typeface="Cambria Math" panose="02040503050406030204" pitchFamily="18" charset="0"/>
                                </a:rPr>
                              </m:ctrlPr>
                            </m:sSubSupPr>
                            <m:e>
                              <m:r>
                                <a:rPr lang="en-US" altLang="zh-CN" i="1">
                                  <a:solidFill>
                                    <a:prstClr val="black"/>
                                  </a:solidFill>
                                  <a:latin typeface="Cambria Math" panose="02040503050406030204" pitchFamily="18" charset="0"/>
                                </a:rPr>
                                <m:t>𝑚</m:t>
                              </m:r>
                            </m:e>
                            <m:sub>
                              <m:r>
                                <a:rPr lang="en-US" altLang="zh-CN" i="1">
                                  <a:solidFill>
                                    <a:prstClr val="black"/>
                                  </a:solidFill>
                                  <a:latin typeface="Cambria Math" panose="02040503050406030204" pitchFamily="18" charset="0"/>
                                </a:rPr>
                                <m:t>𝐾</m:t>
                              </m:r>
                            </m:sub>
                            <m:sup>
                              <m:r>
                                <a:rPr lang="en-US" altLang="zh-CN" i="1">
                                  <a:solidFill>
                                    <a:prstClr val="black"/>
                                  </a:solidFill>
                                  <a:latin typeface="Cambria Math" panose="02040503050406030204" pitchFamily="18" charset="0"/>
                                </a:rPr>
                                <m:t>2</m:t>
                              </m:r>
                            </m:sup>
                          </m:sSubSup>
                          <m:r>
                            <a:rPr lang="en-US" altLang="zh-CN" i="1">
                              <a:solidFill>
                                <a:prstClr val="black"/>
                              </a:solidFill>
                              <a:latin typeface="Cambria Math" panose="02040503050406030204" pitchFamily="18" charset="0"/>
                            </a:rPr>
                            <m:t>+</m:t>
                          </m:r>
                          <m:f>
                            <m:fPr>
                              <m:ctrlPr>
                                <a:rPr lang="en-US" altLang="zh-CN" i="1">
                                  <a:solidFill>
                                    <a:prstClr val="black"/>
                                  </a:solidFill>
                                  <a:latin typeface="Cambria Math" panose="02040503050406030204" pitchFamily="18" charset="0"/>
                                </a:rPr>
                              </m:ctrlPr>
                            </m:fPr>
                            <m:num>
                              <m:r>
                                <a:rPr lang="en-US" altLang="zh-CN" i="1">
                                  <a:solidFill>
                                    <a:prstClr val="black"/>
                                  </a:solidFill>
                                  <a:latin typeface="Cambria Math" panose="02040503050406030204" pitchFamily="18" charset="0"/>
                                </a:rPr>
                                <m:t>1</m:t>
                              </m:r>
                            </m:num>
                            <m:den>
                              <m:r>
                                <a:rPr lang="en-US" altLang="zh-CN" i="1">
                                  <a:solidFill>
                                    <a:prstClr val="black"/>
                                  </a:solidFill>
                                  <a:latin typeface="Cambria Math" panose="02040503050406030204" pitchFamily="18" charset="0"/>
                                </a:rPr>
                                <m:t>2</m:t>
                              </m:r>
                            </m:den>
                          </m:f>
                          <m:sSubSup>
                            <m:sSubSupPr>
                              <m:ctrlPr>
                                <a:rPr lang="en-US" altLang="zh-CN" i="1">
                                  <a:solidFill>
                                    <a:prstClr val="black"/>
                                  </a:solidFill>
                                  <a:latin typeface="Cambria Math" panose="02040503050406030204" pitchFamily="18" charset="0"/>
                                </a:rPr>
                              </m:ctrlPr>
                            </m:sSubSupPr>
                            <m:e>
                              <m:r>
                                <a:rPr lang="en-US" altLang="zh-CN" i="1">
                                  <a:solidFill>
                                    <a:prstClr val="black"/>
                                  </a:solidFill>
                                  <a:latin typeface="Cambria Math" panose="02040503050406030204" pitchFamily="18" charset="0"/>
                                </a:rPr>
                                <m:t>𝑚</m:t>
                              </m:r>
                            </m:e>
                            <m:sub>
                              <m:r>
                                <a:rPr lang="zh-CN" altLang="en-US" i="1">
                                  <a:solidFill>
                                    <a:prstClr val="black"/>
                                  </a:solidFill>
                                  <a:latin typeface="Cambria Math" panose="02040503050406030204" pitchFamily="18" charset="0"/>
                                </a:rPr>
                                <m:t>𝜋</m:t>
                              </m:r>
                            </m:sub>
                            <m:sup>
                              <m:r>
                                <a:rPr lang="en-US" altLang="zh-CN" i="1">
                                  <a:solidFill>
                                    <a:prstClr val="black"/>
                                  </a:solidFill>
                                  <a:latin typeface="Cambria Math" panose="02040503050406030204" pitchFamily="18" charset="0"/>
                                </a:rPr>
                                <m:t>2</m:t>
                              </m:r>
                            </m:sup>
                          </m:sSubSup>
                        </m:e>
                      </m:d>
                      <m:d>
                        <m:dPr>
                          <m:ctrlPr>
                            <a:rPr lang="en-US" altLang="zh-CN" i="1">
                              <a:solidFill>
                                <a:prstClr val="black"/>
                              </a:solidFill>
                              <a:latin typeface="Cambria Math" panose="02040503050406030204" pitchFamily="18" charset="0"/>
                            </a:rPr>
                          </m:ctrlPr>
                        </m:dPr>
                        <m:e>
                          <m:r>
                            <a:rPr lang="en-US" altLang="zh-CN" i="1">
                              <a:latin typeface="Cambria Math" panose="02040503050406030204" pitchFamily="18" charset="0"/>
                            </a:rPr>
                            <m:t>3−</m:t>
                          </m:r>
                          <m:sSub>
                            <m:sSubPr>
                              <m:ctrlPr>
                                <a:rPr lang="en-US" altLang="zh-CN" i="1">
                                  <a:latin typeface="Cambria Math" panose="02040503050406030204" pitchFamily="18" charset="0"/>
                                </a:rPr>
                              </m:ctrlPr>
                            </m:sSubPr>
                            <m:e>
                              <m:r>
                                <a:rPr lang="zh-CN" altLang="en-US" i="1">
                                  <a:latin typeface="Cambria Math" panose="02040503050406030204" pitchFamily="18" charset="0"/>
                                </a:rPr>
                                <m:t>𝛾</m:t>
                              </m:r>
                            </m:e>
                            <m:sub>
                              <m:r>
                                <a:rPr lang="en-US" altLang="zh-CN" i="1">
                                  <a:latin typeface="Cambria Math" panose="02040503050406030204" pitchFamily="18" charset="0"/>
                                </a:rPr>
                                <m:t>𝑚</m:t>
                              </m:r>
                            </m:sub>
                          </m:sSub>
                        </m:e>
                      </m:d>
                      <m:d>
                        <m:dPr>
                          <m:ctrlPr>
                            <a:rPr lang="en-US" altLang="zh-CN" i="1">
                              <a:latin typeface="Cambria Math" panose="02040503050406030204" pitchFamily="18" charset="0"/>
                            </a:rPr>
                          </m:ctrlPr>
                        </m:dPr>
                        <m:e>
                          <m:r>
                            <a:rPr lang="en-US" altLang="zh-CN" i="1">
                              <a:latin typeface="Cambria Math" panose="02040503050406030204" pitchFamily="18" charset="0"/>
                            </a:rPr>
                            <m:t>1+</m:t>
                          </m:r>
                          <m:sSub>
                            <m:sSubPr>
                              <m:ctrlPr>
                                <a:rPr lang="en-US" altLang="zh-CN" i="1">
                                  <a:latin typeface="Cambria Math" panose="02040503050406030204" pitchFamily="18" charset="0"/>
                                </a:rPr>
                              </m:ctrlPr>
                            </m:sSubPr>
                            <m:e>
                              <m:r>
                                <a:rPr lang="zh-CN" altLang="en-US" i="1">
                                  <a:latin typeface="Cambria Math" panose="02040503050406030204" pitchFamily="18" charset="0"/>
                                </a:rPr>
                                <m:t>𝛾</m:t>
                              </m:r>
                            </m:e>
                            <m:sub>
                              <m:r>
                                <a:rPr lang="en-US" altLang="zh-CN" i="1">
                                  <a:latin typeface="Cambria Math" panose="02040503050406030204" pitchFamily="18" charset="0"/>
                                </a:rPr>
                                <m:t>𝑚</m:t>
                              </m:r>
                            </m:sub>
                          </m:sSub>
                        </m:e>
                      </m:d>
                    </m:oMath>
                  </m:oMathPara>
                </a14:m>
                <a:endParaRPr lang="en-US" altLang="zh-CN"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altLang="zh-CN" i="1">
                          <a:latin typeface="Cambria Math" panose="02040503050406030204" pitchFamily="18" charset="0"/>
                        </a:rPr>
                        <m:t>−</m:t>
                      </m:r>
                      <m:sSup>
                        <m:sSupPr>
                          <m:ctrlPr>
                            <a:rPr lang="en-US" altLang="zh-CN" i="1">
                              <a:latin typeface="Cambria Math" panose="02040503050406030204" pitchFamily="18" charset="0"/>
                            </a:rPr>
                          </m:ctrlPr>
                        </m:sSupPr>
                        <m:e>
                          <m:r>
                            <a:rPr lang="zh-CN" altLang="en-US" i="1">
                              <a:latin typeface="Cambria Math" panose="02040503050406030204" pitchFamily="18" charset="0"/>
                            </a:rPr>
                            <m:t>𝛽</m:t>
                          </m:r>
                        </m:e>
                        <m:sup>
                          <m:r>
                            <a:rPr lang="en-US" altLang="zh-CN" i="1">
                              <a:latin typeface="Cambria Math" panose="02040503050406030204" pitchFamily="18" charset="0"/>
                            </a:rPr>
                            <m:t>′</m:t>
                          </m:r>
                        </m:sup>
                      </m:sSup>
                      <m:r>
                        <a:rPr lang="en-US" altLang="zh-CN" i="1">
                          <a:latin typeface="Cambria Math" panose="02040503050406030204" pitchFamily="18" charset="0"/>
                        </a:rPr>
                        <m:t>(4+</m:t>
                      </m:r>
                      <m:sSup>
                        <m:sSupPr>
                          <m:ctrlPr>
                            <a:rPr lang="en-US" altLang="zh-CN" i="1">
                              <a:latin typeface="Cambria Math" panose="02040503050406030204" pitchFamily="18" charset="0"/>
                            </a:rPr>
                          </m:ctrlPr>
                        </m:sSupPr>
                        <m:e>
                          <m:r>
                            <a:rPr lang="zh-CN" altLang="en-US" i="1">
                              <a:latin typeface="Cambria Math" panose="02040503050406030204" pitchFamily="18" charset="0"/>
                            </a:rPr>
                            <m:t>𝛽</m:t>
                          </m:r>
                        </m:e>
                        <m:sup>
                          <m:r>
                            <a:rPr lang="en-US" altLang="zh-CN" i="1">
                              <a:latin typeface="Cambria Math" panose="02040503050406030204" pitchFamily="18" charset="0"/>
                            </a:rPr>
                            <m:t>′</m:t>
                          </m:r>
                        </m:sup>
                      </m:sSup>
                      <m:r>
                        <a:rPr lang="en-US" altLang="zh-CN" i="1">
                          <a:latin typeface="Cambria Math" panose="02040503050406030204" pitchFamily="18" charset="0"/>
                        </a:rPr>
                        <m:t>)</m:t>
                      </m:r>
                    </m:oMath>
                  </m:oMathPara>
                </a14:m>
                <a:endParaRPr lang="en-US" altLang="zh-CN" dirty="0"/>
              </a:p>
              <a:p>
                <a:r>
                  <a:rPr lang="en-US" altLang="zh-CN" dirty="0">
                    <a:solidFill>
                      <a:prstClr val="black"/>
                    </a:solidFill>
                    <a:latin typeface="Centaur" panose="02030504050205020304" pitchFamily="18" charset="0"/>
                  </a:rPr>
                  <a:t>Analog to GMOR relation for pion</a:t>
                </a:r>
                <a:endParaRPr lang="zh-CN" altLang="en-US" dirty="0">
                  <a:solidFill>
                    <a:prstClr val="black"/>
                  </a:solidFill>
                  <a:latin typeface="Centaur" panose="02030504050205020304" pitchFamily="18" charset="0"/>
                </a:endParaRPr>
              </a:p>
            </p:txBody>
          </p:sp>
        </mc:Choice>
        <mc:Fallback xmlns="">
          <p:sp>
            <p:nvSpPr>
              <p:cNvPr id="20" name="文本框 19"/>
              <p:cNvSpPr txBox="1">
                <a:spLocks noRot="1" noChangeAspect="1" noMove="1" noResize="1" noEditPoints="1" noAdjustHandles="1" noChangeArrowheads="1" noChangeShapeType="1" noTextEdit="1"/>
              </p:cNvSpPr>
              <p:nvPr/>
            </p:nvSpPr>
            <p:spPr>
              <a:xfrm>
                <a:off x="6006859" y="4361791"/>
                <a:ext cx="4804927" cy="1268681"/>
              </a:xfrm>
              <a:prstGeom prst="rect">
                <a:avLst/>
              </a:prstGeom>
              <a:blipFill rotWithShape="0">
                <a:blip r:embed="rId6"/>
                <a:stretch>
                  <a:fillRect l="-1014" b="-7212"/>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4102705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7720463-9EAC-415E-88A3-CDEFA8086553}"/>
              </a:ext>
            </a:extLst>
          </p:cNvPr>
          <p:cNvSpPr>
            <a:spLocks noGrp="1"/>
          </p:cNvSpPr>
          <p:nvPr>
            <p:ph type="title"/>
          </p:nvPr>
        </p:nvSpPr>
        <p:spPr>
          <a:xfrm>
            <a:off x="838200" y="365125"/>
            <a:ext cx="10515600" cy="720000"/>
          </a:xfrm>
        </p:spPr>
        <p:txBody>
          <a:bodyPr>
            <a:normAutofit/>
          </a:bodyPr>
          <a:lstStyle/>
          <a:p>
            <a:pPr fontAlgn="base">
              <a:spcAft>
                <a:spcPct val="0"/>
              </a:spcAft>
            </a:pPr>
            <a:r>
              <a:rPr lang="en-US" altLang="zh-CN" sz="3200" b="1" dirty="0">
                <a:solidFill>
                  <a:prstClr val="black"/>
                </a:solidFill>
                <a:latin typeface="微软雅黑" panose="020B0503020204020204" pitchFamily="34" charset="-122"/>
                <a:ea typeface="微软雅黑" panose="020B0503020204020204" pitchFamily="34" charset="-122"/>
              </a:rPr>
              <a:t>Chiral-scale hidden local </a:t>
            </a:r>
            <a:r>
              <a:rPr lang="en-US" altLang="zh-CN" sz="3200" b="1" dirty="0" smtClean="0">
                <a:solidFill>
                  <a:prstClr val="black"/>
                </a:solidFill>
                <a:latin typeface="微软雅黑" panose="020B0503020204020204" pitchFamily="34" charset="-122"/>
                <a:ea typeface="微软雅黑" panose="020B0503020204020204" pitchFamily="34" charset="-122"/>
              </a:rPr>
              <a:t>symmetry: Discussion</a:t>
            </a:r>
            <a:endParaRPr lang="ja-JP" altLang="en-US" sz="3200" b="1" dirty="0">
              <a:solidFill>
                <a:srgbClr val="261F7B"/>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xmlns="" id="{B1704FAE-19F2-42CC-B43D-BC02382A9A3D}"/>
              </a:ext>
            </a:extLst>
          </p:cNvPr>
          <p:cNvSpPr/>
          <p:nvPr/>
        </p:nvSpPr>
        <p:spPr>
          <a:xfrm>
            <a:off x="838200" y="1093957"/>
            <a:ext cx="10515600" cy="72000"/>
          </a:xfrm>
          <a:prstGeom prst="rect">
            <a:avLst/>
          </a:prstGeom>
          <a:gradFill flip="none" rotWithShape="1">
            <a:gsLst>
              <a:gs pos="0">
                <a:schemeClr val="accent1"/>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 name="日期占位符 5"/>
          <p:cNvSpPr>
            <a:spLocks noGrp="1"/>
          </p:cNvSpPr>
          <p:nvPr>
            <p:ph type="dt" sz="half" idx="10"/>
          </p:nvPr>
        </p:nvSpPr>
        <p:spPr/>
        <p:txBody>
          <a:bodyPr/>
          <a:lstStyle/>
          <a:p>
            <a:r>
              <a:rPr lang="en-US" altLang="zh-CN" smtClean="0">
                <a:solidFill>
                  <a:prstClr val="black">
                    <a:tint val="75000"/>
                  </a:prstClr>
                </a:solidFill>
              </a:rPr>
              <a:t>2018/9/17</a:t>
            </a:r>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r>
              <a:rPr lang="en-US" altLang="zh-CN" smtClean="0">
                <a:solidFill>
                  <a:prstClr val="black">
                    <a:tint val="75000"/>
                  </a:prstClr>
                </a:solidFill>
              </a:rPr>
              <a:t>TopologyChange @ APCTP</a:t>
            </a:r>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E9AD0BA7-D59D-4694-8666-3935C983837A}" type="slidenum">
              <a:rPr lang="zh-CN" altLang="en-US" smtClean="0">
                <a:solidFill>
                  <a:prstClr val="black">
                    <a:tint val="75000"/>
                  </a:prstClr>
                </a:solidFill>
              </a:rPr>
              <a:pPr/>
              <a:t>23</a:t>
            </a:fld>
            <a:endParaRPr lang="zh-CN" altLang="en-US">
              <a:solidFill>
                <a:prstClr val="black">
                  <a:tint val="75000"/>
                </a:prstClr>
              </a:solidFill>
            </a:endParaRPr>
          </a:p>
        </p:txBody>
      </p:sp>
      <mc:AlternateContent xmlns:mc="http://schemas.openxmlformats.org/markup-compatibility/2006" xmlns:a14="http://schemas.microsoft.com/office/drawing/2010/main">
        <mc:Choice Requires="a14">
          <p:sp>
            <p:nvSpPr>
              <p:cNvPr id="14" name="文本框 13"/>
              <p:cNvSpPr txBox="1"/>
              <p:nvPr/>
            </p:nvSpPr>
            <p:spPr>
              <a:xfrm>
                <a:off x="769841" y="1126072"/>
                <a:ext cx="8568952" cy="2169825"/>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en-US" altLang="zh-CN" sz="2400" dirty="0">
                    <a:solidFill>
                      <a:prstClr val="black"/>
                    </a:solidFill>
                    <a:latin typeface="Centaur" panose="02030504050205020304" pitchFamily="18" charset="0"/>
                  </a:rPr>
                  <a:t>Consider chiral limit. Minima of the </a:t>
                </a:r>
                <a:r>
                  <a:rPr lang="en-US" altLang="zh-CN" sz="2400" dirty="0" err="1">
                    <a:solidFill>
                      <a:prstClr val="black"/>
                    </a:solidFill>
                    <a:latin typeface="Centaur" panose="02030504050205020304" pitchFamily="18" charset="0"/>
                  </a:rPr>
                  <a:t>dilaton</a:t>
                </a:r>
                <a:r>
                  <a:rPr lang="en-US" altLang="zh-CN" sz="2400" dirty="0">
                    <a:solidFill>
                      <a:prstClr val="black"/>
                    </a:solidFill>
                    <a:latin typeface="Centaur" panose="02030504050205020304" pitchFamily="18" charset="0"/>
                  </a:rPr>
                  <a:t> potential:</a:t>
                </a:r>
              </a:p>
              <a:p>
                <a:pPr>
                  <a:lnSpc>
                    <a:spcPct val="150000"/>
                  </a:lnSpc>
                </a:pPr>
                <a:r>
                  <a:rPr lang="en-US" altLang="zh-CN" dirty="0">
                    <a:solidFill>
                      <a:prstClr val="black"/>
                    </a:solidFill>
                    <a:latin typeface="Centaur" panose="02030504050205020304" pitchFamily="18" charset="0"/>
                  </a:rPr>
                  <a:t>           </a:t>
                </a:r>
                <a14:m>
                  <m:oMath xmlns:m="http://schemas.openxmlformats.org/officeDocument/2006/math">
                    <m:sSub>
                      <m:sSubPr>
                        <m:ctrlPr>
                          <a:rPr lang="en-US" altLang="zh-CN" i="1">
                            <a:solidFill>
                              <a:prstClr val="black"/>
                            </a:solidFill>
                            <a:latin typeface="Cambria Math" panose="02040503050406030204" pitchFamily="18" charset="0"/>
                          </a:rPr>
                        </m:ctrlPr>
                      </m:sSubPr>
                      <m:e>
                        <m:r>
                          <a:rPr lang="en-US" altLang="zh-CN" i="1">
                            <a:solidFill>
                              <a:prstClr val="black"/>
                            </a:solidFill>
                            <a:latin typeface="Cambria Math" panose="02040503050406030204" pitchFamily="18" charset="0"/>
                          </a:rPr>
                          <m:t>4</m:t>
                        </m:r>
                        <m:r>
                          <a:rPr lang="en-US" altLang="zh-CN" i="1">
                            <a:solidFill>
                              <a:prstClr val="black"/>
                            </a:solidFill>
                            <a:latin typeface="Cambria Math" panose="02040503050406030204" pitchFamily="18" charset="0"/>
                          </a:rPr>
                          <m:t>h</m:t>
                        </m:r>
                      </m:e>
                      <m:sub>
                        <m:r>
                          <a:rPr lang="en-US" altLang="zh-CN" i="1">
                            <a:solidFill>
                              <a:prstClr val="black"/>
                            </a:solidFill>
                            <a:latin typeface="Cambria Math" panose="02040503050406030204" pitchFamily="18" charset="0"/>
                          </a:rPr>
                          <m:t>5</m:t>
                        </m:r>
                      </m:sub>
                    </m:sSub>
                    <m:r>
                      <a:rPr lang="en-US" altLang="zh-CN" i="1">
                        <a:solidFill>
                          <a:prstClr val="black"/>
                        </a:solidFill>
                        <a:latin typeface="Cambria Math" panose="02040503050406030204" pitchFamily="18" charset="0"/>
                      </a:rPr>
                      <m:t>+</m:t>
                    </m:r>
                    <m:d>
                      <m:dPr>
                        <m:ctrlPr>
                          <a:rPr lang="en-US" altLang="zh-CN" i="1">
                            <a:solidFill>
                              <a:prstClr val="black"/>
                            </a:solidFill>
                            <a:latin typeface="Cambria Math" panose="02040503050406030204" pitchFamily="18" charset="0"/>
                          </a:rPr>
                        </m:ctrlPr>
                      </m:dPr>
                      <m:e>
                        <m:r>
                          <a:rPr lang="en-US" altLang="zh-CN" i="1">
                            <a:solidFill>
                              <a:prstClr val="black"/>
                            </a:solidFill>
                            <a:latin typeface="Cambria Math" panose="02040503050406030204" pitchFamily="18" charset="0"/>
                          </a:rPr>
                          <m:t>4+</m:t>
                        </m:r>
                        <m:sSup>
                          <m:sSupPr>
                            <m:ctrlPr>
                              <a:rPr lang="en-US" altLang="zh-CN" i="1">
                                <a:solidFill>
                                  <a:prstClr val="black"/>
                                </a:solidFill>
                                <a:latin typeface="Cambria Math" panose="02040503050406030204" pitchFamily="18" charset="0"/>
                              </a:rPr>
                            </m:ctrlPr>
                          </m:sSupPr>
                          <m:e>
                            <m:r>
                              <m:rPr>
                                <m:sty m:val="p"/>
                              </m:rPr>
                              <a:rPr lang="el-GR" altLang="zh-CN" i="1">
                                <a:solidFill>
                                  <a:prstClr val="black"/>
                                </a:solidFill>
                                <a:latin typeface="Cambria Math" panose="02040503050406030204" pitchFamily="18" charset="0"/>
                              </a:rPr>
                              <m:t>β</m:t>
                            </m:r>
                          </m:e>
                          <m:sup>
                            <m:r>
                              <a:rPr lang="en-US" altLang="zh-CN" i="1">
                                <a:solidFill>
                                  <a:prstClr val="black"/>
                                </a:solidFill>
                                <a:latin typeface="Cambria Math" panose="02040503050406030204" pitchFamily="18" charset="0"/>
                              </a:rPr>
                              <m:t>′</m:t>
                            </m:r>
                          </m:sup>
                        </m:sSup>
                      </m:e>
                    </m:d>
                    <m:sSub>
                      <m:sSubPr>
                        <m:ctrlPr>
                          <a:rPr lang="en-US" altLang="zh-CN" i="1">
                            <a:solidFill>
                              <a:prstClr val="black"/>
                            </a:solidFill>
                            <a:latin typeface="Cambria Math" panose="02040503050406030204" pitchFamily="18" charset="0"/>
                          </a:rPr>
                        </m:ctrlPr>
                      </m:sSubPr>
                      <m:e>
                        <m:r>
                          <a:rPr lang="en-US" altLang="zh-CN" i="1">
                            <a:solidFill>
                              <a:prstClr val="black"/>
                            </a:solidFill>
                            <a:latin typeface="Cambria Math" panose="02040503050406030204" pitchFamily="18" charset="0"/>
                          </a:rPr>
                          <m:t>h</m:t>
                        </m:r>
                      </m:e>
                      <m:sub>
                        <m:r>
                          <a:rPr lang="en-US" altLang="zh-CN" i="1">
                            <a:solidFill>
                              <a:prstClr val="black"/>
                            </a:solidFill>
                            <a:latin typeface="Cambria Math" panose="02040503050406030204" pitchFamily="18" charset="0"/>
                          </a:rPr>
                          <m:t>6</m:t>
                        </m:r>
                      </m:sub>
                    </m:sSub>
                    <m:r>
                      <a:rPr lang="en-US" altLang="zh-CN" i="1">
                        <a:solidFill>
                          <a:prstClr val="black"/>
                        </a:solidFill>
                        <a:latin typeface="Cambria Math" panose="02040503050406030204" pitchFamily="18" charset="0"/>
                      </a:rPr>
                      <m:t>=0  →</m:t>
                    </m:r>
                    <m:r>
                      <a:rPr lang="en-US" altLang="zh-CN" i="1">
                        <a:solidFill>
                          <a:prstClr val="black"/>
                        </a:solidFill>
                        <a:latin typeface="Cambria Math" panose="02040503050406030204" pitchFamily="18" charset="0"/>
                      </a:rPr>
                      <m:t>h</m:t>
                    </m:r>
                    <m:r>
                      <a:rPr lang="en-US" altLang="zh-CN" i="1">
                        <a:solidFill>
                          <a:prstClr val="black"/>
                        </a:solidFill>
                        <a:latin typeface="Cambria Math" panose="02040503050406030204" pitchFamily="18" charset="0"/>
                      </a:rPr>
                      <m:t>=</m:t>
                    </m:r>
                    <m:d>
                      <m:dPr>
                        <m:ctrlPr>
                          <a:rPr lang="en-US" altLang="zh-CN" i="1">
                            <a:solidFill>
                              <a:prstClr val="black"/>
                            </a:solidFill>
                            <a:latin typeface="Cambria Math" panose="02040503050406030204" pitchFamily="18" charset="0"/>
                          </a:rPr>
                        </m:ctrlPr>
                      </m:dPr>
                      <m:e>
                        <m:r>
                          <a:rPr lang="en-US" altLang="zh-CN" i="1">
                            <a:solidFill>
                              <a:prstClr val="black"/>
                            </a:solidFill>
                            <a:latin typeface="Cambria Math" panose="02040503050406030204" pitchFamily="18" charset="0"/>
                          </a:rPr>
                          <m:t>4+</m:t>
                        </m:r>
                        <m:sSup>
                          <m:sSupPr>
                            <m:ctrlPr>
                              <a:rPr lang="en-US" altLang="zh-CN" i="1">
                                <a:solidFill>
                                  <a:prstClr val="black"/>
                                </a:solidFill>
                                <a:latin typeface="Cambria Math" panose="02040503050406030204" pitchFamily="18" charset="0"/>
                              </a:rPr>
                            </m:ctrlPr>
                          </m:sSupPr>
                          <m:e>
                            <m:r>
                              <m:rPr>
                                <m:sty m:val="p"/>
                              </m:rPr>
                              <a:rPr lang="el-GR" altLang="zh-CN" i="1">
                                <a:solidFill>
                                  <a:prstClr val="black"/>
                                </a:solidFill>
                                <a:latin typeface="Cambria Math" panose="02040503050406030204" pitchFamily="18" charset="0"/>
                              </a:rPr>
                              <m:t>β</m:t>
                            </m:r>
                          </m:e>
                          <m:sup>
                            <m:r>
                              <a:rPr lang="en-US" altLang="zh-CN" i="1">
                                <a:solidFill>
                                  <a:prstClr val="black"/>
                                </a:solidFill>
                                <a:latin typeface="Cambria Math" panose="02040503050406030204" pitchFamily="18" charset="0"/>
                              </a:rPr>
                              <m:t>′</m:t>
                            </m:r>
                          </m:sup>
                        </m:sSup>
                      </m:e>
                    </m:d>
                    <m:r>
                      <a:rPr lang="en-US" altLang="zh-CN" i="1">
                        <a:solidFill>
                          <a:prstClr val="black"/>
                        </a:solidFill>
                        <a:latin typeface="Cambria Math" panose="02040503050406030204" pitchFamily="18" charset="0"/>
                      </a:rPr>
                      <m:t>𝑐</m:t>
                    </m:r>
                  </m:oMath>
                </a14:m>
                <a:r>
                  <a:rPr lang="en-US" altLang="zh-CN" dirty="0">
                    <a:solidFill>
                      <a:prstClr val="black"/>
                    </a:solidFill>
                    <a:latin typeface="Centaur" panose="02030504050205020304" pitchFamily="18" charset="0"/>
                  </a:rPr>
                  <a:t>; </a:t>
                </a:r>
                <a14:m>
                  <m:oMath xmlns:m="http://schemas.openxmlformats.org/officeDocument/2006/math">
                    <m:r>
                      <a:rPr lang="en-US" altLang="zh-CN">
                        <a:solidFill>
                          <a:prstClr val="black"/>
                        </a:solidFill>
                        <a:latin typeface="Cambria Math" panose="02040503050406030204" pitchFamily="18" charset="0"/>
                      </a:rPr>
                      <m:t> </m:t>
                    </m:r>
                    <m:sSub>
                      <m:sSubPr>
                        <m:ctrlPr>
                          <a:rPr lang="en-US" altLang="zh-CN" i="1">
                            <a:solidFill>
                              <a:prstClr val="black"/>
                            </a:solidFill>
                            <a:latin typeface="Cambria Math" panose="02040503050406030204" pitchFamily="18" charset="0"/>
                          </a:rPr>
                        </m:ctrlPr>
                      </m:sSubPr>
                      <m:e>
                        <m:r>
                          <a:rPr lang="en-US" altLang="zh-CN" i="1">
                            <a:solidFill>
                              <a:prstClr val="black"/>
                            </a:solidFill>
                            <a:latin typeface="Cambria Math" panose="02040503050406030204" pitchFamily="18" charset="0"/>
                          </a:rPr>
                          <m:t>h</m:t>
                        </m:r>
                      </m:e>
                      <m:sub>
                        <m:r>
                          <a:rPr lang="en-US" altLang="zh-CN" i="1">
                            <a:solidFill>
                              <a:prstClr val="black"/>
                            </a:solidFill>
                            <a:latin typeface="Cambria Math" panose="02040503050406030204" pitchFamily="18" charset="0"/>
                          </a:rPr>
                          <m:t>6</m:t>
                        </m:r>
                      </m:sub>
                    </m:sSub>
                    <m:r>
                      <a:rPr lang="en-US" altLang="zh-CN" i="1">
                        <a:solidFill>
                          <a:prstClr val="black"/>
                        </a:solidFill>
                        <a:latin typeface="Cambria Math" panose="02040503050406030204" pitchFamily="18" charset="0"/>
                      </a:rPr>
                      <m:t>=−4</m:t>
                    </m:r>
                    <m:r>
                      <a:rPr lang="en-US" altLang="zh-CN" i="1">
                        <a:solidFill>
                          <a:prstClr val="black"/>
                        </a:solidFill>
                        <a:latin typeface="Cambria Math" panose="02040503050406030204" pitchFamily="18" charset="0"/>
                      </a:rPr>
                      <m:t>𝑐</m:t>
                    </m:r>
                    <m:r>
                      <a:rPr lang="en-US" altLang="zh-CN" i="1">
                        <a:solidFill>
                          <a:prstClr val="black"/>
                        </a:solidFill>
                        <a:latin typeface="Cambria Math" panose="02040503050406030204" pitchFamily="18" charset="0"/>
                      </a:rPr>
                      <m:t>  </m:t>
                    </m:r>
                  </m:oMath>
                </a14:m>
                <a:endParaRPr lang="en-US" altLang="zh-CN" dirty="0">
                  <a:solidFill>
                    <a:prstClr val="black"/>
                  </a:solidFill>
                  <a:latin typeface="Centaur" panose="02030504050205020304" pitchFamily="18" charset="0"/>
                </a:endParaRPr>
              </a:p>
              <a:p>
                <a:endParaRPr lang="en-US" altLang="zh-CN" dirty="0">
                  <a:solidFill>
                    <a:prstClr val="black"/>
                  </a:solidFill>
                </a:endParaRPr>
              </a:p>
              <a:p>
                <a:endParaRPr lang="en-US" altLang="zh-CN" dirty="0">
                  <a:solidFill>
                    <a:prstClr val="black"/>
                  </a:solidFill>
                </a:endParaRPr>
              </a:p>
              <a:p>
                <a:endParaRPr lang="en-US" altLang="zh-CN" dirty="0">
                  <a:solidFill>
                    <a:prstClr val="black"/>
                  </a:solidFill>
                </a:endParaRPr>
              </a:p>
              <a:p>
                <a:endParaRPr lang="zh-CN" altLang="en-US" dirty="0">
                  <a:solidFill>
                    <a:prstClr val="black"/>
                  </a:solidFill>
                </a:endParaRPr>
              </a:p>
            </p:txBody>
          </p:sp>
        </mc:Choice>
        <mc:Fallback xmlns="">
          <p:sp>
            <p:nvSpPr>
              <p:cNvPr id="14" name="文本框 13"/>
              <p:cNvSpPr txBox="1">
                <a:spLocks noRot="1" noChangeAspect="1" noMove="1" noResize="1" noEditPoints="1" noAdjustHandles="1" noChangeArrowheads="1" noChangeShapeType="1" noTextEdit="1"/>
              </p:cNvSpPr>
              <p:nvPr/>
            </p:nvSpPr>
            <p:spPr>
              <a:xfrm>
                <a:off x="769841" y="1126072"/>
                <a:ext cx="8568952" cy="2169825"/>
              </a:xfrm>
              <a:prstGeom prst="rect">
                <a:avLst/>
              </a:prstGeom>
              <a:blipFill rotWithShape="0">
                <a:blip r:embed="rId3"/>
                <a:stretch>
                  <a:fillRect l="-925"/>
                </a:stretch>
              </a:blipFill>
            </p:spPr>
            <p:txBody>
              <a:bodyPr/>
              <a:lstStyle/>
              <a:p>
                <a:r>
                  <a:rPr lang="zh-CN" altLang="en-US">
                    <a:noFill/>
                  </a:rPr>
                  <a:t> </a:t>
                </a:r>
              </a:p>
            </p:txBody>
          </p:sp>
        </mc:Fallback>
      </mc:AlternateContent>
      <p:pic>
        <p:nvPicPr>
          <p:cNvPr id="15" name="图片 14"/>
          <p:cNvPicPr>
            <a:picLocks noChangeAspect="1"/>
          </p:cNvPicPr>
          <p:nvPr/>
        </p:nvPicPr>
        <p:blipFill>
          <a:blip r:embed="rId4"/>
          <a:stretch>
            <a:fillRect/>
          </a:stretch>
        </p:blipFill>
        <p:spPr>
          <a:xfrm>
            <a:off x="2642049" y="2229220"/>
            <a:ext cx="3812297" cy="641510"/>
          </a:xfrm>
          <a:prstGeom prst="rect">
            <a:avLst/>
          </a:prstGeom>
        </p:spPr>
      </p:pic>
      <p:sp>
        <p:nvSpPr>
          <p:cNvPr id="16" name="文本框 15"/>
          <p:cNvSpPr txBox="1"/>
          <p:nvPr/>
        </p:nvSpPr>
        <p:spPr>
          <a:xfrm>
            <a:off x="3852958" y="3068689"/>
            <a:ext cx="6672810" cy="1938992"/>
          </a:xfrm>
          <a:prstGeom prst="rect">
            <a:avLst/>
          </a:prstGeom>
          <a:gradFill>
            <a:gsLst>
              <a:gs pos="0">
                <a:srgbClr val="66CCFF"/>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marL="285750" indent="-285750">
              <a:buFont typeface="Wingdings" panose="05000000000000000000" pitchFamily="2" charset="2"/>
              <a:buChar char="ü"/>
            </a:pPr>
            <a:r>
              <a:rPr lang="en-US" altLang="zh-CN" sz="2000" dirty="0">
                <a:solidFill>
                  <a:prstClr val="black"/>
                </a:solidFill>
                <a:latin typeface="Centaur" panose="02030504050205020304" pitchFamily="18" charset="0"/>
              </a:rPr>
              <a:t>The SB of scale symmetry and EB of scale symmetry are correlated and the SB is triggered by EB which agrees with that, unlike chiral symmetry, SB of scale symmetry cannot take place in the absence of EB </a:t>
            </a:r>
            <a:r>
              <a:rPr lang="en-US" altLang="zh-CN" sz="2000" dirty="0" smtClean="0">
                <a:solidFill>
                  <a:srgbClr val="00B050"/>
                </a:solidFill>
                <a:latin typeface="Centaur" panose="02030504050205020304" pitchFamily="18" charset="0"/>
              </a:rPr>
              <a:t>. Freund </a:t>
            </a:r>
            <a:r>
              <a:rPr lang="en-US" altLang="zh-CN" sz="2000" dirty="0">
                <a:solidFill>
                  <a:srgbClr val="00B050"/>
                </a:solidFill>
                <a:latin typeface="Centaur" panose="02030504050205020304" pitchFamily="18" charset="0"/>
              </a:rPr>
              <a:t>&amp; </a:t>
            </a:r>
            <a:r>
              <a:rPr lang="en-US" altLang="zh-CN" sz="2000" dirty="0" smtClean="0">
                <a:solidFill>
                  <a:srgbClr val="00B050"/>
                </a:solidFill>
                <a:latin typeface="Centaur" panose="02030504050205020304" pitchFamily="18" charset="0"/>
              </a:rPr>
              <a:t>Nambu,69 </a:t>
            </a:r>
            <a:r>
              <a:rPr lang="en-US" altLang="zh-CN" sz="2000" dirty="0" smtClean="0">
                <a:solidFill>
                  <a:prstClr val="black"/>
                </a:solidFill>
                <a:latin typeface="Centaur" panose="02030504050205020304" pitchFamily="18" charset="0"/>
              </a:rPr>
              <a:t>.</a:t>
            </a:r>
            <a:endParaRPr lang="en-US" altLang="zh-CN" sz="2000" dirty="0">
              <a:solidFill>
                <a:prstClr val="black"/>
              </a:solidFill>
              <a:latin typeface="Centaur" panose="02030504050205020304" pitchFamily="18" charset="0"/>
            </a:endParaRPr>
          </a:p>
          <a:p>
            <a:pPr marL="285750" indent="-285750">
              <a:buFont typeface="Wingdings" panose="05000000000000000000" pitchFamily="2" charset="2"/>
              <a:buChar char="ü"/>
            </a:pPr>
            <a:r>
              <a:rPr lang="en-US" altLang="zh-CN" sz="2000" dirty="0">
                <a:solidFill>
                  <a:prstClr val="black"/>
                </a:solidFill>
                <a:latin typeface="Centaur" panose="02030504050205020304" pitchFamily="18" charset="0"/>
              </a:rPr>
              <a:t>This implies  that it is not possible to ``sit on" the IR fixed point with both scale and chiral symmetries spontaneously broken. </a:t>
            </a:r>
            <a:endParaRPr lang="zh-CN" altLang="en-US" sz="2000" dirty="0">
              <a:solidFill>
                <a:prstClr val="black"/>
              </a:solidFill>
              <a:latin typeface="Centaur" panose="02030504050205020304" pitchFamily="18" charset="0"/>
            </a:endParaRPr>
          </a:p>
        </p:txBody>
      </p:sp>
      <mc:AlternateContent xmlns:mc="http://schemas.openxmlformats.org/markup-compatibility/2006" xmlns:a14="http://schemas.microsoft.com/office/drawing/2010/main">
        <mc:Choice Requires="a14">
          <p:sp>
            <p:nvSpPr>
              <p:cNvPr id="17" name="文本框 16"/>
              <p:cNvSpPr txBox="1"/>
              <p:nvPr/>
            </p:nvSpPr>
            <p:spPr>
              <a:xfrm>
                <a:off x="913857" y="5345647"/>
                <a:ext cx="5708742" cy="461665"/>
              </a:xfrm>
              <a:prstGeom prst="rect">
                <a:avLst/>
              </a:prstGeom>
              <a:noFill/>
            </p:spPr>
            <p:txBody>
              <a:bodyPr wrap="none" rtlCol="0">
                <a:spAutoFit/>
              </a:bodyPr>
              <a:lstStyle/>
              <a:p>
                <a:pPr marL="285750" indent="-285750">
                  <a:buFont typeface="Wingdings" panose="05000000000000000000" pitchFamily="2" charset="2"/>
                  <a:buChar char="Ø"/>
                </a:pPr>
                <a14:m>
                  <m:oMath xmlns:m="http://schemas.openxmlformats.org/officeDocument/2006/math">
                    <m:sSup>
                      <m:sSupPr>
                        <m:ctrlPr>
                          <a:rPr lang="en-US" altLang="zh-CN" sz="2400" i="1">
                            <a:solidFill>
                              <a:srgbClr val="7030A0"/>
                            </a:solidFill>
                            <a:latin typeface="Cambria Math" panose="02040503050406030204" pitchFamily="18" charset="0"/>
                          </a:rPr>
                        </m:ctrlPr>
                      </m:sSupPr>
                      <m:e>
                        <m:r>
                          <m:rPr>
                            <m:sty m:val="p"/>
                          </m:rPr>
                          <a:rPr lang="el-GR" altLang="zh-CN" sz="2400" i="1">
                            <a:solidFill>
                              <a:srgbClr val="7030A0"/>
                            </a:solidFill>
                            <a:latin typeface="Cambria Math" panose="02040503050406030204" pitchFamily="18" charset="0"/>
                          </a:rPr>
                          <m:t>β</m:t>
                        </m:r>
                      </m:e>
                      <m:sup>
                        <m:r>
                          <a:rPr lang="en-US" altLang="zh-CN" sz="2400" i="1">
                            <a:solidFill>
                              <a:srgbClr val="7030A0"/>
                            </a:solidFill>
                            <a:latin typeface="Cambria Math" panose="02040503050406030204" pitchFamily="18" charset="0"/>
                          </a:rPr>
                          <m:t>′</m:t>
                        </m:r>
                      </m:sup>
                    </m:sSup>
                    <m:d>
                      <m:dPr>
                        <m:ctrlPr>
                          <a:rPr lang="en-US" altLang="zh-CN" sz="2400" i="1">
                            <a:solidFill>
                              <a:srgbClr val="7030A0"/>
                            </a:solidFill>
                            <a:latin typeface="Cambria Math" panose="02040503050406030204" pitchFamily="18" charset="0"/>
                          </a:rPr>
                        </m:ctrlPr>
                      </m:dPr>
                      <m:e>
                        <m:sSub>
                          <m:sSubPr>
                            <m:ctrlPr>
                              <a:rPr lang="en-US" altLang="zh-CN" sz="2400" i="1">
                                <a:solidFill>
                                  <a:srgbClr val="7030A0"/>
                                </a:solidFill>
                                <a:latin typeface="Cambria Math" panose="02040503050406030204" pitchFamily="18" charset="0"/>
                              </a:rPr>
                            </m:ctrlPr>
                          </m:sSubPr>
                          <m:e>
                            <m:r>
                              <m:rPr>
                                <m:sty m:val="p"/>
                              </m:rPr>
                              <a:rPr lang="el-GR" altLang="zh-CN" sz="2400" i="1">
                                <a:solidFill>
                                  <a:srgbClr val="7030A0"/>
                                </a:solidFill>
                                <a:latin typeface="Cambria Math" panose="02040503050406030204" pitchFamily="18" charset="0"/>
                              </a:rPr>
                              <m:t>α</m:t>
                            </m:r>
                          </m:e>
                          <m:sub>
                            <m:r>
                              <a:rPr lang="en-US" altLang="zh-CN" sz="2400" i="1">
                                <a:solidFill>
                                  <a:srgbClr val="7030A0"/>
                                </a:solidFill>
                                <a:latin typeface="Cambria Math" panose="02040503050406030204" pitchFamily="18" charset="0"/>
                              </a:rPr>
                              <m:t>𝐼𝑅</m:t>
                            </m:r>
                          </m:sub>
                        </m:sSub>
                      </m:e>
                    </m:d>
                  </m:oMath>
                </a14:m>
                <a:r>
                  <a:rPr lang="zh-CN" altLang="en-US" sz="2400" dirty="0">
                    <a:solidFill>
                      <a:srgbClr val="7030A0"/>
                    </a:solidFill>
                    <a:latin typeface="Centaur" panose="02030504050205020304" pitchFamily="18" charset="0"/>
                  </a:rPr>
                  <a:t> </a:t>
                </a:r>
                <a:r>
                  <a:rPr lang="en-US" altLang="zh-CN" sz="2400" dirty="0">
                    <a:solidFill>
                      <a:srgbClr val="7030A0"/>
                    </a:solidFill>
                    <a:latin typeface="Centaur" panose="02030504050205020304" pitchFamily="18" charset="0"/>
                  </a:rPr>
                  <a:t>is a small quantity, i.e., </a:t>
                </a:r>
                <a14:m>
                  <m:oMath xmlns:m="http://schemas.openxmlformats.org/officeDocument/2006/math">
                    <m:sSup>
                      <m:sSupPr>
                        <m:ctrlPr>
                          <a:rPr lang="en-US" altLang="zh-CN" sz="2400" i="1">
                            <a:solidFill>
                              <a:srgbClr val="7030A0"/>
                            </a:solidFill>
                            <a:latin typeface="Cambria Math" panose="02040503050406030204" pitchFamily="18" charset="0"/>
                          </a:rPr>
                        </m:ctrlPr>
                      </m:sSupPr>
                      <m:e>
                        <m:r>
                          <m:rPr>
                            <m:sty m:val="p"/>
                          </m:rPr>
                          <a:rPr lang="el-GR" altLang="zh-CN" sz="2400" i="1">
                            <a:solidFill>
                              <a:srgbClr val="7030A0"/>
                            </a:solidFill>
                            <a:latin typeface="Cambria Math" panose="02040503050406030204" pitchFamily="18" charset="0"/>
                          </a:rPr>
                          <m:t>β</m:t>
                        </m:r>
                      </m:e>
                      <m:sup>
                        <m:r>
                          <a:rPr lang="en-US" altLang="zh-CN" sz="2400" i="1">
                            <a:solidFill>
                              <a:srgbClr val="7030A0"/>
                            </a:solidFill>
                            <a:latin typeface="Cambria Math" panose="02040503050406030204" pitchFamily="18" charset="0"/>
                          </a:rPr>
                          <m:t>′</m:t>
                        </m:r>
                      </m:sup>
                    </m:sSup>
                    <m:d>
                      <m:dPr>
                        <m:ctrlPr>
                          <a:rPr lang="en-US" altLang="zh-CN" sz="2400" i="1">
                            <a:solidFill>
                              <a:srgbClr val="7030A0"/>
                            </a:solidFill>
                            <a:latin typeface="Cambria Math" panose="02040503050406030204" pitchFamily="18" charset="0"/>
                          </a:rPr>
                        </m:ctrlPr>
                      </m:dPr>
                      <m:e>
                        <m:sSub>
                          <m:sSubPr>
                            <m:ctrlPr>
                              <a:rPr lang="en-US" altLang="zh-CN" sz="2400" i="1">
                                <a:solidFill>
                                  <a:srgbClr val="7030A0"/>
                                </a:solidFill>
                                <a:latin typeface="Cambria Math" panose="02040503050406030204" pitchFamily="18" charset="0"/>
                              </a:rPr>
                            </m:ctrlPr>
                          </m:sSubPr>
                          <m:e>
                            <m:r>
                              <m:rPr>
                                <m:sty m:val="p"/>
                              </m:rPr>
                              <a:rPr lang="el-GR" altLang="zh-CN" sz="2400" i="1">
                                <a:solidFill>
                                  <a:srgbClr val="7030A0"/>
                                </a:solidFill>
                                <a:latin typeface="Cambria Math" panose="02040503050406030204" pitchFamily="18" charset="0"/>
                              </a:rPr>
                              <m:t>α</m:t>
                            </m:r>
                          </m:e>
                          <m:sub>
                            <m:r>
                              <a:rPr lang="en-US" altLang="zh-CN" sz="2400" i="1">
                                <a:solidFill>
                                  <a:srgbClr val="7030A0"/>
                                </a:solidFill>
                                <a:latin typeface="Cambria Math" panose="02040503050406030204" pitchFamily="18" charset="0"/>
                              </a:rPr>
                              <m:t>𝐼𝑅</m:t>
                            </m:r>
                          </m:sub>
                        </m:sSub>
                      </m:e>
                    </m:d>
                    <m:r>
                      <a:rPr lang="en-US" altLang="zh-CN" sz="2400" i="1">
                        <a:solidFill>
                          <a:srgbClr val="7030A0"/>
                        </a:solidFill>
                        <a:latin typeface="Cambria Math" panose="02040503050406030204" pitchFamily="18" charset="0"/>
                        <a:ea typeface="Cambria Math" panose="02040503050406030204" pitchFamily="18" charset="0"/>
                      </a:rPr>
                      <m:t>≪1</m:t>
                    </m:r>
                  </m:oMath>
                </a14:m>
                <a:r>
                  <a:rPr lang="en-US" altLang="zh-CN" sz="2400" dirty="0">
                    <a:solidFill>
                      <a:srgbClr val="7030A0"/>
                    </a:solidFill>
                    <a:latin typeface="Centaur" panose="02030504050205020304" pitchFamily="18" charset="0"/>
                  </a:rPr>
                  <a:t>:</a:t>
                </a:r>
                <a:endParaRPr lang="zh-CN" altLang="en-US" sz="2400" dirty="0">
                  <a:solidFill>
                    <a:srgbClr val="7030A0"/>
                  </a:solidFill>
                  <a:latin typeface="Centaur" panose="02030504050205020304" pitchFamily="18" charset="0"/>
                </a:endParaRPr>
              </a:p>
            </p:txBody>
          </p:sp>
        </mc:Choice>
        <mc:Fallback xmlns="">
          <p:sp>
            <p:nvSpPr>
              <p:cNvPr id="17" name="文本框 16"/>
              <p:cNvSpPr txBox="1">
                <a:spLocks noRot="1" noChangeAspect="1" noMove="1" noResize="1" noEditPoints="1" noAdjustHandles="1" noChangeArrowheads="1" noChangeShapeType="1" noTextEdit="1"/>
              </p:cNvSpPr>
              <p:nvPr/>
            </p:nvSpPr>
            <p:spPr>
              <a:xfrm>
                <a:off x="913857" y="5345647"/>
                <a:ext cx="5708742" cy="461665"/>
              </a:xfrm>
              <a:prstGeom prst="rect">
                <a:avLst/>
              </a:prstGeom>
              <a:blipFill rotWithShape="0">
                <a:blip r:embed="rId5"/>
                <a:stretch>
                  <a:fillRect l="-1496" t="-9211" r="-748" b="-30263"/>
                </a:stretch>
              </a:blipFill>
            </p:spPr>
            <p:txBody>
              <a:bodyPr/>
              <a:lstStyle/>
              <a:p>
                <a:r>
                  <a:rPr lang="zh-CN" altLang="en-US">
                    <a:noFill/>
                  </a:rPr>
                  <a:t> </a:t>
                </a:r>
              </a:p>
            </p:txBody>
          </p:sp>
        </mc:Fallback>
      </mc:AlternateContent>
      <p:pic>
        <p:nvPicPr>
          <p:cNvPr id="18" name="图片 17"/>
          <p:cNvPicPr>
            <a:picLocks noChangeAspect="1"/>
          </p:cNvPicPr>
          <p:nvPr/>
        </p:nvPicPr>
        <p:blipFill>
          <a:blip r:embed="rId6"/>
          <a:stretch>
            <a:fillRect/>
          </a:stretch>
        </p:blipFill>
        <p:spPr>
          <a:xfrm>
            <a:off x="6952173" y="5196295"/>
            <a:ext cx="3713195" cy="738666"/>
          </a:xfrm>
          <a:prstGeom prst="rect">
            <a:avLst/>
          </a:prstGeom>
        </p:spPr>
      </p:pic>
      <p:sp>
        <p:nvSpPr>
          <p:cNvPr id="19" name="文本框 18"/>
          <p:cNvSpPr txBox="1"/>
          <p:nvPr/>
        </p:nvSpPr>
        <p:spPr>
          <a:xfrm>
            <a:off x="1273897" y="6090912"/>
            <a:ext cx="7632848" cy="400110"/>
          </a:xfrm>
          <a:prstGeom prst="rect">
            <a:avLst/>
          </a:prstGeom>
          <a:noFill/>
        </p:spPr>
        <p:txBody>
          <a:bodyPr wrap="square" rtlCol="0">
            <a:spAutoFit/>
          </a:bodyPr>
          <a:lstStyle/>
          <a:p>
            <a:r>
              <a:rPr lang="en-US" altLang="zh-CN" sz="2000" dirty="0">
                <a:solidFill>
                  <a:prstClr val="black"/>
                </a:solidFill>
                <a:latin typeface="Centaur" panose="02030504050205020304" pitchFamily="18" charset="0"/>
              </a:rPr>
              <a:t>Coleman-Weinberg type potential used in the literature.  </a:t>
            </a:r>
            <a:r>
              <a:rPr lang="en-US" altLang="zh-CN" sz="2000" dirty="0">
                <a:solidFill>
                  <a:srgbClr val="008000"/>
                </a:solidFill>
                <a:latin typeface="Centaur" panose="02030504050205020304" pitchFamily="18" charset="0"/>
              </a:rPr>
              <a:t>Goldberger, et al, 08</a:t>
            </a:r>
            <a:endParaRPr lang="zh-CN" altLang="en-US" sz="2000" dirty="0">
              <a:solidFill>
                <a:srgbClr val="008000"/>
              </a:solidFill>
              <a:latin typeface="Centaur" panose="02030504050205020304" pitchFamily="18" charset="0"/>
            </a:endParaRPr>
          </a:p>
        </p:txBody>
      </p:sp>
      <mc:AlternateContent xmlns:mc="http://schemas.openxmlformats.org/markup-compatibility/2006" xmlns:a14="http://schemas.microsoft.com/office/drawing/2010/main">
        <mc:Choice Requires="a14">
          <p:sp>
            <p:nvSpPr>
              <p:cNvPr id="13" name="文本框 12"/>
              <p:cNvSpPr txBox="1"/>
              <p:nvPr/>
            </p:nvSpPr>
            <p:spPr>
              <a:xfrm>
                <a:off x="1776599" y="3555509"/>
                <a:ext cx="1992084" cy="707886"/>
              </a:xfrm>
              <a:prstGeom prst="rect">
                <a:avLst/>
              </a:prstGeom>
              <a:solidFill>
                <a:srgbClr val="FFFF00"/>
              </a:solidFill>
            </p:spPr>
            <p:txBody>
              <a:bodyPr wrap="none" rtlCol="0">
                <a:spAutoFit/>
              </a:bodyPr>
              <a:lstStyle/>
              <a:p>
                <a14:m>
                  <m:oMath xmlns:m="http://schemas.openxmlformats.org/officeDocument/2006/math">
                    <m:sSup>
                      <m:sSupPr>
                        <m:ctrlPr>
                          <a:rPr lang="en-US" altLang="zh-CN" sz="2000" i="1" smtClean="0">
                            <a:latin typeface="Cambria Math" panose="02040503050406030204" pitchFamily="18" charset="0"/>
                          </a:rPr>
                        </m:ctrlPr>
                      </m:sSupPr>
                      <m:e>
                        <m:r>
                          <m:rPr>
                            <m:sty m:val="p"/>
                          </m:rPr>
                          <a:rPr lang="el-GR" altLang="zh-CN" sz="2000" i="1" smtClean="0">
                            <a:latin typeface="Cambria Math" panose="02040503050406030204" pitchFamily="18" charset="0"/>
                          </a:rPr>
                          <m:t>β</m:t>
                        </m:r>
                      </m:e>
                      <m:sup>
                        <m:r>
                          <a:rPr lang="en-US" altLang="zh-CN" sz="2000" b="0" i="1" smtClean="0">
                            <a:latin typeface="Cambria Math" panose="02040503050406030204" pitchFamily="18" charset="0"/>
                          </a:rPr>
                          <m:t>′</m:t>
                        </m:r>
                      </m:sup>
                    </m:sSup>
                    <m:r>
                      <a:rPr lang="en-US" altLang="zh-CN" sz="200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0</m:t>
                    </m:r>
                  </m:oMath>
                </a14:m>
                <a:r>
                  <a:rPr lang="en-US" altLang="zh-CN" sz="2000" dirty="0" smtClean="0">
                    <a:latin typeface="Centaur" panose="02030504050205020304" pitchFamily="18" charset="0"/>
                  </a:rPr>
                  <a:t>, NG mode</a:t>
                </a:r>
              </a:p>
              <a:p>
                <a14:m>
                  <m:oMath xmlns:m="http://schemas.openxmlformats.org/officeDocument/2006/math">
                    <m:sSup>
                      <m:sSupPr>
                        <m:ctrlPr>
                          <a:rPr lang="en-US" altLang="zh-CN" sz="2000" i="1" smtClean="0">
                            <a:latin typeface="Cambria Math" panose="02040503050406030204" pitchFamily="18" charset="0"/>
                          </a:rPr>
                        </m:ctrlPr>
                      </m:sSupPr>
                      <m:e>
                        <m:r>
                          <m:rPr>
                            <m:sty m:val="p"/>
                          </m:rPr>
                          <a:rPr lang="el-GR" altLang="zh-CN" sz="2000" i="1" smtClean="0">
                            <a:latin typeface="Cambria Math" panose="02040503050406030204" pitchFamily="18" charset="0"/>
                          </a:rPr>
                          <m:t>β</m:t>
                        </m:r>
                      </m:e>
                      <m:sup>
                        <m:r>
                          <a:rPr lang="en-US" altLang="zh-CN" sz="2000" b="0" i="1" smtClean="0">
                            <a:latin typeface="Cambria Math" panose="02040503050406030204" pitchFamily="18" charset="0"/>
                          </a:rPr>
                          <m:t>′</m:t>
                        </m:r>
                      </m:sup>
                    </m:sSup>
                    <m:r>
                      <a:rPr lang="en-US" altLang="zh-CN" sz="2000" b="0" i="1" smtClean="0">
                        <a:latin typeface="Cambria Math" panose="02040503050406030204" pitchFamily="18" charset="0"/>
                      </a:rPr>
                      <m:t>=0</m:t>
                    </m:r>
                  </m:oMath>
                </a14:m>
                <a:r>
                  <a:rPr lang="en-US" altLang="zh-CN" sz="2000" dirty="0" smtClean="0">
                    <a:latin typeface="Centaur" panose="02030504050205020304" pitchFamily="18" charset="0"/>
                  </a:rPr>
                  <a:t>, No SB</a:t>
                </a:r>
                <a:endParaRPr lang="zh-CN" altLang="en-US" sz="2000" dirty="0">
                  <a:latin typeface="Centaur" panose="02030504050205020304" pitchFamily="18" charset="0"/>
                </a:endParaRPr>
              </a:p>
            </p:txBody>
          </p:sp>
        </mc:Choice>
        <mc:Fallback xmlns="">
          <p:sp>
            <p:nvSpPr>
              <p:cNvPr id="13" name="文本框 12"/>
              <p:cNvSpPr txBox="1">
                <a:spLocks noRot="1" noChangeAspect="1" noMove="1" noResize="1" noEditPoints="1" noAdjustHandles="1" noChangeArrowheads="1" noChangeShapeType="1" noTextEdit="1"/>
              </p:cNvSpPr>
              <p:nvPr/>
            </p:nvSpPr>
            <p:spPr>
              <a:xfrm>
                <a:off x="1776599" y="3555509"/>
                <a:ext cx="1992084" cy="707886"/>
              </a:xfrm>
              <a:prstGeom prst="rect">
                <a:avLst/>
              </a:prstGeom>
              <a:blipFill rotWithShape="0">
                <a:blip r:embed="rId7"/>
                <a:stretch>
                  <a:fillRect l="-1223" t="-4310" r="-306" b="-1465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695154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7720463-9EAC-415E-88A3-CDEFA8086553}"/>
              </a:ext>
            </a:extLst>
          </p:cNvPr>
          <p:cNvSpPr>
            <a:spLocks noGrp="1"/>
          </p:cNvSpPr>
          <p:nvPr>
            <p:ph type="title"/>
          </p:nvPr>
        </p:nvSpPr>
        <p:spPr>
          <a:xfrm>
            <a:off x="838200" y="365125"/>
            <a:ext cx="10515600" cy="720000"/>
          </a:xfrm>
        </p:spPr>
        <p:txBody>
          <a:bodyPr>
            <a:normAutofit/>
          </a:bodyPr>
          <a:lstStyle/>
          <a:p>
            <a:pPr lvl="0">
              <a:lnSpc>
                <a:spcPct val="100000"/>
              </a:lnSpc>
              <a:spcBef>
                <a:spcPts val="0"/>
              </a:spcBef>
            </a:pPr>
            <a:r>
              <a:rPr lang="en-US" altLang="zh-CN" sz="3200" b="1" dirty="0">
                <a:solidFill>
                  <a:srgbClr val="002060"/>
                </a:solidFill>
                <a:latin typeface="微软雅黑" panose="020B0503020204020204" pitchFamily="34" charset="-122"/>
                <a:ea typeface="微软雅黑" panose="020B0503020204020204" pitchFamily="34" charset="-122"/>
              </a:rPr>
              <a:t>Scale invariant HLS with baryon octet: </a:t>
            </a:r>
            <a:r>
              <a:rPr lang="en-US" altLang="zh-CN" sz="3200" b="1" i="1" dirty="0" err="1">
                <a:solidFill>
                  <a:srgbClr val="002060"/>
                </a:solidFill>
                <a:latin typeface="微软雅黑" panose="020B0503020204020204" pitchFamily="34" charset="-122"/>
                <a:ea typeface="微软雅黑" panose="020B0503020204020204" pitchFamily="34" charset="-122"/>
              </a:rPr>
              <a:t>bs</a:t>
            </a:r>
            <a:r>
              <a:rPr lang="en-US" altLang="zh-CN" sz="3200" b="1" dirty="0" err="1">
                <a:solidFill>
                  <a:srgbClr val="002060"/>
                </a:solidFill>
                <a:latin typeface="微软雅黑" panose="020B0503020204020204" pitchFamily="34" charset="-122"/>
                <a:ea typeface="微软雅黑" panose="020B0503020204020204" pitchFamily="34" charset="-122"/>
              </a:rPr>
              <a:t>HLS</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xmlns="" id="{B1704FAE-19F2-42CC-B43D-BC02382A9A3D}"/>
              </a:ext>
            </a:extLst>
          </p:cNvPr>
          <p:cNvSpPr/>
          <p:nvPr/>
        </p:nvSpPr>
        <p:spPr>
          <a:xfrm>
            <a:off x="838200" y="1093957"/>
            <a:ext cx="10515600" cy="72000"/>
          </a:xfrm>
          <a:prstGeom prst="rect">
            <a:avLst/>
          </a:prstGeom>
          <a:gradFill flip="none" rotWithShape="1">
            <a:gsLst>
              <a:gs pos="0">
                <a:schemeClr val="accent1"/>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 name="日期占位符 5"/>
          <p:cNvSpPr>
            <a:spLocks noGrp="1"/>
          </p:cNvSpPr>
          <p:nvPr>
            <p:ph type="dt" sz="half" idx="10"/>
          </p:nvPr>
        </p:nvSpPr>
        <p:spPr/>
        <p:txBody>
          <a:bodyPr/>
          <a:lstStyle/>
          <a:p>
            <a:r>
              <a:rPr lang="en-US" altLang="zh-CN" smtClean="0">
                <a:solidFill>
                  <a:prstClr val="black">
                    <a:tint val="75000"/>
                  </a:prstClr>
                </a:solidFill>
              </a:rPr>
              <a:t>2018/9/17</a:t>
            </a:r>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r>
              <a:rPr lang="en-US" altLang="zh-CN" smtClean="0">
                <a:solidFill>
                  <a:prstClr val="black">
                    <a:tint val="75000"/>
                  </a:prstClr>
                </a:solidFill>
              </a:rPr>
              <a:t>TopologyChange @ APCTP</a:t>
            </a:r>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E9AD0BA7-D59D-4694-8666-3935C983837A}" type="slidenum">
              <a:rPr lang="zh-CN" altLang="en-US" smtClean="0">
                <a:solidFill>
                  <a:prstClr val="black">
                    <a:tint val="75000"/>
                  </a:prstClr>
                </a:solidFill>
              </a:rPr>
              <a:pPr/>
              <a:t>24</a:t>
            </a:fld>
            <a:endParaRPr lang="zh-CN" altLang="en-US">
              <a:solidFill>
                <a:prstClr val="black">
                  <a:tint val="75000"/>
                </a:prstClr>
              </a:solidFill>
            </a:endParaRPr>
          </a:p>
        </p:txBody>
      </p:sp>
      <p:pic>
        <p:nvPicPr>
          <p:cNvPr id="20" name="图片 19"/>
          <p:cNvPicPr>
            <a:picLocks noChangeAspect="1"/>
          </p:cNvPicPr>
          <p:nvPr/>
        </p:nvPicPr>
        <p:blipFill>
          <a:blip r:embed="rId3"/>
          <a:stretch>
            <a:fillRect/>
          </a:stretch>
        </p:blipFill>
        <p:spPr>
          <a:xfrm>
            <a:off x="746941" y="3249469"/>
            <a:ext cx="10360308" cy="3025466"/>
          </a:xfrm>
          <a:prstGeom prst="rect">
            <a:avLst/>
          </a:prstGeom>
        </p:spPr>
      </p:pic>
      <p:pic>
        <p:nvPicPr>
          <p:cNvPr id="21" name="图片 20"/>
          <p:cNvPicPr>
            <a:picLocks noChangeAspect="1"/>
          </p:cNvPicPr>
          <p:nvPr/>
        </p:nvPicPr>
        <p:blipFill>
          <a:blip r:embed="rId4"/>
          <a:stretch>
            <a:fillRect/>
          </a:stretch>
        </p:blipFill>
        <p:spPr>
          <a:xfrm>
            <a:off x="746941" y="1338943"/>
            <a:ext cx="5459314" cy="1199761"/>
          </a:xfrm>
          <a:prstGeom prst="rect">
            <a:avLst/>
          </a:prstGeom>
        </p:spPr>
      </p:pic>
      <p:pic>
        <p:nvPicPr>
          <p:cNvPr id="22" name="图片 21"/>
          <p:cNvPicPr>
            <a:picLocks noChangeAspect="1"/>
          </p:cNvPicPr>
          <p:nvPr/>
        </p:nvPicPr>
        <p:blipFill>
          <a:blip r:embed="rId5"/>
          <a:stretch>
            <a:fillRect/>
          </a:stretch>
        </p:blipFill>
        <p:spPr>
          <a:xfrm>
            <a:off x="6285526" y="1375823"/>
            <a:ext cx="2997857" cy="533531"/>
          </a:xfrm>
          <a:prstGeom prst="rect">
            <a:avLst/>
          </a:prstGeom>
        </p:spPr>
      </p:pic>
      <p:pic>
        <p:nvPicPr>
          <p:cNvPr id="23" name="图片 22"/>
          <p:cNvPicPr>
            <a:picLocks noChangeAspect="1"/>
          </p:cNvPicPr>
          <p:nvPr/>
        </p:nvPicPr>
        <p:blipFill>
          <a:blip r:embed="rId6"/>
          <a:stretch>
            <a:fillRect/>
          </a:stretch>
        </p:blipFill>
        <p:spPr>
          <a:xfrm>
            <a:off x="6274622" y="1951887"/>
            <a:ext cx="3000309" cy="586439"/>
          </a:xfrm>
          <a:prstGeom prst="rect">
            <a:avLst/>
          </a:prstGeom>
        </p:spPr>
      </p:pic>
      <p:pic>
        <p:nvPicPr>
          <p:cNvPr id="24" name="图片 23"/>
          <p:cNvPicPr>
            <a:picLocks noChangeAspect="1"/>
          </p:cNvPicPr>
          <p:nvPr/>
        </p:nvPicPr>
        <p:blipFill>
          <a:blip r:embed="rId7"/>
          <a:stretch>
            <a:fillRect/>
          </a:stretch>
        </p:blipFill>
        <p:spPr>
          <a:xfrm>
            <a:off x="746941" y="2527736"/>
            <a:ext cx="4573002" cy="838406"/>
          </a:xfrm>
          <a:prstGeom prst="rect">
            <a:avLst/>
          </a:prstGeom>
        </p:spPr>
      </p:pic>
      <p:sp>
        <p:nvSpPr>
          <p:cNvPr id="3" name="文本框 2"/>
          <p:cNvSpPr txBox="1"/>
          <p:nvPr/>
        </p:nvSpPr>
        <p:spPr>
          <a:xfrm>
            <a:off x="2056" y="6090269"/>
            <a:ext cx="12207701" cy="369332"/>
          </a:xfrm>
          <a:prstGeom prst="rect">
            <a:avLst/>
          </a:prstGeom>
          <a:noFill/>
        </p:spPr>
        <p:txBody>
          <a:bodyPr wrap="none" rtlCol="0">
            <a:spAutoFit/>
          </a:bodyPr>
          <a:lstStyle/>
          <a:p>
            <a:r>
              <a:rPr lang="en-US" altLang="zh-CN" b="1" dirty="0" smtClean="0">
                <a:solidFill>
                  <a:srgbClr val="FF0000"/>
                </a:solidFill>
                <a:latin typeface="微软雅黑" panose="020B0503020204020204" pitchFamily="34" charset="-122"/>
                <a:ea typeface="微软雅黑" panose="020B0503020204020204" pitchFamily="34" charset="-122"/>
              </a:rPr>
              <a:t>If EFT constructed in the matter-free space is applicable to medium, how to included the density effect?</a:t>
            </a:r>
            <a:endParaRPr lang="zh-CN" altLang="en-US" b="1" dirty="0">
              <a:solidFill>
                <a:srgbClr val="FF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4108637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kumimoji="1" lang="en-US" altLang="zh-CN" smtClean="0"/>
              <a:t>2018/9/17</a:t>
            </a:r>
            <a:endParaRPr kumimoji="1" lang="ja-JP" altLang="en-US"/>
          </a:p>
        </p:txBody>
      </p:sp>
      <p:sp>
        <p:nvSpPr>
          <p:cNvPr id="3" name="页脚占位符 2"/>
          <p:cNvSpPr>
            <a:spLocks noGrp="1"/>
          </p:cNvSpPr>
          <p:nvPr>
            <p:ph type="ftr" sz="quarter" idx="11"/>
          </p:nvPr>
        </p:nvSpPr>
        <p:spPr/>
        <p:txBody>
          <a:bodyPr/>
          <a:lstStyle/>
          <a:p>
            <a:r>
              <a:rPr kumimoji="1" lang="en-US" altLang="zh-CN" smtClean="0"/>
              <a:t>TopologyChange @ APCTP</a:t>
            </a:r>
            <a:endParaRPr kumimoji="1" lang="ja-JP" altLang="en-US"/>
          </a:p>
        </p:txBody>
      </p:sp>
      <p:sp>
        <p:nvSpPr>
          <p:cNvPr id="4" name="灯片编号占位符 3"/>
          <p:cNvSpPr>
            <a:spLocks noGrp="1"/>
          </p:cNvSpPr>
          <p:nvPr>
            <p:ph type="sldNum" sz="quarter" idx="12"/>
          </p:nvPr>
        </p:nvSpPr>
        <p:spPr/>
        <p:txBody>
          <a:bodyPr/>
          <a:lstStyle/>
          <a:p>
            <a:fld id="{ED0568AB-F763-473D-BF8F-80ADF6CAD464}" type="slidenum">
              <a:rPr kumimoji="1" lang="ja-JP" altLang="en-US" smtClean="0"/>
              <a:t>25</a:t>
            </a:fld>
            <a:endParaRPr kumimoji="1" lang="ja-JP" altLang="en-US"/>
          </a:p>
        </p:txBody>
      </p:sp>
      <p:sp>
        <p:nvSpPr>
          <p:cNvPr id="5" name="文本框 4"/>
          <p:cNvSpPr txBox="1"/>
          <p:nvPr/>
        </p:nvSpPr>
        <p:spPr>
          <a:xfrm>
            <a:off x="702129" y="397980"/>
            <a:ext cx="10384971" cy="646331"/>
          </a:xfrm>
          <a:prstGeom prst="rect">
            <a:avLst/>
          </a:prstGeom>
          <a:noFill/>
        </p:spPr>
        <p:txBody>
          <a:bodyPr wrap="square" rtlCol="0">
            <a:spAutoFit/>
          </a:bodyPr>
          <a:lstStyle/>
          <a:p>
            <a:r>
              <a:rPr lang="en-US" altLang="zh-CN" sz="3600" b="1" dirty="0" smtClean="0">
                <a:latin typeface="微软雅黑" panose="020B0503020204020204" pitchFamily="34" charset="-122"/>
                <a:ea typeface="微软雅黑" panose="020B0503020204020204" pitchFamily="34" charset="-122"/>
              </a:rPr>
              <a:t>Intrinsic density dependence</a:t>
            </a:r>
            <a:endParaRPr lang="zh-CN" altLang="en-US" sz="3600" b="1" dirty="0">
              <a:latin typeface="微软雅黑" panose="020B0503020204020204" pitchFamily="34" charset="-122"/>
              <a:ea typeface="微软雅黑" panose="020B0503020204020204" pitchFamily="34" charset="-122"/>
            </a:endParaRPr>
          </a:p>
        </p:txBody>
      </p:sp>
      <mc:AlternateContent xmlns:mc="http://schemas.openxmlformats.org/markup-compatibility/2006">
        <mc:Choice xmlns:a14="http://schemas.microsoft.com/office/drawing/2010/main" Requires="a14">
          <p:sp>
            <p:nvSpPr>
              <p:cNvPr id="6" name="文本框 5"/>
              <p:cNvSpPr txBox="1"/>
              <p:nvPr/>
            </p:nvSpPr>
            <p:spPr>
              <a:xfrm>
                <a:off x="702129" y="1385561"/>
                <a:ext cx="10384971" cy="4911024"/>
              </a:xfrm>
              <a:prstGeom prst="rect">
                <a:avLst/>
              </a:prstGeom>
              <a:solidFill>
                <a:schemeClr val="bg2"/>
              </a:solidFill>
            </p:spPr>
            <p:txBody>
              <a:bodyPr wrap="square" rtlCol="0">
                <a:spAutoFit/>
              </a:bodyPr>
              <a:lstStyle/>
              <a:p>
                <a:pPr algn="just"/>
                <a:endParaRPr lang="en-US" altLang="zh-CN" sz="2400" dirty="0">
                  <a:latin typeface="Centaur" panose="02030504050205020304" pitchFamily="18" charset="0"/>
                </a:endParaRPr>
              </a:p>
              <a:p>
                <a:pPr algn="just"/>
                <a14:m>
                  <m:oMathPara xmlns:m="http://schemas.openxmlformats.org/officeDocument/2006/math">
                    <m:oMathParaPr>
                      <m:jc m:val="centerGroup"/>
                    </m:oMathParaPr>
                    <m:oMath xmlns:m="http://schemas.openxmlformats.org/officeDocument/2006/math">
                      <m:sSub>
                        <m:sSubPr>
                          <m:ctrlPr>
                            <a:rPr lang="en-US" altLang="zh-CN" sz="2400" i="1">
                              <a:latin typeface="Cambria Math" panose="02040503050406030204" pitchFamily="18" charset="0"/>
                            </a:rPr>
                          </m:ctrlPr>
                        </m:sSubPr>
                        <m:e>
                          <m:d>
                            <m:dPr>
                              <m:begChr m:val="⟨"/>
                              <m:endChr m:val="⟩"/>
                              <m:ctrlPr>
                                <a:rPr lang="en-US" altLang="zh-CN" sz="2400" i="1">
                                  <a:latin typeface="Cambria Math" panose="02040503050406030204" pitchFamily="18" charset="0"/>
                                </a:rPr>
                              </m:ctrlPr>
                            </m:dPr>
                            <m:e>
                              <m:r>
                                <a:rPr lang="en-US" altLang="zh-CN" sz="2400" i="1">
                                  <a:latin typeface="Cambria Math" panose="02040503050406030204" pitchFamily="18" charset="0"/>
                                </a:rPr>
                                <m:t>𝐽</m:t>
                              </m:r>
                              <m:d>
                                <m:dPr>
                                  <m:ctrlPr>
                                    <a:rPr lang="en-US" altLang="zh-CN" sz="2400" i="1">
                                      <a:latin typeface="Cambria Math" panose="02040503050406030204" pitchFamily="18" charset="0"/>
                                    </a:rPr>
                                  </m:ctrlPr>
                                </m:dPr>
                                <m:e>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𝑥</m:t>
                                      </m:r>
                                    </m:e>
                                    <m:sub>
                                      <m:r>
                                        <a:rPr lang="en-US" altLang="zh-CN" sz="2400" i="1">
                                          <a:latin typeface="Cambria Math" panose="02040503050406030204" pitchFamily="18" charset="0"/>
                                        </a:rPr>
                                        <m:t>1</m:t>
                                      </m:r>
                                    </m:sub>
                                  </m:sSub>
                                </m:e>
                              </m:d>
                              <m:r>
                                <a:rPr lang="en-US" altLang="zh-CN" sz="2400" i="1">
                                  <a:latin typeface="Cambria Math" panose="02040503050406030204" pitchFamily="18" charset="0"/>
                                </a:rPr>
                                <m:t>𝐽</m:t>
                              </m:r>
                              <m:d>
                                <m:dPr>
                                  <m:ctrlPr>
                                    <a:rPr lang="en-US" altLang="zh-CN" sz="2400" i="1">
                                      <a:latin typeface="Cambria Math" panose="02040503050406030204" pitchFamily="18" charset="0"/>
                                    </a:rPr>
                                  </m:ctrlPr>
                                </m:dPr>
                                <m:e>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𝑥</m:t>
                                      </m:r>
                                    </m:e>
                                    <m:sub>
                                      <m:r>
                                        <a:rPr lang="en-US" altLang="zh-CN" sz="2400" i="1">
                                          <a:latin typeface="Cambria Math" panose="02040503050406030204" pitchFamily="18" charset="0"/>
                                        </a:rPr>
                                        <m:t>2</m:t>
                                      </m:r>
                                    </m:sub>
                                  </m:sSub>
                                </m:e>
                              </m:d>
                              <m:r>
                                <a:rPr lang="en-US" altLang="zh-CN" sz="2400" i="1">
                                  <a:latin typeface="Cambria Math" panose="02040503050406030204" pitchFamily="18" charset="0"/>
                                  <a:ea typeface="Cambria Math" panose="02040503050406030204" pitchFamily="18" charset="0"/>
                                </a:rPr>
                                <m:t>⋯</m:t>
                              </m:r>
                              <m:r>
                                <a:rPr lang="en-US" altLang="zh-CN" sz="2400" i="1">
                                  <a:latin typeface="Cambria Math" panose="02040503050406030204" pitchFamily="18" charset="0"/>
                                </a:rPr>
                                <m:t>𝐽</m:t>
                              </m:r>
                              <m:r>
                                <a:rPr lang="en-US" altLang="zh-CN" sz="2400" i="1">
                                  <a:latin typeface="Cambria Math" panose="02040503050406030204" pitchFamily="18" charset="0"/>
                                </a:rPr>
                                <m:t>(0)</m:t>
                              </m:r>
                            </m:e>
                          </m:d>
                        </m:e>
                        <m:sub>
                          <m:r>
                            <a:rPr lang="en-US" altLang="zh-CN" sz="2400" i="1">
                              <a:latin typeface="Cambria Math" panose="02040503050406030204" pitchFamily="18" charset="0"/>
                            </a:rPr>
                            <m:t>𝐸𝐹𝑇</m:t>
                          </m:r>
                        </m:sub>
                      </m:sSub>
                      <m:groupChr>
                        <m:groupChrPr>
                          <m:chr m:val="⇔"/>
                          <m:vertJc m:val="bot"/>
                          <m:ctrlPr>
                            <a:rPr lang="en-US" altLang="zh-CN" sz="2400" i="1">
                              <a:latin typeface="Cambria Math" panose="02040503050406030204" pitchFamily="18" charset="0"/>
                            </a:rPr>
                          </m:ctrlPr>
                        </m:groupChrPr>
                        <m:e>
                          <m:sSub>
                            <m:sSubPr>
                              <m:ctrlPr>
                                <a:rPr lang="en-US" altLang="zh-CN" sz="2400" i="1">
                                  <a:solidFill>
                                    <a:prstClr val="black"/>
                                  </a:solidFill>
                                  <a:latin typeface="Cambria Math" panose="02040503050406030204" pitchFamily="18" charset="0"/>
                                </a:rPr>
                              </m:ctrlPr>
                            </m:sSubPr>
                            <m:e>
                              <m:r>
                                <a:rPr lang="en-US" altLang="zh-CN" sz="2400" i="1">
                                  <a:solidFill>
                                    <a:prstClr val="black"/>
                                  </a:solidFill>
                                  <a:latin typeface="Cambria Math" panose="02040503050406030204" pitchFamily="18" charset="0"/>
                                </a:rPr>
                                <m:t>𝑚𝑎𝑡𝑐h</m:t>
                              </m:r>
                              <m:r>
                                <a:rPr lang="en-US" altLang="zh-CN" sz="2400" i="1">
                                  <a:solidFill>
                                    <a:prstClr val="black"/>
                                  </a:solidFill>
                                  <a:latin typeface="Cambria Math" panose="02040503050406030204" pitchFamily="18" charset="0"/>
                                </a:rPr>
                                <m:t> </m:t>
                              </m:r>
                              <m:r>
                                <a:rPr lang="en-US" altLang="zh-CN" sz="2400" i="1">
                                  <a:solidFill>
                                    <a:prstClr val="black"/>
                                  </a:solidFill>
                                  <a:latin typeface="Cambria Math" panose="02040503050406030204" pitchFamily="18" charset="0"/>
                                </a:rPr>
                                <m:t>𝑎𝑡</m:t>
                              </m:r>
                              <m:r>
                                <a:rPr lang="en-US" altLang="zh-CN" sz="2400" i="1">
                                  <a:solidFill>
                                    <a:prstClr val="black"/>
                                  </a:solidFill>
                                  <a:latin typeface="Cambria Math" panose="02040503050406030204" pitchFamily="18" charset="0"/>
                                </a:rPr>
                                <m:t> </m:t>
                              </m:r>
                              <m:r>
                                <m:rPr>
                                  <m:sty m:val="p"/>
                                </m:rPr>
                                <a:rPr lang="el-GR" altLang="zh-CN" sz="2400" i="1">
                                  <a:solidFill>
                                    <a:prstClr val="black"/>
                                  </a:solidFill>
                                  <a:latin typeface="Cambria Math" panose="02040503050406030204" pitchFamily="18" charset="0"/>
                                </a:rPr>
                                <m:t>Λ</m:t>
                              </m:r>
                            </m:e>
                            <m:sub>
                              <m:r>
                                <a:rPr lang="en-US" altLang="zh-CN" sz="2400" i="1">
                                  <a:solidFill>
                                    <a:prstClr val="black"/>
                                  </a:solidFill>
                                  <a:latin typeface="Cambria Math" panose="02040503050406030204" pitchFamily="18" charset="0"/>
                                </a:rPr>
                                <m:t>𝑀</m:t>
                              </m:r>
                            </m:sub>
                          </m:sSub>
                          <m:r>
                            <a:rPr lang="en-US" altLang="zh-CN" sz="2400" i="1">
                              <a:solidFill>
                                <a:prstClr val="black"/>
                              </a:solidFill>
                              <a:latin typeface="Cambria Math" panose="02040503050406030204" pitchFamily="18" charset="0"/>
                              <a:ea typeface="Cambria Math" panose="02040503050406030204" pitchFamily="18" charset="0"/>
                            </a:rPr>
                            <m:t>&lt;</m:t>
                          </m:r>
                          <m:sSub>
                            <m:sSubPr>
                              <m:ctrlPr>
                                <a:rPr lang="en-US" altLang="zh-CN" sz="2400" i="1">
                                  <a:solidFill>
                                    <a:prstClr val="black"/>
                                  </a:solidFill>
                                  <a:latin typeface="Cambria Math" panose="02040503050406030204" pitchFamily="18" charset="0"/>
                                </a:rPr>
                              </m:ctrlPr>
                            </m:sSubPr>
                            <m:e>
                              <m:r>
                                <m:rPr>
                                  <m:sty m:val="p"/>
                                </m:rPr>
                                <a:rPr lang="el-GR" altLang="zh-CN" sz="2400" i="1">
                                  <a:solidFill>
                                    <a:prstClr val="black"/>
                                  </a:solidFill>
                                  <a:latin typeface="Cambria Math" panose="02040503050406030204" pitchFamily="18" charset="0"/>
                                </a:rPr>
                                <m:t>Λ</m:t>
                              </m:r>
                            </m:e>
                            <m:sub>
                              <m:r>
                                <m:rPr>
                                  <m:sty m:val="p"/>
                                </m:rPr>
                                <a:rPr lang="el-GR" altLang="zh-CN" sz="2400" i="1">
                                  <a:solidFill>
                                    <a:prstClr val="black"/>
                                  </a:solidFill>
                                  <a:latin typeface="Cambria Math" panose="02040503050406030204" pitchFamily="18" charset="0"/>
                                  <a:ea typeface="Cambria Math" panose="02040503050406030204" pitchFamily="18" charset="0"/>
                                </a:rPr>
                                <m:t>χ</m:t>
                              </m:r>
                            </m:sub>
                          </m:sSub>
                        </m:e>
                      </m:groupChr>
                      <m:sSub>
                        <m:sSubPr>
                          <m:ctrlPr>
                            <a:rPr lang="en-US" altLang="zh-CN" sz="2400" i="1">
                              <a:solidFill>
                                <a:prstClr val="black"/>
                              </a:solidFill>
                              <a:latin typeface="Cambria Math" panose="02040503050406030204" pitchFamily="18" charset="0"/>
                            </a:rPr>
                          </m:ctrlPr>
                        </m:sSubPr>
                        <m:e>
                          <m:d>
                            <m:dPr>
                              <m:begChr m:val="⟨"/>
                              <m:endChr m:val="⟩"/>
                              <m:ctrlPr>
                                <a:rPr lang="en-US" altLang="zh-CN" sz="2400" i="1">
                                  <a:solidFill>
                                    <a:prstClr val="black"/>
                                  </a:solidFill>
                                  <a:latin typeface="Cambria Math" panose="02040503050406030204" pitchFamily="18" charset="0"/>
                                </a:rPr>
                              </m:ctrlPr>
                            </m:dPr>
                            <m:e>
                              <m:r>
                                <a:rPr lang="en-US" altLang="zh-CN" sz="2400" i="1">
                                  <a:solidFill>
                                    <a:prstClr val="black"/>
                                  </a:solidFill>
                                  <a:latin typeface="Cambria Math" panose="02040503050406030204" pitchFamily="18" charset="0"/>
                                </a:rPr>
                                <m:t>𝐽</m:t>
                              </m:r>
                              <m:d>
                                <m:dPr>
                                  <m:ctrlPr>
                                    <a:rPr lang="en-US" altLang="zh-CN" sz="2400" i="1">
                                      <a:solidFill>
                                        <a:prstClr val="black"/>
                                      </a:solidFill>
                                      <a:latin typeface="Cambria Math" panose="02040503050406030204" pitchFamily="18" charset="0"/>
                                    </a:rPr>
                                  </m:ctrlPr>
                                </m:dPr>
                                <m:e>
                                  <m:sSub>
                                    <m:sSubPr>
                                      <m:ctrlPr>
                                        <a:rPr lang="en-US" altLang="zh-CN" sz="2400" i="1">
                                          <a:solidFill>
                                            <a:prstClr val="black"/>
                                          </a:solidFill>
                                          <a:latin typeface="Cambria Math" panose="02040503050406030204" pitchFamily="18" charset="0"/>
                                        </a:rPr>
                                      </m:ctrlPr>
                                    </m:sSubPr>
                                    <m:e>
                                      <m:r>
                                        <a:rPr lang="en-US" altLang="zh-CN" sz="2400" i="1">
                                          <a:solidFill>
                                            <a:prstClr val="black"/>
                                          </a:solidFill>
                                          <a:latin typeface="Cambria Math" panose="02040503050406030204" pitchFamily="18" charset="0"/>
                                        </a:rPr>
                                        <m:t>𝑥</m:t>
                                      </m:r>
                                    </m:e>
                                    <m:sub>
                                      <m:r>
                                        <a:rPr lang="en-US" altLang="zh-CN" sz="2400" i="1">
                                          <a:solidFill>
                                            <a:prstClr val="black"/>
                                          </a:solidFill>
                                          <a:latin typeface="Cambria Math" panose="02040503050406030204" pitchFamily="18" charset="0"/>
                                        </a:rPr>
                                        <m:t>1</m:t>
                                      </m:r>
                                    </m:sub>
                                  </m:sSub>
                                </m:e>
                              </m:d>
                              <m:r>
                                <a:rPr lang="en-US" altLang="zh-CN" sz="2400" i="1">
                                  <a:solidFill>
                                    <a:prstClr val="black"/>
                                  </a:solidFill>
                                  <a:latin typeface="Cambria Math" panose="02040503050406030204" pitchFamily="18" charset="0"/>
                                </a:rPr>
                                <m:t>𝐽</m:t>
                              </m:r>
                              <m:d>
                                <m:dPr>
                                  <m:ctrlPr>
                                    <a:rPr lang="en-US" altLang="zh-CN" sz="2400" i="1">
                                      <a:solidFill>
                                        <a:prstClr val="black"/>
                                      </a:solidFill>
                                      <a:latin typeface="Cambria Math" panose="02040503050406030204" pitchFamily="18" charset="0"/>
                                    </a:rPr>
                                  </m:ctrlPr>
                                </m:dPr>
                                <m:e>
                                  <m:sSub>
                                    <m:sSubPr>
                                      <m:ctrlPr>
                                        <a:rPr lang="en-US" altLang="zh-CN" sz="2400" i="1">
                                          <a:solidFill>
                                            <a:prstClr val="black"/>
                                          </a:solidFill>
                                          <a:latin typeface="Cambria Math" panose="02040503050406030204" pitchFamily="18" charset="0"/>
                                        </a:rPr>
                                      </m:ctrlPr>
                                    </m:sSubPr>
                                    <m:e>
                                      <m:r>
                                        <a:rPr lang="en-US" altLang="zh-CN" sz="2400" i="1">
                                          <a:solidFill>
                                            <a:prstClr val="black"/>
                                          </a:solidFill>
                                          <a:latin typeface="Cambria Math" panose="02040503050406030204" pitchFamily="18" charset="0"/>
                                        </a:rPr>
                                        <m:t>𝑥</m:t>
                                      </m:r>
                                    </m:e>
                                    <m:sub>
                                      <m:r>
                                        <a:rPr lang="en-US" altLang="zh-CN" sz="2400" i="1">
                                          <a:solidFill>
                                            <a:prstClr val="black"/>
                                          </a:solidFill>
                                          <a:latin typeface="Cambria Math" panose="02040503050406030204" pitchFamily="18" charset="0"/>
                                        </a:rPr>
                                        <m:t>2</m:t>
                                      </m:r>
                                    </m:sub>
                                  </m:sSub>
                                </m:e>
                              </m:d>
                              <m:r>
                                <a:rPr lang="en-US" altLang="zh-CN" sz="2400" i="1">
                                  <a:solidFill>
                                    <a:prstClr val="black"/>
                                  </a:solidFill>
                                  <a:latin typeface="Cambria Math" panose="02040503050406030204" pitchFamily="18" charset="0"/>
                                  <a:ea typeface="Cambria Math" panose="02040503050406030204" pitchFamily="18" charset="0"/>
                                </a:rPr>
                                <m:t>⋯</m:t>
                              </m:r>
                              <m:r>
                                <a:rPr lang="en-US" altLang="zh-CN" sz="2400" i="1">
                                  <a:solidFill>
                                    <a:prstClr val="black"/>
                                  </a:solidFill>
                                  <a:latin typeface="Cambria Math" panose="02040503050406030204" pitchFamily="18" charset="0"/>
                                </a:rPr>
                                <m:t>𝐽</m:t>
                              </m:r>
                              <m:r>
                                <a:rPr lang="en-US" altLang="zh-CN" sz="2400" i="1">
                                  <a:solidFill>
                                    <a:prstClr val="black"/>
                                  </a:solidFill>
                                  <a:latin typeface="Cambria Math" panose="02040503050406030204" pitchFamily="18" charset="0"/>
                                </a:rPr>
                                <m:t>(0)</m:t>
                              </m:r>
                            </m:e>
                          </m:d>
                        </m:e>
                        <m:sub>
                          <m:r>
                            <a:rPr lang="en-US" altLang="zh-CN" sz="2400" i="1">
                              <a:solidFill>
                                <a:prstClr val="black"/>
                              </a:solidFill>
                              <a:latin typeface="Cambria Math" panose="02040503050406030204" pitchFamily="18" charset="0"/>
                            </a:rPr>
                            <m:t>𝑄𝐶𝐷</m:t>
                          </m:r>
                        </m:sub>
                      </m:sSub>
                    </m:oMath>
                  </m:oMathPara>
                </a14:m>
                <a:endParaRPr lang="en-US" altLang="zh-CN" sz="2400" dirty="0">
                  <a:latin typeface="Centaur" panose="02030504050205020304" pitchFamily="18" charset="0"/>
                </a:endParaRPr>
              </a:p>
              <a:p>
                <a:pPr algn="just"/>
                <a:endParaRPr lang="en-US" altLang="zh-CN" sz="2400" dirty="0">
                  <a:latin typeface="Centaur" panose="02030504050205020304" pitchFamily="18" charset="0"/>
                </a:endParaRPr>
              </a:p>
              <a:p>
                <a:pPr algn="just"/>
                <a:endParaRPr lang="en-US" altLang="zh-CN" sz="2400" dirty="0">
                  <a:latin typeface="Centaur" panose="02030504050205020304" pitchFamily="18" charset="0"/>
                </a:endParaRPr>
              </a:p>
              <a:p>
                <a:pPr algn="ctr"/>
                <a:r>
                  <a:rPr lang="en-US" altLang="zh-CN" sz="2400" dirty="0"/>
                  <a:t>                    </a:t>
                </a:r>
                <a14:m>
                  <m:oMath xmlns:m="http://schemas.openxmlformats.org/officeDocument/2006/math">
                    <m:r>
                      <a:rPr lang="en-US" altLang="zh-CN" sz="2400" i="1">
                        <a:latin typeface="Cambria Math" panose="02040503050406030204" pitchFamily="18" charset="0"/>
                      </a:rPr>
                      <m:t>𝐿𝐸𝐶𝑠</m:t>
                    </m:r>
                    <m:r>
                      <a:rPr lang="en-US" altLang="zh-CN" sz="2400" i="1">
                        <a:latin typeface="Cambria Math" panose="02040503050406030204" pitchFamily="18" charset="0"/>
                      </a:rPr>
                      <m:t>               </m:t>
                    </m:r>
                    <m:groupChr>
                      <m:groupChrPr>
                        <m:chr m:val="⇔"/>
                        <m:vertJc m:val="bot"/>
                        <m:ctrlPr>
                          <a:rPr lang="en-US" altLang="zh-CN" sz="2400" i="1">
                            <a:latin typeface="Cambria Math" panose="02040503050406030204" pitchFamily="18" charset="0"/>
                          </a:rPr>
                        </m:ctrlPr>
                      </m:groupChrPr>
                      <m:e>
                        <m:r>
                          <m:rPr>
                            <m:brk m:alnAt="2"/>
                          </m:rPr>
                          <a:rPr lang="en-US" altLang="zh-CN" sz="2400" i="1">
                            <a:latin typeface="Cambria Math" panose="02040503050406030204" pitchFamily="18" charset="0"/>
                          </a:rPr>
                          <m:t> </m:t>
                        </m:r>
                        <m:r>
                          <a:rPr lang="en-US" altLang="zh-CN" sz="2400" i="1">
                            <a:latin typeface="Cambria Math" panose="02040503050406030204" pitchFamily="18" charset="0"/>
                          </a:rPr>
                          <m:t>                                </m:t>
                        </m:r>
                      </m:e>
                    </m:groupChr>
                    <m:r>
                      <a:rPr lang="en-US" altLang="zh-CN" sz="2400" i="1">
                        <a:latin typeface="Cambria Math" panose="02040503050406030204" pitchFamily="18" charset="0"/>
                      </a:rPr>
                      <m:t>   </m:t>
                    </m:r>
                    <m:r>
                      <a:rPr lang="en-US" altLang="zh-CN" sz="2400" i="1">
                        <a:latin typeface="Cambria Math" panose="02040503050406030204" pitchFamily="18" charset="0"/>
                      </a:rPr>
                      <m:t>𝐼𝑛𝑡𝑟𝑖𝑛𝑐</m:t>
                    </m:r>
                    <m:r>
                      <a:rPr lang="en-US" altLang="zh-CN" sz="2400" i="1">
                        <a:latin typeface="Cambria Math" panose="02040503050406030204" pitchFamily="18" charset="0"/>
                      </a:rPr>
                      <m:t> </m:t>
                    </m:r>
                    <m:r>
                      <a:rPr lang="en-US" altLang="zh-CN" sz="2400" i="1">
                        <a:latin typeface="Cambria Math" panose="02040503050406030204" pitchFamily="18" charset="0"/>
                      </a:rPr>
                      <m:t>𝑄𝐶𝐷</m:t>
                    </m:r>
                    <m:r>
                      <a:rPr lang="en-US" altLang="zh-CN" sz="2400" i="1">
                        <a:latin typeface="Cambria Math" panose="02040503050406030204" pitchFamily="18" charset="0"/>
                      </a:rPr>
                      <m:t> </m:t>
                    </m:r>
                    <m:r>
                      <a:rPr lang="en-US" altLang="zh-CN" sz="2400" i="1">
                        <a:latin typeface="Cambria Math" panose="02040503050406030204" pitchFamily="18" charset="0"/>
                      </a:rPr>
                      <m:t>𝑞𝑢𝑎𝑛𝑡𝑖𝑡𝑖𝑒𝑠𝑠</m:t>
                    </m:r>
                    <m:r>
                      <a:rPr lang="en-US" altLang="zh-CN" sz="2400" i="1">
                        <a:latin typeface="Cambria Math" panose="02040503050406030204" pitchFamily="18" charset="0"/>
                      </a:rPr>
                      <m:t> </m:t>
                    </m:r>
                  </m:oMath>
                </a14:m>
                <a:endParaRPr lang="en-US" altLang="zh-CN" sz="2400" i="1" dirty="0">
                  <a:latin typeface="Cambria Math" panose="02040503050406030204" pitchFamily="18" charset="0"/>
                </a:endParaRPr>
              </a:p>
              <a:p>
                <a:pPr algn="ctr"/>
                <a:r>
                  <a:rPr lang="en-US" altLang="zh-CN" sz="2400" dirty="0"/>
                  <a:t>                                                                       </a:t>
                </a:r>
                <a14:m>
                  <m:oMath xmlns:m="http://schemas.openxmlformats.org/officeDocument/2006/math">
                    <m:d>
                      <m:dPr>
                        <m:begChr m:val="⟨"/>
                        <m:endChr m:val="⟩"/>
                        <m:ctrlPr>
                          <a:rPr lang="en-US" altLang="zh-CN" sz="2400" i="1">
                            <a:latin typeface="Cambria Math" panose="02040503050406030204" pitchFamily="18" charset="0"/>
                          </a:rPr>
                        </m:ctrlPr>
                      </m:dPr>
                      <m:e>
                        <m:acc>
                          <m:accPr>
                            <m:chr m:val="̅"/>
                            <m:ctrlPr>
                              <a:rPr lang="en-US" altLang="zh-CN" sz="2400" i="1">
                                <a:latin typeface="Cambria Math" panose="02040503050406030204" pitchFamily="18" charset="0"/>
                              </a:rPr>
                            </m:ctrlPr>
                          </m:accPr>
                          <m:e>
                            <m:r>
                              <a:rPr lang="en-US" altLang="zh-CN" sz="2400" i="1">
                                <a:latin typeface="Cambria Math" panose="02040503050406030204" pitchFamily="18" charset="0"/>
                              </a:rPr>
                              <m:t>𝑞</m:t>
                            </m:r>
                          </m:e>
                        </m:acc>
                        <m:r>
                          <a:rPr lang="en-US" altLang="zh-CN" sz="2400" i="1">
                            <a:latin typeface="Cambria Math" panose="02040503050406030204" pitchFamily="18" charset="0"/>
                          </a:rPr>
                          <m:t>𝑞</m:t>
                        </m:r>
                      </m:e>
                    </m:d>
                    <m:r>
                      <a:rPr lang="en-US" altLang="zh-CN" sz="2400" i="1">
                        <a:latin typeface="Cambria Math" panose="02040503050406030204" pitchFamily="18" charset="0"/>
                      </a:rPr>
                      <m:t>,  </m:t>
                    </m:r>
                    <m:d>
                      <m:dPr>
                        <m:begChr m:val="⟨"/>
                        <m:endChr m:val="⟩"/>
                        <m:ctrlPr>
                          <a:rPr lang="en-US" altLang="zh-CN" sz="2400" i="1">
                            <a:latin typeface="Cambria Math" panose="02040503050406030204" pitchFamily="18" charset="0"/>
                          </a:rPr>
                        </m:ctrlPr>
                      </m:dPr>
                      <m:e>
                        <m:sSup>
                          <m:sSupPr>
                            <m:ctrlPr>
                              <a:rPr lang="en-US" altLang="zh-CN" sz="2400" i="1">
                                <a:latin typeface="Cambria Math" panose="02040503050406030204" pitchFamily="18" charset="0"/>
                              </a:rPr>
                            </m:ctrlPr>
                          </m:sSupPr>
                          <m:e>
                            <m:r>
                              <a:rPr lang="en-US" altLang="zh-CN" sz="2400" i="1">
                                <a:latin typeface="Cambria Math" panose="02040503050406030204" pitchFamily="18" charset="0"/>
                              </a:rPr>
                              <m:t>𝐺</m:t>
                            </m:r>
                          </m:e>
                          <m:sup>
                            <m:r>
                              <a:rPr lang="en-US" altLang="zh-CN" sz="2400" i="1">
                                <a:latin typeface="Cambria Math" panose="02040503050406030204" pitchFamily="18" charset="0"/>
                              </a:rPr>
                              <m:t>2</m:t>
                            </m:r>
                          </m:sup>
                        </m:sSup>
                      </m:e>
                    </m:d>
                    <m:r>
                      <a:rPr lang="en-US" altLang="zh-CN" sz="2400" i="1">
                        <a:latin typeface="Cambria Math" panose="02040503050406030204" pitchFamily="18" charset="0"/>
                      </a:rPr>
                      <m:t>, </m:t>
                    </m:r>
                    <m:r>
                      <a:rPr lang="en-US" altLang="zh-CN" sz="2400" i="1">
                        <a:latin typeface="Cambria Math" panose="02040503050406030204" pitchFamily="18" charset="0"/>
                        <a:ea typeface="Cambria Math" panose="02040503050406030204" pitchFamily="18" charset="0"/>
                      </a:rPr>
                      <m:t>⋯</m:t>
                    </m:r>
                  </m:oMath>
                </a14:m>
                <a:endParaRPr lang="en-US" altLang="zh-CN" sz="2400" dirty="0">
                  <a:latin typeface="Centaur" panose="02030504050205020304" pitchFamily="18" charset="0"/>
                </a:endParaRPr>
              </a:p>
              <a:p>
                <a:pPr algn="just"/>
                <a:endParaRPr lang="en-US" altLang="zh-CN" sz="2400" dirty="0" smtClean="0">
                  <a:latin typeface="Centaur" panose="02030504050205020304" pitchFamily="18" charset="0"/>
                </a:endParaRPr>
              </a:p>
              <a:p>
                <a:pPr algn="just"/>
                <a:r>
                  <a:rPr lang="en-US" altLang="zh-CN" sz="2400" dirty="0" smtClean="0">
                    <a:latin typeface="Centaur" panose="02030504050205020304" pitchFamily="18" charset="0"/>
                  </a:rPr>
                  <a:t>          </a:t>
                </a:r>
              </a:p>
              <a:p>
                <a:pPr algn="just"/>
                <a:r>
                  <a:rPr lang="en-US" altLang="zh-CN" sz="2400" i="1" dirty="0" smtClean="0">
                    <a:latin typeface="Centaur" panose="02030504050205020304" pitchFamily="18" charset="0"/>
                  </a:rPr>
                  <a:t>                               LECs</a:t>
                </a:r>
                <a:r>
                  <a:rPr lang="en-US" altLang="zh-CN" sz="2400" dirty="0">
                    <a:latin typeface="Centaur" panose="02030504050205020304" pitchFamily="18" charset="0"/>
                  </a:rPr>
                  <a:t>*</a:t>
                </a:r>
                <a:r>
                  <a:rPr lang="en-US" altLang="zh-CN" sz="2400" dirty="0" smtClean="0">
                    <a:latin typeface="Centaur" panose="02030504050205020304" pitchFamily="18" charset="0"/>
                  </a:rPr>
                  <a:t>                                            </a:t>
                </a:r>
                <a:r>
                  <a:rPr lang="en-US" altLang="zh-CN" sz="2400" dirty="0" smtClean="0">
                    <a:latin typeface="Centaur" panose="02030504050205020304" pitchFamily="18" charset="0"/>
                  </a:rPr>
                  <a:t>Medium modified Vacuum</a:t>
                </a:r>
                <a:endParaRPr lang="en-US" altLang="zh-CN" sz="2400" dirty="0">
                  <a:latin typeface="Centaur" panose="02030504050205020304" pitchFamily="18" charset="0"/>
                </a:endParaRPr>
              </a:p>
              <a:p>
                <a:pPr marL="342900" indent="-342900" algn="just">
                  <a:lnSpc>
                    <a:spcPct val="150000"/>
                  </a:lnSpc>
                  <a:buFont typeface="Wingdings" panose="05000000000000000000" pitchFamily="2" charset="2"/>
                  <a:buChar char="Ø"/>
                </a:pPr>
                <a:r>
                  <a:rPr lang="en-US" altLang="zh-CN" sz="2000" b="1" dirty="0" smtClean="0">
                    <a:latin typeface="微软雅黑" panose="020B0503020204020204" pitchFamily="34" charset="-122"/>
                    <a:ea typeface="微软雅黑" panose="020B0503020204020204" pitchFamily="34" charset="-122"/>
                  </a:rPr>
                  <a:t>The </a:t>
                </a:r>
                <a:r>
                  <a:rPr lang="en-US" altLang="zh-CN" sz="2000" b="1" dirty="0">
                    <a:latin typeface="微软雅黑" panose="020B0503020204020204" pitchFamily="34" charset="-122"/>
                    <a:ea typeface="微软雅黑" panose="020B0503020204020204" pitchFamily="34" charset="-122"/>
                  </a:rPr>
                  <a:t>density dependence involved is intrinsic of QCD,  referred to the </a:t>
                </a:r>
                <a:r>
                  <a:rPr lang="en-US" altLang="zh-CN" sz="2000" b="1" dirty="0" smtClean="0">
                    <a:latin typeface="微软雅黑" panose="020B0503020204020204" pitchFamily="34" charset="-122"/>
                    <a:ea typeface="微软雅黑" panose="020B0503020204020204" pitchFamily="34" charset="-122"/>
                  </a:rPr>
                  <a:t>IDD.</a:t>
                </a:r>
              </a:p>
              <a:p>
                <a:pPr marL="342900" indent="-342900" algn="just">
                  <a:lnSpc>
                    <a:spcPct val="150000"/>
                  </a:lnSpc>
                  <a:buFont typeface="Wingdings" panose="05000000000000000000" pitchFamily="2" charset="2"/>
                  <a:buChar char="Ø"/>
                </a:pPr>
                <a:r>
                  <a:rPr lang="en-US" altLang="zh-CN" sz="2000" b="1" dirty="0" smtClean="0">
                    <a:latin typeface="微软雅黑" panose="020B0503020204020204" pitchFamily="34" charset="-122"/>
                    <a:ea typeface="微软雅黑" panose="020B0503020204020204" pitchFamily="34" charset="-122"/>
                  </a:rPr>
                  <a:t>Full density dependence = IDD + </a:t>
                </a:r>
                <a:r>
                  <a:rPr lang="en-US" altLang="zh-CN" sz="2000" b="1" dirty="0" err="1" smtClean="0">
                    <a:latin typeface="微软雅黑" panose="020B0503020204020204" pitchFamily="34" charset="-122"/>
                    <a:ea typeface="微软雅黑" panose="020B0503020204020204" pitchFamily="34" charset="-122"/>
                  </a:rPr>
                  <a:t>IDD</a:t>
                </a:r>
                <a:r>
                  <a:rPr lang="en-US" altLang="zh-CN" sz="2000" b="1" baseline="-25000" dirty="0" err="1" smtClean="0">
                    <a:latin typeface="微软雅黑" panose="020B0503020204020204" pitchFamily="34" charset="-122"/>
                    <a:ea typeface="微软雅黑" panose="020B0503020204020204" pitchFamily="34" charset="-122"/>
                  </a:rPr>
                  <a:t>induced</a:t>
                </a:r>
                <a:endParaRPr lang="en-US" altLang="zh-CN" sz="2000" b="1" dirty="0" smtClean="0">
                  <a:latin typeface="微软雅黑" panose="020B0503020204020204" pitchFamily="34" charset="-122"/>
                  <a:ea typeface="微软雅黑" panose="020B0503020204020204" pitchFamily="34" charset="-122"/>
                </a:endParaRPr>
              </a:p>
              <a:p>
                <a:pPr algn="just"/>
                <a:r>
                  <a:rPr lang="en-US" altLang="zh-CN" sz="2400" dirty="0" smtClean="0">
                    <a:solidFill>
                      <a:srgbClr val="008000"/>
                    </a:solidFill>
                    <a:latin typeface="Centaur" panose="02030504050205020304" pitchFamily="18" charset="0"/>
                  </a:rPr>
                  <a:t>Lee</a:t>
                </a:r>
                <a:r>
                  <a:rPr lang="en-US" altLang="zh-CN" sz="2400" dirty="0">
                    <a:solidFill>
                      <a:srgbClr val="008000"/>
                    </a:solidFill>
                    <a:latin typeface="Centaur" panose="02030504050205020304" pitchFamily="18" charset="0"/>
                  </a:rPr>
                  <a:t>, </a:t>
                </a:r>
                <a:r>
                  <a:rPr lang="en-US" altLang="zh-CN" sz="2400" dirty="0" err="1">
                    <a:solidFill>
                      <a:srgbClr val="008000"/>
                    </a:solidFill>
                    <a:latin typeface="Centaur" panose="02030504050205020304" pitchFamily="18" charset="0"/>
                  </a:rPr>
                  <a:t>Paeng</a:t>
                </a:r>
                <a:r>
                  <a:rPr lang="en-US" altLang="zh-CN" sz="2400" dirty="0">
                    <a:solidFill>
                      <a:srgbClr val="008000"/>
                    </a:solidFill>
                    <a:latin typeface="Centaur" panose="02030504050205020304" pitchFamily="18" charset="0"/>
                  </a:rPr>
                  <a:t> and Rho (2015); </a:t>
                </a:r>
                <a:r>
                  <a:rPr lang="en-US" altLang="zh-CN" sz="2400" dirty="0" err="1">
                    <a:solidFill>
                      <a:srgbClr val="008000"/>
                    </a:solidFill>
                    <a:latin typeface="Centaur" panose="02030504050205020304" pitchFamily="18" charset="0"/>
                  </a:rPr>
                  <a:t>Paeng</a:t>
                </a:r>
                <a:r>
                  <a:rPr lang="en-US" altLang="zh-CN" sz="2400" dirty="0">
                    <a:solidFill>
                      <a:srgbClr val="008000"/>
                    </a:solidFill>
                    <a:latin typeface="Centaur" panose="02030504050205020304" pitchFamily="18" charset="0"/>
                  </a:rPr>
                  <a:t>, </a:t>
                </a:r>
                <a:r>
                  <a:rPr lang="en-US" altLang="zh-CN" sz="2400" dirty="0" err="1">
                    <a:solidFill>
                      <a:srgbClr val="008000"/>
                    </a:solidFill>
                    <a:latin typeface="Centaur" panose="02030504050205020304" pitchFamily="18" charset="0"/>
                  </a:rPr>
                  <a:t>Kuo</a:t>
                </a:r>
                <a:r>
                  <a:rPr lang="en-US" altLang="zh-CN" sz="2400" dirty="0">
                    <a:solidFill>
                      <a:srgbClr val="008000"/>
                    </a:solidFill>
                    <a:latin typeface="Centaur" panose="02030504050205020304" pitchFamily="18" charset="0"/>
                  </a:rPr>
                  <a:t>, Lee, Ma and Rho (2017)</a:t>
                </a:r>
                <a:endParaRPr lang="zh-CN" altLang="en-US" sz="2400" dirty="0">
                  <a:solidFill>
                    <a:srgbClr val="008000"/>
                  </a:solidFill>
                  <a:latin typeface="Centaur" panose="02030504050205020304" pitchFamily="18" charset="0"/>
                </a:endParaRPr>
              </a:p>
            </p:txBody>
          </p:sp>
        </mc:Choice>
        <mc:Fallback>
          <p:sp>
            <p:nvSpPr>
              <p:cNvPr id="6" name="文本框 5"/>
              <p:cNvSpPr txBox="1">
                <a:spLocks noRot="1" noChangeAspect="1" noMove="1" noResize="1" noEditPoints="1" noAdjustHandles="1" noChangeArrowheads="1" noChangeShapeType="1" noTextEdit="1"/>
              </p:cNvSpPr>
              <p:nvPr/>
            </p:nvSpPr>
            <p:spPr>
              <a:xfrm>
                <a:off x="702129" y="1385561"/>
                <a:ext cx="10384971" cy="4911024"/>
              </a:xfrm>
              <a:prstGeom prst="rect">
                <a:avLst/>
              </a:prstGeom>
              <a:blipFill rotWithShape="0">
                <a:blip r:embed="rId3"/>
                <a:stretch>
                  <a:fillRect l="-880" b="-1861"/>
                </a:stretch>
              </a:blipFill>
            </p:spPr>
            <p:txBody>
              <a:bodyPr/>
              <a:lstStyle/>
              <a:p>
                <a:r>
                  <a:rPr lang="zh-CN" altLang="en-US">
                    <a:noFill/>
                  </a:rPr>
                  <a:t> </a:t>
                </a:r>
              </a:p>
            </p:txBody>
          </p:sp>
        </mc:Fallback>
      </mc:AlternateContent>
      <p:sp>
        <p:nvSpPr>
          <p:cNvPr id="7" name="下箭头 6"/>
          <p:cNvSpPr/>
          <p:nvPr/>
        </p:nvSpPr>
        <p:spPr>
          <a:xfrm>
            <a:off x="3341764" y="2331142"/>
            <a:ext cx="48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下箭头 7"/>
          <p:cNvSpPr/>
          <p:nvPr/>
        </p:nvSpPr>
        <p:spPr>
          <a:xfrm>
            <a:off x="8094292" y="2331142"/>
            <a:ext cx="48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连接符 10"/>
          <p:cNvCxnSpPr>
            <a:cxnSpLocks noChangeShapeType="1"/>
          </p:cNvCxnSpPr>
          <p:nvPr/>
        </p:nvCxnSpPr>
        <p:spPr bwMode="auto">
          <a:xfrm>
            <a:off x="7493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直接连接符 12"/>
          <p:cNvCxnSpPr>
            <a:cxnSpLocks noChangeShapeType="1"/>
          </p:cNvCxnSpPr>
          <p:nvPr/>
        </p:nvCxnSpPr>
        <p:spPr bwMode="auto">
          <a:xfrm>
            <a:off x="747713" y="12240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下箭头 10"/>
          <p:cNvSpPr/>
          <p:nvPr/>
        </p:nvSpPr>
        <p:spPr>
          <a:xfrm>
            <a:off x="8094292" y="3874192"/>
            <a:ext cx="48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下箭头 11"/>
          <p:cNvSpPr/>
          <p:nvPr/>
        </p:nvSpPr>
        <p:spPr>
          <a:xfrm>
            <a:off x="3303664" y="3797992"/>
            <a:ext cx="484632" cy="6480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左箭头 12"/>
          <p:cNvSpPr/>
          <p:nvPr/>
        </p:nvSpPr>
        <p:spPr>
          <a:xfrm>
            <a:off x="4933950" y="4665294"/>
            <a:ext cx="1600200" cy="14592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739294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9" end="9"/>
                                            </p:txEl>
                                          </p:spTgt>
                                        </p:tgtEl>
                                        <p:attrNameLst>
                                          <p:attrName>style.visibility</p:attrName>
                                        </p:attrNameLst>
                                      </p:cBhvr>
                                      <p:to>
                                        <p:strVal val="visible"/>
                                      </p:to>
                                    </p:set>
                                    <p:animEffect transition="in" filter="fade">
                                      <p:cBhvr>
                                        <p:cTn id="7" dur="500"/>
                                        <p:tgtEl>
                                          <p:spTgt spid="6">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0" end="10"/>
                                            </p:txEl>
                                          </p:spTgt>
                                        </p:tgtEl>
                                        <p:attrNameLst>
                                          <p:attrName>style.visibility</p:attrName>
                                        </p:attrNameLst>
                                      </p:cBhvr>
                                      <p:to>
                                        <p:strVal val="visible"/>
                                      </p:to>
                                    </p:set>
                                    <p:animEffect transition="in" filter="fade">
                                      <p:cBhvr>
                                        <p:cTn id="10" dur="500"/>
                                        <p:tgtEl>
                                          <p:spTgt spid="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日期占位符 3"/>
          <p:cNvSpPr>
            <a:spLocks noGrp="1" noChangeArrowheads="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lvl1pPr algn="just">
              <a:lnSpc>
                <a:spcPct val="110000"/>
              </a:lnSpc>
              <a:spcBef>
                <a:spcPts val="600"/>
              </a:spcBef>
              <a:buClr>
                <a:schemeClr val="accent1"/>
              </a:buClr>
              <a:buSzPct val="60000"/>
              <a:buFont typeface="Wingdings" panose="05000000000000000000" pitchFamily="2" charset="2"/>
              <a:buChar char="u"/>
              <a:defRPr sz="2400">
                <a:solidFill>
                  <a:schemeClr val="accent1"/>
                </a:solidFill>
                <a:latin typeface="幼圆" panose="02010509060101010101" pitchFamily="49" charset="-122"/>
                <a:ea typeface="幼圆" panose="02010509060101010101" pitchFamily="49" charset="-122"/>
              </a:defRPr>
            </a:lvl1pPr>
            <a:lvl2pPr marL="742950" indent="-285750" algn="just">
              <a:lnSpc>
                <a:spcPct val="120000"/>
              </a:lnSpc>
              <a:spcAft>
                <a:spcPts val="600"/>
              </a:spcAft>
              <a:buClr>
                <a:schemeClr val="accent1"/>
              </a:buClr>
              <a:buFont typeface="幼圆" panose="02010509060101010101" pitchFamily="49" charset="-122"/>
              <a:buChar char=" "/>
              <a:defRPr>
                <a:solidFill>
                  <a:schemeClr val="tx1"/>
                </a:solidFill>
                <a:latin typeface="幼圆" panose="02010509060101010101" pitchFamily="49" charset="-122"/>
                <a:ea typeface="幼圆" panose="02010509060101010101" pitchFamily="49"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幼圆" panose="02010509060101010101" pitchFamily="49"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9pPr>
          </a:lstStyle>
          <a:p>
            <a:pPr algn="l">
              <a:lnSpc>
                <a:spcPct val="100000"/>
              </a:lnSpc>
              <a:spcBef>
                <a:spcPct val="0"/>
              </a:spcBef>
              <a:buClrTx/>
              <a:buSzTx/>
              <a:buFont typeface="Arial" panose="020B0604020202020204" pitchFamily="34" charset="0"/>
              <a:buNone/>
            </a:pPr>
            <a:r>
              <a:rPr lang="en-US" altLang="zh-CN" sz="1200" smtClean="0">
                <a:solidFill>
                  <a:srgbClr val="9D9D9D"/>
                </a:solidFill>
                <a:latin typeface="Arial" panose="020B0604020202020204" pitchFamily="34" charset="0"/>
                <a:ea typeface="宋体" panose="02010600030101010101" pitchFamily="2" charset="-122"/>
              </a:rPr>
              <a:t>2018/9/17</a:t>
            </a:r>
            <a:endParaRPr lang="zh-CN" altLang="en-US" sz="1200">
              <a:solidFill>
                <a:srgbClr val="9D9D9D"/>
              </a:solidFill>
              <a:latin typeface="Arial" panose="020B0604020202020204" pitchFamily="34" charset="0"/>
              <a:ea typeface="宋体" panose="02010600030101010101" pitchFamily="2" charset="-122"/>
            </a:endParaRPr>
          </a:p>
        </p:txBody>
      </p:sp>
      <p:sp>
        <p:nvSpPr>
          <p:cNvPr id="17" name="页脚占位符 16"/>
          <p:cNvSpPr>
            <a:spLocks noGrp="1"/>
          </p:cNvSpPr>
          <p:nvPr>
            <p:ph type="ftr" sz="quarter" idx="11"/>
          </p:nvPr>
        </p:nvSpPr>
        <p:spPr/>
        <p:txBody>
          <a:bodyPr/>
          <a:lstStyle/>
          <a:p>
            <a:r>
              <a:rPr kumimoji="1" lang="en-US" altLang="zh-CN" smtClean="0"/>
              <a:t>TopologyChange @ APCTP</a:t>
            </a:r>
            <a:endParaRPr kumimoji="1" lang="ja-JP" altLang="en-US"/>
          </a:p>
        </p:txBody>
      </p:sp>
      <p:sp>
        <p:nvSpPr>
          <p:cNvPr id="48131" name="灯片编号占位符 4"/>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110000"/>
              </a:lnSpc>
              <a:spcBef>
                <a:spcPts val="600"/>
              </a:spcBef>
              <a:buClr>
                <a:schemeClr val="accent1"/>
              </a:buClr>
              <a:buSzPct val="60000"/>
              <a:buFont typeface="Wingdings" panose="05000000000000000000" pitchFamily="2" charset="2"/>
              <a:buChar char="u"/>
              <a:defRPr sz="2400">
                <a:solidFill>
                  <a:schemeClr val="accent1"/>
                </a:solidFill>
                <a:latin typeface="幼圆" panose="02010509060101010101" pitchFamily="49" charset="-122"/>
                <a:ea typeface="幼圆" panose="02010509060101010101" pitchFamily="49" charset="-122"/>
              </a:defRPr>
            </a:lvl1pPr>
            <a:lvl2pPr marL="742950" indent="-285750" algn="just">
              <a:lnSpc>
                <a:spcPct val="120000"/>
              </a:lnSpc>
              <a:spcAft>
                <a:spcPts val="600"/>
              </a:spcAft>
              <a:buClr>
                <a:schemeClr val="accent1"/>
              </a:buClr>
              <a:buFont typeface="幼圆" panose="02010509060101010101" pitchFamily="49" charset="-122"/>
              <a:buChar char=" "/>
              <a:defRPr>
                <a:solidFill>
                  <a:schemeClr val="tx1"/>
                </a:solidFill>
                <a:latin typeface="幼圆" panose="02010509060101010101" pitchFamily="49" charset="-122"/>
                <a:ea typeface="幼圆" panose="02010509060101010101" pitchFamily="49"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幼圆" panose="02010509060101010101" pitchFamily="49"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幼圆" panose="02010509060101010101" pitchFamily="49" charset="-122"/>
              </a:defRPr>
            </a:lvl9pPr>
          </a:lstStyle>
          <a:p>
            <a:pPr algn="r">
              <a:lnSpc>
                <a:spcPct val="100000"/>
              </a:lnSpc>
              <a:spcBef>
                <a:spcPct val="0"/>
              </a:spcBef>
              <a:buClrTx/>
              <a:buSzTx/>
              <a:buFont typeface="Arial" panose="020B0604020202020204" pitchFamily="34" charset="0"/>
              <a:buNone/>
            </a:pPr>
            <a:fld id="{1C0E2F09-2734-474C-93D3-3445A6D7C7DD}" type="slidenum">
              <a:rPr lang="zh-CN" altLang="en-US" sz="1200">
                <a:solidFill>
                  <a:srgbClr val="9D9D9D"/>
                </a:solidFill>
                <a:latin typeface="Arial" panose="020B0604020202020204" pitchFamily="34" charset="0"/>
                <a:ea typeface="宋体" panose="02010600030101010101" pitchFamily="2" charset="-122"/>
              </a:rPr>
              <a:pPr algn="r">
                <a:lnSpc>
                  <a:spcPct val="100000"/>
                </a:lnSpc>
                <a:spcBef>
                  <a:spcPct val="0"/>
                </a:spcBef>
                <a:buClrTx/>
                <a:buSzTx/>
                <a:buFont typeface="Arial" panose="020B0604020202020204" pitchFamily="34" charset="0"/>
                <a:buNone/>
              </a:pPr>
              <a:t>26</a:t>
            </a:fld>
            <a:endParaRPr lang="zh-CN" altLang="en-US" sz="1200">
              <a:solidFill>
                <a:srgbClr val="9D9D9D"/>
              </a:solidFill>
              <a:latin typeface="Arial" panose="020B0604020202020204" pitchFamily="34" charset="0"/>
              <a:ea typeface="宋体" panose="02010600030101010101" pitchFamily="2" charset="-122"/>
            </a:endParaRPr>
          </a:p>
        </p:txBody>
      </p:sp>
      <p:sp>
        <p:nvSpPr>
          <p:cNvPr id="2" name="文本框 1"/>
          <p:cNvSpPr txBox="1"/>
          <p:nvPr/>
        </p:nvSpPr>
        <p:spPr>
          <a:xfrm>
            <a:off x="571499" y="761482"/>
            <a:ext cx="10414537" cy="400110"/>
          </a:xfrm>
          <a:prstGeom prst="rect">
            <a:avLst/>
          </a:prstGeom>
          <a:solidFill>
            <a:srgbClr val="FFFF66"/>
          </a:solidFill>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eaLnBrk="1" hangingPunct="1">
              <a:buFont typeface="Wingdings" panose="05000000000000000000" pitchFamily="2" charset="2"/>
              <a:buNone/>
              <a:defRPr/>
            </a:pPr>
            <a:r>
              <a:rPr lang="en-US" altLang="zh-CN" sz="2000" noProof="1">
                <a:solidFill>
                  <a:srgbClr val="0000FF"/>
                </a:solidFill>
                <a:latin typeface="Arial" panose="020B0604020202020204" pitchFamily="34" charset="0"/>
                <a:ea typeface="宋体" panose="02010600030101010101" pitchFamily="2" charset="-122"/>
              </a:rPr>
              <a:t>With respect to the present measurement and other theoretical approaches, we obtain:</a:t>
            </a:r>
          </a:p>
        </p:txBody>
      </p:sp>
      <p:pic>
        <p:nvPicPr>
          <p:cNvPr id="3" name="图片 2"/>
          <p:cNvPicPr>
            <a:picLocks noChangeAspect="1"/>
          </p:cNvPicPr>
          <p:nvPr/>
        </p:nvPicPr>
        <p:blipFill>
          <a:blip r:embed="rId2"/>
          <a:stretch>
            <a:fillRect/>
          </a:stretch>
        </p:blipFill>
        <p:spPr>
          <a:xfrm>
            <a:off x="1164647" y="2528485"/>
            <a:ext cx="8906886" cy="3160546"/>
          </a:xfrm>
          <a:prstGeom prst="rect">
            <a:avLst/>
          </a:prstGeom>
        </p:spPr>
      </p:pic>
      <p:pic>
        <p:nvPicPr>
          <p:cNvPr id="5" name="图片 4"/>
          <p:cNvPicPr>
            <a:picLocks noChangeAspect="1"/>
          </p:cNvPicPr>
          <p:nvPr/>
        </p:nvPicPr>
        <p:blipFill>
          <a:blip r:embed="rId3"/>
          <a:stretch>
            <a:fillRect/>
          </a:stretch>
        </p:blipFill>
        <p:spPr>
          <a:xfrm>
            <a:off x="1140439" y="1449541"/>
            <a:ext cx="7943325" cy="1035045"/>
          </a:xfrm>
          <a:prstGeom prst="rect">
            <a:avLst/>
          </a:prstGeom>
        </p:spPr>
      </p:pic>
      <p:sp>
        <p:nvSpPr>
          <p:cNvPr id="6" name="文本框 5"/>
          <p:cNvSpPr txBox="1"/>
          <p:nvPr/>
        </p:nvSpPr>
        <p:spPr>
          <a:xfrm>
            <a:off x="6571148" y="2296099"/>
            <a:ext cx="3673378" cy="646331"/>
          </a:xfrm>
          <a:prstGeom prst="rect">
            <a:avLst/>
          </a:prstGeom>
          <a:solidFill>
            <a:srgbClr val="FFFF00"/>
          </a:solidFill>
        </p:spPr>
        <p:txBody>
          <a:bodyPr wrap="none" rtlCol="0">
            <a:spAutoFit/>
          </a:bodyPr>
          <a:lstStyle/>
          <a:p>
            <a:r>
              <a:rPr lang="en-US" altLang="zh-CN" dirty="0"/>
              <a:t>Affect the stability of nuclear matter, </a:t>
            </a:r>
          </a:p>
          <a:p>
            <a:r>
              <a:rPr lang="en-US" altLang="zh-CN" dirty="0"/>
              <a:t>further study is in progress. </a:t>
            </a:r>
            <a:endParaRPr lang="zh-CN" altLang="en-US" dirty="0"/>
          </a:p>
        </p:txBody>
      </p:sp>
      <p:sp>
        <p:nvSpPr>
          <p:cNvPr id="7" name="椭圆 6"/>
          <p:cNvSpPr/>
          <p:nvPr/>
        </p:nvSpPr>
        <p:spPr>
          <a:xfrm>
            <a:off x="3451782" y="1178382"/>
            <a:ext cx="1872208" cy="97935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箭头连接符 8"/>
          <p:cNvCxnSpPr>
            <a:stCxn id="6" idx="1"/>
            <a:endCxn id="7" idx="5"/>
          </p:cNvCxnSpPr>
          <p:nvPr/>
        </p:nvCxnSpPr>
        <p:spPr>
          <a:xfrm flipH="1" flipV="1">
            <a:off x="5049811" y="2014314"/>
            <a:ext cx="1521337" cy="604951"/>
          </a:xfrm>
          <a:prstGeom prst="straightConnector1">
            <a:avLst/>
          </a:prstGeom>
          <a:ln w="254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164647" y="5610493"/>
            <a:ext cx="9267929" cy="4702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文本框 17"/>
          <p:cNvSpPr txBox="1"/>
          <p:nvPr/>
        </p:nvSpPr>
        <p:spPr>
          <a:xfrm>
            <a:off x="9294197" y="5732930"/>
            <a:ext cx="2059603" cy="369332"/>
          </a:xfrm>
          <a:prstGeom prst="rect">
            <a:avLst/>
          </a:prstGeom>
          <a:noFill/>
        </p:spPr>
        <p:txBody>
          <a:bodyPr wrap="none" rtlCol="0">
            <a:spAutoFit/>
          </a:bodyPr>
          <a:lstStyle/>
          <a:p>
            <a:r>
              <a:rPr lang="en-US" altLang="zh-CN" dirty="0">
                <a:solidFill>
                  <a:srgbClr val="008000"/>
                </a:solidFill>
              </a:rPr>
              <a:t>Y. L. Li &amp; Y. L. Ma, 17</a:t>
            </a:r>
            <a:endParaRPr lang="zh-CN" altLang="en-US" dirty="0">
              <a:solidFill>
                <a:srgbClr val="008000"/>
              </a:solidFill>
            </a:endParaRPr>
          </a:p>
        </p:txBody>
      </p:sp>
      <mc:AlternateContent xmlns:mc="http://schemas.openxmlformats.org/markup-compatibility/2006" xmlns:a14="http://schemas.microsoft.com/office/drawing/2010/main">
        <mc:Choice Requires="a14">
          <p:sp>
            <p:nvSpPr>
              <p:cNvPr id="4" name="文本框 3"/>
              <p:cNvSpPr txBox="1"/>
              <p:nvPr/>
            </p:nvSpPr>
            <p:spPr>
              <a:xfrm>
                <a:off x="10488646" y="1539789"/>
                <a:ext cx="1071897" cy="673711"/>
              </a:xfrm>
              <a:prstGeom prst="rect">
                <a:avLst/>
              </a:prstGeom>
              <a:solidFill>
                <a:schemeClr val="bg1"/>
              </a:solidFill>
            </p:spPr>
            <p:txBody>
              <a:bodyPr wrap="none"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sym typeface="Mathematica1" panose="05000502060100000001" pitchFamily="2" charset="2"/>
                        </a:rPr>
                        <m:t></m:t>
                      </m:r>
                      <m:r>
                        <a:rPr lang="en-US" altLang="zh-CN" b="0" i="1" smtClean="0">
                          <a:latin typeface="Cambria Math" panose="02040503050406030204" pitchFamily="18" charset="0"/>
                          <a:sym typeface="Mathematica1" panose="05000502060100000001" pitchFamily="2" charset="2"/>
                        </a:rPr>
                        <m:t>=</m:t>
                      </m:r>
                      <m:f>
                        <m:fPr>
                          <m:ctrlPr>
                            <a:rPr lang="en-US" altLang="zh-CN" b="0" i="1" smtClean="0">
                              <a:latin typeface="Cambria Math" panose="02040503050406030204" pitchFamily="18" charset="0"/>
                              <a:sym typeface="Mathematica1" panose="05000502060100000001" pitchFamily="2" charset="2"/>
                            </a:rPr>
                          </m:ctrlPr>
                        </m:fPr>
                        <m:num>
                          <m:sSup>
                            <m:sSupPr>
                              <m:ctrlPr>
                                <a:rPr lang="en-US" altLang="zh-CN" b="0" i="1" smtClean="0">
                                  <a:latin typeface="Cambria Math" panose="02040503050406030204" pitchFamily="18" charset="0"/>
                                  <a:sym typeface="Mathematica1" panose="05000502060100000001" pitchFamily="2" charset="2"/>
                                </a:rPr>
                              </m:ctrlPr>
                            </m:sSupPr>
                            <m:e>
                              <m:d>
                                <m:dPr>
                                  <m:begChr m:val="⟨"/>
                                  <m:endChr m:val="⟩"/>
                                  <m:ctrlPr>
                                    <a:rPr lang="en-US" altLang="zh-CN" b="0" i="1" smtClean="0">
                                      <a:latin typeface="Cambria Math" panose="02040503050406030204" pitchFamily="18" charset="0"/>
                                      <a:sym typeface="Mathematica1" panose="05000502060100000001" pitchFamily="2" charset="2"/>
                                    </a:rPr>
                                  </m:ctrlPr>
                                </m:dPr>
                                <m:e>
                                  <m:r>
                                    <a:rPr lang="en-US" altLang="zh-CN" b="0" i="1" smtClean="0">
                                      <a:latin typeface="Cambria Math" panose="02040503050406030204" pitchFamily="18" charset="0"/>
                                      <a:sym typeface="Mathematica1" panose="05000502060100000001" pitchFamily="2" charset="2"/>
                                    </a:rPr>
                                    <m:t></m:t>
                                  </m:r>
                                </m:e>
                              </m:d>
                            </m:e>
                            <m:sup>
                              <m:r>
                                <a:rPr lang="en-US" altLang="zh-CN" b="0" i="1" smtClean="0">
                                  <a:latin typeface="Cambria Math" panose="02040503050406030204" pitchFamily="18" charset="0"/>
                                  <a:sym typeface="Mathematica1" panose="05000502060100000001" pitchFamily="2" charset="2"/>
                                </a:rPr>
                                <m:t>∗</m:t>
                              </m:r>
                            </m:sup>
                          </m:sSup>
                        </m:num>
                        <m:den>
                          <m:sSub>
                            <m:sSubPr>
                              <m:ctrlPr>
                                <a:rPr lang="en-US" altLang="zh-CN" b="0" i="1" smtClean="0">
                                  <a:latin typeface="Cambria Math" panose="02040503050406030204" pitchFamily="18" charset="0"/>
                                  <a:sym typeface="Mathematica1" panose="05000502060100000001" pitchFamily="2" charset="2"/>
                                </a:rPr>
                              </m:ctrlPr>
                            </m:sSubPr>
                            <m:e>
                              <m:r>
                                <a:rPr lang="en-US" altLang="zh-CN" b="0" i="1" smtClean="0">
                                  <a:latin typeface="Cambria Math" panose="02040503050406030204" pitchFamily="18" charset="0"/>
                                  <a:sym typeface="Mathematica1" panose="05000502060100000001" pitchFamily="2" charset="2"/>
                                </a:rPr>
                                <m:t>𝑓</m:t>
                              </m:r>
                            </m:e>
                            <m:sub>
                              <m:r>
                                <a:rPr lang="zh-CN" altLang="en-US" b="0" i="1" smtClean="0">
                                  <a:latin typeface="Cambria Math" panose="02040503050406030204" pitchFamily="18" charset="0"/>
                                  <a:sym typeface="Mathematica1" panose="05000502060100000001" pitchFamily="2" charset="2"/>
                                </a:rPr>
                                <m:t>𝜎</m:t>
                              </m:r>
                            </m:sub>
                          </m:sSub>
                        </m:den>
                      </m:f>
                    </m:oMath>
                  </m:oMathPara>
                </a14:m>
                <a:endParaRPr lang="zh-CN" altLang="en-US" dirty="0"/>
              </a:p>
            </p:txBody>
          </p:sp>
        </mc:Choice>
        <mc:Fallback xmlns="">
          <p:sp>
            <p:nvSpPr>
              <p:cNvPr id="4" name="文本框 3"/>
              <p:cNvSpPr txBox="1">
                <a:spLocks noRot="1" noChangeAspect="1" noMove="1" noResize="1" noEditPoints="1" noAdjustHandles="1" noChangeArrowheads="1" noChangeShapeType="1" noTextEdit="1"/>
              </p:cNvSpPr>
              <p:nvPr/>
            </p:nvSpPr>
            <p:spPr>
              <a:xfrm>
                <a:off x="10488646" y="1539789"/>
                <a:ext cx="1071897" cy="673711"/>
              </a:xfrm>
              <a:prstGeom prst="rect">
                <a:avLst/>
              </a:prstGeom>
              <a:blipFill rotWithShape="0">
                <a:blip r:embed="rId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022713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27</a:t>
            </a:fld>
            <a:endParaRPr lang="ja-JP" altLang="en-US">
              <a:solidFill>
                <a:prstClr val="black">
                  <a:tint val="75000"/>
                </a:prstClr>
              </a:solidFill>
            </a:endParaRPr>
          </a:p>
        </p:txBody>
      </p:sp>
      <p:pic>
        <p:nvPicPr>
          <p:cNvPr id="5" name="图片 4"/>
          <p:cNvPicPr>
            <a:picLocks noChangeAspect="1"/>
          </p:cNvPicPr>
          <p:nvPr/>
        </p:nvPicPr>
        <p:blipFill>
          <a:blip r:embed="rId2"/>
          <a:stretch>
            <a:fillRect/>
          </a:stretch>
        </p:blipFill>
        <p:spPr>
          <a:xfrm>
            <a:off x="2110630" y="334265"/>
            <a:ext cx="8100170" cy="6192688"/>
          </a:xfrm>
          <a:prstGeom prst="rect">
            <a:avLst/>
          </a:prstGeom>
        </p:spPr>
      </p:pic>
      <mc:AlternateContent xmlns:mc="http://schemas.openxmlformats.org/markup-compatibility/2006">
        <mc:Choice xmlns:a14="http://schemas.microsoft.com/office/drawing/2010/main" Requires="a14">
          <p:sp>
            <p:nvSpPr>
              <p:cNvPr id="6" name="文本框 5"/>
              <p:cNvSpPr txBox="1"/>
              <p:nvPr/>
            </p:nvSpPr>
            <p:spPr>
              <a:xfrm>
                <a:off x="7166438" y="3419719"/>
                <a:ext cx="1821524" cy="646331"/>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r>
                        <a:rPr lang="en-US" altLang="zh-CN" i="1">
                          <a:solidFill>
                            <a:prstClr val="black"/>
                          </a:solidFill>
                          <a:latin typeface="Cambria Math" panose="02040503050406030204" pitchFamily="18" charset="0"/>
                        </a:rPr>
                        <m:t>0.0 ≤ </m:t>
                      </m:r>
                      <m:sSub>
                        <m:sSubPr>
                          <m:ctrlPr>
                            <a:rPr lang="en-US" altLang="zh-CN" i="1">
                              <a:solidFill>
                                <a:prstClr val="black"/>
                              </a:solidFill>
                              <a:latin typeface="Cambria Math" panose="02040503050406030204" pitchFamily="18" charset="0"/>
                              <a:ea typeface="Cambria Math" panose="02040503050406030204" pitchFamily="18" charset="0"/>
                            </a:rPr>
                          </m:ctrlPr>
                        </m:sSubPr>
                        <m:e>
                          <m:r>
                            <a:rPr lang="en-US" altLang="zh-CN" i="1">
                              <a:solidFill>
                                <a:prstClr val="black"/>
                              </a:solidFill>
                              <a:latin typeface="Cambria Math" panose="02040503050406030204" pitchFamily="18" charset="0"/>
                              <a:ea typeface="Cambria Math" panose="02040503050406030204" pitchFamily="18" charset="0"/>
                            </a:rPr>
                            <m:t>𝑐</m:t>
                          </m:r>
                        </m:e>
                        <m:sub>
                          <m:r>
                            <a:rPr lang="en-US" altLang="zh-CN" i="1">
                              <a:solidFill>
                                <a:prstClr val="black"/>
                              </a:solidFill>
                              <a:latin typeface="Cambria Math" panose="02040503050406030204" pitchFamily="18" charset="0"/>
                              <a:ea typeface="Cambria Math" panose="02040503050406030204" pitchFamily="18" charset="0"/>
                            </a:rPr>
                            <m:t>h</m:t>
                          </m:r>
                        </m:sub>
                      </m:sSub>
                      <m:r>
                        <a:rPr lang="en-US" altLang="zh-CN" i="1">
                          <a:solidFill>
                            <a:prstClr val="black"/>
                          </a:solidFill>
                          <a:latin typeface="Cambria Math" panose="02040503050406030204" pitchFamily="18" charset="0"/>
                          <a:ea typeface="Cambria Math" panose="02040503050406030204" pitchFamily="18" charset="0"/>
                        </a:rPr>
                        <m:t> ≤0.2</m:t>
                      </m:r>
                    </m:oMath>
                  </m:oMathPara>
                </a14:m>
                <a:endParaRPr lang="en-US" altLang="zh-CN" dirty="0">
                  <a:solidFill>
                    <a:prstClr val="black"/>
                  </a:solidFill>
                  <a:ea typeface="Cambria Math" panose="02040503050406030204" pitchFamily="18" charset="0"/>
                </a:endParaRPr>
              </a:p>
              <a:p>
                <a14:m>
                  <m:oMathPara xmlns:m="http://schemas.openxmlformats.org/officeDocument/2006/math">
                    <m:oMathParaPr>
                      <m:jc m:val="centerGroup"/>
                    </m:oMathParaPr>
                    <m:oMath xmlns:m="http://schemas.openxmlformats.org/officeDocument/2006/math">
                      <m:r>
                        <a:rPr lang="en-US" altLang="zh-CN" i="1">
                          <a:solidFill>
                            <a:prstClr val="black"/>
                          </a:solidFill>
                          <a:latin typeface="Cambria Math" panose="02040503050406030204" pitchFamily="18" charset="0"/>
                        </a:rPr>
                        <m:t>1.0 ≤ </m:t>
                      </m:r>
                      <m:sSup>
                        <m:sSupPr>
                          <m:ctrlPr>
                            <a:rPr lang="en-US" altLang="zh-CN" i="1">
                              <a:solidFill>
                                <a:prstClr val="black"/>
                              </a:solidFill>
                              <a:latin typeface="Cambria Math" panose="02040503050406030204" pitchFamily="18" charset="0"/>
                            </a:rPr>
                          </m:ctrlPr>
                        </m:sSupPr>
                        <m:e>
                          <m:r>
                            <m:rPr>
                              <m:sty m:val="p"/>
                            </m:rPr>
                            <a:rPr lang="el-GR" altLang="zh-CN" i="1">
                              <a:solidFill>
                                <a:prstClr val="black"/>
                              </a:solidFill>
                              <a:latin typeface="Cambria Math" panose="02040503050406030204" pitchFamily="18" charset="0"/>
                            </a:rPr>
                            <m:t>β</m:t>
                          </m:r>
                        </m:e>
                        <m:sup>
                          <m:r>
                            <a:rPr lang="en-US" altLang="zh-CN" i="1">
                              <a:solidFill>
                                <a:prstClr val="black"/>
                              </a:solidFill>
                              <a:latin typeface="Cambria Math" panose="02040503050406030204" pitchFamily="18" charset="0"/>
                            </a:rPr>
                            <m:t>′</m:t>
                          </m:r>
                        </m:sup>
                      </m:sSup>
                      <m:r>
                        <a:rPr lang="en-US" altLang="zh-CN" i="1">
                          <a:solidFill>
                            <a:prstClr val="black"/>
                          </a:solidFill>
                          <a:latin typeface="Cambria Math" panose="02040503050406030204" pitchFamily="18" charset="0"/>
                        </a:rPr>
                        <m:t> </m:t>
                      </m:r>
                      <m:r>
                        <a:rPr lang="en-US" altLang="zh-CN" i="1">
                          <a:solidFill>
                            <a:prstClr val="black"/>
                          </a:solidFill>
                          <a:latin typeface="Cambria Math" panose="02040503050406030204" pitchFamily="18" charset="0"/>
                          <a:ea typeface="Cambria Math" panose="02040503050406030204" pitchFamily="18" charset="0"/>
                        </a:rPr>
                        <m:t>≤3.5</m:t>
                      </m:r>
                    </m:oMath>
                  </m:oMathPara>
                </a14:m>
                <a:endParaRPr lang="zh-CN" altLang="en-US" dirty="0">
                  <a:solidFill>
                    <a:prstClr val="black"/>
                  </a:solidFill>
                </a:endParaRPr>
              </a:p>
            </p:txBody>
          </p:sp>
        </mc:Choice>
        <mc:Fallback>
          <p:sp>
            <p:nvSpPr>
              <p:cNvPr id="6" name="文本框 5"/>
              <p:cNvSpPr txBox="1">
                <a:spLocks noRot="1" noChangeAspect="1" noMove="1" noResize="1" noEditPoints="1" noAdjustHandles="1" noChangeArrowheads="1" noChangeShapeType="1" noTextEdit="1"/>
              </p:cNvSpPr>
              <p:nvPr/>
            </p:nvSpPr>
            <p:spPr>
              <a:xfrm>
                <a:off x="7166438" y="3419719"/>
                <a:ext cx="1821524" cy="646331"/>
              </a:xfrm>
              <a:prstGeom prst="rect">
                <a:avLst/>
              </a:prstGeom>
              <a:blipFill rotWithShape="0">
                <a:blip r:embed="rId3"/>
                <a:stretch>
                  <a:fillRect b="-6604"/>
                </a:stretch>
              </a:blipFill>
            </p:spPr>
            <p:txBody>
              <a:bodyPr/>
              <a:lstStyle/>
              <a:p>
                <a:r>
                  <a:rPr lang="zh-CN" altLang="en-US">
                    <a:noFill/>
                  </a:rPr>
                  <a:t> </a:t>
                </a:r>
              </a:p>
            </p:txBody>
          </p:sp>
        </mc:Fallback>
      </mc:AlternateContent>
      <p:pic>
        <p:nvPicPr>
          <p:cNvPr id="7" name="图片 6"/>
          <p:cNvPicPr>
            <a:picLocks noChangeAspect="1"/>
          </p:cNvPicPr>
          <p:nvPr/>
        </p:nvPicPr>
        <p:blipFill>
          <a:blip r:embed="rId4"/>
          <a:stretch>
            <a:fillRect/>
          </a:stretch>
        </p:blipFill>
        <p:spPr>
          <a:xfrm>
            <a:off x="5754747" y="4593758"/>
            <a:ext cx="4176464" cy="1762592"/>
          </a:xfrm>
          <a:prstGeom prst="rect">
            <a:avLst/>
          </a:prstGeom>
        </p:spPr>
      </p:pic>
      <p:sp>
        <p:nvSpPr>
          <p:cNvPr id="8" name="文本框 7"/>
          <p:cNvSpPr txBox="1"/>
          <p:nvPr/>
        </p:nvSpPr>
        <p:spPr>
          <a:xfrm>
            <a:off x="2273949" y="5819463"/>
            <a:ext cx="2160207" cy="369332"/>
          </a:xfrm>
          <a:prstGeom prst="rect">
            <a:avLst/>
          </a:prstGeom>
          <a:noFill/>
        </p:spPr>
        <p:txBody>
          <a:bodyPr wrap="none" rtlCol="0">
            <a:spAutoFit/>
          </a:bodyPr>
          <a:lstStyle/>
          <a:p>
            <a:r>
              <a:rPr lang="en-US" altLang="zh-CN" dirty="0">
                <a:solidFill>
                  <a:srgbClr val="008000"/>
                </a:solidFill>
              </a:rPr>
              <a:t>YM &amp; M. Rho, PRD18</a:t>
            </a:r>
            <a:endParaRPr lang="zh-CN" altLang="en-US" dirty="0">
              <a:solidFill>
                <a:srgbClr val="008000"/>
              </a:solidFill>
            </a:endParaRPr>
          </a:p>
        </p:txBody>
      </p:sp>
      <p:sp>
        <p:nvSpPr>
          <p:cNvPr id="9" name="文本框 8"/>
          <p:cNvSpPr txBox="1"/>
          <p:nvPr/>
        </p:nvSpPr>
        <p:spPr>
          <a:xfrm>
            <a:off x="2298312" y="4005064"/>
            <a:ext cx="5525881" cy="707886"/>
          </a:xfrm>
          <a:prstGeom prst="rect">
            <a:avLst/>
          </a:prstGeom>
          <a:solidFill>
            <a:schemeClr val="bg2"/>
          </a:solidFill>
        </p:spPr>
        <p:txBody>
          <a:bodyPr wrap="square" rtlCol="0">
            <a:spAutoFit/>
          </a:bodyPr>
          <a:lstStyle/>
          <a:p>
            <a:r>
              <a:rPr lang="en-US" altLang="zh-CN" sz="2000" dirty="0">
                <a:solidFill>
                  <a:srgbClr val="FF0000"/>
                </a:solidFill>
                <a:latin typeface="Century" panose="02040604050505020304" pitchFamily="18" charset="0"/>
              </a:rPr>
              <a:t>Chiral symmetry, scale symmetry and hidden local symmetry are restored at high density.</a:t>
            </a:r>
            <a:endParaRPr lang="zh-CN" altLang="en-US" sz="2000" dirty="0">
              <a:solidFill>
                <a:srgbClr val="FF0000"/>
              </a:solidFill>
              <a:latin typeface="Century" panose="02040604050505020304" pitchFamily="18" charset="0"/>
            </a:endParaRPr>
          </a:p>
        </p:txBody>
      </p:sp>
    </p:spTree>
    <p:extLst>
      <p:ext uri="{BB962C8B-B14F-4D97-AF65-F5344CB8AC3E}">
        <p14:creationId xmlns:p14="http://schemas.microsoft.com/office/powerpoint/2010/main" val="8280107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1E7EE74-530A-4557-BCB9-312D215DB826}"/>
              </a:ext>
            </a:extLst>
          </p:cNvPr>
          <p:cNvSpPr>
            <a:spLocks noGrp="1"/>
          </p:cNvSpPr>
          <p:nvPr>
            <p:ph type="title"/>
          </p:nvPr>
        </p:nvSpPr>
        <p:spPr>
          <a:xfrm>
            <a:off x="0" y="2529000"/>
            <a:ext cx="12192000" cy="900000"/>
          </a:xfrm>
        </p:spPr>
        <p:txBody>
          <a:bodyPr>
            <a:normAutofit fontScale="90000"/>
          </a:bodyPr>
          <a:lstStyle/>
          <a:p>
            <a:pPr lvl="0" algn="ctr">
              <a:lnSpc>
                <a:spcPct val="100000"/>
              </a:lnSpc>
              <a:spcBef>
                <a:spcPts val="0"/>
              </a:spcBef>
            </a:pPr>
            <a:r>
              <a:rPr lang="en-US" altLang="zh-CN" sz="4000" b="1" dirty="0" smtClean="0">
                <a:latin typeface="Century" panose="02040604050505020304" pitchFamily="18" charset="0"/>
                <a:ea typeface="黑体" panose="02010609060101010101" pitchFamily="49" charset="-122"/>
              </a:rPr>
              <a:t>V. </a:t>
            </a:r>
            <a:r>
              <a:rPr kumimoji="1" lang="en-US" altLang="zh-CN" sz="4000" dirty="0">
                <a:solidFill>
                  <a:prstClr val="black"/>
                </a:solidFill>
                <a:latin typeface="Century" panose="02040604050505020304" pitchFamily="18" charset="0"/>
                <a:ea typeface="宋体" panose="02010600030101010101" pitchFamily="2" charset="-122"/>
              </a:rPr>
              <a:t>Emergent symmetry </a:t>
            </a:r>
            <a:r>
              <a:rPr kumimoji="1" lang="en-US" altLang="zh-CN" sz="4000" dirty="0" smtClean="0">
                <a:solidFill>
                  <a:prstClr val="black"/>
                </a:solidFill>
                <a:latin typeface="Century" panose="02040604050505020304" pitchFamily="18" charset="0"/>
                <a:ea typeface="宋体" panose="02010600030101010101" pitchFamily="2" charset="-122"/>
              </a:rPr>
              <a:t>and neutron star properties </a:t>
            </a:r>
            <a:endParaRPr lang="zh-CN" altLang="en-US" sz="4000" b="1" dirty="0">
              <a:latin typeface="Century" panose="02040604050505020304" pitchFamily="18" charset="0"/>
              <a:ea typeface="黑体" panose="02010609060101010101" pitchFamily="49" charset="-122"/>
            </a:endParaRPr>
          </a:p>
        </p:txBody>
      </p:sp>
      <p:grpSp>
        <p:nvGrpSpPr>
          <p:cNvPr id="14" name="组合 13">
            <a:extLst>
              <a:ext uri="{FF2B5EF4-FFF2-40B4-BE49-F238E27FC236}">
                <a16:creationId xmlns:a16="http://schemas.microsoft.com/office/drawing/2014/main" xmlns="" id="{FF00B74B-7D7D-417B-9902-44A9BD32F07B}"/>
              </a:ext>
            </a:extLst>
          </p:cNvPr>
          <p:cNvGrpSpPr/>
          <p:nvPr/>
        </p:nvGrpSpPr>
        <p:grpSpPr>
          <a:xfrm>
            <a:off x="695999" y="2500149"/>
            <a:ext cx="10800000" cy="964852"/>
            <a:chOff x="695999" y="2500149"/>
            <a:chExt cx="10800000" cy="964852"/>
          </a:xfrm>
        </p:grpSpPr>
        <p:sp>
          <p:nvSpPr>
            <p:cNvPr id="15" name="矩形 14">
              <a:extLst>
                <a:ext uri="{FF2B5EF4-FFF2-40B4-BE49-F238E27FC236}">
                  <a16:creationId xmlns:a16="http://schemas.microsoft.com/office/drawing/2014/main" xmlns="" id="{8B02D7A1-D784-4F64-B256-D8E2B811527C}"/>
                </a:ext>
              </a:extLst>
            </p:cNvPr>
            <p:cNvSpPr/>
            <p:nvPr/>
          </p:nvSpPr>
          <p:spPr>
            <a:xfrm>
              <a:off x="695999" y="2500149"/>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a:extLst>
                <a:ext uri="{FF2B5EF4-FFF2-40B4-BE49-F238E27FC236}">
                  <a16:creationId xmlns:a16="http://schemas.microsoft.com/office/drawing/2014/main" xmlns="" id="{6C6A1173-9EC2-4CFE-A72E-AB5BFDB709BA}"/>
                </a:ext>
              </a:extLst>
            </p:cNvPr>
            <p:cNvSpPr/>
            <p:nvPr/>
          </p:nvSpPr>
          <p:spPr>
            <a:xfrm>
              <a:off x="695999" y="3393001"/>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 name="日期占位符 2"/>
          <p:cNvSpPr>
            <a:spLocks noGrp="1"/>
          </p:cNvSpPr>
          <p:nvPr>
            <p:ph type="dt" sz="half" idx="10"/>
          </p:nvPr>
        </p:nvSpPr>
        <p:spPr/>
        <p:txBody>
          <a:bodyPr/>
          <a:lstStyle/>
          <a:p>
            <a:r>
              <a:rPr lang="en-US" altLang="zh-CN" smtClean="0">
                <a:solidFill>
                  <a:prstClr val="black">
                    <a:tint val="75000"/>
                  </a:prstClr>
                </a:solidFill>
              </a:rPr>
              <a:t>2018/9/17</a:t>
            </a:r>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r>
              <a:rPr lang="en-US" altLang="zh-CN" smtClean="0">
                <a:solidFill>
                  <a:prstClr val="black">
                    <a:tint val="75000"/>
                  </a:prstClr>
                </a:solidFill>
              </a:rPr>
              <a:t>TopologyChange @ APCTP</a:t>
            </a:r>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9AD0BA7-D59D-4694-8666-3935C983837A}" type="slidenum">
              <a:rPr lang="zh-CN" altLang="en-US" smtClean="0">
                <a:solidFill>
                  <a:prstClr val="black">
                    <a:tint val="75000"/>
                  </a:prstClr>
                </a:solidFill>
              </a:rPr>
              <a:pPr/>
              <a:t>28</a:t>
            </a:fld>
            <a:endParaRPr lang="zh-CN" altLang="en-US">
              <a:solidFill>
                <a:prstClr val="black">
                  <a:tint val="75000"/>
                </a:prstClr>
              </a:solidFill>
            </a:endParaRPr>
          </a:p>
        </p:txBody>
      </p:sp>
    </p:spTree>
    <p:extLst>
      <p:ext uri="{BB962C8B-B14F-4D97-AF65-F5344CB8AC3E}">
        <p14:creationId xmlns:p14="http://schemas.microsoft.com/office/powerpoint/2010/main" val="12890693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标题 4"/>
          <p:cNvSpPr txBox="1">
            <a:spLocks/>
          </p:cNvSpPr>
          <p:nvPr/>
        </p:nvSpPr>
        <p:spPr>
          <a:xfrm>
            <a:off x="332016" y="274638"/>
            <a:ext cx="914400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zh-CN" altLang="en-US" sz="4000" dirty="0">
                <a:solidFill>
                  <a:prstClr val="black"/>
                </a:solidFill>
                <a:latin typeface="黑体" panose="02010609060101010101" pitchFamily="49" charset="-122"/>
                <a:ea typeface="黑体" panose="02010609060101010101" pitchFamily="49" charset="-122"/>
              </a:rPr>
              <a:t> </a:t>
            </a:r>
            <a:r>
              <a:rPr lang="en-US" altLang="zh-CN" sz="3200" b="1" dirty="0" smtClean="0">
                <a:solidFill>
                  <a:srgbClr val="002060"/>
                </a:solidFill>
                <a:latin typeface="Microsoft YaHei" charset="-122"/>
                <a:ea typeface="Microsoft YaHei" charset="-122"/>
                <a:cs typeface="Microsoft YaHei" charset="-122"/>
              </a:rPr>
              <a:t>Nucleon mass and topology change</a:t>
            </a:r>
            <a:endParaRPr lang="en-US" altLang="zh-CN" sz="3200" b="1" dirty="0">
              <a:solidFill>
                <a:srgbClr val="002060"/>
              </a:solidFill>
              <a:latin typeface="Microsoft YaHei" charset="-122"/>
              <a:ea typeface="Microsoft YaHei" charset="-122"/>
              <a:cs typeface="Microsoft YaHei" charset="-122"/>
            </a:endParaRPr>
          </a:p>
        </p:txBody>
      </p:sp>
      <p:cxnSp>
        <p:nvCxnSpPr>
          <p:cNvPr id="59" name="直接连接符 10"/>
          <p:cNvCxnSpPr>
            <a:cxnSpLocks noChangeShapeType="1"/>
          </p:cNvCxnSpPr>
          <p:nvPr/>
        </p:nvCxnSpPr>
        <p:spPr bwMode="auto">
          <a:xfrm>
            <a:off x="724608" y="1239047"/>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直接连接符 59"/>
          <p:cNvCxnSpPr>
            <a:cxnSpLocks noChangeShapeType="1"/>
          </p:cNvCxnSpPr>
          <p:nvPr/>
        </p:nvCxnSpPr>
        <p:spPr bwMode="auto">
          <a:xfrm>
            <a:off x="724608" y="1180423"/>
            <a:ext cx="9595049" cy="11563"/>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49" name="图片 48"/>
          <p:cNvPicPr>
            <a:picLocks noChangeAspect="1"/>
          </p:cNvPicPr>
          <p:nvPr/>
        </p:nvPicPr>
        <p:blipFill>
          <a:blip r:embed="rId2"/>
          <a:stretch>
            <a:fillRect/>
          </a:stretch>
        </p:blipFill>
        <p:spPr>
          <a:xfrm>
            <a:off x="6111110" y="1916832"/>
            <a:ext cx="4161354" cy="2618066"/>
          </a:xfrm>
          <a:prstGeom prst="rect">
            <a:avLst/>
          </a:prstGeom>
        </p:spPr>
      </p:pic>
      <p:sp>
        <p:nvSpPr>
          <p:cNvPr id="64" name="文本框 63"/>
          <p:cNvSpPr txBox="1"/>
          <p:nvPr/>
        </p:nvSpPr>
        <p:spPr>
          <a:xfrm>
            <a:off x="2135561" y="1412776"/>
            <a:ext cx="7897483" cy="369332"/>
          </a:xfrm>
          <a:prstGeom prst="rect">
            <a:avLst/>
          </a:prstGeom>
          <a:noFill/>
        </p:spPr>
        <p:txBody>
          <a:bodyPr wrap="none" rtlCol="0">
            <a:spAutoFit/>
          </a:bodyPr>
          <a:lstStyle/>
          <a:p>
            <a:r>
              <a:rPr lang="en-US" altLang="zh-CN" b="1" u="sng" dirty="0">
                <a:solidFill>
                  <a:srgbClr val="00B050"/>
                </a:solidFill>
              </a:rPr>
              <a:t>Y. L. Ma</a:t>
            </a:r>
            <a:r>
              <a:rPr lang="en-US" altLang="zh-CN" dirty="0">
                <a:solidFill>
                  <a:srgbClr val="00B050"/>
                </a:solidFill>
              </a:rPr>
              <a:t>, et al, Phys.</a:t>
            </a:r>
            <a:r>
              <a:rPr lang="zh-CN" altLang="en-US" dirty="0">
                <a:solidFill>
                  <a:srgbClr val="00B050"/>
                </a:solidFill>
              </a:rPr>
              <a:t> </a:t>
            </a:r>
            <a:r>
              <a:rPr lang="en-US" altLang="zh-CN" dirty="0">
                <a:solidFill>
                  <a:srgbClr val="00B050"/>
                </a:solidFill>
              </a:rPr>
              <a:t>Rev. D88 (2013), 014016; Phys.</a:t>
            </a:r>
            <a:r>
              <a:rPr lang="zh-CN" altLang="en-US" dirty="0">
                <a:solidFill>
                  <a:srgbClr val="00B050"/>
                </a:solidFill>
              </a:rPr>
              <a:t> </a:t>
            </a:r>
            <a:r>
              <a:rPr lang="en-US" altLang="zh-CN" dirty="0">
                <a:solidFill>
                  <a:srgbClr val="00B050"/>
                </a:solidFill>
              </a:rPr>
              <a:t>Rev. D90 (2014) no.3, 034015.  </a:t>
            </a:r>
            <a:endParaRPr lang="zh-CN" altLang="en-US" dirty="0">
              <a:solidFill>
                <a:srgbClr val="00B050"/>
              </a:solidFill>
            </a:endParaRPr>
          </a:p>
        </p:txBody>
      </p:sp>
      <p:pic>
        <p:nvPicPr>
          <p:cNvPr id="77" name="图片 76"/>
          <p:cNvPicPr>
            <a:picLocks noChangeAspect="1"/>
          </p:cNvPicPr>
          <p:nvPr/>
        </p:nvPicPr>
        <p:blipFill>
          <a:blip r:embed="rId3"/>
          <a:stretch>
            <a:fillRect/>
          </a:stretch>
        </p:blipFill>
        <p:spPr>
          <a:xfrm>
            <a:off x="1972672" y="1916833"/>
            <a:ext cx="4135241" cy="2618066"/>
          </a:xfrm>
          <a:prstGeom prst="rect">
            <a:avLst/>
          </a:prstGeom>
        </p:spPr>
      </p:pic>
      <mc:AlternateContent xmlns:mc="http://schemas.openxmlformats.org/markup-compatibility/2006" xmlns:a14="http://schemas.microsoft.com/office/drawing/2010/main">
        <mc:Choice Requires="a14">
          <p:sp>
            <p:nvSpPr>
              <p:cNvPr id="78" name="TextBox 4"/>
              <p:cNvSpPr txBox="1"/>
              <p:nvPr/>
            </p:nvSpPr>
            <p:spPr>
              <a:xfrm>
                <a:off x="2767690" y="2564904"/>
                <a:ext cx="2968271" cy="646074"/>
              </a:xfrm>
              <a:prstGeom prst="rect">
                <a:avLst/>
              </a:prstGeom>
              <a:solidFill>
                <a:schemeClr val="bg1">
                  <a:lumMod val="95000"/>
                </a:schemeClr>
              </a:solidFill>
            </p:spPr>
            <p:txBody>
              <a:bodyPr wrap="squar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ja-JP" sz="1600" i="1">
                              <a:solidFill>
                                <a:prstClr val="black"/>
                              </a:solidFill>
                              <a:latin typeface="Cambria Math" panose="02040503050406030204" pitchFamily="18" charset="0"/>
                            </a:rPr>
                          </m:ctrlPr>
                        </m:dPr>
                        <m:e>
                          <m:r>
                            <a:rPr lang="en-US" altLang="ja-JP" sz="1600" i="1">
                              <a:solidFill>
                                <a:prstClr val="black"/>
                              </a:solidFill>
                              <a:latin typeface="Cambria Math"/>
                              <a:sym typeface="Mathematica1"/>
                            </a:rPr>
                            <m:t></m:t>
                          </m:r>
                        </m:e>
                      </m:d>
                      <m:r>
                        <a:rPr lang="en-US" altLang="ja-JP" sz="1600" i="1">
                          <a:solidFill>
                            <a:prstClr val="black"/>
                          </a:solidFill>
                          <a:latin typeface="Cambria Math"/>
                        </a:rPr>
                        <m:t>=</m:t>
                      </m:r>
                      <m:f>
                        <m:fPr>
                          <m:ctrlPr>
                            <a:rPr lang="en-US" altLang="ja-JP" sz="1600" i="1">
                              <a:solidFill>
                                <a:prstClr val="black"/>
                              </a:solidFill>
                              <a:latin typeface="Cambria Math" panose="02040503050406030204" pitchFamily="18" charset="0"/>
                            </a:rPr>
                          </m:ctrlPr>
                        </m:fPr>
                        <m:num>
                          <m:r>
                            <a:rPr lang="en-US" altLang="ja-JP" sz="1600" i="1">
                              <a:solidFill>
                                <a:prstClr val="black"/>
                              </a:solidFill>
                              <a:latin typeface="Cambria Math"/>
                            </a:rPr>
                            <m:t>1</m:t>
                          </m:r>
                        </m:num>
                        <m:den>
                          <m:sSup>
                            <m:sSupPr>
                              <m:ctrlPr>
                                <a:rPr lang="en-US" altLang="ja-JP" sz="1600" i="1">
                                  <a:solidFill>
                                    <a:prstClr val="black"/>
                                  </a:solidFill>
                                  <a:latin typeface="Cambria Math" panose="02040503050406030204" pitchFamily="18" charset="0"/>
                                </a:rPr>
                              </m:ctrlPr>
                            </m:sSupPr>
                            <m:e>
                              <m:r>
                                <a:rPr lang="en-US" altLang="ja-JP" sz="1600" i="1">
                                  <a:solidFill>
                                    <a:prstClr val="black"/>
                                  </a:solidFill>
                                  <a:latin typeface="Cambria Math"/>
                                </a:rPr>
                                <m:t>(2</m:t>
                              </m:r>
                              <m:r>
                                <a:rPr lang="en-US" altLang="ja-JP" sz="1600" i="1">
                                  <a:solidFill>
                                    <a:prstClr val="black"/>
                                  </a:solidFill>
                                  <a:latin typeface="Cambria Math"/>
                                </a:rPr>
                                <m:t>𝐿</m:t>
                              </m:r>
                              <m:r>
                                <a:rPr lang="en-US" altLang="ja-JP" sz="1600" i="1">
                                  <a:solidFill>
                                    <a:prstClr val="black"/>
                                  </a:solidFill>
                                  <a:latin typeface="Cambria Math"/>
                                </a:rPr>
                                <m:t>)</m:t>
                              </m:r>
                            </m:e>
                            <m:sup>
                              <m:r>
                                <a:rPr lang="en-US" altLang="ja-JP" sz="1600" i="1">
                                  <a:solidFill>
                                    <a:prstClr val="black"/>
                                  </a:solidFill>
                                  <a:latin typeface="Cambria Math"/>
                                </a:rPr>
                                <m:t>3</m:t>
                              </m:r>
                            </m:sup>
                          </m:sSup>
                        </m:den>
                      </m:f>
                      <m:nary>
                        <m:naryPr>
                          <m:ctrlPr>
                            <a:rPr lang="en-US" altLang="ja-JP" sz="1600" i="1">
                              <a:solidFill>
                                <a:prstClr val="black"/>
                              </a:solidFill>
                              <a:latin typeface="Cambria Math" panose="02040503050406030204" pitchFamily="18" charset="0"/>
                            </a:rPr>
                          </m:ctrlPr>
                        </m:naryPr>
                        <m:sub>
                          <m:r>
                            <m:rPr>
                              <m:brk m:alnAt="23"/>
                            </m:rPr>
                            <a:rPr lang="en-US" altLang="ja-JP" sz="1600" i="1">
                              <a:solidFill>
                                <a:prstClr val="black"/>
                              </a:solidFill>
                              <a:latin typeface="Cambria Math"/>
                            </a:rPr>
                            <m:t>0</m:t>
                          </m:r>
                        </m:sub>
                        <m:sup>
                          <m:r>
                            <a:rPr lang="en-US" altLang="ja-JP" sz="1600" i="1">
                              <a:solidFill>
                                <a:prstClr val="black"/>
                              </a:solidFill>
                              <a:latin typeface="Cambria Math"/>
                            </a:rPr>
                            <m:t>2</m:t>
                          </m:r>
                          <m:r>
                            <a:rPr lang="en-US" altLang="ja-JP" sz="1600" i="1">
                              <a:solidFill>
                                <a:prstClr val="black"/>
                              </a:solidFill>
                              <a:latin typeface="Cambria Math"/>
                            </a:rPr>
                            <m:t>𝐿</m:t>
                          </m:r>
                        </m:sup>
                        <m:e>
                          <m:sSup>
                            <m:sSupPr>
                              <m:ctrlPr>
                                <a:rPr lang="en-US" altLang="ja-JP" sz="1600" i="1">
                                  <a:solidFill>
                                    <a:prstClr val="black"/>
                                  </a:solidFill>
                                  <a:latin typeface="Cambria Math" panose="02040503050406030204" pitchFamily="18" charset="0"/>
                                </a:rPr>
                              </m:ctrlPr>
                            </m:sSupPr>
                            <m:e>
                              <m:r>
                                <a:rPr lang="en-US" altLang="ja-JP" sz="1600" i="1">
                                  <a:solidFill>
                                    <a:prstClr val="black"/>
                                  </a:solidFill>
                                  <a:latin typeface="Cambria Math"/>
                                </a:rPr>
                                <m:t>𝑑</m:t>
                              </m:r>
                            </m:e>
                            <m:sup>
                              <m:r>
                                <a:rPr lang="en-US" altLang="ja-JP" sz="1600" i="1">
                                  <a:solidFill>
                                    <a:prstClr val="black"/>
                                  </a:solidFill>
                                  <a:latin typeface="Cambria Math"/>
                                </a:rPr>
                                <m:t>3</m:t>
                              </m:r>
                            </m:sup>
                          </m:sSup>
                          <m:r>
                            <a:rPr lang="en-US" altLang="ja-JP" sz="1600" i="1">
                              <a:solidFill>
                                <a:prstClr val="black"/>
                              </a:solidFill>
                              <a:latin typeface="Cambria Math"/>
                            </a:rPr>
                            <m:t>𝑥</m:t>
                          </m:r>
                          <m:r>
                            <a:rPr lang="en-US" altLang="ja-JP" sz="1600" i="1">
                              <a:solidFill>
                                <a:prstClr val="black"/>
                              </a:solidFill>
                              <a:latin typeface="Cambria Math"/>
                            </a:rPr>
                            <m:t> </m:t>
                          </m:r>
                          <m:acc>
                            <m:accPr>
                              <m:chr m:val="̅"/>
                              <m:ctrlPr>
                                <a:rPr lang="en-US" altLang="ja-JP" sz="1600" i="1">
                                  <a:solidFill>
                                    <a:prstClr val="black"/>
                                  </a:solidFill>
                                  <a:latin typeface="Cambria Math" panose="02040503050406030204" pitchFamily="18" charset="0"/>
                                </a:rPr>
                              </m:ctrlPr>
                            </m:accPr>
                            <m:e>
                              <m:r>
                                <a:rPr lang="en-US" altLang="ja-JP" sz="1600" i="1">
                                  <a:solidFill>
                                    <a:prstClr val="black"/>
                                  </a:solidFill>
                                  <a:latin typeface="Cambria Math"/>
                                </a:rPr>
                                <m:t>𝑞</m:t>
                              </m:r>
                            </m:e>
                          </m:acc>
                          <m:r>
                            <a:rPr lang="en-US" altLang="ja-JP" sz="1600" i="1">
                              <a:solidFill>
                                <a:prstClr val="black"/>
                              </a:solidFill>
                              <a:latin typeface="Cambria Math"/>
                            </a:rPr>
                            <m:t>𝑞</m:t>
                          </m:r>
                        </m:e>
                      </m:nary>
                    </m:oMath>
                  </m:oMathPara>
                </a14:m>
                <a:endParaRPr lang="ja-JP" altLang="en-US" sz="1600" dirty="0">
                  <a:solidFill>
                    <a:prstClr val="black"/>
                  </a:solidFill>
                </a:endParaRPr>
              </a:p>
            </p:txBody>
          </p:sp>
        </mc:Choice>
        <mc:Fallback xmlns="">
          <p:sp>
            <p:nvSpPr>
              <p:cNvPr id="78" name="TextBox 4"/>
              <p:cNvSpPr txBox="1">
                <a:spLocks noRot="1" noChangeAspect="1" noMove="1" noResize="1" noEditPoints="1" noAdjustHandles="1" noChangeArrowheads="1" noChangeShapeType="1" noTextEdit="1"/>
              </p:cNvSpPr>
              <p:nvPr/>
            </p:nvSpPr>
            <p:spPr>
              <a:xfrm>
                <a:off x="2767690" y="2564904"/>
                <a:ext cx="2968271" cy="646074"/>
              </a:xfrm>
              <a:prstGeom prst="rect">
                <a:avLst/>
              </a:prstGeom>
              <a:blipFill rotWithShape="0">
                <a:blip r:embed="rId4"/>
                <a:stretch>
                  <a:fillRect/>
                </a:stretch>
              </a:blipFill>
            </p:spPr>
            <p:txBody>
              <a:bodyPr/>
              <a:lstStyle/>
              <a:p>
                <a:r>
                  <a:rPr lang="zh-CN" altLang="en-US">
                    <a:noFill/>
                  </a:rPr>
                  <a:t> </a:t>
                </a:r>
              </a:p>
            </p:txBody>
          </p:sp>
        </mc:Fallback>
      </mc:AlternateContent>
      <p:sp>
        <p:nvSpPr>
          <p:cNvPr id="2" name="文本框 1"/>
          <p:cNvSpPr txBox="1"/>
          <p:nvPr/>
        </p:nvSpPr>
        <p:spPr>
          <a:xfrm>
            <a:off x="528661" y="4551511"/>
            <a:ext cx="11208054" cy="646331"/>
          </a:xfrm>
          <a:prstGeom prst="rect">
            <a:avLst/>
          </a:prstGeom>
          <a:solidFill>
            <a:schemeClr val="bg2"/>
          </a:solidFill>
        </p:spPr>
        <p:txBody>
          <a:bodyPr wrap="square" rtlCol="0">
            <a:spAutoFit/>
          </a:bodyPr>
          <a:lstStyle/>
          <a:p>
            <a:r>
              <a:rPr lang="en-US" altLang="zh-CN" b="1" dirty="0" smtClean="0">
                <a:latin typeface="Microsoft YaHei" charset="-122"/>
                <a:ea typeface="Microsoft YaHei" charset="-122"/>
                <a:cs typeface="Microsoft YaHei" charset="-122"/>
              </a:rPr>
              <a:t>High density region(small L)</a:t>
            </a:r>
            <a:r>
              <a:rPr lang="zh-CN" altLang="en-US" b="1" dirty="0" smtClean="0">
                <a:latin typeface="Microsoft YaHei" charset="-122"/>
                <a:ea typeface="Microsoft YaHei" charset="-122"/>
                <a:cs typeface="Microsoft YaHei" charset="-122"/>
              </a:rPr>
              <a:t>：  </a:t>
            </a:r>
            <a:r>
              <a:rPr lang="en-US" altLang="zh-CN" b="1" dirty="0" smtClean="0">
                <a:solidFill>
                  <a:srgbClr val="FF0000"/>
                </a:solidFill>
                <a:latin typeface="Microsoft YaHei" charset="-122"/>
                <a:ea typeface="Microsoft YaHei" charset="-122"/>
                <a:cs typeface="Microsoft YaHei" charset="-122"/>
              </a:rPr>
              <a:t>Quark condensate   </a:t>
            </a:r>
            <a:r>
              <a:rPr lang="en-US" altLang="zh-CN" b="1" dirty="0" smtClean="0">
                <a:latin typeface="Microsoft YaHei" charset="-122"/>
                <a:ea typeface="Microsoft YaHei" charset="-122"/>
                <a:cs typeface="Microsoft YaHei" charset="-122"/>
              </a:rPr>
              <a:t>However</a:t>
            </a:r>
            <a:r>
              <a:rPr lang="en-US" altLang="zh-CN" b="1" dirty="0" smtClean="0">
                <a:solidFill>
                  <a:srgbClr val="FF0000"/>
                </a:solidFill>
                <a:latin typeface="Microsoft YaHei" charset="-122"/>
                <a:ea typeface="Microsoft YaHei" charset="-122"/>
                <a:cs typeface="Microsoft YaHei" charset="-122"/>
              </a:rPr>
              <a:t>              Nucleon mass</a:t>
            </a:r>
          </a:p>
          <a:p>
            <a:r>
              <a:rPr lang="en-US" altLang="zh-CN" b="1" dirty="0">
                <a:latin typeface="Microsoft YaHei" charset="-122"/>
                <a:ea typeface="Microsoft YaHei" charset="-122"/>
                <a:cs typeface="Microsoft YaHei" charset="-122"/>
              </a:rPr>
              <a:t> </a:t>
            </a:r>
            <a:r>
              <a:rPr lang="en-US" altLang="zh-CN" b="1" dirty="0" smtClean="0">
                <a:latin typeface="Microsoft YaHei" charset="-122"/>
                <a:ea typeface="Microsoft YaHei" charset="-122"/>
                <a:cs typeface="Microsoft YaHei" charset="-122"/>
              </a:rPr>
              <a:t>                                                     </a:t>
            </a:r>
            <a:r>
              <a:rPr lang="en-US" altLang="zh-CN" b="1" dirty="0" smtClean="0">
                <a:solidFill>
                  <a:srgbClr val="FF0000"/>
                </a:solidFill>
                <a:latin typeface="Microsoft YaHei" charset="-122"/>
                <a:ea typeface="Microsoft YaHei" charset="-122"/>
                <a:cs typeface="Microsoft YaHei" charset="-122"/>
              </a:rPr>
              <a:t>vanishes</a:t>
            </a:r>
            <a:r>
              <a:rPr lang="en-US" altLang="zh-CN" b="1" dirty="0" smtClean="0">
                <a:latin typeface="Microsoft YaHei" charset="-122"/>
                <a:ea typeface="Microsoft YaHei" charset="-122"/>
                <a:cs typeface="Microsoft YaHei" charset="-122"/>
              </a:rPr>
              <a:t> </a:t>
            </a:r>
            <a:r>
              <a:rPr lang="zh-CN" altLang="en-US" b="1" dirty="0" smtClean="0">
                <a:solidFill>
                  <a:srgbClr val="FF0000"/>
                </a:solidFill>
                <a:latin typeface="Microsoft YaHei" charset="-122"/>
                <a:ea typeface="Microsoft YaHei" charset="-122"/>
                <a:cs typeface="Microsoft YaHei" charset="-122"/>
              </a:rPr>
              <a:t>  </a:t>
            </a:r>
            <a:r>
              <a:rPr lang="zh-CN" altLang="en-US" b="1" dirty="0" smtClean="0">
                <a:latin typeface="Microsoft YaHei" charset="-122"/>
                <a:ea typeface="Microsoft YaHei" charset="-122"/>
                <a:cs typeface="Microsoft YaHei" charset="-122"/>
              </a:rPr>
              <a:t>                                             </a:t>
            </a:r>
            <a:r>
              <a:rPr lang="en-US" altLang="zh-CN" b="1" dirty="0" smtClean="0">
                <a:solidFill>
                  <a:srgbClr val="FF0000"/>
                </a:solidFill>
                <a:latin typeface="Microsoft YaHei" charset="-122"/>
                <a:ea typeface="Microsoft YaHei" charset="-122"/>
                <a:cs typeface="Microsoft YaHei" charset="-122"/>
              </a:rPr>
              <a:t>is non-zero</a:t>
            </a:r>
            <a:endParaRPr lang="zh-CN" altLang="en-US" b="1" dirty="0">
              <a:latin typeface="Microsoft YaHei" charset="-122"/>
              <a:ea typeface="Microsoft YaHei" charset="-122"/>
              <a:cs typeface="Microsoft YaHei" charset="-122"/>
            </a:endParaRPr>
          </a:p>
        </p:txBody>
      </p:sp>
      <p:sp>
        <p:nvSpPr>
          <p:cNvPr id="6" name="文本框 5"/>
          <p:cNvSpPr txBox="1"/>
          <p:nvPr/>
        </p:nvSpPr>
        <p:spPr>
          <a:xfrm>
            <a:off x="865414" y="5376161"/>
            <a:ext cx="9993086" cy="707886"/>
          </a:xfrm>
          <a:prstGeom prst="rect">
            <a:avLst/>
          </a:prstGeom>
          <a:solidFill>
            <a:schemeClr val="bg2"/>
          </a:solidFill>
        </p:spPr>
        <p:txBody>
          <a:bodyPr wrap="square" rtlCol="0">
            <a:spAutoFit/>
          </a:bodyPr>
          <a:lstStyle/>
          <a:p>
            <a:pPr marL="285750" indent="-285750">
              <a:buFont typeface="Wingdings" panose="05000000000000000000" pitchFamily="2" charset="2"/>
              <a:buChar char="n"/>
            </a:pPr>
            <a:r>
              <a:rPr lang="en-US" altLang="zh-CN" sz="2000" b="1" dirty="0" smtClean="0">
                <a:latin typeface="Microsoft YaHei" charset="-122"/>
                <a:ea typeface="Microsoft YaHei" charset="-122"/>
                <a:cs typeface="Microsoft YaHei" charset="-122"/>
              </a:rPr>
              <a:t>Nucleon mass is not solely from chiral symmetry breaking, it include a chiral invariant part. </a:t>
            </a:r>
            <a:r>
              <a:rPr lang="en-US" altLang="zh-CN" sz="2000" b="1" dirty="0" smtClean="0">
                <a:solidFill>
                  <a:srgbClr val="FF0000"/>
                </a:solidFill>
                <a:latin typeface="Microsoft YaHei" charset="-122"/>
                <a:ea typeface="Microsoft YaHei" charset="-122"/>
                <a:cs typeface="Microsoft YaHei" charset="-122"/>
                <a:sym typeface="Mathematica1" panose="05000502060100000001" pitchFamily="2" charset="2"/>
              </a:rPr>
              <a:t> parity doubling structure.</a:t>
            </a:r>
            <a:endParaRPr lang="zh-CN" altLang="en-US" sz="2000" b="1" dirty="0">
              <a:solidFill>
                <a:srgbClr val="FF0000"/>
              </a:solidFill>
              <a:latin typeface="Microsoft YaHei" charset="-122"/>
              <a:ea typeface="Microsoft YaHei" charset="-122"/>
              <a:cs typeface="Microsoft YaHei" charset="-122"/>
            </a:endParaRPr>
          </a:p>
        </p:txBody>
      </p:sp>
      <p:sp>
        <p:nvSpPr>
          <p:cNvPr id="3" name="圆角矩形 2"/>
          <p:cNvSpPr/>
          <p:nvPr/>
        </p:nvSpPr>
        <p:spPr>
          <a:xfrm>
            <a:off x="4367808" y="3645024"/>
            <a:ext cx="1368152" cy="1389070"/>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圆角矩形 12"/>
          <p:cNvSpPr/>
          <p:nvPr/>
        </p:nvSpPr>
        <p:spPr>
          <a:xfrm>
            <a:off x="8328248" y="2708920"/>
            <a:ext cx="1512467" cy="2397182"/>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日期占位符 3"/>
          <p:cNvSpPr>
            <a:spLocks noGrp="1"/>
          </p:cNvSpPr>
          <p:nvPr>
            <p:ph type="dt" sz="half" idx="10"/>
          </p:nvPr>
        </p:nvSpPr>
        <p:spPr/>
        <p:txBody>
          <a:bodyPr/>
          <a:lstStyle/>
          <a:p>
            <a:r>
              <a:rPr lang="en-US" altLang="zh-CN" smtClean="0"/>
              <a:t>2018/9/17</a:t>
            </a:r>
            <a:endParaRPr lang="zh-CN" altLang="en-US"/>
          </a:p>
        </p:txBody>
      </p:sp>
      <p:sp>
        <p:nvSpPr>
          <p:cNvPr id="5" name="页脚占位符 4"/>
          <p:cNvSpPr>
            <a:spLocks noGrp="1"/>
          </p:cNvSpPr>
          <p:nvPr>
            <p:ph type="ftr" sz="quarter" idx="11"/>
          </p:nvPr>
        </p:nvSpPr>
        <p:spPr/>
        <p:txBody>
          <a:bodyPr/>
          <a:lstStyle/>
          <a:p>
            <a:r>
              <a:rPr lang="en-US" altLang="zh-CN" smtClean="0"/>
              <a:t>TopologyChange @ APCTP</a:t>
            </a:r>
            <a:endParaRPr lang="zh-CN" altLang="en-US" dirty="0"/>
          </a:p>
        </p:txBody>
      </p:sp>
      <p:sp>
        <p:nvSpPr>
          <p:cNvPr id="7" name="灯片编号占位符 6"/>
          <p:cNvSpPr>
            <a:spLocks noGrp="1"/>
          </p:cNvSpPr>
          <p:nvPr>
            <p:ph type="sldNum" sz="quarter" idx="12"/>
          </p:nvPr>
        </p:nvSpPr>
        <p:spPr/>
        <p:txBody>
          <a:bodyPr/>
          <a:lstStyle/>
          <a:p>
            <a:fld id="{E9AD0BA7-D59D-4694-8666-3935C983837A}" type="slidenum">
              <a:rPr lang="zh-CN" altLang="en-US" smtClean="0"/>
              <a:t>29</a:t>
            </a:fld>
            <a:endParaRPr lang="zh-CN" altLang="en-US" dirty="0"/>
          </a:p>
        </p:txBody>
      </p:sp>
    </p:spTree>
    <p:extLst>
      <p:ext uri="{BB962C8B-B14F-4D97-AF65-F5344CB8AC3E}">
        <p14:creationId xmlns:p14="http://schemas.microsoft.com/office/powerpoint/2010/main" val="23481604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1E7EE74-530A-4557-BCB9-312D215DB826}"/>
              </a:ext>
            </a:extLst>
          </p:cNvPr>
          <p:cNvSpPr>
            <a:spLocks noGrp="1"/>
          </p:cNvSpPr>
          <p:nvPr>
            <p:ph type="title"/>
          </p:nvPr>
        </p:nvSpPr>
        <p:spPr>
          <a:xfrm>
            <a:off x="695999" y="2529000"/>
            <a:ext cx="10800000" cy="900000"/>
          </a:xfrm>
        </p:spPr>
        <p:txBody>
          <a:bodyPr>
            <a:normAutofit/>
          </a:bodyPr>
          <a:lstStyle/>
          <a:p>
            <a:pPr algn="ctr"/>
            <a:r>
              <a:rPr lang="en-US" altLang="zh-CN" sz="4000" dirty="0" smtClean="0">
                <a:latin typeface="Century" panose="02040604050505020304" pitchFamily="18" charset="0"/>
              </a:rPr>
              <a:t>I</a:t>
            </a:r>
            <a:r>
              <a:rPr lang="en-US" altLang="zh-CN" sz="4000" dirty="0">
                <a:latin typeface="Century" panose="02040604050505020304" pitchFamily="18" charset="0"/>
              </a:rPr>
              <a:t>. </a:t>
            </a:r>
            <a:r>
              <a:rPr lang="en-US" altLang="zh-CN" sz="4000" dirty="0" smtClean="0">
                <a:latin typeface="Century" panose="02040604050505020304" pitchFamily="18" charset="0"/>
              </a:rPr>
              <a:t>Introduction</a:t>
            </a:r>
            <a:endParaRPr lang="zh-CN" altLang="en-US" sz="4000" b="1" dirty="0">
              <a:latin typeface="Century" panose="02040604050505020304" pitchFamily="18" charset="0"/>
            </a:endParaRPr>
          </a:p>
        </p:txBody>
      </p:sp>
      <p:grpSp>
        <p:nvGrpSpPr>
          <p:cNvPr id="13" name="组合 12">
            <a:extLst>
              <a:ext uri="{FF2B5EF4-FFF2-40B4-BE49-F238E27FC236}">
                <a16:creationId xmlns:a16="http://schemas.microsoft.com/office/drawing/2014/main" xmlns="" id="{EDD94754-E8DD-4B99-A582-89AAEF7911AE}"/>
              </a:ext>
            </a:extLst>
          </p:cNvPr>
          <p:cNvGrpSpPr/>
          <p:nvPr/>
        </p:nvGrpSpPr>
        <p:grpSpPr>
          <a:xfrm>
            <a:off x="695999" y="2500149"/>
            <a:ext cx="10800000" cy="964852"/>
            <a:chOff x="695999" y="2500149"/>
            <a:chExt cx="10800000" cy="964852"/>
          </a:xfrm>
        </p:grpSpPr>
        <p:sp>
          <p:nvSpPr>
            <p:cNvPr id="14" name="矩形 13">
              <a:extLst>
                <a:ext uri="{FF2B5EF4-FFF2-40B4-BE49-F238E27FC236}">
                  <a16:creationId xmlns:a16="http://schemas.microsoft.com/office/drawing/2014/main" xmlns="" id="{CAAE22C7-9F08-4C8A-8FD9-8BB826BC93C0}"/>
                </a:ext>
              </a:extLst>
            </p:cNvPr>
            <p:cNvSpPr/>
            <p:nvPr/>
          </p:nvSpPr>
          <p:spPr>
            <a:xfrm>
              <a:off x="695999" y="2500149"/>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矩形 14">
              <a:extLst>
                <a:ext uri="{FF2B5EF4-FFF2-40B4-BE49-F238E27FC236}">
                  <a16:creationId xmlns:a16="http://schemas.microsoft.com/office/drawing/2014/main" xmlns="" id="{2EDA4F33-AE76-4441-98DB-1B2643885C74}"/>
                </a:ext>
              </a:extLst>
            </p:cNvPr>
            <p:cNvSpPr/>
            <p:nvPr/>
          </p:nvSpPr>
          <p:spPr>
            <a:xfrm>
              <a:off x="695999" y="3393001"/>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 name="日期占位符 2"/>
          <p:cNvSpPr>
            <a:spLocks noGrp="1"/>
          </p:cNvSpPr>
          <p:nvPr>
            <p:ph type="dt" sz="half" idx="10"/>
          </p:nvPr>
        </p:nvSpPr>
        <p:spPr/>
        <p:txBody>
          <a:bodyPr/>
          <a:lstStyle/>
          <a:p>
            <a:r>
              <a:rPr lang="en-US" altLang="zh-CN" smtClean="0">
                <a:solidFill>
                  <a:prstClr val="black">
                    <a:tint val="75000"/>
                  </a:prstClr>
                </a:solidFill>
              </a:rPr>
              <a:t>2018/9/17</a:t>
            </a:r>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r>
              <a:rPr lang="en-US" altLang="zh-CN" smtClean="0">
                <a:solidFill>
                  <a:prstClr val="black">
                    <a:tint val="75000"/>
                  </a:prstClr>
                </a:solidFill>
              </a:rPr>
              <a:t>TopologyChange @ APCTP</a:t>
            </a:r>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9AD0BA7-D59D-4694-8666-3935C983837A}" type="slidenum">
              <a:rPr lang="zh-CN" altLang="en-US" smtClean="0">
                <a:solidFill>
                  <a:prstClr val="black">
                    <a:tint val="75000"/>
                  </a:prstClr>
                </a:solidFill>
              </a:rPr>
              <a:pPr/>
              <a:t>3</a:t>
            </a:fld>
            <a:endParaRPr lang="zh-CN" altLang="en-US">
              <a:solidFill>
                <a:prstClr val="black">
                  <a:tint val="75000"/>
                </a:prstClr>
              </a:solidFill>
            </a:endParaRPr>
          </a:p>
        </p:txBody>
      </p:sp>
    </p:spTree>
    <p:extLst>
      <p:ext uri="{BB962C8B-B14F-4D97-AF65-F5344CB8AC3E}">
        <p14:creationId xmlns:p14="http://schemas.microsoft.com/office/powerpoint/2010/main" val="17096436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3931" y="1409071"/>
            <a:ext cx="7529537" cy="5017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332016" y="4859874"/>
            <a:ext cx="3609321" cy="369332"/>
          </a:xfrm>
          <a:prstGeom prst="rect">
            <a:avLst/>
          </a:prstGeom>
          <a:noFill/>
        </p:spPr>
        <p:txBody>
          <a:bodyPr wrap="none" rtlCol="0">
            <a:spAutoFit/>
          </a:bodyPr>
          <a:lstStyle/>
          <a:p>
            <a:r>
              <a:rPr lang="en-US" altLang="ja-JP" b="1" dirty="0" err="1" smtClean="0">
                <a:solidFill>
                  <a:srgbClr val="008000"/>
                </a:solidFill>
              </a:rPr>
              <a:t>Suenaga</a:t>
            </a:r>
            <a:r>
              <a:rPr lang="en-US" altLang="ja-JP" b="1" dirty="0">
                <a:solidFill>
                  <a:srgbClr val="008000"/>
                </a:solidFill>
              </a:rPr>
              <a:t>, </a:t>
            </a:r>
            <a:r>
              <a:rPr lang="en-US" altLang="ja-JP" b="1" dirty="0" smtClean="0">
                <a:solidFill>
                  <a:srgbClr val="008000"/>
                </a:solidFill>
              </a:rPr>
              <a:t>He</a:t>
            </a:r>
            <a:r>
              <a:rPr lang="en-US" altLang="ja-JP" b="1" dirty="0">
                <a:solidFill>
                  <a:srgbClr val="008000"/>
                </a:solidFill>
              </a:rPr>
              <a:t>, YM, </a:t>
            </a:r>
            <a:r>
              <a:rPr lang="en-US" altLang="ja-JP" b="1" dirty="0" smtClean="0">
                <a:solidFill>
                  <a:srgbClr val="008000"/>
                </a:solidFill>
              </a:rPr>
              <a:t>Harada</a:t>
            </a:r>
            <a:r>
              <a:rPr lang="en-US" altLang="ja-JP" b="1" dirty="0">
                <a:solidFill>
                  <a:srgbClr val="008000"/>
                </a:solidFill>
              </a:rPr>
              <a:t>, PRD(2015);</a:t>
            </a:r>
          </a:p>
        </p:txBody>
      </p:sp>
      <p:sp>
        <p:nvSpPr>
          <p:cNvPr id="5" name="日期占位符 4"/>
          <p:cNvSpPr>
            <a:spLocks noGrp="1"/>
          </p:cNvSpPr>
          <p:nvPr>
            <p:ph type="dt" sz="half" idx="10"/>
          </p:nvPr>
        </p:nvSpPr>
        <p:spPr/>
        <p:txBody>
          <a:bodyPr/>
          <a:lstStyle/>
          <a:p>
            <a:r>
              <a:rPr kumimoji="1" lang="en-US" altLang="zh-CN" smtClean="0"/>
              <a:t>2018/9/17</a:t>
            </a:r>
            <a:endParaRPr kumimoji="1" lang="ja-JP" altLang="en-US"/>
          </a:p>
        </p:txBody>
      </p:sp>
      <p:sp>
        <p:nvSpPr>
          <p:cNvPr id="7" name="页脚占位符 6"/>
          <p:cNvSpPr>
            <a:spLocks noGrp="1"/>
          </p:cNvSpPr>
          <p:nvPr>
            <p:ph type="ftr" sz="quarter" idx="11"/>
          </p:nvPr>
        </p:nvSpPr>
        <p:spPr/>
        <p:txBody>
          <a:bodyPr/>
          <a:lstStyle/>
          <a:p>
            <a:r>
              <a:rPr kumimoji="1" lang="en-US" altLang="ja-JP" smtClean="0"/>
              <a:t>TopologyChange @ APCTP</a:t>
            </a:r>
            <a:endParaRPr kumimoji="1" lang="ja-JP" altLang="en-US"/>
          </a:p>
        </p:txBody>
      </p:sp>
      <p:sp>
        <p:nvSpPr>
          <p:cNvPr id="8" name="灯片编号占位符 7"/>
          <p:cNvSpPr>
            <a:spLocks noGrp="1"/>
          </p:cNvSpPr>
          <p:nvPr>
            <p:ph type="sldNum" sz="quarter" idx="12"/>
          </p:nvPr>
        </p:nvSpPr>
        <p:spPr/>
        <p:txBody>
          <a:bodyPr/>
          <a:lstStyle/>
          <a:p>
            <a:fld id="{ED0568AB-F763-473D-BF8F-80ADF6CAD464}" type="slidenum">
              <a:rPr kumimoji="1" lang="ja-JP" altLang="en-US" smtClean="0"/>
              <a:t>30</a:t>
            </a:fld>
            <a:endParaRPr kumimoji="1" lang="ja-JP" altLang="en-US"/>
          </a:p>
        </p:txBody>
      </p:sp>
      <p:sp>
        <p:nvSpPr>
          <p:cNvPr id="9" name="标题 4"/>
          <p:cNvSpPr txBox="1">
            <a:spLocks/>
          </p:cNvSpPr>
          <p:nvPr/>
        </p:nvSpPr>
        <p:spPr>
          <a:xfrm>
            <a:off x="332016" y="274638"/>
            <a:ext cx="914400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zh-CN" altLang="en-US" sz="4000" dirty="0">
                <a:solidFill>
                  <a:prstClr val="black"/>
                </a:solidFill>
                <a:latin typeface="黑体" panose="02010609060101010101" pitchFamily="49" charset="-122"/>
                <a:ea typeface="黑体" panose="02010609060101010101" pitchFamily="49" charset="-122"/>
              </a:rPr>
              <a:t> </a:t>
            </a:r>
            <a:r>
              <a:rPr lang="en-US" altLang="zh-CN" sz="3200" b="1" dirty="0">
                <a:solidFill>
                  <a:srgbClr val="002060"/>
                </a:solidFill>
                <a:latin typeface="Microsoft YaHei" charset="-122"/>
                <a:ea typeface="Microsoft YaHei" charset="-122"/>
              </a:rPr>
              <a:t>E</a:t>
            </a:r>
            <a:r>
              <a:rPr lang="en-US" altLang="zh-CN" sz="3200" b="1" dirty="0" smtClean="0">
                <a:solidFill>
                  <a:srgbClr val="002060"/>
                </a:solidFill>
                <a:latin typeface="Microsoft YaHei" charset="-122"/>
                <a:ea typeface="Microsoft YaHei" charset="-122"/>
                <a:cs typeface="Microsoft YaHei" charset="-122"/>
              </a:rPr>
              <a:t>mergency of chiral partner structure</a:t>
            </a:r>
            <a:endParaRPr lang="en-US" altLang="zh-CN" sz="3200" b="1" dirty="0">
              <a:solidFill>
                <a:srgbClr val="002060"/>
              </a:solidFill>
              <a:latin typeface="Microsoft YaHei" charset="-122"/>
              <a:ea typeface="Microsoft YaHei" charset="-122"/>
              <a:cs typeface="Microsoft YaHei" charset="-122"/>
            </a:endParaRPr>
          </a:p>
        </p:txBody>
      </p:sp>
      <p:cxnSp>
        <p:nvCxnSpPr>
          <p:cNvPr id="10" name="直接连接符 10"/>
          <p:cNvCxnSpPr>
            <a:cxnSpLocks noChangeShapeType="1"/>
          </p:cNvCxnSpPr>
          <p:nvPr/>
        </p:nvCxnSpPr>
        <p:spPr bwMode="auto">
          <a:xfrm>
            <a:off x="724608" y="1239047"/>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724608" y="1180423"/>
            <a:ext cx="9595049" cy="11563"/>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4149543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4" name="页脚占位符 3"/>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31</a:t>
            </a:fld>
            <a:endParaRPr lang="ja-JP" altLang="en-US">
              <a:solidFill>
                <a:prstClr val="black">
                  <a:tint val="75000"/>
                </a:prstClr>
              </a:solidFill>
            </a:endParaRPr>
          </a:p>
        </p:txBody>
      </p:sp>
      <mc:AlternateContent xmlns:mc="http://schemas.openxmlformats.org/markup-compatibility/2006">
        <mc:Choice xmlns:a14="http://schemas.microsoft.com/office/drawing/2010/main" Requires="a14">
          <p:sp>
            <p:nvSpPr>
              <p:cNvPr id="2" name="文本框 1"/>
              <p:cNvSpPr txBox="1"/>
              <p:nvPr/>
            </p:nvSpPr>
            <p:spPr>
              <a:xfrm>
                <a:off x="2492802" y="1423025"/>
                <a:ext cx="7206395" cy="920060"/>
              </a:xfrm>
              <a:prstGeom prst="rect">
                <a:avLst/>
              </a:prstGeom>
              <a:noFill/>
              <a:ln w="25400">
                <a:solidFill>
                  <a:srgbClr val="FF0000"/>
                </a:solidFill>
              </a:ln>
            </p:spPr>
            <p:txBody>
              <a:bodyPr wrap="none" rtlCol="0">
                <a:spAutoFit/>
              </a:bodyPr>
              <a:lstStyle/>
              <a:p>
                <a:pPr algn="ctr"/>
                <a:r>
                  <a:rPr lang="en-US" altLang="zh-CN" sz="2000" b="1" dirty="0">
                    <a:solidFill>
                      <a:srgbClr val="FF0000"/>
                    </a:solidFill>
                  </a:rPr>
                  <a:t>Hadron properties have different scales in </a:t>
                </a:r>
                <a14:m>
                  <m:oMath xmlns:m="http://schemas.openxmlformats.org/officeDocument/2006/math">
                    <m:sSub>
                      <m:sSubPr>
                        <m:ctrlPr>
                          <a:rPr lang="en-US" altLang="zh-CN" sz="2000" b="1" i="1">
                            <a:solidFill>
                              <a:srgbClr val="FF0000"/>
                            </a:solidFill>
                            <a:latin typeface="Cambria Math" panose="02040503050406030204" pitchFamily="18" charset="0"/>
                          </a:rPr>
                        </m:ctrlPr>
                      </m:sSubPr>
                      <m:e>
                        <m:r>
                          <a:rPr lang="en-US" altLang="zh-CN" sz="2000" b="1" i="1">
                            <a:solidFill>
                              <a:srgbClr val="FF0000"/>
                            </a:solidFill>
                            <a:latin typeface="Cambria Math" panose="02040503050406030204" pitchFamily="18" charset="0"/>
                          </a:rPr>
                          <m:t>𝒏</m:t>
                        </m:r>
                        <m:r>
                          <a:rPr lang="en-US" altLang="zh-CN" sz="2000" b="1" i="1">
                            <a:solidFill>
                              <a:srgbClr val="FF0000"/>
                            </a:solidFill>
                            <a:latin typeface="Cambria Math" panose="02040503050406030204" pitchFamily="18" charset="0"/>
                            <a:ea typeface="Cambria Math" panose="02040503050406030204" pitchFamily="18" charset="0"/>
                          </a:rPr>
                          <m:t>&lt;</m:t>
                        </m:r>
                        <m:r>
                          <a:rPr lang="en-US" altLang="zh-CN" sz="2000" b="1" i="1">
                            <a:solidFill>
                              <a:srgbClr val="FF0000"/>
                            </a:solidFill>
                            <a:latin typeface="Cambria Math" panose="02040503050406030204" pitchFamily="18" charset="0"/>
                          </a:rPr>
                          <m:t>𝒏</m:t>
                        </m:r>
                      </m:e>
                      <m:sub>
                        <m:r>
                          <a:rPr lang="en-US" altLang="zh-CN" sz="2000" b="1" i="1">
                            <a:solidFill>
                              <a:srgbClr val="FF0000"/>
                            </a:solidFill>
                            <a:latin typeface="Cambria Math" panose="02040503050406030204" pitchFamily="18" charset="0"/>
                          </a:rPr>
                          <m:t>𝟏</m:t>
                        </m:r>
                        <m:r>
                          <a:rPr lang="en-US" altLang="zh-CN" sz="2000" b="1" i="1">
                            <a:solidFill>
                              <a:srgbClr val="FF0000"/>
                            </a:solidFill>
                            <a:latin typeface="Cambria Math" panose="02040503050406030204" pitchFamily="18" charset="0"/>
                          </a:rPr>
                          <m:t>/</m:t>
                        </m:r>
                        <m:r>
                          <a:rPr lang="en-US" altLang="zh-CN" sz="2000" b="1" i="1">
                            <a:solidFill>
                              <a:srgbClr val="FF0000"/>
                            </a:solidFill>
                            <a:latin typeface="Cambria Math" panose="02040503050406030204" pitchFamily="18" charset="0"/>
                          </a:rPr>
                          <m:t>𝟐</m:t>
                        </m:r>
                      </m:sub>
                    </m:sSub>
                  </m:oMath>
                </a14:m>
                <a:r>
                  <a:rPr lang="zh-CN" altLang="en-US" sz="2000" b="1" dirty="0">
                    <a:solidFill>
                      <a:srgbClr val="FF0000"/>
                    </a:solidFill>
                  </a:rPr>
                  <a:t> </a:t>
                </a:r>
                <a:r>
                  <a:rPr lang="en-US" altLang="zh-CN" sz="2000" b="1" dirty="0">
                    <a:solidFill>
                      <a:srgbClr val="FF0000"/>
                    </a:solidFill>
                  </a:rPr>
                  <a:t>and </a:t>
                </a:r>
                <a14:m>
                  <m:oMath xmlns:m="http://schemas.openxmlformats.org/officeDocument/2006/math">
                    <m:sSub>
                      <m:sSubPr>
                        <m:ctrlPr>
                          <a:rPr lang="en-US" altLang="zh-CN" sz="2000" b="1" i="1">
                            <a:solidFill>
                              <a:srgbClr val="FF0000"/>
                            </a:solidFill>
                            <a:latin typeface="Cambria Math" panose="02040503050406030204" pitchFamily="18" charset="0"/>
                          </a:rPr>
                        </m:ctrlPr>
                      </m:sSubPr>
                      <m:e>
                        <m:r>
                          <a:rPr lang="en-US" altLang="zh-CN" sz="2000" b="1" i="1">
                            <a:solidFill>
                              <a:srgbClr val="FF0000"/>
                            </a:solidFill>
                            <a:latin typeface="Cambria Math" panose="02040503050406030204" pitchFamily="18" charset="0"/>
                          </a:rPr>
                          <m:t>𝒏</m:t>
                        </m:r>
                        <m:r>
                          <a:rPr lang="en-US" altLang="zh-CN" sz="2000" b="1" i="1">
                            <a:solidFill>
                              <a:srgbClr val="FF0000"/>
                            </a:solidFill>
                            <a:latin typeface="Cambria Math" panose="02040503050406030204" pitchFamily="18" charset="0"/>
                            <a:ea typeface="Cambria Math" panose="02040503050406030204" pitchFamily="18" charset="0"/>
                          </a:rPr>
                          <m:t>&gt;</m:t>
                        </m:r>
                        <m:r>
                          <a:rPr lang="en-US" altLang="zh-CN" sz="2000" b="1" i="1">
                            <a:solidFill>
                              <a:srgbClr val="FF0000"/>
                            </a:solidFill>
                            <a:latin typeface="Cambria Math" panose="02040503050406030204" pitchFamily="18" charset="0"/>
                          </a:rPr>
                          <m:t>𝒏</m:t>
                        </m:r>
                      </m:e>
                      <m:sub>
                        <m:r>
                          <a:rPr lang="en-US" altLang="zh-CN" sz="2000" b="1" i="1">
                            <a:solidFill>
                              <a:srgbClr val="FF0000"/>
                            </a:solidFill>
                            <a:latin typeface="Cambria Math" panose="02040503050406030204" pitchFamily="18" charset="0"/>
                          </a:rPr>
                          <m:t>𝟏</m:t>
                        </m:r>
                        <m:r>
                          <a:rPr lang="en-US" altLang="zh-CN" sz="2000" b="1" i="1">
                            <a:solidFill>
                              <a:srgbClr val="FF0000"/>
                            </a:solidFill>
                            <a:latin typeface="Cambria Math" panose="02040503050406030204" pitchFamily="18" charset="0"/>
                          </a:rPr>
                          <m:t>/</m:t>
                        </m:r>
                        <m:r>
                          <a:rPr lang="en-US" altLang="zh-CN" sz="2000" b="1" i="1">
                            <a:solidFill>
                              <a:srgbClr val="FF0000"/>
                            </a:solidFill>
                            <a:latin typeface="Cambria Math" panose="02040503050406030204" pitchFamily="18" charset="0"/>
                          </a:rPr>
                          <m:t>𝟐</m:t>
                        </m:r>
                      </m:sub>
                    </m:sSub>
                  </m:oMath>
                </a14:m>
                <a:endParaRPr lang="en-US" altLang="zh-CN" sz="2000" b="1" dirty="0">
                  <a:solidFill>
                    <a:prstClr val="black"/>
                  </a:solidFill>
                </a:endParaRPr>
              </a:p>
              <a:p>
                <a:pPr algn="ctr"/>
                <a:endParaRPr lang="en-US" altLang="zh-CN" sz="1200" b="1" dirty="0">
                  <a:solidFill>
                    <a:prstClr val="black"/>
                  </a:solidFill>
                </a:endParaRPr>
              </a:p>
              <a:p>
                <a:pPr algn="ctr"/>
                <a:r>
                  <a:rPr lang="en-US" altLang="zh-CN" sz="2000" b="1" dirty="0">
                    <a:solidFill>
                      <a:srgbClr val="00B050"/>
                    </a:solidFill>
                  </a:rPr>
                  <a:t>Different scaling behavior: </a:t>
                </a:r>
                <a14:m>
                  <m:oMath xmlns:m="http://schemas.openxmlformats.org/officeDocument/2006/math">
                    <m:sSub>
                      <m:sSubPr>
                        <m:ctrlPr>
                          <a:rPr lang="en-US" altLang="zh-CN" sz="2000" b="1" i="1">
                            <a:solidFill>
                              <a:srgbClr val="00B050"/>
                            </a:solidFill>
                            <a:latin typeface="Cambria Math" panose="02040503050406030204" pitchFamily="18" charset="0"/>
                          </a:rPr>
                        </m:ctrlPr>
                      </m:sSubPr>
                      <m:e>
                        <m:r>
                          <a:rPr lang="en-US" altLang="zh-CN" sz="2000" b="1" i="1">
                            <a:solidFill>
                              <a:srgbClr val="00B050"/>
                            </a:solidFill>
                            <a:latin typeface="Cambria Math" panose="02040503050406030204" pitchFamily="18" charset="0"/>
                            <a:sym typeface="Mathematica1" panose="05000502060100000001" pitchFamily="2" charset="2"/>
                          </a:rPr>
                          <m:t></m:t>
                        </m:r>
                      </m:e>
                      <m:sub>
                        <m:r>
                          <a:rPr lang="en-US" altLang="zh-CN" sz="2000" b="1" i="1">
                            <a:solidFill>
                              <a:srgbClr val="00B050"/>
                            </a:solidFill>
                            <a:latin typeface="Cambria Math" panose="02040503050406030204" pitchFamily="18" charset="0"/>
                          </a:rPr>
                          <m:t>𝑰</m:t>
                        </m:r>
                      </m:sub>
                    </m:sSub>
                  </m:oMath>
                </a14:m>
                <a:r>
                  <a:rPr lang="zh-CN" altLang="en-US" sz="2000" b="1" dirty="0">
                    <a:solidFill>
                      <a:srgbClr val="00B050"/>
                    </a:solidFill>
                  </a:rPr>
                  <a:t> </a:t>
                </a:r>
                <a:r>
                  <a:rPr lang="en-US" altLang="zh-CN" sz="2000" b="1" dirty="0">
                    <a:solidFill>
                      <a:srgbClr val="00B050"/>
                    </a:solidFill>
                  </a:rPr>
                  <a:t>and  </a:t>
                </a:r>
                <a14:m>
                  <m:oMath xmlns:m="http://schemas.openxmlformats.org/officeDocument/2006/math">
                    <m:sSub>
                      <m:sSubPr>
                        <m:ctrlPr>
                          <a:rPr lang="en-US" altLang="zh-CN" sz="2000" b="1" i="1">
                            <a:solidFill>
                              <a:srgbClr val="00B050"/>
                            </a:solidFill>
                            <a:latin typeface="Cambria Math" panose="02040503050406030204" pitchFamily="18" charset="0"/>
                          </a:rPr>
                        </m:ctrlPr>
                      </m:sSubPr>
                      <m:e>
                        <m:r>
                          <a:rPr lang="en-US" altLang="zh-CN" sz="2000" b="1" i="1">
                            <a:solidFill>
                              <a:srgbClr val="00B050"/>
                            </a:solidFill>
                            <a:latin typeface="Cambria Math" panose="02040503050406030204" pitchFamily="18" charset="0"/>
                            <a:sym typeface="Mathematica1" panose="05000502060100000001" pitchFamily="2" charset="2"/>
                          </a:rPr>
                          <m:t></m:t>
                        </m:r>
                      </m:e>
                      <m:sub>
                        <m:r>
                          <a:rPr lang="en-US" altLang="zh-CN" sz="2000" b="1" i="1">
                            <a:solidFill>
                              <a:srgbClr val="00B050"/>
                            </a:solidFill>
                            <a:latin typeface="Cambria Math" panose="02040503050406030204" pitchFamily="18" charset="0"/>
                            <a:sym typeface="Mathematica1" panose="05000502060100000001" pitchFamily="2" charset="2"/>
                          </a:rPr>
                          <m:t>𝑰</m:t>
                        </m:r>
                        <m:r>
                          <a:rPr lang="en-US" altLang="zh-CN" sz="2000" b="1" i="1">
                            <a:solidFill>
                              <a:srgbClr val="00B050"/>
                            </a:solidFill>
                            <a:latin typeface="Cambria Math" panose="02040503050406030204" pitchFamily="18" charset="0"/>
                          </a:rPr>
                          <m:t>𝑰</m:t>
                        </m:r>
                      </m:sub>
                    </m:sSub>
                  </m:oMath>
                </a14:m>
                <a:endParaRPr lang="en-US" altLang="zh-CN" sz="2000" b="1" dirty="0">
                  <a:solidFill>
                    <a:prstClr val="black"/>
                  </a:solidFill>
                </a:endParaRPr>
              </a:p>
            </p:txBody>
          </p:sp>
        </mc:Choice>
        <mc:Fallback>
          <p:sp>
            <p:nvSpPr>
              <p:cNvPr id="2" name="文本框 1"/>
              <p:cNvSpPr txBox="1">
                <a:spLocks noRot="1" noChangeAspect="1" noMove="1" noResize="1" noEditPoints="1" noAdjustHandles="1" noChangeArrowheads="1" noChangeShapeType="1" noTextEdit="1"/>
              </p:cNvSpPr>
              <p:nvPr/>
            </p:nvSpPr>
            <p:spPr>
              <a:xfrm>
                <a:off x="2492802" y="1423025"/>
                <a:ext cx="7206395" cy="920060"/>
              </a:xfrm>
              <a:prstGeom prst="rect">
                <a:avLst/>
              </a:prstGeom>
              <a:blipFill rotWithShape="0">
                <a:blip r:embed="rId2"/>
                <a:stretch>
                  <a:fillRect l="-337" t="-1290" b="-9677"/>
                </a:stretch>
              </a:blipFill>
              <a:ln w="25400">
                <a:solidFill>
                  <a:srgbClr val="FF0000"/>
                </a:solidFill>
              </a:ln>
            </p:spPr>
            <p:txBody>
              <a:bodyPr/>
              <a:lstStyle/>
              <a:p>
                <a:r>
                  <a:rPr lang="zh-CN" altLang="en-US">
                    <a:noFill/>
                  </a:rPr>
                  <a:t> </a:t>
                </a:r>
              </a:p>
            </p:txBody>
          </p:sp>
        </mc:Fallback>
      </mc:AlternateContent>
      <p:sp>
        <p:nvSpPr>
          <p:cNvPr id="15" name="文本框 1"/>
          <p:cNvSpPr txBox="1"/>
          <p:nvPr/>
        </p:nvSpPr>
        <p:spPr>
          <a:xfrm>
            <a:off x="542941" y="395494"/>
            <a:ext cx="10162077" cy="707886"/>
          </a:xfrm>
          <a:prstGeom prst="rect">
            <a:avLst/>
          </a:prstGeom>
          <a:noFill/>
          <a:ln w="9525">
            <a:noFill/>
          </a:ln>
        </p:spPr>
        <p:txBody>
          <a:bodyPr wrap="none">
            <a:spAutoFit/>
          </a:bodyPr>
          <a:lstStyle/>
          <a:p>
            <a:pPr>
              <a:defRPr/>
            </a:pPr>
            <a:r>
              <a:rPr lang="en-US" altLang="zh-CN" sz="4000" b="1" noProof="1" smtClean="0">
                <a:solidFill>
                  <a:srgbClr val="000000"/>
                </a:solidFill>
                <a:latin typeface="微软雅黑" panose="020B0503020204020204" pitchFamily="34" charset="-122"/>
                <a:ea typeface="微软雅黑" panose="020B0503020204020204" pitchFamily="34" charset="-122"/>
              </a:rPr>
              <a:t>Implement topology transition to EoS</a:t>
            </a:r>
            <a:endParaRPr lang="zh-CN" altLang="en-US" sz="4000" b="1" noProof="1">
              <a:solidFill>
                <a:srgbClr val="000000"/>
              </a:solidFill>
              <a:latin typeface="微软雅黑" panose="020B0503020204020204" pitchFamily="34" charset="-122"/>
              <a:ea typeface="微软雅黑" panose="020B0503020204020204" pitchFamily="34" charset="-122"/>
            </a:endParaRPr>
          </a:p>
        </p:txBody>
      </p:sp>
      <p:cxnSp>
        <p:nvCxnSpPr>
          <p:cNvPr id="16" name="直接连接符 10"/>
          <p:cNvCxnSpPr>
            <a:cxnSpLocks noChangeShapeType="1"/>
          </p:cNvCxnSpPr>
          <p:nvPr/>
        </p:nvCxnSpPr>
        <p:spPr bwMode="auto">
          <a:xfrm>
            <a:off x="7493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直接连接符 12"/>
          <p:cNvCxnSpPr>
            <a:cxnSpLocks noChangeShapeType="1"/>
          </p:cNvCxnSpPr>
          <p:nvPr/>
        </p:nvCxnSpPr>
        <p:spPr bwMode="auto">
          <a:xfrm>
            <a:off x="747713" y="12240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mc:AlternateContent xmlns:mc="http://schemas.openxmlformats.org/markup-compatibility/2006">
        <mc:Choice xmlns:a14="http://schemas.microsoft.com/office/drawing/2010/main" Requires="a14">
          <p:sp>
            <p:nvSpPr>
              <p:cNvPr id="6" name="文本框 5"/>
              <p:cNvSpPr txBox="1"/>
              <p:nvPr/>
            </p:nvSpPr>
            <p:spPr>
              <a:xfrm>
                <a:off x="9631318" y="3011152"/>
                <a:ext cx="2001646" cy="1323439"/>
              </a:xfrm>
              <a:prstGeom prst="rect">
                <a:avLst/>
              </a:prstGeom>
              <a:noFill/>
            </p:spPr>
            <p:txBody>
              <a:bodyPr wrap="square" rtlCol="0">
                <a:spAutoFit/>
              </a:bodyPr>
              <a:lstStyle/>
              <a:p>
                <a14:m>
                  <m:oMath xmlns:m="http://schemas.openxmlformats.org/officeDocument/2006/math">
                    <m:sSub>
                      <m:sSubPr>
                        <m:ctrlPr>
                          <a:rPr lang="en-US" altLang="zh-CN" sz="2000" b="1" i="1" smtClean="0">
                            <a:solidFill>
                              <a:srgbClr val="FF0000"/>
                            </a:solidFill>
                            <a:latin typeface="Cambria Math" panose="02040503050406030204" pitchFamily="18" charset="0"/>
                          </a:rPr>
                        </m:ctrlPr>
                      </m:sSubPr>
                      <m:e>
                        <m:r>
                          <a:rPr lang="en-US" altLang="zh-CN" sz="2000" b="1" i="1" smtClean="0">
                            <a:solidFill>
                              <a:srgbClr val="FF0000"/>
                            </a:solidFill>
                            <a:latin typeface="Cambria Math" panose="02040503050406030204" pitchFamily="18" charset="0"/>
                            <a:sym typeface="Mathematica1" panose="05000502060100000001" pitchFamily="2" charset="2"/>
                          </a:rPr>
                          <m:t></m:t>
                        </m:r>
                      </m:e>
                      <m:sub>
                        <m:r>
                          <a:rPr lang="en-US" altLang="zh-CN" sz="2000" b="1" i="1" smtClean="0">
                            <a:solidFill>
                              <a:srgbClr val="FF0000"/>
                            </a:solidFill>
                            <a:latin typeface="Cambria Math" panose="02040503050406030204" pitchFamily="18" charset="0"/>
                          </a:rPr>
                          <m:t>𝑰</m:t>
                        </m:r>
                      </m:sub>
                    </m:sSub>
                    <m:r>
                      <a:rPr lang="en-US" altLang="zh-CN" sz="2000" b="1" i="1" smtClean="0">
                        <a:solidFill>
                          <a:srgbClr val="FF0000"/>
                        </a:solidFill>
                        <a:latin typeface="Cambria Math" panose="02040503050406030204" pitchFamily="18" charset="0"/>
                      </a:rPr>
                      <m:t>:</m:t>
                    </m:r>
                  </m:oMath>
                </a14:m>
                <a:r>
                  <a:rPr lang="zh-CN" altLang="en-US" sz="2000" b="1" dirty="0" smtClean="0">
                    <a:solidFill>
                      <a:srgbClr val="FF0000"/>
                    </a:solidFill>
                  </a:rPr>
                  <a:t> </a:t>
                </a:r>
                <a:r>
                  <a:rPr lang="en-US" altLang="zh-CN" sz="2000" b="1" dirty="0" smtClean="0">
                    <a:solidFill>
                      <a:srgbClr val="FF0000"/>
                    </a:solidFill>
                  </a:rPr>
                  <a:t>Predictions agree with the nuclear matter at low </a:t>
                </a:r>
                <a:r>
                  <a:rPr lang="en-US" altLang="zh-CN" sz="2000" b="1" dirty="0" smtClean="0">
                    <a:solidFill>
                      <a:srgbClr val="FF0000"/>
                    </a:solidFill>
                  </a:rPr>
                  <a:t>density.</a:t>
                </a:r>
                <a:endParaRPr lang="zh-CN" altLang="en-US" sz="2000" b="1" dirty="0">
                  <a:solidFill>
                    <a:srgbClr val="FF0000"/>
                  </a:solidFill>
                </a:endParaRPr>
              </a:p>
            </p:txBody>
          </p:sp>
        </mc:Choice>
        <mc:Fallback>
          <p:sp>
            <p:nvSpPr>
              <p:cNvPr id="6" name="文本框 5"/>
              <p:cNvSpPr txBox="1">
                <a:spLocks noRot="1" noChangeAspect="1" noMove="1" noResize="1" noEditPoints="1" noAdjustHandles="1" noChangeArrowheads="1" noChangeShapeType="1" noTextEdit="1"/>
              </p:cNvSpPr>
              <p:nvPr/>
            </p:nvSpPr>
            <p:spPr>
              <a:xfrm>
                <a:off x="9631318" y="3011152"/>
                <a:ext cx="2001646" cy="1323439"/>
              </a:xfrm>
              <a:prstGeom prst="rect">
                <a:avLst/>
              </a:prstGeom>
              <a:blipFill rotWithShape="0">
                <a:blip r:embed="rId3"/>
                <a:stretch>
                  <a:fillRect l="-3354" t="-2765" b="-7373"/>
                </a:stretch>
              </a:blipFill>
            </p:spPr>
            <p:txBody>
              <a:bodyPr/>
              <a:lstStyle/>
              <a:p>
                <a:r>
                  <a:rPr lang="zh-CN" altLang="en-US">
                    <a:noFill/>
                  </a:rPr>
                  <a:t> </a:t>
                </a:r>
              </a:p>
            </p:txBody>
          </p:sp>
        </mc:Fallback>
      </mc:AlternateContent>
      <p:sp>
        <p:nvSpPr>
          <p:cNvPr id="14" name="文本框 13"/>
          <p:cNvSpPr txBox="1"/>
          <p:nvPr/>
        </p:nvSpPr>
        <p:spPr>
          <a:xfrm>
            <a:off x="3861914" y="3142130"/>
            <a:ext cx="4772973" cy="400110"/>
          </a:xfrm>
          <a:prstGeom prst="rect">
            <a:avLst/>
          </a:prstGeom>
          <a:noFill/>
          <a:ln w="25400">
            <a:solidFill>
              <a:srgbClr val="00B0F0"/>
            </a:solidFill>
          </a:ln>
        </p:spPr>
        <p:txBody>
          <a:bodyPr wrap="none" rtlCol="0">
            <a:spAutoFit/>
          </a:bodyPr>
          <a:lstStyle/>
          <a:p>
            <a:pPr algn="ctr"/>
            <a:r>
              <a:rPr lang="en-US" altLang="zh-CN" sz="2000" b="1" dirty="0" smtClean="0">
                <a:solidFill>
                  <a:srgbClr val="1B1BD5"/>
                </a:solidFill>
              </a:rPr>
              <a:t>Imbed </a:t>
            </a:r>
            <a:r>
              <a:rPr lang="en-US" altLang="zh-CN" sz="2000" b="1" dirty="0">
                <a:solidFill>
                  <a:srgbClr val="1B1BD5"/>
                </a:solidFill>
              </a:rPr>
              <a:t>the </a:t>
            </a:r>
            <a:r>
              <a:rPr lang="en-US" altLang="zh-CN" sz="2000" b="1" dirty="0" err="1">
                <a:solidFill>
                  <a:srgbClr val="1B1BD5"/>
                </a:solidFill>
              </a:rPr>
              <a:t>quanlitative</a:t>
            </a:r>
            <a:r>
              <a:rPr lang="en-US" altLang="zh-CN" sz="2000" b="1" dirty="0">
                <a:solidFill>
                  <a:srgbClr val="1B1BD5"/>
                </a:solidFill>
              </a:rPr>
              <a:t> conclusion to </a:t>
            </a:r>
            <a:r>
              <a:rPr lang="en-US" altLang="zh-CN" sz="2000" b="1" dirty="0" err="1" smtClean="0">
                <a:solidFill>
                  <a:srgbClr val="1B1BD5"/>
                </a:solidFill>
              </a:rPr>
              <a:t>bsHLS</a:t>
            </a:r>
            <a:endParaRPr lang="zh-CN" altLang="en-US" sz="2000" b="1" dirty="0">
              <a:solidFill>
                <a:srgbClr val="1B1BD5"/>
              </a:solidFill>
            </a:endParaRPr>
          </a:p>
        </p:txBody>
      </p:sp>
      <mc:AlternateContent xmlns:mc="http://schemas.openxmlformats.org/markup-compatibility/2006">
        <mc:Choice xmlns:a14="http://schemas.microsoft.com/office/drawing/2010/main" Requires="a14">
          <p:sp>
            <p:nvSpPr>
              <p:cNvPr id="7" name="文本框 6"/>
              <p:cNvSpPr txBox="1"/>
              <p:nvPr/>
            </p:nvSpPr>
            <p:spPr>
              <a:xfrm>
                <a:off x="5264105" y="4173782"/>
                <a:ext cx="1871346" cy="400110"/>
              </a:xfrm>
              <a:prstGeom prst="rect">
                <a:avLst/>
              </a:prstGeom>
              <a:solidFill>
                <a:srgbClr val="FFFF00"/>
              </a:solidFill>
              <a:ln>
                <a:solidFill>
                  <a:srgbClr val="00B0F0"/>
                </a:solidFill>
              </a:ln>
            </p:spPr>
            <p:txBody>
              <a:bodyPr wrap="none" rtlCol="0">
                <a:spAutoFit/>
              </a:bodyPr>
              <a:lstStyle/>
              <a:p>
                <a:r>
                  <a:rPr lang="en-US" altLang="zh-CN" sz="2000" b="1" dirty="0" smtClean="0"/>
                  <a:t>Calculate </a:t>
                </a:r>
                <a14:m>
                  <m:oMath xmlns:m="http://schemas.openxmlformats.org/officeDocument/2006/math">
                    <m:sSub>
                      <m:sSubPr>
                        <m:ctrlPr>
                          <a:rPr lang="en-US" altLang="zh-CN" sz="2000" b="1" i="1" smtClean="0">
                            <a:latin typeface="Cambria Math" panose="02040503050406030204" pitchFamily="18" charset="0"/>
                          </a:rPr>
                        </m:ctrlPr>
                      </m:sSubPr>
                      <m:e>
                        <m:r>
                          <a:rPr lang="en-US" altLang="zh-CN" sz="2000" b="1" i="1" smtClean="0">
                            <a:latin typeface="Cambria Math" panose="02040503050406030204" pitchFamily="18" charset="0"/>
                          </a:rPr>
                          <m:t>𝑽</m:t>
                        </m:r>
                      </m:e>
                      <m:sub>
                        <m:r>
                          <a:rPr lang="en-US" altLang="zh-CN" sz="2000" b="1" i="1" smtClean="0">
                            <a:latin typeface="Cambria Math" panose="02040503050406030204" pitchFamily="18" charset="0"/>
                          </a:rPr>
                          <m:t>𝒍𝒐𝒘</m:t>
                        </m:r>
                        <m:r>
                          <a:rPr lang="en-US" altLang="zh-CN" sz="2000" b="1" i="1" smtClean="0">
                            <a:latin typeface="Cambria Math" panose="02040503050406030204" pitchFamily="18" charset="0"/>
                          </a:rPr>
                          <m:t> </m:t>
                        </m:r>
                        <m:r>
                          <a:rPr lang="en-US" altLang="zh-CN" sz="2000" b="1" i="1" smtClean="0">
                            <a:latin typeface="Cambria Math" panose="02040503050406030204" pitchFamily="18" charset="0"/>
                          </a:rPr>
                          <m:t>𝒌</m:t>
                        </m:r>
                      </m:sub>
                    </m:sSub>
                  </m:oMath>
                </a14:m>
                <a:endParaRPr lang="zh-CN" altLang="en-US" sz="2000" b="1" dirty="0"/>
              </a:p>
            </p:txBody>
          </p:sp>
        </mc:Choice>
        <mc:Fallback>
          <p:sp>
            <p:nvSpPr>
              <p:cNvPr id="7" name="文本框 6"/>
              <p:cNvSpPr txBox="1">
                <a:spLocks noRot="1" noChangeAspect="1" noMove="1" noResize="1" noEditPoints="1" noAdjustHandles="1" noChangeArrowheads="1" noChangeShapeType="1" noTextEdit="1"/>
              </p:cNvSpPr>
              <p:nvPr/>
            </p:nvSpPr>
            <p:spPr>
              <a:xfrm>
                <a:off x="5264105" y="4173782"/>
                <a:ext cx="1871346" cy="400110"/>
              </a:xfrm>
              <a:prstGeom prst="rect">
                <a:avLst/>
              </a:prstGeom>
              <a:blipFill rotWithShape="0">
                <a:blip r:embed="rId4"/>
                <a:stretch>
                  <a:fillRect l="-3236" t="-7463" b="-25373"/>
                </a:stretch>
              </a:blipFill>
              <a:ln>
                <a:solidFill>
                  <a:srgbClr val="00B0F0"/>
                </a:solidFill>
              </a:ln>
            </p:spPr>
            <p:txBody>
              <a:bodyPr/>
              <a:lstStyle/>
              <a:p>
                <a:r>
                  <a:rPr lang="zh-CN" altLang="en-US">
                    <a:noFill/>
                  </a:rPr>
                  <a:t> </a:t>
                </a:r>
              </a:p>
            </p:txBody>
          </p:sp>
        </mc:Fallback>
      </mc:AlternateContent>
      <p:sp>
        <p:nvSpPr>
          <p:cNvPr id="10" name="文本框 9"/>
          <p:cNvSpPr txBox="1"/>
          <p:nvPr/>
        </p:nvSpPr>
        <p:spPr>
          <a:xfrm>
            <a:off x="4473234" y="5272749"/>
            <a:ext cx="3550331" cy="400110"/>
          </a:xfrm>
          <a:prstGeom prst="rect">
            <a:avLst/>
          </a:prstGeom>
          <a:solidFill>
            <a:srgbClr val="14C9DC"/>
          </a:solidFill>
        </p:spPr>
        <p:txBody>
          <a:bodyPr wrap="none" rtlCol="0">
            <a:spAutoFit/>
          </a:bodyPr>
          <a:lstStyle/>
          <a:p>
            <a:r>
              <a:rPr lang="en-US" altLang="zh-CN" sz="2000" b="1" dirty="0" err="1" smtClean="0"/>
              <a:t>EoS</a:t>
            </a:r>
            <a:r>
              <a:rPr lang="en-US" altLang="zh-CN" sz="2000" b="1" dirty="0" smtClean="0"/>
              <a:t> for nuclear matter with IDD</a:t>
            </a:r>
            <a:endParaRPr lang="zh-CN" altLang="en-US" sz="2000" b="1" dirty="0"/>
          </a:p>
        </p:txBody>
      </p:sp>
      <p:sp>
        <p:nvSpPr>
          <p:cNvPr id="11" name="下箭头 10"/>
          <p:cNvSpPr/>
          <p:nvPr/>
        </p:nvSpPr>
        <p:spPr>
          <a:xfrm>
            <a:off x="6030684" y="2510588"/>
            <a:ext cx="435429" cy="4969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下箭头 17"/>
          <p:cNvSpPr/>
          <p:nvPr/>
        </p:nvSpPr>
        <p:spPr>
          <a:xfrm>
            <a:off x="5982063" y="3660552"/>
            <a:ext cx="435429" cy="4969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下箭头 18"/>
          <p:cNvSpPr/>
          <p:nvPr/>
        </p:nvSpPr>
        <p:spPr>
          <a:xfrm>
            <a:off x="5982062" y="4713534"/>
            <a:ext cx="435429" cy="49690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圆角右箭头 11"/>
          <p:cNvSpPr/>
          <p:nvPr/>
        </p:nvSpPr>
        <p:spPr>
          <a:xfrm rot="10800000">
            <a:off x="8610600" y="2464229"/>
            <a:ext cx="778328" cy="320862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extLst>
      <p:ext uri="{BB962C8B-B14F-4D97-AF65-F5344CB8AC3E}">
        <p14:creationId xmlns:p14="http://schemas.microsoft.com/office/powerpoint/2010/main" val="3581224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500" fill="hold"/>
                                        <p:tgtEl>
                                          <p:spTgt spid="19"/>
                                        </p:tgtEl>
                                        <p:attrNameLst>
                                          <p:attrName>ppt_x</p:attrName>
                                        </p:attrNameLst>
                                      </p:cBhvr>
                                      <p:tavLst>
                                        <p:tav tm="0">
                                          <p:val>
                                            <p:strVal val="#ppt_x"/>
                                          </p:val>
                                        </p:tav>
                                        <p:tav tm="100000">
                                          <p:val>
                                            <p:strVal val="#ppt_x"/>
                                          </p:val>
                                        </p:tav>
                                      </p:tavLst>
                                    </p:anim>
                                    <p:anim calcmode="lin" valueType="num">
                                      <p:cBhvr additive="base">
                                        <p:cTn id="24" dur="500" fill="hold"/>
                                        <p:tgtEl>
                                          <p:spTgt spid="1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animBg="1"/>
      <p:bldP spid="7" grpId="0" animBg="1"/>
      <p:bldP spid="10" grpId="0" animBg="1"/>
      <p:bldP spid="11" grpId="0" animBg="1"/>
      <p:bldP spid="18" grpId="0" animBg="1"/>
      <p:bldP spid="19" grpId="0" animBg="1"/>
      <p:bldP spid="1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32</a:t>
            </a:fld>
            <a:endParaRPr lang="ja-JP" altLang="en-US">
              <a:solidFill>
                <a:prstClr val="black">
                  <a:tint val="75000"/>
                </a:prstClr>
              </a:solidFill>
            </a:endParaRPr>
          </a:p>
        </p:txBody>
      </p:sp>
      <p:cxnSp>
        <p:nvCxnSpPr>
          <p:cNvPr id="10" name="直接连接符 10"/>
          <p:cNvCxnSpPr>
            <a:cxnSpLocks noChangeShapeType="1"/>
          </p:cNvCxnSpPr>
          <p:nvPr/>
        </p:nvCxnSpPr>
        <p:spPr bwMode="auto">
          <a:xfrm>
            <a:off x="849546"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849545"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标题 4"/>
          <p:cNvSpPr txBox="1">
            <a:spLocks/>
          </p:cNvSpPr>
          <p:nvPr/>
        </p:nvSpPr>
        <p:spPr>
          <a:xfrm>
            <a:off x="769945" y="274638"/>
            <a:ext cx="889248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3200" b="1" dirty="0">
                <a:solidFill>
                  <a:srgbClr val="002060"/>
                </a:solidFill>
                <a:latin typeface="微软雅黑" panose="020B0503020204020204" pitchFamily="34" charset="-122"/>
                <a:ea typeface="微软雅黑" panose="020B0503020204020204" pitchFamily="34" charset="-122"/>
              </a:rPr>
              <a:t>Emergent scale symmetry in medium</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2"/>
          <a:stretch>
            <a:fillRect/>
          </a:stretch>
        </p:blipFill>
        <p:spPr>
          <a:xfrm>
            <a:off x="2063552" y="3061464"/>
            <a:ext cx="3168352" cy="822189"/>
          </a:xfrm>
          <a:prstGeom prst="rect">
            <a:avLst/>
          </a:prstGeom>
        </p:spPr>
      </p:pic>
      <mc:AlternateContent xmlns:mc="http://schemas.openxmlformats.org/markup-compatibility/2006" xmlns:a14="http://schemas.microsoft.com/office/drawing/2010/main">
        <mc:Choice Requires="a14">
          <p:sp>
            <p:nvSpPr>
              <p:cNvPr id="6" name="文本框 5"/>
              <p:cNvSpPr txBox="1"/>
              <p:nvPr/>
            </p:nvSpPr>
            <p:spPr>
              <a:xfrm>
                <a:off x="1579104" y="2185935"/>
                <a:ext cx="9507995" cy="1001813"/>
              </a:xfrm>
              <a:prstGeom prst="rect">
                <a:avLst/>
              </a:prstGeom>
              <a:noFill/>
            </p:spPr>
            <p:txBody>
              <a:bodyPr wrap="square" rtlCol="0">
                <a:spAutoFit/>
              </a:bodyPr>
              <a:lstStyle/>
              <a:p>
                <a:r>
                  <a:rPr lang="en-US" altLang="zh-CN" dirty="0" smtClean="0">
                    <a:solidFill>
                      <a:prstClr val="black"/>
                    </a:solidFill>
                    <a:latin typeface="Century" panose="02040604050505020304" pitchFamily="18" charset="0"/>
                  </a:rPr>
                  <a:t>In medium:</a:t>
                </a:r>
                <a:r>
                  <a:rPr lang="zh-CN" altLang="en-US" dirty="0" smtClean="0">
                    <a:solidFill>
                      <a:prstClr val="black"/>
                    </a:solidFill>
                    <a:latin typeface="Century" panose="02040604050505020304" pitchFamily="18" charset="0"/>
                  </a:rPr>
                  <a:t>   </a:t>
                </a:r>
                <a14:m>
                  <m:oMath xmlns:m="http://schemas.openxmlformats.org/officeDocument/2006/math">
                    <m:r>
                      <a:rPr lang="en-US" altLang="zh-CN" b="0" i="0" smtClean="0">
                        <a:solidFill>
                          <a:srgbClr val="FF0000"/>
                        </a:solidFill>
                        <a:latin typeface="Cambria Math" panose="02040503050406030204" pitchFamily="18" charset="0"/>
                      </a:rPr>
                      <m:t>(</m:t>
                    </m:r>
                    <m:sSubSup>
                      <m:sSubSupPr>
                        <m:ctrlPr>
                          <a:rPr lang="en-US" altLang="zh-CN" i="1" smtClean="0">
                            <a:solidFill>
                              <a:srgbClr val="FF0000"/>
                            </a:solidFill>
                            <a:latin typeface="Cambria Math" panose="02040503050406030204" pitchFamily="18" charset="0"/>
                          </a:rPr>
                        </m:ctrlPr>
                      </m:sSubSupPr>
                      <m:e>
                        <m:r>
                          <a:rPr lang="zh-CN" altLang="en-US" i="1" smtClean="0">
                            <a:solidFill>
                              <a:srgbClr val="FF0000"/>
                            </a:solidFill>
                            <a:latin typeface="Cambria Math" panose="02040503050406030204" pitchFamily="18" charset="0"/>
                          </a:rPr>
                          <m:t>𝜃</m:t>
                        </m:r>
                      </m:e>
                      <m:sub>
                        <m:r>
                          <a:rPr lang="zh-CN" altLang="en-US" i="1" smtClean="0">
                            <a:solidFill>
                              <a:srgbClr val="FF0000"/>
                            </a:solidFill>
                            <a:latin typeface="Cambria Math" panose="02040503050406030204" pitchFamily="18" charset="0"/>
                          </a:rPr>
                          <m:t>𝜇</m:t>
                        </m:r>
                      </m:sub>
                      <m:sup>
                        <m:r>
                          <a:rPr lang="zh-CN" altLang="en-US" i="1" smtClean="0">
                            <a:solidFill>
                              <a:srgbClr val="FF0000"/>
                            </a:solidFill>
                            <a:latin typeface="Cambria Math" panose="02040503050406030204" pitchFamily="18" charset="0"/>
                          </a:rPr>
                          <m:t>𝜇</m:t>
                        </m:r>
                      </m:sup>
                    </m:sSubSup>
                    <m:r>
                      <a:rPr lang="zh-CN" altLang="en-US" i="1">
                        <a:solidFill>
                          <a:srgbClr val="FF0000"/>
                        </a:solidFill>
                        <a:latin typeface="Cambria Math" panose="02040503050406030204" pitchFamily="18" charset="0"/>
                      </a:rPr>
                      <m:t> </m:t>
                    </m:r>
                    <m:r>
                      <a:rPr lang="zh-CN" altLang="en-US" i="1" smtClean="0">
                        <a:solidFill>
                          <a:srgbClr val="FF0000"/>
                        </a:solidFill>
                        <a:latin typeface="Cambria Math" panose="02040503050406030204" pitchFamily="18" charset="0"/>
                      </a:rPr>
                      <m:t>∝</m:t>
                    </m:r>
                    <m:r>
                      <a:rPr lang="zh-CN" altLang="en-US" i="1">
                        <a:solidFill>
                          <a:srgbClr val="FF0000"/>
                        </a:solidFill>
                        <a:latin typeface="Cambria Math" panose="02040503050406030204" pitchFamily="18" charset="0"/>
                      </a:rPr>
                      <m:t> </m:t>
                    </m:r>
                    <m:sSup>
                      <m:sSupPr>
                        <m:ctrlPr>
                          <a:rPr lang="en-US" altLang="zh-CN" i="1" smtClean="0">
                            <a:solidFill>
                              <a:srgbClr val="FF0000"/>
                            </a:solidFill>
                            <a:latin typeface="Cambria Math" panose="02040503050406030204" pitchFamily="18" charset="0"/>
                          </a:rPr>
                        </m:ctrlPr>
                      </m:sSupPr>
                      <m:e>
                        <m:r>
                          <a:rPr lang="en-US" altLang="zh-CN" i="1" smtClean="0">
                            <a:solidFill>
                              <a:srgbClr val="FF0000"/>
                            </a:solidFill>
                            <a:latin typeface="Cambria Math" panose="02040503050406030204" pitchFamily="18" charset="0"/>
                            <a:sym typeface="Mathematica1" panose="05000502060100000001" pitchFamily="2" charset="2"/>
                          </a:rPr>
                          <m:t></m:t>
                        </m:r>
                      </m:e>
                      <m:sup>
                        <m:r>
                          <a:rPr lang="en-US" altLang="zh-CN" i="1">
                            <a:solidFill>
                              <a:srgbClr val="FF0000"/>
                            </a:solidFill>
                            <a:latin typeface="Cambria Math" panose="02040503050406030204" pitchFamily="18" charset="0"/>
                          </a:rPr>
                          <m:t>4</m:t>
                        </m:r>
                      </m:sup>
                    </m:sSup>
                    <m:r>
                      <a:rPr lang="en-US" altLang="zh-CN" i="1">
                        <a:solidFill>
                          <a:srgbClr val="FF0000"/>
                        </a:solidFill>
                        <a:latin typeface="Cambria Math" panose="02040503050406030204" pitchFamily="18" charset="0"/>
                        <a:ea typeface="Cambria Math" panose="02040503050406030204" pitchFamily="18" charset="0"/>
                      </a:rPr>
                      <m:t>∝ </m:t>
                    </m:r>
                    <m:sSubSup>
                      <m:sSubSupPr>
                        <m:ctrlPr>
                          <a:rPr lang="en-US" altLang="zh-CN" i="1">
                            <a:solidFill>
                              <a:srgbClr val="FF0000"/>
                            </a:solidFill>
                            <a:latin typeface="Cambria Math" panose="02040503050406030204" pitchFamily="18" charset="0"/>
                          </a:rPr>
                        </m:ctrlPr>
                      </m:sSubSupPr>
                      <m:e>
                        <m:r>
                          <a:rPr lang="en-US" altLang="zh-CN" i="1">
                            <a:solidFill>
                              <a:srgbClr val="FF0000"/>
                            </a:solidFill>
                            <a:latin typeface="Cambria Math" panose="02040503050406030204" pitchFamily="18" charset="0"/>
                          </a:rPr>
                          <m:t>𝑚</m:t>
                        </m:r>
                      </m:e>
                      <m:sub>
                        <m:r>
                          <a:rPr lang="en-US" altLang="zh-CN" i="1">
                            <a:solidFill>
                              <a:srgbClr val="FF0000"/>
                            </a:solidFill>
                            <a:latin typeface="Cambria Math" panose="02040503050406030204" pitchFamily="18" charset="0"/>
                          </a:rPr>
                          <m:t>𝑁</m:t>
                        </m:r>
                      </m:sub>
                      <m:sup>
                        <m:r>
                          <a:rPr lang="en-US" altLang="zh-CN" i="1">
                            <a:solidFill>
                              <a:srgbClr val="FF0000"/>
                            </a:solidFill>
                            <a:latin typeface="Cambria Math" panose="02040503050406030204" pitchFamily="18" charset="0"/>
                          </a:rPr>
                          <m:t>∗4</m:t>
                        </m:r>
                      </m:sup>
                    </m:sSubSup>
                    <m:r>
                      <a:rPr lang="en-US" altLang="zh-CN" i="1">
                        <a:solidFill>
                          <a:srgbClr val="FF0000"/>
                        </a:solidFill>
                        <a:latin typeface="Cambria Math" panose="02040503050406030204" pitchFamily="18" charset="0"/>
                        <a:ea typeface="Cambria Math" panose="02040503050406030204" pitchFamily="18" charset="0"/>
                      </a:rPr>
                      <m:t>∝ </m:t>
                    </m:r>
                    <m:sSubSup>
                      <m:sSubSupPr>
                        <m:ctrlPr>
                          <a:rPr lang="en-US" altLang="zh-CN" i="1">
                            <a:solidFill>
                              <a:srgbClr val="FF0000"/>
                            </a:solidFill>
                            <a:latin typeface="Cambria Math" panose="02040503050406030204" pitchFamily="18" charset="0"/>
                          </a:rPr>
                        </m:ctrlPr>
                      </m:sSubSupPr>
                      <m:e>
                        <m:r>
                          <a:rPr lang="en-US" altLang="zh-CN" b="0" i="1" smtClean="0">
                            <a:solidFill>
                              <a:srgbClr val="FF0000"/>
                            </a:solidFill>
                            <a:latin typeface="Cambria Math" panose="02040503050406030204" pitchFamily="18" charset="0"/>
                          </a:rPr>
                          <m:t>𝑓</m:t>
                        </m:r>
                      </m:e>
                      <m:sub>
                        <m:r>
                          <a:rPr lang="zh-CN" altLang="en-US" i="1" smtClean="0">
                            <a:solidFill>
                              <a:srgbClr val="FF0000"/>
                            </a:solidFill>
                            <a:latin typeface="Cambria Math" panose="02040503050406030204" pitchFamily="18" charset="0"/>
                          </a:rPr>
                          <m:t>𝜋</m:t>
                        </m:r>
                      </m:sub>
                      <m:sup>
                        <m:r>
                          <a:rPr lang="en-US" altLang="zh-CN" i="1">
                            <a:solidFill>
                              <a:srgbClr val="FF0000"/>
                            </a:solidFill>
                            <a:latin typeface="Cambria Math" panose="02040503050406030204" pitchFamily="18" charset="0"/>
                          </a:rPr>
                          <m:t>∗4</m:t>
                        </m:r>
                      </m:sup>
                    </m:sSubSup>
                  </m:oMath>
                </a14:m>
                <a:r>
                  <a:rPr lang="en-US" altLang="zh-CN" dirty="0" smtClean="0">
                    <a:solidFill>
                      <a:srgbClr val="FF0000"/>
                    </a:solidFill>
                    <a:latin typeface="Century" panose="02040604050505020304" pitchFamily="18" charset="0"/>
                  </a:rPr>
                  <a:t>) </a:t>
                </a:r>
              </a:p>
              <a:p>
                <a:r>
                  <a:rPr lang="zh-CN" altLang="en-US" dirty="0">
                    <a:solidFill>
                      <a:prstClr val="black"/>
                    </a:solidFill>
                    <a:latin typeface="Century" panose="02040604050505020304" pitchFamily="18" charset="0"/>
                  </a:rPr>
                  <a:t> </a:t>
                </a:r>
                <a:r>
                  <a:rPr lang="zh-CN" altLang="en-US" dirty="0" smtClean="0">
                    <a:solidFill>
                      <a:prstClr val="black"/>
                    </a:solidFill>
                    <a:latin typeface="Century" panose="02040604050505020304" pitchFamily="18" charset="0"/>
                  </a:rPr>
                  <a:t>           </a:t>
                </a:r>
                <a:endParaRPr lang="en-US" altLang="zh-CN" dirty="0" smtClean="0">
                  <a:solidFill>
                    <a:prstClr val="black"/>
                  </a:solidFill>
                  <a:latin typeface="Century" panose="02040604050505020304" pitchFamily="18" charset="0"/>
                </a:endParaRPr>
              </a:p>
              <a:p>
                <a:r>
                  <a:rPr lang="zh-CN" altLang="en-US" dirty="0">
                    <a:solidFill>
                      <a:prstClr val="black"/>
                    </a:solidFill>
                    <a:latin typeface="Century" panose="02040604050505020304" pitchFamily="18" charset="0"/>
                  </a:rPr>
                  <a:t> </a:t>
                </a:r>
                <a:r>
                  <a:rPr lang="zh-CN" altLang="en-US" dirty="0" smtClean="0">
                    <a:solidFill>
                      <a:prstClr val="black"/>
                    </a:solidFill>
                    <a:latin typeface="Century" panose="02040604050505020304" pitchFamily="18" charset="0"/>
                  </a:rPr>
                  <a:t>        </a:t>
                </a:r>
                <a:r>
                  <a:rPr lang="en-US" altLang="zh-CN" dirty="0" smtClean="0">
                    <a:solidFill>
                      <a:prstClr val="black"/>
                    </a:solidFill>
                    <a:latin typeface="Century" panose="02040604050505020304" pitchFamily="18" charset="0"/>
                  </a:rPr>
                  <a:t>The </a:t>
                </a:r>
                <a:r>
                  <a:rPr lang="en-US" altLang="zh-CN" dirty="0">
                    <a:solidFill>
                      <a:prstClr val="black"/>
                    </a:solidFill>
                    <a:latin typeface="Century" panose="02040604050505020304" pitchFamily="18" charset="0"/>
                  </a:rPr>
                  <a:t>relation between TEMT and sound velocity</a:t>
                </a:r>
                <a:endParaRPr lang="zh-CN" altLang="en-US" dirty="0">
                  <a:solidFill>
                    <a:prstClr val="black"/>
                  </a:solidFill>
                  <a:latin typeface="Century" panose="02040604050505020304" pitchFamily="18" charset="0"/>
                </a:endParaRPr>
              </a:p>
            </p:txBody>
          </p:sp>
        </mc:Choice>
        <mc:Fallback xmlns="">
          <p:sp>
            <p:nvSpPr>
              <p:cNvPr id="6" name="文本框 5"/>
              <p:cNvSpPr txBox="1">
                <a:spLocks noRot="1" noChangeAspect="1" noMove="1" noResize="1" noEditPoints="1" noAdjustHandles="1" noChangeArrowheads="1" noChangeShapeType="1" noTextEdit="1"/>
              </p:cNvSpPr>
              <p:nvPr/>
            </p:nvSpPr>
            <p:spPr>
              <a:xfrm>
                <a:off x="1579104" y="2185935"/>
                <a:ext cx="9507995" cy="1001813"/>
              </a:xfrm>
              <a:prstGeom prst="rect">
                <a:avLst/>
              </a:prstGeom>
              <a:blipFill rotWithShape="0">
                <a:blip r:embed="rId3"/>
                <a:stretch>
                  <a:fillRect l="-513" t="-3049" b="-6098"/>
                </a:stretch>
              </a:blipFill>
            </p:spPr>
            <p:txBody>
              <a:bodyPr/>
              <a:lstStyle/>
              <a:p>
                <a:r>
                  <a:rPr lang="zh-CN" altLang="en-US">
                    <a:noFill/>
                  </a:rPr>
                  <a:t> </a:t>
                </a:r>
              </a:p>
            </p:txBody>
          </p:sp>
        </mc:Fallback>
      </mc:AlternateContent>
      <p:pic>
        <p:nvPicPr>
          <p:cNvPr id="7" name="图片 6"/>
          <p:cNvPicPr>
            <a:picLocks noChangeAspect="1"/>
          </p:cNvPicPr>
          <p:nvPr/>
        </p:nvPicPr>
        <p:blipFill>
          <a:blip r:embed="rId4"/>
          <a:stretch>
            <a:fillRect/>
          </a:stretch>
        </p:blipFill>
        <p:spPr>
          <a:xfrm>
            <a:off x="5735961" y="3193224"/>
            <a:ext cx="2445681" cy="459931"/>
          </a:xfrm>
          <a:prstGeom prst="rect">
            <a:avLst/>
          </a:prstGeom>
        </p:spPr>
      </p:pic>
      <p:pic>
        <p:nvPicPr>
          <p:cNvPr id="8" name="图片 7"/>
          <p:cNvPicPr>
            <a:picLocks noChangeAspect="1"/>
          </p:cNvPicPr>
          <p:nvPr/>
        </p:nvPicPr>
        <p:blipFill>
          <a:blip r:embed="rId5"/>
          <a:stretch>
            <a:fillRect/>
          </a:stretch>
        </p:blipFill>
        <p:spPr>
          <a:xfrm>
            <a:off x="5981588" y="3673936"/>
            <a:ext cx="4290877" cy="2762019"/>
          </a:xfrm>
          <a:prstGeom prst="rect">
            <a:avLst/>
          </a:prstGeom>
        </p:spPr>
      </p:pic>
      <p:sp>
        <p:nvSpPr>
          <p:cNvPr id="14" name="文本框 13"/>
          <p:cNvSpPr txBox="1"/>
          <p:nvPr/>
        </p:nvSpPr>
        <p:spPr>
          <a:xfrm>
            <a:off x="909643" y="6070275"/>
            <a:ext cx="4347665" cy="369332"/>
          </a:xfrm>
          <a:prstGeom prst="rect">
            <a:avLst/>
          </a:prstGeom>
          <a:noFill/>
        </p:spPr>
        <p:txBody>
          <a:bodyPr wrap="none" rtlCol="0">
            <a:spAutoFit/>
          </a:bodyPr>
          <a:lstStyle/>
          <a:p>
            <a:r>
              <a:rPr lang="en-US" altLang="zh-CN" dirty="0" err="1">
                <a:solidFill>
                  <a:srgbClr val="3399FF"/>
                </a:solidFill>
                <a:latin typeface="Century" panose="02040604050505020304" pitchFamily="18" charset="0"/>
              </a:rPr>
              <a:t>Paeng</a:t>
            </a:r>
            <a:r>
              <a:rPr lang="en-US" altLang="zh-CN" dirty="0">
                <a:solidFill>
                  <a:srgbClr val="3399FF"/>
                </a:solidFill>
                <a:latin typeface="Century" panose="02040604050505020304" pitchFamily="18" charset="0"/>
              </a:rPr>
              <a:t>, </a:t>
            </a:r>
            <a:r>
              <a:rPr lang="en-US" altLang="zh-CN" dirty="0" err="1">
                <a:solidFill>
                  <a:srgbClr val="3399FF"/>
                </a:solidFill>
                <a:latin typeface="Century" panose="02040604050505020304" pitchFamily="18" charset="0"/>
              </a:rPr>
              <a:t>Kuo</a:t>
            </a:r>
            <a:r>
              <a:rPr lang="en-US" altLang="zh-CN" dirty="0">
                <a:solidFill>
                  <a:srgbClr val="3399FF"/>
                </a:solidFill>
                <a:latin typeface="Century" panose="02040604050505020304" pitchFamily="18" charset="0"/>
              </a:rPr>
              <a:t>, Lee, Ma and Rho, </a:t>
            </a:r>
            <a:r>
              <a:rPr lang="en-US" altLang="zh-CN" dirty="0" smtClean="0">
                <a:solidFill>
                  <a:srgbClr val="3399FF"/>
                </a:solidFill>
                <a:latin typeface="Century" panose="02040604050505020304" pitchFamily="18" charset="0"/>
              </a:rPr>
              <a:t>PRD17’.</a:t>
            </a:r>
            <a:endParaRPr lang="zh-CN" altLang="en-US" dirty="0">
              <a:solidFill>
                <a:srgbClr val="3399FF"/>
              </a:solidFill>
              <a:latin typeface="Century" panose="02040604050505020304" pitchFamily="18" charset="0"/>
            </a:endParaRPr>
          </a:p>
        </p:txBody>
      </p:sp>
      <mc:AlternateContent xmlns:mc="http://schemas.openxmlformats.org/markup-compatibility/2006" xmlns:a14="http://schemas.microsoft.com/office/drawing/2010/main">
        <mc:Choice Requires="a14">
          <p:sp>
            <p:nvSpPr>
              <p:cNvPr id="13" name="文本框 12"/>
              <p:cNvSpPr txBox="1"/>
              <p:nvPr/>
            </p:nvSpPr>
            <p:spPr>
              <a:xfrm>
                <a:off x="1436914" y="1412776"/>
                <a:ext cx="9916886" cy="805542"/>
              </a:xfrm>
              <a:prstGeom prst="rect">
                <a:avLst/>
              </a:prstGeom>
              <a:noFill/>
            </p:spPr>
            <p:txBody>
              <a:bodyPr wrap="square" rtlCol="0">
                <a:spAutoFit/>
              </a:bodyPr>
              <a:lstStyle/>
              <a:p>
                <a:r>
                  <a:rPr lang="en-US" altLang="zh-CN" sz="2000" dirty="0">
                    <a:latin typeface="Centaur" panose="02030504050205020304" pitchFamily="18" charset="0"/>
                  </a:rPr>
                  <a:t>If scale symmetry is unbroken, then </a:t>
                </a:r>
                <a14:m>
                  <m:oMath xmlns:m="http://schemas.openxmlformats.org/officeDocument/2006/math">
                    <m:d>
                      <m:dPr>
                        <m:begChr m:val="⟨"/>
                        <m:endChr m:val="⟩"/>
                        <m:ctrlPr>
                          <a:rPr lang="en-US" altLang="zh-CN" sz="2000" i="1">
                            <a:latin typeface="Cambria Math" panose="02040503050406030204" pitchFamily="18" charset="0"/>
                          </a:rPr>
                        </m:ctrlPr>
                      </m:dPr>
                      <m:e>
                        <m:sSubSup>
                          <m:sSubSupPr>
                            <m:ctrlPr>
                              <a:rPr lang="en-US" altLang="zh-CN" sz="2000" i="1">
                                <a:latin typeface="Cambria Math" panose="02040503050406030204" pitchFamily="18" charset="0"/>
                              </a:rPr>
                            </m:ctrlPr>
                          </m:sSubSupPr>
                          <m:e>
                            <m:r>
                              <a:rPr lang="zh-CN" altLang="en-US" sz="2000" i="1">
                                <a:latin typeface="Cambria Math" panose="02040503050406030204" pitchFamily="18" charset="0"/>
                              </a:rPr>
                              <m:t>𝜃</m:t>
                            </m:r>
                          </m:e>
                          <m:sub>
                            <m:r>
                              <a:rPr lang="zh-CN" altLang="en-US" sz="2000" i="1">
                                <a:latin typeface="Cambria Math" panose="02040503050406030204" pitchFamily="18" charset="0"/>
                              </a:rPr>
                              <m:t>𝜇</m:t>
                            </m:r>
                          </m:sub>
                          <m:sup>
                            <m:r>
                              <a:rPr lang="zh-CN" altLang="en-US" sz="2000" i="1">
                                <a:latin typeface="Cambria Math" panose="02040503050406030204" pitchFamily="18" charset="0"/>
                              </a:rPr>
                              <m:t>𝜇</m:t>
                            </m:r>
                          </m:sup>
                        </m:sSubSup>
                      </m:e>
                    </m:d>
                    <m:r>
                      <a:rPr lang="en-US" altLang="zh-CN" sz="2000" i="1">
                        <a:latin typeface="Cambria Math" panose="02040503050406030204" pitchFamily="18" charset="0"/>
                      </a:rPr>
                      <m:t>=0</m:t>
                    </m:r>
                    <m:r>
                      <a:rPr lang="en-US" altLang="zh-CN" sz="2000" i="1">
                        <a:latin typeface="Cambria Math" panose="02040503050406030204" pitchFamily="18" charset="0"/>
                        <a:ea typeface="Cambria Math" panose="02040503050406030204" pitchFamily="18" charset="0"/>
                      </a:rPr>
                      <m:t>→ </m:t>
                    </m:r>
                    <m:sSubSup>
                      <m:sSubSupPr>
                        <m:ctrlPr>
                          <a:rPr lang="en-US" altLang="zh-CN" sz="2000" i="1">
                            <a:latin typeface="Cambria Math" panose="02040503050406030204" pitchFamily="18" charset="0"/>
                            <a:ea typeface="Cambria Math" panose="02040503050406030204" pitchFamily="18" charset="0"/>
                          </a:rPr>
                        </m:ctrlPr>
                      </m:sSubSupPr>
                      <m:e>
                        <m:r>
                          <a:rPr lang="en-US" altLang="zh-CN" sz="2000" i="1">
                            <a:latin typeface="Cambria Math" panose="02040503050406030204" pitchFamily="18" charset="0"/>
                            <a:ea typeface="Cambria Math" panose="02040503050406030204" pitchFamily="18" charset="0"/>
                          </a:rPr>
                          <m:t>𝑣</m:t>
                        </m:r>
                      </m:e>
                      <m:sub>
                        <m:r>
                          <a:rPr lang="en-US" altLang="zh-CN" sz="2000" i="1">
                            <a:latin typeface="Cambria Math" panose="02040503050406030204" pitchFamily="18" charset="0"/>
                            <a:ea typeface="Cambria Math" panose="02040503050406030204" pitchFamily="18" charset="0"/>
                          </a:rPr>
                          <m:t>𝑠</m:t>
                        </m:r>
                      </m:sub>
                      <m:sup>
                        <m:r>
                          <a:rPr lang="en-US" altLang="zh-CN" sz="2000" i="1">
                            <a:latin typeface="Cambria Math" panose="02040503050406030204" pitchFamily="18" charset="0"/>
                            <a:ea typeface="Cambria Math" panose="02040503050406030204" pitchFamily="18" charset="0"/>
                          </a:rPr>
                          <m:t>2</m:t>
                        </m:r>
                      </m:sup>
                    </m:sSubSup>
                    <m:r>
                      <a:rPr lang="en-US" altLang="zh-CN" sz="2000" i="1">
                        <a:latin typeface="Cambria Math" panose="02040503050406030204" pitchFamily="18" charset="0"/>
                        <a:ea typeface="Cambria Math" panose="02040503050406030204" pitchFamily="18" charset="0"/>
                      </a:rPr>
                      <m:t>=</m:t>
                    </m:r>
                    <m:f>
                      <m:fPr>
                        <m:ctrlPr>
                          <a:rPr lang="en-US" altLang="zh-CN" sz="2000" i="1">
                            <a:latin typeface="Cambria Math" panose="02040503050406030204" pitchFamily="18" charset="0"/>
                            <a:ea typeface="Cambria Math" panose="02040503050406030204" pitchFamily="18" charset="0"/>
                          </a:rPr>
                        </m:ctrlPr>
                      </m:fPr>
                      <m:num>
                        <m:r>
                          <a:rPr lang="en-US" altLang="zh-CN" sz="2000" i="1">
                            <a:latin typeface="Cambria Math" panose="02040503050406030204" pitchFamily="18" charset="0"/>
                            <a:ea typeface="Cambria Math" panose="02040503050406030204" pitchFamily="18" charset="0"/>
                          </a:rPr>
                          <m:t>1</m:t>
                        </m:r>
                      </m:num>
                      <m:den>
                        <m:r>
                          <a:rPr lang="en-US" altLang="zh-CN" sz="2000" i="1">
                            <a:latin typeface="Cambria Math" panose="02040503050406030204" pitchFamily="18" charset="0"/>
                            <a:ea typeface="Cambria Math" panose="02040503050406030204" pitchFamily="18" charset="0"/>
                          </a:rPr>
                          <m:t>3</m:t>
                        </m:r>
                      </m:den>
                    </m:f>
                  </m:oMath>
                </a14:m>
                <a:r>
                  <a:rPr lang="en-US" altLang="zh-CN" sz="2000" dirty="0">
                    <a:latin typeface="Centaur" panose="02030504050205020304" pitchFamily="18" charset="0"/>
                  </a:rPr>
                  <a:t>:  “conformal sound velocity.“ </a:t>
                </a:r>
              </a:p>
              <a:p>
                <a:r>
                  <a:rPr lang="en-US" altLang="zh-CN" dirty="0">
                    <a:solidFill>
                      <a:srgbClr val="FF0000"/>
                    </a:solidFill>
                    <a:latin typeface="Centaur" panose="02030504050205020304" pitchFamily="18" charset="0"/>
                  </a:rPr>
                  <a:t>                                             </a:t>
                </a:r>
                <a:r>
                  <a:rPr lang="en-US" altLang="zh-CN" dirty="0" smtClean="0">
                    <a:solidFill>
                      <a:srgbClr val="FF0000"/>
                    </a:solidFill>
                    <a:latin typeface="Centaur" panose="02030504050205020304" pitchFamily="18" charset="0"/>
                  </a:rPr>
                  <a:t>                                </a:t>
                </a:r>
                <a:r>
                  <a:rPr lang="en-US" altLang="zh-CN" dirty="0">
                    <a:solidFill>
                      <a:srgbClr val="FF0000"/>
                    </a:solidFill>
                    <a:latin typeface="Centaur" panose="02030504050205020304" pitchFamily="18" charset="0"/>
                  </a:rPr>
                  <a:t>Trace anomaly in matter free space, not present in QCD proper !</a:t>
                </a:r>
                <a:endParaRPr lang="zh-CN" altLang="en-US" dirty="0">
                  <a:solidFill>
                    <a:srgbClr val="FF0000"/>
                  </a:solidFill>
                  <a:latin typeface="Centaur" panose="02030504050205020304" pitchFamily="18" charset="0"/>
                </a:endParaRPr>
              </a:p>
            </p:txBody>
          </p:sp>
        </mc:Choice>
        <mc:Fallback xmlns="">
          <p:sp>
            <p:nvSpPr>
              <p:cNvPr id="13" name="文本框 12"/>
              <p:cNvSpPr txBox="1">
                <a:spLocks noRot="1" noChangeAspect="1" noMove="1" noResize="1" noEditPoints="1" noAdjustHandles="1" noChangeArrowheads="1" noChangeShapeType="1" noTextEdit="1"/>
              </p:cNvSpPr>
              <p:nvPr/>
            </p:nvSpPr>
            <p:spPr>
              <a:xfrm>
                <a:off x="1436914" y="1412776"/>
                <a:ext cx="9916886" cy="805542"/>
              </a:xfrm>
              <a:prstGeom prst="rect">
                <a:avLst/>
              </a:prstGeom>
              <a:blipFill rotWithShape="0">
                <a:blip r:embed="rId6"/>
                <a:stretch>
                  <a:fillRect l="-676" b="-12121"/>
                </a:stretch>
              </a:blipFill>
            </p:spPr>
            <p:txBody>
              <a:bodyPr/>
              <a:lstStyle/>
              <a:p>
                <a:r>
                  <a:rPr lang="zh-CN" altLang="en-US">
                    <a:noFill/>
                  </a:rPr>
                  <a:t> </a:t>
                </a:r>
              </a:p>
            </p:txBody>
          </p:sp>
        </mc:Fallback>
      </mc:AlternateContent>
      <p:pic>
        <p:nvPicPr>
          <p:cNvPr id="16" name="图片 15"/>
          <p:cNvPicPr>
            <a:picLocks noChangeAspect="1"/>
          </p:cNvPicPr>
          <p:nvPr/>
        </p:nvPicPr>
        <p:blipFill>
          <a:blip r:embed="rId7"/>
          <a:stretch>
            <a:fillRect/>
          </a:stretch>
        </p:blipFill>
        <p:spPr>
          <a:xfrm>
            <a:off x="2063552" y="3739951"/>
            <a:ext cx="4018152" cy="2410956"/>
          </a:xfrm>
          <a:prstGeom prst="rect">
            <a:avLst/>
          </a:prstGeom>
        </p:spPr>
      </p:pic>
      <mc:AlternateContent xmlns:mc="http://schemas.openxmlformats.org/markup-compatibility/2006" xmlns:a14="http://schemas.microsoft.com/office/drawing/2010/main">
        <mc:Choice Requires="a14">
          <p:sp>
            <p:nvSpPr>
              <p:cNvPr id="17" name="文本框 16"/>
              <p:cNvSpPr txBox="1"/>
              <p:nvPr/>
            </p:nvSpPr>
            <p:spPr>
              <a:xfrm>
                <a:off x="3287688" y="4096691"/>
                <a:ext cx="2376264" cy="369332"/>
              </a:xfrm>
              <a:prstGeom prst="rect">
                <a:avLst/>
              </a:prstGeom>
              <a:noFill/>
            </p:spPr>
            <p:txBody>
              <a:bodyPr wrap="square" rtlCol="0">
                <a:spAutoFit/>
              </a:bodyPr>
              <a:lstStyle/>
              <a:p>
                <a:r>
                  <a:rPr lang="en-US" altLang="zh-CN" dirty="0">
                    <a:solidFill>
                      <a:srgbClr val="FF0000"/>
                    </a:solidFill>
                  </a:rPr>
                  <a:t>Mean field and </a:t>
                </a:r>
                <a14:m>
                  <m:oMath xmlns:m="http://schemas.openxmlformats.org/officeDocument/2006/math">
                    <m:sSub>
                      <m:sSubPr>
                        <m:ctrlPr>
                          <a:rPr lang="en-US" altLang="zh-CN" i="1">
                            <a:solidFill>
                              <a:srgbClr val="FF0000"/>
                            </a:solidFill>
                            <a:latin typeface="Cambria Math" panose="02040503050406030204" pitchFamily="18" charset="0"/>
                          </a:rPr>
                        </m:ctrlPr>
                      </m:sSubPr>
                      <m:e>
                        <m:r>
                          <a:rPr lang="en-US" altLang="zh-CN" i="1">
                            <a:solidFill>
                              <a:srgbClr val="FF0000"/>
                            </a:solidFill>
                            <a:latin typeface="Cambria Math" panose="02040503050406030204" pitchFamily="18" charset="0"/>
                          </a:rPr>
                          <m:t>𝑉</m:t>
                        </m:r>
                      </m:e>
                      <m:sub>
                        <m:r>
                          <a:rPr lang="en-US" altLang="zh-CN" i="1">
                            <a:solidFill>
                              <a:srgbClr val="FF0000"/>
                            </a:solidFill>
                            <a:latin typeface="Cambria Math" panose="02040503050406030204" pitchFamily="18" charset="0"/>
                          </a:rPr>
                          <m:t>𝑙𝑜𝑤𝑘</m:t>
                        </m:r>
                      </m:sub>
                    </m:sSub>
                  </m:oMath>
                </a14:m>
                <a:endParaRPr lang="zh-CN" altLang="en-US" dirty="0"/>
              </a:p>
            </p:txBody>
          </p:sp>
        </mc:Choice>
        <mc:Fallback xmlns="">
          <p:sp>
            <p:nvSpPr>
              <p:cNvPr id="17" name="文本框 16"/>
              <p:cNvSpPr txBox="1">
                <a:spLocks noRot="1" noChangeAspect="1" noMove="1" noResize="1" noEditPoints="1" noAdjustHandles="1" noChangeArrowheads="1" noChangeShapeType="1" noTextEdit="1"/>
              </p:cNvSpPr>
              <p:nvPr/>
            </p:nvSpPr>
            <p:spPr>
              <a:xfrm>
                <a:off x="3287688" y="4096691"/>
                <a:ext cx="2376264" cy="369332"/>
              </a:xfrm>
              <a:prstGeom prst="rect">
                <a:avLst/>
              </a:prstGeom>
              <a:blipFill rotWithShape="0">
                <a:blip r:embed="rId8"/>
                <a:stretch>
                  <a:fillRect l="-2051" t="-8197" b="-24590"/>
                </a:stretch>
              </a:blipFill>
            </p:spPr>
            <p:txBody>
              <a:bodyPr/>
              <a:lstStyle/>
              <a:p>
                <a:r>
                  <a:rPr lang="zh-CN" altLang="en-US">
                    <a:noFill/>
                  </a:rPr>
                  <a:t> </a:t>
                </a:r>
              </a:p>
            </p:txBody>
          </p:sp>
        </mc:Fallback>
      </mc:AlternateContent>
      <p:sp>
        <p:nvSpPr>
          <p:cNvPr id="18" name="右箭头 17"/>
          <p:cNvSpPr/>
          <p:nvPr/>
        </p:nvSpPr>
        <p:spPr>
          <a:xfrm>
            <a:off x="5059809" y="4825955"/>
            <a:ext cx="2059610" cy="457979"/>
          </a:xfrm>
          <a:prstGeom prst="rightArrow">
            <a:avLst/>
          </a:prstGeom>
          <a:solidFill>
            <a:srgbClr val="66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9" name="文本框 18"/>
              <p:cNvSpPr txBox="1"/>
              <p:nvPr/>
            </p:nvSpPr>
            <p:spPr>
              <a:xfrm>
                <a:off x="5208485" y="4431275"/>
                <a:ext cx="1910935" cy="542521"/>
              </a:xfrm>
              <a:prstGeom prst="rect">
                <a:avLst/>
              </a:prstGeom>
              <a:noFill/>
            </p:spPr>
            <p:txBody>
              <a:bodyPr wrap="square" rtlCol="0">
                <a:spAutoFit/>
              </a:bodyPr>
              <a:lstStyle/>
              <a:p>
                <a:r>
                  <a:rPr lang="en-US" altLang="zh-CN" sz="1400" dirty="0">
                    <a:solidFill>
                      <a:srgbClr val="FF0000"/>
                    </a:solidFill>
                  </a:rPr>
                  <a:t>No </a:t>
                </a:r>
                <a:r>
                  <a:rPr lang="en-US" altLang="zh-CN" sz="1400" dirty="0" err="1">
                    <a:solidFill>
                      <a:srgbClr val="FF0000"/>
                    </a:solidFill>
                  </a:rPr>
                  <a:t>extremum</a:t>
                </a:r>
                <a:r>
                  <a:rPr lang="en-US" altLang="zh-CN" sz="1400" dirty="0">
                    <a:solidFill>
                      <a:srgbClr val="FF0000"/>
                    </a:solidFill>
                  </a:rPr>
                  <a:t> in energy density for </a:t>
                </a:r>
                <a14:m>
                  <m:oMath xmlns:m="http://schemas.openxmlformats.org/officeDocument/2006/math">
                    <m:r>
                      <a:rPr lang="en-US" altLang="zh-CN" sz="1400" i="1">
                        <a:solidFill>
                          <a:srgbClr val="FF0000"/>
                        </a:solidFill>
                        <a:latin typeface="Cambria Math" panose="02040503050406030204" pitchFamily="18" charset="0"/>
                      </a:rPr>
                      <m:t>𝑛</m:t>
                    </m:r>
                    <m:r>
                      <a:rPr lang="en-US" altLang="zh-CN" sz="1400" i="1">
                        <a:solidFill>
                          <a:srgbClr val="FF0000"/>
                        </a:solidFill>
                        <a:latin typeface="Cambria Math" panose="02040503050406030204" pitchFamily="18" charset="0"/>
                        <a:ea typeface="Cambria Math" panose="02040503050406030204" pitchFamily="18" charset="0"/>
                      </a:rPr>
                      <m:t>&gt;</m:t>
                    </m:r>
                    <m:sSub>
                      <m:sSubPr>
                        <m:ctrlPr>
                          <a:rPr lang="en-US" altLang="zh-CN" sz="1400" i="1">
                            <a:solidFill>
                              <a:srgbClr val="FF0000"/>
                            </a:solidFill>
                            <a:latin typeface="Cambria Math" panose="02040503050406030204" pitchFamily="18" charset="0"/>
                            <a:ea typeface="Cambria Math" panose="02040503050406030204" pitchFamily="18" charset="0"/>
                          </a:rPr>
                        </m:ctrlPr>
                      </m:sSubPr>
                      <m:e>
                        <m:r>
                          <a:rPr lang="en-US" altLang="zh-CN" sz="1400" i="1">
                            <a:solidFill>
                              <a:srgbClr val="FF0000"/>
                            </a:solidFill>
                            <a:latin typeface="Cambria Math" panose="02040503050406030204" pitchFamily="18" charset="0"/>
                            <a:ea typeface="Cambria Math" panose="02040503050406030204" pitchFamily="18" charset="0"/>
                          </a:rPr>
                          <m:t>𝑛</m:t>
                        </m:r>
                      </m:e>
                      <m:sub>
                        <m:r>
                          <a:rPr lang="en-US" altLang="zh-CN" sz="1400" i="1">
                            <a:solidFill>
                              <a:srgbClr val="FF0000"/>
                            </a:solidFill>
                            <a:latin typeface="Cambria Math" panose="02040503050406030204" pitchFamily="18" charset="0"/>
                            <a:ea typeface="Cambria Math" panose="02040503050406030204" pitchFamily="18" charset="0"/>
                          </a:rPr>
                          <m:t>1/2</m:t>
                        </m:r>
                      </m:sub>
                    </m:sSub>
                  </m:oMath>
                </a14:m>
                <a:r>
                  <a:rPr lang="en-US" altLang="zh-CN" sz="1400" dirty="0">
                    <a:solidFill>
                      <a:srgbClr val="FF0000"/>
                    </a:solidFill>
                  </a:rPr>
                  <a:t> </a:t>
                </a:r>
                <a:endParaRPr lang="zh-CN" altLang="en-US" sz="1400" dirty="0">
                  <a:solidFill>
                    <a:srgbClr val="FF0000"/>
                  </a:solidFill>
                </a:endParaRPr>
              </a:p>
            </p:txBody>
          </p:sp>
        </mc:Choice>
        <mc:Fallback xmlns="">
          <p:sp>
            <p:nvSpPr>
              <p:cNvPr id="19" name="文本框 18"/>
              <p:cNvSpPr txBox="1">
                <a:spLocks noRot="1" noChangeAspect="1" noMove="1" noResize="1" noEditPoints="1" noAdjustHandles="1" noChangeArrowheads="1" noChangeShapeType="1" noTextEdit="1"/>
              </p:cNvSpPr>
              <p:nvPr/>
            </p:nvSpPr>
            <p:spPr>
              <a:xfrm>
                <a:off x="5208485" y="4431275"/>
                <a:ext cx="1910935" cy="542521"/>
              </a:xfrm>
              <a:prstGeom prst="rect">
                <a:avLst/>
              </a:prstGeom>
              <a:blipFill rotWithShape="0">
                <a:blip r:embed="rId9"/>
                <a:stretch>
                  <a:fillRect l="-955" t="-2247" r="-1911" b="-786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226561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33</a:t>
            </a:fld>
            <a:endParaRPr lang="ja-JP" altLang="en-US">
              <a:solidFill>
                <a:prstClr val="black">
                  <a:tint val="75000"/>
                </a:prstClr>
              </a:solidFill>
            </a:endParaRPr>
          </a:p>
        </p:txBody>
      </p:sp>
      <p:cxnSp>
        <p:nvCxnSpPr>
          <p:cNvPr id="10" name="直接连接符 10"/>
          <p:cNvCxnSpPr>
            <a:cxnSpLocks noChangeShapeType="1"/>
          </p:cNvCxnSpPr>
          <p:nvPr/>
        </p:nvCxnSpPr>
        <p:spPr bwMode="auto">
          <a:xfrm>
            <a:off x="8636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86360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标题 4"/>
          <p:cNvSpPr txBox="1">
            <a:spLocks/>
          </p:cNvSpPr>
          <p:nvPr/>
        </p:nvSpPr>
        <p:spPr>
          <a:xfrm>
            <a:off x="838200" y="332786"/>
            <a:ext cx="970404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3600" b="1" dirty="0">
                <a:solidFill>
                  <a:prstClr val="black"/>
                </a:solidFill>
                <a:latin typeface="微软雅黑" panose="020B0503020204020204" pitchFamily="34" charset="-122"/>
                <a:ea typeface="微软雅黑" panose="020B0503020204020204" pitchFamily="34" charset="-122"/>
              </a:rPr>
              <a:t>Emergent scale symmetry in medium</a:t>
            </a:r>
            <a:endParaRPr lang="zh-CN" altLang="en-US" sz="3600" b="1" dirty="0">
              <a:solidFill>
                <a:prstClr val="black"/>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2"/>
          <a:stretch>
            <a:fillRect/>
          </a:stretch>
        </p:blipFill>
        <p:spPr>
          <a:xfrm>
            <a:off x="5761163" y="2097654"/>
            <a:ext cx="4938949" cy="3179180"/>
          </a:xfrm>
          <a:prstGeom prst="rect">
            <a:avLst/>
          </a:prstGeom>
        </p:spPr>
      </p:pic>
      <p:sp>
        <p:nvSpPr>
          <p:cNvPr id="14" name="文本框 13"/>
          <p:cNvSpPr txBox="1"/>
          <p:nvPr/>
        </p:nvSpPr>
        <p:spPr>
          <a:xfrm>
            <a:off x="1905682" y="5825006"/>
            <a:ext cx="4347665" cy="369332"/>
          </a:xfrm>
          <a:prstGeom prst="rect">
            <a:avLst/>
          </a:prstGeom>
          <a:noFill/>
        </p:spPr>
        <p:txBody>
          <a:bodyPr wrap="none" rtlCol="0">
            <a:spAutoFit/>
          </a:bodyPr>
          <a:lstStyle/>
          <a:p>
            <a:r>
              <a:rPr lang="en-US" altLang="zh-CN" dirty="0" err="1">
                <a:solidFill>
                  <a:srgbClr val="3399FF"/>
                </a:solidFill>
                <a:latin typeface="Century" panose="02040604050505020304" pitchFamily="18" charset="0"/>
              </a:rPr>
              <a:t>Paeng</a:t>
            </a:r>
            <a:r>
              <a:rPr lang="en-US" altLang="zh-CN" dirty="0">
                <a:solidFill>
                  <a:srgbClr val="3399FF"/>
                </a:solidFill>
                <a:latin typeface="Century" panose="02040604050505020304" pitchFamily="18" charset="0"/>
              </a:rPr>
              <a:t>, </a:t>
            </a:r>
            <a:r>
              <a:rPr lang="en-US" altLang="zh-CN" dirty="0" err="1">
                <a:solidFill>
                  <a:srgbClr val="3399FF"/>
                </a:solidFill>
                <a:latin typeface="Century" panose="02040604050505020304" pitchFamily="18" charset="0"/>
              </a:rPr>
              <a:t>Kuo</a:t>
            </a:r>
            <a:r>
              <a:rPr lang="en-US" altLang="zh-CN" dirty="0">
                <a:solidFill>
                  <a:srgbClr val="3399FF"/>
                </a:solidFill>
                <a:latin typeface="Century" panose="02040604050505020304" pitchFamily="18" charset="0"/>
              </a:rPr>
              <a:t>, Lee, Ma and Rho, </a:t>
            </a:r>
            <a:r>
              <a:rPr lang="en-US" altLang="zh-CN" dirty="0" smtClean="0">
                <a:solidFill>
                  <a:srgbClr val="3399FF"/>
                </a:solidFill>
                <a:latin typeface="Century" panose="02040604050505020304" pitchFamily="18" charset="0"/>
              </a:rPr>
              <a:t>PRD17’.</a:t>
            </a:r>
            <a:endParaRPr lang="zh-CN" altLang="en-US" dirty="0">
              <a:solidFill>
                <a:srgbClr val="3399FF"/>
              </a:solidFill>
              <a:latin typeface="Century" panose="02040604050505020304" pitchFamily="18" charset="0"/>
            </a:endParaRPr>
          </a:p>
        </p:txBody>
      </p:sp>
      <p:sp>
        <p:nvSpPr>
          <p:cNvPr id="13" name="文本框 12"/>
          <p:cNvSpPr txBox="1"/>
          <p:nvPr/>
        </p:nvSpPr>
        <p:spPr>
          <a:xfrm>
            <a:off x="1104900" y="1556792"/>
            <a:ext cx="4847084" cy="4247317"/>
          </a:xfrm>
          <a:prstGeom prst="rect">
            <a:avLst/>
          </a:prstGeom>
          <a:noFill/>
        </p:spPr>
        <p:txBody>
          <a:bodyPr wrap="square" rtlCol="0">
            <a:spAutoFit/>
          </a:bodyPr>
          <a:lstStyle/>
          <a:p>
            <a:pPr marL="285750" indent="-285750" algn="just">
              <a:buFont typeface="Wingdings" panose="05000000000000000000" pitchFamily="2" charset="2"/>
              <a:buChar char="Ø"/>
            </a:pPr>
            <a:r>
              <a:rPr lang="en-US" altLang="zh-CN" b="1" dirty="0">
                <a:latin typeface="微软雅黑" panose="020B0503020204020204" pitchFamily="34" charset="-122"/>
                <a:ea typeface="微软雅黑" panose="020B0503020204020204" pitchFamily="34" charset="-122"/>
              </a:rPr>
              <a:t>NOT the genuine conformal velocity, absent in QCD proper. </a:t>
            </a:r>
          </a:p>
          <a:p>
            <a:pPr marL="285750" indent="-285750" algn="just">
              <a:buFont typeface="Wingdings" panose="05000000000000000000" pitchFamily="2" charset="2"/>
              <a:buChar char="Ø"/>
            </a:pPr>
            <a:endParaRPr lang="en-US" altLang="zh-CN" b="1" dirty="0">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pPr>
            <a:r>
              <a:rPr lang="en-US" altLang="zh-CN" b="1" dirty="0">
                <a:latin typeface="微软雅黑" panose="020B0503020204020204" pitchFamily="34" charset="-122"/>
                <a:ea typeface="微软雅黑" panose="020B0503020204020204" pitchFamily="34" charset="-122"/>
              </a:rPr>
              <a:t>The trace anomaly is still non-zero there. Yet the velocity approaches conformal one as the system goes into a “phase" where the parity-doubling symmetry emerges. </a:t>
            </a:r>
            <a:endParaRPr lang="en-US" altLang="zh-CN" b="1" dirty="0" smtClean="0">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pPr>
            <a:endParaRPr lang="en-US" altLang="zh-CN" b="1" dirty="0">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pPr>
            <a:r>
              <a:rPr lang="en-US" altLang="zh-CN" b="1" dirty="0" smtClean="0">
                <a:latin typeface="微软雅黑" panose="020B0503020204020204" pitchFamily="34" charset="-122"/>
                <a:ea typeface="微软雅黑" panose="020B0503020204020204" pitchFamily="34" charset="-122"/>
              </a:rPr>
              <a:t>Identify </a:t>
            </a:r>
            <a:r>
              <a:rPr lang="en-US" altLang="zh-CN" b="1" dirty="0">
                <a:latin typeface="微软雅黑" panose="020B0503020204020204" pitchFamily="34" charset="-122"/>
                <a:ea typeface="微软雅黑" panose="020B0503020204020204" pitchFamily="34" charset="-122"/>
              </a:rPr>
              <a:t>it as a “pseudo-conformal sound velocity" associated with a possibly emergent scale symmetry. </a:t>
            </a:r>
          </a:p>
          <a:p>
            <a:pPr marL="285750" indent="-285750" algn="just">
              <a:buFont typeface="Wingdings" panose="05000000000000000000" pitchFamily="2" charset="2"/>
              <a:buChar char="Ø"/>
            </a:pPr>
            <a:endParaRPr lang="en-US" altLang="zh-CN" b="1" dirty="0">
              <a:latin typeface="微软雅黑" panose="020B0503020204020204" pitchFamily="34" charset="-122"/>
              <a:ea typeface="微软雅黑" panose="020B0503020204020204" pitchFamily="34" charset="-122"/>
            </a:endParaRPr>
          </a:p>
          <a:p>
            <a:pPr marL="285750" indent="-285750" algn="just">
              <a:buFont typeface="Wingdings" panose="05000000000000000000" pitchFamily="2" charset="2"/>
              <a:buChar char="Ø"/>
            </a:pPr>
            <a:r>
              <a:rPr lang="en-US" altLang="zh-CN" b="1" dirty="0">
                <a:latin typeface="微软雅黑" panose="020B0503020204020204" pitchFamily="34" charset="-122"/>
                <a:ea typeface="微软雅黑" panose="020B0503020204020204" pitchFamily="34" charset="-122"/>
              </a:rPr>
              <a:t>The viability was verified in in terms of a “pseudo-conformal </a:t>
            </a:r>
            <a:r>
              <a:rPr lang="en-US" altLang="zh-CN" b="1" dirty="0" err="1">
                <a:latin typeface="微软雅黑" panose="020B0503020204020204" pitchFamily="34" charset="-122"/>
                <a:ea typeface="微软雅黑" panose="020B0503020204020204" pitchFamily="34" charset="-122"/>
              </a:rPr>
              <a:t>EoS</a:t>
            </a:r>
            <a:r>
              <a:rPr lang="en-US" altLang="zh-CN" b="1" dirty="0">
                <a:latin typeface="微软雅黑" panose="020B0503020204020204" pitchFamily="34" charset="-122"/>
                <a:ea typeface="微软雅黑" panose="020B0503020204020204" pitchFamily="34" charset="-122"/>
              </a:rPr>
              <a:t>."</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006297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625" y="128647"/>
            <a:ext cx="8229600" cy="1143000"/>
          </a:xfrm>
        </p:spPr>
        <p:txBody>
          <a:bodyPr>
            <a:normAutofit/>
          </a:bodyPr>
          <a:lstStyle/>
          <a:p>
            <a:pPr>
              <a:defRPr/>
            </a:pPr>
            <a:r>
              <a:rPr lang="en-US" altLang="ko-KR" sz="32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Symmetry Energy</a:t>
            </a:r>
            <a:endParaRPr lang="ko-KR" altLang="en-US" sz="3200" b="1" dirty="0">
              <a:solidFill>
                <a:srgbClr val="002060"/>
              </a:solidFill>
              <a:effectLst>
                <a:outerShdw blurRad="38100" dist="38100" dir="2700000" algn="tl">
                  <a:srgbClr val="C0C0C0"/>
                </a:outerShdw>
              </a:effectLst>
              <a:latin typeface="微软雅黑" panose="020B0503020204020204" pitchFamily="34" charset="-122"/>
              <a:ea typeface="굴림" panose="020B0600000101010101" pitchFamily="34" charset="-127"/>
            </a:endParaRPr>
          </a:p>
        </p:txBody>
      </p:sp>
      <p:sp>
        <p:nvSpPr>
          <p:cNvPr id="58371" name="TextBox 2"/>
          <p:cNvSpPr txBox="1">
            <a:spLocks noChangeArrowheads="1"/>
          </p:cNvSpPr>
          <p:nvPr/>
        </p:nvSpPr>
        <p:spPr bwMode="auto">
          <a:xfrm>
            <a:off x="2732089" y="1597026"/>
            <a:ext cx="75136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ko-KR" sz="2400">
                <a:solidFill>
                  <a:prstClr val="black"/>
                </a:solidFill>
                <a:ea typeface="굴림" panose="020B0600000101010101" pitchFamily="34" charset="-127"/>
              </a:rPr>
              <a:t>“Symmetry energy is dominated by the tensor forces”:</a:t>
            </a:r>
            <a:endParaRPr lang="ko-KR" altLang="en-US" sz="2400">
              <a:solidFill>
                <a:prstClr val="black"/>
              </a:solidFill>
              <a:ea typeface="굴림" panose="020B0600000101010101" pitchFamily="34" charset="-127"/>
            </a:endParaRPr>
          </a:p>
        </p:txBody>
      </p:sp>
      <p:pic>
        <p:nvPicPr>
          <p:cNvPr id="583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4550" y="2062164"/>
            <a:ext cx="24384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8483" y="2988725"/>
            <a:ext cx="3067050" cy="2469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7" name="TextBox 16"/>
          <p:cNvSpPr txBox="1">
            <a:spLocks noChangeArrowheads="1"/>
          </p:cNvSpPr>
          <p:nvPr/>
        </p:nvSpPr>
        <p:spPr bwMode="auto">
          <a:xfrm>
            <a:off x="8803368" y="5458339"/>
            <a:ext cx="5651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2000" dirty="0">
                <a:solidFill>
                  <a:prstClr val="black"/>
                </a:solidFill>
                <a:cs typeface="Arial" panose="020B0604020202020204" pitchFamily="34" charset="0"/>
              </a:rPr>
              <a:t>n</a:t>
            </a:r>
            <a:r>
              <a:rPr lang="en-US" altLang="en-US" sz="2000" baseline="-25000" dirty="0">
                <a:solidFill>
                  <a:prstClr val="black"/>
                </a:solidFill>
                <a:cs typeface="Arial" panose="020B0604020202020204" pitchFamily="34" charset="0"/>
              </a:rPr>
              <a:t>1/2</a:t>
            </a:r>
            <a:endParaRPr lang="en-US" altLang="en-US" sz="2000" dirty="0">
              <a:solidFill>
                <a:prstClr val="black"/>
              </a:solidFill>
              <a:cs typeface="Arial" panose="020B0604020202020204" pitchFamily="34" charset="0"/>
            </a:endParaRPr>
          </a:p>
        </p:txBody>
      </p:sp>
      <p:sp>
        <p:nvSpPr>
          <p:cNvPr id="58378" name="TextBox 4"/>
          <p:cNvSpPr txBox="1">
            <a:spLocks noChangeArrowheads="1"/>
          </p:cNvSpPr>
          <p:nvPr/>
        </p:nvSpPr>
        <p:spPr bwMode="auto">
          <a:xfrm>
            <a:off x="9015411" y="2817784"/>
            <a:ext cx="30059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2000" dirty="0">
                <a:solidFill>
                  <a:prstClr val="black"/>
                </a:solidFill>
                <a:cs typeface="Arial" panose="020B0604020202020204" pitchFamily="34" charset="0"/>
              </a:rPr>
              <a:t>With nuclear correlations</a:t>
            </a:r>
          </a:p>
        </p:txBody>
      </p:sp>
      <p:sp>
        <p:nvSpPr>
          <p:cNvPr id="58380" name="TextBox 7"/>
          <p:cNvSpPr txBox="1">
            <a:spLocks noChangeArrowheads="1"/>
          </p:cNvSpPr>
          <p:nvPr/>
        </p:nvSpPr>
        <p:spPr bwMode="auto">
          <a:xfrm>
            <a:off x="8428037" y="2252818"/>
            <a:ext cx="1554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2400" dirty="0" err="1">
                <a:solidFill>
                  <a:prstClr val="black"/>
                </a:solidFill>
                <a:cs typeface="Arial" panose="020B0604020202020204" pitchFamily="34" charset="0"/>
              </a:rPr>
              <a:t>Skyrmion</a:t>
            </a:r>
            <a:r>
              <a:rPr lang="en-US" altLang="en-US" sz="2400" dirty="0">
                <a:solidFill>
                  <a:prstClr val="black"/>
                </a:solidFill>
                <a:cs typeface="Arial" panose="020B0604020202020204" pitchFamily="34" charset="0"/>
              </a:rPr>
              <a:t> </a:t>
            </a:r>
          </a:p>
        </p:txBody>
      </p:sp>
      <p:sp>
        <p:nvSpPr>
          <p:cNvPr id="9" name="Left-Right Arrow 8"/>
          <p:cNvSpPr/>
          <p:nvPr/>
        </p:nvSpPr>
        <p:spPr>
          <a:xfrm>
            <a:off x="7239000" y="2374900"/>
            <a:ext cx="914400" cy="242887"/>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日期占位符 2"/>
          <p:cNvSpPr>
            <a:spLocks noGrp="1"/>
          </p:cNvSpPr>
          <p:nvPr>
            <p:ph type="dt" sz="half" idx="10"/>
          </p:nvPr>
        </p:nvSpPr>
        <p:spPr/>
        <p:txBody>
          <a:bodyPr/>
          <a:lstStyle/>
          <a:p>
            <a:r>
              <a:rPr kumimoji="1" lang="en-US" altLang="zh-CN" smtClean="0">
                <a:solidFill>
                  <a:prstClr val="black">
                    <a:tint val="75000"/>
                  </a:prstClr>
                </a:solidFill>
              </a:rPr>
              <a:t>2018/9/17</a:t>
            </a:r>
            <a:endParaRPr kumimoji="1" lang="ja-JP" altLang="en-US">
              <a:solidFill>
                <a:prstClr val="black">
                  <a:tint val="75000"/>
                </a:prstClr>
              </a:solidFill>
            </a:endParaRPr>
          </a:p>
        </p:txBody>
      </p:sp>
      <p:sp>
        <p:nvSpPr>
          <p:cNvPr id="4" name="页脚占位符 3"/>
          <p:cNvSpPr>
            <a:spLocks noGrp="1"/>
          </p:cNvSpPr>
          <p:nvPr>
            <p:ph type="ftr" sz="quarter" idx="11"/>
          </p:nvPr>
        </p:nvSpPr>
        <p:spPr/>
        <p:txBody>
          <a:bodyPr/>
          <a:lstStyle/>
          <a:p>
            <a:r>
              <a:rPr kumimoji="1" lang="en-US" altLang="ja-JP" smtClean="0">
                <a:solidFill>
                  <a:prstClr val="black">
                    <a:tint val="75000"/>
                  </a:prstClr>
                </a:solidFill>
              </a:rPr>
              <a:t>TopologyChange @ APCTP</a:t>
            </a:r>
            <a:endParaRPr kumimoji="1" lang="ja-JP"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D0568AB-F763-473D-BF8F-80ADF6CAD464}" type="slidenum">
              <a:rPr kumimoji="1" lang="ja-JP" altLang="en-US" smtClean="0">
                <a:solidFill>
                  <a:prstClr val="black">
                    <a:tint val="75000"/>
                  </a:prstClr>
                </a:solidFill>
              </a:rPr>
              <a:pPr/>
              <a:t>34</a:t>
            </a:fld>
            <a:endParaRPr kumimoji="1" lang="ja-JP" altLang="en-US">
              <a:solidFill>
                <a:prstClr val="black">
                  <a:tint val="75000"/>
                </a:prstClr>
              </a:solidFill>
            </a:endParaRPr>
          </a:p>
        </p:txBody>
      </p:sp>
      <p:cxnSp>
        <p:nvCxnSpPr>
          <p:cNvPr id="17" name="直接连接符 10"/>
          <p:cNvCxnSpPr>
            <a:cxnSpLocks noChangeShapeType="1"/>
          </p:cNvCxnSpPr>
          <p:nvPr/>
        </p:nvCxnSpPr>
        <p:spPr bwMode="auto">
          <a:xfrm>
            <a:off x="8636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接连接符 17"/>
          <p:cNvCxnSpPr>
            <a:cxnSpLocks noChangeShapeType="1"/>
          </p:cNvCxnSpPr>
          <p:nvPr/>
        </p:nvCxnSpPr>
        <p:spPr bwMode="auto">
          <a:xfrm>
            <a:off x="86360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图片 7"/>
          <p:cNvPicPr>
            <a:picLocks noChangeAspect="1"/>
          </p:cNvPicPr>
          <p:nvPr/>
        </p:nvPicPr>
        <p:blipFill>
          <a:blip r:embed="rId4"/>
          <a:stretch>
            <a:fillRect/>
          </a:stretch>
        </p:blipFill>
        <p:spPr>
          <a:xfrm>
            <a:off x="4138501" y="2993243"/>
            <a:ext cx="4548115" cy="2973045"/>
          </a:xfrm>
          <a:prstGeom prst="rect">
            <a:avLst/>
          </a:prstGeom>
        </p:spPr>
      </p:pic>
      <p:sp>
        <p:nvSpPr>
          <p:cNvPr id="10" name="文本框 9"/>
          <p:cNvSpPr txBox="1"/>
          <p:nvPr/>
        </p:nvSpPr>
        <p:spPr>
          <a:xfrm>
            <a:off x="5338362" y="5539256"/>
            <a:ext cx="2441533" cy="646331"/>
          </a:xfrm>
          <a:prstGeom prst="rect">
            <a:avLst/>
          </a:prstGeom>
          <a:noFill/>
        </p:spPr>
        <p:txBody>
          <a:bodyPr wrap="square" rtlCol="0">
            <a:spAutoFit/>
          </a:bodyPr>
          <a:lstStyle/>
          <a:p>
            <a:r>
              <a:rPr lang="en-US" altLang="zh-CN" dirty="0" smtClean="0"/>
              <a:t>The existence of cusp is  model independent.</a:t>
            </a:r>
            <a:endParaRPr lang="zh-CN" altLang="en-US" dirty="0"/>
          </a:p>
        </p:txBody>
      </p:sp>
      <p:sp>
        <p:nvSpPr>
          <p:cNvPr id="19" name="文本框 18"/>
          <p:cNvSpPr txBox="1"/>
          <p:nvPr/>
        </p:nvSpPr>
        <p:spPr>
          <a:xfrm>
            <a:off x="8153400" y="5926873"/>
            <a:ext cx="3315395" cy="646331"/>
          </a:xfrm>
          <a:prstGeom prst="rect">
            <a:avLst/>
          </a:prstGeom>
          <a:noFill/>
        </p:spPr>
        <p:txBody>
          <a:bodyPr wrap="none" rtlCol="0">
            <a:spAutoFit/>
          </a:bodyPr>
          <a:lstStyle/>
          <a:p>
            <a:r>
              <a:rPr lang="en-US" altLang="zh-CN" b="1" dirty="0">
                <a:solidFill>
                  <a:srgbClr val="00B0F0"/>
                </a:solidFill>
              </a:rPr>
              <a:t>Lee, Park and Rho, </a:t>
            </a:r>
            <a:r>
              <a:rPr lang="en-US" altLang="zh-CN" b="1" dirty="0" smtClean="0">
                <a:solidFill>
                  <a:srgbClr val="00B0F0"/>
                </a:solidFill>
              </a:rPr>
              <a:t>PRC11’.</a:t>
            </a:r>
          </a:p>
          <a:p>
            <a:r>
              <a:rPr lang="en-US" altLang="zh-CN" b="1" dirty="0" smtClean="0">
                <a:solidFill>
                  <a:srgbClr val="00B0F0"/>
                </a:solidFill>
              </a:rPr>
              <a:t>Liu, YM </a:t>
            </a:r>
            <a:r>
              <a:rPr lang="en-US" altLang="zh-CN" b="1" dirty="0">
                <a:solidFill>
                  <a:srgbClr val="00B0F0"/>
                </a:solidFill>
              </a:rPr>
              <a:t>and Rho, </a:t>
            </a:r>
            <a:r>
              <a:rPr lang="en-US" altLang="zh-CN" b="1" dirty="0" smtClean="0">
                <a:solidFill>
                  <a:srgbClr val="00B0F0"/>
                </a:solidFill>
              </a:rPr>
              <a:t>in preparation.</a:t>
            </a:r>
            <a:endParaRPr lang="zh-CN" altLang="en-US" b="1" dirty="0">
              <a:solidFill>
                <a:srgbClr val="00B0F0"/>
              </a:solidFill>
            </a:endParaRPr>
          </a:p>
        </p:txBody>
      </p:sp>
      <p:sp>
        <p:nvSpPr>
          <p:cNvPr id="6" name="右箭头 5"/>
          <p:cNvSpPr/>
          <p:nvPr/>
        </p:nvSpPr>
        <p:spPr>
          <a:xfrm>
            <a:off x="8042741" y="4007613"/>
            <a:ext cx="651556" cy="264583"/>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5"/>
          <a:stretch>
            <a:fillRect/>
          </a:stretch>
        </p:blipFill>
        <p:spPr>
          <a:xfrm>
            <a:off x="38127" y="3016411"/>
            <a:ext cx="4041998" cy="2843566"/>
          </a:xfrm>
          <a:prstGeom prst="rect">
            <a:avLst/>
          </a:prstGeom>
        </p:spPr>
      </p:pic>
    </p:spTree>
    <p:extLst>
      <p:ext uri="{BB962C8B-B14F-4D97-AF65-F5344CB8AC3E}">
        <p14:creationId xmlns:p14="http://schemas.microsoft.com/office/powerpoint/2010/main" val="42427460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625" y="128647"/>
            <a:ext cx="8229600" cy="1143000"/>
          </a:xfrm>
        </p:spPr>
        <p:txBody>
          <a:bodyPr>
            <a:normAutofit/>
          </a:bodyPr>
          <a:lstStyle/>
          <a:p>
            <a:pPr>
              <a:defRPr/>
            </a:pPr>
            <a:r>
              <a:rPr lang="en-US" altLang="ko-KR" sz="3200" b="1" dirty="0">
                <a:solidFill>
                  <a:srgbClr val="002060"/>
                </a:solidFill>
                <a:effectLst>
                  <a:outerShdw blurRad="38100" dist="38100" dir="2700000" algn="tl">
                    <a:srgbClr val="C0C0C0"/>
                  </a:outerShdw>
                </a:effectLst>
                <a:latin typeface="微软雅黑" panose="020B0503020204020204" pitchFamily="34" charset="-122"/>
                <a:ea typeface="微软雅黑" panose="020B0503020204020204" pitchFamily="34" charset="-122"/>
              </a:rPr>
              <a:t>Symmetry Energy</a:t>
            </a:r>
            <a:endParaRPr lang="ko-KR" altLang="en-US" sz="3200" b="1" dirty="0">
              <a:solidFill>
                <a:srgbClr val="002060"/>
              </a:solidFill>
              <a:effectLst>
                <a:outerShdw blurRad="38100" dist="38100" dir="2700000" algn="tl">
                  <a:srgbClr val="C0C0C0"/>
                </a:outerShdw>
              </a:effectLst>
              <a:latin typeface="微软雅黑" panose="020B0503020204020204" pitchFamily="34" charset="-122"/>
              <a:ea typeface="굴림" panose="020B0600000101010101" pitchFamily="34" charset="-127"/>
            </a:endParaRPr>
          </a:p>
        </p:txBody>
      </p:sp>
      <p:sp>
        <p:nvSpPr>
          <p:cNvPr id="3" name="日期占位符 2"/>
          <p:cNvSpPr>
            <a:spLocks noGrp="1"/>
          </p:cNvSpPr>
          <p:nvPr>
            <p:ph type="dt" sz="half" idx="10"/>
          </p:nvPr>
        </p:nvSpPr>
        <p:spPr/>
        <p:txBody>
          <a:bodyPr/>
          <a:lstStyle/>
          <a:p>
            <a:r>
              <a:rPr kumimoji="1" lang="en-US" altLang="zh-CN" smtClean="0">
                <a:solidFill>
                  <a:prstClr val="black">
                    <a:tint val="75000"/>
                  </a:prstClr>
                </a:solidFill>
              </a:rPr>
              <a:t>2018/9/17</a:t>
            </a:r>
            <a:endParaRPr kumimoji="1" lang="ja-JP" altLang="en-US">
              <a:solidFill>
                <a:prstClr val="black">
                  <a:tint val="75000"/>
                </a:prstClr>
              </a:solidFill>
            </a:endParaRPr>
          </a:p>
        </p:txBody>
      </p:sp>
      <p:sp>
        <p:nvSpPr>
          <p:cNvPr id="4" name="页脚占位符 3"/>
          <p:cNvSpPr>
            <a:spLocks noGrp="1"/>
          </p:cNvSpPr>
          <p:nvPr>
            <p:ph type="ftr" sz="quarter" idx="11"/>
          </p:nvPr>
        </p:nvSpPr>
        <p:spPr/>
        <p:txBody>
          <a:bodyPr/>
          <a:lstStyle/>
          <a:p>
            <a:r>
              <a:rPr kumimoji="1" lang="en-US" altLang="ja-JP" smtClean="0">
                <a:solidFill>
                  <a:prstClr val="black">
                    <a:tint val="75000"/>
                  </a:prstClr>
                </a:solidFill>
              </a:rPr>
              <a:t>TopologyChange @ APCTP</a:t>
            </a:r>
            <a:endParaRPr kumimoji="1" lang="ja-JP"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D0568AB-F763-473D-BF8F-80ADF6CAD464}" type="slidenum">
              <a:rPr kumimoji="1" lang="ja-JP" altLang="en-US" smtClean="0">
                <a:solidFill>
                  <a:prstClr val="black">
                    <a:tint val="75000"/>
                  </a:prstClr>
                </a:solidFill>
              </a:rPr>
              <a:pPr/>
              <a:t>35</a:t>
            </a:fld>
            <a:endParaRPr kumimoji="1" lang="ja-JP" altLang="en-US">
              <a:solidFill>
                <a:prstClr val="black">
                  <a:tint val="75000"/>
                </a:prstClr>
              </a:solidFill>
            </a:endParaRPr>
          </a:p>
        </p:txBody>
      </p:sp>
      <p:cxnSp>
        <p:nvCxnSpPr>
          <p:cNvPr id="17" name="直接连接符 10"/>
          <p:cNvCxnSpPr>
            <a:cxnSpLocks noChangeShapeType="1"/>
          </p:cNvCxnSpPr>
          <p:nvPr/>
        </p:nvCxnSpPr>
        <p:spPr bwMode="auto">
          <a:xfrm>
            <a:off x="8636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直接连接符 17"/>
          <p:cNvCxnSpPr>
            <a:cxnSpLocks noChangeShapeType="1"/>
          </p:cNvCxnSpPr>
          <p:nvPr/>
        </p:nvCxnSpPr>
        <p:spPr bwMode="auto">
          <a:xfrm>
            <a:off x="86360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1" name="图片 10"/>
          <p:cNvPicPr>
            <a:picLocks noChangeAspect="1"/>
          </p:cNvPicPr>
          <p:nvPr/>
        </p:nvPicPr>
        <p:blipFill>
          <a:blip r:embed="rId2"/>
          <a:stretch>
            <a:fillRect/>
          </a:stretch>
        </p:blipFill>
        <p:spPr>
          <a:xfrm>
            <a:off x="100224" y="1449541"/>
            <a:ext cx="6225629" cy="4229880"/>
          </a:xfrm>
          <a:prstGeom prst="rect">
            <a:avLst/>
          </a:prstGeom>
        </p:spPr>
      </p:pic>
      <p:pic>
        <p:nvPicPr>
          <p:cNvPr id="13" name="图片 12"/>
          <p:cNvPicPr>
            <a:picLocks noChangeAspect="1"/>
          </p:cNvPicPr>
          <p:nvPr/>
        </p:nvPicPr>
        <p:blipFill>
          <a:blip r:embed="rId3"/>
          <a:stretch>
            <a:fillRect/>
          </a:stretch>
        </p:blipFill>
        <p:spPr>
          <a:xfrm>
            <a:off x="6325853" y="1449541"/>
            <a:ext cx="5788100" cy="4229880"/>
          </a:xfrm>
          <a:prstGeom prst="rect">
            <a:avLst/>
          </a:prstGeom>
        </p:spPr>
      </p:pic>
      <p:sp>
        <p:nvSpPr>
          <p:cNvPr id="14" name="文本框 13"/>
          <p:cNvSpPr txBox="1"/>
          <p:nvPr/>
        </p:nvSpPr>
        <p:spPr>
          <a:xfrm>
            <a:off x="374754" y="6011056"/>
            <a:ext cx="3597523" cy="369332"/>
          </a:xfrm>
          <a:prstGeom prst="rect">
            <a:avLst/>
          </a:prstGeom>
          <a:noFill/>
        </p:spPr>
        <p:txBody>
          <a:bodyPr wrap="none" rtlCol="0">
            <a:spAutoFit/>
          </a:bodyPr>
          <a:lstStyle/>
          <a:p>
            <a:r>
              <a:rPr lang="en-US" altLang="zh-CN" b="1" dirty="0" smtClean="0">
                <a:solidFill>
                  <a:srgbClr val="00B050"/>
                </a:solidFill>
              </a:rPr>
              <a:t>B. B. Zhang and B. A. Li, 1807.07698</a:t>
            </a:r>
            <a:endParaRPr lang="zh-CN" altLang="en-US" b="1" dirty="0">
              <a:solidFill>
                <a:srgbClr val="00B050"/>
              </a:solidFill>
            </a:endParaRPr>
          </a:p>
        </p:txBody>
      </p:sp>
      <p:sp>
        <p:nvSpPr>
          <p:cNvPr id="15" name="椭圆 14"/>
          <p:cNvSpPr/>
          <p:nvPr/>
        </p:nvSpPr>
        <p:spPr>
          <a:xfrm rot="-1860000">
            <a:off x="9047365" y="2783078"/>
            <a:ext cx="2984943" cy="1439056"/>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6906986" y="5864098"/>
            <a:ext cx="3731086" cy="369332"/>
          </a:xfrm>
          <a:prstGeom prst="rect">
            <a:avLst/>
          </a:prstGeom>
          <a:noFill/>
          <a:ln w="25400">
            <a:solidFill>
              <a:srgbClr val="FF0000"/>
            </a:solidFill>
          </a:ln>
        </p:spPr>
        <p:txBody>
          <a:bodyPr wrap="none" rtlCol="0">
            <a:spAutoFit/>
          </a:bodyPr>
          <a:lstStyle/>
          <a:p>
            <a:r>
              <a:rPr lang="en-US" altLang="zh-CN" dirty="0"/>
              <a:t>S</a:t>
            </a:r>
            <a:r>
              <a:rPr lang="en-US" altLang="zh-CN" dirty="0" smtClean="0"/>
              <a:t>upports the increasing of the Sym. E.</a:t>
            </a:r>
            <a:endParaRPr lang="zh-CN" altLang="en-US" dirty="0"/>
          </a:p>
        </p:txBody>
      </p:sp>
      <p:cxnSp>
        <p:nvCxnSpPr>
          <p:cNvPr id="21" name="直接箭头连接符 20"/>
          <p:cNvCxnSpPr>
            <a:stCxn id="16" idx="0"/>
          </p:cNvCxnSpPr>
          <p:nvPr/>
        </p:nvCxnSpPr>
        <p:spPr>
          <a:xfrm flipV="1">
            <a:off x="8772529" y="4065814"/>
            <a:ext cx="2171071" cy="179828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8453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36</a:t>
            </a:fld>
            <a:endParaRPr lang="ja-JP" altLang="en-US">
              <a:solidFill>
                <a:prstClr val="black">
                  <a:tint val="75000"/>
                </a:prstClr>
              </a:solidFill>
            </a:endParaRPr>
          </a:p>
        </p:txBody>
      </p:sp>
      <p:cxnSp>
        <p:nvCxnSpPr>
          <p:cNvPr id="10" name="直接连接符 10"/>
          <p:cNvCxnSpPr>
            <a:cxnSpLocks noChangeShapeType="1"/>
          </p:cNvCxnSpPr>
          <p:nvPr/>
        </p:nvCxnSpPr>
        <p:spPr bwMode="auto">
          <a:xfrm>
            <a:off x="849546"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849545"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标题 4"/>
          <p:cNvSpPr txBox="1">
            <a:spLocks/>
          </p:cNvSpPr>
          <p:nvPr/>
        </p:nvSpPr>
        <p:spPr>
          <a:xfrm>
            <a:off x="769945" y="274638"/>
            <a:ext cx="889248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3200" b="1" dirty="0">
                <a:solidFill>
                  <a:srgbClr val="002060"/>
                </a:solidFill>
                <a:latin typeface="微软雅黑" panose="020B0503020204020204" pitchFamily="34" charset="-122"/>
                <a:ea typeface="微软雅黑" panose="020B0503020204020204" pitchFamily="34" charset="-122"/>
              </a:rPr>
              <a:t>Emergent scale symmetry in medium</a:t>
            </a:r>
            <a:endParaRPr lang="zh-CN" altLang="en-US" sz="3200" b="1" dirty="0">
              <a:solidFill>
                <a:srgbClr val="002060"/>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909643" y="6070275"/>
            <a:ext cx="4347665" cy="369332"/>
          </a:xfrm>
          <a:prstGeom prst="rect">
            <a:avLst/>
          </a:prstGeom>
          <a:noFill/>
        </p:spPr>
        <p:txBody>
          <a:bodyPr wrap="none" rtlCol="0">
            <a:spAutoFit/>
          </a:bodyPr>
          <a:lstStyle/>
          <a:p>
            <a:r>
              <a:rPr lang="en-US" altLang="zh-CN" dirty="0" err="1">
                <a:solidFill>
                  <a:srgbClr val="3399FF"/>
                </a:solidFill>
                <a:latin typeface="Century" panose="02040604050505020304" pitchFamily="18" charset="0"/>
              </a:rPr>
              <a:t>Paeng</a:t>
            </a:r>
            <a:r>
              <a:rPr lang="en-US" altLang="zh-CN" dirty="0">
                <a:solidFill>
                  <a:srgbClr val="3399FF"/>
                </a:solidFill>
                <a:latin typeface="Century" panose="02040604050505020304" pitchFamily="18" charset="0"/>
              </a:rPr>
              <a:t>, </a:t>
            </a:r>
            <a:r>
              <a:rPr lang="en-US" altLang="zh-CN" dirty="0" err="1">
                <a:solidFill>
                  <a:srgbClr val="3399FF"/>
                </a:solidFill>
                <a:latin typeface="Century" panose="02040604050505020304" pitchFamily="18" charset="0"/>
              </a:rPr>
              <a:t>Kuo</a:t>
            </a:r>
            <a:r>
              <a:rPr lang="en-US" altLang="zh-CN" dirty="0">
                <a:solidFill>
                  <a:srgbClr val="3399FF"/>
                </a:solidFill>
                <a:latin typeface="Century" panose="02040604050505020304" pitchFamily="18" charset="0"/>
              </a:rPr>
              <a:t>, Lee, Ma and Rho, </a:t>
            </a:r>
            <a:r>
              <a:rPr lang="en-US" altLang="zh-CN" dirty="0" smtClean="0">
                <a:solidFill>
                  <a:srgbClr val="3399FF"/>
                </a:solidFill>
                <a:latin typeface="Century" panose="02040604050505020304" pitchFamily="18" charset="0"/>
              </a:rPr>
              <a:t>PRD17’.</a:t>
            </a:r>
            <a:endParaRPr lang="zh-CN" altLang="en-US" dirty="0">
              <a:solidFill>
                <a:srgbClr val="3399FF"/>
              </a:solidFill>
              <a:latin typeface="Century" panose="02040604050505020304" pitchFamily="18" charset="0"/>
            </a:endParaRPr>
          </a:p>
        </p:txBody>
      </p:sp>
      <p:pic>
        <p:nvPicPr>
          <p:cNvPr id="9" name="图片 8"/>
          <p:cNvPicPr>
            <a:picLocks noChangeAspect="1"/>
          </p:cNvPicPr>
          <p:nvPr/>
        </p:nvPicPr>
        <p:blipFill>
          <a:blip r:embed="rId2"/>
          <a:stretch>
            <a:fillRect/>
          </a:stretch>
        </p:blipFill>
        <p:spPr>
          <a:xfrm>
            <a:off x="1322080" y="1549459"/>
            <a:ext cx="4190104" cy="4102921"/>
          </a:xfrm>
          <a:prstGeom prst="rect">
            <a:avLst/>
          </a:prstGeom>
        </p:spPr>
      </p:pic>
      <p:pic>
        <p:nvPicPr>
          <p:cNvPr id="15" name="图片 14"/>
          <p:cNvPicPr>
            <a:picLocks noChangeAspect="1"/>
          </p:cNvPicPr>
          <p:nvPr/>
        </p:nvPicPr>
        <p:blipFill>
          <a:blip r:embed="rId3"/>
          <a:stretch>
            <a:fillRect/>
          </a:stretch>
        </p:blipFill>
        <p:spPr>
          <a:xfrm>
            <a:off x="7037614" y="1417638"/>
            <a:ext cx="3965356" cy="4234742"/>
          </a:xfrm>
          <a:prstGeom prst="rect">
            <a:avLst/>
          </a:prstGeom>
        </p:spPr>
      </p:pic>
      <p:pic>
        <p:nvPicPr>
          <p:cNvPr id="20" name="图片 19"/>
          <p:cNvPicPr>
            <a:picLocks noChangeAspect="1"/>
          </p:cNvPicPr>
          <p:nvPr/>
        </p:nvPicPr>
        <p:blipFill>
          <a:blip r:embed="rId4"/>
          <a:stretch>
            <a:fillRect/>
          </a:stretch>
        </p:blipFill>
        <p:spPr>
          <a:xfrm>
            <a:off x="3957871" y="4444773"/>
            <a:ext cx="2857500" cy="581025"/>
          </a:xfrm>
          <a:prstGeom prst="rect">
            <a:avLst/>
          </a:prstGeom>
        </p:spPr>
      </p:pic>
      <p:pic>
        <p:nvPicPr>
          <p:cNvPr id="21" name="图片 20"/>
          <p:cNvPicPr>
            <a:picLocks noChangeAspect="1"/>
          </p:cNvPicPr>
          <p:nvPr/>
        </p:nvPicPr>
        <p:blipFill>
          <a:blip r:embed="rId5"/>
          <a:stretch>
            <a:fillRect/>
          </a:stretch>
        </p:blipFill>
        <p:spPr>
          <a:xfrm>
            <a:off x="578332" y="4444773"/>
            <a:ext cx="2304952" cy="637995"/>
          </a:xfrm>
          <a:prstGeom prst="rect">
            <a:avLst/>
          </a:prstGeom>
        </p:spPr>
      </p:pic>
    </p:spTree>
    <p:extLst>
      <p:ext uri="{BB962C8B-B14F-4D97-AF65-F5344CB8AC3E}">
        <p14:creationId xmlns:p14="http://schemas.microsoft.com/office/powerpoint/2010/main" val="2711921933"/>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37</a:t>
            </a:fld>
            <a:endParaRPr lang="ja-JP" altLang="en-US">
              <a:solidFill>
                <a:prstClr val="black">
                  <a:tint val="75000"/>
                </a:prstClr>
              </a:solidFill>
            </a:endParaRPr>
          </a:p>
        </p:txBody>
      </p:sp>
      <p:cxnSp>
        <p:nvCxnSpPr>
          <p:cNvPr id="10" name="直接连接符 10"/>
          <p:cNvCxnSpPr>
            <a:cxnSpLocks noChangeShapeType="1"/>
          </p:cNvCxnSpPr>
          <p:nvPr/>
        </p:nvCxnSpPr>
        <p:spPr bwMode="auto">
          <a:xfrm>
            <a:off x="5969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59690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标题 4"/>
          <p:cNvSpPr txBox="1">
            <a:spLocks/>
          </p:cNvSpPr>
          <p:nvPr/>
        </p:nvSpPr>
        <p:spPr>
          <a:xfrm>
            <a:off x="372616" y="274638"/>
            <a:ext cx="889248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4000" b="1" dirty="0">
                <a:solidFill>
                  <a:prstClr val="black"/>
                </a:solidFill>
                <a:latin typeface="微软雅黑" panose="020B0503020204020204" pitchFamily="34" charset="-122"/>
                <a:ea typeface="微软雅黑" panose="020B0503020204020204" pitchFamily="34" charset="-122"/>
              </a:rPr>
              <a:t>Massive star properties</a:t>
            </a:r>
            <a:endParaRPr lang="zh-CN" altLang="en-US" b="1" dirty="0">
              <a:solidFill>
                <a:prstClr val="black"/>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905682" y="5825006"/>
            <a:ext cx="3283271" cy="369332"/>
          </a:xfrm>
          <a:prstGeom prst="rect">
            <a:avLst/>
          </a:prstGeom>
          <a:noFill/>
        </p:spPr>
        <p:txBody>
          <a:bodyPr wrap="none" rtlCol="0">
            <a:spAutoFit/>
          </a:bodyPr>
          <a:lstStyle/>
          <a:p>
            <a:r>
              <a:rPr lang="en-US" altLang="zh-CN" dirty="0">
                <a:solidFill>
                  <a:srgbClr val="3399FF"/>
                </a:solidFill>
                <a:latin typeface="Century" panose="02040604050505020304" pitchFamily="18" charset="0"/>
              </a:rPr>
              <a:t>Ma, Lee, </a:t>
            </a:r>
            <a:r>
              <a:rPr lang="en-US" altLang="zh-CN" dirty="0" err="1">
                <a:solidFill>
                  <a:srgbClr val="3399FF"/>
                </a:solidFill>
                <a:latin typeface="Century" panose="02040604050505020304" pitchFamily="18" charset="0"/>
              </a:rPr>
              <a:t>Paeng</a:t>
            </a:r>
            <a:r>
              <a:rPr lang="en-US" altLang="zh-CN" dirty="0">
                <a:solidFill>
                  <a:srgbClr val="3399FF"/>
                </a:solidFill>
                <a:latin typeface="Century" panose="02040604050505020304" pitchFamily="18" charset="0"/>
              </a:rPr>
              <a:t> and Rho, 18’.</a:t>
            </a:r>
            <a:endParaRPr lang="zh-CN" altLang="en-US" dirty="0">
              <a:solidFill>
                <a:srgbClr val="3399FF"/>
              </a:solidFill>
              <a:latin typeface="Century" panose="02040604050505020304" pitchFamily="18" charset="0"/>
            </a:endParaRPr>
          </a:p>
        </p:txBody>
      </p:sp>
      <p:pic>
        <p:nvPicPr>
          <p:cNvPr id="9"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07569" y="1792431"/>
            <a:ext cx="3539839" cy="3070581"/>
          </a:xfrm>
          <a:prstGeom prst="rect">
            <a:avLst/>
          </a:prstGeom>
        </p:spPr>
      </p:pic>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3228" y="1744805"/>
            <a:ext cx="3479157" cy="3118207"/>
          </a:xfrm>
          <a:prstGeom prst="rect">
            <a:avLst/>
          </a:prstGeom>
        </p:spPr>
      </p:pic>
      <mc:AlternateContent xmlns:mc="http://schemas.openxmlformats.org/markup-compatibility/2006" xmlns:a14="http://schemas.microsoft.com/office/drawing/2010/main">
        <mc:Choice Requires="a14">
          <p:sp>
            <p:nvSpPr>
              <p:cNvPr id="16" name="文本框 15"/>
              <p:cNvSpPr txBox="1"/>
              <p:nvPr/>
            </p:nvSpPr>
            <p:spPr>
              <a:xfrm>
                <a:off x="2423592" y="5086926"/>
                <a:ext cx="3689472"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𝑀</m:t>
                          </m:r>
                        </m:e>
                        <m:sub>
                          <m:r>
                            <a:rPr lang="en-US" altLang="zh-CN" i="1">
                              <a:latin typeface="Cambria Math" panose="02040503050406030204" pitchFamily="18" charset="0"/>
                            </a:rPr>
                            <m:t>𝑚𝑎𝑥</m:t>
                          </m:r>
                        </m:sub>
                      </m:sSub>
                      <m:r>
                        <a:rPr lang="en-US" altLang="zh-CN" i="1">
                          <a:latin typeface="Cambria Math" panose="02040503050406030204" pitchFamily="18" charset="0"/>
                        </a:rPr>
                        <m:t>=2.02</m:t>
                      </m:r>
                      <m:sSub>
                        <m:sSubPr>
                          <m:ctrlPr>
                            <a:rPr lang="en-US" altLang="zh-CN" i="1">
                              <a:latin typeface="Cambria Math" panose="02040503050406030204" pitchFamily="18" charset="0"/>
                            </a:rPr>
                          </m:ctrlPr>
                        </m:sSubPr>
                        <m:e>
                          <m:r>
                            <a:rPr lang="en-US" altLang="zh-CN" i="1">
                              <a:latin typeface="Cambria Math" panose="02040503050406030204" pitchFamily="18" charset="0"/>
                            </a:rPr>
                            <m:t>𝑀</m:t>
                          </m:r>
                        </m:e>
                        <m:sub>
                          <m:r>
                            <a:rPr lang="en-US" altLang="zh-CN" i="1">
                              <a:latin typeface="Cambria Math" panose="02040503050406030204" pitchFamily="18" charset="0"/>
                            </a:rPr>
                            <m:t>𝑠𝑜𝑙𝑎𝑟</m:t>
                          </m:r>
                        </m:sub>
                      </m:sSub>
                      <m:r>
                        <a:rPr lang="en-US" altLang="zh-CN" i="1">
                          <a:latin typeface="Cambria Math" panose="02040503050406030204" pitchFamily="18" charset="0"/>
                        </a:rPr>
                        <m:t>, </m:t>
                      </m:r>
                      <m:r>
                        <a:rPr lang="en-US" altLang="zh-CN" i="1">
                          <a:latin typeface="Cambria Math" panose="02040503050406030204" pitchFamily="18" charset="0"/>
                        </a:rPr>
                        <m:t>𝑅</m:t>
                      </m:r>
                      <m:r>
                        <a:rPr lang="en-US" altLang="zh-CN" i="1">
                          <a:latin typeface="Cambria Math" panose="02040503050406030204" pitchFamily="18" charset="0"/>
                        </a:rPr>
                        <m:t>=11.86 </m:t>
                      </m:r>
                      <m:r>
                        <a:rPr lang="en-US" altLang="zh-CN" i="1">
                          <a:latin typeface="Cambria Math" panose="02040503050406030204" pitchFamily="18" charset="0"/>
                        </a:rPr>
                        <m:t>𝑘𝑚</m:t>
                      </m:r>
                    </m:oMath>
                  </m:oMathPara>
                </a14:m>
                <a:endParaRPr lang="en-US" altLang="zh-CN" dirty="0"/>
              </a:p>
              <a:p>
                <a:pPr/>
                <a14:m>
                  <m:oMathPara xmlns:m="http://schemas.openxmlformats.org/officeDocument/2006/math">
                    <m:oMathParaPr>
                      <m:jc m:val="centerGroup"/>
                    </m:oMathParaPr>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𝑛</m:t>
                          </m:r>
                        </m:e>
                        <m:sub>
                          <m:r>
                            <a:rPr lang="en-US" altLang="zh-CN" i="1">
                              <a:latin typeface="Cambria Math" panose="02040503050406030204" pitchFamily="18" charset="0"/>
                            </a:rPr>
                            <m:t>𝑐𝑒𝑛𝑡</m:t>
                          </m:r>
                        </m:sub>
                      </m:sSub>
                      <m:r>
                        <a:rPr lang="en-US" altLang="zh-CN" i="1">
                          <a:latin typeface="Cambria Math" panose="02040503050406030204" pitchFamily="18" charset="0"/>
                        </a:rPr>
                        <m:t>=5.6 </m:t>
                      </m:r>
                      <m:sSub>
                        <m:sSubPr>
                          <m:ctrlPr>
                            <a:rPr lang="en-US" altLang="zh-CN" i="1">
                              <a:latin typeface="Cambria Math" panose="02040503050406030204" pitchFamily="18" charset="0"/>
                            </a:rPr>
                          </m:ctrlPr>
                        </m:sSubPr>
                        <m:e>
                          <m:r>
                            <a:rPr lang="en-US" altLang="zh-CN" i="1">
                              <a:latin typeface="Cambria Math" panose="02040503050406030204" pitchFamily="18" charset="0"/>
                            </a:rPr>
                            <m:t>𝑛</m:t>
                          </m:r>
                        </m:e>
                        <m:sub>
                          <m:r>
                            <a:rPr lang="en-US" altLang="zh-CN" i="1">
                              <a:latin typeface="Cambria Math" panose="02040503050406030204" pitchFamily="18" charset="0"/>
                            </a:rPr>
                            <m:t>0</m:t>
                          </m:r>
                        </m:sub>
                      </m:sSub>
                    </m:oMath>
                  </m:oMathPara>
                </a14:m>
                <a:endParaRPr lang="zh-CN" altLang="en-US" dirty="0"/>
              </a:p>
            </p:txBody>
          </p:sp>
        </mc:Choice>
        <mc:Fallback xmlns="">
          <p:sp>
            <p:nvSpPr>
              <p:cNvPr id="16" name="文本框 15"/>
              <p:cNvSpPr txBox="1">
                <a:spLocks noRot="1" noChangeAspect="1" noMove="1" noResize="1" noEditPoints="1" noAdjustHandles="1" noChangeArrowheads="1" noChangeShapeType="1" noTextEdit="1"/>
              </p:cNvSpPr>
              <p:nvPr/>
            </p:nvSpPr>
            <p:spPr>
              <a:xfrm>
                <a:off x="2423592" y="5086926"/>
                <a:ext cx="3689472" cy="646331"/>
              </a:xfrm>
              <a:prstGeom prst="rect">
                <a:avLst/>
              </a:prstGeom>
              <a:blipFill rotWithShape="0">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文本框 16"/>
              <p:cNvSpPr txBox="1"/>
              <p:nvPr/>
            </p:nvSpPr>
            <p:spPr>
              <a:xfrm>
                <a:off x="7336200" y="5212985"/>
                <a:ext cx="2216184" cy="394210"/>
              </a:xfrm>
              <a:prstGeom prst="rect">
                <a:avLst/>
              </a:prstGeom>
              <a:noFill/>
            </p:spPr>
            <p:txBody>
              <a:bodyPr wrap="none" rtlCol="0">
                <a:spAutoFit/>
              </a:bodyPr>
              <a:lstStyle/>
              <a:p>
                <a:r>
                  <a:rPr lang="en-US" altLang="zh-CN" dirty="0">
                    <a:solidFill>
                      <a:srgbClr val="FF0000"/>
                    </a:solidFill>
                  </a:rPr>
                  <a:t>Independent of </a:t>
                </a:r>
                <a14:m>
                  <m:oMath xmlns:m="http://schemas.openxmlformats.org/officeDocument/2006/math">
                    <m:sSub>
                      <m:sSubPr>
                        <m:ctrlPr>
                          <a:rPr lang="en-US" altLang="zh-CN" i="1">
                            <a:solidFill>
                              <a:srgbClr val="FF0000"/>
                            </a:solidFill>
                            <a:latin typeface="Cambria Math" panose="02040503050406030204" pitchFamily="18" charset="0"/>
                          </a:rPr>
                        </m:ctrlPr>
                      </m:sSubPr>
                      <m:e>
                        <m:r>
                          <a:rPr lang="en-US" altLang="zh-CN" i="1">
                            <a:solidFill>
                              <a:srgbClr val="FF0000"/>
                            </a:solidFill>
                            <a:latin typeface="Cambria Math" panose="02040503050406030204" pitchFamily="18" charset="0"/>
                          </a:rPr>
                          <m:t>𝑛</m:t>
                        </m:r>
                      </m:e>
                      <m:sub>
                        <m:r>
                          <a:rPr lang="en-US" altLang="zh-CN" i="1">
                            <a:solidFill>
                              <a:srgbClr val="FF0000"/>
                            </a:solidFill>
                            <a:latin typeface="Cambria Math" panose="02040503050406030204" pitchFamily="18" charset="0"/>
                          </a:rPr>
                          <m:t>1/2</m:t>
                        </m:r>
                      </m:sub>
                    </m:sSub>
                  </m:oMath>
                </a14:m>
                <a:r>
                  <a:rPr lang="en-US" altLang="zh-CN" dirty="0">
                    <a:solidFill>
                      <a:srgbClr val="FF0000"/>
                    </a:solidFill>
                  </a:rPr>
                  <a:t>?</a:t>
                </a:r>
                <a:endParaRPr lang="zh-CN" altLang="en-US" dirty="0">
                  <a:solidFill>
                    <a:srgbClr val="FF0000"/>
                  </a:solidFill>
                </a:endParaRPr>
              </a:p>
            </p:txBody>
          </p:sp>
        </mc:Choice>
        <mc:Fallback xmlns="">
          <p:sp>
            <p:nvSpPr>
              <p:cNvPr id="17" name="文本框 16"/>
              <p:cNvSpPr txBox="1">
                <a:spLocks noRot="1" noChangeAspect="1" noMove="1" noResize="1" noEditPoints="1" noAdjustHandles="1" noChangeArrowheads="1" noChangeShapeType="1" noTextEdit="1"/>
              </p:cNvSpPr>
              <p:nvPr/>
            </p:nvSpPr>
            <p:spPr>
              <a:xfrm>
                <a:off x="7336200" y="5212985"/>
                <a:ext cx="2216184" cy="394210"/>
              </a:xfrm>
              <a:prstGeom prst="rect">
                <a:avLst/>
              </a:prstGeom>
              <a:blipFill rotWithShape="0">
                <a:blip r:embed="rId5"/>
                <a:stretch>
                  <a:fillRect l="-2198" t="-6154" r="-1648" b="-18462"/>
                </a:stretch>
              </a:blipFill>
            </p:spPr>
            <p:txBody>
              <a:bodyPr/>
              <a:lstStyle/>
              <a:p>
                <a:r>
                  <a:rPr lang="zh-CN" altLang="en-US">
                    <a:noFill/>
                  </a:rPr>
                  <a:t> </a:t>
                </a:r>
              </a:p>
            </p:txBody>
          </p:sp>
        </mc:Fallback>
      </mc:AlternateContent>
      <p:pic>
        <p:nvPicPr>
          <p:cNvPr id="5" name="图片 4"/>
          <p:cNvPicPr>
            <a:picLocks noChangeAspect="1"/>
          </p:cNvPicPr>
          <p:nvPr/>
        </p:nvPicPr>
        <p:blipFill>
          <a:blip r:embed="rId6"/>
          <a:stretch>
            <a:fillRect/>
          </a:stretch>
        </p:blipFill>
        <p:spPr>
          <a:xfrm>
            <a:off x="2460104" y="1932925"/>
            <a:ext cx="7092281" cy="3045311"/>
          </a:xfrm>
          <a:prstGeom prst="rect">
            <a:avLst/>
          </a:prstGeom>
        </p:spPr>
      </p:pic>
      <p:sp>
        <p:nvSpPr>
          <p:cNvPr id="18" name="Rectangle 1"/>
          <p:cNvSpPr>
            <a:spLocks noChangeArrowheads="1"/>
          </p:cNvSpPr>
          <p:nvPr/>
        </p:nvSpPr>
        <p:spPr bwMode="auto">
          <a:xfrm>
            <a:off x="3657607" y="3717874"/>
            <a:ext cx="429316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zh-CN" sz="1800" i="0"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Paeng</a:t>
            </a:r>
            <a:r>
              <a:rPr kumimoji="0" lang="zh-CN" sz="1800" i="0" u="none"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 </a:t>
            </a:r>
            <a:r>
              <a:rPr kumimoji="0" lang="zh-CN" sz="1800" i="0"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Kuo</a:t>
            </a:r>
            <a:r>
              <a:rPr kumimoji="0" lang="zh-CN" sz="1800" i="0" u="none"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 </a:t>
            </a:r>
            <a:r>
              <a:rPr kumimoji="0" lang="zh-CN" sz="1800" i="0"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Lee</a:t>
            </a:r>
            <a:r>
              <a:rPr kumimoji="0" lang="zh-CN" sz="1800" i="0" u="none"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 </a:t>
            </a:r>
            <a:r>
              <a:rPr kumimoji="0" lang="zh-CN" sz="1800" i="0"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Y</a:t>
            </a:r>
            <a:r>
              <a:rPr kumimoji="0" lang="en-US" altLang="zh-CN" sz="1800" i="0"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M</a:t>
            </a:r>
            <a:r>
              <a:rPr lang="en-US" altLang="zh-CN" dirty="0">
                <a:solidFill>
                  <a:srgbClr val="00B0F0"/>
                </a:solidFill>
                <a:latin typeface="Century" panose="02040604050505020304" pitchFamily="18" charset="0"/>
                <a:ea typeface="微软雅黑" panose="020B0503020204020204" pitchFamily="34" charset="-122"/>
              </a:rPr>
              <a:t> </a:t>
            </a:r>
            <a:r>
              <a:rPr lang="en-US" altLang="zh-CN" dirty="0" smtClean="0">
                <a:solidFill>
                  <a:srgbClr val="00B0F0"/>
                </a:solidFill>
                <a:latin typeface="Century" panose="02040604050505020304" pitchFamily="18" charset="0"/>
                <a:ea typeface="微软雅黑" panose="020B0503020204020204" pitchFamily="34" charset="-122"/>
              </a:rPr>
              <a:t>and</a:t>
            </a:r>
            <a:r>
              <a:rPr kumimoji="0" lang="zh-CN" sz="1800" i="0" u="none"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 </a:t>
            </a:r>
            <a:r>
              <a:rPr kumimoji="0" lang="en-US" altLang="zh-CN" sz="1800" i="0" u="none"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Rho </a:t>
            </a:r>
            <a:r>
              <a:rPr kumimoji="0" lang="zh-CN" sz="1800" i="0" u="none"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P</a:t>
            </a:r>
            <a:r>
              <a:rPr kumimoji="0" lang="en-US" altLang="zh-CN" sz="1800" i="0" u="none"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RD1</a:t>
            </a:r>
            <a:r>
              <a:rPr kumimoji="0" lang="zh-CN" sz="1800" i="0" u="none" strike="noStrike" cap="none" normalizeH="0" baseline="0" dirty="0" smtClean="0">
                <a:ln>
                  <a:noFill/>
                </a:ln>
                <a:solidFill>
                  <a:srgbClr val="00B0F0"/>
                </a:solidFill>
                <a:effectLst/>
                <a:latin typeface="Century" panose="02040604050505020304" pitchFamily="18" charset="0"/>
                <a:ea typeface="微软雅黑" panose="020B0503020204020204" pitchFamily="34" charset="-122"/>
              </a:rPr>
              <a:t>7</a:t>
            </a:r>
            <a:r>
              <a:rPr kumimoji="0" lang="en-US" altLang="zh-CN" sz="1800" b="1" i="0" u="none" strike="noStrike" cap="none" normalizeH="0" baseline="0" dirty="0" smtClean="0">
                <a:ln>
                  <a:noFill/>
                </a:ln>
                <a:solidFill>
                  <a:srgbClr val="00B0F0"/>
                </a:solidFill>
                <a:effectLst/>
                <a:latin typeface="Century" panose="02040604050505020304" pitchFamily="18" charset="0"/>
              </a:rPr>
              <a:t>’</a:t>
            </a:r>
            <a:endParaRPr kumimoji="0" lang="zh-CN" sz="1800" b="0" i="0" u="none" strike="noStrike" cap="none" normalizeH="0" baseline="0" dirty="0" smtClean="0">
              <a:ln>
                <a:noFill/>
              </a:ln>
              <a:solidFill>
                <a:srgbClr val="00B0F0"/>
              </a:solidFill>
              <a:effectLst/>
              <a:latin typeface="Century" panose="02040604050505020304" pitchFamily="18" charset="0"/>
            </a:endParaRPr>
          </a:p>
        </p:txBody>
      </p:sp>
    </p:spTree>
    <p:extLst>
      <p:ext uri="{BB962C8B-B14F-4D97-AF65-F5344CB8AC3E}">
        <p14:creationId xmlns:p14="http://schemas.microsoft.com/office/powerpoint/2010/main" val="23802619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38</a:t>
            </a:fld>
            <a:endParaRPr lang="ja-JP" altLang="en-US">
              <a:solidFill>
                <a:prstClr val="black">
                  <a:tint val="75000"/>
                </a:prstClr>
              </a:solidFill>
            </a:endParaRPr>
          </a:p>
        </p:txBody>
      </p:sp>
      <p:cxnSp>
        <p:nvCxnSpPr>
          <p:cNvPr id="10" name="直接连接符 10"/>
          <p:cNvCxnSpPr>
            <a:cxnSpLocks noChangeShapeType="1"/>
          </p:cNvCxnSpPr>
          <p:nvPr/>
        </p:nvCxnSpPr>
        <p:spPr bwMode="auto">
          <a:xfrm>
            <a:off x="76835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76835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标题 4"/>
          <p:cNvSpPr txBox="1">
            <a:spLocks/>
          </p:cNvSpPr>
          <p:nvPr/>
        </p:nvSpPr>
        <p:spPr>
          <a:xfrm>
            <a:off x="791716" y="274638"/>
            <a:ext cx="889248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4000" b="1" dirty="0">
                <a:solidFill>
                  <a:prstClr val="black"/>
                </a:solidFill>
                <a:latin typeface="微软雅黑" panose="020B0503020204020204" pitchFamily="34" charset="-122"/>
                <a:ea typeface="微软雅黑" panose="020B0503020204020204" pitchFamily="34" charset="-122"/>
              </a:rPr>
              <a:t>Tidal deformability</a:t>
            </a:r>
            <a:endParaRPr lang="zh-CN" altLang="en-US" b="1" dirty="0">
              <a:solidFill>
                <a:prstClr val="black"/>
              </a:solidFill>
              <a:latin typeface="微软雅黑" panose="020B0503020204020204" pitchFamily="34" charset="-122"/>
              <a:ea typeface="微软雅黑" panose="020B0503020204020204" pitchFamily="34" charset="-122"/>
            </a:endParaRPr>
          </a:p>
        </p:txBody>
      </p:sp>
      <p:pic>
        <p:nvPicPr>
          <p:cNvPr id="8" name="图片 7"/>
          <p:cNvPicPr>
            <a:picLocks noChangeAspect="1"/>
          </p:cNvPicPr>
          <p:nvPr/>
        </p:nvPicPr>
        <p:blipFill>
          <a:blip r:embed="rId2"/>
          <a:stretch>
            <a:fillRect/>
          </a:stretch>
        </p:blipFill>
        <p:spPr>
          <a:xfrm>
            <a:off x="838200" y="3610155"/>
            <a:ext cx="3899354" cy="2720346"/>
          </a:xfrm>
          <a:prstGeom prst="rect">
            <a:avLst/>
          </a:prstGeom>
        </p:spPr>
      </p:pic>
      <p:pic>
        <p:nvPicPr>
          <p:cNvPr id="9" name="图片 8"/>
          <p:cNvPicPr>
            <a:picLocks noChangeAspect="1"/>
          </p:cNvPicPr>
          <p:nvPr/>
        </p:nvPicPr>
        <p:blipFill>
          <a:blip r:embed="rId3"/>
          <a:stretch>
            <a:fillRect/>
          </a:stretch>
        </p:blipFill>
        <p:spPr>
          <a:xfrm>
            <a:off x="838200" y="1417639"/>
            <a:ext cx="3899354" cy="2596970"/>
          </a:xfrm>
          <a:prstGeom prst="rect">
            <a:avLst/>
          </a:prstGeom>
        </p:spPr>
      </p:pic>
      <p:pic>
        <p:nvPicPr>
          <p:cNvPr id="13" name="图片 12"/>
          <p:cNvPicPr>
            <a:picLocks noChangeAspect="1"/>
          </p:cNvPicPr>
          <p:nvPr/>
        </p:nvPicPr>
        <p:blipFill>
          <a:blip r:embed="rId4"/>
          <a:stretch>
            <a:fillRect/>
          </a:stretch>
        </p:blipFill>
        <p:spPr>
          <a:xfrm>
            <a:off x="5001234" y="1417638"/>
            <a:ext cx="6859503" cy="2286563"/>
          </a:xfrm>
          <a:prstGeom prst="rect">
            <a:avLst/>
          </a:prstGeom>
        </p:spPr>
      </p:pic>
      <p:pic>
        <p:nvPicPr>
          <p:cNvPr id="15" name="图片 14"/>
          <p:cNvPicPr>
            <a:picLocks noChangeAspect="1"/>
          </p:cNvPicPr>
          <p:nvPr/>
        </p:nvPicPr>
        <p:blipFill>
          <a:blip r:embed="rId5"/>
          <a:stretch>
            <a:fillRect/>
          </a:stretch>
        </p:blipFill>
        <p:spPr>
          <a:xfrm>
            <a:off x="5001235" y="3759379"/>
            <a:ext cx="6859502" cy="2653817"/>
          </a:xfrm>
          <a:prstGeom prst="rect">
            <a:avLst/>
          </a:prstGeom>
        </p:spPr>
      </p:pic>
      <p:sp>
        <p:nvSpPr>
          <p:cNvPr id="16" name="文本框 15"/>
          <p:cNvSpPr txBox="1"/>
          <p:nvPr/>
        </p:nvSpPr>
        <p:spPr>
          <a:xfrm>
            <a:off x="5943600" y="411467"/>
            <a:ext cx="4663521" cy="523220"/>
          </a:xfrm>
          <a:prstGeom prst="rect">
            <a:avLst/>
          </a:prstGeom>
          <a:noFill/>
        </p:spPr>
        <p:txBody>
          <a:bodyPr wrap="none" rtlCol="0">
            <a:spAutoFit/>
          </a:bodyPr>
          <a:lstStyle/>
          <a:p>
            <a:r>
              <a:rPr lang="en-US" altLang="zh-CN" sz="2800" dirty="0" smtClean="0">
                <a:solidFill>
                  <a:srgbClr val="FF0000"/>
                </a:solidFill>
              </a:rPr>
              <a:t>Contain the information of </a:t>
            </a:r>
            <a:r>
              <a:rPr lang="en-US" altLang="zh-CN" sz="2800" dirty="0" err="1" smtClean="0">
                <a:solidFill>
                  <a:srgbClr val="FF0000"/>
                </a:solidFill>
              </a:rPr>
              <a:t>EoS</a:t>
            </a:r>
            <a:endParaRPr lang="zh-CN" altLang="en-US" sz="2800" dirty="0">
              <a:solidFill>
                <a:srgbClr val="FF0000"/>
              </a:solidFill>
            </a:endParaRPr>
          </a:p>
        </p:txBody>
      </p:sp>
    </p:spTree>
    <p:extLst>
      <p:ext uri="{BB962C8B-B14F-4D97-AF65-F5344CB8AC3E}">
        <p14:creationId xmlns:p14="http://schemas.microsoft.com/office/powerpoint/2010/main" val="36900981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39</a:t>
            </a:fld>
            <a:endParaRPr lang="ja-JP" altLang="en-US">
              <a:solidFill>
                <a:prstClr val="black">
                  <a:tint val="75000"/>
                </a:prstClr>
              </a:solidFill>
            </a:endParaRPr>
          </a:p>
        </p:txBody>
      </p:sp>
      <p:cxnSp>
        <p:nvCxnSpPr>
          <p:cNvPr id="10" name="直接连接符 10"/>
          <p:cNvCxnSpPr>
            <a:cxnSpLocks noChangeShapeType="1"/>
          </p:cNvCxnSpPr>
          <p:nvPr/>
        </p:nvCxnSpPr>
        <p:spPr bwMode="auto">
          <a:xfrm>
            <a:off x="76835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76835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标题 4"/>
          <p:cNvSpPr txBox="1">
            <a:spLocks/>
          </p:cNvSpPr>
          <p:nvPr/>
        </p:nvSpPr>
        <p:spPr>
          <a:xfrm>
            <a:off x="791716" y="274638"/>
            <a:ext cx="889248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4000" b="1" dirty="0">
                <a:solidFill>
                  <a:prstClr val="black"/>
                </a:solidFill>
                <a:latin typeface="微软雅黑" panose="020B0503020204020204" pitchFamily="34" charset="-122"/>
                <a:ea typeface="微软雅黑" panose="020B0503020204020204" pitchFamily="34" charset="-122"/>
              </a:rPr>
              <a:t>Tidal deformability</a:t>
            </a:r>
            <a:endParaRPr lang="zh-CN" altLang="en-US" b="1" dirty="0">
              <a:solidFill>
                <a:prstClr val="black"/>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905682" y="6263838"/>
            <a:ext cx="3283271" cy="369332"/>
          </a:xfrm>
          <a:prstGeom prst="rect">
            <a:avLst/>
          </a:prstGeom>
          <a:noFill/>
        </p:spPr>
        <p:txBody>
          <a:bodyPr wrap="none" rtlCol="0">
            <a:spAutoFit/>
          </a:bodyPr>
          <a:lstStyle/>
          <a:p>
            <a:r>
              <a:rPr lang="en-US" altLang="zh-CN" dirty="0">
                <a:solidFill>
                  <a:srgbClr val="3399FF"/>
                </a:solidFill>
                <a:latin typeface="Century" panose="02040604050505020304" pitchFamily="18" charset="0"/>
              </a:rPr>
              <a:t>Ma, Lee, </a:t>
            </a:r>
            <a:r>
              <a:rPr lang="en-US" altLang="zh-CN" dirty="0" err="1">
                <a:solidFill>
                  <a:srgbClr val="3399FF"/>
                </a:solidFill>
                <a:latin typeface="Century" panose="02040604050505020304" pitchFamily="18" charset="0"/>
              </a:rPr>
              <a:t>Paeng</a:t>
            </a:r>
            <a:r>
              <a:rPr lang="en-US" altLang="zh-CN" dirty="0">
                <a:solidFill>
                  <a:srgbClr val="3399FF"/>
                </a:solidFill>
                <a:latin typeface="Century" panose="02040604050505020304" pitchFamily="18" charset="0"/>
              </a:rPr>
              <a:t> and Rho, 18’.</a:t>
            </a:r>
            <a:endParaRPr lang="zh-CN" altLang="en-US" dirty="0">
              <a:solidFill>
                <a:srgbClr val="3399FF"/>
              </a:solidFill>
              <a:latin typeface="Century" panose="02040604050505020304" pitchFamily="18" charset="0"/>
            </a:endParaRPr>
          </a:p>
        </p:txBody>
      </p:sp>
      <p:pic>
        <p:nvPicPr>
          <p:cNvPr id="8" name="图片 7"/>
          <p:cNvPicPr>
            <a:picLocks noChangeAspect="1"/>
          </p:cNvPicPr>
          <p:nvPr/>
        </p:nvPicPr>
        <p:blipFill>
          <a:blip r:embed="rId2"/>
          <a:stretch>
            <a:fillRect/>
          </a:stretch>
        </p:blipFill>
        <p:spPr>
          <a:xfrm>
            <a:off x="1421375" y="1506969"/>
            <a:ext cx="9349249" cy="4700157"/>
          </a:xfrm>
          <a:prstGeom prst="rect">
            <a:avLst/>
          </a:prstGeom>
        </p:spPr>
      </p:pic>
    </p:spTree>
    <p:extLst>
      <p:ext uri="{BB962C8B-B14F-4D97-AF65-F5344CB8AC3E}">
        <p14:creationId xmlns:p14="http://schemas.microsoft.com/office/powerpoint/2010/main" val="1991886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25" name="直接连接符 10"/>
          <p:cNvCxnSpPr>
            <a:cxnSpLocks noChangeShapeType="1"/>
          </p:cNvCxnSpPr>
          <p:nvPr/>
        </p:nvCxnSpPr>
        <p:spPr bwMode="auto">
          <a:xfrm>
            <a:off x="555509" y="1046044"/>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26" name="直接连接符 12"/>
          <p:cNvCxnSpPr>
            <a:cxnSpLocks noChangeShapeType="1"/>
          </p:cNvCxnSpPr>
          <p:nvPr/>
        </p:nvCxnSpPr>
        <p:spPr bwMode="auto">
          <a:xfrm>
            <a:off x="561324" y="1092086"/>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27" name="TextBox 13"/>
          <p:cNvSpPr txBox="1">
            <a:spLocks noChangeArrowheads="1"/>
          </p:cNvSpPr>
          <p:nvPr/>
        </p:nvSpPr>
        <p:spPr bwMode="auto">
          <a:xfrm>
            <a:off x="458552" y="260649"/>
            <a:ext cx="10175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Bef>
                <a:spcPct val="0"/>
              </a:spcBef>
              <a:spcAft>
                <a:spcPct val="0"/>
              </a:spcAft>
              <a:buFontTx/>
              <a:buNone/>
            </a:pPr>
            <a:r>
              <a:rPr lang="en-US" altLang="zh-CN" b="1" dirty="0" smtClean="0">
                <a:solidFill>
                  <a:srgbClr val="261F7B"/>
                </a:solidFill>
                <a:latin typeface="Centaur" panose="02030504050205020304" pitchFamily="18" charset="0"/>
                <a:ea typeface="Microsoft YaHei" charset="-122"/>
                <a:cs typeface="Microsoft YaHei" charset="-122"/>
              </a:rPr>
              <a:t>A challenge in particle and nuclear physics: Origin of nucleon mass</a:t>
            </a:r>
            <a:endParaRPr lang="ja-JP" altLang="en-US" b="1" dirty="0">
              <a:solidFill>
                <a:srgbClr val="261F7B"/>
              </a:solidFill>
              <a:latin typeface="Centaur" panose="02030504050205020304" pitchFamily="18" charset="0"/>
              <a:ea typeface="Microsoft YaHei" charset="-122"/>
              <a:cs typeface="Microsoft YaHei" charset="-122"/>
            </a:endParaRPr>
          </a:p>
        </p:txBody>
      </p:sp>
      <p:pic>
        <p:nvPicPr>
          <p:cNvPr id="512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1840" y="1170787"/>
            <a:ext cx="4545890" cy="259619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130" name="TextBox 15"/>
          <p:cNvSpPr txBox="1">
            <a:spLocks noChangeArrowheads="1"/>
          </p:cNvSpPr>
          <p:nvPr/>
        </p:nvSpPr>
        <p:spPr bwMode="auto">
          <a:xfrm>
            <a:off x="2139043" y="5883854"/>
            <a:ext cx="82132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Aft>
                <a:spcPct val="0"/>
              </a:spcAft>
              <a:buFontTx/>
              <a:buNone/>
            </a:pPr>
            <a:r>
              <a:rPr lang="en-US" altLang="zh-CN" b="1" dirty="0" smtClean="0">
                <a:solidFill>
                  <a:srgbClr val="FF0000"/>
                </a:solidFill>
                <a:latin typeface="Microsoft YaHei" charset="-122"/>
                <a:ea typeface="Microsoft YaHei" charset="-122"/>
                <a:cs typeface="Microsoft YaHei" charset="-122"/>
              </a:rPr>
              <a:t>What is the origin of nucleon mass?</a:t>
            </a:r>
            <a:endParaRPr lang="ja-JP" altLang="en-US" b="1" dirty="0">
              <a:solidFill>
                <a:srgbClr val="FF0000"/>
              </a:solidFill>
              <a:latin typeface="Microsoft YaHei" charset="-122"/>
              <a:ea typeface="Microsoft YaHei" charset="-122"/>
              <a:cs typeface="Microsoft YaHei" charset="-122"/>
            </a:endParaRPr>
          </a:p>
        </p:txBody>
      </p:sp>
      <p:sp>
        <p:nvSpPr>
          <p:cNvPr id="5131" name="TextBox 16"/>
          <p:cNvSpPr txBox="1">
            <a:spLocks noChangeArrowheads="1"/>
          </p:cNvSpPr>
          <p:nvPr/>
        </p:nvSpPr>
        <p:spPr bwMode="auto">
          <a:xfrm>
            <a:off x="5893292" y="1211617"/>
            <a:ext cx="149885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Aft>
                <a:spcPct val="0"/>
              </a:spcAft>
              <a:buFontTx/>
              <a:buNone/>
            </a:pPr>
            <a:r>
              <a:rPr lang="en-US" altLang="zh-CN" sz="1800" b="1" dirty="0" smtClean="0">
                <a:solidFill>
                  <a:srgbClr val="7030A0"/>
                </a:solidFill>
                <a:latin typeface="Microsoft YaHei" charset="-122"/>
                <a:ea typeface="Microsoft YaHei" charset="-122"/>
                <a:cs typeface="Microsoft YaHei" charset="-122"/>
              </a:rPr>
              <a:t>Nucleon mass in reality</a:t>
            </a:r>
            <a:endParaRPr lang="ja-JP" altLang="en-US" sz="1800" b="1" dirty="0">
              <a:solidFill>
                <a:srgbClr val="7030A0"/>
              </a:solidFill>
              <a:latin typeface="Microsoft YaHei" charset="-122"/>
              <a:ea typeface="Microsoft YaHei" charset="-122"/>
              <a:cs typeface="Microsoft YaHei" charset="-122"/>
            </a:endParaRPr>
          </a:p>
        </p:txBody>
      </p:sp>
      <p:sp>
        <p:nvSpPr>
          <p:cNvPr id="5135" name="TextBox 1"/>
          <p:cNvSpPr txBox="1">
            <a:spLocks noChangeArrowheads="1"/>
          </p:cNvSpPr>
          <p:nvPr/>
        </p:nvSpPr>
        <p:spPr bwMode="auto">
          <a:xfrm>
            <a:off x="9494266" y="1154458"/>
            <a:ext cx="182143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Bef>
                <a:spcPct val="0"/>
              </a:spcBef>
              <a:spcAft>
                <a:spcPct val="0"/>
              </a:spcAft>
              <a:buFontTx/>
              <a:buNone/>
            </a:pPr>
            <a:r>
              <a:rPr lang="en-US" altLang="zh-CN" sz="1800" b="1" dirty="0" smtClean="0">
                <a:solidFill>
                  <a:srgbClr val="7030A0"/>
                </a:solidFill>
                <a:latin typeface="Microsoft YaHei" charset="-122"/>
                <a:ea typeface="Microsoft YaHei" charset="-122"/>
                <a:cs typeface="Microsoft YaHei" charset="-122"/>
              </a:rPr>
              <a:t>Nucleon mass from Higgs mech.</a:t>
            </a:r>
            <a:endParaRPr lang="ja-JP" altLang="en-US" sz="1800" b="1" dirty="0">
              <a:solidFill>
                <a:srgbClr val="7030A0"/>
              </a:solidFill>
              <a:latin typeface="Microsoft YaHei" charset="-122"/>
              <a:ea typeface="Microsoft YaHei" charset="-122"/>
              <a:cs typeface="Microsoft YaHei" charset="-122"/>
            </a:endParaRPr>
          </a:p>
        </p:txBody>
      </p:sp>
      <p:sp>
        <p:nvSpPr>
          <p:cNvPr id="8" name="文本框 7"/>
          <p:cNvSpPr txBox="1"/>
          <p:nvPr/>
        </p:nvSpPr>
        <p:spPr>
          <a:xfrm>
            <a:off x="1212209" y="3799631"/>
            <a:ext cx="9541849" cy="1938992"/>
          </a:xfrm>
          <a:prstGeom prst="rect">
            <a:avLst/>
          </a:prstGeom>
          <a:solidFill>
            <a:schemeClr val="bg1">
              <a:lumMod val="95000"/>
            </a:schemeClr>
          </a:solidFill>
        </p:spPr>
        <p:txBody>
          <a:bodyPr wrap="square" rtlCol="0">
            <a:spAutoFit/>
          </a:bodyPr>
          <a:lstStyle/>
          <a:p>
            <a:pPr marL="285750" indent="-285750">
              <a:lnSpc>
                <a:spcPct val="150000"/>
              </a:lnSpc>
              <a:buFont typeface="Wingdings" panose="05000000000000000000" pitchFamily="2" charset="2"/>
              <a:buChar char="n"/>
            </a:pPr>
            <a:r>
              <a:rPr lang="en-US" altLang="zh-CN" sz="2000" b="1" dirty="0" smtClean="0">
                <a:latin typeface="Microsoft YaHei" charset="-122"/>
                <a:ea typeface="Microsoft YaHei" charset="-122"/>
                <a:cs typeface="Microsoft YaHei" charset="-122"/>
              </a:rPr>
              <a:t>The Standard </a:t>
            </a:r>
            <a:r>
              <a:rPr lang="en-US" altLang="zh-CN" sz="2000" b="1" dirty="0">
                <a:latin typeface="Microsoft YaHei" charset="-122"/>
                <a:ea typeface="Microsoft YaHei" charset="-122"/>
                <a:cs typeface="Microsoft YaHei" charset="-122"/>
              </a:rPr>
              <a:t>M</a:t>
            </a:r>
            <a:r>
              <a:rPr lang="en-US" altLang="zh-CN" sz="2000" b="1" dirty="0" smtClean="0">
                <a:latin typeface="Microsoft YaHei" charset="-122"/>
                <a:ea typeface="Microsoft YaHei" charset="-122"/>
                <a:cs typeface="Microsoft YaHei" charset="-122"/>
              </a:rPr>
              <a:t>odel of particle physics, mass is generated by Higgs mechanism</a:t>
            </a:r>
            <a:r>
              <a:rPr lang="zh-CN" altLang="en-US" sz="2000" b="1" dirty="0" smtClean="0">
                <a:latin typeface="Microsoft YaHei" charset="-122"/>
                <a:ea typeface="Microsoft YaHei" charset="-122"/>
                <a:cs typeface="Microsoft YaHei" charset="-122"/>
              </a:rPr>
              <a:t>；</a:t>
            </a:r>
            <a:endParaRPr lang="en-US" altLang="zh-CN" sz="2000" b="1" dirty="0">
              <a:latin typeface="Microsoft YaHei" charset="-122"/>
              <a:ea typeface="Microsoft YaHei" charset="-122"/>
              <a:cs typeface="Microsoft YaHei" charset="-122"/>
            </a:endParaRPr>
          </a:p>
          <a:p>
            <a:pPr marL="285750" indent="-285750">
              <a:lnSpc>
                <a:spcPct val="150000"/>
              </a:lnSpc>
              <a:buFont typeface="Wingdings" panose="05000000000000000000" pitchFamily="2" charset="2"/>
              <a:buChar char="n"/>
            </a:pPr>
            <a:r>
              <a:rPr lang="en-US" altLang="zh-CN" sz="2000" b="1" dirty="0" smtClean="0">
                <a:latin typeface="Microsoft YaHei" charset="-122"/>
                <a:ea typeface="Microsoft YaHei" charset="-122"/>
                <a:cs typeface="Microsoft YaHei" charset="-122"/>
              </a:rPr>
              <a:t>From Higgs mechanism, nucleon mass ~ 10 MeV, in reality, ~1000MeV</a:t>
            </a:r>
            <a:r>
              <a:rPr lang="zh-CN" altLang="en-US" sz="2000" b="1" dirty="0" smtClean="0">
                <a:latin typeface="Microsoft YaHei" charset="-122"/>
                <a:ea typeface="Microsoft YaHei" charset="-122"/>
                <a:cs typeface="Microsoft YaHei" charset="-122"/>
              </a:rPr>
              <a:t>；</a:t>
            </a:r>
            <a:r>
              <a:rPr lang="en-US" altLang="zh-CN" sz="2000" b="1" dirty="0" smtClean="0">
                <a:latin typeface="Microsoft YaHei" charset="-122"/>
                <a:ea typeface="Microsoft YaHei" charset="-122"/>
                <a:cs typeface="Microsoft YaHei" charset="-122"/>
              </a:rPr>
              <a:t>100 times</a:t>
            </a:r>
            <a:r>
              <a:rPr lang="zh-CN" altLang="en-US" sz="2000" b="1" dirty="0" smtClean="0">
                <a:latin typeface="Microsoft YaHei" charset="-122"/>
                <a:ea typeface="Microsoft YaHei" charset="-122"/>
                <a:cs typeface="Microsoft YaHei" charset="-122"/>
              </a:rPr>
              <a:t>！</a:t>
            </a:r>
            <a:endParaRPr lang="zh-CN" altLang="en-US" sz="2000" b="1" dirty="0">
              <a:latin typeface="Microsoft YaHei" charset="-122"/>
              <a:ea typeface="Microsoft YaHei" charset="-122"/>
              <a:cs typeface="Microsoft YaHei" charset="-122"/>
            </a:endParaRPr>
          </a:p>
        </p:txBody>
      </p:sp>
      <p:pic>
        <p:nvPicPr>
          <p:cNvPr id="2" name="图片 1"/>
          <p:cNvPicPr>
            <a:picLocks noChangeAspect="1"/>
          </p:cNvPicPr>
          <p:nvPr/>
        </p:nvPicPr>
        <p:blipFill>
          <a:blip r:embed="rId3"/>
          <a:stretch>
            <a:fillRect/>
          </a:stretch>
        </p:blipFill>
        <p:spPr>
          <a:xfrm>
            <a:off x="1195881" y="1170786"/>
            <a:ext cx="3493351" cy="2596195"/>
          </a:xfrm>
          <a:prstGeom prst="rect">
            <a:avLst/>
          </a:prstGeom>
        </p:spPr>
      </p:pic>
      <p:sp>
        <p:nvSpPr>
          <p:cNvPr id="3" name="日期占位符 2"/>
          <p:cNvSpPr>
            <a:spLocks noGrp="1"/>
          </p:cNvSpPr>
          <p:nvPr>
            <p:ph type="dt" sz="half" idx="10"/>
          </p:nvPr>
        </p:nvSpPr>
        <p:spPr/>
        <p:txBody>
          <a:bodyPr/>
          <a:lstStyle/>
          <a:p>
            <a:r>
              <a:rPr lang="en-US" altLang="zh-CN" smtClean="0"/>
              <a:t>2018/9/17</a:t>
            </a:r>
            <a:endParaRPr lang="zh-CN" altLang="en-US"/>
          </a:p>
        </p:txBody>
      </p:sp>
      <p:sp>
        <p:nvSpPr>
          <p:cNvPr id="4" name="页脚占位符 3"/>
          <p:cNvSpPr>
            <a:spLocks noGrp="1"/>
          </p:cNvSpPr>
          <p:nvPr>
            <p:ph type="ftr" sz="quarter" idx="11"/>
          </p:nvPr>
        </p:nvSpPr>
        <p:spPr/>
        <p:txBody>
          <a:bodyPr/>
          <a:lstStyle/>
          <a:p>
            <a:r>
              <a:rPr lang="en-US" altLang="zh-CN" smtClean="0"/>
              <a:t>TopologyChange @ APCTP</a:t>
            </a:r>
            <a:endParaRPr lang="zh-CN" altLang="en-US"/>
          </a:p>
        </p:txBody>
      </p:sp>
      <p:sp>
        <p:nvSpPr>
          <p:cNvPr id="5" name="灯片编号占位符 4"/>
          <p:cNvSpPr>
            <a:spLocks noGrp="1"/>
          </p:cNvSpPr>
          <p:nvPr>
            <p:ph type="sldNum" sz="quarter" idx="12"/>
          </p:nvPr>
        </p:nvSpPr>
        <p:spPr/>
        <p:txBody>
          <a:bodyPr/>
          <a:lstStyle/>
          <a:p>
            <a:fld id="{E9AD0BA7-D59D-4694-8666-3935C983837A}" type="slidenum">
              <a:rPr lang="zh-CN" altLang="en-US" smtClean="0"/>
              <a:t>4</a:t>
            </a:fld>
            <a:endParaRPr lang="zh-CN" altLang="en-US"/>
          </a:p>
        </p:txBody>
      </p:sp>
    </p:spTree>
    <p:extLst>
      <p:ext uri="{BB962C8B-B14F-4D97-AF65-F5344CB8AC3E}">
        <p14:creationId xmlns:p14="http://schemas.microsoft.com/office/powerpoint/2010/main" val="37277607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30"/>
                                        </p:tgtEl>
                                        <p:attrNameLst>
                                          <p:attrName>style.visibility</p:attrName>
                                        </p:attrNameLst>
                                      </p:cBhvr>
                                      <p:to>
                                        <p:strVal val="visible"/>
                                      </p:to>
                                    </p:set>
                                    <p:anim calcmode="lin" valueType="num">
                                      <p:cBhvr additive="base">
                                        <p:cTn id="7" dur="500" fill="hold"/>
                                        <p:tgtEl>
                                          <p:spTgt spid="5130"/>
                                        </p:tgtEl>
                                        <p:attrNameLst>
                                          <p:attrName>ppt_x</p:attrName>
                                        </p:attrNameLst>
                                      </p:cBhvr>
                                      <p:tavLst>
                                        <p:tav tm="0">
                                          <p:val>
                                            <p:strVal val="#ppt_x"/>
                                          </p:val>
                                        </p:tav>
                                        <p:tav tm="100000">
                                          <p:val>
                                            <p:strVal val="#ppt_x"/>
                                          </p:val>
                                        </p:tav>
                                      </p:tavLst>
                                    </p:anim>
                                    <p:anim calcmode="lin" valueType="num">
                                      <p:cBhvr additive="base">
                                        <p:cTn id="8" dur="500" fill="hold"/>
                                        <p:tgtEl>
                                          <p:spTgt spid="51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40</a:t>
            </a:fld>
            <a:endParaRPr lang="ja-JP" altLang="en-US">
              <a:solidFill>
                <a:prstClr val="black">
                  <a:tint val="75000"/>
                </a:prstClr>
              </a:solidFill>
            </a:endParaRPr>
          </a:p>
        </p:txBody>
      </p:sp>
      <p:cxnSp>
        <p:nvCxnSpPr>
          <p:cNvPr id="10" name="直接连接符 10"/>
          <p:cNvCxnSpPr>
            <a:cxnSpLocks noChangeShapeType="1"/>
          </p:cNvCxnSpPr>
          <p:nvPr/>
        </p:nvCxnSpPr>
        <p:spPr bwMode="auto">
          <a:xfrm>
            <a:off x="76835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直接连接符 10"/>
          <p:cNvCxnSpPr>
            <a:cxnSpLocks noChangeShapeType="1"/>
          </p:cNvCxnSpPr>
          <p:nvPr/>
        </p:nvCxnSpPr>
        <p:spPr bwMode="auto">
          <a:xfrm>
            <a:off x="76835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标题 4"/>
          <p:cNvSpPr txBox="1">
            <a:spLocks/>
          </p:cNvSpPr>
          <p:nvPr/>
        </p:nvSpPr>
        <p:spPr>
          <a:xfrm>
            <a:off x="791716" y="274638"/>
            <a:ext cx="889248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4000" b="1" dirty="0">
                <a:solidFill>
                  <a:prstClr val="black"/>
                </a:solidFill>
                <a:latin typeface="微软雅黑" panose="020B0503020204020204" pitchFamily="34" charset="-122"/>
                <a:ea typeface="微软雅黑" panose="020B0503020204020204" pitchFamily="34" charset="-122"/>
              </a:rPr>
              <a:t>Tidal deformability</a:t>
            </a:r>
            <a:endParaRPr lang="zh-CN" altLang="en-US" b="1" dirty="0">
              <a:solidFill>
                <a:prstClr val="black"/>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1905682" y="6263838"/>
            <a:ext cx="3283271" cy="369332"/>
          </a:xfrm>
          <a:prstGeom prst="rect">
            <a:avLst/>
          </a:prstGeom>
          <a:noFill/>
        </p:spPr>
        <p:txBody>
          <a:bodyPr wrap="none" rtlCol="0">
            <a:spAutoFit/>
          </a:bodyPr>
          <a:lstStyle/>
          <a:p>
            <a:r>
              <a:rPr lang="en-US" altLang="zh-CN" dirty="0">
                <a:solidFill>
                  <a:srgbClr val="3399FF"/>
                </a:solidFill>
                <a:latin typeface="Century" panose="02040604050505020304" pitchFamily="18" charset="0"/>
              </a:rPr>
              <a:t>Ma, Lee, </a:t>
            </a:r>
            <a:r>
              <a:rPr lang="en-US" altLang="zh-CN" dirty="0" err="1">
                <a:solidFill>
                  <a:srgbClr val="3399FF"/>
                </a:solidFill>
                <a:latin typeface="Century" panose="02040604050505020304" pitchFamily="18" charset="0"/>
              </a:rPr>
              <a:t>Paeng</a:t>
            </a:r>
            <a:r>
              <a:rPr lang="en-US" altLang="zh-CN" dirty="0">
                <a:solidFill>
                  <a:srgbClr val="3399FF"/>
                </a:solidFill>
                <a:latin typeface="Century" panose="02040604050505020304" pitchFamily="18" charset="0"/>
              </a:rPr>
              <a:t> and Rho, 18’.</a:t>
            </a:r>
            <a:endParaRPr lang="zh-CN" altLang="en-US" dirty="0">
              <a:solidFill>
                <a:srgbClr val="3399FF"/>
              </a:solidFill>
              <a:latin typeface="Century" panose="02040604050505020304" pitchFamily="18" charset="0"/>
            </a:endParaRPr>
          </a:p>
        </p:txBody>
      </p:sp>
      <p:sp>
        <p:nvSpPr>
          <p:cNvPr id="5" name="文本框 4"/>
          <p:cNvSpPr txBox="1"/>
          <p:nvPr/>
        </p:nvSpPr>
        <p:spPr>
          <a:xfrm>
            <a:off x="768350" y="1484784"/>
            <a:ext cx="10080000" cy="707886"/>
          </a:xfrm>
          <a:prstGeom prst="rect">
            <a:avLst/>
          </a:prstGeom>
          <a:noFill/>
        </p:spPr>
        <p:txBody>
          <a:bodyPr wrap="square" rtlCol="0">
            <a:spAutoFit/>
          </a:bodyPr>
          <a:lstStyle/>
          <a:p>
            <a:r>
              <a:rPr lang="en-US" altLang="zh-CN" sz="2000" dirty="0">
                <a:solidFill>
                  <a:srgbClr val="7030A0"/>
                </a:solidFill>
                <a:latin typeface="微软雅黑" panose="020B0503020204020204" pitchFamily="34" charset="-122"/>
                <a:ea typeface="微软雅黑" panose="020B0503020204020204" pitchFamily="34" charset="-122"/>
              </a:rPr>
              <a:t>Location of the topology change density is found to strongly impact the tidal deformability.</a:t>
            </a:r>
            <a:endParaRPr lang="zh-CN" altLang="en-US" sz="2000" dirty="0">
              <a:solidFill>
                <a:srgbClr val="7030A0"/>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1086" y="1854116"/>
            <a:ext cx="4386229" cy="4664318"/>
          </a:xfrm>
          <a:prstGeom prst="rect">
            <a:avLst/>
          </a:prstGeom>
        </p:spPr>
      </p:pic>
      <mc:AlternateContent xmlns:mc="http://schemas.openxmlformats.org/markup-compatibility/2006" xmlns:a14="http://schemas.microsoft.com/office/drawing/2010/main">
        <mc:Choice Requires="a14">
          <p:sp>
            <p:nvSpPr>
              <p:cNvPr id="7" name="文本框 6"/>
              <p:cNvSpPr txBox="1"/>
              <p:nvPr/>
            </p:nvSpPr>
            <p:spPr>
              <a:xfrm>
                <a:off x="791717" y="2388891"/>
                <a:ext cx="5370960" cy="3792833"/>
              </a:xfrm>
              <a:prstGeom prst="rect">
                <a:avLst/>
              </a:prstGeom>
              <a:solidFill>
                <a:schemeClr val="bg1">
                  <a:lumMod val="95000"/>
                </a:schemeClr>
              </a:solidFill>
            </p:spPr>
            <p:txBody>
              <a:bodyPr wrap="square" rtlCol="0">
                <a:spAutoFit/>
              </a:bodyPr>
              <a:lstStyle/>
              <a:p>
                <a:pPr marL="285750" indent="-285750" algn="just">
                  <a:buFont typeface="Wingdings" panose="05000000000000000000" pitchFamily="2" charset="2"/>
                  <a:buChar char="Ø"/>
                </a:pPr>
                <a:r>
                  <a:rPr lang="en-US" altLang="zh-CN" dirty="0" smtClean="0">
                    <a:latin typeface="微软雅黑" panose="020B0503020204020204" pitchFamily="34" charset="-122"/>
                    <a:ea typeface="微软雅黑" panose="020B0503020204020204" pitchFamily="34" charset="-122"/>
                  </a:rPr>
                  <a:t>Given the effective cusp structure as predicted – with the softening symmetry energy toward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𝑛</m:t>
                        </m:r>
                      </m:e>
                      <m:sub>
                        <m:r>
                          <a:rPr lang="en-US" altLang="zh-CN" i="1">
                            <a:latin typeface="Cambria Math" panose="02040503050406030204" pitchFamily="18" charset="0"/>
                          </a:rPr>
                          <m:t>1/2</m:t>
                        </m:r>
                      </m:sub>
                    </m:sSub>
                  </m:oMath>
                </a14:m>
                <a:r>
                  <a:rPr lang="en-US" altLang="zh-CN" dirty="0">
                    <a:latin typeface="微软雅黑" panose="020B0503020204020204" pitchFamily="34" charset="-122"/>
                    <a:ea typeface="微软雅黑" panose="020B0503020204020204" pitchFamily="34" charset="-122"/>
                  </a:rPr>
                  <a:t> -- we expected </a:t>
                </a:r>
                <a:r>
                  <a:rPr lang="el-GR" altLang="zh-CN" dirty="0">
                    <a:latin typeface="微软雅黑" panose="020B0503020204020204" pitchFamily="34" charset="-122"/>
                    <a:ea typeface="微软雅黑" panose="020B0503020204020204" pitchFamily="34" charset="-122"/>
                  </a:rPr>
                  <a:t>Λ</a:t>
                </a:r>
                <a:r>
                  <a:rPr lang="en-US" altLang="zh-CN" dirty="0">
                    <a:latin typeface="微软雅黑" panose="020B0503020204020204" pitchFamily="34" charset="-122"/>
                    <a:ea typeface="微软雅黑" panose="020B0503020204020204" pitchFamily="34" charset="-122"/>
                  </a:rPr>
                  <a:t> to decrease, when</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 </m:t>
                        </m:r>
                        <m:r>
                          <a:rPr lang="en-US" altLang="zh-CN" i="1">
                            <a:latin typeface="Cambria Math" panose="02040503050406030204" pitchFamily="18" charset="0"/>
                          </a:rPr>
                          <m:t>𝑛</m:t>
                        </m:r>
                      </m:e>
                      <m:sub>
                        <m:r>
                          <a:rPr lang="en-US" altLang="zh-CN" i="1">
                            <a:latin typeface="Cambria Math" panose="02040503050406030204" pitchFamily="18" charset="0"/>
                          </a:rPr>
                          <m:t>1/2</m:t>
                        </m:r>
                      </m:sub>
                    </m:sSub>
                  </m:oMath>
                </a14:m>
                <a:r>
                  <a:rPr lang="en-US" altLang="zh-CN" dirty="0">
                    <a:latin typeface="微软雅黑" panose="020B0503020204020204" pitchFamily="34" charset="-122"/>
                    <a:ea typeface="微软雅黑" panose="020B0503020204020204" pitchFamily="34" charset="-122"/>
                  </a:rPr>
                  <a:t> is increased to 2.6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𝑛</m:t>
                        </m:r>
                      </m:e>
                      <m:sub>
                        <m:r>
                          <a:rPr lang="en-US" altLang="zh-CN" i="1">
                            <a:latin typeface="Cambria Math" panose="02040503050406030204" pitchFamily="18" charset="0"/>
                          </a:rPr>
                          <m:t>0</m:t>
                        </m:r>
                      </m:sub>
                    </m:sSub>
                  </m:oMath>
                </a14:m>
                <a:r>
                  <a:rPr lang="en-US" altLang="zh-CN" dirty="0">
                    <a:latin typeface="微软雅黑" panose="020B0503020204020204" pitchFamily="34" charset="-122"/>
                    <a:ea typeface="微软雅黑" panose="020B0503020204020204" pitchFamily="34" charset="-122"/>
                  </a:rPr>
                  <a:t>, from ~ 790 that was found for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 </m:t>
                        </m:r>
                        <m:r>
                          <a:rPr lang="en-US" altLang="zh-CN" i="1">
                            <a:latin typeface="Cambria Math" panose="02040503050406030204" pitchFamily="18" charset="0"/>
                          </a:rPr>
                          <m:t>𝑛</m:t>
                        </m:r>
                      </m:e>
                      <m:sub>
                        <m:r>
                          <a:rPr lang="en-US" altLang="zh-CN" i="1">
                            <a:latin typeface="Cambria Math" panose="02040503050406030204" pitchFamily="18" charset="0"/>
                          </a:rPr>
                          <m:t>1/2</m:t>
                        </m:r>
                      </m:sub>
                    </m:sSub>
                    <m:r>
                      <a:rPr lang="en-US" altLang="zh-CN" i="1">
                        <a:latin typeface="Cambria Math" panose="02040503050406030204" pitchFamily="18" charset="0"/>
                      </a:rPr>
                      <m:t>=2.0 </m:t>
                    </m:r>
                    <m:sSub>
                      <m:sSubPr>
                        <m:ctrlPr>
                          <a:rPr lang="en-US" altLang="zh-CN" i="1">
                            <a:latin typeface="Cambria Math" panose="02040503050406030204" pitchFamily="18" charset="0"/>
                          </a:rPr>
                        </m:ctrlPr>
                      </m:sSubPr>
                      <m:e>
                        <m:r>
                          <a:rPr lang="en-US" altLang="zh-CN" i="1">
                            <a:latin typeface="Cambria Math" panose="02040503050406030204" pitchFamily="18" charset="0"/>
                          </a:rPr>
                          <m:t>𝑛</m:t>
                        </m:r>
                      </m:e>
                      <m:sub>
                        <m:r>
                          <a:rPr lang="en-US" altLang="zh-CN" i="1">
                            <a:latin typeface="Cambria Math" panose="02040503050406030204" pitchFamily="18" charset="0"/>
                          </a:rPr>
                          <m:t>0</m:t>
                        </m:r>
                      </m:sub>
                    </m:sSub>
                  </m:oMath>
                </a14:m>
                <a:r>
                  <a:rPr lang="en-US" altLang="zh-CN" dirty="0">
                    <a:latin typeface="微软雅黑" panose="020B0503020204020204" pitchFamily="34" charset="-122"/>
                    <a:ea typeface="微软雅黑" panose="020B0503020204020204" pitchFamily="34" charset="-122"/>
                  </a:rPr>
                  <a:t>. One indeed obtains a significant drop in </a:t>
                </a:r>
                <a:r>
                  <a:rPr lang="el-GR" altLang="zh-CN" dirty="0">
                    <a:latin typeface="微软雅黑" panose="020B0503020204020204" pitchFamily="34" charset="-122"/>
                    <a:ea typeface="微软雅黑" panose="020B0503020204020204" pitchFamily="34" charset="-122"/>
                  </a:rPr>
                  <a:t>Λ</a:t>
                </a:r>
                <a:r>
                  <a:rPr lang="en-US" altLang="zh-CN" dirty="0">
                    <a:latin typeface="微软雅黑" panose="020B0503020204020204" pitchFamily="34" charset="-122"/>
                    <a:ea typeface="微软雅黑" panose="020B0503020204020204" pitchFamily="34" charset="-122"/>
                  </a:rPr>
                  <a:t>.</a:t>
                </a:r>
              </a:p>
              <a:p>
                <a:pPr marL="285750" indent="-285750">
                  <a:buFont typeface="Wingdings" panose="05000000000000000000" pitchFamily="2" charset="2"/>
                  <a:buChar char="Ø"/>
                </a:pPr>
                <a:endParaRPr lang="en-US" altLang="zh-CN" dirty="0" smtClean="0"/>
              </a:p>
              <a:p>
                <a:pPr marL="285750" indent="-285750" algn="just">
                  <a:buFont typeface="Wingdings" panose="05000000000000000000" pitchFamily="2" charset="2"/>
                  <a:buChar char="Ø"/>
                </a:pPr>
                <a:r>
                  <a:rPr lang="en-US" altLang="zh-CN" dirty="0" smtClean="0">
                    <a:latin typeface="微软雅黑" panose="020B0503020204020204" pitchFamily="34" charset="-122"/>
                    <a:ea typeface="微软雅黑" panose="020B0503020204020204" pitchFamily="34" charset="-122"/>
                  </a:rPr>
                  <a:t>What </a:t>
                </a:r>
                <a:r>
                  <a:rPr lang="en-US" altLang="zh-CN" dirty="0">
                    <a:latin typeface="微软雅黑" panose="020B0503020204020204" pitchFamily="34" charset="-122"/>
                    <a:ea typeface="微软雅黑" panose="020B0503020204020204" pitchFamily="34" charset="-122"/>
                  </a:rPr>
                  <a:t>is noteworthy for assessing the principal mechanism in question is that the radius for the relevant star mass is, unlike </a:t>
                </a:r>
                <a:r>
                  <a:rPr lang="el-GR" altLang="zh-CN" dirty="0">
                    <a:latin typeface="微软雅黑" panose="020B0503020204020204" pitchFamily="34" charset="-122"/>
                    <a:ea typeface="微软雅黑" panose="020B0503020204020204" pitchFamily="34" charset="-122"/>
                  </a:rPr>
                  <a:t>Λ</a:t>
                </a:r>
                <a:r>
                  <a:rPr lang="en-US" altLang="zh-CN" dirty="0">
                    <a:latin typeface="微软雅黑" panose="020B0503020204020204" pitchFamily="34" charset="-122"/>
                    <a:ea typeface="微软雅黑" panose="020B0503020204020204" pitchFamily="34" charset="-122"/>
                  </a:rPr>
                  <a:t> , highly insensitive to the location of </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𝑛</m:t>
                        </m:r>
                      </m:e>
                      <m:sub>
                        <m:r>
                          <a:rPr lang="en-US" altLang="zh-CN" b="0" i="1" smtClean="0">
                            <a:latin typeface="Cambria Math" panose="02040503050406030204" pitchFamily="18" charset="0"/>
                          </a:rPr>
                          <m:t>1/2</m:t>
                        </m:r>
                      </m:sub>
                    </m:sSub>
                  </m:oMath>
                </a14:m>
                <a:r>
                  <a:rPr lang="en-US" altLang="zh-CN" dirty="0" smtClean="0">
                    <a:latin typeface="微软雅黑" panose="020B0503020204020204" pitchFamily="34" charset="-122"/>
                    <a:ea typeface="微软雅黑" panose="020B0503020204020204" pitchFamily="34" charset="-122"/>
                  </a:rPr>
                  <a:t>, </a:t>
                </a:r>
                <a:r>
                  <a:rPr lang="en-US" altLang="zh-CN" dirty="0">
                    <a:latin typeface="微软雅黑" panose="020B0503020204020204" pitchFamily="34" charset="-122"/>
                    <a:ea typeface="微软雅黑" panose="020B0503020204020204" pitchFamily="34" charset="-122"/>
                  </a:rPr>
                  <a:t>hence to the cusp structure of the symmetry energy.</a:t>
                </a:r>
                <a:endParaRPr lang="zh-CN" altLang="en-US" dirty="0">
                  <a:latin typeface="微软雅黑" panose="020B0503020204020204" pitchFamily="34" charset="-122"/>
                  <a:ea typeface="微软雅黑" panose="020B0503020204020204" pitchFamily="34" charset="-122"/>
                </a:endParaRPr>
              </a:p>
            </p:txBody>
          </p:sp>
        </mc:Choice>
        <mc:Fallback xmlns="">
          <p:sp>
            <p:nvSpPr>
              <p:cNvPr id="7" name="文本框 6"/>
              <p:cNvSpPr txBox="1">
                <a:spLocks noRot="1" noChangeAspect="1" noMove="1" noResize="1" noEditPoints="1" noAdjustHandles="1" noChangeArrowheads="1" noChangeShapeType="1" noTextEdit="1"/>
              </p:cNvSpPr>
              <p:nvPr/>
            </p:nvSpPr>
            <p:spPr>
              <a:xfrm>
                <a:off x="791717" y="2388891"/>
                <a:ext cx="5370960" cy="3792833"/>
              </a:xfrm>
              <a:prstGeom prst="rect">
                <a:avLst/>
              </a:prstGeom>
              <a:blipFill rotWithShape="0">
                <a:blip r:embed="rId3"/>
                <a:stretch>
                  <a:fillRect l="-795" t="-965" r="-908" b="-160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60588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1E7EE74-530A-4557-BCB9-312D215DB826}"/>
              </a:ext>
            </a:extLst>
          </p:cNvPr>
          <p:cNvSpPr>
            <a:spLocks noGrp="1"/>
          </p:cNvSpPr>
          <p:nvPr>
            <p:ph type="title"/>
          </p:nvPr>
        </p:nvSpPr>
        <p:spPr>
          <a:xfrm>
            <a:off x="0" y="2529000"/>
            <a:ext cx="12192000" cy="900000"/>
          </a:xfrm>
        </p:spPr>
        <p:txBody>
          <a:bodyPr>
            <a:normAutofit/>
          </a:bodyPr>
          <a:lstStyle/>
          <a:p>
            <a:pPr lvl="0" algn="ctr">
              <a:lnSpc>
                <a:spcPct val="100000"/>
              </a:lnSpc>
              <a:spcBef>
                <a:spcPts val="0"/>
              </a:spcBef>
            </a:pPr>
            <a:r>
              <a:rPr lang="en-US" altLang="zh-CN" sz="4000" b="1" dirty="0" smtClean="0">
                <a:latin typeface="Century" panose="02040604050505020304" pitchFamily="18" charset="0"/>
                <a:ea typeface="黑体" panose="02010609060101010101" pitchFamily="49" charset="-122"/>
              </a:rPr>
              <a:t>VI. </a:t>
            </a:r>
            <a:r>
              <a:rPr lang="en-US" altLang="zh-CN" sz="4000" dirty="0" smtClean="0">
                <a:latin typeface="Century" panose="02040604050505020304" pitchFamily="18" charset="0"/>
                <a:ea typeface="黑体" panose="02010609060101010101" pitchFamily="49" charset="-122"/>
              </a:rPr>
              <a:t>Summary and </a:t>
            </a:r>
            <a:r>
              <a:rPr lang="en-US" altLang="zh-CN" sz="4000" dirty="0" err="1" smtClean="0">
                <a:latin typeface="Century" panose="02040604050505020304" pitchFamily="18" charset="0"/>
                <a:ea typeface="黑体" panose="02010609060101010101" pitchFamily="49" charset="-122"/>
              </a:rPr>
              <a:t>duscussion</a:t>
            </a:r>
            <a:r>
              <a:rPr lang="en-US" altLang="zh-CN" sz="4000" b="1" dirty="0" smtClean="0">
                <a:latin typeface="Century" panose="02040604050505020304" pitchFamily="18" charset="0"/>
                <a:ea typeface="黑体" panose="02010609060101010101" pitchFamily="49" charset="-122"/>
              </a:rPr>
              <a:t> </a:t>
            </a:r>
            <a:endParaRPr lang="zh-CN" altLang="en-US" sz="4000" b="1" dirty="0">
              <a:latin typeface="Century" panose="02040604050505020304" pitchFamily="18" charset="0"/>
              <a:ea typeface="黑体" panose="02010609060101010101" pitchFamily="49" charset="-122"/>
            </a:endParaRPr>
          </a:p>
        </p:txBody>
      </p:sp>
      <p:grpSp>
        <p:nvGrpSpPr>
          <p:cNvPr id="14" name="组合 13">
            <a:extLst>
              <a:ext uri="{FF2B5EF4-FFF2-40B4-BE49-F238E27FC236}">
                <a16:creationId xmlns:a16="http://schemas.microsoft.com/office/drawing/2014/main" xmlns="" id="{FF00B74B-7D7D-417B-9902-44A9BD32F07B}"/>
              </a:ext>
            </a:extLst>
          </p:cNvPr>
          <p:cNvGrpSpPr/>
          <p:nvPr/>
        </p:nvGrpSpPr>
        <p:grpSpPr>
          <a:xfrm>
            <a:off x="695999" y="2500149"/>
            <a:ext cx="10800000" cy="964852"/>
            <a:chOff x="695999" y="2500149"/>
            <a:chExt cx="10800000" cy="964852"/>
          </a:xfrm>
        </p:grpSpPr>
        <p:sp>
          <p:nvSpPr>
            <p:cNvPr id="15" name="矩形 14">
              <a:extLst>
                <a:ext uri="{FF2B5EF4-FFF2-40B4-BE49-F238E27FC236}">
                  <a16:creationId xmlns:a16="http://schemas.microsoft.com/office/drawing/2014/main" xmlns="" id="{8B02D7A1-D784-4F64-B256-D8E2B811527C}"/>
                </a:ext>
              </a:extLst>
            </p:cNvPr>
            <p:cNvSpPr/>
            <p:nvPr/>
          </p:nvSpPr>
          <p:spPr>
            <a:xfrm>
              <a:off x="695999" y="2500149"/>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a:extLst>
                <a:ext uri="{FF2B5EF4-FFF2-40B4-BE49-F238E27FC236}">
                  <a16:creationId xmlns:a16="http://schemas.microsoft.com/office/drawing/2014/main" xmlns="" id="{6C6A1173-9EC2-4CFE-A72E-AB5BFDB709BA}"/>
                </a:ext>
              </a:extLst>
            </p:cNvPr>
            <p:cNvSpPr/>
            <p:nvPr/>
          </p:nvSpPr>
          <p:spPr>
            <a:xfrm>
              <a:off x="695999" y="3393001"/>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 name="日期占位符 2"/>
          <p:cNvSpPr>
            <a:spLocks noGrp="1"/>
          </p:cNvSpPr>
          <p:nvPr>
            <p:ph type="dt" sz="half" idx="10"/>
          </p:nvPr>
        </p:nvSpPr>
        <p:spPr/>
        <p:txBody>
          <a:bodyPr/>
          <a:lstStyle/>
          <a:p>
            <a:r>
              <a:rPr lang="en-US" altLang="zh-CN" smtClean="0">
                <a:solidFill>
                  <a:prstClr val="black">
                    <a:tint val="75000"/>
                  </a:prstClr>
                </a:solidFill>
              </a:rPr>
              <a:t>2018/9/17</a:t>
            </a:r>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r>
              <a:rPr lang="en-US" altLang="zh-CN" smtClean="0">
                <a:solidFill>
                  <a:prstClr val="black">
                    <a:tint val="75000"/>
                  </a:prstClr>
                </a:solidFill>
              </a:rPr>
              <a:t>TopologyChange @ APCTP</a:t>
            </a:r>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9AD0BA7-D59D-4694-8666-3935C983837A}" type="slidenum">
              <a:rPr lang="zh-CN" altLang="en-US" smtClean="0">
                <a:solidFill>
                  <a:prstClr val="black">
                    <a:tint val="75000"/>
                  </a:prstClr>
                </a:solidFill>
              </a:rPr>
              <a:pPr/>
              <a:t>41</a:t>
            </a:fld>
            <a:endParaRPr lang="zh-CN" altLang="en-US">
              <a:solidFill>
                <a:prstClr val="black">
                  <a:tint val="75000"/>
                </a:prstClr>
              </a:solidFill>
            </a:endParaRPr>
          </a:p>
        </p:txBody>
      </p:sp>
    </p:spTree>
    <p:extLst>
      <p:ext uri="{BB962C8B-B14F-4D97-AF65-F5344CB8AC3E}">
        <p14:creationId xmlns:p14="http://schemas.microsoft.com/office/powerpoint/2010/main" val="2075731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en-US" altLang="zh-CN" smtClean="0"/>
              <a:t>2018/9/17</a:t>
            </a:r>
            <a:endParaRPr lang="ja-JP" altLang="en-US"/>
          </a:p>
        </p:txBody>
      </p:sp>
      <p:sp>
        <p:nvSpPr>
          <p:cNvPr id="4" name="页脚占位符 3"/>
          <p:cNvSpPr>
            <a:spLocks noGrp="1"/>
          </p:cNvSpPr>
          <p:nvPr>
            <p:ph type="ftr" sz="quarter" idx="11"/>
          </p:nvPr>
        </p:nvSpPr>
        <p:spPr/>
        <p:txBody>
          <a:bodyPr/>
          <a:lstStyle/>
          <a:p>
            <a:r>
              <a:rPr lang="en-US" altLang="ja-JP" smtClean="0"/>
              <a:t>TopologyChange @ APCTP</a:t>
            </a:r>
            <a:endParaRPr lang="ja-JP" altLang="en-US"/>
          </a:p>
        </p:txBody>
      </p:sp>
      <p:sp>
        <p:nvSpPr>
          <p:cNvPr id="5" name="灯片编号占位符 4"/>
          <p:cNvSpPr>
            <a:spLocks noGrp="1"/>
          </p:cNvSpPr>
          <p:nvPr>
            <p:ph type="sldNum" sz="quarter" idx="12"/>
          </p:nvPr>
        </p:nvSpPr>
        <p:spPr/>
        <p:txBody>
          <a:bodyPr/>
          <a:lstStyle/>
          <a:p>
            <a:fld id="{ED0568AB-F763-473D-BF8F-80ADF6CAD464}" type="slidenum">
              <a:rPr lang="ja-JP" altLang="en-US" smtClean="0"/>
              <a:pPr/>
              <a:t>42</a:t>
            </a:fld>
            <a:endParaRPr lang="ja-JP" altLang="en-US"/>
          </a:p>
        </p:txBody>
      </p:sp>
      <mc:AlternateContent xmlns:mc="http://schemas.openxmlformats.org/markup-compatibility/2006" xmlns:a14="http://schemas.microsoft.com/office/drawing/2010/main">
        <mc:Choice Requires="a14">
          <p:sp>
            <p:nvSpPr>
              <p:cNvPr id="6" name="文本框 5"/>
              <p:cNvSpPr txBox="1"/>
              <p:nvPr/>
            </p:nvSpPr>
            <p:spPr>
              <a:xfrm>
                <a:off x="711200" y="1444320"/>
                <a:ext cx="10775950" cy="5061899"/>
              </a:xfrm>
              <a:prstGeom prst="rect">
                <a:avLst/>
              </a:prstGeom>
              <a:solidFill>
                <a:schemeClr val="bg1"/>
              </a:solidFill>
            </p:spPr>
            <p:txBody>
              <a:bodyPr wrap="square" rtlCol="0">
                <a:spAutoFit/>
              </a:bodyPr>
              <a:lstStyle/>
              <a:p>
                <a:pPr marL="342900" indent="-342900" algn="just">
                  <a:buFont typeface="Wingdings" panose="05000000000000000000" pitchFamily="2" charset="2"/>
                  <a:buChar char="Ø"/>
                </a:pPr>
                <a:r>
                  <a:rPr lang="en-US" altLang="zh-CN" sz="2400" dirty="0" smtClean="0">
                    <a:latin typeface="Century" panose="02040604050505020304" pitchFamily="18" charset="0"/>
                    <a:ea typeface="微软雅黑" panose="020B0503020204020204" pitchFamily="34" charset="-122"/>
                  </a:rPr>
                  <a:t>The topology change is an robust property of low energy QCD and shed a light on the possible origin of nucleon mass.  </a:t>
                </a:r>
                <a:endParaRPr lang="en-US" altLang="zh-CN" sz="2400" dirty="0">
                  <a:latin typeface="Century" panose="02040604050505020304" pitchFamily="18" charset="0"/>
                  <a:ea typeface="微软雅黑" panose="020B0503020204020204" pitchFamily="34" charset="-122"/>
                </a:endParaRPr>
              </a:p>
              <a:p>
                <a:pPr marL="342900" indent="-342900" algn="just">
                  <a:buFont typeface="Wingdings" panose="05000000000000000000" pitchFamily="2" charset="2"/>
                  <a:buChar char="Ø"/>
                </a:pPr>
                <a:endParaRPr lang="en-US" altLang="zh-CN" sz="1000" dirty="0">
                  <a:latin typeface="Century" panose="02040604050505020304" pitchFamily="18" charset="0"/>
                  <a:ea typeface="微软雅黑" panose="020B0503020204020204" pitchFamily="34" charset="-122"/>
                </a:endParaRPr>
              </a:p>
              <a:p>
                <a:pPr marL="342900" indent="-342900" algn="just">
                  <a:buFont typeface="Wingdings" panose="05000000000000000000" pitchFamily="2" charset="2"/>
                  <a:buChar char="Ø"/>
                </a:pPr>
                <a:r>
                  <a:rPr lang="en-US" altLang="zh-CN" sz="2400" dirty="0" smtClean="0">
                    <a:latin typeface="Century" panose="02040604050505020304" pitchFamily="18" charset="0"/>
                    <a:ea typeface="微软雅黑" panose="020B0503020204020204" pitchFamily="34" charset="-122"/>
                  </a:rPr>
                  <a:t>So far </a:t>
                </a:r>
                <a:r>
                  <a:rPr lang="en-US" altLang="zh-CN" sz="2400" dirty="0">
                    <a:latin typeface="Century" panose="02040604050505020304" pitchFamily="18" charset="0"/>
                    <a:ea typeface="微软雅黑" panose="020B0503020204020204" pitchFamily="34" charset="-122"/>
                  </a:rPr>
                  <a:t>there are no known clues, experimental or theoretical, as to how to locate </a:t>
                </a:r>
                <a:r>
                  <a:rPr lang="zh-CN" altLang="en-US" sz="2400" dirty="0">
                    <a:latin typeface="Century" panose="02040604050505020304" pitchFamily="18" charset="0"/>
                    <a:ea typeface="微软雅黑" panose="020B0503020204020204" pitchFamily="34" charset="-122"/>
                  </a:rPr>
                  <a:t>𝑛</a:t>
                </a:r>
                <a:r>
                  <a:rPr lang="en-US" altLang="zh-CN" sz="2400" dirty="0">
                    <a:latin typeface="Century" panose="02040604050505020304" pitchFamily="18" charset="0"/>
                    <a:ea typeface="微软雅黑" panose="020B0503020204020204" pitchFamily="34" charset="-122"/>
                  </a:rPr>
                  <a:t>_(1/2) precisely. When the value of </a:t>
                </a:r>
                <a:r>
                  <a:rPr lang="el-GR" altLang="zh-CN" sz="2400" dirty="0">
                    <a:latin typeface="Century" panose="02040604050505020304" pitchFamily="18" charset="0"/>
                    <a:ea typeface="微软雅黑" panose="020B0503020204020204" pitchFamily="34" charset="-122"/>
                  </a:rPr>
                  <a:t>Λ</a:t>
                </a:r>
                <a:r>
                  <a:rPr lang="en-US" altLang="zh-CN" sz="2400" dirty="0">
                    <a:latin typeface="Century" panose="02040604050505020304" pitchFamily="18" charset="0"/>
                    <a:ea typeface="微软雅黑" panose="020B0503020204020204" pitchFamily="34" charset="-122"/>
                  </a:rPr>
                  <a:t> is measured with a precision, it will provide theoretically crucial information on the topology change density </a:t>
                </a:r>
                <a14:m>
                  <m:oMath xmlns:m="http://schemas.openxmlformats.org/officeDocument/2006/math">
                    <m:sSub>
                      <m:sSubPr>
                        <m:ctrlPr>
                          <a:rPr lang="en-US" altLang="zh-CN" sz="2400" i="1">
                            <a:latin typeface="Cambria Math" panose="02040503050406030204" pitchFamily="18" charset="0"/>
                          </a:rPr>
                        </m:ctrlPr>
                      </m:sSubPr>
                      <m:e>
                        <m:r>
                          <a:rPr lang="en-US" altLang="zh-CN" sz="2400" b="0" i="1">
                            <a:latin typeface="Cambria Math" panose="02040503050406030204" pitchFamily="18" charset="0"/>
                          </a:rPr>
                          <m:t>𝑛</m:t>
                        </m:r>
                      </m:e>
                      <m:sub>
                        <m:r>
                          <a:rPr lang="en-US" altLang="zh-CN" sz="2400" b="0" i="1">
                            <a:latin typeface="Cambria Math" panose="02040503050406030204" pitchFamily="18" charset="0"/>
                          </a:rPr>
                          <m:t>1/2</m:t>
                        </m:r>
                      </m:sub>
                    </m:sSub>
                  </m:oMath>
                </a14:m>
                <a:r>
                  <a:rPr lang="en-US" altLang="zh-CN" sz="2400" dirty="0">
                    <a:latin typeface="Century" panose="02040604050505020304" pitchFamily="18" charset="0"/>
                    <a:ea typeface="微软雅黑" panose="020B0503020204020204" pitchFamily="34" charset="-122"/>
                  </a:rPr>
                  <a:t>, signaling for the possible intervention of </a:t>
                </a:r>
                <a:r>
                  <a:rPr lang="en-US" altLang="zh-CN" sz="2400" dirty="0" smtClean="0">
                    <a:latin typeface="Century" panose="02040604050505020304" pitchFamily="18" charset="0"/>
                    <a:ea typeface="微软雅黑" panose="020B0503020204020204" pitchFamily="34" charset="-122"/>
                  </a:rPr>
                  <a:t>quark-gluon degrees of freedom.</a:t>
                </a:r>
              </a:p>
              <a:p>
                <a:pPr marL="342900" indent="-342900" algn="just">
                  <a:buFont typeface="Wingdings" panose="05000000000000000000" pitchFamily="2" charset="2"/>
                  <a:buChar char="Ø"/>
                </a:pPr>
                <a:endParaRPr lang="en-US" altLang="zh-CN" sz="1000" dirty="0">
                  <a:latin typeface="Century" panose="02040604050505020304" pitchFamily="18" charset="0"/>
                  <a:ea typeface="微软雅黑" panose="020B0503020204020204" pitchFamily="34" charset="-122"/>
                </a:endParaRPr>
              </a:p>
              <a:p>
                <a:pPr marL="342900" indent="-342900" algn="just">
                  <a:buFont typeface="Wingdings" panose="05000000000000000000" pitchFamily="2" charset="2"/>
                  <a:buChar char="Ø"/>
                </a:pPr>
                <a:r>
                  <a:rPr lang="en-US" altLang="zh-CN" sz="2400" dirty="0" smtClean="0">
                    <a:latin typeface="Century" panose="02040604050505020304" pitchFamily="18" charset="0"/>
                    <a:ea typeface="微软雅黑" panose="020B0503020204020204" pitchFamily="34" charset="-122"/>
                  </a:rPr>
                  <a:t>Our </a:t>
                </a:r>
                <a:r>
                  <a:rPr lang="en-US" altLang="zh-CN" sz="2400" dirty="0">
                    <a:latin typeface="Century" panose="02040604050505020304" pitchFamily="18" charset="0"/>
                    <a:ea typeface="微软雅黑" panose="020B0503020204020204" pitchFamily="34" charset="-122"/>
                  </a:rPr>
                  <a:t>approach gives </a:t>
                </a:r>
                <a14:m>
                  <m:oMath xmlns:m="http://schemas.openxmlformats.org/officeDocument/2006/math">
                    <m:r>
                      <a:rPr lang="el-GR" altLang="zh-CN" sz="2400" b="0" i="1">
                        <a:latin typeface="Cambria Math" panose="02040503050406030204" pitchFamily="18" charset="0"/>
                      </a:rPr>
                      <m:t>𝛬</m:t>
                    </m:r>
                    <m:r>
                      <a:rPr lang="el-GR" altLang="zh-CN" sz="2400" b="0" i="1">
                        <a:latin typeface="Cambria Math" panose="02040503050406030204" pitchFamily="18" charset="0"/>
                        <a:ea typeface="Cambria Math" panose="02040503050406030204" pitchFamily="18" charset="0"/>
                      </a:rPr>
                      <m:t>~</m:t>
                    </m:r>
                    <m:r>
                      <a:rPr lang="en-US" altLang="zh-CN" sz="2400" b="0" i="1">
                        <a:latin typeface="Cambria Math" panose="02040503050406030204" pitchFamily="18" charset="0"/>
                        <a:ea typeface="Cambria Math" panose="02040503050406030204" pitchFamily="18" charset="0"/>
                      </a:rPr>
                      <m:t>600</m:t>
                    </m:r>
                  </m:oMath>
                </a14:m>
                <a:r>
                  <a:rPr lang="en-US" altLang="zh-CN" sz="2400" dirty="0">
                    <a:latin typeface="Century" panose="02040604050505020304" pitchFamily="18" charset="0"/>
                    <a:ea typeface="微软雅黑" panose="020B0503020204020204" pitchFamily="34" charset="-122"/>
                  </a:rPr>
                  <a:t> at </a:t>
                </a:r>
                <a14:m>
                  <m:oMath xmlns:m="http://schemas.openxmlformats.org/officeDocument/2006/math">
                    <m:sSub>
                      <m:sSubPr>
                        <m:ctrlPr>
                          <a:rPr lang="en-US" altLang="zh-CN" sz="2400" i="1">
                            <a:latin typeface="Cambria Math" panose="02040503050406030204" pitchFamily="18" charset="0"/>
                          </a:rPr>
                        </m:ctrlPr>
                      </m:sSubPr>
                      <m:e>
                        <m:r>
                          <a:rPr lang="en-US" altLang="zh-CN" sz="2400" b="0" i="1">
                            <a:latin typeface="Cambria Math" panose="02040503050406030204" pitchFamily="18" charset="0"/>
                          </a:rPr>
                          <m:t>𝑛</m:t>
                        </m:r>
                      </m:e>
                      <m:sub>
                        <m:r>
                          <a:rPr lang="en-US" altLang="zh-CN" sz="2400" b="0" i="1">
                            <a:latin typeface="Cambria Math" panose="02040503050406030204" pitchFamily="18" charset="0"/>
                          </a:rPr>
                          <m:t>1/2</m:t>
                        </m:r>
                      </m:sub>
                    </m:sSub>
                    <m:r>
                      <a:rPr lang="en-US" altLang="zh-CN" sz="2400" b="0" i="1">
                        <a:latin typeface="Cambria Math" panose="02040503050406030204" pitchFamily="18" charset="0"/>
                        <a:ea typeface="Cambria Math" panose="02040503050406030204" pitchFamily="18" charset="0"/>
                      </a:rPr>
                      <m:t>≥2.6</m:t>
                    </m:r>
                    <m:sSub>
                      <m:sSubPr>
                        <m:ctrlPr>
                          <a:rPr lang="en-US" altLang="zh-CN" sz="2400" i="1">
                            <a:latin typeface="Cambria Math" panose="02040503050406030204" pitchFamily="18" charset="0"/>
                            <a:ea typeface="Cambria Math" panose="02040503050406030204" pitchFamily="18" charset="0"/>
                          </a:rPr>
                        </m:ctrlPr>
                      </m:sSubPr>
                      <m:e>
                        <m:r>
                          <a:rPr lang="en-US" altLang="zh-CN" sz="2400" b="0" i="1">
                            <a:latin typeface="Cambria Math" panose="02040503050406030204" pitchFamily="18" charset="0"/>
                            <a:ea typeface="Cambria Math" panose="02040503050406030204" pitchFamily="18" charset="0"/>
                          </a:rPr>
                          <m:t>𝑛</m:t>
                        </m:r>
                      </m:e>
                      <m:sub>
                        <m:r>
                          <a:rPr lang="en-US" altLang="zh-CN" sz="2400" b="0" i="1">
                            <a:latin typeface="Cambria Math" panose="02040503050406030204" pitchFamily="18" charset="0"/>
                            <a:ea typeface="Cambria Math" panose="02040503050406030204" pitchFamily="18" charset="0"/>
                          </a:rPr>
                          <m:t>0</m:t>
                        </m:r>
                      </m:sub>
                    </m:sSub>
                  </m:oMath>
                </a14:m>
                <a:r>
                  <a:rPr lang="en-US" altLang="zh-CN" sz="2400" dirty="0">
                    <a:latin typeface="Century" panose="02040604050505020304" pitchFamily="18" charset="0"/>
                    <a:ea typeface="微软雅黑" panose="020B0503020204020204" pitchFamily="34" charset="-122"/>
                  </a:rPr>
                  <a:t>. It is likely that the bound will be tightened to a lower value in the future measurements. Whether this does not pose a challenge for the PCM to keep other established star properties unscathed remains to be seen</a:t>
                </a:r>
                <a:r>
                  <a:rPr lang="en-US" altLang="zh-CN" sz="2400" dirty="0" smtClean="0">
                    <a:latin typeface="Century" panose="02040604050505020304" pitchFamily="18" charset="0"/>
                    <a:ea typeface="微软雅黑" panose="020B0503020204020204" pitchFamily="34" charset="-122"/>
                  </a:rPr>
                  <a:t>.</a:t>
                </a:r>
              </a:p>
              <a:p>
                <a:pPr marL="342900" indent="-342900" algn="just">
                  <a:buFont typeface="Wingdings" panose="05000000000000000000" pitchFamily="2" charset="2"/>
                  <a:buChar char="Ø"/>
                </a:pPr>
                <a:endParaRPr lang="en-US" altLang="zh-CN" sz="1000" dirty="0">
                  <a:latin typeface="Century" panose="02040604050505020304" pitchFamily="18" charset="0"/>
                  <a:ea typeface="微软雅黑" panose="020B0503020204020204" pitchFamily="34" charset="-122"/>
                </a:endParaRPr>
              </a:p>
              <a:p>
                <a:pPr algn="ctr"/>
                <a:r>
                  <a:rPr lang="en-US" altLang="zh-CN" sz="2400" dirty="0" smtClean="0">
                    <a:latin typeface="Century" panose="02040604050505020304" pitchFamily="18" charset="0"/>
                    <a:ea typeface="微软雅黑" panose="020B0503020204020204" pitchFamily="34" charset="-122"/>
                  </a:rPr>
                  <a:t>   </a:t>
                </a:r>
                <a14:m>
                  <m:oMath xmlns:m="http://schemas.openxmlformats.org/officeDocument/2006/math">
                    <m:r>
                      <m:rPr>
                        <m:sty m:val="p"/>
                      </m:rPr>
                      <a:rPr lang="el-GR" altLang="zh-CN" sz="2400" i="1" smtClean="0">
                        <a:latin typeface="Cambria Math" panose="02040503050406030204" pitchFamily="18" charset="0"/>
                        <a:ea typeface="微软雅黑" panose="020B0503020204020204" pitchFamily="34" charset="-122"/>
                      </a:rPr>
                      <m:t>Λ</m:t>
                    </m:r>
                    <m:r>
                      <a:rPr lang="el-GR" altLang="zh-CN" sz="2400" i="1" smtClean="0">
                        <a:latin typeface="Cambria Math" panose="02040503050406030204" pitchFamily="18" charset="0"/>
                        <a:ea typeface="Cambria Math" panose="02040503050406030204" pitchFamily="18" charset="0"/>
                      </a:rPr>
                      <m:t>&lt;</m:t>
                    </m:r>
                    <m:r>
                      <a:rPr lang="en-US" altLang="zh-CN" sz="2400" b="0" i="1" smtClean="0">
                        <a:latin typeface="Cambria Math" panose="02040503050406030204" pitchFamily="18" charset="0"/>
                        <a:ea typeface="Cambria Math" panose="02040503050406030204" pitchFamily="18" charset="0"/>
                      </a:rPr>
                      <m:t>800   →   </m:t>
                    </m:r>
                    <m:r>
                      <m:rPr>
                        <m:sty m:val="p"/>
                      </m:rPr>
                      <a:rPr lang="el-GR" altLang="zh-CN" sz="2400" b="0" i="1" smtClean="0">
                        <a:latin typeface="Cambria Math" panose="02040503050406030204" pitchFamily="18" charset="0"/>
                        <a:ea typeface="Cambria Math" panose="02040503050406030204" pitchFamily="18" charset="0"/>
                      </a:rPr>
                      <m:t>Λ</m:t>
                    </m:r>
                    <m:r>
                      <a:rPr lang="en-US" altLang="zh-CN" sz="2400" b="0" i="1" smtClean="0">
                        <a:latin typeface="Cambria Math" panose="02040503050406030204" pitchFamily="18" charset="0"/>
                        <a:ea typeface="Cambria Math" panose="02040503050406030204" pitchFamily="18" charset="0"/>
                      </a:rPr>
                      <m:t>= </m:t>
                    </m:r>
                    <m:sSubSup>
                      <m:sSubSupPr>
                        <m:ctrlPr>
                          <a:rPr lang="en-US" altLang="zh-CN" sz="2400" b="0" i="1" smtClean="0">
                            <a:latin typeface="Cambria Math" panose="02040503050406030204" pitchFamily="18" charset="0"/>
                            <a:ea typeface="Cambria Math" panose="02040503050406030204" pitchFamily="18" charset="0"/>
                          </a:rPr>
                        </m:ctrlPr>
                      </m:sSubSupPr>
                      <m:e>
                        <m:r>
                          <a:rPr lang="en-US" altLang="zh-CN" sz="2400" b="0" i="1" smtClean="0">
                            <a:latin typeface="Cambria Math" panose="02040503050406030204" pitchFamily="18" charset="0"/>
                            <a:ea typeface="Cambria Math" panose="02040503050406030204" pitchFamily="18" charset="0"/>
                          </a:rPr>
                          <m:t>300</m:t>
                        </m:r>
                      </m:e>
                      <m:sub>
                        <m:r>
                          <a:rPr lang="en-US" altLang="zh-CN" sz="2400" b="0" i="1" smtClean="0">
                            <a:latin typeface="Cambria Math" panose="02040503050406030204" pitchFamily="18" charset="0"/>
                            <a:ea typeface="Cambria Math" panose="02040503050406030204" pitchFamily="18" charset="0"/>
                          </a:rPr>
                          <m:t>−230</m:t>
                        </m:r>
                      </m:sub>
                      <m:sup>
                        <m:r>
                          <a:rPr lang="en-US" altLang="zh-CN" sz="2400" b="0" i="1" smtClean="0">
                            <a:latin typeface="Cambria Math" panose="02040503050406030204" pitchFamily="18" charset="0"/>
                            <a:ea typeface="Cambria Math" panose="02040503050406030204" pitchFamily="18" charset="0"/>
                          </a:rPr>
                          <m:t>+420</m:t>
                        </m:r>
                      </m:sup>
                    </m:sSubSup>
                    <m:r>
                      <a:rPr lang="en-US" altLang="zh-CN" sz="2400" b="0" i="1" smtClean="0">
                        <a:latin typeface="Cambria Math" panose="02040503050406030204" pitchFamily="18" charset="0"/>
                        <a:ea typeface="Cambria Math" panose="02040503050406030204" pitchFamily="18" charset="0"/>
                      </a:rPr>
                      <m:t>   →  </m:t>
                    </m:r>
                    <m:r>
                      <m:rPr>
                        <m:sty m:val="p"/>
                      </m:rPr>
                      <a:rPr lang="el-GR" altLang="zh-CN" sz="2400" i="1">
                        <a:latin typeface="Cambria Math" panose="02040503050406030204" pitchFamily="18" charset="0"/>
                        <a:ea typeface="Cambria Math" panose="02040503050406030204" pitchFamily="18" charset="0"/>
                      </a:rPr>
                      <m:t>Λ</m:t>
                    </m:r>
                    <m:r>
                      <a:rPr lang="en-US" altLang="zh-CN" sz="2400" i="1">
                        <a:latin typeface="Cambria Math" panose="02040503050406030204" pitchFamily="18" charset="0"/>
                        <a:ea typeface="Cambria Math" panose="02040503050406030204" pitchFamily="18" charset="0"/>
                      </a:rPr>
                      <m:t>= </m:t>
                    </m:r>
                    <m:sSubSup>
                      <m:sSubSupPr>
                        <m:ctrlPr>
                          <a:rPr lang="en-US" altLang="zh-CN" sz="2400" i="1">
                            <a:latin typeface="Cambria Math" panose="02040503050406030204" pitchFamily="18" charset="0"/>
                            <a:ea typeface="Cambria Math" panose="02040503050406030204" pitchFamily="18" charset="0"/>
                          </a:rPr>
                        </m:ctrlPr>
                      </m:sSubSupPr>
                      <m:e>
                        <m:r>
                          <a:rPr lang="en-US" altLang="zh-CN" sz="2400" b="0" i="1" smtClean="0">
                            <a:latin typeface="Cambria Math" panose="02040503050406030204" pitchFamily="18" charset="0"/>
                            <a:ea typeface="Cambria Math" panose="02040503050406030204" pitchFamily="18" charset="0"/>
                          </a:rPr>
                          <m:t>19</m:t>
                        </m:r>
                        <m:r>
                          <a:rPr lang="en-US" altLang="zh-CN" sz="2400" i="1">
                            <a:latin typeface="Cambria Math" panose="02040503050406030204" pitchFamily="18" charset="0"/>
                            <a:ea typeface="Cambria Math" panose="02040503050406030204" pitchFamily="18" charset="0"/>
                          </a:rPr>
                          <m:t>0</m:t>
                        </m:r>
                      </m:e>
                      <m:sub>
                        <m:r>
                          <a:rPr lang="en-US" altLang="zh-CN" sz="2400" i="1">
                            <a:latin typeface="Cambria Math" panose="02040503050406030204" pitchFamily="18" charset="0"/>
                            <a:ea typeface="Cambria Math" panose="02040503050406030204" pitchFamily="18" charset="0"/>
                          </a:rPr>
                          <m:t>−</m:t>
                        </m:r>
                        <m:r>
                          <a:rPr lang="en-US" altLang="zh-CN" sz="2400" b="0" i="1" smtClean="0">
                            <a:latin typeface="Cambria Math" panose="02040503050406030204" pitchFamily="18" charset="0"/>
                            <a:ea typeface="Cambria Math" panose="02040503050406030204" pitchFamily="18" charset="0"/>
                          </a:rPr>
                          <m:t>120</m:t>
                        </m:r>
                      </m:sub>
                      <m:sup>
                        <m:r>
                          <a:rPr lang="en-US" altLang="zh-CN" sz="2400" i="1">
                            <a:latin typeface="Cambria Math" panose="02040503050406030204" pitchFamily="18" charset="0"/>
                            <a:ea typeface="Cambria Math" panose="02040503050406030204" pitchFamily="18" charset="0"/>
                          </a:rPr>
                          <m:t>+</m:t>
                        </m:r>
                        <m:r>
                          <a:rPr lang="en-US" altLang="zh-CN" sz="2400" b="0" i="1" smtClean="0">
                            <a:latin typeface="Cambria Math" panose="02040503050406030204" pitchFamily="18" charset="0"/>
                            <a:ea typeface="Cambria Math" panose="02040503050406030204" pitchFamily="18" charset="0"/>
                          </a:rPr>
                          <m:t>390</m:t>
                        </m:r>
                      </m:sup>
                    </m:sSubSup>
                    <m:r>
                      <a:rPr lang="en-US" altLang="zh-CN" sz="2400" b="0" i="1" smtClean="0">
                        <a:latin typeface="Cambria Math" panose="02040503050406030204" pitchFamily="18" charset="0"/>
                        <a:ea typeface="Cambria Math" panose="02040503050406030204" pitchFamily="18" charset="0"/>
                      </a:rPr>
                      <m:t> </m:t>
                    </m:r>
                    <m:r>
                      <a:rPr lang="en-US" altLang="zh-CN" sz="2400" b="0" i="1" smtClean="0">
                        <a:latin typeface="Cambria Math" panose="02040503050406030204" pitchFamily="18" charset="0"/>
                        <a:ea typeface="Cambria Math" panose="02040503050406030204" pitchFamily="18" charset="0"/>
                      </a:rPr>
                      <m:t>𝑜𝑓</m:t>
                    </m:r>
                    <m:r>
                      <a:rPr lang="en-US" altLang="zh-CN" sz="2400" b="0" i="1" smtClean="0">
                        <a:latin typeface="Cambria Math" panose="02040503050406030204" pitchFamily="18" charset="0"/>
                        <a:ea typeface="Cambria Math" panose="02040503050406030204" pitchFamily="18" charset="0"/>
                      </a:rPr>
                      <m:t> </m:t>
                    </m:r>
                    <m:r>
                      <a:rPr lang="en-US" altLang="zh-CN" sz="2400" b="0" i="1" smtClean="0">
                        <a:latin typeface="Cambria Math" panose="02040503050406030204" pitchFamily="18" charset="0"/>
                        <a:ea typeface="Cambria Math" panose="02040503050406030204" pitchFamily="18" charset="0"/>
                      </a:rPr>
                      <m:t>𝑅</m:t>
                    </m:r>
                    <m:r>
                      <a:rPr lang="en-US" altLang="zh-CN" sz="2400" b="0" i="1" smtClean="0">
                        <a:latin typeface="Cambria Math" panose="02040503050406030204" pitchFamily="18" charset="0"/>
                        <a:ea typeface="Cambria Math" panose="02040503050406030204" pitchFamily="18" charset="0"/>
                      </a:rPr>
                      <m:t>= </m:t>
                    </m:r>
                    <m:sSubSup>
                      <m:sSubSupPr>
                        <m:ctrlPr>
                          <a:rPr lang="en-US" altLang="zh-CN" sz="2400" b="0" i="1" smtClean="0">
                            <a:latin typeface="Cambria Math" panose="02040503050406030204" pitchFamily="18" charset="0"/>
                            <a:ea typeface="Cambria Math" panose="02040503050406030204" pitchFamily="18" charset="0"/>
                          </a:rPr>
                        </m:ctrlPr>
                      </m:sSubSupPr>
                      <m:e>
                        <m:r>
                          <a:rPr lang="en-US" altLang="zh-CN" sz="2400" b="0" i="1" smtClean="0">
                            <a:latin typeface="Cambria Math" panose="02040503050406030204" pitchFamily="18" charset="0"/>
                            <a:ea typeface="Cambria Math" panose="02040503050406030204" pitchFamily="18" charset="0"/>
                          </a:rPr>
                          <m:t>11.9</m:t>
                        </m:r>
                      </m:e>
                      <m:sub>
                        <m:r>
                          <a:rPr lang="en-US" altLang="zh-CN" sz="2400" b="0" i="1" smtClean="0">
                            <a:latin typeface="Cambria Math" panose="02040503050406030204" pitchFamily="18" charset="0"/>
                            <a:ea typeface="Cambria Math" panose="02040503050406030204" pitchFamily="18" charset="0"/>
                          </a:rPr>
                          <m:t>−1.4</m:t>
                        </m:r>
                      </m:sub>
                      <m:sup>
                        <m:r>
                          <a:rPr lang="en-US" altLang="zh-CN" sz="2400" b="0" i="1" smtClean="0">
                            <a:latin typeface="Cambria Math" panose="02040503050406030204" pitchFamily="18" charset="0"/>
                            <a:ea typeface="Cambria Math" panose="02040503050406030204" pitchFamily="18" charset="0"/>
                          </a:rPr>
                          <m:t>+1.4</m:t>
                        </m:r>
                      </m:sup>
                    </m:sSubSup>
                    <m:r>
                      <a:rPr lang="en-US" altLang="zh-CN" sz="2400" b="0" i="1" smtClean="0">
                        <a:latin typeface="Cambria Math" panose="02040503050406030204" pitchFamily="18" charset="0"/>
                        <a:ea typeface="Cambria Math" panose="02040503050406030204" pitchFamily="18" charset="0"/>
                      </a:rPr>
                      <m:t> </m:t>
                    </m:r>
                    <m:r>
                      <a:rPr lang="en-US" altLang="zh-CN" sz="2400" b="0" i="1" smtClean="0">
                        <a:latin typeface="Cambria Math" panose="02040503050406030204" pitchFamily="18" charset="0"/>
                        <a:ea typeface="Cambria Math" panose="02040503050406030204" pitchFamily="18" charset="0"/>
                      </a:rPr>
                      <m:t>𝑘𝑚</m:t>
                    </m:r>
                  </m:oMath>
                </a14:m>
                <a:endParaRPr lang="en-US" altLang="zh-CN" sz="2400" dirty="0" smtClean="0">
                  <a:latin typeface="Century" panose="02040604050505020304" pitchFamily="18" charset="0"/>
                  <a:ea typeface="微软雅黑" panose="020B0503020204020204" pitchFamily="34" charset="-122"/>
                </a:endParaRPr>
              </a:p>
            </p:txBody>
          </p:sp>
        </mc:Choice>
        <mc:Fallback xmlns="">
          <p:sp>
            <p:nvSpPr>
              <p:cNvPr id="6" name="文本框 5"/>
              <p:cNvSpPr txBox="1">
                <a:spLocks noRot="1" noChangeAspect="1" noMove="1" noResize="1" noEditPoints="1" noAdjustHandles="1" noChangeArrowheads="1" noChangeShapeType="1" noTextEdit="1"/>
              </p:cNvSpPr>
              <p:nvPr/>
            </p:nvSpPr>
            <p:spPr>
              <a:xfrm>
                <a:off x="711200" y="1444320"/>
                <a:ext cx="10775950" cy="5061899"/>
              </a:xfrm>
              <a:prstGeom prst="rect">
                <a:avLst/>
              </a:prstGeom>
              <a:blipFill rotWithShape="0">
                <a:blip r:embed="rId2"/>
                <a:stretch>
                  <a:fillRect l="-792" t="-964" r="-905" b="-964"/>
                </a:stretch>
              </a:blipFill>
            </p:spPr>
            <p:txBody>
              <a:bodyPr/>
              <a:lstStyle/>
              <a:p>
                <a:r>
                  <a:rPr lang="zh-CN" altLang="en-US">
                    <a:noFill/>
                  </a:rPr>
                  <a:t> </a:t>
                </a:r>
              </a:p>
            </p:txBody>
          </p:sp>
        </mc:Fallback>
      </mc:AlternateContent>
      <p:sp>
        <p:nvSpPr>
          <p:cNvPr id="11" name="标题 4"/>
          <p:cNvSpPr txBox="1">
            <a:spLocks/>
          </p:cNvSpPr>
          <p:nvPr/>
        </p:nvSpPr>
        <p:spPr>
          <a:xfrm>
            <a:off x="819150" y="274638"/>
            <a:ext cx="822960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3600" b="1" dirty="0" smtClean="0">
                <a:latin typeface="微软雅黑" panose="020B0503020204020204" pitchFamily="34" charset="-122"/>
                <a:ea typeface="微软雅黑" panose="020B0503020204020204" pitchFamily="34" charset="-122"/>
              </a:rPr>
              <a:t>Summary and discussion</a:t>
            </a:r>
            <a:endParaRPr lang="zh-CN" altLang="en-US" sz="3600" b="1" dirty="0">
              <a:latin typeface="微软雅黑" panose="020B0503020204020204" pitchFamily="34" charset="-122"/>
              <a:ea typeface="微软雅黑" panose="020B0503020204020204" pitchFamily="34" charset="-122"/>
            </a:endParaRPr>
          </a:p>
        </p:txBody>
      </p:sp>
      <p:cxnSp>
        <p:nvCxnSpPr>
          <p:cNvPr id="7" name="直接连接符 10"/>
          <p:cNvCxnSpPr>
            <a:cxnSpLocks noChangeShapeType="1"/>
          </p:cNvCxnSpPr>
          <p:nvPr/>
        </p:nvCxnSpPr>
        <p:spPr bwMode="auto">
          <a:xfrm>
            <a:off x="7112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直接连接符 7"/>
          <p:cNvCxnSpPr>
            <a:cxnSpLocks noChangeShapeType="1"/>
          </p:cNvCxnSpPr>
          <p:nvPr/>
        </p:nvCxnSpPr>
        <p:spPr bwMode="auto">
          <a:xfrm>
            <a:off x="71120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文本框 1"/>
          <p:cNvSpPr txBox="1"/>
          <p:nvPr/>
        </p:nvSpPr>
        <p:spPr>
          <a:xfrm>
            <a:off x="7677438" y="6357822"/>
            <a:ext cx="2990562" cy="369332"/>
          </a:xfrm>
          <a:prstGeom prst="rect">
            <a:avLst/>
          </a:prstGeom>
          <a:noFill/>
        </p:spPr>
        <p:txBody>
          <a:bodyPr wrap="none" rtlCol="0">
            <a:spAutoFit/>
          </a:bodyPr>
          <a:lstStyle/>
          <a:p>
            <a:r>
              <a:rPr lang="en-US" altLang="zh-CN" b="1" dirty="0" smtClean="0">
                <a:solidFill>
                  <a:srgbClr val="00B050"/>
                </a:solidFill>
              </a:rPr>
              <a:t>C. Y. Tsang, </a:t>
            </a:r>
            <a:r>
              <a:rPr lang="en-US" altLang="zh-CN" b="1" i="1" dirty="0" smtClean="0">
                <a:solidFill>
                  <a:srgbClr val="00B050"/>
                </a:solidFill>
              </a:rPr>
              <a:t>et al</a:t>
            </a:r>
            <a:r>
              <a:rPr lang="en-US" altLang="zh-CN" b="1" dirty="0" smtClean="0">
                <a:solidFill>
                  <a:srgbClr val="00B050"/>
                </a:solidFill>
              </a:rPr>
              <a:t>., 1807.06571</a:t>
            </a:r>
            <a:endParaRPr lang="zh-CN" altLang="en-US" b="1" dirty="0">
              <a:solidFill>
                <a:srgbClr val="00B050"/>
              </a:solidFill>
            </a:endParaRPr>
          </a:p>
        </p:txBody>
      </p:sp>
    </p:spTree>
    <p:extLst>
      <p:ext uri="{BB962C8B-B14F-4D97-AF65-F5344CB8AC3E}">
        <p14:creationId xmlns:p14="http://schemas.microsoft.com/office/powerpoint/2010/main" val="9370740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en-US" altLang="zh-CN" smtClean="0"/>
              <a:t>2018/9/17</a:t>
            </a:r>
            <a:endParaRPr lang="ja-JP" altLang="en-US"/>
          </a:p>
        </p:txBody>
      </p:sp>
      <p:sp>
        <p:nvSpPr>
          <p:cNvPr id="4" name="页脚占位符 3"/>
          <p:cNvSpPr>
            <a:spLocks noGrp="1"/>
          </p:cNvSpPr>
          <p:nvPr>
            <p:ph type="ftr" sz="quarter" idx="11"/>
          </p:nvPr>
        </p:nvSpPr>
        <p:spPr/>
        <p:txBody>
          <a:bodyPr/>
          <a:lstStyle/>
          <a:p>
            <a:r>
              <a:rPr lang="en-US" altLang="ja-JP" smtClean="0"/>
              <a:t>TopologyChange @ APCTP</a:t>
            </a:r>
            <a:endParaRPr lang="ja-JP" altLang="en-US"/>
          </a:p>
        </p:txBody>
      </p:sp>
      <p:sp>
        <p:nvSpPr>
          <p:cNvPr id="5" name="灯片编号占位符 4"/>
          <p:cNvSpPr>
            <a:spLocks noGrp="1"/>
          </p:cNvSpPr>
          <p:nvPr>
            <p:ph type="sldNum" sz="quarter" idx="12"/>
          </p:nvPr>
        </p:nvSpPr>
        <p:spPr/>
        <p:txBody>
          <a:bodyPr/>
          <a:lstStyle/>
          <a:p>
            <a:fld id="{ED0568AB-F763-473D-BF8F-80ADF6CAD464}" type="slidenum">
              <a:rPr lang="ja-JP" altLang="en-US" smtClean="0"/>
              <a:pPr/>
              <a:t>43</a:t>
            </a:fld>
            <a:endParaRPr lang="ja-JP" altLang="en-US"/>
          </a:p>
        </p:txBody>
      </p:sp>
      <p:sp>
        <p:nvSpPr>
          <p:cNvPr id="6" name="文本框 5"/>
          <p:cNvSpPr txBox="1"/>
          <p:nvPr/>
        </p:nvSpPr>
        <p:spPr>
          <a:xfrm>
            <a:off x="711200" y="1528559"/>
            <a:ext cx="10775950" cy="4154984"/>
          </a:xfrm>
          <a:prstGeom prst="rect">
            <a:avLst/>
          </a:prstGeom>
          <a:solidFill>
            <a:schemeClr val="bg1"/>
          </a:solidFill>
        </p:spPr>
        <p:txBody>
          <a:bodyPr wrap="square" rtlCol="0">
            <a:spAutoFit/>
          </a:bodyPr>
          <a:lstStyle/>
          <a:p>
            <a:pPr marL="342900" indent="-342900" algn="just">
              <a:buFont typeface="Wingdings" panose="05000000000000000000" pitchFamily="2" charset="2"/>
              <a:buChar char="Ø"/>
            </a:pPr>
            <a:r>
              <a:rPr lang="en-US" altLang="zh-CN" sz="2400" dirty="0">
                <a:latin typeface="Century" panose="02040604050505020304" pitchFamily="18" charset="0"/>
              </a:rPr>
              <a:t>P</a:t>
            </a:r>
            <a:r>
              <a:rPr lang="en-US" altLang="zh-CN" sz="2400" dirty="0" smtClean="0">
                <a:latin typeface="Century" panose="02040604050505020304" pitchFamily="18" charset="0"/>
              </a:rPr>
              <a:t>erhaps </a:t>
            </a:r>
            <a:r>
              <a:rPr lang="en-US" altLang="zh-CN" sz="2400" dirty="0">
                <a:latin typeface="Century" panose="02040604050505020304" pitchFamily="18" charset="0"/>
              </a:rPr>
              <a:t>more fundamental is the possible role of the tidal deformability in illuminating how scale symmetry </a:t>
            </a:r>
            <a:r>
              <a:rPr lang="en-US" altLang="zh-CN" sz="2400" dirty="0" smtClean="0">
                <a:latin typeface="Century" panose="02040604050505020304" pitchFamily="18" charset="0"/>
              </a:rPr>
              <a:t>figures </a:t>
            </a:r>
            <a:r>
              <a:rPr lang="en-US" altLang="zh-CN" sz="2400" dirty="0">
                <a:latin typeface="Century" panose="02040604050505020304" pitchFamily="18" charset="0"/>
              </a:rPr>
              <a:t>in dense matter. The approach so far employed is anchored on what was referred to as LOSS. While the LOSS approximation is fairly consistent with nature at low density, it is however an open issue at high density. It may be that a precisely determined could provide valuable information on the validity of, or deviation from, LOSS at higher density relevant to compact stars. </a:t>
            </a:r>
            <a:endParaRPr lang="en-US" altLang="zh-CN" sz="2400" dirty="0" smtClean="0">
              <a:latin typeface="Century" panose="02040604050505020304" pitchFamily="18" charset="0"/>
            </a:endParaRPr>
          </a:p>
          <a:p>
            <a:pPr marL="342900" indent="-342900" algn="just">
              <a:buFont typeface="Wingdings" panose="05000000000000000000" pitchFamily="2" charset="2"/>
              <a:buChar char="Ø"/>
            </a:pPr>
            <a:endParaRPr lang="en-US" altLang="zh-CN" sz="2400" dirty="0">
              <a:latin typeface="Century" panose="02040604050505020304" pitchFamily="18" charset="0"/>
            </a:endParaRPr>
          </a:p>
          <a:p>
            <a:pPr marL="342900" indent="-342900" algn="just">
              <a:buFont typeface="Wingdings" panose="05000000000000000000" pitchFamily="2" charset="2"/>
              <a:buChar char="Ø"/>
            </a:pPr>
            <a:r>
              <a:rPr lang="en-US" altLang="zh-CN" sz="2400" dirty="0" smtClean="0">
                <a:latin typeface="Century" panose="02040604050505020304" pitchFamily="18" charset="0"/>
              </a:rPr>
              <a:t>It is important to understand the physical consequence of a half or </a:t>
            </a:r>
            <a:r>
              <a:rPr lang="en-US" altLang="zh-CN" sz="2400" dirty="0" err="1" smtClean="0">
                <a:latin typeface="Century" panose="02040604050505020304" pitchFamily="18" charset="0"/>
              </a:rPr>
              <a:t>nontopological</a:t>
            </a:r>
            <a:r>
              <a:rPr lang="en-US" altLang="zh-CN" sz="2400" dirty="0" smtClean="0">
                <a:latin typeface="Century" panose="02040604050505020304" pitchFamily="18" charset="0"/>
              </a:rPr>
              <a:t> charge of half (or fractional) </a:t>
            </a:r>
            <a:r>
              <a:rPr lang="en-US" altLang="zh-CN" sz="2400" dirty="0" err="1" smtClean="0">
                <a:latin typeface="Century" panose="02040604050505020304" pitchFamily="18" charset="0"/>
              </a:rPr>
              <a:t>skyrmions</a:t>
            </a:r>
            <a:r>
              <a:rPr lang="en-US" altLang="zh-CN" sz="2400" dirty="0" smtClean="0">
                <a:latin typeface="Century" panose="02040604050505020304" pitchFamily="18" charset="0"/>
              </a:rPr>
              <a:t>, such as the static of them and some phenomena in condensed matter physics.</a:t>
            </a:r>
            <a:endParaRPr lang="en-US" altLang="zh-CN" sz="2400" dirty="0">
              <a:latin typeface="Century" panose="02040604050505020304" pitchFamily="18" charset="0"/>
            </a:endParaRPr>
          </a:p>
        </p:txBody>
      </p:sp>
      <p:sp>
        <p:nvSpPr>
          <p:cNvPr id="11" name="标题 4"/>
          <p:cNvSpPr txBox="1">
            <a:spLocks/>
          </p:cNvSpPr>
          <p:nvPr/>
        </p:nvSpPr>
        <p:spPr>
          <a:xfrm>
            <a:off x="819150" y="274638"/>
            <a:ext cx="822960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3600" b="1" dirty="0">
                <a:latin typeface="微软雅黑" panose="020B0503020204020204" pitchFamily="34" charset="-122"/>
                <a:ea typeface="微软雅黑" panose="020B0503020204020204" pitchFamily="34" charset="-122"/>
              </a:rPr>
              <a:t>Summary and discussion</a:t>
            </a:r>
            <a:endParaRPr lang="zh-CN" altLang="en-US" sz="3600" b="1" dirty="0">
              <a:latin typeface="微软雅黑" panose="020B0503020204020204" pitchFamily="34" charset="-122"/>
              <a:ea typeface="微软雅黑" panose="020B0503020204020204" pitchFamily="34" charset="-122"/>
            </a:endParaRPr>
          </a:p>
        </p:txBody>
      </p:sp>
      <p:cxnSp>
        <p:nvCxnSpPr>
          <p:cNvPr id="7" name="直接连接符 10"/>
          <p:cNvCxnSpPr>
            <a:cxnSpLocks noChangeShapeType="1"/>
          </p:cNvCxnSpPr>
          <p:nvPr/>
        </p:nvCxnSpPr>
        <p:spPr bwMode="auto">
          <a:xfrm>
            <a:off x="7112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直接连接符 7"/>
          <p:cNvCxnSpPr>
            <a:cxnSpLocks noChangeShapeType="1"/>
          </p:cNvCxnSpPr>
          <p:nvPr/>
        </p:nvCxnSpPr>
        <p:spPr bwMode="auto">
          <a:xfrm>
            <a:off x="71120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687341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36372" y="1447800"/>
            <a:ext cx="7326686" cy="1323439"/>
          </a:xfrm>
          <a:prstGeom prst="rect">
            <a:avLst/>
          </a:prstGeom>
          <a:noFill/>
        </p:spPr>
        <p:txBody>
          <a:bodyPr wrap="none" rtlCol="0">
            <a:spAutoFit/>
          </a:bodyPr>
          <a:lstStyle/>
          <a:p>
            <a:r>
              <a:rPr lang="en-US" sz="4000" dirty="0" smtClean="0">
                <a:solidFill>
                  <a:srgbClr val="FF0000"/>
                </a:solidFill>
                <a:effectLst>
                  <a:outerShdw blurRad="38100" dist="38100" dir="2700000" algn="tl">
                    <a:srgbClr val="000000">
                      <a:alpha val="43137"/>
                    </a:srgbClr>
                  </a:outerShdw>
                </a:effectLst>
              </a:rPr>
              <a:t>Is this pseudo-conformal structure</a:t>
            </a:r>
          </a:p>
          <a:p>
            <a:r>
              <a:rPr lang="en-US" sz="4000" dirty="0" smtClean="0">
                <a:solidFill>
                  <a:srgbClr val="FF0000"/>
                </a:solidFill>
                <a:effectLst>
                  <a:outerShdw blurRad="38100" dist="38100" dir="2700000" algn="tl">
                    <a:srgbClr val="000000">
                      <a:alpha val="43137"/>
                    </a:srgbClr>
                  </a:outerShdw>
                </a:effectLst>
              </a:rPr>
              <a:t>            at odds with Nature?</a:t>
            </a:r>
            <a:endParaRPr lang="en-US" sz="4000" dirty="0">
              <a:solidFill>
                <a:srgbClr val="FF0000"/>
              </a:solidFill>
              <a:effectLst>
                <a:outerShdw blurRad="38100" dist="38100" dir="2700000" algn="tl">
                  <a:srgbClr val="000000">
                    <a:alpha val="43137"/>
                  </a:srgbClr>
                </a:outerShdw>
              </a:effectLst>
            </a:endParaRPr>
          </a:p>
        </p:txBody>
      </p:sp>
      <p:sp>
        <p:nvSpPr>
          <p:cNvPr id="3" name="TextBox 2"/>
          <p:cNvSpPr txBox="1"/>
          <p:nvPr/>
        </p:nvSpPr>
        <p:spPr>
          <a:xfrm>
            <a:off x="2710542" y="3712028"/>
            <a:ext cx="6502934" cy="1077218"/>
          </a:xfrm>
          <a:prstGeom prst="rect">
            <a:avLst/>
          </a:prstGeom>
          <a:noFill/>
        </p:spPr>
        <p:txBody>
          <a:bodyPr wrap="none" rtlCol="0">
            <a:spAutoFit/>
          </a:bodyPr>
          <a:lstStyle/>
          <a:p>
            <a:r>
              <a:rPr lang="en-US" sz="3200" dirty="0" smtClean="0"/>
              <a:t>Not with what’s measured (or known)</a:t>
            </a:r>
          </a:p>
          <a:p>
            <a:r>
              <a:rPr lang="en-US" sz="3200" dirty="0" smtClean="0"/>
              <a:t>                     up to now</a:t>
            </a:r>
            <a:endParaRPr lang="en-US" sz="3200" dirty="0"/>
          </a:p>
        </p:txBody>
      </p:sp>
      <p:cxnSp>
        <p:nvCxnSpPr>
          <p:cNvPr id="4" name="直接连接符 10"/>
          <p:cNvCxnSpPr>
            <a:cxnSpLocks noChangeShapeType="1"/>
          </p:cNvCxnSpPr>
          <p:nvPr/>
        </p:nvCxnSpPr>
        <p:spPr bwMode="auto">
          <a:xfrm>
            <a:off x="711201" y="1268413"/>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直接连接符 4"/>
          <p:cNvCxnSpPr>
            <a:cxnSpLocks noChangeShapeType="1"/>
          </p:cNvCxnSpPr>
          <p:nvPr/>
        </p:nvCxnSpPr>
        <p:spPr bwMode="auto">
          <a:xfrm>
            <a:off x="711200" y="1231900"/>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标题 4"/>
          <p:cNvSpPr txBox="1">
            <a:spLocks/>
          </p:cNvSpPr>
          <p:nvPr/>
        </p:nvSpPr>
        <p:spPr>
          <a:xfrm>
            <a:off x="819150" y="274638"/>
            <a:ext cx="8229600" cy="1143000"/>
          </a:xfrm>
          <a:prstGeom prst="rect">
            <a:avLst/>
          </a:prstGeom>
        </p:spPr>
        <p:txBody>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zh-CN" sz="3600" b="1" dirty="0">
                <a:latin typeface="微软雅黑" panose="020B0503020204020204" pitchFamily="34" charset="-122"/>
                <a:ea typeface="微软雅黑" panose="020B0503020204020204" pitchFamily="34" charset="-122"/>
              </a:rPr>
              <a:t>Summary and discussion</a:t>
            </a:r>
            <a:endParaRPr lang="zh-CN" altLang="en-US" sz="3600" b="1" dirty="0">
              <a:latin typeface="微软雅黑" panose="020B0503020204020204" pitchFamily="34" charset="-122"/>
              <a:ea typeface="微软雅黑" panose="020B0503020204020204" pitchFamily="34" charset="-122"/>
            </a:endParaRPr>
          </a:p>
        </p:txBody>
      </p:sp>
      <p:sp>
        <p:nvSpPr>
          <p:cNvPr id="7" name="文本框 6"/>
          <p:cNvSpPr txBox="1"/>
          <p:nvPr/>
        </p:nvSpPr>
        <p:spPr>
          <a:xfrm>
            <a:off x="7984671" y="5682343"/>
            <a:ext cx="2843279" cy="369332"/>
          </a:xfrm>
          <a:prstGeom prst="rect">
            <a:avLst/>
          </a:prstGeom>
          <a:noFill/>
        </p:spPr>
        <p:txBody>
          <a:bodyPr wrap="none" rtlCol="0">
            <a:spAutoFit/>
          </a:bodyPr>
          <a:lstStyle/>
          <a:p>
            <a:r>
              <a:rPr lang="en-US" altLang="zh-CN" dirty="0" smtClean="0">
                <a:solidFill>
                  <a:srgbClr val="00B050"/>
                </a:solidFill>
              </a:rPr>
              <a:t>Slide borrowed from M. Rho</a:t>
            </a:r>
            <a:endParaRPr lang="zh-CN" altLang="en-US" dirty="0">
              <a:solidFill>
                <a:srgbClr val="00B050"/>
              </a:solidFill>
            </a:endParaRPr>
          </a:p>
        </p:txBody>
      </p:sp>
    </p:spTree>
    <p:extLst>
      <p:ext uri="{BB962C8B-B14F-4D97-AF65-F5344CB8AC3E}">
        <p14:creationId xmlns:p14="http://schemas.microsoft.com/office/powerpoint/2010/main" val="13307914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0553" y="152400"/>
            <a:ext cx="6526475" cy="857250"/>
          </a:xfrm>
        </p:spPr>
        <p:txBody>
          <a:bodyPr>
            <a:normAutofit/>
          </a:bodyPr>
          <a:lstStyle/>
          <a:p>
            <a:r>
              <a:rPr lang="en-US" altLang="ko-KR" sz="2400" dirty="0">
                <a:solidFill>
                  <a:srgbClr val="FF0000"/>
                </a:solidFill>
                <a:effectLst>
                  <a:outerShdw blurRad="38100" dist="38100" dir="2700000" algn="tl">
                    <a:srgbClr val="000000">
                      <a:alpha val="43137"/>
                    </a:srgbClr>
                  </a:outerShdw>
                </a:effectLst>
                <a:latin typeface="+mj-ea"/>
              </a:rPr>
              <a:t/>
            </a:r>
            <a:br>
              <a:rPr lang="en-US" altLang="ko-KR" sz="2400" dirty="0">
                <a:solidFill>
                  <a:srgbClr val="FF0000"/>
                </a:solidFill>
                <a:effectLst>
                  <a:outerShdw blurRad="38100" dist="38100" dir="2700000" algn="tl">
                    <a:srgbClr val="000000">
                      <a:alpha val="43137"/>
                    </a:srgbClr>
                  </a:outerShdw>
                </a:effectLst>
                <a:latin typeface="+mj-ea"/>
              </a:rPr>
            </a:br>
            <a:endParaRPr lang="ko-KR" altLang="en-US" sz="2400" dirty="0">
              <a:solidFill>
                <a:srgbClr val="FF0000"/>
              </a:solidFill>
              <a:effectLst>
                <a:outerShdw blurRad="38100" dist="38100" dir="2700000" algn="tl">
                  <a:srgbClr val="000000">
                    <a:alpha val="43137"/>
                  </a:srgbClr>
                </a:outerShdw>
              </a:effectLst>
              <a:latin typeface="+mj-ea"/>
            </a:endParaRPr>
          </a:p>
        </p:txBody>
      </p:sp>
      <p:sp>
        <p:nvSpPr>
          <p:cNvPr id="4" name="Oval 3"/>
          <p:cNvSpPr/>
          <p:nvPr/>
        </p:nvSpPr>
        <p:spPr>
          <a:xfrm>
            <a:off x="3177948" y="1484385"/>
            <a:ext cx="1861450" cy="116203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350" dirty="0" err="1"/>
              <a:t>ss</a:t>
            </a:r>
            <a:endParaRPr lang="ko-KR" altLang="en-US" sz="1350" dirty="0"/>
          </a:p>
        </p:txBody>
      </p:sp>
      <p:sp>
        <p:nvSpPr>
          <p:cNvPr id="5" name="Oval 4"/>
          <p:cNvSpPr/>
          <p:nvPr/>
        </p:nvSpPr>
        <p:spPr>
          <a:xfrm>
            <a:off x="7434886" y="1593869"/>
            <a:ext cx="2325102" cy="1058977"/>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6" name="Rounded Rectangle 5"/>
          <p:cNvSpPr/>
          <p:nvPr/>
        </p:nvSpPr>
        <p:spPr>
          <a:xfrm>
            <a:off x="4953327" y="1669303"/>
            <a:ext cx="2546468" cy="7114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350" dirty="0">
                <a:solidFill>
                  <a:schemeClr val="tx1"/>
                </a:solidFill>
                <a:latin typeface="Arial Unicode MS" pitchFamily="34" charset="-128"/>
                <a:ea typeface="Arial Unicode MS" pitchFamily="34" charset="-128"/>
                <a:cs typeface="Arial Unicode MS" pitchFamily="34" charset="-128"/>
              </a:rPr>
              <a:t>Crystal </a:t>
            </a:r>
            <a:endParaRPr lang="ko-KR" altLang="en-US" sz="1350" dirty="0">
              <a:solidFill>
                <a:schemeClr val="tx1"/>
              </a:solidFill>
              <a:latin typeface="Arial Unicode MS" pitchFamily="34" charset="-128"/>
              <a:ea typeface="Arial Unicode MS" pitchFamily="34" charset="-128"/>
              <a:cs typeface="Arial Unicode MS" pitchFamily="34" charset="-128"/>
            </a:endParaRPr>
          </a:p>
        </p:txBody>
      </p:sp>
      <p:cxnSp>
        <p:nvCxnSpPr>
          <p:cNvPr id="8" name="Straight Arrow Connector 7"/>
          <p:cNvCxnSpPr/>
          <p:nvPr/>
        </p:nvCxnSpPr>
        <p:spPr>
          <a:xfrm>
            <a:off x="3764756" y="2854686"/>
            <a:ext cx="4870173" cy="320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644724" y="2874406"/>
            <a:ext cx="275220" cy="338554"/>
          </a:xfrm>
          <a:prstGeom prst="rect">
            <a:avLst/>
          </a:prstGeom>
          <a:noFill/>
        </p:spPr>
        <p:txBody>
          <a:bodyPr wrap="square" rtlCol="0">
            <a:spAutoFit/>
          </a:bodyPr>
          <a:lstStyle/>
          <a:p>
            <a:r>
              <a:rPr lang="en-US" altLang="ko-KR" sz="1600" b="1" dirty="0"/>
              <a:t>n</a:t>
            </a:r>
            <a:r>
              <a:rPr lang="en-US" altLang="ko-KR" sz="1350" dirty="0" smtClean="0"/>
              <a:t> </a:t>
            </a:r>
            <a:endParaRPr lang="ko-KR" altLang="en-US" sz="1350" dirty="0"/>
          </a:p>
        </p:txBody>
      </p:sp>
      <p:sp>
        <p:nvSpPr>
          <p:cNvPr id="12" name="TextBox 11"/>
          <p:cNvSpPr txBox="1"/>
          <p:nvPr/>
        </p:nvSpPr>
        <p:spPr>
          <a:xfrm>
            <a:off x="3847739" y="2022116"/>
            <a:ext cx="820553" cy="584775"/>
          </a:xfrm>
          <a:prstGeom prst="rect">
            <a:avLst/>
          </a:prstGeom>
          <a:noFill/>
        </p:spPr>
        <p:txBody>
          <a:bodyPr wrap="square" rtlCol="0">
            <a:spAutoFit/>
          </a:bodyPr>
          <a:lstStyle/>
          <a:p>
            <a:r>
              <a:rPr lang="en-US" altLang="ko-KR" sz="1600" b="1" dirty="0"/>
              <a:t>Sigma</a:t>
            </a:r>
          </a:p>
          <a:p>
            <a:r>
              <a:rPr lang="en-US" altLang="ko-KR" sz="1600" b="1" dirty="0"/>
              <a:t>model</a:t>
            </a:r>
            <a:endParaRPr lang="ko-KR" altLang="en-US" sz="1600" b="1" dirty="0"/>
          </a:p>
        </p:txBody>
      </p:sp>
      <p:sp>
        <p:nvSpPr>
          <p:cNvPr id="13" name="TextBox 12"/>
          <p:cNvSpPr txBox="1"/>
          <p:nvPr/>
        </p:nvSpPr>
        <p:spPr>
          <a:xfrm>
            <a:off x="8372186" y="2022116"/>
            <a:ext cx="820553" cy="584775"/>
          </a:xfrm>
          <a:prstGeom prst="rect">
            <a:avLst/>
          </a:prstGeom>
          <a:noFill/>
        </p:spPr>
        <p:txBody>
          <a:bodyPr wrap="square" rtlCol="0">
            <a:spAutoFit/>
          </a:bodyPr>
          <a:lstStyle/>
          <a:p>
            <a:r>
              <a:rPr lang="en-US" altLang="ko-KR" sz="1600" b="1" dirty="0"/>
              <a:t>Sigma</a:t>
            </a:r>
          </a:p>
          <a:p>
            <a:r>
              <a:rPr lang="en-US" altLang="ko-KR" sz="1600" b="1" dirty="0"/>
              <a:t>mode</a:t>
            </a:r>
            <a:r>
              <a:rPr lang="en-US" altLang="ko-KR" sz="1600" dirty="0"/>
              <a:t>l</a:t>
            </a:r>
            <a:endParaRPr lang="ko-KR" altLang="en-US" sz="1600" dirty="0"/>
          </a:p>
        </p:txBody>
      </p:sp>
      <p:pic>
        <p:nvPicPr>
          <p:cNvPr id="35842" name="Picture 2"/>
          <p:cNvPicPr>
            <a:picLocks noChangeAspect="1" noChangeArrowheads="1"/>
          </p:cNvPicPr>
          <p:nvPr/>
        </p:nvPicPr>
        <p:blipFill>
          <a:blip r:embed="rId2" cstate="print"/>
          <a:srcRect/>
          <a:stretch>
            <a:fillRect/>
          </a:stretch>
        </p:blipFill>
        <p:spPr bwMode="auto">
          <a:xfrm>
            <a:off x="3847739" y="1660335"/>
            <a:ext cx="593693" cy="361781"/>
          </a:xfrm>
          <a:prstGeom prst="rect">
            <a:avLst/>
          </a:prstGeom>
          <a:noFill/>
          <a:ln w="9525">
            <a:noFill/>
            <a:miter lim="800000"/>
            <a:headEnd/>
            <a:tailEnd/>
          </a:ln>
        </p:spPr>
      </p:pic>
      <p:pic>
        <p:nvPicPr>
          <p:cNvPr id="35843" name="Picture 3"/>
          <p:cNvPicPr>
            <a:picLocks noChangeAspect="1" noChangeArrowheads="1"/>
          </p:cNvPicPr>
          <p:nvPr/>
        </p:nvPicPr>
        <p:blipFill>
          <a:blip r:embed="rId3" cstate="print"/>
          <a:srcRect/>
          <a:stretch>
            <a:fillRect/>
          </a:stretch>
        </p:blipFill>
        <p:spPr bwMode="auto">
          <a:xfrm>
            <a:off x="8424327" y="1651469"/>
            <a:ext cx="519481" cy="408164"/>
          </a:xfrm>
          <a:prstGeom prst="rect">
            <a:avLst/>
          </a:prstGeom>
          <a:noFill/>
          <a:ln w="9525">
            <a:noFill/>
            <a:miter lim="800000"/>
            <a:headEnd/>
            <a:tailEnd/>
          </a:ln>
        </p:spPr>
      </p:pic>
      <p:sp>
        <p:nvSpPr>
          <p:cNvPr id="16" name="TextBox 15"/>
          <p:cNvSpPr txBox="1"/>
          <p:nvPr/>
        </p:nvSpPr>
        <p:spPr>
          <a:xfrm>
            <a:off x="5616846" y="1659158"/>
            <a:ext cx="1417963" cy="338554"/>
          </a:xfrm>
          <a:prstGeom prst="rect">
            <a:avLst/>
          </a:prstGeom>
          <a:noFill/>
        </p:spPr>
        <p:txBody>
          <a:bodyPr wrap="square" rtlCol="0">
            <a:spAutoFit/>
          </a:bodyPr>
          <a:lstStyle/>
          <a:p>
            <a:r>
              <a:rPr lang="en-US" altLang="ko-KR" sz="1600" b="1" dirty="0"/>
              <a:t>½-skyrmions</a:t>
            </a:r>
            <a:endParaRPr lang="ko-KR" altLang="en-US" sz="1600" b="1" dirty="0"/>
          </a:p>
        </p:txBody>
      </p:sp>
      <p:sp>
        <p:nvSpPr>
          <p:cNvPr id="21" name="Oval 20"/>
          <p:cNvSpPr/>
          <p:nvPr/>
        </p:nvSpPr>
        <p:spPr>
          <a:xfrm>
            <a:off x="5095819" y="2766759"/>
            <a:ext cx="139148" cy="11357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0"/>
          </a:p>
        </p:txBody>
      </p:sp>
      <p:sp>
        <p:nvSpPr>
          <p:cNvPr id="22" name="TextBox 21"/>
          <p:cNvSpPr txBox="1"/>
          <p:nvPr/>
        </p:nvSpPr>
        <p:spPr>
          <a:xfrm>
            <a:off x="4889907" y="2927617"/>
            <a:ext cx="1698974" cy="300082"/>
          </a:xfrm>
          <a:prstGeom prst="rect">
            <a:avLst/>
          </a:prstGeom>
          <a:noFill/>
        </p:spPr>
        <p:txBody>
          <a:bodyPr wrap="square" rtlCol="0">
            <a:spAutoFit/>
          </a:bodyPr>
          <a:lstStyle/>
          <a:p>
            <a:r>
              <a:rPr lang="en-US" altLang="ko-KR" sz="1350" dirty="0">
                <a:latin typeface="Arial" pitchFamily="34" charset="0"/>
                <a:cs typeface="Arial" pitchFamily="34" charset="0"/>
              </a:rPr>
              <a:t>n</a:t>
            </a:r>
            <a:r>
              <a:rPr lang="en-US" altLang="ko-KR" sz="1350" baseline="-25000" dirty="0">
                <a:latin typeface="Arial" pitchFamily="34" charset="0"/>
                <a:cs typeface="Arial" pitchFamily="34" charset="0"/>
              </a:rPr>
              <a:t>1/2</a:t>
            </a:r>
            <a:r>
              <a:rPr lang="en-US" altLang="ko-KR" sz="1350" dirty="0">
                <a:latin typeface="Arial" pitchFamily="34" charset="0"/>
                <a:cs typeface="Arial" pitchFamily="34" charset="0"/>
              </a:rPr>
              <a:t> ~ </a:t>
            </a:r>
            <a:r>
              <a:rPr lang="en-US" altLang="ko-KR" sz="1350" dirty="0" smtClean="0">
                <a:latin typeface="Arial" pitchFamily="34" charset="0"/>
                <a:cs typeface="Arial" pitchFamily="34" charset="0"/>
              </a:rPr>
              <a:t>(2 -3)n</a:t>
            </a:r>
            <a:r>
              <a:rPr lang="en-US" altLang="ko-KR" sz="1350" baseline="-25000" dirty="0" smtClean="0">
                <a:latin typeface="Arial" pitchFamily="34" charset="0"/>
                <a:cs typeface="Arial" pitchFamily="34" charset="0"/>
              </a:rPr>
              <a:t>0</a:t>
            </a:r>
            <a:endParaRPr lang="ko-KR" altLang="en-US" sz="1350" dirty="0">
              <a:latin typeface="Arial" pitchFamily="34" charset="0"/>
              <a:cs typeface="Arial" pitchFamily="34" charset="0"/>
            </a:endParaRPr>
          </a:p>
        </p:txBody>
      </p:sp>
      <p:sp>
        <p:nvSpPr>
          <p:cNvPr id="7" name="TextBox 6"/>
          <p:cNvSpPr txBox="1"/>
          <p:nvPr/>
        </p:nvSpPr>
        <p:spPr>
          <a:xfrm>
            <a:off x="2362201" y="1828801"/>
            <a:ext cx="772678" cy="461665"/>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a:t>
            </a:r>
          </a:p>
        </p:txBody>
      </p:sp>
      <p:sp>
        <p:nvSpPr>
          <p:cNvPr id="9" name="TextBox 8"/>
          <p:cNvSpPr txBox="1"/>
          <p:nvPr/>
        </p:nvSpPr>
        <p:spPr>
          <a:xfrm>
            <a:off x="2290142" y="3306077"/>
            <a:ext cx="6101350" cy="830997"/>
          </a:xfrm>
          <a:prstGeom prst="rect">
            <a:avLst/>
          </a:prstGeom>
          <a:noFill/>
        </p:spPr>
        <p:txBody>
          <a:bodyPr wrap="none" rtlCol="0">
            <a:spAutoFit/>
          </a:bodyPr>
          <a:lstStyle/>
          <a:p>
            <a:pPr marL="457200" indent="-457200">
              <a:buAutoNum type="alphaUcParenBoth" startAt="2"/>
            </a:pPr>
            <a:r>
              <a:rPr lang="en-US" sz="2400" dirty="0">
                <a:solidFill>
                  <a:srgbClr val="FF0000"/>
                </a:solidFill>
                <a:latin typeface="Arial" panose="020B0604020202020204" pitchFamily="34" charset="0"/>
                <a:cs typeface="Arial" panose="020B0604020202020204" pitchFamily="34" charset="0"/>
              </a:rPr>
              <a:t>          </a:t>
            </a:r>
            <a:r>
              <a:rPr lang="en-US" sz="2400" dirty="0" smtClean="0">
                <a:solidFill>
                  <a:srgbClr val="FF0000"/>
                </a:solidFill>
                <a:latin typeface="Arial" panose="020B0604020202020204" pitchFamily="34" charset="0"/>
                <a:cs typeface="Arial" panose="020B0604020202020204" pitchFamily="34" charset="0"/>
              </a:rPr>
              <a:t>Baryons   </a:t>
            </a:r>
            <a:r>
              <a:rPr lang="en-US" sz="2400" dirty="0" smtClean="0">
                <a:solidFill>
                  <a:srgbClr val="FF0000"/>
                </a:solidFill>
                <a:latin typeface="Arial" panose="020B0604020202020204" pitchFamily="34" charset="0"/>
                <a:cs typeface="Arial" panose="020B0604020202020204" pitchFamily="34" charset="0"/>
                <a:sym typeface="Symbol" panose="05050102010706020507" pitchFamily="18" charset="2"/>
              </a:rPr>
              <a:t></a:t>
            </a:r>
            <a:r>
              <a:rPr lang="en-US" sz="2400" dirty="0" smtClean="0">
                <a:solidFill>
                  <a:srgbClr val="FF0000"/>
                </a:solidFill>
                <a:latin typeface="Arial" panose="020B0604020202020204" pitchFamily="34" charset="0"/>
                <a:cs typeface="Arial" panose="020B0604020202020204" pitchFamily="34" charset="0"/>
              </a:rPr>
              <a:t>   SC quarks  </a:t>
            </a:r>
            <a:r>
              <a:rPr lang="en-US" sz="2400" dirty="0" smtClean="0">
                <a:solidFill>
                  <a:srgbClr val="FF0000"/>
                </a:solidFill>
                <a:latin typeface="Arial" panose="020B0604020202020204" pitchFamily="34" charset="0"/>
                <a:cs typeface="Arial" panose="020B0604020202020204" pitchFamily="34" charset="0"/>
                <a:sym typeface="Symbol" panose="05050102010706020507" pitchFamily="18" charset="2"/>
              </a:rPr>
              <a:t></a:t>
            </a:r>
            <a:r>
              <a:rPr lang="en-US" sz="2400" dirty="0" smtClean="0">
                <a:solidFill>
                  <a:srgbClr val="FF0000"/>
                </a:solidFill>
                <a:latin typeface="Arial" panose="020B0604020202020204" pitchFamily="34" charset="0"/>
                <a:cs typeface="Arial" panose="020B0604020202020204" pitchFamily="34" charset="0"/>
              </a:rPr>
              <a:t>  CFL</a:t>
            </a:r>
            <a:endParaRPr lang="en-US" sz="2400" dirty="0">
              <a:solidFill>
                <a:srgbClr val="FF0000"/>
              </a:solidFill>
              <a:latin typeface="Arial" panose="020B0604020202020204" pitchFamily="34" charset="0"/>
              <a:cs typeface="Arial" panose="020B0604020202020204" pitchFamily="34" charset="0"/>
            </a:endParaRPr>
          </a:p>
          <a:p>
            <a:r>
              <a:rPr lang="en-US" sz="2400" dirty="0" smtClean="0">
                <a:solidFill>
                  <a:srgbClr val="FF0000"/>
                </a:solidFill>
              </a:rPr>
              <a:t>                                              (</a:t>
            </a:r>
            <a:r>
              <a:rPr lang="en-US" sz="2400" dirty="0" err="1" smtClean="0">
                <a:solidFill>
                  <a:srgbClr val="FF0000"/>
                </a:solidFill>
              </a:rPr>
              <a:t>quarkyonic</a:t>
            </a:r>
            <a:r>
              <a:rPr lang="en-US" sz="2400" dirty="0" smtClean="0">
                <a:solidFill>
                  <a:srgbClr val="FF0000"/>
                </a:solidFill>
              </a:rPr>
              <a:t>?)</a:t>
            </a:r>
            <a:endParaRPr lang="en-US" sz="2400" dirty="0">
              <a:solidFill>
                <a:srgbClr val="FF0000"/>
              </a:solidFill>
            </a:endParaRPr>
          </a:p>
        </p:txBody>
      </p:sp>
      <p:sp>
        <p:nvSpPr>
          <p:cNvPr id="24" name="TextBox 23"/>
          <p:cNvSpPr txBox="1"/>
          <p:nvPr/>
        </p:nvSpPr>
        <p:spPr>
          <a:xfrm>
            <a:off x="1420217" y="2523008"/>
            <a:ext cx="1072422" cy="369332"/>
          </a:xfrm>
          <a:prstGeom prst="rect">
            <a:avLst/>
          </a:prstGeom>
          <a:noFill/>
        </p:spPr>
        <p:txBody>
          <a:bodyPr wrap="square" rtlCol="0">
            <a:spAutoFit/>
          </a:bodyPr>
          <a:lstStyle/>
          <a:p>
            <a:r>
              <a:rPr lang="en-US" dirty="0"/>
              <a:t>duality</a:t>
            </a:r>
          </a:p>
        </p:txBody>
      </p:sp>
      <p:pic>
        <p:nvPicPr>
          <p:cNvPr id="31" name="Picture 30"/>
          <p:cNvPicPr>
            <a:picLocks noChangeAspect="1"/>
          </p:cNvPicPr>
          <p:nvPr/>
        </p:nvPicPr>
        <p:blipFill>
          <a:blip r:embed="rId4"/>
          <a:stretch>
            <a:fillRect/>
          </a:stretch>
        </p:blipFill>
        <p:spPr>
          <a:xfrm>
            <a:off x="5762197" y="4368418"/>
            <a:ext cx="3311308" cy="2437075"/>
          </a:xfrm>
          <a:prstGeom prst="rect">
            <a:avLst/>
          </a:prstGeom>
        </p:spPr>
      </p:pic>
      <p:sp>
        <p:nvSpPr>
          <p:cNvPr id="29" name="TextBox 28"/>
          <p:cNvSpPr txBox="1"/>
          <p:nvPr/>
        </p:nvSpPr>
        <p:spPr>
          <a:xfrm>
            <a:off x="6325828" y="5386900"/>
            <a:ext cx="526106" cy="400110"/>
          </a:xfrm>
          <a:prstGeom prst="rect">
            <a:avLst/>
          </a:prstGeom>
          <a:noFill/>
        </p:spPr>
        <p:txBody>
          <a:bodyPr wrap="none" rtlCol="0">
            <a:spAutoFit/>
          </a:bodyPr>
          <a:lstStyle/>
          <a:p>
            <a:r>
              <a:rPr lang="en-US" sz="2000" dirty="0">
                <a:solidFill>
                  <a:srgbClr val="FF0000"/>
                </a:solidFill>
                <a:latin typeface="Arial" panose="020B0604020202020204" pitchFamily="34" charset="0"/>
                <a:cs typeface="Arial" panose="020B0604020202020204" pitchFamily="34" charset="0"/>
              </a:rPr>
              <a:t>(B)</a:t>
            </a:r>
          </a:p>
        </p:txBody>
      </p:sp>
      <p:pic>
        <p:nvPicPr>
          <p:cNvPr id="32" name="Picture 31"/>
          <p:cNvPicPr>
            <a:picLocks noChangeAspect="1"/>
          </p:cNvPicPr>
          <p:nvPr/>
        </p:nvPicPr>
        <p:blipFill>
          <a:blip r:embed="rId5"/>
          <a:stretch>
            <a:fillRect/>
          </a:stretch>
        </p:blipFill>
        <p:spPr>
          <a:xfrm>
            <a:off x="2464285" y="4489947"/>
            <a:ext cx="2848769" cy="2458329"/>
          </a:xfrm>
          <a:prstGeom prst="rect">
            <a:avLst/>
          </a:prstGeom>
        </p:spPr>
      </p:pic>
      <p:sp>
        <p:nvSpPr>
          <p:cNvPr id="14" name="TextBox 13"/>
          <p:cNvSpPr txBox="1"/>
          <p:nvPr/>
        </p:nvSpPr>
        <p:spPr>
          <a:xfrm>
            <a:off x="432552" y="5319001"/>
            <a:ext cx="1750800"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Massive stars</a:t>
            </a:r>
            <a:endParaRPr lang="en-US" sz="2000" dirty="0">
              <a:latin typeface="Arial" panose="020B0604020202020204" pitchFamily="34" charset="0"/>
              <a:cs typeface="Arial" panose="020B0604020202020204" pitchFamily="34" charset="0"/>
            </a:endParaRPr>
          </a:p>
        </p:txBody>
      </p:sp>
      <p:sp>
        <p:nvSpPr>
          <p:cNvPr id="17" name="TextBox 16"/>
          <p:cNvSpPr txBox="1"/>
          <p:nvPr/>
        </p:nvSpPr>
        <p:spPr>
          <a:xfrm>
            <a:off x="3238650" y="5121530"/>
            <a:ext cx="526106" cy="400110"/>
          </a:xfrm>
          <a:prstGeom prst="rect">
            <a:avLst/>
          </a:prstGeom>
          <a:noFill/>
        </p:spPr>
        <p:txBody>
          <a:bodyPr wrap="none" rtlCol="0">
            <a:spAutoFit/>
          </a:bodyPr>
          <a:lstStyle/>
          <a:p>
            <a:r>
              <a:rPr lang="en-US" sz="2000" dirty="0" smtClean="0">
                <a:latin typeface="Arial" panose="020B0604020202020204" pitchFamily="34" charset="0"/>
                <a:cs typeface="Arial" panose="020B0604020202020204" pitchFamily="34" charset="0"/>
              </a:rPr>
              <a:t>(A)</a:t>
            </a:r>
            <a:endParaRPr lang="en-US" sz="2000" dirty="0">
              <a:latin typeface="Arial" panose="020B0604020202020204" pitchFamily="34" charset="0"/>
              <a:cs typeface="Arial" panose="020B0604020202020204" pitchFamily="34" charset="0"/>
            </a:endParaRPr>
          </a:p>
        </p:txBody>
      </p:sp>
      <p:sp>
        <p:nvSpPr>
          <p:cNvPr id="33" name="TextBox 32"/>
          <p:cNvSpPr txBox="1"/>
          <p:nvPr/>
        </p:nvSpPr>
        <p:spPr>
          <a:xfrm>
            <a:off x="9759988" y="1750658"/>
            <a:ext cx="2247538" cy="646331"/>
          </a:xfrm>
          <a:prstGeom prst="rect">
            <a:avLst/>
          </a:prstGeom>
          <a:noFill/>
        </p:spPr>
        <p:txBody>
          <a:bodyPr wrap="none" rtlCol="0">
            <a:spAutoFit/>
          </a:bodyPr>
          <a:lstStyle/>
          <a:p>
            <a:r>
              <a:rPr lang="en-US" dirty="0" smtClean="0">
                <a:solidFill>
                  <a:srgbClr val="C00000"/>
                </a:solidFill>
                <a:cs typeface="Arial" panose="020B0604020202020204" pitchFamily="34" charset="0"/>
              </a:rPr>
              <a:t>Hong, Zahed, R</a:t>
            </a:r>
            <a:r>
              <a:rPr lang="en-US" dirty="0" smtClean="0">
                <a:solidFill>
                  <a:srgbClr val="C00000"/>
                </a:solidFill>
                <a:latin typeface="Arial" panose="020B0604020202020204" pitchFamily="34" charset="0"/>
                <a:cs typeface="Arial" panose="020B0604020202020204" pitchFamily="34" charset="0"/>
              </a:rPr>
              <a:t>. </a:t>
            </a:r>
            <a:r>
              <a:rPr lang="en-US" dirty="0" smtClean="0">
                <a:solidFill>
                  <a:srgbClr val="C00000"/>
                </a:solidFill>
                <a:cs typeface="Arial" panose="020B0604020202020204" pitchFamily="34" charset="0"/>
              </a:rPr>
              <a:t>1999</a:t>
            </a:r>
          </a:p>
          <a:p>
            <a:r>
              <a:rPr lang="en-US" dirty="0" err="1" smtClean="0">
                <a:solidFill>
                  <a:srgbClr val="C00000"/>
                </a:solidFill>
                <a:cs typeface="Arial" panose="020B0604020202020204" pitchFamily="34" charset="0"/>
              </a:rPr>
              <a:t>Paeng</a:t>
            </a:r>
            <a:r>
              <a:rPr lang="en-US" dirty="0" smtClean="0">
                <a:solidFill>
                  <a:srgbClr val="C00000"/>
                </a:solidFill>
                <a:cs typeface="Arial" panose="020B0604020202020204" pitchFamily="34" charset="0"/>
              </a:rPr>
              <a:t>, Ma et al   2018</a:t>
            </a:r>
            <a:endParaRPr lang="en-US" dirty="0">
              <a:solidFill>
                <a:srgbClr val="C00000"/>
              </a:solidFill>
              <a:cs typeface="Arial" panose="020B0604020202020204" pitchFamily="34" charset="0"/>
            </a:endParaRPr>
          </a:p>
        </p:txBody>
      </p:sp>
      <p:sp>
        <p:nvSpPr>
          <p:cNvPr id="3" name="Up-Down Arrow 2"/>
          <p:cNvSpPr/>
          <p:nvPr/>
        </p:nvSpPr>
        <p:spPr>
          <a:xfrm>
            <a:off x="1111449" y="2421343"/>
            <a:ext cx="210266" cy="587829"/>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695250" y="212863"/>
            <a:ext cx="4514634" cy="523220"/>
          </a:xfrm>
          <a:prstGeom prst="rect">
            <a:avLst/>
          </a:prstGeom>
          <a:noFill/>
        </p:spPr>
        <p:txBody>
          <a:bodyPr wrap="none" rtlCol="0">
            <a:spAutoFit/>
          </a:bodyPr>
          <a:lstStyle/>
          <a:p>
            <a:r>
              <a:rPr lang="en-US" sz="2800" dirty="0" smtClean="0">
                <a:solidFill>
                  <a:srgbClr val="FF0000"/>
                </a:solidFill>
                <a:effectLst>
                  <a:outerShdw blurRad="38100" dist="38100" dir="2700000" algn="tl">
                    <a:srgbClr val="000000">
                      <a:alpha val="43137"/>
                    </a:srgbClr>
                  </a:outerShdw>
                </a:effectLst>
              </a:rPr>
              <a:t> Hint: “Cheshire Cat” at Work </a:t>
            </a:r>
            <a:endParaRPr lang="en-US" sz="2800" dirty="0">
              <a:solidFill>
                <a:srgbClr val="FF0000"/>
              </a:solidFill>
              <a:effectLst>
                <a:outerShdw blurRad="38100" dist="38100" dir="2700000" algn="tl">
                  <a:srgbClr val="000000">
                    <a:alpha val="43137"/>
                  </a:srgbClr>
                </a:outerShdw>
              </a:effectLst>
            </a:endParaRPr>
          </a:p>
        </p:txBody>
      </p:sp>
      <p:sp>
        <p:nvSpPr>
          <p:cNvPr id="27" name="TextBox 26"/>
          <p:cNvSpPr txBox="1"/>
          <p:nvPr/>
        </p:nvSpPr>
        <p:spPr>
          <a:xfrm>
            <a:off x="8209884" y="1042694"/>
            <a:ext cx="3100208" cy="369332"/>
          </a:xfrm>
          <a:prstGeom prst="rect">
            <a:avLst/>
          </a:prstGeom>
          <a:noFill/>
        </p:spPr>
        <p:txBody>
          <a:bodyPr wrap="none" rtlCol="0">
            <a:spAutoFit/>
          </a:bodyPr>
          <a:lstStyle/>
          <a:p>
            <a:r>
              <a:rPr lang="en-US" dirty="0" err="1" smtClean="0">
                <a:solidFill>
                  <a:srgbClr val="C00000"/>
                </a:solidFill>
                <a:cs typeface="Arial" panose="020B0604020202020204" pitchFamily="34" charset="0"/>
              </a:rPr>
              <a:t>Nadkarni</a:t>
            </a:r>
            <a:r>
              <a:rPr lang="en-US" dirty="0" smtClean="0">
                <a:solidFill>
                  <a:srgbClr val="C00000"/>
                </a:solidFill>
                <a:cs typeface="Arial" panose="020B0604020202020204" pitchFamily="34" charset="0"/>
              </a:rPr>
              <a:t>, Nielsen, Zahed 1984 </a:t>
            </a:r>
            <a:endParaRPr lang="en-US" dirty="0">
              <a:solidFill>
                <a:srgbClr val="C00000"/>
              </a:solidFill>
              <a:cs typeface="Arial" panose="020B0604020202020204" pitchFamily="34" charset="0"/>
            </a:endParaRPr>
          </a:p>
        </p:txBody>
      </p:sp>
      <p:sp>
        <p:nvSpPr>
          <p:cNvPr id="28" name="TextBox 27"/>
          <p:cNvSpPr txBox="1"/>
          <p:nvPr/>
        </p:nvSpPr>
        <p:spPr>
          <a:xfrm>
            <a:off x="9073505" y="3417312"/>
            <a:ext cx="2240613" cy="646331"/>
          </a:xfrm>
          <a:prstGeom prst="rect">
            <a:avLst/>
          </a:prstGeom>
          <a:noFill/>
        </p:spPr>
        <p:txBody>
          <a:bodyPr wrap="none" rtlCol="0">
            <a:spAutoFit/>
          </a:bodyPr>
          <a:lstStyle/>
          <a:p>
            <a:r>
              <a:rPr lang="en-US" dirty="0">
                <a:solidFill>
                  <a:srgbClr val="C00000"/>
                </a:solidFill>
                <a:cs typeface="Arial" panose="020B0604020202020204" pitchFamily="34" charset="0"/>
              </a:rPr>
              <a:t>Fukushima, </a:t>
            </a:r>
            <a:r>
              <a:rPr lang="en-US" dirty="0" err="1">
                <a:solidFill>
                  <a:srgbClr val="C00000"/>
                </a:solidFill>
                <a:cs typeface="Arial" panose="020B0604020202020204" pitchFamily="34" charset="0"/>
              </a:rPr>
              <a:t>Kojo</a:t>
            </a:r>
            <a:r>
              <a:rPr lang="en-US" dirty="0">
                <a:solidFill>
                  <a:srgbClr val="C00000"/>
                </a:solidFill>
                <a:cs typeface="Arial" panose="020B0604020202020204" pitchFamily="34" charset="0"/>
              </a:rPr>
              <a:t> </a:t>
            </a:r>
            <a:r>
              <a:rPr lang="en-US" dirty="0" smtClean="0">
                <a:solidFill>
                  <a:srgbClr val="C00000"/>
                </a:solidFill>
                <a:cs typeface="Arial" panose="020B0604020202020204" pitchFamily="34" charset="0"/>
              </a:rPr>
              <a:t>2016</a:t>
            </a:r>
          </a:p>
          <a:p>
            <a:r>
              <a:rPr lang="en-US" dirty="0" err="1" smtClean="0">
                <a:solidFill>
                  <a:srgbClr val="C00000"/>
                </a:solidFill>
                <a:cs typeface="Arial" panose="020B0604020202020204" pitchFamily="34" charset="0"/>
              </a:rPr>
              <a:t>Baym</a:t>
            </a:r>
            <a:r>
              <a:rPr lang="en-US" dirty="0" smtClean="0">
                <a:solidFill>
                  <a:srgbClr val="C00000"/>
                </a:solidFill>
                <a:cs typeface="Arial" panose="020B0604020202020204" pitchFamily="34" charset="0"/>
              </a:rPr>
              <a:t> et al, 2017</a:t>
            </a:r>
            <a:endParaRPr lang="en-US" dirty="0">
              <a:solidFill>
                <a:srgbClr val="C00000"/>
              </a:solidFill>
              <a:cs typeface="Arial" panose="020B0604020202020204" pitchFamily="34" charset="0"/>
            </a:endParaRPr>
          </a:p>
        </p:txBody>
      </p:sp>
      <p:sp>
        <p:nvSpPr>
          <p:cNvPr id="15" name="TextBox 14"/>
          <p:cNvSpPr txBox="1"/>
          <p:nvPr/>
        </p:nvSpPr>
        <p:spPr>
          <a:xfrm>
            <a:off x="746520" y="1651469"/>
            <a:ext cx="1120500" cy="707886"/>
          </a:xfrm>
          <a:prstGeom prst="rect">
            <a:avLst/>
          </a:prstGeom>
          <a:noFill/>
        </p:spPr>
        <p:txBody>
          <a:bodyPr wrap="none" rtlCol="0">
            <a:spAutoFit/>
          </a:bodyPr>
          <a:lstStyle/>
          <a:p>
            <a:r>
              <a:rPr lang="en-US" sz="2000" dirty="0" smtClean="0"/>
              <a:t>Topology</a:t>
            </a:r>
          </a:p>
          <a:p>
            <a:r>
              <a:rPr lang="en-US" sz="2000" dirty="0" smtClean="0"/>
              <a:t>Change </a:t>
            </a:r>
            <a:endParaRPr lang="en-US" sz="2000" dirty="0"/>
          </a:p>
        </p:txBody>
      </p:sp>
      <p:sp>
        <p:nvSpPr>
          <p:cNvPr id="18" name="TextBox 17"/>
          <p:cNvSpPr txBox="1"/>
          <p:nvPr/>
        </p:nvSpPr>
        <p:spPr>
          <a:xfrm>
            <a:off x="782460" y="3125630"/>
            <a:ext cx="1318566" cy="707886"/>
          </a:xfrm>
          <a:prstGeom prst="rect">
            <a:avLst/>
          </a:prstGeom>
          <a:noFill/>
        </p:spPr>
        <p:txBody>
          <a:bodyPr wrap="none" rtlCol="0">
            <a:spAutoFit/>
          </a:bodyPr>
          <a:lstStyle/>
          <a:p>
            <a:r>
              <a:rPr lang="en-US" sz="2000" dirty="0" smtClean="0"/>
              <a:t>Baryons-to</a:t>
            </a:r>
          </a:p>
          <a:p>
            <a:r>
              <a:rPr lang="en-US" sz="2000" dirty="0" smtClean="0"/>
              <a:t>SC quarks</a:t>
            </a:r>
            <a:endParaRPr lang="en-US" sz="2000" dirty="0"/>
          </a:p>
        </p:txBody>
      </p:sp>
      <p:sp>
        <p:nvSpPr>
          <p:cNvPr id="30" name="文本框 29"/>
          <p:cNvSpPr txBox="1"/>
          <p:nvPr/>
        </p:nvSpPr>
        <p:spPr>
          <a:xfrm>
            <a:off x="9164247" y="5607395"/>
            <a:ext cx="2843279" cy="369332"/>
          </a:xfrm>
          <a:prstGeom prst="rect">
            <a:avLst/>
          </a:prstGeom>
          <a:noFill/>
        </p:spPr>
        <p:txBody>
          <a:bodyPr wrap="none" rtlCol="0">
            <a:spAutoFit/>
          </a:bodyPr>
          <a:lstStyle/>
          <a:p>
            <a:r>
              <a:rPr lang="en-US" altLang="zh-CN" dirty="0" smtClean="0">
                <a:solidFill>
                  <a:srgbClr val="00B050"/>
                </a:solidFill>
              </a:rPr>
              <a:t>Slide borrowed from M. Rho</a:t>
            </a:r>
            <a:endParaRPr lang="zh-CN" altLang="en-US" dirty="0">
              <a:solidFill>
                <a:srgbClr val="00B050"/>
              </a:solidFill>
            </a:endParaRPr>
          </a:p>
        </p:txBody>
      </p:sp>
    </p:spTree>
    <p:extLst>
      <p:ext uri="{BB962C8B-B14F-4D97-AF65-F5344CB8AC3E}">
        <p14:creationId xmlns:p14="http://schemas.microsoft.com/office/powerpoint/2010/main" val="3402203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animBg="1"/>
      <p:bldP spid="15" grpId="0"/>
      <p:bldP spid="1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46</a:t>
            </a:fld>
            <a:endParaRPr lang="ja-JP" altLang="en-US">
              <a:solidFill>
                <a:prstClr val="black">
                  <a:tint val="75000"/>
                </a:prstClr>
              </a:solidFill>
            </a:endParaRPr>
          </a:p>
        </p:txBody>
      </p:sp>
      <p:pic>
        <p:nvPicPr>
          <p:cNvPr id="5" name="图片 4"/>
          <p:cNvPicPr>
            <a:picLocks noChangeAspect="1"/>
          </p:cNvPicPr>
          <p:nvPr/>
        </p:nvPicPr>
        <p:blipFill>
          <a:blip r:embed="rId3"/>
          <a:stretch>
            <a:fillRect/>
          </a:stretch>
        </p:blipFill>
        <p:spPr>
          <a:xfrm>
            <a:off x="1902057" y="368799"/>
            <a:ext cx="8744172" cy="5987551"/>
          </a:xfrm>
          <a:prstGeom prst="rect">
            <a:avLst/>
          </a:prstGeom>
        </p:spPr>
      </p:pic>
    </p:spTree>
    <p:extLst>
      <p:ext uri="{BB962C8B-B14F-4D97-AF65-F5344CB8AC3E}">
        <p14:creationId xmlns:p14="http://schemas.microsoft.com/office/powerpoint/2010/main" val="21548619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47</a:t>
            </a:fld>
            <a:endParaRPr lang="ja-JP" altLang="en-US">
              <a:solidFill>
                <a:prstClr val="black">
                  <a:tint val="75000"/>
                </a:prstClr>
              </a:solidFill>
            </a:endParaRPr>
          </a:p>
        </p:txBody>
      </p:sp>
      <p:sp>
        <p:nvSpPr>
          <p:cNvPr id="6" name="文本框 5"/>
          <p:cNvSpPr txBox="1"/>
          <p:nvPr/>
        </p:nvSpPr>
        <p:spPr>
          <a:xfrm>
            <a:off x="2207568" y="2636912"/>
            <a:ext cx="8066632" cy="1107996"/>
          </a:xfrm>
          <a:prstGeom prst="rect">
            <a:avLst/>
          </a:prstGeom>
          <a:noFill/>
        </p:spPr>
        <p:txBody>
          <a:bodyPr wrap="none" rtlCol="0">
            <a:spAutoFit/>
          </a:bodyPr>
          <a:lstStyle/>
          <a:p>
            <a:r>
              <a:rPr lang="en-US" altLang="zh-CN" sz="6600" dirty="0">
                <a:solidFill>
                  <a:srgbClr val="FF0000"/>
                </a:solidFill>
                <a:latin typeface="Blackadder ITC" panose="04020505051007020D02" pitchFamily="82" charset="0"/>
              </a:rPr>
              <a:t>Thank you for your attention</a:t>
            </a:r>
            <a:endParaRPr lang="zh-CN" altLang="en-US" sz="6600" dirty="0">
              <a:solidFill>
                <a:srgbClr val="FF0000"/>
              </a:solidFill>
              <a:latin typeface="Blackadder ITC" panose="04020505051007020D02" pitchFamily="82" charset="0"/>
            </a:endParaRPr>
          </a:p>
        </p:txBody>
      </p:sp>
    </p:spTree>
    <p:extLst>
      <p:ext uri="{BB962C8B-B14F-4D97-AF65-F5344CB8AC3E}">
        <p14:creationId xmlns:p14="http://schemas.microsoft.com/office/powerpoint/2010/main" val="16762237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stretch>
            <a:fillRect/>
          </a:stretch>
        </p:blipFill>
        <p:spPr>
          <a:xfrm>
            <a:off x="6175216" y="3433279"/>
            <a:ext cx="4320482" cy="2761739"/>
          </a:xfrm>
          <a:prstGeom prst="rect">
            <a:avLst/>
          </a:prstGeom>
        </p:spPr>
      </p:pic>
      <p:sp>
        <p:nvSpPr>
          <p:cNvPr id="2" name="日期占位符 1"/>
          <p:cNvSpPr>
            <a:spLocks noGrp="1"/>
          </p:cNvSpPr>
          <p:nvPr>
            <p:ph type="dt" sz="half" idx="10"/>
          </p:nvPr>
        </p:nvSpPr>
        <p:spPr/>
        <p:txBody>
          <a:bodyPr/>
          <a:lstStyle/>
          <a:p>
            <a:r>
              <a:rPr lang="en-US" altLang="zh-CN" smtClean="0">
                <a:solidFill>
                  <a:prstClr val="black">
                    <a:tint val="75000"/>
                  </a:prstClr>
                </a:solidFill>
              </a:rPr>
              <a:t>2018/9/17</a:t>
            </a:r>
            <a:endParaRPr lang="ja-JP" altLang="en-US">
              <a:solidFill>
                <a:prstClr val="black">
                  <a:tint val="75000"/>
                </a:prstClr>
              </a:solidFill>
            </a:endParaRPr>
          </a:p>
        </p:txBody>
      </p:sp>
      <p:sp>
        <p:nvSpPr>
          <p:cNvPr id="3" name="页脚占位符 2"/>
          <p:cNvSpPr>
            <a:spLocks noGrp="1"/>
          </p:cNvSpPr>
          <p:nvPr>
            <p:ph type="ftr" sz="quarter" idx="11"/>
          </p:nvPr>
        </p:nvSpPr>
        <p:spPr/>
        <p:txBody>
          <a:bodyPr/>
          <a:lstStyle/>
          <a:p>
            <a:r>
              <a:rPr lang="en-US" altLang="ja-JP" smtClean="0">
                <a:solidFill>
                  <a:prstClr val="black">
                    <a:tint val="75000"/>
                  </a:prstClr>
                </a:solidFill>
              </a:rPr>
              <a:t>TopologyChange @ APCTP</a:t>
            </a:r>
            <a:endParaRPr lang="ja-JP"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ED0568AB-F763-473D-BF8F-80ADF6CAD464}" type="slidenum">
              <a:rPr lang="ja-JP" altLang="en-US" smtClean="0">
                <a:solidFill>
                  <a:prstClr val="black">
                    <a:tint val="75000"/>
                  </a:prstClr>
                </a:solidFill>
              </a:rPr>
              <a:pPr/>
              <a:t>48</a:t>
            </a:fld>
            <a:endParaRPr lang="ja-JP" altLang="en-US">
              <a:solidFill>
                <a:prstClr val="black">
                  <a:tint val="75000"/>
                </a:prstClr>
              </a:solidFill>
            </a:endParaRPr>
          </a:p>
        </p:txBody>
      </p:sp>
      <mc:AlternateContent xmlns:mc="http://schemas.openxmlformats.org/markup-compatibility/2006" xmlns:a14="http://schemas.microsoft.com/office/drawing/2010/main">
        <mc:Choice Requires="a14">
          <p:sp>
            <p:nvSpPr>
              <p:cNvPr id="5" name="文本框 4"/>
              <p:cNvSpPr txBox="1"/>
              <p:nvPr/>
            </p:nvSpPr>
            <p:spPr>
              <a:xfrm>
                <a:off x="1847529" y="260649"/>
                <a:ext cx="8640961" cy="1778949"/>
              </a:xfrm>
              <a:prstGeom prst="rect">
                <a:avLst/>
              </a:prstGeom>
              <a:solidFill>
                <a:schemeClr val="bg1"/>
              </a:solidFill>
            </p:spPr>
            <p:txBody>
              <a:bodyPr wrap="square" rtlCol="0">
                <a:spAutoFit/>
              </a:bodyPr>
              <a:lstStyle/>
              <a:p>
                <a:pPr marL="285750" indent="-285750">
                  <a:buFont typeface="Wingdings" panose="05000000000000000000" pitchFamily="2" charset="2"/>
                  <a:buChar char="Ø"/>
                </a:pPr>
                <a:r>
                  <a:rPr lang="en-US" altLang="zh-CN" sz="2400" dirty="0">
                    <a:solidFill>
                      <a:srgbClr val="FF0000"/>
                    </a:solidFill>
                    <a:latin typeface="Centaur" panose="02030504050205020304" pitchFamily="18" charset="0"/>
                  </a:rPr>
                  <a:t>The IR fixed point exists for three-flavor QCD in the matter-free space?  Not yet established and remains highly controversial. </a:t>
                </a:r>
              </a:p>
              <a:p>
                <a:pPr lvl="1"/>
                <a:r>
                  <a:rPr lang="en-US" altLang="zh-CN" sz="2000" dirty="0">
                    <a:solidFill>
                      <a:prstClr val="black"/>
                    </a:solidFill>
                    <a:latin typeface="Centaur" panose="02030504050205020304" pitchFamily="18" charset="0"/>
                  </a:rPr>
                  <a:t>Although there are no lattice indications or compelling theoretical arguments for the existence of IR fixed points for </a:t>
                </a:r>
                <a14:m>
                  <m:oMath xmlns:m="http://schemas.openxmlformats.org/officeDocument/2006/math">
                    <m:sSub>
                      <m:sSubPr>
                        <m:ctrlPr>
                          <a:rPr lang="en-US" altLang="zh-CN" sz="2000" i="1">
                            <a:solidFill>
                              <a:prstClr val="black"/>
                            </a:solidFill>
                            <a:latin typeface="Cambria Math" panose="02040503050406030204" pitchFamily="18" charset="0"/>
                          </a:rPr>
                        </m:ctrlPr>
                      </m:sSubPr>
                      <m:e>
                        <m:r>
                          <a:rPr lang="en-US" altLang="zh-CN" sz="2000" i="1">
                            <a:solidFill>
                              <a:prstClr val="black"/>
                            </a:solidFill>
                            <a:latin typeface="Cambria Math" panose="02040503050406030204" pitchFamily="18" charset="0"/>
                          </a:rPr>
                          <m:t>𝑁</m:t>
                        </m:r>
                      </m:e>
                      <m:sub>
                        <m:r>
                          <a:rPr lang="en-US" altLang="zh-CN" sz="2000" i="1">
                            <a:solidFill>
                              <a:prstClr val="black"/>
                            </a:solidFill>
                            <a:latin typeface="Cambria Math" panose="02040503050406030204" pitchFamily="18" charset="0"/>
                          </a:rPr>
                          <m:t>𝑓</m:t>
                        </m:r>
                      </m:sub>
                    </m:sSub>
                    <m:r>
                      <a:rPr lang="en-US" altLang="zh-CN" sz="2000" i="1">
                        <a:solidFill>
                          <a:prstClr val="black"/>
                        </a:solidFill>
                        <a:latin typeface="Cambria Math" panose="02040503050406030204" pitchFamily="18" charset="0"/>
                        <a:ea typeface="Cambria Math" panose="02040503050406030204" pitchFamily="18" charset="0"/>
                      </a:rPr>
                      <m:t>≤8</m:t>
                    </m:r>
                  </m:oMath>
                </a14:m>
                <a:r>
                  <a:rPr lang="en-US" altLang="zh-CN" sz="2000" dirty="0">
                    <a:solidFill>
                      <a:prstClr val="black"/>
                    </a:solidFill>
                    <a:latin typeface="Centaur" panose="02030504050205020304" pitchFamily="18" charset="0"/>
                  </a:rPr>
                  <a:t>. But, none of the presently available lattice calculations can be taken as an unambiguous no-go theorem.  </a:t>
                </a:r>
                <a:endParaRPr lang="zh-CN" altLang="en-US" sz="2000" dirty="0">
                  <a:solidFill>
                    <a:prstClr val="black"/>
                  </a:solidFill>
                  <a:latin typeface="Centaur" panose="02030504050205020304" pitchFamily="18" charset="0"/>
                </a:endParaRPr>
              </a:p>
            </p:txBody>
          </p:sp>
        </mc:Choice>
        <mc:Fallback xmlns="">
          <p:sp>
            <p:nvSpPr>
              <p:cNvPr id="5" name="文本框 4"/>
              <p:cNvSpPr txBox="1">
                <a:spLocks noRot="1" noChangeAspect="1" noMove="1" noResize="1" noEditPoints="1" noAdjustHandles="1" noChangeArrowheads="1" noChangeShapeType="1" noTextEdit="1"/>
              </p:cNvSpPr>
              <p:nvPr/>
            </p:nvSpPr>
            <p:spPr>
              <a:xfrm>
                <a:off x="1847529" y="260649"/>
                <a:ext cx="8640961" cy="1778949"/>
              </a:xfrm>
              <a:prstGeom prst="rect">
                <a:avLst/>
              </a:prstGeom>
              <a:blipFill rotWithShape="0">
                <a:blip r:embed="rId3"/>
                <a:stretch>
                  <a:fillRect l="-917" t="-2740" r="-353" b="-5137"/>
                </a:stretch>
              </a:blipFill>
            </p:spPr>
            <p:txBody>
              <a:bodyPr/>
              <a:lstStyle/>
              <a:p>
                <a:r>
                  <a:rPr lang="zh-CN" altLang="en-US">
                    <a:noFill/>
                  </a:rPr>
                  <a:t> </a:t>
                </a:r>
              </a:p>
            </p:txBody>
          </p:sp>
        </mc:Fallback>
      </mc:AlternateContent>
      <p:sp>
        <p:nvSpPr>
          <p:cNvPr id="7" name="文本框 6"/>
          <p:cNvSpPr txBox="1"/>
          <p:nvPr/>
        </p:nvSpPr>
        <p:spPr>
          <a:xfrm>
            <a:off x="8467094" y="5273956"/>
            <a:ext cx="1624227" cy="369332"/>
          </a:xfrm>
          <a:prstGeom prst="rect">
            <a:avLst/>
          </a:prstGeom>
          <a:noFill/>
        </p:spPr>
        <p:txBody>
          <a:bodyPr wrap="none" rtlCol="0">
            <a:spAutoFit/>
          </a:bodyPr>
          <a:lstStyle/>
          <a:p>
            <a:r>
              <a:rPr lang="en-US" altLang="zh-CN" dirty="0">
                <a:solidFill>
                  <a:prstClr val="black"/>
                </a:solidFill>
                <a:latin typeface="Centaur" panose="02030504050205020304" pitchFamily="18" charset="0"/>
              </a:rPr>
              <a:t>Horsley, </a:t>
            </a:r>
            <a:r>
              <a:rPr lang="en-US" altLang="zh-CN" i="1" dirty="0">
                <a:solidFill>
                  <a:prstClr val="black"/>
                </a:solidFill>
                <a:latin typeface="Centaur" panose="02030504050205020304" pitchFamily="18" charset="0"/>
              </a:rPr>
              <a:t>et a</a:t>
            </a:r>
            <a:r>
              <a:rPr lang="en-US" altLang="zh-CN" dirty="0">
                <a:solidFill>
                  <a:prstClr val="black"/>
                </a:solidFill>
                <a:latin typeface="Centaur" panose="02030504050205020304" pitchFamily="18" charset="0"/>
              </a:rPr>
              <a:t>l, 14</a:t>
            </a:r>
            <a:endParaRPr lang="zh-CN" altLang="en-US" dirty="0">
              <a:solidFill>
                <a:prstClr val="black"/>
              </a:solidFill>
              <a:latin typeface="Centaur" panose="02030504050205020304" pitchFamily="18" charset="0"/>
            </a:endParaRPr>
          </a:p>
        </p:txBody>
      </p:sp>
      <p:sp>
        <p:nvSpPr>
          <p:cNvPr id="8" name="文本框 7"/>
          <p:cNvSpPr txBox="1"/>
          <p:nvPr/>
        </p:nvSpPr>
        <p:spPr>
          <a:xfrm>
            <a:off x="6023993" y="2206541"/>
            <a:ext cx="4464497" cy="1200329"/>
          </a:xfrm>
          <a:prstGeom prst="rect">
            <a:avLst/>
          </a:prstGeom>
          <a:solidFill>
            <a:schemeClr val="bg1"/>
          </a:solidFill>
        </p:spPr>
        <p:txBody>
          <a:bodyPr wrap="square" rtlCol="0">
            <a:spAutoFit/>
          </a:bodyPr>
          <a:lstStyle/>
          <a:p>
            <a:r>
              <a:rPr lang="en-US" altLang="zh-CN" dirty="0">
                <a:solidFill>
                  <a:prstClr val="black"/>
                </a:solidFill>
              </a:rPr>
              <a:t>There is even a tentative support from a stochastic numerical perturbation calculation in </a:t>
            </a:r>
            <a:r>
              <a:rPr lang="en-US" altLang="zh-CN" dirty="0" err="1">
                <a:solidFill>
                  <a:prstClr val="black"/>
                </a:solidFill>
              </a:rPr>
              <a:t>Pade</a:t>
            </a:r>
            <a:r>
              <a:rPr lang="en-US" altLang="zh-CN" dirty="0">
                <a:solidFill>
                  <a:prstClr val="black"/>
                </a:solidFill>
              </a:rPr>
              <a:t> approximant  that indicates an IR fixed point for two-massless flavor quarks. </a:t>
            </a:r>
          </a:p>
        </p:txBody>
      </p:sp>
      <p:pic>
        <p:nvPicPr>
          <p:cNvPr id="9" name="图片 8"/>
          <p:cNvPicPr>
            <a:picLocks noChangeAspect="1"/>
          </p:cNvPicPr>
          <p:nvPr/>
        </p:nvPicPr>
        <p:blipFill>
          <a:blip r:embed="rId4"/>
          <a:stretch>
            <a:fillRect/>
          </a:stretch>
        </p:blipFill>
        <p:spPr>
          <a:xfrm>
            <a:off x="1847528" y="2563336"/>
            <a:ext cx="4176464" cy="3705792"/>
          </a:xfrm>
          <a:prstGeom prst="rect">
            <a:avLst/>
          </a:prstGeom>
        </p:spPr>
      </p:pic>
      <p:sp>
        <p:nvSpPr>
          <p:cNvPr id="13" name="文本框 12"/>
          <p:cNvSpPr txBox="1"/>
          <p:nvPr/>
        </p:nvSpPr>
        <p:spPr>
          <a:xfrm>
            <a:off x="1793018" y="5273956"/>
            <a:ext cx="3977820" cy="369332"/>
          </a:xfrm>
          <a:prstGeom prst="rect">
            <a:avLst/>
          </a:prstGeom>
          <a:noFill/>
        </p:spPr>
        <p:txBody>
          <a:bodyPr wrap="none" rtlCol="0">
            <a:spAutoFit/>
          </a:bodyPr>
          <a:lstStyle/>
          <a:p>
            <a:r>
              <a:rPr lang="en-US" altLang="zh-CN" dirty="0">
                <a:solidFill>
                  <a:srgbClr val="008000"/>
                </a:solidFill>
              </a:rPr>
              <a:t>Brodsky, </a:t>
            </a:r>
            <a:r>
              <a:rPr lang="en-US" altLang="zh-CN" dirty="0" err="1">
                <a:solidFill>
                  <a:srgbClr val="008000"/>
                </a:solidFill>
              </a:rPr>
              <a:t>Teramond</a:t>
            </a:r>
            <a:r>
              <a:rPr lang="en-US" altLang="zh-CN" dirty="0">
                <a:solidFill>
                  <a:srgbClr val="008000"/>
                </a:solidFill>
              </a:rPr>
              <a:t> &amp; </a:t>
            </a:r>
            <a:r>
              <a:rPr lang="en-US" altLang="zh-CN" dirty="0" err="1">
                <a:solidFill>
                  <a:srgbClr val="008000"/>
                </a:solidFill>
              </a:rPr>
              <a:t>Deur</a:t>
            </a:r>
            <a:r>
              <a:rPr lang="en-US" altLang="zh-CN" dirty="0">
                <a:solidFill>
                  <a:srgbClr val="008000"/>
                </a:solidFill>
              </a:rPr>
              <a:t>, PRD81,2010.</a:t>
            </a:r>
            <a:endParaRPr lang="zh-CN" altLang="en-US" dirty="0">
              <a:solidFill>
                <a:srgbClr val="008000"/>
              </a:solidFill>
            </a:endParaRPr>
          </a:p>
        </p:txBody>
      </p:sp>
      <p:sp>
        <p:nvSpPr>
          <p:cNvPr id="14" name="文本框 13"/>
          <p:cNvSpPr txBox="1"/>
          <p:nvPr/>
        </p:nvSpPr>
        <p:spPr>
          <a:xfrm>
            <a:off x="1902038" y="2204865"/>
            <a:ext cx="4176464" cy="646331"/>
          </a:xfrm>
          <a:prstGeom prst="rect">
            <a:avLst/>
          </a:prstGeom>
          <a:solidFill>
            <a:schemeClr val="bg1"/>
          </a:solidFill>
        </p:spPr>
        <p:txBody>
          <a:bodyPr wrap="square" rtlCol="0">
            <a:spAutoFit/>
          </a:bodyPr>
          <a:lstStyle/>
          <a:p>
            <a:r>
              <a:rPr lang="en-US" altLang="zh-CN" dirty="0">
                <a:solidFill>
                  <a:prstClr val="black"/>
                </a:solidFill>
              </a:rPr>
              <a:t>Light-front Holography calculation for 2-flavor QCD</a:t>
            </a:r>
            <a:endParaRPr lang="zh-CN" altLang="en-US" dirty="0">
              <a:solidFill>
                <a:prstClr val="black"/>
              </a:solidFill>
            </a:endParaRPr>
          </a:p>
        </p:txBody>
      </p:sp>
      <p:cxnSp>
        <p:nvCxnSpPr>
          <p:cNvPr id="11" name="直接连接符 10"/>
          <p:cNvCxnSpPr/>
          <p:nvPr/>
        </p:nvCxnSpPr>
        <p:spPr>
          <a:xfrm>
            <a:off x="6023992" y="2206541"/>
            <a:ext cx="0" cy="3908457"/>
          </a:xfrm>
          <a:prstGeom prst="line">
            <a:avLst/>
          </a:prstGeom>
          <a:ln w="25400">
            <a:solidFill>
              <a:srgbClr val="FF33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97509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25" name="直接连接符 10"/>
          <p:cNvCxnSpPr>
            <a:cxnSpLocks noChangeShapeType="1"/>
          </p:cNvCxnSpPr>
          <p:nvPr/>
        </p:nvCxnSpPr>
        <p:spPr bwMode="auto">
          <a:xfrm>
            <a:off x="541245" y="990365"/>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TextBox 13"/>
          <p:cNvSpPr txBox="1">
            <a:spLocks noChangeArrowheads="1"/>
          </p:cNvSpPr>
          <p:nvPr/>
        </p:nvSpPr>
        <p:spPr bwMode="auto">
          <a:xfrm>
            <a:off x="448879" y="326046"/>
            <a:ext cx="1017535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Bef>
                <a:spcPct val="0"/>
              </a:spcBef>
              <a:spcAft>
                <a:spcPct val="0"/>
              </a:spcAft>
              <a:buNone/>
            </a:pPr>
            <a:r>
              <a:rPr lang="en-US" altLang="zh-CN" b="1" dirty="0">
                <a:solidFill>
                  <a:srgbClr val="261F7B"/>
                </a:solidFill>
                <a:latin typeface="Centaur" panose="02030504050205020304" pitchFamily="18" charset="0"/>
                <a:ea typeface="Microsoft YaHei" charset="-122"/>
                <a:cs typeface="Microsoft YaHei" charset="-122"/>
              </a:rPr>
              <a:t>A challenge in particle and nuclear physics: Origin of nucleon mass</a:t>
            </a:r>
            <a:endParaRPr lang="ja-JP" altLang="en-US" b="1" dirty="0">
              <a:solidFill>
                <a:srgbClr val="261F7B"/>
              </a:solidFill>
              <a:latin typeface="Centaur" panose="02030504050205020304" pitchFamily="18" charset="0"/>
              <a:ea typeface="Microsoft YaHei" charset="-122"/>
              <a:cs typeface="Microsoft YaHei" charset="-122"/>
            </a:endParaRPr>
          </a:p>
          <a:p>
            <a:pPr eaLnBrk="1" fontAlgn="base" hangingPunct="1">
              <a:spcBef>
                <a:spcPct val="0"/>
              </a:spcBef>
              <a:spcAft>
                <a:spcPct val="0"/>
              </a:spcAft>
              <a:buFontTx/>
              <a:buNone/>
            </a:pPr>
            <a:endParaRPr lang="ja-JP" altLang="en-US" b="1" dirty="0">
              <a:solidFill>
                <a:srgbClr val="261F7B"/>
              </a:solidFill>
              <a:latin typeface="Microsoft YaHei" charset="-122"/>
              <a:ea typeface="Microsoft YaHei" charset="-122"/>
              <a:cs typeface="Microsoft YaHei" charset="-122"/>
            </a:endParaRPr>
          </a:p>
        </p:txBody>
      </p:sp>
      <p:pic>
        <p:nvPicPr>
          <p:cNvPr id="7" name="图片 6"/>
          <p:cNvPicPr>
            <a:picLocks noChangeAspect="1"/>
          </p:cNvPicPr>
          <p:nvPr/>
        </p:nvPicPr>
        <p:blipFill>
          <a:blip r:embed="rId3"/>
          <a:stretch>
            <a:fillRect/>
          </a:stretch>
        </p:blipFill>
        <p:spPr>
          <a:xfrm>
            <a:off x="537128" y="1295330"/>
            <a:ext cx="8899512" cy="1290260"/>
          </a:xfrm>
          <a:prstGeom prst="rect">
            <a:avLst/>
          </a:prstGeom>
        </p:spPr>
      </p:pic>
      <p:pic>
        <p:nvPicPr>
          <p:cNvPr id="9" name="图片 8"/>
          <p:cNvPicPr>
            <a:picLocks noChangeAspect="1"/>
          </p:cNvPicPr>
          <p:nvPr/>
        </p:nvPicPr>
        <p:blipFill>
          <a:blip r:embed="rId4"/>
          <a:stretch>
            <a:fillRect/>
          </a:stretch>
        </p:blipFill>
        <p:spPr>
          <a:xfrm>
            <a:off x="566694" y="1044373"/>
            <a:ext cx="10089754" cy="12193"/>
          </a:xfrm>
          <a:prstGeom prst="rect">
            <a:avLst/>
          </a:prstGeom>
        </p:spPr>
      </p:pic>
      <p:pic>
        <p:nvPicPr>
          <p:cNvPr id="11" name="图片 10"/>
          <p:cNvPicPr>
            <a:picLocks noChangeAspect="1"/>
          </p:cNvPicPr>
          <p:nvPr/>
        </p:nvPicPr>
        <p:blipFill>
          <a:blip r:embed="rId5"/>
          <a:stretch>
            <a:fillRect/>
          </a:stretch>
        </p:blipFill>
        <p:spPr>
          <a:xfrm>
            <a:off x="9744422" y="1107252"/>
            <a:ext cx="1428750" cy="2066925"/>
          </a:xfrm>
          <a:prstGeom prst="rect">
            <a:avLst/>
          </a:prstGeom>
        </p:spPr>
      </p:pic>
      <p:sp>
        <p:nvSpPr>
          <p:cNvPr id="13" name="文本框 12"/>
          <p:cNvSpPr txBox="1"/>
          <p:nvPr/>
        </p:nvSpPr>
        <p:spPr>
          <a:xfrm>
            <a:off x="537128" y="2582589"/>
            <a:ext cx="8899512" cy="369332"/>
          </a:xfrm>
          <a:prstGeom prst="rect">
            <a:avLst/>
          </a:prstGeom>
          <a:solidFill>
            <a:schemeClr val="bg1"/>
          </a:solidFill>
        </p:spPr>
        <p:txBody>
          <a:bodyPr wrap="square" rtlCol="0">
            <a:spAutoFit/>
          </a:bodyPr>
          <a:lstStyle/>
          <a:p>
            <a:pPr algn="r"/>
            <a:r>
              <a:rPr lang="en-US" altLang="zh-CN" dirty="0" smtClean="0">
                <a:latin typeface="Century" panose="02040604050505020304" pitchFamily="18" charset="0"/>
              </a:rPr>
              <a:t>------------------- Frank </a:t>
            </a:r>
            <a:r>
              <a:rPr lang="en-US" altLang="zh-CN" dirty="0" err="1" smtClean="0">
                <a:latin typeface="Century" panose="02040604050505020304" pitchFamily="18" charset="0"/>
              </a:rPr>
              <a:t>Wilczek</a:t>
            </a:r>
            <a:r>
              <a:rPr lang="en-US" altLang="zh-CN" dirty="0" smtClean="0">
                <a:latin typeface="Century" panose="02040604050505020304" pitchFamily="18" charset="0"/>
              </a:rPr>
              <a:t>, Mod. Phys. </a:t>
            </a:r>
            <a:r>
              <a:rPr lang="en-US" altLang="zh-CN" dirty="0" err="1" smtClean="0">
                <a:latin typeface="Century" panose="02040604050505020304" pitchFamily="18" charset="0"/>
              </a:rPr>
              <a:t>Lett</a:t>
            </a:r>
            <a:r>
              <a:rPr lang="en-US" altLang="zh-CN" dirty="0" smtClean="0">
                <a:latin typeface="Century" panose="02040604050505020304" pitchFamily="18" charset="0"/>
              </a:rPr>
              <a:t>. A21</a:t>
            </a:r>
            <a:r>
              <a:rPr lang="en-US" altLang="zh-CN" dirty="0">
                <a:latin typeface="Century" panose="02040604050505020304" pitchFamily="18" charset="0"/>
              </a:rPr>
              <a:t>, </a:t>
            </a:r>
            <a:r>
              <a:rPr lang="en-US" altLang="zh-CN" dirty="0" smtClean="0">
                <a:latin typeface="Century" panose="02040604050505020304" pitchFamily="18" charset="0"/>
              </a:rPr>
              <a:t>(2006</a:t>
            </a:r>
            <a:r>
              <a:rPr lang="en-US" altLang="zh-CN" dirty="0">
                <a:latin typeface="Century" panose="02040604050505020304" pitchFamily="18" charset="0"/>
              </a:rPr>
              <a:t>) </a:t>
            </a:r>
            <a:r>
              <a:rPr lang="en-US" altLang="zh-CN" dirty="0" smtClean="0">
                <a:latin typeface="Century" panose="02040604050505020304" pitchFamily="18" charset="0"/>
              </a:rPr>
              <a:t>701–712. </a:t>
            </a:r>
            <a:endParaRPr lang="zh-CN" altLang="en-US" dirty="0">
              <a:latin typeface="Century" panose="02040604050505020304" pitchFamily="18" charset="0"/>
            </a:endParaRPr>
          </a:p>
        </p:txBody>
      </p:sp>
      <p:sp>
        <p:nvSpPr>
          <p:cNvPr id="4" name="文本框 3"/>
          <p:cNvSpPr txBox="1"/>
          <p:nvPr/>
        </p:nvSpPr>
        <p:spPr>
          <a:xfrm>
            <a:off x="375545" y="3243325"/>
            <a:ext cx="9205587" cy="3416320"/>
          </a:xfrm>
          <a:prstGeom prst="rect">
            <a:avLst/>
          </a:prstGeom>
          <a:noFill/>
          <a:ln w="25400">
            <a:solidFill>
              <a:srgbClr val="002060"/>
            </a:solidFill>
          </a:ln>
        </p:spPr>
        <p:txBody>
          <a:bodyPr wrap="square" rtlCol="0">
            <a:spAutoFit/>
          </a:bodyPr>
          <a:lstStyle/>
          <a:p>
            <a:r>
              <a:rPr lang="en-US" altLang="zh-CN" dirty="0" smtClean="0"/>
              <a:t>Scenario 1:</a:t>
            </a:r>
          </a:p>
          <a:p>
            <a:endParaRPr lang="en-US" altLang="zh-CN" dirty="0"/>
          </a:p>
          <a:p>
            <a:endParaRPr lang="en-US" altLang="zh-CN" dirty="0" smtClean="0"/>
          </a:p>
          <a:p>
            <a:endParaRPr lang="en-US" altLang="zh-CN" dirty="0"/>
          </a:p>
          <a:p>
            <a:endParaRPr lang="en-US" altLang="zh-CN" dirty="0" smtClean="0"/>
          </a:p>
          <a:p>
            <a:endParaRPr lang="en-US" altLang="zh-CN" dirty="0"/>
          </a:p>
          <a:p>
            <a:endParaRPr lang="en-US" altLang="zh-CN" dirty="0" smtClean="0"/>
          </a:p>
          <a:p>
            <a:endParaRPr lang="en-US" altLang="zh-CN" dirty="0"/>
          </a:p>
          <a:p>
            <a:r>
              <a:rPr lang="en-US" altLang="zh-CN" dirty="0"/>
              <a:t>Scenario </a:t>
            </a:r>
            <a:r>
              <a:rPr lang="en-US" altLang="zh-CN" dirty="0" smtClean="0"/>
              <a:t>2: </a:t>
            </a:r>
            <a:endParaRPr lang="en-US" altLang="zh-CN" dirty="0"/>
          </a:p>
          <a:p>
            <a:endParaRPr lang="en-US" altLang="zh-CN" dirty="0" smtClean="0"/>
          </a:p>
          <a:p>
            <a:endParaRPr lang="en-US" altLang="zh-CN" dirty="0"/>
          </a:p>
          <a:p>
            <a:r>
              <a:rPr lang="en-US" altLang="zh-CN" dirty="0" smtClean="0"/>
              <a:t> </a:t>
            </a:r>
            <a:endParaRPr lang="zh-CN" altLang="en-US" dirty="0"/>
          </a:p>
        </p:txBody>
      </p:sp>
      <p:pic>
        <p:nvPicPr>
          <p:cNvPr id="24" name="Picture 15"/>
          <p:cNvPicPr>
            <a:picLocks noChangeAspect="1" noChangeArrowheads="1"/>
          </p:cNvPicPr>
          <p:nvPr/>
        </p:nvPicPr>
        <p:blipFill>
          <a:blip r:embed="rId6" cstate="print"/>
          <a:srcRect/>
          <a:stretch>
            <a:fillRect/>
          </a:stretch>
        </p:blipFill>
        <p:spPr bwMode="auto">
          <a:xfrm>
            <a:off x="1908358" y="3307315"/>
            <a:ext cx="1170309" cy="1405959"/>
          </a:xfrm>
          <a:prstGeom prst="rect">
            <a:avLst/>
          </a:prstGeom>
          <a:noFill/>
          <a:ln w="9525">
            <a:noFill/>
            <a:miter lim="800000"/>
            <a:headEnd/>
            <a:tailEnd/>
          </a:ln>
        </p:spPr>
      </p:pic>
      <p:pic>
        <p:nvPicPr>
          <p:cNvPr id="25" name="Picture 16"/>
          <p:cNvPicPr>
            <a:picLocks noChangeAspect="1" noChangeArrowheads="1"/>
          </p:cNvPicPr>
          <p:nvPr/>
        </p:nvPicPr>
        <p:blipFill>
          <a:blip r:embed="rId7" cstate="print"/>
          <a:srcRect/>
          <a:stretch>
            <a:fillRect/>
          </a:stretch>
        </p:blipFill>
        <p:spPr bwMode="auto">
          <a:xfrm>
            <a:off x="4546092" y="3307315"/>
            <a:ext cx="1311965" cy="1345061"/>
          </a:xfrm>
          <a:prstGeom prst="rect">
            <a:avLst/>
          </a:prstGeom>
          <a:noFill/>
          <a:ln w="9525">
            <a:noFill/>
            <a:miter lim="800000"/>
            <a:headEnd/>
            <a:tailEnd/>
          </a:ln>
        </p:spPr>
      </p:pic>
      <p:sp>
        <p:nvSpPr>
          <p:cNvPr id="26" name="文本框 25"/>
          <p:cNvSpPr txBox="1"/>
          <p:nvPr/>
        </p:nvSpPr>
        <p:spPr>
          <a:xfrm>
            <a:off x="1551467" y="4660268"/>
            <a:ext cx="1965583" cy="584775"/>
          </a:xfrm>
          <a:prstGeom prst="rect">
            <a:avLst/>
          </a:prstGeom>
          <a:noFill/>
        </p:spPr>
        <p:txBody>
          <a:bodyPr wrap="square" rtlCol="0">
            <a:spAutoFit/>
          </a:bodyPr>
          <a:lstStyle/>
          <a:p>
            <a:pPr algn="ctr"/>
            <a:r>
              <a:rPr lang="en-US" altLang="zh-CN" sz="1600" dirty="0" smtClean="0">
                <a:latin typeface="Microsoft YaHei" charset="-122"/>
                <a:ea typeface="Microsoft YaHei" charset="-122"/>
                <a:cs typeface="Microsoft YaHei" charset="-122"/>
              </a:rPr>
              <a:t>Massless quark, Chiral </a:t>
            </a:r>
            <a:r>
              <a:rPr lang="en-US" altLang="zh-CN" sz="1600" dirty="0" err="1" smtClean="0">
                <a:latin typeface="Microsoft YaHei" charset="-122"/>
                <a:ea typeface="Microsoft YaHei" charset="-122"/>
                <a:cs typeface="Microsoft YaHei" charset="-122"/>
              </a:rPr>
              <a:t>symm</a:t>
            </a:r>
            <a:r>
              <a:rPr lang="en-US" altLang="zh-CN" sz="1600" dirty="0" smtClean="0">
                <a:latin typeface="Microsoft YaHei" charset="-122"/>
                <a:ea typeface="Microsoft YaHei" charset="-122"/>
                <a:cs typeface="Microsoft YaHei" charset="-122"/>
              </a:rPr>
              <a:t>. .</a:t>
            </a:r>
            <a:endParaRPr lang="zh-CN" altLang="en-US" sz="1600" dirty="0">
              <a:latin typeface="Microsoft YaHei" charset="-122"/>
              <a:ea typeface="Microsoft YaHei" charset="-122"/>
              <a:cs typeface="Microsoft YaHei" charset="-122"/>
            </a:endParaRPr>
          </a:p>
        </p:txBody>
      </p:sp>
      <p:sp>
        <p:nvSpPr>
          <p:cNvPr id="27" name="文本框 26"/>
          <p:cNvSpPr txBox="1"/>
          <p:nvPr/>
        </p:nvSpPr>
        <p:spPr>
          <a:xfrm>
            <a:off x="4198037" y="4655905"/>
            <a:ext cx="1991655" cy="584775"/>
          </a:xfrm>
          <a:prstGeom prst="rect">
            <a:avLst/>
          </a:prstGeom>
          <a:noFill/>
        </p:spPr>
        <p:txBody>
          <a:bodyPr wrap="square" rtlCol="0">
            <a:spAutoFit/>
          </a:bodyPr>
          <a:lstStyle/>
          <a:p>
            <a:pPr algn="ctr"/>
            <a:r>
              <a:rPr lang="en-US" altLang="zh-CN" sz="1600" dirty="0" smtClean="0">
                <a:latin typeface="Microsoft YaHei" charset="-122"/>
                <a:ea typeface="Microsoft YaHei" charset="-122"/>
                <a:cs typeface="Microsoft YaHei" charset="-122"/>
              </a:rPr>
              <a:t>Massive quark, </a:t>
            </a:r>
            <a:r>
              <a:rPr lang="en-US" altLang="zh-CN" sz="1600" dirty="0" smtClean="0">
                <a:latin typeface="Microsoft YaHei" charset="-122"/>
                <a:ea typeface="Microsoft YaHei" charset="-122"/>
                <a:cs typeface="Microsoft YaHei" charset="-122"/>
                <a:sym typeface="Mathematica1" panose="05000502060100000001" pitchFamily="2" charset="2"/>
              </a:rPr>
              <a:t>SB</a:t>
            </a:r>
            <a:r>
              <a:rPr lang="en-US" altLang="zh-CN" sz="1600" dirty="0">
                <a:latin typeface="Microsoft YaHei" charset="-122"/>
                <a:ea typeface="Microsoft YaHei" charset="-122"/>
                <a:cs typeface="Microsoft YaHei" charset="-122"/>
                <a:sym typeface="Mathematica1" panose="05000502060100000001" pitchFamily="2" charset="2"/>
              </a:rPr>
              <a:t>.</a:t>
            </a:r>
            <a:endParaRPr lang="zh-CN" altLang="en-US" sz="1600" dirty="0">
              <a:latin typeface="Microsoft YaHei" charset="-122"/>
              <a:ea typeface="Microsoft YaHei" charset="-122"/>
              <a:cs typeface="Microsoft YaHei" charset="-122"/>
            </a:endParaRPr>
          </a:p>
        </p:txBody>
      </p:sp>
      <p:sp>
        <p:nvSpPr>
          <p:cNvPr id="28" name="右箭头 27"/>
          <p:cNvSpPr/>
          <p:nvPr/>
        </p:nvSpPr>
        <p:spPr bwMode="auto">
          <a:xfrm>
            <a:off x="3285145" y="4078715"/>
            <a:ext cx="1260946" cy="216024"/>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zh-CN" altLang="en-US">
              <a:latin typeface="Arial" charset="0"/>
              <a:ea typeface="宋体" pitchFamily="2" charset="-122"/>
            </a:endParaRPr>
          </a:p>
        </p:txBody>
      </p:sp>
      <p:sp>
        <p:nvSpPr>
          <p:cNvPr id="29" name="文本框 28"/>
          <p:cNvSpPr txBox="1"/>
          <p:nvPr/>
        </p:nvSpPr>
        <p:spPr>
          <a:xfrm>
            <a:off x="3029685" y="3681929"/>
            <a:ext cx="1624163" cy="369332"/>
          </a:xfrm>
          <a:prstGeom prst="rect">
            <a:avLst/>
          </a:prstGeom>
          <a:noFill/>
        </p:spPr>
        <p:txBody>
          <a:bodyPr wrap="none" rtlCol="0">
            <a:spAutoFit/>
          </a:bodyPr>
          <a:lstStyle/>
          <a:p>
            <a:r>
              <a:rPr lang="en-US" altLang="zh-CN" b="1" dirty="0" smtClean="0">
                <a:solidFill>
                  <a:srgbClr val="FF0000"/>
                </a:solidFill>
                <a:latin typeface="Microsoft YaHei" charset="-122"/>
                <a:ea typeface="Microsoft YaHei" charset="-122"/>
                <a:cs typeface="Microsoft YaHei" charset="-122"/>
              </a:rPr>
              <a:t>Mechanism?</a:t>
            </a:r>
            <a:endParaRPr lang="zh-CN" altLang="en-US" b="1" dirty="0">
              <a:solidFill>
                <a:srgbClr val="FF0000"/>
              </a:solidFill>
              <a:latin typeface="Microsoft YaHei" charset="-122"/>
              <a:ea typeface="Microsoft YaHei" charset="-122"/>
              <a:cs typeface="Microsoft YaHei" charset="-122"/>
            </a:endParaRPr>
          </a:p>
        </p:txBody>
      </p:sp>
      <mc:AlternateContent xmlns:mc="http://schemas.openxmlformats.org/markup-compatibility/2006" xmlns:a14="http://schemas.microsoft.com/office/drawing/2010/main">
        <mc:Choice Requires="a14">
          <p:sp>
            <p:nvSpPr>
              <p:cNvPr id="30" name="文本框 29"/>
              <p:cNvSpPr txBox="1"/>
              <p:nvPr/>
            </p:nvSpPr>
            <p:spPr>
              <a:xfrm>
                <a:off x="6157038" y="3998195"/>
                <a:ext cx="3117572" cy="400110"/>
              </a:xfrm>
              <a:prstGeom prst="rect">
                <a:avLst/>
              </a:prstGeom>
              <a:solidFill>
                <a:schemeClr val="bg1">
                  <a:lumMod val="95000"/>
                </a:schemeClr>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ea typeface="微软雅黑" panose="020B0503020204020204" pitchFamily="34" charset="-122"/>
                            </a:rPr>
                          </m:ctrlPr>
                        </m:sSubPr>
                        <m:e>
                          <m:r>
                            <a:rPr lang="en-US" altLang="zh-CN" sz="2000" b="0" i="1" smtClean="0">
                              <a:latin typeface="Cambria Math" panose="02040503050406030204" pitchFamily="18" charset="0"/>
                              <a:ea typeface="微软雅黑" panose="020B0503020204020204" pitchFamily="34" charset="-122"/>
                            </a:rPr>
                            <m:t>𝑚</m:t>
                          </m:r>
                        </m:e>
                        <m:sub>
                          <m:r>
                            <a:rPr lang="en-US" altLang="zh-CN" sz="2000" b="0" i="1" smtClean="0">
                              <a:latin typeface="Cambria Math" panose="02040503050406030204" pitchFamily="18" charset="0"/>
                              <a:ea typeface="微软雅黑" panose="020B0503020204020204" pitchFamily="34" charset="-122"/>
                            </a:rPr>
                            <m:t>𝑁</m:t>
                          </m:r>
                        </m:sub>
                      </m:sSub>
                      <m:r>
                        <a:rPr lang="en-US" altLang="zh-CN" sz="2000" b="0" i="1" smtClean="0">
                          <a:latin typeface="Cambria Math" panose="02040503050406030204" pitchFamily="18" charset="0"/>
                          <a:ea typeface="微软雅黑" panose="020B0503020204020204" pitchFamily="34" charset="-122"/>
                        </a:rPr>
                        <m:t> </m:t>
                      </m:r>
                      <m:r>
                        <a:rPr lang="en-US" altLang="zh-CN" sz="2000" b="0" i="1" smtClean="0">
                          <a:latin typeface="Cambria Math" panose="02040503050406030204" pitchFamily="18" charset="0"/>
                          <a:ea typeface="微软雅黑" panose="020B0503020204020204" pitchFamily="34" charset="-122"/>
                          <a:sym typeface="Mathematica1" panose="05000502060100000001" pitchFamily="2" charset="2"/>
                        </a:rPr>
                        <m:t> </m:t>
                      </m:r>
                      <m:d>
                        <m:dPr>
                          <m:begChr m:val="⟨"/>
                          <m:endChr m:val="⟩"/>
                          <m:ctrlPr>
                            <a:rPr lang="en-US" altLang="zh-CN" sz="2000" i="1" smtClean="0">
                              <a:latin typeface="Cambria Math" panose="02040503050406030204" pitchFamily="18" charset="0"/>
                              <a:ea typeface="微软雅黑" panose="020B0503020204020204" pitchFamily="34" charset="-122"/>
                              <a:sym typeface="Mathematica1" panose="05000502060100000001" pitchFamily="2" charset="2"/>
                            </a:rPr>
                          </m:ctrlPr>
                        </m:dPr>
                        <m:e>
                          <m:acc>
                            <m:accPr>
                              <m:chr m:val="̅"/>
                              <m:ctrlPr>
                                <a:rPr lang="en-US" altLang="zh-CN" sz="2000" i="1" smtClean="0">
                                  <a:latin typeface="Cambria Math" panose="02040503050406030204" pitchFamily="18" charset="0"/>
                                  <a:ea typeface="微软雅黑" panose="020B0503020204020204" pitchFamily="34" charset="-122"/>
                                  <a:sym typeface="Mathematica1" panose="05000502060100000001" pitchFamily="2" charset="2"/>
                                </a:rPr>
                              </m:ctrlPr>
                            </m:accPr>
                            <m:e>
                              <m:r>
                                <a:rPr lang="en-US" altLang="zh-CN" sz="2000" b="0" i="1" smtClean="0">
                                  <a:latin typeface="Cambria Math" panose="02040503050406030204" pitchFamily="18" charset="0"/>
                                  <a:ea typeface="微软雅黑" panose="020B0503020204020204" pitchFamily="34" charset="-122"/>
                                  <a:sym typeface="Mathematica1" panose="05000502060100000001" pitchFamily="2" charset="2"/>
                                </a:rPr>
                                <m:t>𝑞</m:t>
                              </m:r>
                            </m:e>
                          </m:acc>
                          <m:r>
                            <a:rPr lang="en-US" altLang="zh-CN" sz="2000" b="0" i="1" smtClean="0">
                              <a:latin typeface="Cambria Math" panose="02040503050406030204" pitchFamily="18" charset="0"/>
                              <a:ea typeface="微软雅黑" panose="020B0503020204020204" pitchFamily="34" charset="-122"/>
                            </a:rPr>
                            <m:t>𝑞</m:t>
                          </m:r>
                        </m:e>
                      </m:d>
                      <m:r>
                        <a:rPr lang="en-US" altLang="zh-CN" sz="2000" b="0" i="0" smtClean="0">
                          <a:latin typeface="Cambria Math" panose="02040503050406030204" pitchFamily="18" charset="0"/>
                          <a:ea typeface="微软雅黑" panose="020B0503020204020204" pitchFamily="34" charset="-122"/>
                          <a:sym typeface="Mathematica1" panose="05000502060100000001" pitchFamily="2" charset="2"/>
                        </a:rPr>
                        <m:t> .   </m:t>
                      </m:r>
                      <m:r>
                        <m:rPr>
                          <m:sty m:val="p"/>
                        </m:rPr>
                        <a:rPr lang="en-US" altLang="zh-CN" sz="2000" b="0" i="0" smtClean="0">
                          <a:latin typeface="Cambria Math" panose="02040503050406030204" pitchFamily="18" charset="0"/>
                          <a:ea typeface="微软雅黑" panose="020B0503020204020204" pitchFamily="34" charset="-122"/>
                          <a:sym typeface="Mathematica1" panose="05000502060100000001" pitchFamily="2" charset="2"/>
                        </a:rPr>
                        <m:t>Solely</m:t>
                      </m:r>
                      <m:r>
                        <a:rPr lang="en-US" altLang="zh-CN" sz="2000" b="0" i="0" smtClean="0">
                          <a:latin typeface="Cambria Math" panose="02040503050406030204" pitchFamily="18" charset="0"/>
                          <a:ea typeface="微软雅黑" panose="020B0503020204020204" pitchFamily="34" charset="-122"/>
                          <a:sym typeface="Mathematica1" panose="05000502060100000001" pitchFamily="2" charset="2"/>
                        </a:rPr>
                        <m:t> </m:t>
                      </m:r>
                      <m:r>
                        <m:rPr>
                          <m:sty m:val="p"/>
                        </m:rPr>
                        <a:rPr lang="en-US" altLang="zh-CN" sz="2000" b="0" i="0" smtClean="0">
                          <a:latin typeface="Cambria Math" panose="02040503050406030204" pitchFamily="18" charset="0"/>
                          <a:ea typeface="微软雅黑" panose="020B0503020204020204" pitchFamily="34" charset="-122"/>
                          <a:sym typeface="Mathematica1" panose="05000502060100000001" pitchFamily="2" charset="2"/>
                        </a:rPr>
                        <m:t>from</m:t>
                      </m:r>
                      <m:r>
                        <m:rPr>
                          <m:nor/>
                        </m:rPr>
                        <a:rPr lang="en-US" altLang="zh-CN" sz="2000" i="0" smtClean="0">
                          <a:latin typeface="Cambria Math" panose="02040503050406030204" pitchFamily="18" charset="0"/>
                          <a:ea typeface="微软雅黑" panose="020B0503020204020204" pitchFamily="34" charset="-122"/>
                          <a:sym typeface="Mathematica1" panose="05000502060100000001" pitchFamily="2" charset="2"/>
                        </a:rPr>
                        <m:t> </m:t>
                      </m:r>
                      <m:r>
                        <m:rPr>
                          <m:nor/>
                        </m:rPr>
                        <a:rPr lang="en-US" altLang="zh-CN" sz="2000" dirty="0">
                          <a:latin typeface="Microsoft YaHei" charset="-122"/>
                          <a:ea typeface="Microsoft YaHei" charset="-122"/>
                          <a:cs typeface="Microsoft YaHei" charset="-122"/>
                          <a:sym typeface="Mathematica1" panose="05000502060100000001" pitchFamily="2" charset="2"/>
                        </a:rPr>
                        <m:t></m:t>
                      </m:r>
                      <m:r>
                        <m:rPr>
                          <m:nor/>
                        </m:rPr>
                        <a:rPr lang="en-US" altLang="zh-CN" sz="2000" dirty="0">
                          <a:latin typeface="Microsoft YaHei" charset="-122"/>
                          <a:ea typeface="Microsoft YaHei" charset="-122"/>
                          <a:cs typeface="Microsoft YaHei" charset="-122"/>
                          <a:sym typeface="Mathematica1" panose="05000502060100000001" pitchFamily="2" charset="2"/>
                        </a:rPr>
                        <m:t>SB</m:t>
                      </m:r>
                      <m:r>
                        <m:rPr>
                          <m:nor/>
                        </m:rPr>
                        <a:rPr lang="en-US" altLang="zh-CN" sz="2000" i="0" dirty="0" smtClean="0">
                          <a:latin typeface="Microsoft YaHei" charset="-122"/>
                          <a:ea typeface="Microsoft YaHei" charset="-122"/>
                          <a:cs typeface="Microsoft YaHei" charset="-122"/>
                          <a:sym typeface="Mathematica1" panose="05000502060100000001" pitchFamily="2" charset="2"/>
                        </a:rPr>
                        <m:t>.</m:t>
                      </m:r>
                    </m:oMath>
                  </m:oMathPara>
                </a14:m>
                <a:endParaRPr lang="zh-CN" altLang="en-US" sz="2000" dirty="0">
                  <a:latin typeface="微软雅黑" panose="020B0503020204020204" pitchFamily="34" charset="-122"/>
                  <a:ea typeface="微软雅黑" panose="020B0503020204020204" pitchFamily="34" charset="-122"/>
                </a:endParaRPr>
              </a:p>
            </p:txBody>
          </p:sp>
        </mc:Choice>
        <mc:Fallback xmlns="">
          <p:sp>
            <p:nvSpPr>
              <p:cNvPr id="30" name="文本框 29"/>
              <p:cNvSpPr txBox="1">
                <a:spLocks noRot="1" noChangeAspect="1" noMove="1" noResize="1" noEditPoints="1" noAdjustHandles="1" noChangeArrowheads="1" noChangeShapeType="1" noTextEdit="1"/>
              </p:cNvSpPr>
              <p:nvPr/>
            </p:nvSpPr>
            <p:spPr>
              <a:xfrm>
                <a:off x="6157038" y="3998195"/>
                <a:ext cx="3117572" cy="400110"/>
              </a:xfrm>
              <a:prstGeom prst="rect">
                <a:avLst/>
              </a:prstGeom>
              <a:blipFill rotWithShape="0">
                <a:blip r:embed="rId8"/>
                <a:stretch>
                  <a:fillRect r="-6262" b="-1515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文本框 4"/>
              <p:cNvSpPr txBox="1"/>
              <p:nvPr/>
            </p:nvSpPr>
            <p:spPr>
              <a:xfrm>
                <a:off x="1747411" y="5388417"/>
                <a:ext cx="6987875" cy="1071960"/>
              </a:xfrm>
              <a:prstGeom prst="rect">
                <a:avLst/>
              </a:prstGeom>
              <a:noFill/>
              <a:ln w="19050">
                <a:solidFill>
                  <a:srgbClr val="7030A0"/>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𝑚</m:t>
                          </m:r>
                        </m:e>
                        <m:sub>
                          <m:r>
                            <a:rPr lang="en-US" altLang="zh-CN" b="0" i="1" smtClean="0">
                              <a:latin typeface="Cambria Math" panose="02040503050406030204" pitchFamily="18" charset="0"/>
                            </a:rPr>
                            <m:t>𝑁</m:t>
                          </m:r>
                        </m:sub>
                      </m:sSub>
                      <m:r>
                        <a:rPr lang="en-US" altLang="zh-CN" b="0" i="1" smtClean="0">
                          <a:latin typeface="Cambria Math" panose="02040503050406030204" pitchFamily="18" charset="0"/>
                        </a:rPr>
                        <m:t>= </m:t>
                      </m:r>
                      <m:d>
                        <m:dPr>
                          <m:begChr m:val="⟨"/>
                          <m:endChr m:val="⟩"/>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𝑁</m:t>
                          </m:r>
                          <m:d>
                            <m:dPr>
                              <m:begChr m:val="|"/>
                              <m:endChr m:val="|"/>
                              <m:ctrlPr>
                                <a:rPr lang="en-US" altLang="zh-CN" b="0" i="1" smtClean="0">
                                  <a:latin typeface="Cambria Math" panose="02040503050406030204" pitchFamily="18" charset="0"/>
                                </a:rPr>
                              </m:ctrlPr>
                            </m:dPr>
                            <m:e>
                              <m:sSubSup>
                                <m:sSubSupPr>
                                  <m:ctrlPr>
                                    <a:rPr lang="en-US" altLang="zh-CN" b="0" i="1" smtClean="0">
                                      <a:latin typeface="Cambria Math" panose="02040503050406030204" pitchFamily="18" charset="0"/>
                                    </a:rPr>
                                  </m:ctrlPr>
                                </m:sSubSupPr>
                                <m:e>
                                  <m:r>
                                    <a:rPr lang="zh-CN" altLang="en-US" b="0" i="1" smtClean="0">
                                      <a:latin typeface="Cambria Math" panose="02040503050406030204" pitchFamily="18" charset="0"/>
                                    </a:rPr>
                                    <m:t>𝜃</m:t>
                                  </m:r>
                                </m:e>
                                <m:sub>
                                  <m:r>
                                    <a:rPr lang="zh-CN" altLang="en-US" b="0" i="1" smtClean="0">
                                      <a:latin typeface="Cambria Math" panose="02040503050406030204" pitchFamily="18" charset="0"/>
                                    </a:rPr>
                                    <m:t>𝜇</m:t>
                                  </m:r>
                                </m:sub>
                                <m:sup>
                                  <m:r>
                                    <a:rPr lang="zh-CN" altLang="en-US" b="0" i="1" smtClean="0">
                                      <a:latin typeface="Cambria Math" panose="02040503050406030204" pitchFamily="18" charset="0"/>
                                    </a:rPr>
                                    <m:t>𝜇</m:t>
                                  </m:r>
                                </m:sup>
                              </m:sSubSup>
                            </m:e>
                          </m:d>
                          <m:r>
                            <a:rPr lang="en-US" altLang="zh-CN" b="0" i="1" smtClean="0">
                              <a:latin typeface="Cambria Math" panose="02040503050406030204" pitchFamily="18" charset="0"/>
                            </a:rPr>
                            <m:t>𝑁</m:t>
                          </m:r>
                        </m:e>
                      </m:d>
                      <m:r>
                        <a:rPr lang="en-US" altLang="zh-CN" b="0" i="1" smtClean="0">
                          <a:latin typeface="Cambria Math" panose="02040503050406030204" pitchFamily="18" charset="0"/>
                        </a:rPr>
                        <m:t>= </m:t>
                      </m:r>
                      <m:f>
                        <m:fPr>
                          <m:ctrlPr>
                            <a:rPr lang="en-US" altLang="zh-CN" b="0" i="1" smtClean="0">
                              <a:solidFill>
                                <a:srgbClr val="FF0000"/>
                              </a:solidFill>
                              <a:latin typeface="Cambria Math" panose="02040503050406030204" pitchFamily="18" charset="0"/>
                            </a:rPr>
                          </m:ctrlPr>
                        </m:fPr>
                        <m:num>
                          <m:r>
                            <a:rPr lang="zh-CN" altLang="en-US" b="0" i="1" smtClean="0">
                              <a:solidFill>
                                <a:srgbClr val="FF0000"/>
                              </a:solidFill>
                              <a:latin typeface="Cambria Math" panose="02040503050406030204" pitchFamily="18" charset="0"/>
                            </a:rPr>
                            <m:t>𝛽</m:t>
                          </m:r>
                          <m:r>
                            <a:rPr lang="en-US" altLang="zh-CN" b="0" i="1" smtClean="0">
                              <a:solidFill>
                                <a:srgbClr val="FF0000"/>
                              </a:solidFill>
                              <a:latin typeface="Cambria Math" panose="02040503050406030204" pitchFamily="18" charset="0"/>
                            </a:rPr>
                            <m:t>(</m:t>
                          </m:r>
                          <m:sSub>
                            <m:sSubPr>
                              <m:ctrlPr>
                                <a:rPr lang="en-US" altLang="zh-CN" b="0" i="1" smtClean="0">
                                  <a:solidFill>
                                    <a:srgbClr val="FF0000"/>
                                  </a:solidFill>
                                  <a:latin typeface="Cambria Math" panose="02040503050406030204" pitchFamily="18" charset="0"/>
                                </a:rPr>
                              </m:ctrlPr>
                            </m:sSubPr>
                            <m:e>
                              <m:r>
                                <a:rPr lang="zh-CN" altLang="en-US" b="0" i="1" smtClean="0">
                                  <a:solidFill>
                                    <a:srgbClr val="FF0000"/>
                                  </a:solidFill>
                                  <a:latin typeface="Cambria Math" panose="02040503050406030204" pitchFamily="18" charset="0"/>
                                </a:rPr>
                                <m:t>𝛼</m:t>
                              </m:r>
                            </m:e>
                            <m:sub>
                              <m:r>
                                <a:rPr lang="en-US" altLang="zh-CN" b="0" i="1" smtClean="0">
                                  <a:solidFill>
                                    <a:srgbClr val="FF0000"/>
                                  </a:solidFill>
                                  <a:latin typeface="Cambria Math" panose="02040503050406030204" pitchFamily="18" charset="0"/>
                                </a:rPr>
                                <m:t>𝑠</m:t>
                              </m:r>
                            </m:sub>
                          </m:sSub>
                          <m:r>
                            <a:rPr lang="en-US" altLang="zh-CN" b="0" i="1" smtClean="0">
                              <a:solidFill>
                                <a:srgbClr val="FF0000"/>
                              </a:solidFill>
                              <a:latin typeface="Cambria Math" panose="02040503050406030204" pitchFamily="18" charset="0"/>
                            </a:rPr>
                            <m:t>)</m:t>
                          </m:r>
                        </m:num>
                        <m:den>
                          <m:r>
                            <a:rPr lang="en-US" altLang="zh-CN" b="0" i="1" smtClean="0">
                              <a:solidFill>
                                <a:srgbClr val="FF0000"/>
                              </a:solidFill>
                              <a:latin typeface="Cambria Math" panose="02040503050406030204" pitchFamily="18" charset="0"/>
                            </a:rPr>
                            <m:t>4</m:t>
                          </m:r>
                          <m:sSub>
                            <m:sSubPr>
                              <m:ctrlPr>
                                <a:rPr lang="en-US" altLang="zh-CN" b="0" i="1" smtClean="0">
                                  <a:solidFill>
                                    <a:srgbClr val="FF0000"/>
                                  </a:solidFill>
                                  <a:latin typeface="Cambria Math" panose="02040503050406030204" pitchFamily="18" charset="0"/>
                                </a:rPr>
                              </m:ctrlPr>
                            </m:sSubPr>
                            <m:e>
                              <m:r>
                                <a:rPr lang="zh-CN" altLang="en-US" b="0" i="1" smtClean="0">
                                  <a:solidFill>
                                    <a:srgbClr val="FF0000"/>
                                  </a:solidFill>
                                  <a:latin typeface="Cambria Math" panose="02040503050406030204" pitchFamily="18" charset="0"/>
                                </a:rPr>
                                <m:t>𝛼</m:t>
                              </m:r>
                            </m:e>
                            <m:sub>
                              <m:r>
                                <a:rPr lang="en-US" altLang="zh-CN" b="0" i="1" smtClean="0">
                                  <a:solidFill>
                                    <a:srgbClr val="FF0000"/>
                                  </a:solidFill>
                                  <a:latin typeface="Cambria Math" panose="02040503050406030204" pitchFamily="18" charset="0"/>
                                </a:rPr>
                                <m:t>𝑠</m:t>
                              </m:r>
                            </m:sub>
                          </m:sSub>
                        </m:den>
                      </m:f>
                      <m:d>
                        <m:dPr>
                          <m:begChr m:val="⟨"/>
                          <m:endChr m:val="⟩"/>
                          <m:ctrlPr>
                            <a:rPr lang="en-US" altLang="zh-CN" i="1">
                              <a:solidFill>
                                <a:srgbClr val="FF0000"/>
                              </a:solidFill>
                              <a:latin typeface="Cambria Math" panose="02040503050406030204" pitchFamily="18" charset="0"/>
                            </a:rPr>
                          </m:ctrlPr>
                        </m:dPr>
                        <m:e>
                          <m:r>
                            <a:rPr lang="en-US" altLang="zh-CN" i="1">
                              <a:solidFill>
                                <a:srgbClr val="FF0000"/>
                              </a:solidFill>
                              <a:latin typeface="Cambria Math" panose="02040503050406030204" pitchFamily="18" charset="0"/>
                            </a:rPr>
                            <m:t>𝑁</m:t>
                          </m:r>
                          <m:d>
                            <m:dPr>
                              <m:begChr m:val="|"/>
                              <m:endChr m:val="|"/>
                              <m:ctrlPr>
                                <a:rPr lang="en-US" altLang="zh-CN" i="1">
                                  <a:solidFill>
                                    <a:srgbClr val="FF0000"/>
                                  </a:solidFill>
                                  <a:latin typeface="Cambria Math" panose="02040503050406030204" pitchFamily="18" charset="0"/>
                                </a:rPr>
                              </m:ctrlPr>
                            </m:dPr>
                            <m:e>
                              <m:sSup>
                                <m:sSupPr>
                                  <m:ctrlPr>
                                    <a:rPr lang="en-US" altLang="zh-CN" i="1" smtClean="0">
                                      <a:solidFill>
                                        <a:srgbClr val="FF0000"/>
                                      </a:solidFill>
                                      <a:latin typeface="Cambria Math" panose="02040503050406030204" pitchFamily="18" charset="0"/>
                                    </a:rPr>
                                  </m:ctrlPr>
                                </m:sSupPr>
                                <m:e>
                                  <m:r>
                                    <a:rPr lang="en-US" altLang="zh-CN" b="0" i="1" smtClean="0">
                                      <a:solidFill>
                                        <a:srgbClr val="FF0000"/>
                                      </a:solidFill>
                                      <a:latin typeface="Cambria Math" panose="02040503050406030204" pitchFamily="18" charset="0"/>
                                    </a:rPr>
                                    <m:t>𝐺</m:t>
                                  </m:r>
                                </m:e>
                                <m:sup>
                                  <m:r>
                                    <a:rPr lang="en-US" altLang="zh-CN" b="0" i="1" smtClean="0">
                                      <a:solidFill>
                                        <a:srgbClr val="FF0000"/>
                                      </a:solidFill>
                                      <a:latin typeface="Cambria Math" panose="02040503050406030204" pitchFamily="18" charset="0"/>
                                    </a:rPr>
                                    <m:t>2</m:t>
                                  </m:r>
                                </m:sup>
                              </m:sSup>
                            </m:e>
                          </m:d>
                          <m:r>
                            <a:rPr lang="en-US" altLang="zh-CN" i="1">
                              <a:solidFill>
                                <a:srgbClr val="FF0000"/>
                              </a:solidFill>
                              <a:latin typeface="Cambria Math" panose="02040503050406030204" pitchFamily="18" charset="0"/>
                            </a:rPr>
                            <m:t>𝑁</m:t>
                          </m:r>
                        </m:e>
                      </m:d>
                      <m:r>
                        <a:rPr lang="en-US" altLang="zh-CN" b="0" i="1" smtClean="0">
                          <a:latin typeface="Cambria Math" panose="02040503050406030204" pitchFamily="18" charset="0"/>
                        </a:rPr>
                        <m:t>+</m:t>
                      </m:r>
                      <m:d>
                        <m:dPr>
                          <m:ctrlPr>
                            <a:rPr lang="en-US" altLang="zh-CN" b="0" i="1" smtClean="0">
                              <a:solidFill>
                                <a:srgbClr val="00B050"/>
                              </a:solidFill>
                              <a:latin typeface="Cambria Math" panose="02040503050406030204" pitchFamily="18" charset="0"/>
                            </a:rPr>
                          </m:ctrlPr>
                        </m:dPr>
                        <m:e>
                          <m:r>
                            <a:rPr lang="en-US" altLang="zh-CN" b="0" i="1" smtClean="0">
                              <a:solidFill>
                                <a:srgbClr val="00B050"/>
                              </a:solidFill>
                              <a:latin typeface="Cambria Math" panose="02040503050406030204" pitchFamily="18" charset="0"/>
                            </a:rPr>
                            <m:t>1+</m:t>
                          </m:r>
                          <m:sSub>
                            <m:sSubPr>
                              <m:ctrlPr>
                                <a:rPr lang="en-US" altLang="zh-CN" b="0" i="1" smtClean="0">
                                  <a:solidFill>
                                    <a:srgbClr val="00B050"/>
                                  </a:solidFill>
                                  <a:latin typeface="Cambria Math" panose="02040503050406030204" pitchFamily="18" charset="0"/>
                                </a:rPr>
                              </m:ctrlPr>
                            </m:sSubPr>
                            <m:e>
                              <m:r>
                                <a:rPr lang="zh-CN" altLang="en-US" b="0" i="1" smtClean="0">
                                  <a:solidFill>
                                    <a:srgbClr val="00B050"/>
                                  </a:solidFill>
                                  <a:latin typeface="Cambria Math" panose="02040503050406030204" pitchFamily="18" charset="0"/>
                                </a:rPr>
                                <m:t>𝛾</m:t>
                              </m:r>
                            </m:e>
                            <m:sub>
                              <m:r>
                                <a:rPr lang="en-US" altLang="zh-CN" b="0" i="1" smtClean="0">
                                  <a:solidFill>
                                    <a:srgbClr val="00B050"/>
                                  </a:solidFill>
                                  <a:latin typeface="Cambria Math" panose="02040503050406030204" pitchFamily="18" charset="0"/>
                                </a:rPr>
                                <m:t>𝑚</m:t>
                              </m:r>
                            </m:sub>
                          </m:sSub>
                          <m:d>
                            <m:dPr>
                              <m:ctrlPr>
                                <a:rPr lang="en-US" altLang="zh-CN" b="0" i="1" smtClean="0">
                                  <a:solidFill>
                                    <a:srgbClr val="00B050"/>
                                  </a:solidFill>
                                  <a:latin typeface="Cambria Math" panose="02040503050406030204" pitchFamily="18" charset="0"/>
                                </a:rPr>
                              </m:ctrlPr>
                            </m:dPr>
                            <m:e>
                              <m:sSub>
                                <m:sSubPr>
                                  <m:ctrlPr>
                                    <a:rPr lang="en-US" altLang="zh-CN" b="0" i="1" smtClean="0">
                                      <a:solidFill>
                                        <a:srgbClr val="00B050"/>
                                      </a:solidFill>
                                      <a:latin typeface="Cambria Math" panose="02040503050406030204" pitchFamily="18" charset="0"/>
                                    </a:rPr>
                                  </m:ctrlPr>
                                </m:sSubPr>
                                <m:e>
                                  <m:r>
                                    <a:rPr lang="zh-CN" altLang="en-US" b="0" i="1" smtClean="0">
                                      <a:solidFill>
                                        <a:srgbClr val="00B050"/>
                                      </a:solidFill>
                                      <a:latin typeface="Cambria Math" panose="02040503050406030204" pitchFamily="18" charset="0"/>
                                    </a:rPr>
                                    <m:t>𝛼</m:t>
                                  </m:r>
                                </m:e>
                                <m:sub>
                                  <m:r>
                                    <a:rPr lang="en-US" altLang="zh-CN" b="0" i="1" smtClean="0">
                                      <a:solidFill>
                                        <a:srgbClr val="00B050"/>
                                      </a:solidFill>
                                      <a:latin typeface="Cambria Math" panose="02040503050406030204" pitchFamily="18" charset="0"/>
                                    </a:rPr>
                                    <m:t>𝑠</m:t>
                                  </m:r>
                                </m:sub>
                              </m:sSub>
                            </m:e>
                          </m:d>
                        </m:e>
                      </m:d>
                      <m:nary>
                        <m:naryPr>
                          <m:chr m:val="∑"/>
                          <m:supHide m:val="on"/>
                          <m:ctrlPr>
                            <a:rPr lang="en-US" altLang="zh-CN" b="0" i="1" smtClean="0">
                              <a:solidFill>
                                <a:srgbClr val="00B050"/>
                              </a:solidFill>
                              <a:latin typeface="Cambria Math" panose="02040503050406030204" pitchFamily="18" charset="0"/>
                            </a:rPr>
                          </m:ctrlPr>
                        </m:naryPr>
                        <m:sub>
                          <m:r>
                            <m:rPr>
                              <m:brk m:alnAt="7"/>
                            </m:rPr>
                            <a:rPr lang="en-US" altLang="zh-CN" b="0" i="1" smtClean="0">
                              <a:solidFill>
                                <a:srgbClr val="00B050"/>
                              </a:solidFill>
                              <a:latin typeface="Cambria Math" panose="02040503050406030204" pitchFamily="18" charset="0"/>
                            </a:rPr>
                            <m:t>𝑞</m:t>
                          </m:r>
                        </m:sub>
                        <m:sup/>
                        <m:e>
                          <m:sSub>
                            <m:sSubPr>
                              <m:ctrlPr>
                                <a:rPr lang="en-US" altLang="zh-CN" b="0" i="1" smtClean="0">
                                  <a:solidFill>
                                    <a:srgbClr val="00B050"/>
                                  </a:solidFill>
                                  <a:latin typeface="Cambria Math" panose="02040503050406030204" pitchFamily="18" charset="0"/>
                                </a:rPr>
                              </m:ctrlPr>
                            </m:sSubPr>
                            <m:e>
                              <m:r>
                                <a:rPr lang="en-US" altLang="zh-CN" b="0" i="1" smtClean="0">
                                  <a:solidFill>
                                    <a:srgbClr val="00B050"/>
                                  </a:solidFill>
                                  <a:latin typeface="Cambria Math" panose="02040503050406030204" pitchFamily="18" charset="0"/>
                                </a:rPr>
                                <m:t>𝑚</m:t>
                              </m:r>
                            </m:e>
                            <m:sub>
                              <m:r>
                                <a:rPr lang="en-US" altLang="zh-CN" b="0" i="1" smtClean="0">
                                  <a:solidFill>
                                    <a:srgbClr val="00B050"/>
                                  </a:solidFill>
                                  <a:latin typeface="Cambria Math" panose="02040503050406030204" pitchFamily="18" charset="0"/>
                                </a:rPr>
                                <m:t>𝑞</m:t>
                              </m:r>
                            </m:sub>
                          </m:sSub>
                          <m:d>
                            <m:dPr>
                              <m:begChr m:val="⟨"/>
                              <m:endChr m:val="⟩"/>
                              <m:ctrlPr>
                                <a:rPr lang="en-US" altLang="zh-CN" i="1">
                                  <a:solidFill>
                                    <a:srgbClr val="00B050"/>
                                  </a:solidFill>
                                  <a:latin typeface="Cambria Math" panose="02040503050406030204" pitchFamily="18" charset="0"/>
                                </a:rPr>
                              </m:ctrlPr>
                            </m:dPr>
                            <m:e>
                              <m:r>
                                <a:rPr lang="en-US" altLang="zh-CN" i="1">
                                  <a:solidFill>
                                    <a:srgbClr val="00B050"/>
                                  </a:solidFill>
                                  <a:latin typeface="Cambria Math" panose="02040503050406030204" pitchFamily="18" charset="0"/>
                                </a:rPr>
                                <m:t>𝑁</m:t>
                              </m:r>
                              <m:d>
                                <m:dPr>
                                  <m:begChr m:val="|"/>
                                  <m:endChr m:val="|"/>
                                  <m:ctrlPr>
                                    <a:rPr lang="en-US" altLang="zh-CN" i="1">
                                      <a:solidFill>
                                        <a:srgbClr val="00B050"/>
                                      </a:solidFill>
                                      <a:latin typeface="Cambria Math" panose="02040503050406030204" pitchFamily="18" charset="0"/>
                                    </a:rPr>
                                  </m:ctrlPr>
                                </m:dPr>
                                <m:e>
                                  <m:acc>
                                    <m:accPr>
                                      <m:chr m:val="̅"/>
                                      <m:ctrlPr>
                                        <a:rPr lang="en-US" altLang="zh-CN" i="1" smtClean="0">
                                          <a:solidFill>
                                            <a:srgbClr val="00B050"/>
                                          </a:solidFill>
                                          <a:latin typeface="Cambria Math" panose="02040503050406030204" pitchFamily="18" charset="0"/>
                                        </a:rPr>
                                      </m:ctrlPr>
                                    </m:accPr>
                                    <m:e>
                                      <m:r>
                                        <a:rPr lang="en-US" altLang="zh-CN" b="0" i="1" smtClean="0">
                                          <a:solidFill>
                                            <a:srgbClr val="00B050"/>
                                          </a:solidFill>
                                          <a:latin typeface="Cambria Math" panose="02040503050406030204" pitchFamily="18" charset="0"/>
                                        </a:rPr>
                                        <m:t>𝑞</m:t>
                                      </m:r>
                                    </m:e>
                                  </m:acc>
                                  <m:r>
                                    <a:rPr lang="en-US" altLang="zh-CN" b="0" i="1" smtClean="0">
                                      <a:solidFill>
                                        <a:srgbClr val="00B050"/>
                                      </a:solidFill>
                                      <a:latin typeface="Cambria Math" panose="02040503050406030204" pitchFamily="18" charset="0"/>
                                    </a:rPr>
                                    <m:t>𝑞</m:t>
                                  </m:r>
                                </m:e>
                              </m:d>
                              <m:r>
                                <a:rPr lang="en-US" altLang="zh-CN" i="1">
                                  <a:solidFill>
                                    <a:srgbClr val="00B050"/>
                                  </a:solidFill>
                                  <a:latin typeface="Cambria Math" panose="02040503050406030204" pitchFamily="18" charset="0"/>
                                </a:rPr>
                                <m:t>𝑁</m:t>
                              </m:r>
                            </m:e>
                          </m:d>
                        </m:e>
                      </m:nary>
                    </m:oMath>
                  </m:oMathPara>
                </a14:m>
                <a:endParaRPr lang="en-US" altLang="zh-CN" b="0" dirty="0" smtClean="0"/>
              </a:p>
              <a:p>
                <a:r>
                  <a:rPr lang="en-US" altLang="zh-CN" dirty="0" smtClean="0"/>
                  <a:t>         </a:t>
                </a:r>
                <a14:m>
                  <m:oMath xmlns:m="http://schemas.openxmlformats.org/officeDocument/2006/math">
                    <m:r>
                      <a:rPr lang="en-US" altLang="zh-CN" b="0" i="1" smtClean="0">
                        <a:latin typeface="Cambria Math" panose="02040503050406030204" pitchFamily="18" charset="0"/>
                      </a:rPr>
                      <m:t>=                                        </m:t>
                    </m:r>
                    <m:sSub>
                      <m:sSubPr>
                        <m:ctrlPr>
                          <a:rPr lang="en-US" altLang="zh-CN" b="0" i="1" smtClean="0">
                            <a:solidFill>
                              <a:srgbClr val="FF0000"/>
                            </a:solidFill>
                            <a:latin typeface="Cambria Math" panose="02040503050406030204" pitchFamily="18" charset="0"/>
                          </a:rPr>
                        </m:ctrlPr>
                      </m:sSubPr>
                      <m:e>
                        <m:r>
                          <a:rPr lang="en-US" altLang="zh-CN" b="0" i="1" smtClean="0">
                            <a:solidFill>
                              <a:srgbClr val="FF0000"/>
                            </a:solidFill>
                            <a:latin typeface="Cambria Math" panose="02040503050406030204" pitchFamily="18" charset="0"/>
                          </a:rPr>
                          <m:t>𝑚</m:t>
                        </m:r>
                      </m:e>
                      <m:sub>
                        <m:r>
                          <a:rPr lang="en-US" altLang="zh-CN" b="0" i="1" smtClean="0">
                            <a:solidFill>
                              <a:srgbClr val="FF0000"/>
                            </a:solidFill>
                            <a:latin typeface="Cambria Math" panose="02040503050406030204" pitchFamily="18" charset="0"/>
                          </a:rPr>
                          <m:t>0</m:t>
                        </m:r>
                      </m:sub>
                    </m:sSub>
                    <m:r>
                      <a:rPr lang="en-US" altLang="zh-CN" b="0" i="1" smtClean="0">
                        <a:latin typeface="Cambria Math" panose="02040503050406030204" pitchFamily="18" charset="0"/>
                      </a:rPr>
                      <m:t>          +                     </m:t>
                    </m:r>
                    <m:r>
                      <a:rPr lang="en-US" altLang="zh-CN" b="0" i="1" smtClean="0">
                        <a:solidFill>
                          <a:srgbClr val="00B050"/>
                        </a:solidFill>
                        <a:latin typeface="Cambria Math" panose="02040503050406030204" pitchFamily="18" charset="0"/>
                        <a:ea typeface="Cambria Math" panose="02040503050406030204" pitchFamily="18" charset="0"/>
                      </a:rPr>
                      <m:t>∆(</m:t>
                    </m:r>
                    <m:d>
                      <m:dPr>
                        <m:begChr m:val="⟨"/>
                        <m:endChr m:val="⟩"/>
                        <m:ctrlPr>
                          <a:rPr lang="en-US" altLang="zh-CN" i="1">
                            <a:solidFill>
                              <a:srgbClr val="00B050"/>
                            </a:solidFill>
                            <a:latin typeface="Cambria Math" panose="02040503050406030204" pitchFamily="18" charset="0"/>
                            <a:ea typeface="微软雅黑" panose="020B0503020204020204" pitchFamily="34" charset="-122"/>
                            <a:sym typeface="Mathematica1" panose="05000502060100000001" pitchFamily="2" charset="2"/>
                          </a:rPr>
                        </m:ctrlPr>
                      </m:dPr>
                      <m:e>
                        <m:acc>
                          <m:accPr>
                            <m:chr m:val="̅"/>
                            <m:ctrlPr>
                              <a:rPr lang="en-US" altLang="zh-CN" i="1">
                                <a:solidFill>
                                  <a:srgbClr val="00B050"/>
                                </a:solidFill>
                                <a:latin typeface="Cambria Math" panose="02040503050406030204" pitchFamily="18" charset="0"/>
                                <a:ea typeface="微软雅黑" panose="020B0503020204020204" pitchFamily="34" charset="-122"/>
                                <a:sym typeface="Mathematica1" panose="05000502060100000001" pitchFamily="2" charset="2"/>
                              </a:rPr>
                            </m:ctrlPr>
                          </m:accPr>
                          <m:e>
                            <m:r>
                              <a:rPr lang="en-US" altLang="zh-CN" i="1">
                                <a:solidFill>
                                  <a:srgbClr val="00B050"/>
                                </a:solidFill>
                                <a:latin typeface="Cambria Math" panose="02040503050406030204" pitchFamily="18" charset="0"/>
                                <a:ea typeface="微软雅黑" panose="020B0503020204020204" pitchFamily="34" charset="-122"/>
                                <a:sym typeface="Mathematica1" panose="05000502060100000001" pitchFamily="2" charset="2"/>
                              </a:rPr>
                              <m:t>𝑞</m:t>
                            </m:r>
                          </m:e>
                        </m:acc>
                        <m:r>
                          <a:rPr lang="en-US" altLang="zh-CN" i="1">
                            <a:solidFill>
                              <a:srgbClr val="00B050"/>
                            </a:solidFill>
                            <a:latin typeface="Cambria Math" panose="02040503050406030204" pitchFamily="18" charset="0"/>
                            <a:ea typeface="微软雅黑" panose="020B0503020204020204" pitchFamily="34" charset="-122"/>
                          </a:rPr>
                          <m:t>𝑞</m:t>
                        </m:r>
                      </m:e>
                    </m:d>
                    <m:r>
                      <a:rPr lang="en-US" altLang="zh-CN" b="0" i="1" smtClean="0">
                        <a:solidFill>
                          <a:srgbClr val="00B050"/>
                        </a:solidFill>
                        <a:latin typeface="Cambria Math" panose="02040503050406030204" pitchFamily="18" charset="0"/>
                        <a:ea typeface="Cambria Math" panose="02040503050406030204" pitchFamily="18" charset="0"/>
                      </a:rPr>
                      <m:t>)</m:t>
                    </m:r>
                  </m:oMath>
                </a14:m>
                <a:endParaRPr lang="zh-CN" altLang="en-US" dirty="0">
                  <a:solidFill>
                    <a:srgbClr val="00B050"/>
                  </a:solidFill>
                </a:endParaRPr>
              </a:p>
            </p:txBody>
          </p:sp>
        </mc:Choice>
        <mc:Fallback xmlns="">
          <p:sp>
            <p:nvSpPr>
              <p:cNvPr id="5" name="文本框 4"/>
              <p:cNvSpPr txBox="1">
                <a:spLocks noRot="1" noChangeAspect="1" noMove="1" noResize="1" noEditPoints="1" noAdjustHandles="1" noChangeArrowheads="1" noChangeShapeType="1" noTextEdit="1"/>
              </p:cNvSpPr>
              <p:nvPr/>
            </p:nvSpPr>
            <p:spPr>
              <a:xfrm>
                <a:off x="1747411" y="5388417"/>
                <a:ext cx="6987875" cy="1071960"/>
              </a:xfrm>
              <a:prstGeom prst="rect">
                <a:avLst/>
              </a:prstGeom>
              <a:blipFill rotWithShape="0">
                <a:blip r:embed="rId9"/>
                <a:stretch>
                  <a:fillRect b="-2235"/>
                </a:stretch>
              </a:blipFill>
              <a:ln w="19050">
                <a:solidFill>
                  <a:srgbClr val="7030A0"/>
                </a:solidFill>
              </a:ln>
            </p:spPr>
            <p:txBody>
              <a:bodyPr/>
              <a:lstStyle/>
              <a:p>
                <a:r>
                  <a:rPr lang="zh-CN" altLang="en-US">
                    <a:noFill/>
                  </a:rPr>
                  <a:t> </a:t>
                </a:r>
              </a:p>
            </p:txBody>
          </p:sp>
        </mc:Fallback>
      </mc:AlternateContent>
      <p:sp>
        <p:nvSpPr>
          <p:cNvPr id="6" name="文本框 5"/>
          <p:cNvSpPr txBox="1"/>
          <p:nvPr/>
        </p:nvSpPr>
        <p:spPr>
          <a:xfrm>
            <a:off x="9666505" y="3249379"/>
            <a:ext cx="2257926" cy="3416320"/>
          </a:xfrm>
          <a:prstGeom prst="rect">
            <a:avLst/>
          </a:prstGeom>
          <a:noFill/>
          <a:ln w="25400">
            <a:solidFill>
              <a:srgbClr val="7030A0"/>
            </a:solidFill>
          </a:ln>
        </p:spPr>
        <p:txBody>
          <a:bodyPr wrap="none" rtlCol="0">
            <a:spAutoFit/>
          </a:bodyPr>
          <a:lstStyle/>
          <a:p>
            <a:r>
              <a:rPr lang="en-US" altLang="zh-CN" dirty="0" smtClean="0"/>
              <a:t>Patterns of symmetry:</a:t>
            </a:r>
          </a:p>
          <a:p>
            <a:endParaRPr lang="en-US" altLang="zh-CN" dirty="0" smtClean="0"/>
          </a:p>
          <a:p>
            <a:endParaRPr lang="en-US" altLang="zh-CN" dirty="0"/>
          </a:p>
          <a:p>
            <a:pPr marL="285750" indent="-285750">
              <a:buFont typeface="Wingdings" panose="05000000000000000000" pitchFamily="2" charset="2"/>
              <a:buChar char="Ø"/>
            </a:pPr>
            <a:r>
              <a:rPr lang="en-US" altLang="zh-CN" dirty="0" smtClean="0"/>
              <a:t>Chiral symmetry</a:t>
            </a:r>
          </a:p>
          <a:p>
            <a:pPr marL="285750" indent="-285750">
              <a:buFont typeface="Wingdings" panose="05000000000000000000" pitchFamily="2" charset="2"/>
              <a:buChar char="Ø"/>
            </a:pPr>
            <a:endParaRPr lang="en-US" altLang="zh-CN" dirty="0"/>
          </a:p>
          <a:p>
            <a:pPr marL="285750" indent="-285750">
              <a:buFont typeface="Wingdings" panose="05000000000000000000" pitchFamily="2" charset="2"/>
              <a:buChar char="Ø"/>
            </a:pPr>
            <a:endParaRPr lang="en-US" altLang="zh-CN" dirty="0" smtClean="0"/>
          </a:p>
          <a:p>
            <a:endParaRPr lang="en-US" altLang="zh-CN" dirty="0" smtClean="0"/>
          </a:p>
          <a:p>
            <a:pPr marL="285750" indent="-285750">
              <a:buFont typeface="Wingdings" panose="05000000000000000000" pitchFamily="2" charset="2"/>
              <a:buChar char="Ø"/>
            </a:pPr>
            <a:endParaRPr lang="en-US" altLang="zh-CN" dirty="0"/>
          </a:p>
          <a:p>
            <a:pPr marL="285750" indent="-285750">
              <a:buFont typeface="Wingdings" panose="05000000000000000000" pitchFamily="2" charset="2"/>
              <a:buChar char="Ø"/>
            </a:pPr>
            <a:endParaRPr lang="en-US" altLang="zh-CN" dirty="0" smtClean="0"/>
          </a:p>
          <a:p>
            <a:pPr marL="285750" indent="-285750">
              <a:buFont typeface="Wingdings" panose="05000000000000000000" pitchFamily="2" charset="2"/>
              <a:buChar char="Ø"/>
            </a:pPr>
            <a:r>
              <a:rPr lang="en-US" altLang="zh-CN" dirty="0" smtClean="0"/>
              <a:t>Scale symmetry</a:t>
            </a:r>
          </a:p>
          <a:p>
            <a:pPr marL="285750" indent="-285750">
              <a:buFont typeface="Wingdings" panose="05000000000000000000" pitchFamily="2" charset="2"/>
              <a:buChar char="Ø"/>
            </a:pPr>
            <a:endParaRPr lang="en-US" altLang="zh-CN" dirty="0"/>
          </a:p>
          <a:p>
            <a:pPr marL="285750" indent="-285750">
              <a:buFont typeface="Wingdings" panose="05000000000000000000" pitchFamily="2" charset="2"/>
              <a:buChar char="Ø"/>
            </a:pPr>
            <a:endParaRPr lang="zh-CN" altLang="en-US" dirty="0"/>
          </a:p>
        </p:txBody>
      </p:sp>
      <p:sp>
        <p:nvSpPr>
          <p:cNvPr id="2" name="日期占位符 1"/>
          <p:cNvSpPr>
            <a:spLocks noGrp="1"/>
          </p:cNvSpPr>
          <p:nvPr>
            <p:ph type="dt" sz="half" idx="10"/>
          </p:nvPr>
        </p:nvSpPr>
        <p:spPr/>
        <p:txBody>
          <a:bodyPr/>
          <a:lstStyle/>
          <a:p>
            <a:r>
              <a:rPr lang="en-US" altLang="zh-CN" smtClean="0"/>
              <a:t>2018/9/17</a:t>
            </a:r>
            <a:endParaRPr lang="zh-CN" altLang="en-US"/>
          </a:p>
        </p:txBody>
      </p:sp>
      <p:sp>
        <p:nvSpPr>
          <p:cNvPr id="3" name="页脚占位符 2"/>
          <p:cNvSpPr>
            <a:spLocks noGrp="1"/>
          </p:cNvSpPr>
          <p:nvPr>
            <p:ph type="ftr" sz="quarter" idx="11"/>
          </p:nvPr>
        </p:nvSpPr>
        <p:spPr/>
        <p:txBody>
          <a:bodyPr/>
          <a:lstStyle/>
          <a:p>
            <a:r>
              <a:rPr lang="en-US" altLang="zh-CN" smtClean="0"/>
              <a:t>TopologyChange @ APCTP</a:t>
            </a:r>
            <a:endParaRPr lang="zh-CN" altLang="en-US"/>
          </a:p>
        </p:txBody>
      </p:sp>
      <p:sp>
        <p:nvSpPr>
          <p:cNvPr id="8" name="灯片编号占位符 7"/>
          <p:cNvSpPr>
            <a:spLocks noGrp="1"/>
          </p:cNvSpPr>
          <p:nvPr>
            <p:ph type="sldNum" sz="quarter" idx="12"/>
          </p:nvPr>
        </p:nvSpPr>
        <p:spPr/>
        <p:txBody>
          <a:bodyPr/>
          <a:lstStyle/>
          <a:p>
            <a:fld id="{E9AD0BA7-D59D-4694-8666-3935C983837A}" type="slidenum">
              <a:rPr lang="zh-CN" altLang="en-US" smtClean="0"/>
              <a:t>5</a:t>
            </a:fld>
            <a:endParaRPr lang="zh-CN" altLang="en-US"/>
          </a:p>
        </p:txBody>
      </p:sp>
      <p:sp>
        <p:nvSpPr>
          <p:cNvPr id="12" name="文本框 11"/>
          <p:cNvSpPr txBox="1"/>
          <p:nvPr/>
        </p:nvSpPr>
        <p:spPr>
          <a:xfrm>
            <a:off x="7812375" y="2263685"/>
            <a:ext cx="4339650" cy="646331"/>
          </a:xfrm>
          <a:prstGeom prst="rect">
            <a:avLst/>
          </a:prstGeom>
          <a:noFill/>
        </p:spPr>
        <p:txBody>
          <a:bodyPr wrap="none" rtlCol="0">
            <a:spAutoFit/>
          </a:bodyPr>
          <a:lstStyle/>
          <a:p>
            <a:r>
              <a:rPr lang="zh-CN" altLang="en-US" sz="3600" dirty="0" smtClean="0">
                <a:solidFill>
                  <a:srgbClr val="FF0000"/>
                </a:solidFill>
                <a:latin typeface="华文彩云" panose="02010800040101010101" pitchFamily="2" charset="-122"/>
                <a:ea typeface="华文彩云" panose="02010800040101010101" pitchFamily="2" charset="-122"/>
              </a:rPr>
              <a:t>如何实现无中生有</a:t>
            </a:r>
            <a:r>
              <a:rPr lang="zh-CN" altLang="en-US" sz="3600" dirty="0">
                <a:solidFill>
                  <a:srgbClr val="FF0000"/>
                </a:solidFill>
                <a:latin typeface="华文彩云" panose="02010800040101010101" pitchFamily="2" charset="-122"/>
                <a:ea typeface="华文彩云" panose="02010800040101010101" pitchFamily="2" charset="-122"/>
              </a:rPr>
              <a:t>？</a:t>
            </a:r>
          </a:p>
        </p:txBody>
      </p:sp>
      <p:sp>
        <p:nvSpPr>
          <p:cNvPr id="10" name="文本框 9"/>
          <p:cNvSpPr txBox="1"/>
          <p:nvPr/>
        </p:nvSpPr>
        <p:spPr>
          <a:xfrm rot="-1200000">
            <a:off x="1832129" y="4733800"/>
            <a:ext cx="9464450" cy="523220"/>
          </a:xfrm>
          <a:prstGeom prst="rect">
            <a:avLst/>
          </a:prstGeom>
          <a:noFill/>
        </p:spPr>
        <p:txBody>
          <a:bodyPr wrap="none" rtlCol="0">
            <a:spAutoFit/>
          </a:bodyPr>
          <a:lstStyle/>
          <a:p>
            <a:r>
              <a:rPr lang="en-US" altLang="zh-CN" sz="2800" b="1" dirty="0" smtClean="0">
                <a:solidFill>
                  <a:srgbClr val="FF0000"/>
                </a:solidFill>
                <a:latin typeface="华文彩云" panose="02010800040101010101" pitchFamily="2" charset="-122"/>
                <a:ea typeface="华文彩云" panose="02010800040101010101" pitchFamily="2" charset="-122"/>
              </a:rPr>
              <a:t>In </a:t>
            </a:r>
            <a:r>
              <a:rPr lang="en-US" altLang="zh-CN" sz="2800" b="1" dirty="0" err="1" smtClean="0">
                <a:solidFill>
                  <a:srgbClr val="FF0000"/>
                </a:solidFill>
                <a:latin typeface="华文彩云" panose="02010800040101010101" pitchFamily="2" charset="-122"/>
                <a:ea typeface="华文彩云" panose="02010800040101010101" pitchFamily="2" charset="-122"/>
              </a:rPr>
              <a:t>metter</a:t>
            </a:r>
            <a:r>
              <a:rPr lang="en-US" altLang="zh-CN" sz="2800" b="1" dirty="0" smtClean="0">
                <a:solidFill>
                  <a:srgbClr val="FF0000"/>
                </a:solidFill>
                <a:latin typeface="华文彩云" panose="02010800040101010101" pitchFamily="2" charset="-122"/>
                <a:ea typeface="华文彩云" panose="02010800040101010101" pitchFamily="2" charset="-122"/>
              </a:rPr>
              <a:t>-free space, these symmetries are broken/hidden.</a:t>
            </a:r>
            <a:endParaRPr lang="zh-CN" altLang="en-US" sz="2800" b="1" dirty="0">
              <a:solidFill>
                <a:srgbClr val="FF0000"/>
              </a:solidFill>
              <a:latin typeface="华文彩云" panose="02010800040101010101" pitchFamily="2" charset="-122"/>
              <a:ea typeface="华文彩云" panose="02010800040101010101" pitchFamily="2" charset="-122"/>
            </a:endParaRPr>
          </a:p>
        </p:txBody>
      </p:sp>
    </p:spTree>
    <p:extLst>
      <p:ext uri="{BB962C8B-B14F-4D97-AF65-F5344CB8AC3E}">
        <p14:creationId xmlns:p14="http://schemas.microsoft.com/office/powerpoint/2010/main" val="8475389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additive="base">
                                        <p:cTn id="13" dur="500" fill="hold"/>
                                        <p:tgtEl>
                                          <p:spTgt spid="30"/>
                                        </p:tgtEl>
                                        <p:attrNameLst>
                                          <p:attrName>ppt_x</p:attrName>
                                        </p:attrNameLst>
                                      </p:cBhvr>
                                      <p:tavLst>
                                        <p:tav tm="0">
                                          <p:val>
                                            <p:strVal val="#ppt_x"/>
                                          </p:val>
                                        </p:tav>
                                        <p:tav tm="100000">
                                          <p:val>
                                            <p:strVal val="#ppt_x"/>
                                          </p:val>
                                        </p:tav>
                                      </p:tavLst>
                                    </p:anim>
                                    <p:anim calcmode="lin" valueType="num">
                                      <p:cBhvr additive="base">
                                        <p:cTn id="14" dur="500" fill="hold"/>
                                        <p:tgtEl>
                                          <p:spTgt spid="3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500" fill="hold"/>
                                        <p:tgtEl>
                                          <p:spTgt spid="25"/>
                                        </p:tgtEl>
                                        <p:attrNameLst>
                                          <p:attrName>ppt_x</p:attrName>
                                        </p:attrNameLst>
                                      </p:cBhvr>
                                      <p:tavLst>
                                        <p:tav tm="0">
                                          <p:val>
                                            <p:strVal val="#ppt_x"/>
                                          </p:val>
                                        </p:tav>
                                        <p:tav tm="100000">
                                          <p:val>
                                            <p:strVal val="#ppt_x"/>
                                          </p:val>
                                        </p:tav>
                                      </p:tavLst>
                                    </p:anim>
                                    <p:anim calcmode="lin" valueType="num">
                                      <p:cBhvr additive="base">
                                        <p:cTn id="18" dur="500" fill="hold"/>
                                        <p:tgtEl>
                                          <p:spTgt spid="2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ppt_x"/>
                                          </p:val>
                                        </p:tav>
                                        <p:tav tm="100000">
                                          <p:val>
                                            <p:strVal val="#ppt_x"/>
                                          </p:val>
                                        </p:tav>
                                      </p:tavLst>
                                    </p:anim>
                                    <p:anim calcmode="lin" valueType="num">
                                      <p:cBhvr additive="base">
                                        <p:cTn id="30" dur="500" fill="hold"/>
                                        <p:tgtEl>
                                          <p:spTgt spid="2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 calcmode="lin" valueType="num">
                                      <p:cBhvr additive="base">
                                        <p:cTn id="33" dur="500" fill="hold"/>
                                        <p:tgtEl>
                                          <p:spTgt spid="29"/>
                                        </p:tgtEl>
                                        <p:attrNameLst>
                                          <p:attrName>ppt_x</p:attrName>
                                        </p:attrNameLst>
                                      </p:cBhvr>
                                      <p:tavLst>
                                        <p:tav tm="0">
                                          <p:val>
                                            <p:strVal val="#ppt_x"/>
                                          </p:val>
                                        </p:tav>
                                        <p:tav tm="100000">
                                          <p:val>
                                            <p:strVal val="#ppt_x"/>
                                          </p:val>
                                        </p:tav>
                                      </p:tavLst>
                                    </p:anim>
                                    <p:anim calcmode="lin" valueType="num">
                                      <p:cBhvr additive="base">
                                        <p:cTn id="34" dur="500" fill="hold"/>
                                        <p:tgtEl>
                                          <p:spTgt spid="29"/>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
                                        </p:tgtEl>
                                        <p:attrNameLst>
                                          <p:attrName>style.visibility</p:attrName>
                                        </p:attrNameLst>
                                      </p:cBhvr>
                                      <p:to>
                                        <p:strVal val="visible"/>
                                      </p:to>
                                    </p:set>
                                    <p:anim calcmode="lin" valueType="num">
                                      <p:cBhvr additive="base">
                                        <p:cTn id="41" dur="500" fill="hold"/>
                                        <p:tgtEl>
                                          <p:spTgt spid="4"/>
                                        </p:tgtEl>
                                        <p:attrNameLst>
                                          <p:attrName>ppt_x</p:attrName>
                                        </p:attrNameLst>
                                      </p:cBhvr>
                                      <p:tavLst>
                                        <p:tav tm="0">
                                          <p:val>
                                            <p:strVal val="#ppt_x"/>
                                          </p:val>
                                        </p:tav>
                                        <p:tav tm="100000">
                                          <p:val>
                                            <p:strVal val="#ppt_x"/>
                                          </p:val>
                                        </p:tav>
                                      </p:tavLst>
                                    </p:anim>
                                    <p:anim calcmode="lin" valueType="num">
                                      <p:cBhvr additive="base">
                                        <p:cTn id="42" dur="500" fill="hold"/>
                                        <p:tgtEl>
                                          <p:spTgt spid="4"/>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anim calcmode="lin" valueType="num">
                                      <p:cBhvr additive="base">
                                        <p:cTn id="45" dur="500" fill="hold"/>
                                        <p:tgtEl>
                                          <p:spTgt spid="5"/>
                                        </p:tgtEl>
                                        <p:attrNameLst>
                                          <p:attrName>ppt_x</p:attrName>
                                        </p:attrNameLst>
                                      </p:cBhvr>
                                      <p:tavLst>
                                        <p:tav tm="0">
                                          <p:val>
                                            <p:strVal val="#ppt_x"/>
                                          </p:val>
                                        </p:tav>
                                        <p:tav tm="100000">
                                          <p:val>
                                            <p:strVal val="#ppt_x"/>
                                          </p:val>
                                        </p:tav>
                                      </p:tavLst>
                                    </p:anim>
                                    <p:anim calcmode="lin" valueType="num">
                                      <p:cBhvr additive="base">
                                        <p:cTn id="4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anim calcmode="lin" valueType="num">
                                      <p:cBhvr additive="base">
                                        <p:cTn id="51" dur="500" fill="hold"/>
                                        <p:tgtEl>
                                          <p:spTgt spid="6"/>
                                        </p:tgtEl>
                                        <p:attrNameLst>
                                          <p:attrName>ppt_x</p:attrName>
                                        </p:attrNameLst>
                                      </p:cBhvr>
                                      <p:tavLst>
                                        <p:tav tm="0">
                                          <p:val>
                                            <p:strVal val="#ppt_x"/>
                                          </p:val>
                                        </p:tav>
                                        <p:tav tm="100000">
                                          <p:val>
                                            <p:strVal val="#ppt_x"/>
                                          </p:val>
                                        </p:tav>
                                      </p:tavLst>
                                    </p:anim>
                                    <p:anim calcmode="lin" valueType="num">
                                      <p:cBhvr additive="base">
                                        <p:cTn id="5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p:bldP spid="27" grpId="0"/>
      <p:bldP spid="28" grpId="0" animBg="1"/>
      <p:bldP spid="29" grpId="0"/>
      <p:bldP spid="30" grpId="0" animBg="1"/>
      <p:bldP spid="5" grpId="0" animBg="1"/>
      <p:bldP spid="6" grpId="0" animBg="1"/>
      <p:bldP spid="12"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2120172" y="1338749"/>
            <a:ext cx="8218339" cy="4708981"/>
          </a:xfrm>
          <a:prstGeom prst="rect">
            <a:avLst/>
          </a:prstGeom>
          <a:solidFill>
            <a:schemeClr val="bg1">
              <a:lumMod val="95000"/>
            </a:schemeClr>
          </a:solidFill>
          <a:ln>
            <a:noFill/>
          </a:ln>
        </p:spPr>
        <p:txBody>
          <a:bodyPr wrap="none" rtlCol="0">
            <a:spAutoFit/>
          </a:bodyPr>
          <a:lstStyle/>
          <a:p>
            <a:pPr algn="ctr">
              <a:lnSpc>
                <a:spcPct val="150000"/>
              </a:lnSpc>
            </a:pPr>
            <a:r>
              <a:rPr lang="en-US" altLang="zh-CN" sz="2000" b="1" dirty="0" smtClean="0"/>
              <a:t>QCD at extreme condition, an environment to study the patterns of symmetries</a:t>
            </a:r>
            <a:endParaRPr lang="en-US" altLang="zh-CN" sz="2000" b="1" dirty="0"/>
          </a:p>
          <a:p>
            <a:pPr algn="ctr">
              <a:lnSpc>
                <a:spcPct val="150000"/>
              </a:lnSpc>
            </a:pPr>
            <a:r>
              <a:rPr lang="en-US" altLang="zh-CN" sz="2000" b="1" dirty="0" smtClean="0">
                <a:solidFill>
                  <a:srgbClr val="FF0000"/>
                </a:solidFill>
              </a:rPr>
              <a:t>Cold nuclear matter </a:t>
            </a:r>
          </a:p>
          <a:p>
            <a:pPr algn="ctr">
              <a:lnSpc>
                <a:spcPct val="150000"/>
              </a:lnSpc>
            </a:pPr>
            <a:endParaRPr lang="en-US" altLang="zh-CN" sz="2000" b="1" dirty="0" smtClean="0">
              <a:solidFill>
                <a:srgbClr val="FF0000"/>
              </a:solidFill>
            </a:endParaRPr>
          </a:p>
          <a:p>
            <a:pPr algn="ctr">
              <a:lnSpc>
                <a:spcPct val="150000"/>
              </a:lnSpc>
            </a:pPr>
            <a:r>
              <a:rPr lang="en-US" altLang="zh-CN" sz="2000" b="1" dirty="0" smtClean="0">
                <a:solidFill>
                  <a:srgbClr val="00B050"/>
                </a:solidFill>
              </a:rPr>
              <a:t>Notorious sign problem,</a:t>
            </a:r>
          </a:p>
          <a:p>
            <a:pPr algn="ctr">
              <a:lnSpc>
                <a:spcPct val="150000"/>
              </a:lnSpc>
            </a:pPr>
            <a:r>
              <a:rPr lang="en-US" altLang="zh-CN" sz="2000" b="1" dirty="0" smtClean="0">
                <a:solidFill>
                  <a:srgbClr val="00B050"/>
                </a:solidFill>
              </a:rPr>
              <a:t>Cannot be accessed by </a:t>
            </a:r>
          </a:p>
          <a:p>
            <a:pPr algn="ctr">
              <a:lnSpc>
                <a:spcPct val="150000"/>
              </a:lnSpc>
            </a:pPr>
            <a:endParaRPr lang="en-US" altLang="zh-CN" sz="2000" b="1" dirty="0" smtClean="0">
              <a:solidFill>
                <a:srgbClr val="00B050"/>
              </a:solidFill>
            </a:endParaRPr>
          </a:p>
          <a:p>
            <a:pPr algn="ctr">
              <a:lnSpc>
                <a:spcPct val="150000"/>
              </a:lnSpc>
            </a:pPr>
            <a:r>
              <a:rPr lang="en-US" altLang="zh-CN" sz="2000" b="1" dirty="0" smtClean="0">
                <a:solidFill>
                  <a:srgbClr val="00B050"/>
                </a:solidFill>
              </a:rPr>
              <a:t>lattice simulation</a:t>
            </a:r>
            <a:endParaRPr lang="en-US" altLang="zh-CN" sz="2000" b="1" dirty="0" smtClean="0">
              <a:solidFill>
                <a:srgbClr val="FF0000"/>
              </a:solidFill>
            </a:endParaRPr>
          </a:p>
          <a:p>
            <a:pPr algn="ctr">
              <a:lnSpc>
                <a:spcPct val="150000"/>
              </a:lnSpc>
            </a:pPr>
            <a:r>
              <a:rPr lang="en-US" altLang="zh-CN" sz="2000" b="1" dirty="0">
                <a:solidFill>
                  <a:srgbClr val="7030A0"/>
                </a:solidFill>
              </a:rPr>
              <a:t>E</a:t>
            </a:r>
            <a:r>
              <a:rPr lang="en-US" altLang="zh-CN" sz="2000" b="1" dirty="0" smtClean="0">
                <a:solidFill>
                  <a:srgbClr val="7030A0"/>
                </a:solidFill>
              </a:rPr>
              <a:t>xperimental </a:t>
            </a:r>
          </a:p>
          <a:p>
            <a:pPr algn="ctr">
              <a:lnSpc>
                <a:spcPct val="150000"/>
              </a:lnSpc>
            </a:pPr>
            <a:r>
              <a:rPr lang="en-US" altLang="zh-CN" sz="2000" b="1" dirty="0" smtClean="0">
                <a:solidFill>
                  <a:srgbClr val="7030A0"/>
                </a:solidFill>
              </a:rPr>
              <a:t>measurement </a:t>
            </a:r>
          </a:p>
          <a:p>
            <a:pPr algn="ctr">
              <a:lnSpc>
                <a:spcPct val="150000"/>
              </a:lnSpc>
            </a:pPr>
            <a:r>
              <a:rPr lang="en-US" altLang="zh-CN" sz="2000" b="1" dirty="0" smtClean="0">
                <a:solidFill>
                  <a:srgbClr val="7030A0"/>
                </a:solidFill>
              </a:rPr>
              <a:t>or observation</a:t>
            </a:r>
            <a:endParaRPr lang="zh-CN" altLang="en-US" sz="2000" b="1" dirty="0">
              <a:solidFill>
                <a:srgbClr val="7030A0"/>
              </a:solidFill>
            </a:endParaRPr>
          </a:p>
        </p:txBody>
      </p:sp>
      <p:cxnSp>
        <p:nvCxnSpPr>
          <p:cNvPr id="5125" name="直接连接符 10"/>
          <p:cNvCxnSpPr>
            <a:cxnSpLocks noChangeShapeType="1"/>
          </p:cNvCxnSpPr>
          <p:nvPr/>
        </p:nvCxnSpPr>
        <p:spPr bwMode="auto">
          <a:xfrm>
            <a:off x="555509" y="1046044"/>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26" name="直接连接符 12"/>
          <p:cNvCxnSpPr>
            <a:cxnSpLocks noChangeShapeType="1"/>
          </p:cNvCxnSpPr>
          <p:nvPr/>
        </p:nvCxnSpPr>
        <p:spPr bwMode="auto">
          <a:xfrm>
            <a:off x="561324" y="1092086"/>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27" name="TextBox 13"/>
          <p:cNvSpPr txBox="1">
            <a:spLocks noChangeArrowheads="1"/>
          </p:cNvSpPr>
          <p:nvPr/>
        </p:nvSpPr>
        <p:spPr bwMode="auto">
          <a:xfrm>
            <a:off x="458552" y="260649"/>
            <a:ext cx="10175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Bef>
                <a:spcPct val="0"/>
              </a:spcBef>
              <a:spcAft>
                <a:spcPct val="0"/>
              </a:spcAft>
              <a:buFontTx/>
              <a:buNone/>
            </a:pPr>
            <a:r>
              <a:rPr lang="en-US" altLang="zh-CN" b="1" dirty="0" smtClean="0">
                <a:solidFill>
                  <a:srgbClr val="261F7B"/>
                </a:solidFill>
                <a:latin typeface="Centaur" panose="02030504050205020304" pitchFamily="18" charset="0"/>
                <a:ea typeface="Microsoft YaHei" charset="-122"/>
                <a:cs typeface="Microsoft YaHei" charset="-122"/>
              </a:rPr>
              <a:t>A challenge in particle and nuclear physics: Origin of nucleon mass</a:t>
            </a:r>
            <a:endParaRPr lang="ja-JP" altLang="en-US" b="1" dirty="0">
              <a:solidFill>
                <a:srgbClr val="261F7B"/>
              </a:solidFill>
              <a:latin typeface="Centaur" panose="02030504050205020304" pitchFamily="18" charset="0"/>
              <a:ea typeface="Microsoft YaHei" charset="-122"/>
              <a:cs typeface="Microsoft YaHei" charset="-122"/>
            </a:endParaRPr>
          </a:p>
        </p:txBody>
      </p:sp>
      <p:sp>
        <p:nvSpPr>
          <p:cNvPr id="3" name="右箭头 2"/>
          <p:cNvSpPr/>
          <p:nvPr/>
        </p:nvSpPr>
        <p:spPr>
          <a:xfrm>
            <a:off x="1665507" y="3768959"/>
            <a:ext cx="9127672" cy="45720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0000"/>
              </a:solidFill>
            </a:endParaRPr>
          </a:p>
        </p:txBody>
      </p:sp>
      <mc:AlternateContent xmlns:mc="http://schemas.openxmlformats.org/markup-compatibility/2006" xmlns:a14="http://schemas.microsoft.com/office/drawing/2010/main">
        <mc:Choice Requires="a14">
          <p:sp>
            <p:nvSpPr>
              <p:cNvPr id="5" name="文本框 4"/>
              <p:cNvSpPr txBox="1"/>
              <p:nvPr/>
            </p:nvSpPr>
            <p:spPr>
              <a:xfrm>
                <a:off x="11119757" y="3429004"/>
                <a:ext cx="596510" cy="70788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zh-CN" altLang="en-US" sz="4000" i="1" smtClean="0">
                          <a:solidFill>
                            <a:srgbClr val="FF0000"/>
                          </a:solidFill>
                          <a:latin typeface="Cambria Math" panose="02040503050406030204" pitchFamily="18" charset="0"/>
                        </a:rPr>
                        <m:t>𝜌</m:t>
                      </m:r>
                    </m:oMath>
                  </m:oMathPara>
                </a14:m>
                <a:endParaRPr lang="zh-CN" altLang="en-US" sz="4000" dirty="0">
                  <a:solidFill>
                    <a:srgbClr val="FF0000"/>
                  </a:solidFill>
                </a:endParaRPr>
              </a:p>
            </p:txBody>
          </p:sp>
        </mc:Choice>
        <mc:Fallback xmlns="">
          <p:sp>
            <p:nvSpPr>
              <p:cNvPr id="5" name="文本框 4"/>
              <p:cNvSpPr txBox="1">
                <a:spLocks noRot="1" noChangeAspect="1" noMove="1" noResize="1" noEditPoints="1" noAdjustHandles="1" noChangeArrowheads="1" noChangeShapeType="1" noTextEdit="1"/>
              </p:cNvSpPr>
              <p:nvPr/>
            </p:nvSpPr>
            <p:spPr>
              <a:xfrm>
                <a:off x="11119757" y="3429004"/>
                <a:ext cx="596510" cy="707886"/>
              </a:xfrm>
              <a:prstGeom prst="rect">
                <a:avLst/>
              </a:prstGeom>
              <a:blipFill rotWithShape="0">
                <a:blip r:embed="rId2"/>
                <a:stretch>
                  <a:fillRect/>
                </a:stretch>
              </a:blipFill>
            </p:spPr>
            <p:txBody>
              <a:bodyPr/>
              <a:lstStyle/>
              <a:p>
                <a:r>
                  <a:rPr lang="zh-CN" altLang="en-US">
                    <a:noFill/>
                  </a:rPr>
                  <a:t> </a:t>
                </a:r>
              </a:p>
            </p:txBody>
          </p:sp>
        </mc:Fallback>
      </mc:AlternateContent>
      <p:cxnSp>
        <p:nvCxnSpPr>
          <p:cNvPr id="7" name="直接连接符 6"/>
          <p:cNvCxnSpPr/>
          <p:nvPr/>
        </p:nvCxnSpPr>
        <p:spPr>
          <a:xfrm>
            <a:off x="1665507" y="3753969"/>
            <a:ext cx="0" cy="582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3581404" y="3759408"/>
            <a:ext cx="0" cy="582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9497792" y="3732189"/>
            <a:ext cx="0" cy="582543"/>
          </a:xfrm>
          <a:prstGeom prst="line">
            <a:avLst/>
          </a:prstGeom>
        </p:spPr>
        <p:style>
          <a:lnRef idx="1">
            <a:schemeClr val="accent1"/>
          </a:lnRef>
          <a:fillRef idx="0">
            <a:schemeClr val="accent1"/>
          </a:fillRef>
          <a:effectRef idx="0">
            <a:schemeClr val="accent1"/>
          </a:effectRef>
          <a:fontRef idx="minor">
            <a:schemeClr val="tx1"/>
          </a:fontRef>
        </p:style>
      </p:cxnSp>
      <p:sp>
        <p:nvSpPr>
          <p:cNvPr id="14" name="文本框 13"/>
          <p:cNvSpPr txBox="1"/>
          <p:nvPr/>
        </p:nvSpPr>
        <p:spPr>
          <a:xfrm>
            <a:off x="1514664" y="4367107"/>
            <a:ext cx="301686" cy="369332"/>
          </a:xfrm>
          <a:prstGeom prst="rect">
            <a:avLst/>
          </a:prstGeom>
          <a:noFill/>
        </p:spPr>
        <p:txBody>
          <a:bodyPr wrap="none" rtlCol="0">
            <a:spAutoFit/>
          </a:bodyPr>
          <a:lstStyle/>
          <a:p>
            <a:r>
              <a:rPr lang="en-US" altLang="zh-CN" dirty="0" smtClean="0"/>
              <a:t>0</a:t>
            </a:r>
            <a:endParaRPr lang="zh-CN" altLang="en-US" dirty="0"/>
          </a:p>
        </p:txBody>
      </p:sp>
      <mc:AlternateContent xmlns:mc="http://schemas.openxmlformats.org/markup-compatibility/2006" xmlns:a14="http://schemas.microsoft.com/office/drawing/2010/main">
        <mc:Choice Requires="a14">
          <p:sp>
            <p:nvSpPr>
              <p:cNvPr id="15" name="文本框 14"/>
              <p:cNvSpPr txBox="1"/>
              <p:nvPr/>
            </p:nvSpPr>
            <p:spPr>
              <a:xfrm>
                <a:off x="3259873" y="4367107"/>
                <a:ext cx="64306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m:t>
                      </m:r>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𝑛</m:t>
                          </m:r>
                        </m:e>
                        <m:sub>
                          <m:r>
                            <a:rPr lang="en-US" altLang="zh-CN" b="0" i="1" smtClean="0">
                              <a:latin typeface="Cambria Math" panose="02040503050406030204" pitchFamily="18" charset="0"/>
                            </a:rPr>
                            <m:t>0</m:t>
                          </m:r>
                        </m:sub>
                      </m:sSub>
                    </m:oMath>
                  </m:oMathPara>
                </a14:m>
                <a:endParaRPr lang="zh-CN" altLang="en-US" dirty="0"/>
              </a:p>
            </p:txBody>
          </p:sp>
        </mc:Choice>
        <mc:Fallback xmlns="">
          <p:sp>
            <p:nvSpPr>
              <p:cNvPr id="15" name="文本框 14"/>
              <p:cNvSpPr txBox="1">
                <a:spLocks noRot="1" noChangeAspect="1" noMove="1" noResize="1" noEditPoints="1" noAdjustHandles="1" noChangeArrowheads="1" noChangeShapeType="1" noTextEdit="1"/>
              </p:cNvSpPr>
              <p:nvPr/>
            </p:nvSpPr>
            <p:spPr>
              <a:xfrm>
                <a:off x="3259873" y="4367107"/>
                <a:ext cx="643061" cy="369332"/>
              </a:xfrm>
              <a:prstGeom prst="rect">
                <a:avLst/>
              </a:prstGeom>
              <a:blipFill rotWithShape="0">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25" name="文本框 24"/>
              <p:cNvSpPr txBox="1"/>
              <p:nvPr/>
            </p:nvSpPr>
            <p:spPr>
              <a:xfrm>
                <a:off x="8737424" y="4437473"/>
                <a:ext cx="152073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 </m:t>
                          </m:r>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5 −7</m:t>
                              </m:r>
                            </m:e>
                          </m:d>
                          <m:r>
                            <a:rPr lang="en-US" altLang="zh-CN" b="0" i="1" smtClean="0">
                              <a:latin typeface="Cambria Math" panose="02040503050406030204" pitchFamily="18" charset="0"/>
                            </a:rPr>
                            <m:t> </m:t>
                          </m:r>
                          <m:r>
                            <a:rPr lang="en-US" altLang="zh-CN" b="0" i="1" smtClean="0">
                              <a:latin typeface="Cambria Math" panose="02040503050406030204" pitchFamily="18" charset="0"/>
                            </a:rPr>
                            <m:t>𝑛</m:t>
                          </m:r>
                        </m:e>
                        <m:sub>
                          <m:r>
                            <a:rPr lang="en-US" altLang="zh-CN" b="0" i="1" smtClean="0">
                              <a:latin typeface="Cambria Math" panose="02040503050406030204" pitchFamily="18" charset="0"/>
                            </a:rPr>
                            <m:t>0</m:t>
                          </m:r>
                        </m:sub>
                      </m:sSub>
                    </m:oMath>
                  </m:oMathPara>
                </a14:m>
                <a:endParaRPr lang="zh-CN" altLang="en-US" dirty="0"/>
              </a:p>
            </p:txBody>
          </p:sp>
        </mc:Choice>
        <mc:Fallback xmlns="">
          <p:sp>
            <p:nvSpPr>
              <p:cNvPr id="25" name="文本框 24"/>
              <p:cNvSpPr txBox="1">
                <a:spLocks noRot="1" noChangeAspect="1" noMove="1" noResize="1" noEditPoints="1" noAdjustHandles="1" noChangeArrowheads="1" noChangeShapeType="1" noTextEdit="1"/>
              </p:cNvSpPr>
              <p:nvPr/>
            </p:nvSpPr>
            <p:spPr>
              <a:xfrm>
                <a:off x="8737424" y="4437473"/>
                <a:ext cx="1520736" cy="369332"/>
              </a:xfrm>
              <a:prstGeom prst="rect">
                <a:avLst/>
              </a:prstGeom>
              <a:blipFill rotWithShape="0">
                <a:blip r:embed="rId4"/>
                <a:stretch>
                  <a:fillRect/>
                </a:stretch>
              </a:blipFill>
            </p:spPr>
            <p:txBody>
              <a:bodyPr/>
              <a:lstStyle/>
              <a:p>
                <a:r>
                  <a:rPr lang="zh-CN" altLang="en-US">
                    <a:noFill/>
                  </a:rPr>
                  <a:t> </a:t>
                </a:r>
              </a:p>
            </p:txBody>
          </p:sp>
        </mc:Fallback>
      </mc:AlternateContent>
      <p:pic>
        <p:nvPicPr>
          <p:cNvPr id="1026" name="Picture 2" descr="âneutron starâçå¾çæç´¢ç»æ"/>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73740" y="2436258"/>
            <a:ext cx="1265548" cy="11926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âneutron star mergerâçå¾çæç´¢ç»æ"/>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85465" y="2463477"/>
            <a:ext cx="1887082" cy="1186929"/>
          </a:xfrm>
          <a:prstGeom prst="rect">
            <a:avLst/>
          </a:prstGeom>
          <a:noFill/>
          <a:extLst>
            <a:ext uri="{909E8E84-426E-40DD-AFC4-6F175D3DCCD1}">
              <a14:hiddenFill xmlns:a14="http://schemas.microsoft.com/office/drawing/2010/main">
                <a:solidFill>
                  <a:srgbClr val="FFFFFF"/>
                </a:solidFill>
              </a14:hiddenFill>
            </a:ext>
          </a:extLst>
        </p:spPr>
      </p:pic>
      <p:pic>
        <p:nvPicPr>
          <p:cNvPr id="16" name="图片 15"/>
          <p:cNvPicPr>
            <a:picLocks noChangeAspect="1"/>
          </p:cNvPicPr>
          <p:nvPr/>
        </p:nvPicPr>
        <p:blipFill>
          <a:blip r:embed="rId7"/>
          <a:stretch>
            <a:fillRect/>
          </a:stretch>
        </p:blipFill>
        <p:spPr>
          <a:xfrm>
            <a:off x="1072042" y="2436258"/>
            <a:ext cx="1186929" cy="1186929"/>
          </a:xfrm>
          <a:prstGeom prst="rect">
            <a:avLst/>
          </a:prstGeom>
        </p:spPr>
      </p:pic>
      <p:pic>
        <p:nvPicPr>
          <p:cNvPr id="17" name="图片 16"/>
          <p:cNvPicPr>
            <a:picLocks noChangeAspect="1"/>
          </p:cNvPicPr>
          <p:nvPr/>
        </p:nvPicPr>
        <p:blipFill>
          <a:blip r:embed="rId8"/>
          <a:stretch>
            <a:fillRect/>
          </a:stretch>
        </p:blipFill>
        <p:spPr>
          <a:xfrm>
            <a:off x="2980665" y="2435286"/>
            <a:ext cx="1623992" cy="1190344"/>
          </a:xfrm>
          <a:prstGeom prst="rect">
            <a:avLst/>
          </a:prstGeom>
        </p:spPr>
      </p:pic>
      <p:sp>
        <p:nvSpPr>
          <p:cNvPr id="18" name="文本框 17"/>
          <p:cNvSpPr txBox="1"/>
          <p:nvPr/>
        </p:nvSpPr>
        <p:spPr>
          <a:xfrm>
            <a:off x="7858396" y="4874752"/>
            <a:ext cx="3609001" cy="1015663"/>
          </a:xfrm>
          <a:prstGeom prst="rect">
            <a:avLst/>
          </a:prstGeom>
          <a:solidFill>
            <a:schemeClr val="accent6">
              <a:lumMod val="20000"/>
              <a:lumOff val="80000"/>
            </a:schemeClr>
          </a:solidFill>
        </p:spPr>
        <p:txBody>
          <a:bodyPr wrap="none" rtlCol="0">
            <a:spAutoFit/>
          </a:bodyPr>
          <a:lstStyle/>
          <a:p>
            <a:pPr algn="ctr">
              <a:lnSpc>
                <a:spcPct val="150000"/>
              </a:lnSpc>
            </a:pPr>
            <a:r>
              <a:rPr lang="en-US" altLang="zh-CN" sz="2000" b="1" dirty="0" smtClean="0">
                <a:solidFill>
                  <a:srgbClr val="FF0000"/>
                </a:solidFill>
              </a:rPr>
              <a:t>A new era of new nuclear physics.</a:t>
            </a:r>
          </a:p>
          <a:p>
            <a:pPr algn="ctr">
              <a:lnSpc>
                <a:spcPct val="150000"/>
              </a:lnSpc>
            </a:pPr>
            <a:r>
              <a:rPr lang="en-US" altLang="zh-CN" sz="2000" b="1" dirty="0" smtClean="0">
                <a:solidFill>
                  <a:srgbClr val="FF0000"/>
                </a:solidFill>
              </a:rPr>
              <a:t>Perspective &amp; promising.</a:t>
            </a:r>
            <a:endParaRPr lang="zh-CN" altLang="en-US" sz="2000" b="1" dirty="0">
              <a:solidFill>
                <a:srgbClr val="FF0000"/>
              </a:solidFill>
            </a:endParaRPr>
          </a:p>
        </p:txBody>
      </p:sp>
      <p:sp>
        <p:nvSpPr>
          <p:cNvPr id="2" name="日期占位符 1"/>
          <p:cNvSpPr>
            <a:spLocks noGrp="1"/>
          </p:cNvSpPr>
          <p:nvPr>
            <p:ph type="dt" sz="half" idx="10"/>
          </p:nvPr>
        </p:nvSpPr>
        <p:spPr/>
        <p:txBody>
          <a:bodyPr/>
          <a:lstStyle/>
          <a:p>
            <a:r>
              <a:rPr lang="en-US" altLang="zh-CN" smtClean="0"/>
              <a:t>2018/9/17</a:t>
            </a:r>
            <a:endParaRPr lang="zh-CN" altLang="en-US"/>
          </a:p>
        </p:txBody>
      </p:sp>
      <p:sp>
        <p:nvSpPr>
          <p:cNvPr id="6" name="页脚占位符 5"/>
          <p:cNvSpPr>
            <a:spLocks noGrp="1"/>
          </p:cNvSpPr>
          <p:nvPr>
            <p:ph type="ftr" sz="quarter" idx="11"/>
          </p:nvPr>
        </p:nvSpPr>
        <p:spPr/>
        <p:txBody>
          <a:bodyPr/>
          <a:lstStyle/>
          <a:p>
            <a:r>
              <a:rPr lang="en-US" altLang="zh-CN" smtClean="0"/>
              <a:t>TopologyChange @ APCTP</a:t>
            </a:r>
            <a:endParaRPr lang="zh-CN" altLang="en-US"/>
          </a:p>
        </p:txBody>
      </p:sp>
      <p:sp>
        <p:nvSpPr>
          <p:cNvPr id="8" name="灯片编号占位符 7"/>
          <p:cNvSpPr>
            <a:spLocks noGrp="1"/>
          </p:cNvSpPr>
          <p:nvPr>
            <p:ph type="sldNum" sz="quarter" idx="12"/>
          </p:nvPr>
        </p:nvSpPr>
        <p:spPr/>
        <p:txBody>
          <a:bodyPr/>
          <a:lstStyle/>
          <a:p>
            <a:fld id="{E9AD0BA7-D59D-4694-8666-3935C983837A}" type="slidenum">
              <a:rPr lang="zh-CN" altLang="en-US" smtClean="0"/>
              <a:t>6</a:t>
            </a:fld>
            <a:endParaRPr lang="zh-CN" altLang="en-US"/>
          </a:p>
        </p:txBody>
      </p:sp>
      <p:pic>
        <p:nvPicPr>
          <p:cNvPr id="9" name="图片 8"/>
          <p:cNvPicPr>
            <a:picLocks noChangeAspect="1"/>
          </p:cNvPicPr>
          <p:nvPr/>
        </p:nvPicPr>
        <p:blipFill>
          <a:blip r:embed="rId9"/>
          <a:stretch>
            <a:fillRect/>
          </a:stretch>
        </p:blipFill>
        <p:spPr>
          <a:xfrm>
            <a:off x="1665507" y="4761595"/>
            <a:ext cx="3762415" cy="1548713"/>
          </a:xfrm>
          <a:prstGeom prst="rect">
            <a:avLst/>
          </a:prstGeom>
        </p:spPr>
      </p:pic>
      <p:sp>
        <p:nvSpPr>
          <p:cNvPr id="11" name="文本框 10"/>
          <p:cNvSpPr txBox="1"/>
          <p:nvPr/>
        </p:nvSpPr>
        <p:spPr>
          <a:xfrm>
            <a:off x="1665507" y="6319152"/>
            <a:ext cx="4827475" cy="369332"/>
          </a:xfrm>
          <a:prstGeom prst="rect">
            <a:avLst/>
          </a:prstGeom>
          <a:noFill/>
        </p:spPr>
        <p:txBody>
          <a:bodyPr wrap="none" rtlCol="0">
            <a:spAutoFit/>
          </a:bodyPr>
          <a:lstStyle/>
          <a:p>
            <a:r>
              <a:rPr lang="en-US" altLang="zh-CN" b="1" dirty="0" smtClean="0">
                <a:solidFill>
                  <a:srgbClr val="00B050"/>
                </a:solidFill>
              </a:rPr>
              <a:t>R</a:t>
            </a:r>
            <a:r>
              <a:rPr lang="en-US" altLang="zh-CN" b="1" dirty="0">
                <a:solidFill>
                  <a:srgbClr val="00B050"/>
                </a:solidFill>
              </a:rPr>
              <a:t>. Muto et al, Phys. Rev. </a:t>
            </a:r>
            <a:r>
              <a:rPr lang="en-US" altLang="zh-CN" b="1" dirty="0" err="1">
                <a:solidFill>
                  <a:srgbClr val="00B050"/>
                </a:solidFill>
              </a:rPr>
              <a:t>Lett</a:t>
            </a:r>
            <a:r>
              <a:rPr lang="en-US" altLang="zh-CN" b="1" dirty="0">
                <a:solidFill>
                  <a:srgbClr val="00B050"/>
                </a:solidFill>
              </a:rPr>
              <a:t>. 98 , 042501 (2007</a:t>
            </a:r>
            <a:r>
              <a:rPr lang="en-US" altLang="zh-CN" b="1" dirty="0" smtClean="0">
                <a:solidFill>
                  <a:srgbClr val="00B050"/>
                </a:solidFill>
              </a:rPr>
              <a:t>). </a:t>
            </a:r>
            <a:r>
              <a:rPr lang="en-US" altLang="zh-CN" b="1" dirty="0">
                <a:solidFill>
                  <a:srgbClr val="00B050"/>
                </a:solidFill>
              </a:rPr>
              <a:t>,</a:t>
            </a:r>
            <a:endParaRPr lang="zh-CN" altLang="en-US" b="1" dirty="0">
              <a:solidFill>
                <a:srgbClr val="00B050"/>
              </a:solidFill>
            </a:endParaRPr>
          </a:p>
        </p:txBody>
      </p:sp>
    </p:spTree>
    <p:extLst>
      <p:ext uri="{BB962C8B-B14F-4D97-AF65-F5344CB8AC3E}">
        <p14:creationId xmlns:p14="http://schemas.microsoft.com/office/powerpoint/2010/main" val="3242146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28"/>
                                        </p:tgtEl>
                                        <p:attrNameLst>
                                          <p:attrName>style.visibility</p:attrName>
                                        </p:attrNameLst>
                                      </p:cBhvr>
                                      <p:to>
                                        <p:strVal val="visible"/>
                                      </p:to>
                                    </p:set>
                                    <p:anim calcmode="lin" valueType="num">
                                      <p:cBhvr additive="base">
                                        <p:cTn id="17" dur="500" fill="hold"/>
                                        <p:tgtEl>
                                          <p:spTgt spid="1028"/>
                                        </p:tgtEl>
                                        <p:attrNameLst>
                                          <p:attrName>ppt_x</p:attrName>
                                        </p:attrNameLst>
                                      </p:cBhvr>
                                      <p:tavLst>
                                        <p:tav tm="0">
                                          <p:val>
                                            <p:strVal val="#ppt_x"/>
                                          </p:val>
                                        </p:tav>
                                        <p:tav tm="100000">
                                          <p:val>
                                            <p:strVal val="#ppt_x"/>
                                          </p:val>
                                        </p:tav>
                                      </p:tavLst>
                                    </p:anim>
                                    <p:anim calcmode="lin" valueType="num">
                                      <p:cBhvr additive="base">
                                        <p:cTn id="18" dur="500" fill="hold"/>
                                        <p:tgtEl>
                                          <p:spTgt spid="102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 grpId="0"/>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25" name="直接连接符 10"/>
          <p:cNvCxnSpPr>
            <a:cxnSpLocks noChangeShapeType="1"/>
          </p:cNvCxnSpPr>
          <p:nvPr/>
        </p:nvCxnSpPr>
        <p:spPr bwMode="auto">
          <a:xfrm>
            <a:off x="555509" y="1046044"/>
            <a:ext cx="4537075" cy="0"/>
          </a:xfrm>
          <a:prstGeom prst="line">
            <a:avLst/>
          </a:prstGeom>
          <a:noFill/>
          <a:ln w="1016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26" name="直接连接符 12"/>
          <p:cNvCxnSpPr>
            <a:cxnSpLocks noChangeShapeType="1"/>
          </p:cNvCxnSpPr>
          <p:nvPr/>
        </p:nvCxnSpPr>
        <p:spPr bwMode="auto">
          <a:xfrm>
            <a:off x="561324" y="1092086"/>
            <a:ext cx="10080000" cy="0"/>
          </a:xfrm>
          <a:prstGeom prst="line">
            <a:avLst/>
          </a:prstGeom>
          <a:noFill/>
          <a:ln w="9525"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127" name="TextBox 13"/>
          <p:cNvSpPr txBox="1">
            <a:spLocks noChangeArrowheads="1"/>
          </p:cNvSpPr>
          <p:nvPr/>
        </p:nvSpPr>
        <p:spPr bwMode="auto">
          <a:xfrm>
            <a:off x="458552" y="260649"/>
            <a:ext cx="423603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itchFamily="34" charset="0"/>
                <a:ea typeface="宋体" pitchFamily="2" charset="-122"/>
              </a:defRPr>
            </a:lvl1pPr>
            <a:lvl2pPr marL="742950" indent="-285750" eaLnBrk="0" hangingPunct="0">
              <a:spcBef>
                <a:spcPct val="20000"/>
              </a:spcBef>
              <a:buChar char="–"/>
              <a:defRPr sz="2800">
                <a:solidFill>
                  <a:schemeClr val="tx1"/>
                </a:solidFill>
                <a:latin typeface="Arial" pitchFamily="34" charset="0"/>
                <a:ea typeface="宋体" pitchFamily="2" charset="-122"/>
              </a:defRPr>
            </a:lvl2pPr>
            <a:lvl3pPr marL="1143000" indent="-228600" eaLnBrk="0" hangingPunct="0">
              <a:spcBef>
                <a:spcPct val="20000"/>
              </a:spcBef>
              <a:buChar char="•"/>
              <a:defRPr sz="2400">
                <a:solidFill>
                  <a:schemeClr val="tx1"/>
                </a:solidFill>
                <a:latin typeface="Arial" pitchFamily="34" charset="0"/>
                <a:ea typeface="宋体" pitchFamily="2" charset="-122"/>
              </a:defRPr>
            </a:lvl3pPr>
            <a:lvl4pPr marL="1600200" indent="-228600" eaLnBrk="0" hangingPunct="0">
              <a:spcBef>
                <a:spcPct val="20000"/>
              </a:spcBef>
              <a:buChar char="–"/>
              <a:defRPr sz="2000">
                <a:solidFill>
                  <a:schemeClr val="tx1"/>
                </a:solidFill>
                <a:latin typeface="Arial" pitchFamily="34" charset="0"/>
                <a:ea typeface="宋体" pitchFamily="2" charset="-122"/>
              </a:defRPr>
            </a:lvl4pPr>
            <a:lvl5pPr marL="2057400" indent="-228600" eaLnBrk="0" hangingPunct="0">
              <a:spcBef>
                <a:spcPct val="20000"/>
              </a:spcBef>
              <a:buChar char="»"/>
              <a:defRPr sz="2000">
                <a:solidFill>
                  <a:schemeClr val="tx1"/>
                </a:solidFill>
                <a:latin typeface="Arial" pitchFamily="34" charset="0"/>
                <a:ea typeface="宋体" pitchFamily="2" charset="-122"/>
              </a:defRPr>
            </a:lvl5pPr>
            <a:lvl6pPr marL="25146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6pPr>
            <a:lvl7pPr marL="29718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7pPr>
            <a:lvl8pPr marL="34290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8pPr>
            <a:lvl9pPr marL="3886200" indent="-228600" eaLnBrk="0" fontAlgn="base" hangingPunct="0">
              <a:spcBef>
                <a:spcPct val="20000"/>
              </a:spcBef>
              <a:spcAft>
                <a:spcPct val="0"/>
              </a:spcAft>
              <a:buChar char="»"/>
              <a:defRPr sz="2000">
                <a:solidFill>
                  <a:schemeClr val="tx1"/>
                </a:solidFill>
                <a:latin typeface="Arial" pitchFamily="34" charset="0"/>
                <a:ea typeface="宋体" pitchFamily="2" charset="-122"/>
              </a:defRPr>
            </a:lvl9pPr>
          </a:lstStyle>
          <a:p>
            <a:pPr eaLnBrk="1" fontAlgn="base" hangingPunct="1">
              <a:spcBef>
                <a:spcPct val="0"/>
              </a:spcBef>
              <a:spcAft>
                <a:spcPct val="0"/>
              </a:spcAft>
              <a:buFontTx/>
              <a:buNone/>
            </a:pPr>
            <a:r>
              <a:rPr lang="en-US" altLang="zh-CN" b="1" dirty="0" smtClean="0">
                <a:solidFill>
                  <a:srgbClr val="261F7B"/>
                </a:solidFill>
                <a:latin typeface="Centaur" panose="02030504050205020304" pitchFamily="18" charset="0"/>
                <a:ea typeface="Microsoft YaHei" charset="-122"/>
                <a:cs typeface="Microsoft YaHei" charset="-122"/>
              </a:rPr>
              <a:t>What will I do in this talk</a:t>
            </a:r>
            <a:endParaRPr lang="ja-JP" altLang="en-US" b="1" dirty="0">
              <a:solidFill>
                <a:srgbClr val="261F7B"/>
              </a:solidFill>
              <a:latin typeface="Centaur" panose="02030504050205020304" pitchFamily="18" charset="0"/>
              <a:ea typeface="Microsoft YaHei" charset="-122"/>
              <a:cs typeface="Microsoft YaHei" charset="-122"/>
            </a:endParaRPr>
          </a:p>
        </p:txBody>
      </p:sp>
      <p:sp>
        <p:nvSpPr>
          <p:cNvPr id="2" name="日期占位符 1"/>
          <p:cNvSpPr>
            <a:spLocks noGrp="1"/>
          </p:cNvSpPr>
          <p:nvPr>
            <p:ph type="dt" sz="half" idx="10"/>
          </p:nvPr>
        </p:nvSpPr>
        <p:spPr/>
        <p:txBody>
          <a:bodyPr/>
          <a:lstStyle/>
          <a:p>
            <a:r>
              <a:rPr lang="en-US" altLang="zh-CN" smtClean="0"/>
              <a:t>2018/9/17</a:t>
            </a:r>
            <a:endParaRPr lang="zh-CN" altLang="en-US"/>
          </a:p>
        </p:txBody>
      </p:sp>
      <p:sp>
        <p:nvSpPr>
          <p:cNvPr id="3" name="页脚占位符 2"/>
          <p:cNvSpPr>
            <a:spLocks noGrp="1"/>
          </p:cNvSpPr>
          <p:nvPr>
            <p:ph type="ftr" sz="quarter" idx="11"/>
          </p:nvPr>
        </p:nvSpPr>
        <p:spPr/>
        <p:txBody>
          <a:bodyPr/>
          <a:lstStyle/>
          <a:p>
            <a:r>
              <a:rPr lang="en-US" altLang="zh-CN" smtClean="0"/>
              <a:t>TopologyChange @ APCTP</a:t>
            </a:r>
            <a:endParaRPr lang="zh-CN" altLang="en-US"/>
          </a:p>
        </p:txBody>
      </p:sp>
      <p:sp>
        <p:nvSpPr>
          <p:cNvPr id="4" name="灯片编号占位符 3"/>
          <p:cNvSpPr>
            <a:spLocks noGrp="1"/>
          </p:cNvSpPr>
          <p:nvPr>
            <p:ph type="sldNum" sz="quarter" idx="12"/>
          </p:nvPr>
        </p:nvSpPr>
        <p:spPr/>
        <p:txBody>
          <a:bodyPr/>
          <a:lstStyle/>
          <a:p>
            <a:fld id="{E9AD0BA7-D59D-4694-8666-3935C983837A}" type="slidenum">
              <a:rPr lang="zh-CN" altLang="en-US" smtClean="0"/>
              <a:t>7</a:t>
            </a:fld>
            <a:endParaRPr lang="zh-CN" altLang="en-US"/>
          </a:p>
        </p:txBody>
      </p:sp>
      <p:sp>
        <p:nvSpPr>
          <p:cNvPr id="6" name="文本框 5"/>
          <p:cNvSpPr txBox="1"/>
          <p:nvPr/>
        </p:nvSpPr>
        <p:spPr>
          <a:xfrm>
            <a:off x="704544" y="1768839"/>
            <a:ext cx="10702977" cy="2308324"/>
          </a:xfrm>
          <a:prstGeom prst="rect">
            <a:avLst/>
          </a:prstGeom>
          <a:solidFill>
            <a:schemeClr val="bg1">
              <a:lumMod val="95000"/>
            </a:schemeClr>
          </a:solidFill>
        </p:spPr>
        <p:txBody>
          <a:bodyPr wrap="square" rtlCol="0">
            <a:spAutoFit/>
          </a:bodyPr>
          <a:lstStyle/>
          <a:p>
            <a:pPr marL="285750" indent="-285750">
              <a:lnSpc>
                <a:spcPct val="150000"/>
              </a:lnSpc>
              <a:buFont typeface="Wingdings" panose="05000000000000000000" pitchFamily="2" charset="2"/>
              <a:buChar char="Ø"/>
            </a:pPr>
            <a:r>
              <a:rPr lang="en-US" altLang="zh-CN" sz="2400" dirty="0" smtClean="0">
                <a:latin typeface="Century" panose="02040604050505020304" pitchFamily="18" charset="0"/>
              </a:rPr>
              <a:t>Dense baryonic matter properties based on chiral EFT implemented the lessons from </a:t>
            </a:r>
            <a:r>
              <a:rPr lang="en-US" altLang="zh-CN" sz="2400" dirty="0" err="1" smtClean="0">
                <a:latin typeface="Century" panose="02040604050505020304" pitchFamily="18" charset="0"/>
              </a:rPr>
              <a:t>skyrmion</a:t>
            </a:r>
            <a:r>
              <a:rPr lang="en-US" altLang="zh-CN" sz="2400" dirty="0" smtClean="0">
                <a:latin typeface="Century" panose="02040604050505020304" pitchFamily="18" charset="0"/>
              </a:rPr>
              <a:t> crystal approach;</a:t>
            </a:r>
          </a:p>
          <a:p>
            <a:pPr marL="285750" indent="-285750">
              <a:lnSpc>
                <a:spcPct val="150000"/>
              </a:lnSpc>
              <a:buFont typeface="Wingdings" panose="05000000000000000000" pitchFamily="2" charset="2"/>
              <a:buChar char="Ø"/>
            </a:pPr>
            <a:r>
              <a:rPr lang="en-US" altLang="zh-CN" sz="2400" dirty="0" smtClean="0">
                <a:latin typeface="Century" panose="02040604050505020304" pitchFamily="18" charset="0"/>
              </a:rPr>
              <a:t>Possible emergent symmetries in the nuclear matter;</a:t>
            </a:r>
          </a:p>
          <a:p>
            <a:pPr marL="285750" indent="-285750">
              <a:lnSpc>
                <a:spcPct val="150000"/>
              </a:lnSpc>
              <a:buFont typeface="Wingdings" panose="05000000000000000000" pitchFamily="2" charset="2"/>
              <a:buChar char="Ø"/>
            </a:pPr>
            <a:r>
              <a:rPr lang="en-US" altLang="zh-CN" sz="2400" dirty="0" smtClean="0">
                <a:latin typeface="Century" panose="02040604050505020304" pitchFamily="18" charset="0"/>
              </a:rPr>
              <a:t>Effects on neutron star properties.</a:t>
            </a:r>
            <a:endParaRPr lang="zh-CN" altLang="en-US" sz="2400" dirty="0">
              <a:latin typeface="Century" panose="02040604050505020304" pitchFamily="18" charset="0"/>
            </a:endParaRPr>
          </a:p>
        </p:txBody>
      </p:sp>
      <p:sp>
        <p:nvSpPr>
          <p:cNvPr id="7" name="文本框 6"/>
          <p:cNvSpPr txBox="1"/>
          <p:nvPr/>
        </p:nvSpPr>
        <p:spPr>
          <a:xfrm>
            <a:off x="495290" y="4718949"/>
            <a:ext cx="11081668" cy="1384995"/>
          </a:xfrm>
          <a:prstGeom prst="rect">
            <a:avLst/>
          </a:prstGeom>
          <a:solidFill>
            <a:schemeClr val="bg1">
              <a:lumMod val="95000"/>
            </a:schemeClr>
          </a:solidFill>
        </p:spPr>
        <p:txBody>
          <a:bodyPr wrap="square" rtlCol="0">
            <a:spAutoFit/>
          </a:bodyPr>
          <a:lstStyle/>
          <a:p>
            <a:pPr>
              <a:lnSpc>
                <a:spcPct val="150000"/>
              </a:lnSpc>
            </a:pPr>
            <a:r>
              <a:rPr lang="en-US" altLang="zh-CN" sz="2000" u="sng" dirty="0" smtClean="0">
                <a:solidFill>
                  <a:srgbClr val="0070C0"/>
                </a:solidFill>
                <a:latin typeface="微软雅黑" panose="020B0503020204020204" pitchFamily="34" charset="-122"/>
                <a:ea typeface="微软雅黑" panose="020B0503020204020204" pitchFamily="34" charset="-122"/>
              </a:rPr>
              <a:t>Based on the work in collaboration with:</a:t>
            </a:r>
          </a:p>
          <a:p>
            <a:pPr marL="285750" indent="-285750">
              <a:lnSpc>
                <a:spcPct val="150000"/>
              </a:lnSpc>
              <a:buFont typeface="Wingdings" panose="05000000000000000000" pitchFamily="2" charset="2"/>
              <a:buChar char="n"/>
            </a:pPr>
            <a:r>
              <a:rPr lang="en-US" altLang="zh-CN" dirty="0" err="1" smtClean="0">
                <a:latin typeface="Century" panose="02040604050505020304" pitchFamily="18" charset="0"/>
              </a:rPr>
              <a:t>Masayasu</a:t>
            </a:r>
            <a:r>
              <a:rPr lang="en-US" altLang="zh-CN" dirty="0" smtClean="0">
                <a:latin typeface="Century" panose="02040604050505020304" pitchFamily="18" charset="0"/>
              </a:rPr>
              <a:t> Harada, Hyun-</a:t>
            </a:r>
            <a:r>
              <a:rPr lang="en-US" altLang="zh-CN" dirty="0" err="1" smtClean="0">
                <a:latin typeface="Century" panose="02040604050505020304" pitchFamily="18" charset="0"/>
              </a:rPr>
              <a:t>Kyu</a:t>
            </a:r>
            <a:r>
              <a:rPr lang="en-US" altLang="zh-CN" dirty="0" smtClean="0">
                <a:latin typeface="Century" panose="02040604050505020304" pitchFamily="18" charset="0"/>
              </a:rPr>
              <a:t> Lee, Yan-Ling Li, </a:t>
            </a:r>
            <a:r>
              <a:rPr lang="en-US" altLang="zh-CN" dirty="0" err="1" smtClean="0">
                <a:latin typeface="Century" panose="02040604050505020304" pitchFamily="18" charset="0"/>
              </a:rPr>
              <a:t>Yongseok</a:t>
            </a:r>
            <a:r>
              <a:rPr lang="en-US" altLang="zh-CN" dirty="0" smtClean="0">
                <a:latin typeface="Century" panose="02040604050505020304" pitchFamily="18" charset="0"/>
              </a:rPr>
              <a:t> Oh, Won-</a:t>
            </a:r>
            <a:r>
              <a:rPr lang="en-US" altLang="zh-CN" dirty="0" err="1" smtClean="0">
                <a:latin typeface="Century" panose="02040604050505020304" pitchFamily="18" charset="0"/>
              </a:rPr>
              <a:t>Gi</a:t>
            </a:r>
            <a:r>
              <a:rPr lang="en-US" altLang="zh-CN" dirty="0" smtClean="0">
                <a:latin typeface="Century" panose="02040604050505020304" pitchFamily="18" charset="0"/>
              </a:rPr>
              <a:t> </a:t>
            </a:r>
            <a:r>
              <a:rPr lang="en-US" altLang="zh-CN" dirty="0" err="1" smtClean="0">
                <a:latin typeface="Century" panose="02040604050505020304" pitchFamily="18" charset="0"/>
              </a:rPr>
              <a:t>Paeng</a:t>
            </a:r>
            <a:r>
              <a:rPr lang="en-US" altLang="zh-CN" dirty="0" smtClean="0">
                <a:latin typeface="Century" panose="02040604050505020304" pitchFamily="18" charset="0"/>
              </a:rPr>
              <a:t>, </a:t>
            </a:r>
            <a:r>
              <a:rPr lang="en-US" altLang="zh-CN" dirty="0" err="1" smtClean="0">
                <a:latin typeface="Century" panose="02040604050505020304" pitchFamily="18" charset="0"/>
              </a:rPr>
              <a:t>Byun</a:t>
            </a:r>
            <a:r>
              <a:rPr lang="en-US" altLang="zh-CN" dirty="0" smtClean="0">
                <a:latin typeface="Century" panose="02040604050505020304" pitchFamily="18" charset="0"/>
              </a:rPr>
              <a:t>-Yoon Park, </a:t>
            </a:r>
            <a:r>
              <a:rPr lang="en-US" altLang="zh-CN" dirty="0" err="1" smtClean="0">
                <a:latin typeface="Century" panose="02040604050505020304" pitchFamily="18" charset="0"/>
              </a:rPr>
              <a:t>Mannque</a:t>
            </a:r>
            <a:r>
              <a:rPr lang="en-US" altLang="zh-CN" dirty="0" smtClean="0">
                <a:latin typeface="Century" panose="02040604050505020304" pitchFamily="18" charset="0"/>
              </a:rPr>
              <a:t> Rho, …… </a:t>
            </a:r>
            <a:endParaRPr lang="en-US" altLang="zh-CN" dirty="0">
              <a:latin typeface="Century" panose="02040604050505020304" pitchFamily="18" charset="0"/>
            </a:endParaRPr>
          </a:p>
        </p:txBody>
      </p:sp>
    </p:spTree>
    <p:extLst>
      <p:ext uri="{BB962C8B-B14F-4D97-AF65-F5344CB8AC3E}">
        <p14:creationId xmlns:p14="http://schemas.microsoft.com/office/powerpoint/2010/main" val="3303952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41E7EE74-530A-4557-BCB9-312D215DB826}"/>
              </a:ext>
            </a:extLst>
          </p:cNvPr>
          <p:cNvSpPr>
            <a:spLocks noGrp="1"/>
          </p:cNvSpPr>
          <p:nvPr>
            <p:ph type="title"/>
          </p:nvPr>
        </p:nvSpPr>
        <p:spPr>
          <a:xfrm>
            <a:off x="695999" y="2529000"/>
            <a:ext cx="10800000" cy="900000"/>
          </a:xfrm>
        </p:spPr>
        <p:txBody>
          <a:bodyPr>
            <a:normAutofit/>
          </a:bodyPr>
          <a:lstStyle/>
          <a:p>
            <a:pPr algn="ctr"/>
            <a:r>
              <a:rPr lang="en-US" altLang="zh-CN" sz="4000" dirty="0" smtClean="0">
                <a:latin typeface="Century" panose="02040604050505020304" pitchFamily="18" charset="0"/>
              </a:rPr>
              <a:t>II. </a:t>
            </a:r>
            <a:r>
              <a:rPr lang="en-US" altLang="zh-CN" sz="4000" dirty="0" err="1" smtClean="0">
                <a:latin typeface="Century" panose="02040604050505020304" pitchFamily="18" charset="0"/>
              </a:rPr>
              <a:t>Skyrmion</a:t>
            </a:r>
            <a:r>
              <a:rPr lang="en-US" altLang="zh-CN" sz="4000" dirty="0" smtClean="0">
                <a:latin typeface="Century" panose="02040604050505020304" pitchFamily="18" charset="0"/>
              </a:rPr>
              <a:t> matter &amp; topology change</a:t>
            </a:r>
            <a:endParaRPr lang="zh-CN" altLang="en-US" sz="4000" b="1" dirty="0">
              <a:latin typeface="Century" panose="02040604050505020304" pitchFamily="18" charset="0"/>
            </a:endParaRPr>
          </a:p>
        </p:txBody>
      </p:sp>
      <p:grpSp>
        <p:nvGrpSpPr>
          <p:cNvPr id="13" name="组合 12">
            <a:extLst>
              <a:ext uri="{FF2B5EF4-FFF2-40B4-BE49-F238E27FC236}">
                <a16:creationId xmlns:a16="http://schemas.microsoft.com/office/drawing/2014/main" xmlns="" id="{EDD94754-E8DD-4B99-A582-89AAEF7911AE}"/>
              </a:ext>
            </a:extLst>
          </p:cNvPr>
          <p:cNvGrpSpPr/>
          <p:nvPr/>
        </p:nvGrpSpPr>
        <p:grpSpPr>
          <a:xfrm>
            <a:off x="695999" y="2500149"/>
            <a:ext cx="10800000" cy="964852"/>
            <a:chOff x="695999" y="2500149"/>
            <a:chExt cx="10800000" cy="964852"/>
          </a:xfrm>
        </p:grpSpPr>
        <p:sp>
          <p:nvSpPr>
            <p:cNvPr id="14" name="矩形 13">
              <a:extLst>
                <a:ext uri="{FF2B5EF4-FFF2-40B4-BE49-F238E27FC236}">
                  <a16:creationId xmlns:a16="http://schemas.microsoft.com/office/drawing/2014/main" xmlns="" id="{CAAE22C7-9F08-4C8A-8FD9-8BB826BC93C0}"/>
                </a:ext>
              </a:extLst>
            </p:cNvPr>
            <p:cNvSpPr/>
            <p:nvPr/>
          </p:nvSpPr>
          <p:spPr>
            <a:xfrm>
              <a:off x="695999" y="2500149"/>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5" name="矩形 14">
              <a:extLst>
                <a:ext uri="{FF2B5EF4-FFF2-40B4-BE49-F238E27FC236}">
                  <a16:creationId xmlns:a16="http://schemas.microsoft.com/office/drawing/2014/main" xmlns="" id="{2EDA4F33-AE76-4441-98DB-1B2643885C74}"/>
                </a:ext>
              </a:extLst>
            </p:cNvPr>
            <p:cNvSpPr/>
            <p:nvPr/>
          </p:nvSpPr>
          <p:spPr>
            <a:xfrm>
              <a:off x="695999" y="3393001"/>
              <a:ext cx="10800000" cy="72000"/>
            </a:xfrm>
            <a:prstGeom prst="rect">
              <a:avLst/>
            </a:prstGeom>
            <a:gradFill flip="none" rotWithShape="1">
              <a:gsLst>
                <a:gs pos="0">
                  <a:schemeClr val="accent1"/>
                </a:gs>
                <a:gs pos="100000">
                  <a:schemeClr val="accent1">
                    <a:lumMod val="30000"/>
                    <a:lumOff val="7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3" name="日期占位符 2"/>
          <p:cNvSpPr>
            <a:spLocks noGrp="1"/>
          </p:cNvSpPr>
          <p:nvPr>
            <p:ph type="dt" sz="half" idx="10"/>
          </p:nvPr>
        </p:nvSpPr>
        <p:spPr/>
        <p:txBody>
          <a:bodyPr/>
          <a:lstStyle/>
          <a:p>
            <a:r>
              <a:rPr lang="en-US" altLang="zh-CN" smtClean="0">
                <a:solidFill>
                  <a:prstClr val="black">
                    <a:tint val="75000"/>
                  </a:prstClr>
                </a:solidFill>
              </a:rPr>
              <a:t>2018/9/17</a:t>
            </a:r>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r>
              <a:rPr lang="en-US" altLang="zh-CN" smtClean="0">
                <a:solidFill>
                  <a:prstClr val="black">
                    <a:tint val="75000"/>
                  </a:prstClr>
                </a:solidFill>
              </a:rPr>
              <a:t>TopologyChange @ APCTP</a:t>
            </a:r>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E9AD0BA7-D59D-4694-8666-3935C983837A}" type="slidenum">
              <a:rPr lang="zh-CN" altLang="en-US" smtClean="0">
                <a:solidFill>
                  <a:prstClr val="black">
                    <a:tint val="75000"/>
                  </a:prstClr>
                </a:solidFill>
              </a:rPr>
              <a:pPr/>
              <a:t>8</a:t>
            </a:fld>
            <a:endParaRPr lang="zh-CN" altLang="en-US">
              <a:solidFill>
                <a:prstClr val="black">
                  <a:tint val="75000"/>
                </a:prstClr>
              </a:solidFill>
            </a:endParaRPr>
          </a:p>
        </p:txBody>
      </p:sp>
    </p:spTree>
    <p:extLst>
      <p:ext uri="{BB962C8B-B14F-4D97-AF65-F5344CB8AC3E}">
        <p14:creationId xmlns:p14="http://schemas.microsoft.com/office/powerpoint/2010/main" val="35893581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7720463-9EAC-415E-88A3-CDEFA8086553}"/>
              </a:ext>
            </a:extLst>
          </p:cNvPr>
          <p:cNvSpPr>
            <a:spLocks noGrp="1"/>
          </p:cNvSpPr>
          <p:nvPr>
            <p:ph type="title"/>
          </p:nvPr>
        </p:nvSpPr>
        <p:spPr>
          <a:xfrm>
            <a:off x="838200" y="365125"/>
            <a:ext cx="10515600" cy="720000"/>
          </a:xfrm>
        </p:spPr>
        <p:txBody>
          <a:bodyPr>
            <a:normAutofit/>
          </a:bodyPr>
          <a:lstStyle/>
          <a:p>
            <a:pPr fontAlgn="base">
              <a:spcAft>
                <a:spcPct val="0"/>
              </a:spcAft>
            </a:pPr>
            <a:r>
              <a:rPr lang="en-US" altLang="zh-CN" sz="3200" b="1" dirty="0" err="1" smtClean="0">
                <a:solidFill>
                  <a:srgbClr val="261F7B"/>
                </a:solidFill>
                <a:latin typeface="微软雅黑" panose="020B0503020204020204" pitchFamily="34" charset="-122"/>
                <a:ea typeface="微软雅黑" panose="020B0503020204020204" pitchFamily="34" charset="-122"/>
              </a:rPr>
              <a:t>Skyrme</a:t>
            </a:r>
            <a:r>
              <a:rPr lang="en-US" altLang="zh-CN" sz="3200" b="1" dirty="0" smtClean="0">
                <a:solidFill>
                  <a:srgbClr val="261F7B"/>
                </a:solidFill>
                <a:latin typeface="微软雅黑" panose="020B0503020204020204" pitchFamily="34" charset="-122"/>
                <a:ea typeface="微软雅黑" panose="020B0503020204020204" pitchFamily="34" charset="-122"/>
              </a:rPr>
              <a:t> model</a:t>
            </a:r>
            <a:r>
              <a:rPr lang="en-US" altLang="zh-CN" sz="3200" b="1" dirty="0">
                <a:solidFill>
                  <a:srgbClr val="261F7B"/>
                </a:solidFill>
                <a:latin typeface="微软雅黑" panose="020B0503020204020204" pitchFamily="34" charset="-122"/>
                <a:ea typeface="微软雅黑" panose="020B0503020204020204" pitchFamily="34" charset="-122"/>
              </a:rPr>
              <a:t>: </a:t>
            </a:r>
            <a:r>
              <a:rPr lang="en-US" altLang="zh-CN" sz="3200" b="1" dirty="0" smtClean="0">
                <a:solidFill>
                  <a:srgbClr val="261F7B"/>
                </a:solidFill>
                <a:latin typeface="微软雅黑" panose="020B0503020204020204" pitchFamily="34" charset="-122"/>
                <a:ea typeface="微软雅黑" panose="020B0503020204020204" pitchFamily="34" charset="-122"/>
              </a:rPr>
              <a:t>Baryon as a topological </a:t>
            </a:r>
            <a:r>
              <a:rPr lang="en-US" altLang="zh-CN" sz="3200" b="1" dirty="0" err="1" smtClean="0">
                <a:solidFill>
                  <a:srgbClr val="261F7B"/>
                </a:solidFill>
                <a:latin typeface="微软雅黑" panose="020B0503020204020204" pitchFamily="34" charset="-122"/>
                <a:ea typeface="微软雅黑" panose="020B0503020204020204" pitchFamily="34" charset="-122"/>
              </a:rPr>
              <a:t>soliton</a:t>
            </a:r>
            <a:r>
              <a:rPr lang="en-US" altLang="zh-CN" sz="3200" b="1" dirty="0" smtClean="0">
                <a:solidFill>
                  <a:srgbClr val="261F7B"/>
                </a:solidFill>
                <a:latin typeface="微软雅黑" panose="020B0503020204020204" pitchFamily="34" charset="-122"/>
                <a:ea typeface="微软雅黑" panose="020B0503020204020204" pitchFamily="34" charset="-122"/>
              </a:rPr>
              <a:t> </a:t>
            </a:r>
            <a:endParaRPr lang="ja-JP" altLang="en-US" sz="3200" b="1" dirty="0">
              <a:solidFill>
                <a:srgbClr val="261F7B"/>
              </a:solidFill>
              <a:latin typeface="微软雅黑" panose="020B0503020204020204" pitchFamily="34" charset="-122"/>
              <a:ea typeface="微软雅黑" panose="020B0503020204020204" pitchFamily="34" charset="-122"/>
            </a:endParaRPr>
          </a:p>
        </p:txBody>
      </p:sp>
      <p:sp>
        <p:nvSpPr>
          <p:cNvPr id="11" name="矩形 10">
            <a:extLst>
              <a:ext uri="{FF2B5EF4-FFF2-40B4-BE49-F238E27FC236}">
                <a16:creationId xmlns:a16="http://schemas.microsoft.com/office/drawing/2014/main" xmlns="" id="{B1704FAE-19F2-42CC-B43D-BC02382A9A3D}"/>
              </a:ext>
            </a:extLst>
          </p:cNvPr>
          <p:cNvSpPr/>
          <p:nvPr/>
        </p:nvSpPr>
        <p:spPr>
          <a:xfrm>
            <a:off x="838200" y="1093957"/>
            <a:ext cx="10515600" cy="72000"/>
          </a:xfrm>
          <a:prstGeom prst="rect">
            <a:avLst/>
          </a:prstGeom>
          <a:gradFill flip="none" rotWithShape="1">
            <a:gsLst>
              <a:gs pos="0">
                <a:schemeClr val="accent1"/>
              </a:gs>
              <a:gs pos="100000">
                <a:schemeClr val="accent1">
                  <a:lumMod val="30000"/>
                  <a:lumOff val="7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6" name="日期占位符 5"/>
          <p:cNvSpPr>
            <a:spLocks noGrp="1"/>
          </p:cNvSpPr>
          <p:nvPr>
            <p:ph type="dt" sz="half" idx="10"/>
          </p:nvPr>
        </p:nvSpPr>
        <p:spPr/>
        <p:txBody>
          <a:bodyPr/>
          <a:lstStyle/>
          <a:p>
            <a:r>
              <a:rPr lang="en-US" altLang="zh-CN" smtClean="0">
                <a:solidFill>
                  <a:prstClr val="black">
                    <a:tint val="75000"/>
                  </a:prstClr>
                </a:solidFill>
              </a:rPr>
              <a:t>2018/9/17</a:t>
            </a:r>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r>
              <a:rPr lang="en-US" altLang="zh-CN" smtClean="0">
                <a:solidFill>
                  <a:prstClr val="black">
                    <a:tint val="75000"/>
                  </a:prstClr>
                </a:solidFill>
              </a:rPr>
              <a:t>TopologyChange @ APCTP</a:t>
            </a:r>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E9AD0BA7-D59D-4694-8666-3935C983837A}" type="slidenum">
              <a:rPr lang="zh-CN" altLang="en-US" smtClean="0">
                <a:solidFill>
                  <a:prstClr val="black">
                    <a:tint val="75000"/>
                  </a:prstClr>
                </a:solidFill>
              </a:rPr>
              <a:pPr/>
              <a:t>9</a:t>
            </a:fld>
            <a:endParaRPr lang="zh-CN" altLang="en-US">
              <a:solidFill>
                <a:prstClr val="black">
                  <a:tint val="75000"/>
                </a:prstClr>
              </a:solidFill>
            </a:endParaRPr>
          </a:p>
        </p:txBody>
      </p:sp>
      <p:pic>
        <p:nvPicPr>
          <p:cNvPr id="3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5139" y="1267275"/>
            <a:ext cx="6331221" cy="15803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5139" y="4498273"/>
            <a:ext cx="6316935" cy="1408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9" name="TextBox 7"/>
          <p:cNvSpPr txBox="1"/>
          <p:nvPr/>
        </p:nvSpPr>
        <p:spPr>
          <a:xfrm>
            <a:off x="1929982" y="2903524"/>
            <a:ext cx="1541191" cy="369332"/>
          </a:xfrm>
          <a:prstGeom prst="rect">
            <a:avLst/>
          </a:prstGeom>
          <a:noFill/>
        </p:spPr>
        <p:txBody>
          <a:bodyPr wrap="none" rtlCol="0">
            <a:spAutoFit/>
          </a:bodyPr>
          <a:lstStyle/>
          <a:p>
            <a:r>
              <a:rPr kumimoji="1" lang="en-US" altLang="ja-JP" dirty="0"/>
              <a:t>For fixed time:</a:t>
            </a:r>
            <a:endParaRPr kumimoji="1" lang="ja-JP" altLang="en-US" dirty="0"/>
          </a:p>
        </p:txBody>
      </p:sp>
      <p:pic>
        <p:nvPicPr>
          <p:cNvPr id="4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2189" y="3263565"/>
            <a:ext cx="1864792" cy="440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 name="TextBox 8"/>
          <p:cNvSpPr txBox="1"/>
          <p:nvPr/>
        </p:nvSpPr>
        <p:spPr>
          <a:xfrm>
            <a:off x="2146006" y="3623605"/>
            <a:ext cx="1526315" cy="646331"/>
          </a:xfrm>
          <a:prstGeom prst="rect">
            <a:avLst/>
          </a:prstGeom>
          <a:noFill/>
        </p:spPr>
        <p:txBody>
          <a:bodyPr wrap="none" rtlCol="0">
            <a:spAutoFit/>
          </a:bodyPr>
          <a:lstStyle/>
          <a:p>
            <a:r>
              <a:rPr kumimoji="1" lang="en-US" altLang="ja-JP" dirty="0"/>
              <a:t>With B.C., </a:t>
            </a:r>
          </a:p>
          <a:p>
            <a:r>
              <a:rPr lang="en-US" altLang="ja-JP" dirty="0"/>
              <a:t>Trivial vacuum</a:t>
            </a:r>
            <a:endParaRPr lang="ja-JP" altLang="en-US" dirty="0"/>
          </a:p>
        </p:txBody>
      </p:sp>
      <p:pic>
        <p:nvPicPr>
          <p:cNvPr id="42"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7023" y="3839629"/>
            <a:ext cx="1857375"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10"/>
          <p:cNvSpPr txBox="1"/>
          <p:nvPr/>
        </p:nvSpPr>
        <p:spPr>
          <a:xfrm>
            <a:off x="6090913" y="3029677"/>
            <a:ext cx="5969062" cy="1200329"/>
          </a:xfrm>
          <a:prstGeom prst="rect">
            <a:avLst/>
          </a:prstGeom>
          <a:noFill/>
        </p:spPr>
        <p:txBody>
          <a:bodyPr wrap="square" rtlCol="0">
            <a:spAutoFit/>
          </a:bodyPr>
          <a:lstStyle/>
          <a:p>
            <a:r>
              <a:rPr lang="en-US" altLang="ja-JP" b="1" dirty="0"/>
              <a:t>R</a:t>
            </a:r>
            <a:r>
              <a:rPr lang="en-US" altLang="ja-JP" b="1" baseline="30000" dirty="0"/>
              <a:t>3</a:t>
            </a:r>
            <a:r>
              <a:rPr lang="en-US" altLang="ja-JP" b="1" dirty="0"/>
              <a:t> can be </a:t>
            </a:r>
            <a:r>
              <a:rPr lang="en-US" altLang="ja-JP" b="1" dirty="0" err="1"/>
              <a:t>compactified</a:t>
            </a:r>
            <a:r>
              <a:rPr lang="en-US" altLang="ja-JP" b="1" dirty="0"/>
              <a:t> to S</a:t>
            </a:r>
            <a:r>
              <a:rPr lang="en-US" altLang="ja-JP" b="1" baseline="30000" dirty="0"/>
              <a:t>3</a:t>
            </a:r>
            <a:r>
              <a:rPr lang="en-US" altLang="ja-JP" b="1" dirty="0"/>
              <a:t> as all </a:t>
            </a:r>
            <a:endParaRPr lang="en-US" altLang="ja-JP" b="1" dirty="0" smtClean="0"/>
          </a:p>
          <a:p>
            <a:r>
              <a:rPr lang="en-US" altLang="ja-JP" b="1" dirty="0" smtClean="0"/>
              <a:t>points </a:t>
            </a:r>
            <a:r>
              <a:rPr lang="en-US" altLang="ja-JP" b="1" dirty="0"/>
              <a:t>at infinity in R</a:t>
            </a:r>
            <a:r>
              <a:rPr lang="en-US" altLang="ja-JP" b="1" baseline="30000" dirty="0"/>
              <a:t>3</a:t>
            </a:r>
            <a:r>
              <a:rPr lang="en-US" altLang="ja-JP" b="1" dirty="0"/>
              <a:t> are mapped </a:t>
            </a:r>
            <a:endParaRPr lang="en-US" altLang="ja-JP" b="1" dirty="0" smtClean="0"/>
          </a:p>
          <a:p>
            <a:r>
              <a:rPr lang="en-US" altLang="ja-JP" b="1" dirty="0" smtClean="0"/>
              <a:t>into one fixed point in S</a:t>
            </a:r>
            <a:r>
              <a:rPr lang="en-US" altLang="ja-JP" b="1" baseline="30000" dirty="0" smtClean="0"/>
              <a:t>3</a:t>
            </a:r>
            <a:r>
              <a:rPr lang="en-US" altLang="ja-JP" b="1" dirty="0" smtClean="0"/>
              <a:t> .</a:t>
            </a:r>
          </a:p>
          <a:p>
            <a:r>
              <a:rPr kumimoji="1" lang="en-US" altLang="ja-JP" b="1" dirty="0" smtClean="0">
                <a:solidFill>
                  <a:srgbClr val="FF0000"/>
                </a:solidFill>
              </a:rPr>
              <a:t>Conserved winding num.  </a:t>
            </a:r>
            <a:r>
              <a:rPr kumimoji="1" lang="en-US" altLang="ja-JP" b="1" dirty="0" smtClean="0">
                <a:solidFill>
                  <a:srgbClr val="FF0000"/>
                </a:solidFill>
                <a:sym typeface="Mathematica1" panose="05000502060100000001" pitchFamily="2" charset="2"/>
              </a:rPr>
              <a:t> conserved baryon num. in QCD</a:t>
            </a:r>
            <a:endParaRPr kumimoji="1" lang="ja-JP" altLang="en-US" b="1" dirty="0">
              <a:solidFill>
                <a:srgbClr val="FF0000"/>
              </a:solidFill>
            </a:endParaRPr>
          </a:p>
        </p:txBody>
      </p:sp>
      <p:sp>
        <p:nvSpPr>
          <p:cNvPr id="44" name="Rectangle 12"/>
          <p:cNvSpPr/>
          <p:nvPr/>
        </p:nvSpPr>
        <p:spPr>
          <a:xfrm>
            <a:off x="1674601" y="2903524"/>
            <a:ext cx="8388424" cy="1512168"/>
          </a:xfrm>
          <a:prstGeom prst="rect">
            <a:avLst/>
          </a:prstGeom>
          <a:noFill/>
          <a:ln w="2222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文本框 2"/>
          <p:cNvSpPr txBox="1"/>
          <p:nvPr/>
        </p:nvSpPr>
        <p:spPr>
          <a:xfrm>
            <a:off x="9579235" y="1663908"/>
            <a:ext cx="1894173" cy="369332"/>
          </a:xfrm>
          <a:prstGeom prst="rect">
            <a:avLst/>
          </a:prstGeom>
          <a:noFill/>
        </p:spPr>
        <p:txBody>
          <a:bodyPr wrap="none" rtlCol="0">
            <a:spAutoFit/>
          </a:bodyPr>
          <a:lstStyle/>
          <a:p>
            <a:r>
              <a:rPr lang="en-US" altLang="zh-CN" dirty="0" smtClean="0">
                <a:solidFill>
                  <a:srgbClr val="00B050"/>
                </a:solidFill>
              </a:rPr>
              <a:t>T. R. </a:t>
            </a:r>
            <a:r>
              <a:rPr lang="en-US" altLang="zh-CN" dirty="0" err="1" smtClean="0">
                <a:solidFill>
                  <a:srgbClr val="00B050"/>
                </a:solidFill>
              </a:rPr>
              <a:t>Skyrme</a:t>
            </a:r>
            <a:r>
              <a:rPr lang="en-US" altLang="zh-CN" dirty="0" smtClean="0">
                <a:solidFill>
                  <a:srgbClr val="00B050"/>
                </a:solidFill>
              </a:rPr>
              <a:t>, 1960</a:t>
            </a:r>
            <a:endParaRPr lang="zh-CN" altLang="en-US" dirty="0">
              <a:solidFill>
                <a:srgbClr val="00B050"/>
              </a:solidFill>
            </a:endParaRPr>
          </a:p>
        </p:txBody>
      </p:sp>
      <mc:AlternateContent xmlns:mc="http://schemas.openxmlformats.org/markup-compatibility/2006" xmlns:a14="http://schemas.microsoft.com/office/drawing/2010/main">
        <mc:Choice Requires="a14">
          <p:sp>
            <p:nvSpPr>
              <p:cNvPr id="4" name="文本框 3"/>
              <p:cNvSpPr txBox="1"/>
              <p:nvPr/>
            </p:nvSpPr>
            <p:spPr>
              <a:xfrm>
                <a:off x="2403454" y="5988963"/>
                <a:ext cx="8596905" cy="461665"/>
              </a:xfrm>
              <a:prstGeom prst="rect">
                <a:avLst/>
              </a:prstGeom>
              <a:solidFill>
                <a:schemeClr val="bg1">
                  <a:lumMod val="95000"/>
                </a:schemeClr>
              </a:solidFill>
              <a:ln w="28575" cap="rnd">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none" rtlCol="0">
                <a:spAutoFit/>
              </a:bodyPr>
              <a:lstStyle/>
              <a:p>
                <a:r>
                  <a:rPr lang="en-US" altLang="zh-CN" sz="2400" dirty="0" smtClean="0">
                    <a:solidFill>
                      <a:srgbClr val="FF0000"/>
                    </a:solidFill>
                    <a:latin typeface="微软雅黑" panose="020B0503020204020204" pitchFamily="34" charset="-122"/>
                    <a:ea typeface="微软雅黑" panose="020B0503020204020204" pitchFamily="34" charset="-122"/>
                  </a:rPr>
                  <a:t>In large </a:t>
                </a:r>
                <a14:m>
                  <m:oMath xmlns:m="http://schemas.openxmlformats.org/officeDocument/2006/math">
                    <m:sSub>
                      <m:sSubPr>
                        <m:ctrlPr>
                          <a:rPr lang="en-US" altLang="zh-CN" sz="2400" i="1" smtClean="0">
                            <a:solidFill>
                              <a:srgbClr val="FF0000"/>
                            </a:solidFill>
                            <a:latin typeface="Cambria Math" panose="02040503050406030204" pitchFamily="18" charset="0"/>
                          </a:rPr>
                        </m:ctrlPr>
                      </m:sSubPr>
                      <m:e>
                        <m:r>
                          <a:rPr lang="en-US" altLang="zh-CN" sz="2400" b="0" i="1" smtClean="0">
                            <a:solidFill>
                              <a:srgbClr val="FF0000"/>
                            </a:solidFill>
                            <a:latin typeface="Cambria Math" panose="02040503050406030204" pitchFamily="18" charset="0"/>
                          </a:rPr>
                          <m:t>𝑁</m:t>
                        </m:r>
                      </m:e>
                      <m:sub>
                        <m:r>
                          <a:rPr lang="en-US" altLang="zh-CN" sz="2400" b="0" i="1" smtClean="0">
                            <a:solidFill>
                              <a:srgbClr val="FF0000"/>
                            </a:solidFill>
                            <a:latin typeface="Cambria Math" panose="02040503050406030204" pitchFamily="18" charset="0"/>
                          </a:rPr>
                          <m:t>𝑐</m:t>
                        </m:r>
                      </m:sub>
                    </m:sSub>
                  </m:oMath>
                </a14:m>
                <a:r>
                  <a:rPr lang="zh-CN" altLang="en-US" sz="2400" dirty="0" smtClean="0">
                    <a:solidFill>
                      <a:srgbClr val="FF0000"/>
                    </a:solidFill>
                    <a:latin typeface="微软雅黑" panose="020B0503020204020204" pitchFamily="34" charset="-122"/>
                    <a:ea typeface="微软雅黑" panose="020B0503020204020204" pitchFamily="34" charset="-122"/>
                  </a:rPr>
                  <a:t> </a:t>
                </a:r>
                <a:r>
                  <a:rPr lang="en-US" altLang="zh-CN" sz="2400" dirty="0" smtClean="0">
                    <a:solidFill>
                      <a:srgbClr val="FF0000"/>
                    </a:solidFill>
                    <a:latin typeface="微软雅黑" panose="020B0503020204020204" pitchFamily="34" charset="-122"/>
                    <a:ea typeface="微软雅黑" panose="020B0503020204020204" pitchFamily="34" charset="-122"/>
                  </a:rPr>
                  <a:t>limit, baryon in QCD goes to </a:t>
                </a:r>
                <a:r>
                  <a:rPr lang="en-US" altLang="zh-CN" sz="2400" dirty="0" err="1" smtClean="0">
                    <a:solidFill>
                      <a:srgbClr val="FF0000"/>
                    </a:solidFill>
                    <a:latin typeface="微软雅黑" panose="020B0503020204020204" pitchFamily="34" charset="-122"/>
                    <a:ea typeface="微软雅黑" panose="020B0503020204020204" pitchFamily="34" charset="-122"/>
                  </a:rPr>
                  <a:t>skyrmion</a:t>
                </a:r>
                <a:r>
                  <a:rPr lang="en-US" altLang="zh-CN" sz="2400" dirty="0" smtClean="0">
                    <a:solidFill>
                      <a:srgbClr val="FF0000"/>
                    </a:solidFill>
                    <a:latin typeface="微软雅黑" panose="020B0503020204020204" pitchFamily="34" charset="-122"/>
                    <a:ea typeface="微软雅黑" panose="020B0503020204020204" pitchFamily="34" charset="-122"/>
                  </a:rPr>
                  <a:t>. </a:t>
                </a:r>
                <a:r>
                  <a:rPr lang="en-US" altLang="zh-CN" dirty="0" smtClean="0">
                    <a:solidFill>
                      <a:srgbClr val="00B050"/>
                    </a:solidFill>
                  </a:rPr>
                  <a:t>Witten 79’</a:t>
                </a:r>
                <a:endParaRPr lang="zh-CN" altLang="en-US" dirty="0">
                  <a:solidFill>
                    <a:srgbClr val="00B050"/>
                  </a:solidFill>
                </a:endParaRPr>
              </a:p>
            </p:txBody>
          </p:sp>
        </mc:Choice>
        <mc:Fallback xmlns="">
          <p:sp>
            <p:nvSpPr>
              <p:cNvPr id="4" name="文本框 3"/>
              <p:cNvSpPr txBox="1">
                <a:spLocks noRot="1" noChangeAspect="1" noMove="1" noResize="1" noEditPoints="1" noAdjustHandles="1" noChangeArrowheads="1" noChangeShapeType="1" noTextEdit="1"/>
              </p:cNvSpPr>
              <p:nvPr/>
            </p:nvSpPr>
            <p:spPr>
              <a:xfrm>
                <a:off x="2403454" y="5988963"/>
                <a:ext cx="8596905" cy="461665"/>
              </a:xfrm>
              <a:prstGeom prst="rect">
                <a:avLst/>
              </a:prstGeom>
              <a:blipFill rotWithShape="0">
                <a:blip r:embed="rId7"/>
                <a:stretch>
                  <a:fillRect l="-918" t="-7407" b="-23457"/>
                </a:stretch>
              </a:blipFill>
              <a:ln w="28575" cap="rnd">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lstStyle/>
              <a:p>
                <a:r>
                  <a:rPr lang="zh-CN" altLang="en-US">
                    <a:noFill/>
                  </a:rPr>
                  <a:t> </a:t>
                </a:r>
              </a:p>
            </p:txBody>
          </p:sp>
        </mc:Fallback>
      </mc:AlternateContent>
    </p:spTree>
    <p:extLst>
      <p:ext uri="{BB962C8B-B14F-4D97-AF65-F5344CB8AC3E}">
        <p14:creationId xmlns:p14="http://schemas.microsoft.com/office/powerpoint/2010/main" val="37732363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13965</TotalTime>
  <Words>2195</Words>
  <Application>Microsoft Office PowerPoint</Application>
  <PresentationFormat>宽屏</PresentationFormat>
  <Paragraphs>545</Paragraphs>
  <Slides>48</Slides>
  <Notes>18</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48</vt:i4>
      </vt:variant>
    </vt:vector>
  </HeadingPairs>
  <TitlesOfParts>
    <vt:vector size="69" baseType="lpstr">
      <vt:lpstr>Arial Unicode MS</vt:lpstr>
      <vt:lpstr>굴림</vt:lpstr>
      <vt:lpstr>맑은 고딕</vt:lpstr>
      <vt:lpstr>等线</vt:lpstr>
      <vt:lpstr>等线 Light</vt:lpstr>
      <vt:lpstr>黑体</vt:lpstr>
      <vt:lpstr>华文彩云</vt:lpstr>
      <vt:lpstr>华文楷体</vt:lpstr>
      <vt:lpstr>宋体</vt:lpstr>
      <vt:lpstr>Microsoft YaHei</vt:lpstr>
      <vt:lpstr>Microsoft YaHei</vt:lpstr>
      <vt:lpstr>游ゴシック</vt:lpstr>
      <vt:lpstr>Arial</vt:lpstr>
      <vt:lpstr>Blackadder ITC</vt:lpstr>
      <vt:lpstr>Cambria Math</vt:lpstr>
      <vt:lpstr>Centaur</vt:lpstr>
      <vt:lpstr>Century</vt:lpstr>
      <vt:lpstr>Mathematica1</vt:lpstr>
      <vt:lpstr>Symbol</vt:lpstr>
      <vt:lpstr>Wingdings</vt:lpstr>
      <vt:lpstr>Office 主题​​</vt:lpstr>
      <vt:lpstr>Topology Change, Emergent Symmetry of QCD  and  Neutron Star Properties </vt:lpstr>
      <vt:lpstr>Outline</vt:lpstr>
      <vt:lpstr>I. Introduction</vt:lpstr>
      <vt:lpstr>PowerPoint 演示文稿</vt:lpstr>
      <vt:lpstr>PowerPoint 演示文稿</vt:lpstr>
      <vt:lpstr>PowerPoint 演示文稿</vt:lpstr>
      <vt:lpstr>PowerPoint 演示文稿</vt:lpstr>
      <vt:lpstr>II. Skyrmion matter &amp; topology change</vt:lpstr>
      <vt:lpstr>Skyrme model: Baryon as a topological soliton </vt:lpstr>
      <vt:lpstr>PowerPoint 演示文稿</vt:lpstr>
      <vt:lpstr>PowerPoint 演示文稿</vt:lpstr>
      <vt:lpstr>PowerPoint 演示文稿</vt:lpstr>
      <vt:lpstr>PowerPoint 演示文稿</vt:lpstr>
      <vt:lpstr>III. Hidden symmetries of QCD</vt:lpstr>
      <vt:lpstr>Symmetries hidden in QCD</vt:lpstr>
      <vt:lpstr>ChPT of pion and rho mesons, HLS</vt:lpstr>
      <vt:lpstr>PowerPoint 演示文稿</vt:lpstr>
      <vt:lpstr>PowerPoint 演示文稿</vt:lpstr>
      <vt:lpstr>PowerPoint 演示文稿</vt:lpstr>
      <vt:lpstr>PowerPoint 演示文稿</vt:lpstr>
      <vt:lpstr>Chiral-scale hidden local symmetry</vt:lpstr>
      <vt:lpstr>PowerPoint 演示文稿</vt:lpstr>
      <vt:lpstr>Chiral-scale hidden local symmetry: Discussion</vt:lpstr>
      <vt:lpstr>Scale invariant HLS with baryon octet: bsHLS</vt:lpstr>
      <vt:lpstr>PowerPoint 演示文稿</vt:lpstr>
      <vt:lpstr>PowerPoint 演示文稿</vt:lpstr>
      <vt:lpstr>PowerPoint 演示文稿</vt:lpstr>
      <vt:lpstr>V. Emergent symmetry and neutron star properties </vt:lpstr>
      <vt:lpstr>PowerPoint 演示文稿</vt:lpstr>
      <vt:lpstr>PowerPoint 演示文稿</vt:lpstr>
      <vt:lpstr>PowerPoint 演示文稿</vt:lpstr>
      <vt:lpstr>PowerPoint 演示文稿</vt:lpstr>
      <vt:lpstr>PowerPoint 演示文稿</vt:lpstr>
      <vt:lpstr>Symmetry Energy</vt:lpstr>
      <vt:lpstr>Symmetry Energy</vt:lpstr>
      <vt:lpstr>PowerPoint 演示文稿</vt:lpstr>
      <vt:lpstr>PowerPoint 演示文稿</vt:lpstr>
      <vt:lpstr>PowerPoint 演示文稿</vt:lpstr>
      <vt:lpstr>PowerPoint 演示文稿</vt:lpstr>
      <vt:lpstr>PowerPoint 演示文稿</vt:lpstr>
      <vt:lpstr>VI. Summary and duscussion </vt:lpstr>
      <vt:lpstr>PowerPoint 演示文稿</vt:lpstr>
      <vt:lpstr>PowerPoint 演示文稿</vt:lpstr>
      <vt:lpstr>PowerPoint 演示文稿</vt:lpstr>
      <vt:lpstr> </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刘香海</dc:creator>
  <cp:lastModifiedBy>Think</cp:lastModifiedBy>
  <cp:revision>734</cp:revision>
  <dcterms:created xsi:type="dcterms:W3CDTF">2017-12-25T05:41:27Z</dcterms:created>
  <dcterms:modified xsi:type="dcterms:W3CDTF">2018-09-17T04:36:20Z</dcterms:modified>
</cp:coreProperties>
</file>