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64" r:id="rId3"/>
    <p:sldId id="269" r:id="rId4"/>
    <p:sldId id="257" r:id="rId5"/>
    <p:sldId id="265" r:id="rId6"/>
    <p:sldId id="267" r:id="rId7"/>
    <p:sldId id="307" r:id="rId8"/>
    <p:sldId id="308" r:id="rId9"/>
    <p:sldId id="266" r:id="rId10"/>
    <p:sldId id="309" r:id="rId11"/>
    <p:sldId id="268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8" r:id="rId20"/>
    <p:sldId id="280" r:id="rId21"/>
    <p:sldId id="277" r:id="rId22"/>
    <p:sldId id="281" r:id="rId23"/>
    <p:sldId id="282" r:id="rId24"/>
    <p:sldId id="310" r:id="rId25"/>
    <p:sldId id="283" r:id="rId26"/>
    <p:sldId id="284" r:id="rId27"/>
    <p:sldId id="285" r:id="rId28"/>
    <p:sldId id="292" r:id="rId29"/>
    <p:sldId id="289" r:id="rId30"/>
    <p:sldId id="288" r:id="rId31"/>
    <p:sldId id="293" r:id="rId32"/>
    <p:sldId id="294" r:id="rId33"/>
    <p:sldId id="262" r:id="rId34"/>
    <p:sldId id="263" r:id="rId35"/>
    <p:sldId id="295" r:id="rId36"/>
    <p:sldId id="297" r:id="rId37"/>
    <p:sldId id="298" r:id="rId38"/>
    <p:sldId id="296" r:id="rId39"/>
    <p:sldId id="305" r:id="rId40"/>
    <p:sldId id="306" r:id="rId41"/>
    <p:sldId id="299" r:id="rId42"/>
    <p:sldId id="302" r:id="rId43"/>
    <p:sldId id="304" r:id="rId44"/>
    <p:sldId id="301" r:id="rId45"/>
    <p:sldId id="311" r:id="rId4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4C859B-2A31-4DDB-9237-E7FC4E24F313}" type="datetimeFigureOut">
              <a:rPr lang="ko-KR" altLang="en-US" smtClean="0"/>
              <a:t>2018-08-21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1D72F-88F5-4292-A34C-9DD3E8BF8E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725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1D72F-88F5-4292-A34C-9DD3E8BF8EE8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6879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82808-ED31-495D-86FF-4CF547A12861}" type="datetimeFigureOut">
              <a:rPr lang="ko-KR" altLang="en-US" smtClean="0"/>
              <a:t>2018-08-21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CD02-E01D-4374-866E-92C0F26427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9320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82808-ED31-495D-86FF-4CF547A12861}" type="datetimeFigureOut">
              <a:rPr lang="ko-KR" altLang="en-US" smtClean="0"/>
              <a:t>2018-08-21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CD02-E01D-4374-866E-92C0F26427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6752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82808-ED31-495D-86FF-4CF547A12861}" type="datetimeFigureOut">
              <a:rPr lang="ko-KR" altLang="en-US" smtClean="0"/>
              <a:t>2018-08-21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CD02-E01D-4374-866E-92C0F26427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1437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82808-ED31-495D-86FF-4CF547A12861}" type="datetimeFigureOut">
              <a:rPr lang="ko-KR" altLang="en-US" smtClean="0"/>
              <a:t>2018-08-21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CD02-E01D-4374-866E-92C0F26427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1930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82808-ED31-495D-86FF-4CF547A12861}" type="datetimeFigureOut">
              <a:rPr lang="ko-KR" altLang="en-US" smtClean="0"/>
              <a:t>2018-08-21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CD02-E01D-4374-866E-92C0F26427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3501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82808-ED31-495D-86FF-4CF547A12861}" type="datetimeFigureOut">
              <a:rPr lang="ko-KR" altLang="en-US" smtClean="0"/>
              <a:t>2018-08-21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CD02-E01D-4374-866E-92C0F26427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5163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82808-ED31-495D-86FF-4CF547A12861}" type="datetimeFigureOut">
              <a:rPr lang="ko-KR" altLang="en-US" smtClean="0"/>
              <a:t>2018-08-21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CD02-E01D-4374-866E-92C0F26427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2422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82808-ED31-495D-86FF-4CF547A12861}" type="datetimeFigureOut">
              <a:rPr lang="ko-KR" altLang="en-US" smtClean="0"/>
              <a:t>2018-08-21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CD02-E01D-4374-866E-92C0F26427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0909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82808-ED31-495D-86FF-4CF547A12861}" type="datetimeFigureOut">
              <a:rPr lang="ko-KR" altLang="en-US" smtClean="0"/>
              <a:t>2018-08-21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CD02-E01D-4374-866E-92C0F26427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0761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82808-ED31-495D-86FF-4CF547A12861}" type="datetimeFigureOut">
              <a:rPr lang="ko-KR" altLang="en-US" smtClean="0"/>
              <a:t>2018-08-21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CD02-E01D-4374-866E-92C0F26427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8508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82808-ED31-495D-86FF-4CF547A12861}" type="datetimeFigureOut">
              <a:rPr lang="ko-KR" altLang="en-US" smtClean="0"/>
              <a:t>2018-08-21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CD02-E01D-4374-866E-92C0F26427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157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82808-ED31-495D-86FF-4CF547A12861}" type="datetimeFigureOut">
              <a:rPr lang="ko-KR" altLang="en-US" smtClean="0"/>
              <a:t>2018-08-21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ACD02-E01D-4374-866E-92C0F26427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1410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11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19.png"/><Relationship Id="rId5" Type="http://schemas.openxmlformats.org/officeDocument/2006/relationships/hyperlink" Target="http://www.google.com/url?sa=i&amp;rct=j&amp;q=&amp;esrc=s&amp;source=images&amp;cd=&amp;cad=rja&amp;uact=8&amp;ved=2ahUKEwjD5Zr-pfPcAhUIf7wKHXhbCq4QjRx6BAgBEAU&amp;url=http://inspirehep.net/record/1207651/plots&amp;psig=AOvVaw0XCfcF_VnT-D7gsXczV6MM&amp;ust=1534568105628466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13" Type="http://schemas.openxmlformats.org/officeDocument/2006/relationships/image" Target="../media/image120.png"/><Relationship Id="rId18" Type="http://schemas.openxmlformats.org/officeDocument/2006/relationships/image" Target="../media/image24.png"/><Relationship Id="rId3" Type="http://schemas.openxmlformats.org/officeDocument/2006/relationships/image" Target="../media/image210.png"/><Relationship Id="rId7" Type="http://schemas.openxmlformats.org/officeDocument/2006/relationships/image" Target="../media/image61.png"/><Relationship Id="rId12" Type="http://schemas.openxmlformats.org/officeDocument/2006/relationships/image" Target="../media/image110.png"/><Relationship Id="rId17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100.png"/><Relationship Id="rId5" Type="http://schemas.openxmlformats.org/officeDocument/2006/relationships/image" Target="../media/image410.png"/><Relationship Id="rId15" Type="http://schemas.openxmlformats.org/officeDocument/2006/relationships/image" Target="../media/image140.png"/><Relationship Id="rId10" Type="http://schemas.openxmlformats.org/officeDocument/2006/relationships/image" Target="../media/image90.png"/><Relationship Id="rId4" Type="http://schemas.openxmlformats.org/officeDocument/2006/relationships/image" Target="../media/image310.png"/><Relationship Id="rId9" Type="http://schemas.openxmlformats.org/officeDocument/2006/relationships/image" Target="../media/image82.png"/><Relationship Id="rId14" Type="http://schemas.openxmlformats.org/officeDocument/2006/relationships/image" Target="../media/image1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110.png"/><Relationship Id="rId18" Type="http://schemas.openxmlformats.org/officeDocument/2006/relationships/image" Target="../media/image180.png"/><Relationship Id="rId26" Type="http://schemas.openxmlformats.org/officeDocument/2006/relationships/image" Target="../media/image34.png"/><Relationship Id="rId3" Type="http://schemas.openxmlformats.org/officeDocument/2006/relationships/image" Target="../media/image1.png"/><Relationship Id="rId21" Type="http://schemas.openxmlformats.org/officeDocument/2006/relationships/image" Target="../media/image26.png"/><Relationship Id="rId7" Type="http://schemas.openxmlformats.org/officeDocument/2006/relationships/image" Target="../media/image51.png"/><Relationship Id="rId12" Type="http://schemas.openxmlformats.org/officeDocument/2006/relationships/image" Target="../media/image100.png"/><Relationship Id="rId17" Type="http://schemas.openxmlformats.org/officeDocument/2006/relationships/image" Target="../media/image160.png"/><Relationship Id="rId25" Type="http://schemas.openxmlformats.org/officeDocument/2006/relationships/image" Target="../media/image33.png"/><Relationship Id="rId2" Type="http://schemas.openxmlformats.org/officeDocument/2006/relationships/image" Target="../media/image230.png"/><Relationship Id="rId16" Type="http://schemas.openxmlformats.org/officeDocument/2006/relationships/image" Target="../media/image150.png"/><Relationship Id="rId20" Type="http://schemas.openxmlformats.org/officeDocument/2006/relationships/image" Target="../media/image200.png"/><Relationship Id="rId29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0.png"/><Relationship Id="rId11" Type="http://schemas.openxmlformats.org/officeDocument/2006/relationships/image" Target="../media/image90.png"/><Relationship Id="rId24" Type="http://schemas.openxmlformats.org/officeDocument/2006/relationships/image" Target="../media/image32.png"/><Relationship Id="rId32" Type="http://schemas.openxmlformats.org/officeDocument/2006/relationships/image" Target="../media/image39.png"/><Relationship Id="rId5" Type="http://schemas.openxmlformats.org/officeDocument/2006/relationships/image" Target="../media/image310.png"/><Relationship Id="rId15" Type="http://schemas.openxmlformats.org/officeDocument/2006/relationships/image" Target="../media/image140.png"/><Relationship Id="rId23" Type="http://schemas.openxmlformats.org/officeDocument/2006/relationships/image" Target="../media/image28.png"/><Relationship Id="rId28" Type="http://schemas.openxmlformats.org/officeDocument/2006/relationships/image" Target="../media/image35.png"/><Relationship Id="rId10" Type="http://schemas.openxmlformats.org/officeDocument/2006/relationships/image" Target="../media/image82.png"/><Relationship Id="rId19" Type="http://schemas.openxmlformats.org/officeDocument/2006/relationships/image" Target="../media/image240.png"/><Relationship Id="rId31" Type="http://schemas.openxmlformats.org/officeDocument/2006/relationships/image" Target="../media/image38.png"/><Relationship Id="rId4" Type="http://schemas.openxmlformats.org/officeDocument/2006/relationships/image" Target="../media/image30.png"/><Relationship Id="rId9" Type="http://schemas.openxmlformats.org/officeDocument/2006/relationships/image" Target="../media/image710.png"/><Relationship Id="rId14" Type="http://schemas.openxmlformats.org/officeDocument/2006/relationships/image" Target="../media/image120.png"/><Relationship Id="rId22" Type="http://schemas.openxmlformats.org/officeDocument/2006/relationships/image" Target="../media/image27.png"/><Relationship Id="rId27" Type="http://schemas.openxmlformats.org/officeDocument/2006/relationships/image" Target="../media/image130.png"/><Relationship Id="rId30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0.png"/><Relationship Id="rId13" Type="http://schemas.openxmlformats.org/officeDocument/2006/relationships/image" Target="../media/image90.png"/><Relationship Id="rId18" Type="http://schemas.openxmlformats.org/officeDocument/2006/relationships/image" Target="../media/image150.png"/><Relationship Id="rId26" Type="http://schemas.openxmlformats.org/officeDocument/2006/relationships/image" Target="../media/image32.png"/><Relationship Id="rId3" Type="http://schemas.openxmlformats.org/officeDocument/2006/relationships/image" Target="../media/image43.png"/><Relationship Id="rId21" Type="http://schemas.openxmlformats.org/officeDocument/2006/relationships/image" Target="../media/image240.png"/><Relationship Id="rId34" Type="http://schemas.openxmlformats.org/officeDocument/2006/relationships/image" Target="../media/image39.png"/><Relationship Id="rId7" Type="http://schemas.openxmlformats.org/officeDocument/2006/relationships/image" Target="../media/image310.png"/><Relationship Id="rId12" Type="http://schemas.openxmlformats.org/officeDocument/2006/relationships/image" Target="../media/image82.png"/><Relationship Id="rId17" Type="http://schemas.openxmlformats.org/officeDocument/2006/relationships/image" Target="../media/image140.png"/><Relationship Id="rId25" Type="http://schemas.openxmlformats.org/officeDocument/2006/relationships/image" Target="../media/image28.png"/><Relationship Id="rId33" Type="http://schemas.openxmlformats.org/officeDocument/2006/relationships/image" Target="../media/image38.png"/><Relationship Id="rId2" Type="http://schemas.openxmlformats.org/officeDocument/2006/relationships/image" Target="../media/image42.png"/><Relationship Id="rId16" Type="http://schemas.openxmlformats.org/officeDocument/2006/relationships/image" Target="../media/image120.png"/><Relationship Id="rId20" Type="http://schemas.openxmlformats.org/officeDocument/2006/relationships/image" Target="../media/image180.png"/><Relationship Id="rId29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710.png"/><Relationship Id="rId24" Type="http://schemas.openxmlformats.org/officeDocument/2006/relationships/image" Target="../media/image27.png"/><Relationship Id="rId32" Type="http://schemas.openxmlformats.org/officeDocument/2006/relationships/image" Target="../media/image37.png"/><Relationship Id="rId5" Type="http://schemas.openxmlformats.org/officeDocument/2006/relationships/image" Target="../media/image1.png"/><Relationship Id="rId15" Type="http://schemas.openxmlformats.org/officeDocument/2006/relationships/image" Target="../media/image110.png"/><Relationship Id="rId23" Type="http://schemas.openxmlformats.org/officeDocument/2006/relationships/image" Target="../media/image26.png"/><Relationship Id="rId28" Type="http://schemas.openxmlformats.org/officeDocument/2006/relationships/image" Target="../media/image45.png"/><Relationship Id="rId36" Type="http://schemas.openxmlformats.org/officeDocument/2006/relationships/image" Target="../media/image48.png"/><Relationship Id="rId10" Type="http://schemas.openxmlformats.org/officeDocument/2006/relationships/image" Target="../media/image31.png"/><Relationship Id="rId19" Type="http://schemas.openxmlformats.org/officeDocument/2006/relationships/image" Target="../media/image160.png"/><Relationship Id="rId31" Type="http://schemas.openxmlformats.org/officeDocument/2006/relationships/image" Target="../media/image36.png"/><Relationship Id="rId4" Type="http://schemas.openxmlformats.org/officeDocument/2006/relationships/image" Target="../media/image230.png"/><Relationship Id="rId9" Type="http://schemas.openxmlformats.org/officeDocument/2006/relationships/image" Target="../media/image51.png"/><Relationship Id="rId14" Type="http://schemas.openxmlformats.org/officeDocument/2006/relationships/image" Target="../media/image100.png"/><Relationship Id="rId22" Type="http://schemas.openxmlformats.org/officeDocument/2006/relationships/image" Target="../media/image200.png"/><Relationship Id="rId27" Type="http://schemas.openxmlformats.org/officeDocument/2006/relationships/image" Target="../media/image44.png"/><Relationship Id="rId30" Type="http://schemas.openxmlformats.org/officeDocument/2006/relationships/image" Target="../media/image46.png"/><Relationship Id="rId35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image" Target="../media/image40.png"/><Relationship Id="rId7" Type="http://schemas.openxmlformats.org/officeDocument/2006/relationships/image" Target="../media/image30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1.png"/><Relationship Id="rId9" Type="http://schemas.openxmlformats.org/officeDocument/2006/relationships/image" Target="../media/image32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5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13" Type="http://schemas.openxmlformats.org/officeDocument/2006/relationships/image" Target="../media/image120.png"/><Relationship Id="rId18" Type="http://schemas.openxmlformats.org/officeDocument/2006/relationships/image" Target="../media/image170.png"/><Relationship Id="rId3" Type="http://schemas.openxmlformats.org/officeDocument/2006/relationships/image" Target="../media/image210.png"/><Relationship Id="rId21" Type="http://schemas.openxmlformats.org/officeDocument/2006/relationships/image" Target="../media/image59.png"/><Relationship Id="rId7" Type="http://schemas.openxmlformats.org/officeDocument/2006/relationships/image" Target="../media/image56.png"/><Relationship Id="rId12" Type="http://schemas.openxmlformats.org/officeDocument/2006/relationships/image" Target="../media/image110.png"/><Relationship Id="rId17" Type="http://schemas.openxmlformats.org/officeDocument/2006/relationships/image" Target="../media/image160.png"/><Relationship Id="rId2" Type="http://schemas.openxmlformats.org/officeDocument/2006/relationships/image" Target="../media/image1.png"/><Relationship Id="rId16" Type="http://schemas.openxmlformats.org/officeDocument/2006/relationships/image" Target="../media/image150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100.png"/><Relationship Id="rId5" Type="http://schemas.openxmlformats.org/officeDocument/2006/relationships/image" Target="../media/image410.png"/><Relationship Id="rId15" Type="http://schemas.openxmlformats.org/officeDocument/2006/relationships/image" Target="../media/image140.png"/><Relationship Id="rId10" Type="http://schemas.openxmlformats.org/officeDocument/2006/relationships/image" Target="../media/image90.png"/><Relationship Id="rId19" Type="http://schemas.openxmlformats.org/officeDocument/2006/relationships/image" Target="../media/image57.png"/><Relationship Id="rId4" Type="http://schemas.openxmlformats.org/officeDocument/2006/relationships/image" Target="../media/image310.png"/><Relationship Id="rId9" Type="http://schemas.openxmlformats.org/officeDocument/2006/relationships/image" Target="../media/image82.png"/><Relationship Id="rId14" Type="http://schemas.openxmlformats.org/officeDocument/2006/relationships/image" Target="../media/image13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0.png"/><Relationship Id="rId4" Type="http://schemas.openxmlformats.org/officeDocument/2006/relationships/image" Target="../media/image6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51.png"/><Relationship Id="rId7" Type="http://schemas.openxmlformats.org/officeDocument/2006/relationships/image" Target="../media/image29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710.png"/><Relationship Id="rId4" Type="http://schemas.openxmlformats.org/officeDocument/2006/relationships/image" Target="../media/image61.png"/><Relationship Id="rId9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0.png"/><Relationship Id="rId4" Type="http://schemas.openxmlformats.org/officeDocument/2006/relationships/image" Target="../media/image61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90.png"/><Relationship Id="rId7" Type="http://schemas.openxmlformats.org/officeDocument/2006/relationships/image" Target="../media/image13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image" Target="../media/image110.png"/><Relationship Id="rId4" Type="http://schemas.openxmlformats.org/officeDocument/2006/relationships/image" Target="../media/image100.png"/><Relationship Id="rId9" Type="http://schemas.openxmlformats.org/officeDocument/2006/relationships/image" Target="../media/image8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source=images&amp;cd=&amp;cad=rja&amp;uact=8&amp;ved=2ahUKEwjD5Zr-pfPcAhUIf7wKHXhbCq4QjRx6BAgBEAU&amp;url=http://inspirehep.net/record/1207651/plots&amp;psig=AOvVaw0XCfcF_VnT-D7gsXczV6MM&amp;ust=1534568105628466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79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51.png"/><Relationship Id="rId7" Type="http://schemas.openxmlformats.org/officeDocument/2006/relationships/image" Target="../media/image29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710.png"/><Relationship Id="rId4" Type="http://schemas.openxmlformats.org/officeDocument/2006/relationships/image" Target="../media/image6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90.png"/><Relationship Id="rId7" Type="http://schemas.openxmlformats.org/officeDocument/2006/relationships/image" Target="../media/image13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image" Target="../media/image110.png"/><Relationship Id="rId4" Type="http://schemas.openxmlformats.org/officeDocument/2006/relationships/image" Target="../media/image100.png"/><Relationship Id="rId9" Type="http://schemas.openxmlformats.org/officeDocument/2006/relationships/image" Target="../media/image8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34076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Phase</a:t>
            </a:r>
            <a:r>
              <a:rPr lang="ko-KR" altLang="en-US" dirty="0" smtClean="0"/>
              <a:t> </a:t>
            </a:r>
            <a:r>
              <a:rPr lang="en-US" altLang="ko-KR" dirty="0" smtClean="0"/>
              <a:t>Transition </a:t>
            </a:r>
            <a:br>
              <a:rPr lang="en-US" altLang="ko-KR" dirty="0" smtClean="0"/>
            </a:br>
            <a:r>
              <a:rPr lang="en-US" altLang="ko-KR" dirty="0" smtClean="0"/>
              <a:t>of </a:t>
            </a:r>
            <a:br>
              <a:rPr lang="en-US" altLang="ko-KR" dirty="0" smtClean="0"/>
            </a:br>
            <a:r>
              <a:rPr lang="en-US" altLang="ko-KR" dirty="0" smtClean="0"/>
              <a:t>Dense </a:t>
            </a:r>
            <a:r>
              <a:rPr lang="en-US" altLang="ko-KR" dirty="0" err="1" smtClean="0"/>
              <a:t>Skyrmion</a:t>
            </a:r>
            <a:r>
              <a:rPr lang="en-US" altLang="ko-KR" dirty="0" smtClean="0"/>
              <a:t> Matter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3573016"/>
            <a:ext cx="6408712" cy="1296144"/>
          </a:xfrm>
        </p:spPr>
        <p:txBody>
          <a:bodyPr/>
          <a:lstStyle/>
          <a:p>
            <a:r>
              <a:rPr lang="en-US" altLang="ko-KR" dirty="0" err="1" smtClean="0">
                <a:solidFill>
                  <a:schemeClr val="accent1">
                    <a:lumMod val="50000"/>
                  </a:schemeClr>
                </a:solidFill>
              </a:rPr>
              <a:t>Byung</a:t>
            </a:r>
            <a:r>
              <a:rPr lang="en-US" altLang="ko-KR" dirty="0" smtClean="0">
                <a:solidFill>
                  <a:schemeClr val="accent1">
                    <a:lumMod val="50000"/>
                  </a:schemeClr>
                </a:solidFill>
              </a:rPr>
              <a:t>-Yoon Park</a:t>
            </a:r>
          </a:p>
          <a:p>
            <a:r>
              <a:rPr lang="en-US" altLang="ko-KR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altLang="ko-KR" dirty="0" err="1" smtClean="0">
                <a:solidFill>
                  <a:schemeClr val="accent1">
                    <a:lumMod val="50000"/>
                  </a:schemeClr>
                </a:solidFill>
              </a:rPr>
              <a:t>Chungnam</a:t>
            </a:r>
            <a:r>
              <a:rPr lang="en-US" altLang="ko-KR" dirty="0" smtClean="0">
                <a:solidFill>
                  <a:schemeClr val="accent1">
                    <a:lumMod val="50000"/>
                  </a:schemeClr>
                </a:solidFill>
              </a:rPr>
              <a:t> Nat’l Univ.)</a:t>
            </a:r>
          </a:p>
        </p:txBody>
      </p:sp>
      <p:sp>
        <p:nvSpPr>
          <p:cNvPr id="4" name="부제목 2"/>
          <p:cNvSpPr txBox="1">
            <a:spLocks/>
          </p:cNvSpPr>
          <p:nvPr/>
        </p:nvSpPr>
        <p:spPr>
          <a:xfrm>
            <a:off x="1331640" y="5013176"/>
            <a:ext cx="6408712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>
                <a:solidFill>
                  <a:schemeClr val="accent1">
                    <a:lumMod val="50000"/>
                  </a:schemeClr>
                </a:solidFill>
              </a:rPr>
              <a:t>Collaboration with Won-Ki </a:t>
            </a:r>
            <a:r>
              <a:rPr lang="en-US" altLang="ko-KR" dirty="0" err="1" smtClean="0">
                <a:solidFill>
                  <a:schemeClr val="accent1">
                    <a:lumMod val="50000"/>
                  </a:schemeClr>
                </a:solidFill>
              </a:rPr>
              <a:t>Paeng</a:t>
            </a:r>
            <a:r>
              <a:rPr lang="en-US" altLang="ko-KR" dirty="0" smtClean="0">
                <a:solidFill>
                  <a:schemeClr val="accent1">
                    <a:lumMod val="50000"/>
                  </a:schemeClr>
                </a:solidFill>
              </a:rPr>
              <a:t> (AI/NLP Lab. </a:t>
            </a:r>
            <a:r>
              <a:rPr lang="en-US" altLang="ko-KR" dirty="0" err="1" smtClean="0">
                <a:solidFill>
                  <a:schemeClr val="accent1">
                    <a:lumMod val="50000"/>
                  </a:schemeClr>
                </a:solidFill>
              </a:rPr>
              <a:t>Clunix</a:t>
            </a:r>
            <a:r>
              <a:rPr lang="en-US" altLang="ko-KR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en-US" altLang="ko-K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92080" y="260648"/>
            <a:ext cx="3640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12</a:t>
            </a:r>
            <a:r>
              <a:rPr lang="en-US" altLang="ko-KR" baseline="30000" dirty="0" smtClean="0"/>
              <a:t>th</a:t>
            </a:r>
            <a:r>
              <a:rPr lang="en-US" altLang="ko-KR" dirty="0" smtClean="0"/>
              <a:t> APCTP-BLTP Joint Workshop</a:t>
            </a:r>
          </a:p>
          <a:p>
            <a:r>
              <a:rPr lang="en-US" altLang="ko-KR" dirty="0" smtClean="0"/>
              <a:t>2018. 8. 20-24, Busan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0077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3525" y="269776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One more question</a:t>
            </a:r>
            <a:r>
              <a:rPr lang="en-US" altLang="ko-KR" dirty="0" smtClean="0"/>
              <a:t>,…</a:t>
            </a:r>
            <a:endParaRPr lang="ko-KR" altLang="en-US" dirty="0"/>
          </a:p>
        </p:txBody>
      </p:sp>
      <p:pic>
        <p:nvPicPr>
          <p:cNvPr id="4" name="Picture 2" descr="C:\byp\dense-sk\presentation\Fi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1447800"/>
            <a:ext cx="6351587" cy="500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그룹 9"/>
          <p:cNvGrpSpPr/>
          <p:nvPr/>
        </p:nvGrpSpPr>
        <p:grpSpPr>
          <a:xfrm>
            <a:off x="3779912" y="2034970"/>
            <a:ext cx="3681034" cy="3816424"/>
            <a:chOff x="3779912" y="2034970"/>
            <a:chExt cx="3681034" cy="3816424"/>
          </a:xfrm>
        </p:grpSpPr>
        <p:sp>
          <p:nvSpPr>
            <p:cNvPr id="13" name="직사각형 12"/>
            <p:cNvSpPr/>
            <p:nvPr/>
          </p:nvSpPr>
          <p:spPr>
            <a:xfrm>
              <a:off x="3779912" y="2034970"/>
              <a:ext cx="3681034" cy="3816424"/>
            </a:xfrm>
            <a:prstGeom prst="rect">
              <a:avLst/>
            </a:prstGeom>
            <a:solidFill>
              <a:schemeClr val="accent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100180" y="2708920"/>
              <a:ext cx="119629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negative </a:t>
              </a:r>
            </a:p>
            <a:p>
              <a:r>
                <a:rPr lang="en-US" altLang="ko-KR" dirty="0" smtClean="0"/>
                <a:t>pressure</a:t>
              </a:r>
              <a:endParaRPr lang="ko-KR" altLang="en-US" dirty="0"/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5301648" y="4149080"/>
            <a:ext cx="2560316" cy="1479069"/>
            <a:chOff x="5301648" y="4149080"/>
            <a:chExt cx="2560316" cy="1479069"/>
          </a:xfrm>
        </p:grpSpPr>
        <p:cxnSp>
          <p:nvCxnSpPr>
            <p:cNvPr id="11" name="직선 화살표 연결선 10"/>
            <p:cNvCxnSpPr/>
            <p:nvPr/>
          </p:nvCxnSpPr>
          <p:spPr>
            <a:xfrm flipH="1" flipV="1">
              <a:off x="5724128" y="4149080"/>
              <a:ext cx="216024" cy="648072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5301648" y="4797152"/>
              <a:ext cx="256031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dirty="0" smtClean="0"/>
                <a:t>Is this genuine </a:t>
              </a:r>
            </a:p>
            <a:p>
              <a:r>
                <a:rPr lang="en-US" altLang="ko-KR" sz="2400" dirty="0" smtClean="0"/>
                <a:t>phase transition?</a:t>
              </a:r>
              <a:endParaRPr lang="ko-KR" alt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2322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80928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2. How to do?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7382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Atiyah</a:t>
            </a:r>
            <a:r>
              <a:rPr lang="en-US" altLang="ko-KR" dirty="0" smtClean="0"/>
              <a:t>-Manton Ansatz</a:t>
            </a:r>
            <a:endParaRPr lang="ko-KR" alt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3301315"/>
              </p:ext>
            </p:extLst>
          </p:nvPr>
        </p:nvGraphicFramePr>
        <p:xfrm>
          <a:off x="1026319" y="1556792"/>
          <a:ext cx="5429250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비트맵 이미지" r:id="rId3" imgW="5428571" imgH="781159" progId="Paint.Picture">
                  <p:embed/>
                </p:oleObj>
              </mc:Choice>
              <mc:Fallback>
                <p:oleObj name="비트맵 이미지" r:id="rId3" imgW="5428571" imgH="78115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6319" y="1556792"/>
                        <a:ext cx="5429250" cy="781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Line 5"/>
          <p:cNvSpPr>
            <a:spLocks noChangeShapeType="1"/>
          </p:cNvSpPr>
          <p:nvPr/>
        </p:nvSpPr>
        <p:spPr bwMode="auto">
          <a:xfrm flipH="1" flipV="1">
            <a:off x="5117646" y="2201729"/>
            <a:ext cx="266328" cy="648072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>
            <a:off x="4572000" y="2132856"/>
            <a:ext cx="914400" cy="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310841" y="2852936"/>
            <a:ext cx="364553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ko-KR" dirty="0"/>
              <a:t>time component of SU(2) gauge </a:t>
            </a:r>
          </a:p>
          <a:p>
            <a:pPr algn="l"/>
            <a:r>
              <a:rPr lang="en-US" altLang="ko-KR" dirty="0"/>
              <a:t>potential for the instanton field </a:t>
            </a:r>
          </a:p>
          <a:p>
            <a:pPr algn="l"/>
            <a:r>
              <a:rPr lang="en-US" altLang="ko-KR" dirty="0"/>
              <a:t>of charge N</a:t>
            </a:r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 flipH="1" flipV="1">
            <a:off x="2971798" y="2132854"/>
            <a:ext cx="838201" cy="1643411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3707904" y="3879011"/>
            <a:ext cx="163211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99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ko-KR" dirty="0"/>
              <a:t>time-ordering</a:t>
            </a:r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 flipH="1" flipV="1">
            <a:off x="2483768" y="2201727"/>
            <a:ext cx="488030" cy="2146137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11"/>
              <p:cNvSpPr txBox="1">
                <a:spLocks noChangeArrowheads="1"/>
              </p:cNvSpPr>
              <p:nvPr/>
            </p:nvSpPr>
            <p:spPr bwMode="auto">
              <a:xfrm>
                <a:off x="2444947" y="4437112"/>
                <a:ext cx="2460161" cy="646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25400">
                    <a:solidFill>
                      <a:srgbClr val="FF99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ko-KR" dirty="0" smtClean="0"/>
                  <a:t>constant matrix </a:t>
                </a:r>
              </a:p>
              <a:p>
                <a:pPr algn="l"/>
                <a:r>
                  <a:rPr lang="en-US" altLang="ko-KR" dirty="0" smtClean="0"/>
                  <a:t>to </a:t>
                </a:r>
                <a:r>
                  <a:rPr lang="en-US" altLang="ko-KR" dirty="0"/>
                  <a:t>make </a:t>
                </a:r>
                <a14:m>
                  <m:oMath xmlns:m="http://schemas.openxmlformats.org/officeDocument/2006/math">
                    <m:r>
                      <a:rPr lang="en-US" altLang="ko-KR" i="1" dirty="0" smtClean="0">
                        <a:latin typeface="Cambria Math"/>
                      </a:rPr>
                      <m:t>𝑈</m:t>
                    </m:r>
                    <m:r>
                      <a:rPr lang="en-US" altLang="ko-KR" b="0" i="1" dirty="0" smtClean="0">
                        <a:latin typeface="Cambria Math"/>
                      </a:rPr>
                      <m:t>→1</m:t>
                    </m:r>
                  </m:oMath>
                </a14:m>
                <a:r>
                  <a:rPr lang="en-US" altLang="ko-KR" dirty="0" smtClean="0"/>
                  <a:t> at </a:t>
                </a:r>
                <a14:m>
                  <m:oMath xmlns:m="http://schemas.openxmlformats.org/officeDocument/2006/math">
                    <m:r>
                      <a:rPr lang="en-US" altLang="ko-KR" b="0" i="1" dirty="0" smtClean="0">
                        <a:latin typeface="Cambria Math"/>
                      </a:rPr>
                      <m:t>∞</m:t>
                    </m:r>
                  </m:oMath>
                </a14:m>
                <a:r>
                  <a:rPr lang="en-US" altLang="ko-KR" b="0" i="0" dirty="0" smtClean="0">
                    <a:latin typeface="+mj-lt"/>
                  </a:rPr>
                  <a:t> </a:t>
                </a:r>
                <a:r>
                  <a:rPr lang="en-US" altLang="ko-KR" dirty="0" smtClean="0"/>
                  <a:t> </a:t>
                </a:r>
                <a:endParaRPr lang="en-US" altLang="ko-KR" dirty="0"/>
              </a:p>
            </p:txBody>
          </p:sp>
        </mc:Choice>
        <mc:Fallback xmlns="">
          <p:sp>
            <p:nvSpPr>
              <p:cNvPr id="12" name="Text 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44947" y="4437112"/>
                <a:ext cx="2460161" cy="646331"/>
              </a:xfrm>
              <a:prstGeom prst="rect">
                <a:avLst/>
              </a:prstGeom>
              <a:blipFill rotWithShape="1">
                <a:blip r:embed="rId5"/>
                <a:stretch>
                  <a:fillRect l="-1980" t="-4717" b="-1415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FF99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Line 12"/>
          <p:cNvSpPr>
            <a:spLocks noChangeShapeType="1"/>
          </p:cNvSpPr>
          <p:nvPr/>
        </p:nvSpPr>
        <p:spPr bwMode="auto">
          <a:xfrm flipV="1">
            <a:off x="1907704" y="2132856"/>
            <a:ext cx="288032" cy="1746155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1187624" y="3886200"/>
            <a:ext cx="115929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99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ko-KR" dirty="0"/>
              <a:t>constant </a:t>
            </a:r>
            <a:endParaRPr lang="en-US" altLang="ko-KR" dirty="0" smtClean="0"/>
          </a:p>
          <a:p>
            <a:pPr algn="l"/>
            <a:r>
              <a:rPr lang="en-US" altLang="ko-KR" dirty="0" smtClean="0"/>
              <a:t>rotation </a:t>
            </a:r>
          </a:p>
          <a:p>
            <a:pPr algn="l"/>
            <a:r>
              <a:rPr lang="en-US" altLang="ko-KR" dirty="0" smtClean="0"/>
              <a:t>matrix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71643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Multi-instanton solution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71600" y="1628800"/>
            <a:ext cx="1966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‘</a:t>
            </a:r>
            <a:r>
              <a:rPr lang="en-US" altLang="ko-KR" dirty="0" err="1" smtClean="0"/>
              <a:t>tHooft</a:t>
            </a:r>
            <a:r>
              <a:rPr lang="en-US" altLang="ko-KR" dirty="0" smtClean="0"/>
              <a:t> instanton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132857"/>
            <a:ext cx="2033587" cy="626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353" y="2850257"/>
            <a:ext cx="2313623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03648" y="3068960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with</a:t>
            </a:r>
            <a:endParaRPr lang="ko-KR" altLang="en-US" dirty="0"/>
          </a:p>
        </p:txBody>
      </p:sp>
      <p:grpSp>
        <p:nvGrpSpPr>
          <p:cNvPr id="11" name="그룹 10"/>
          <p:cNvGrpSpPr/>
          <p:nvPr/>
        </p:nvGrpSpPr>
        <p:grpSpPr>
          <a:xfrm>
            <a:off x="4139952" y="1407437"/>
            <a:ext cx="4772571" cy="2472492"/>
            <a:chOff x="4139952" y="1407437"/>
            <a:chExt cx="4772571" cy="2472492"/>
          </a:xfrm>
        </p:grpSpPr>
        <p:grpSp>
          <p:nvGrpSpPr>
            <p:cNvPr id="9" name="그룹 8"/>
            <p:cNvGrpSpPr/>
            <p:nvPr/>
          </p:nvGrpSpPr>
          <p:grpSpPr>
            <a:xfrm>
              <a:off x="4139952" y="1407437"/>
              <a:ext cx="4772571" cy="2030855"/>
              <a:chOff x="4139952" y="1407437"/>
              <a:chExt cx="4772571" cy="2030855"/>
            </a:xfrm>
          </p:grpSpPr>
          <p:cxnSp>
            <p:nvCxnSpPr>
              <p:cNvPr id="8" name="직선 화살표 연결선 7"/>
              <p:cNvCxnSpPr/>
              <p:nvPr/>
            </p:nvCxnSpPr>
            <p:spPr>
              <a:xfrm>
                <a:off x="4139952" y="2708920"/>
                <a:ext cx="1728192" cy="0"/>
              </a:xfrm>
              <a:prstGeom prst="straightConnector1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077" name="Picture 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12160" y="2226201"/>
                <a:ext cx="2273618" cy="440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" name="Picture 2" descr="skyrmion hedgehog에 대한 이미지 검색결과">
                <a:hlinkClick r:id="rId5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682" t="3627" r="44200" b="65279"/>
              <a:stretch/>
            </p:blipFill>
            <p:spPr bwMode="auto">
              <a:xfrm>
                <a:off x="7524328" y="1407437"/>
                <a:ext cx="898518" cy="8187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78" name="Picture 6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12160" y="2571517"/>
                <a:ext cx="2900363" cy="866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79" name="Picture 7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44008" y="2346216"/>
                <a:ext cx="633413" cy="3200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0" name="그룹 9"/>
            <p:cNvGrpSpPr/>
            <p:nvPr/>
          </p:nvGrpSpPr>
          <p:grpSpPr>
            <a:xfrm>
              <a:off x="6162179" y="3553221"/>
              <a:ext cx="1992969" cy="326708"/>
              <a:chOff x="6162179" y="3553221"/>
              <a:chExt cx="1992969" cy="326708"/>
            </a:xfrm>
          </p:grpSpPr>
          <p:pic>
            <p:nvPicPr>
              <p:cNvPr id="3080" name="Picture 8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62179" y="3553221"/>
                <a:ext cx="986790" cy="326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81" name="Picture 9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58626" y="3579891"/>
                <a:ext cx="406718" cy="273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82" name="Picture 10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81756" y="3609103"/>
                <a:ext cx="473392" cy="2667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9" name="그룹 18"/>
          <p:cNvGrpSpPr/>
          <p:nvPr/>
        </p:nvGrpSpPr>
        <p:grpSpPr>
          <a:xfrm>
            <a:off x="1274653" y="3879929"/>
            <a:ext cx="4307205" cy="2645425"/>
            <a:chOff x="1274653" y="3879929"/>
            <a:chExt cx="4307205" cy="2645425"/>
          </a:xfrm>
        </p:grpSpPr>
        <p:grpSp>
          <p:nvGrpSpPr>
            <p:cNvPr id="17" name="그룹 16"/>
            <p:cNvGrpSpPr/>
            <p:nvPr/>
          </p:nvGrpSpPr>
          <p:grpSpPr>
            <a:xfrm>
              <a:off x="1274653" y="3879929"/>
              <a:ext cx="4307205" cy="1797333"/>
              <a:chOff x="1274653" y="3879929"/>
              <a:chExt cx="4307205" cy="1797333"/>
            </a:xfrm>
          </p:grpSpPr>
          <p:grpSp>
            <p:nvGrpSpPr>
              <p:cNvPr id="15" name="그룹 14"/>
              <p:cNvGrpSpPr/>
              <p:nvPr/>
            </p:nvGrpSpPr>
            <p:grpSpPr>
              <a:xfrm>
                <a:off x="1274653" y="3879929"/>
                <a:ext cx="4307205" cy="1797333"/>
                <a:chOff x="1274653" y="3879929"/>
                <a:chExt cx="4307205" cy="1797333"/>
              </a:xfrm>
            </p:grpSpPr>
            <p:pic>
              <p:nvPicPr>
                <p:cNvPr id="3083" name="Picture 11"/>
                <p:cNvPicPr>
                  <a:picLocks noChangeAspect="1" noChangeArrowheads="1"/>
                </p:cNvPicPr>
                <p:nvPr/>
              </p:nvPicPr>
              <p:blipFill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74653" y="4797152"/>
                  <a:ext cx="4307205" cy="8801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cxnSp>
              <p:nvCxnSpPr>
                <p:cNvPr id="23" name="직선 화살표 연결선 22"/>
                <p:cNvCxnSpPr/>
                <p:nvPr/>
              </p:nvCxnSpPr>
              <p:spPr>
                <a:xfrm flipV="1">
                  <a:off x="3199164" y="3879929"/>
                  <a:ext cx="0" cy="845216"/>
                </a:xfrm>
                <a:prstGeom prst="straightConnector1">
                  <a:avLst/>
                </a:prstGeom>
                <a:ln w="19050">
                  <a:solidFill>
                    <a:schemeClr val="accent6">
                      <a:lumMod val="75000"/>
                    </a:schemeClr>
                  </a:solidFill>
                  <a:headEnd type="arrow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" name="TextBox 15"/>
              <p:cNvSpPr txBox="1"/>
              <p:nvPr/>
            </p:nvSpPr>
            <p:spPr>
              <a:xfrm>
                <a:off x="3275856" y="4124453"/>
                <a:ext cx="14959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/>
                  <a:t>Modification</a:t>
                </a:r>
                <a:endParaRPr lang="ko-KR" altLang="en-US" dirty="0"/>
              </a:p>
            </p:txBody>
          </p:sp>
        </p:grpSp>
        <p:pic>
          <p:nvPicPr>
            <p:cNvPr id="3084" name="Picture 12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320" y="5805264"/>
              <a:ext cx="2640330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직사각형 17"/>
          <p:cNvSpPr/>
          <p:nvPr/>
        </p:nvSpPr>
        <p:spPr>
          <a:xfrm>
            <a:off x="2892598" y="2919053"/>
            <a:ext cx="458233" cy="737352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2586765" y="4868531"/>
            <a:ext cx="458233" cy="737352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그룹 24"/>
          <p:cNvGrpSpPr/>
          <p:nvPr/>
        </p:nvGrpSpPr>
        <p:grpSpPr>
          <a:xfrm>
            <a:off x="5436096" y="4387896"/>
            <a:ext cx="2564610" cy="481264"/>
            <a:chOff x="5318885" y="4493785"/>
            <a:chExt cx="2564610" cy="481264"/>
          </a:xfrm>
        </p:grpSpPr>
        <p:cxnSp>
          <p:nvCxnSpPr>
            <p:cNvPr id="33" name="직선 화살표 연결선 32"/>
            <p:cNvCxnSpPr/>
            <p:nvPr/>
          </p:nvCxnSpPr>
          <p:spPr>
            <a:xfrm flipV="1">
              <a:off x="5318885" y="4751357"/>
              <a:ext cx="324036" cy="223692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5673082" y="4493785"/>
              <a:ext cx="2210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relative orientation</a:t>
              </a:r>
              <a:endParaRPr lang="ko-KR" altLang="en-US" dirty="0"/>
            </a:p>
          </p:txBody>
        </p:sp>
      </p:grpSp>
      <p:grpSp>
        <p:nvGrpSpPr>
          <p:cNvPr id="39" name="그룹 38"/>
          <p:cNvGrpSpPr/>
          <p:nvPr/>
        </p:nvGrpSpPr>
        <p:grpSpPr>
          <a:xfrm>
            <a:off x="4590494" y="5549777"/>
            <a:ext cx="2015239" cy="713372"/>
            <a:chOff x="4418054" y="5110358"/>
            <a:chExt cx="2015239" cy="713372"/>
          </a:xfrm>
        </p:grpSpPr>
        <p:cxnSp>
          <p:nvCxnSpPr>
            <p:cNvPr id="40" name="직선 화살표 연결선 39"/>
            <p:cNvCxnSpPr/>
            <p:nvPr/>
          </p:nvCxnSpPr>
          <p:spPr>
            <a:xfrm>
              <a:off x="4418054" y="5110358"/>
              <a:ext cx="844997" cy="449014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5328503" y="5454398"/>
              <a:ext cx="11047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position </a:t>
              </a:r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53026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Skyrmion</a:t>
            </a:r>
            <a:r>
              <a:rPr lang="en-US" altLang="ko-KR" dirty="0" smtClean="0"/>
              <a:t> Sheet</a:t>
            </a:r>
            <a:endParaRPr lang="ko-KR" altLang="en-US" dirty="0"/>
          </a:p>
        </p:txBody>
      </p:sp>
      <p:sp>
        <p:nvSpPr>
          <p:cNvPr id="11" name="타원 10"/>
          <p:cNvSpPr/>
          <p:nvPr/>
        </p:nvSpPr>
        <p:spPr>
          <a:xfrm>
            <a:off x="5436096" y="2527400"/>
            <a:ext cx="504000" cy="5040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14" name="타원 13"/>
          <p:cNvSpPr/>
          <p:nvPr/>
        </p:nvSpPr>
        <p:spPr>
          <a:xfrm>
            <a:off x="5436152" y="3979242"/>
            <a:ext cx="504000" cy="5040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2</a:t>
            </a:r>
            <a:endParaRPr lang="ko-KR" altLang="en-US" dirty="0"/>
          </a:p>
        </p:txBody>
      </p:sp>
      <p:grpSp>
        <p:nvGrpSpPr>
          <p:cNvPr id="34" name="그룹 33"/>
          <p:cNvGrpSpPr/>
          <p:nvPr/>
        </p:nvGrpSpPr>
        <p:grpSpPr>
          <a:xfrm>
            <a:off x="4166464" y="1790068"/>
            <a:ext cx="515381" cy="3430506"/>
            <a:chOff x="4166464" y="1790068"/>
            <a:chExt cx="515381" cy="3430506"/>
          </a:xfrm>
        </p:grpSpPr>
        <p:sp>
          <p:nvSpPr>
            <p:cNvPr id="13" name="타원 12"/>
            <p:cNvSpPr/>
            <p:nvPr/>
          </p:nvSpPr>
          <p:spPr>
            <a:xfrm>
              <a:off x="4166464" y="3240382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0</a:t>
              </a:r>
              <a:endParaRPr lang="ko-KR" altLang="en-US" dirty="0"/>
            </a:p>
          </p:txBody>
        </p:sp>
        <p:sp>
          <p:nvSpPr>
            <p:cNvPr id="7" name="타원 6"/>
            <p:cNvSpPr/>
            <p:nvPr/>
          </p:nvSpPr>
          <p:spPr>
            <a:xfrm>
              <a:off x="4175755" y="1790068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3</a:t>
              </a:r>
              <a:endParaRPr lang="ko-KR" altLang="en-US" dirty="0"/>
            </a:p>
          </p:txBody>
        </p:sp>
        <p:sp>
          <p:nvSpPr>
            <p:cNvPr id="8" name="타원 7"/>
            <p:cNvSpPr/>
            <p:nvPr/>
          </p:nvSpPr>
          <p:spPr>
            <a:xfrm>
              <a:off x="4177845" y="4716574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3</a:t>
              </a:r>
              <a:endParaRPr lang="ko-KR" altLang="en-US" dirty="0"/>
            </a:p>
          </p:txBody>
        </p:sp>
      </p:grpSp>
      <p:sp>
        <p:nvSpPr>
          <p:cNvPr id="9" name="타원 8"/>
          <p:cNvSpPr/>
          <p:nvPr/>
        </p:nvSpPr>
        <p:spPr>
          <a:xfrm>
            <a:off x="2915816" y="2518774"/>
            <a:ext cx="504000" cy="5040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2</a:t>
            </a:r>
            <a:endParaRPr lang="ko-KR" altLang="en-US" dirty="0"/>
          </a:p>
        </p:txBody>
      </p:sp>
      <p:sp>
        <p:nvSpPr>
          <p:cNvPr id="10" name="타원 9"/>
          <p:cNvSpPr/>
          <p:nvPr/>
        </p:nvSpPr>
        <p:spPr>
          <a:xfrm>
            <a:off x="2915872" y="3979242"/>
            <a:ext cx="504000" cy="5040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1</a:t>
            </a:r>
            <a:endParaRPr lang="ko-KR" altLang="en-US" dirty="0"/>
          </a:p>
        </p:txBody>
      </p:sp>
      <p:grpSp>
        <p:nvGrpSpPr>
          <p:cNvPr id="20" name="그룹 19"/>
          <p:cNvGrpSpPr/>
          <p:nvPr/>
        </p:nvGrpSpPr>
        <p:grpSpPr>
          <a:xfrm>
            <a:off x="1299949" y="1692182"/>
            <a:ext cx="6235200" cy="3600000"/>
            <a:chOff x="1299949" y="1692182"/>
            <a:chExt cx="6235200" cy="3600000"/>
          </a:xfrm>
        </p:grpSpPr>
        <p:cxnSp>
          <p:nvCxnSpPr>
            <p:cNvPr id="17" name="직선 연결선 16"/>
            <p:cNvCxnSpPr/>
            <p:nvPr/>
          </p:nvCxnSpPr>
          <p:spPr>
            <a:xfrm>
              <a:off x="1299949" y="1692182"/>
              <a:ext cx="6235200" cy="360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/>
            <p:nvPr/>
          </p:nvCxnSpPr>
          <p:spPr>
            <a:xfrm flipV="1">
              <a:off x="1299949" y="1692182"/>
              <a:ext cx="6235200" cy="360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그룹 20"/>
          <p:cNvGrpSpPr/>
          <p:nvPr/>
        </p:nvGrpSpPr>
        <p:grpSpPr>
          <a:xfrm>
            <a:off x="3829338" y="1703808"/>
            <a:ext cx="3741120" cy="3597400"/>
            <a:chOff x="1299949" y="376636"/>
            <a:chExt cx="6235200" cy="5995667"/>
          </a:xfrm>
        </p:grpSpPr>
        <p:cxnSp>
          <p:nvCxnSpPr>
            <p:cNvPr id="22" name="직선 연결선 21"/>
            <p:cNvCxnSpPr/>
            <p:nvPr/>
          </p:nvCxnSpPr>
          <p:spPr>
            <a:xfrm>
              <a:off x="1299949" y="376636"/>
              <a:ext cx="6235200" cy="35999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연결선 22"/>
            <p:cNvCxnSpPr/>
            <p:nvPr/>
          </p:nvCxnSpPr>
          <p:spPr>
            <a:xfrm flipV="1">
              <a:off x="1299949" y="2772303"/>
              <a:ext cx="6235200" cy="360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그룹 23"/>
          <p:cNvGrpSpPr/>
          <p:nvPr/>
        </p:nvGrpSpPr>
        <p:grpSpPr>
          <a:xfrm flipH="1">
            <a:off x="1248006" y="1706808"/>
            <a:ext cx="3741120" cy="3597400"/>
            <a:chOff x="1299949" y="376636"/>
            <a:chExt cx="6235200" cy="5995667"/>
          </a:xfrm>
        </p:grpSpPr>
        <p:cxnSp>
          <p:nvCxnSpPr>
            <p:cNvPr id="25" name="직선 연결선 24"/>
            <p:cNvCxnSpPr/>
            <p:nvPr/>
          </p:nvCxnSpPr>
          <p:spPr>
            <a:xfrm>
              <a:off x="1299949" y="376636"/>
              <a:ext cx="6235200" cy="35999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연결선 25"/>
            <p:cNvCxnSpPr/>
            <p:nvPr/>
          </p:nvCxnSpPr>
          <p:spPr>
            <a:xfrm flipV="1">
              <a:off x="1299949" y="2772303"/>
              <a:ext cx="6235200" cy="360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그룹 32"/>
          <p:cNvGrpSpPr/>
          <p:nvPr/>
        </p:nvGrpSpPr>
        <p:grpSpPr>
          <a:xfrm>
            <a:off x="1890452" y="1850716"/>
            <a:ext cx="5057812" cy="3600000"/>
            <a:chOff x="1890452" y="1867968"/>
            <a:chExt cx="5057812" cy="3600000"/>
          </a:xfrm>
        </p:grpSpPr>
        <p:cxnSp>
          <p:nvCxnSpPr>
            <p:cNvPr id="28" name="직선 연결선 27"/>
            <p:cNvCxnSpPr/>
            <p:nvPr/>
          </p:nvCxnSpPr>
          <p:spPr>
            <a:xfrm>
              <a:off x="5683811" y="1867968"/>
              <a:ext cx="0" cy="360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직선 연결선 28"/>
            <p:cNvCxnSpPr/>
            <p:nvPr/>
          </p:nvCxnSpPr>
          <p:spPr>
            <a:xfrm>
              <a:off x="4419358" y="1867968"/>
              <a:ext cx="0" cy="360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직선 연결선 29"/>
            <p:cNvCxnSpPr/>
            <p:nvPr/>
          </p:nvCxnSpPr>
          <p:spPr>
            <a:xfrm>
              <a:off x="3154905" y="1867968"/>
              <a:ext cx="0" cy="360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직선 연결선 30"/>
            <p:cNvCxnSpPr/>
            <p:nvPr/>
          </p:nvCxnSpPr>
          <p:spPr>
            <a:xfrm>
              <a:off x="1890452" y="1867968"/>
              <a:ext cx="0" cy="360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직선 연결선 31"/>
            <p:cNvCxnSpPr/>
            <p:nvPr/>
          </p:nvCxnSpPr>
          <p:spPr>
            <a:xfrm>
              <a:off x="6948264" y="1867968"/>
              <a:ext cx="0" cy="360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그룹 34"/>
          <p:cNvGrpSpPr/>
          <p:nvPr/>
        </p:nvGrpSpPr>
        <p:grpSpPr>
          <a:xfrm>
            <a:off x="1619672" y="1772816"/>
            <a:ext cx="515381" cy="3430506"/>
            <a:chOff x="4166464" y="1790068"/>
            <a:chExt cx="515381" cy="3430506"/>
          </a:xfrm>
        </p:grpSpPr>
        <p:sp>
          <p:nvSpPr>
            <p:cNvPr id="36" name="타원 35"/>
            <p:cNvSpPr/>
            <p:nvPr/>
          </p:nvSpPr>
          <p:spPr>
            <a:xfrm>
              <a:off x="4166464" y="3240382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7" name="타원 36"/>
            <p:cNvSpPr/>
            <p:nvPr/>
          </p:nvSpPr>
          <p:spPr>
            <a:xfrm>
              <a:off x="4175755" y="1790068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8" name="타원 37"/>
            <p:cNvSpPr/>
            <p:nvPr/>
          </p:nvSpPr>
          <p:spPr>
            <a:xfrm>
              <a:off x="4177845" y="4716574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9" name="그룹 38"/>
          <p:cNvGrpSpPr/>
          <p:nvPr/>
        </p:nvGrpSpPr>
        <p:grpSpPr>
          <a:xfrm>
            <a:off x="6692037" y="1790543"/>
            <a:ext cx="515381" cy="3430506"/>
            <a:chOff x="4166464" y="1790068"/>
            <a:chExt cx="515381" cy="3430506"/>
          </a:xfrm>
        </p:grpSpPr>
        <p:sp>
          <p:nvSpPr>
            <p:cNvPr id="40" name="타원 39"/>
            <p:cNvSpPr/>
            <p:nvPr/>
          </p:nvSpPr>
          <p:spPr>
            <a:xfrm>
              <a:off x="4166464" y="3240382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1" name="타원 40"/>
            <p:cNvSpPr/>
            <p:nvPr/>
          </p:nvSpPr>
          <p:spPr>
            <a:xfrm>
              <a:off x="4175755" y="1790068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2" name="타원 41"/>
            <p:cNvSpPr/>
            <p:nvPr/>
          </p:nvSpPr>
          <p:spPr>
            <a:xfrm>
              <a:off x="4177845" y="4716574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cxnSp>
        <p:nvCxnSpPr>
          <p:cNvPr id="43" name="직선 연결선 42"/>
          <p:cNvCxnSpPr/>
          <p:nvPr/>
        </p:nvCxnSpPr>
        <p:spPr>
          <a:xfrm flipH="1">
            <a:off x="1310504" y="1721411"/>
            <a:ext cx="1122336" cy="6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/>
          <p:cNvCxnSpPr/>
          <p:nvPr/>
        </p:nvCxnSpPr>
        <p:spPr>
          <a:xfrm>
            <a:off x="6415610" y="1735931"/>
            <a:ext cx="1122336" cy="6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/>
          <p:cNvCxnSpPr/>
          <p:nvPr/>
        </p:nvCxnSpPr>
        <p:spPr>
          <a:xfrm flipV="1">
            <a:off x="6382869" y="4627322"/>
            <a:ext cx="1122336" cy="6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연결선 45"/>
          <p:cNvCxnSpPr/>
          <p:nvPr/>
        </p:nvCxnSpPr>
        <p:spPr>
          <a:xfrm flipH="1" flipV="1">
            <a:off x="1403648" y="4650622"/>
            <a:ext cx="1122336" cy="6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1592108" y="5661248"/>
            <a:ext cx="6156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Condition : all the neighboring </a:t>
            </a:r>
            <a:r>
              <a:rPr lang="en-US" altLang="ko-KR" dirty="0" err="1" smtClean="0"/>
              <a:t>skyrmions</a:t>
            </a:r>
            <a:r>
              <a:rPr lang="en-US" altLang="ko-KR" dirty="0" smtClean="0"/>
              <a:t> should have the relative orientation of maximum attraction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74299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FCC</a:t>
            </a:r>
            <a:endParaRPr lang="ko-KR" altLang="en-US" dirty="0"/>
          </a:p>
        </p:txBody>
      </p:sp>
      <p:sp>
        <p:nvSpPr>
          <p:cNvPr id="5" name="정육면체 4"/>
          <p:cNvSpPr/>
          <p:nvPr/>
        </p:nvSpPr>
        <p:spPr>
          <a:xfrm>
            <a:off x="3712036" y="2841655"/>
            <a:ext cx="1872208" cy="1872208"/>
          </a:xfrm>
          <a:prstGeom prst="cub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화살표 연결선 5"/>
          <p:cNvCxnSpPr/>
          <p:nvPr/>
        </p:nvCxnSpPr>
        <p:spPr>
          <a:xfrm flipH="1">
            <a:off x="2915816" y="4002582"/>
            <a:ext cx="1514819" cy="151465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화살표 연결선 6"/>
          <p:cNvCxnSpPr/>
          <p:nvPr/>
        </p:nvCxnSpPr>
        <p:spPr>
          <a:xfrm flipV="1">
            <a:off x="3373144" y="4253239"/>
            <a:ext cx="324036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화살표 연결선 7"/>
          <p:cNvCxnSpPr/>
          <p:nvPr/>
        </p:nvCxnSpPr>
        <p:spPr>
          <a:xfrm flipV="1">
            <a:off x="4187516" y="1869727"/>
            <a:ext cx="0" cy="3240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그룹 8"/>
          <p:cNvGrpSpPr/>
          <p:nvPr/>
        </p:nvGrpSpPr>
        <p:grpSpPr>
          <a:xfrm>
            <a:off x="4004474" y="4068573"/>
            <a:ext cx="394660" cy="369332"/>
            <a:chOff x="3953072" y="5038469"/>
            <a:chExt cx="394660" cy="369332"/>
          </a:xfrm>
        </p:grpSpPr>
        <p:sp>
          <p:nvSpPr>
            <p:cNvPr id="53" name="타원 52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/>
                <p:cNvSpPr txBox="1"/>
                <p:nvPr/>
              </p:nvSpPr>
              <p:spPr>
                <a:xfrm>
                  <a:off x="3953072" y="5038469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3072" y="5038469"/>
                  <a:ext cx="394660" cy="369332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그룹 9"/>
          <p:cNvGrpSpPr/>
          <p:nvPr/>
        </p:nvGrpSpPr>
        <p:grpSpPr>
          <a:xfrm>
            <a:off x="4916408" y="4501131"/>
            <a:ext cx="394660" cy="369332"/>
            <a:chOff x="3953072" y="5038469"/>
            <a:chExt cx="394660" cy="369332"/>
          </a:xfrm>
        </p:grpSpPr>
        <p:sp>
          <p:nvSpPr>
            <p:cNvPr id="51" name="타원 50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3953072" y="5038469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3072" y="5038469"/>
                  <a:ext cx="394660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그룹 10"/>
          <p:cNvGrpSpPr/>
          <p:nvPr/>
        </p:nvGrpSpPr>
        <p:grpSpPr>
          <a:xfrm>
            <a:off x="3538876" y="4526415"/>
            <a:ext cx="394660" cy="369332"/>
            <a:chOff x="3953072" y="5038469"/>
            <a:chExt cx="394660" cy="369332"/>
          </a:xfrm>
        </p:grpSpPr>
        <p:sp>
          <p:nvSpPr>
            <p:cNvPr id="49" name="타원 48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3953072" y="5038469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3072" y="5038469"/>
                  <a:ext cx="394660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그룹 11"/>
          <p:cNvGrpSpPr/>
          <p:nvPr/>
        </p:nvGrpSpPr>
        <p:grpSpPr>
          <a:xfrm>
            <a:off x="3510868" y="3100543"/>
            <a:ext cx="394660" cy="369332"/>
            <a:chOff x="3938784" y="5038469"/>
            <a:chExt cx="394660" cy="369332"/>
          </a:xfrm>
        </p:grpSpPr>
        <p:sp>
          <p:nvSpPr>
            <p:cNvPr id="47" name="타원 46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/>
                <p:cNvSpPr txBox="1"/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" name="그룹 12"/>
          <p:cNvGrpSpPr/>
          <p:nvPr/>
        </p:nvGrpSpPr>
        <p:grpSpPr>
          <a:xfrm>
            <a:off x="3994024" y="2611343"/>
            <a:ext cx="394660" cy="369332"/>
            <a:chOff x="3938784" y="5038469"/>
            <a:chExt cx="394660" cy="369332"/>
          </a:xfrm>
        </p:grpSpPr>
        <p:sp>
          <p:nvSpPr>
            <p:cNvPr id="45" name="타원 44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/>
                <p:cNvSpPr txBox="1"/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그룹 13"/>
          <p:cNvGrpSpPr/>
          <p:nvPr/>
        </p:nvGrpSpPr>
        <p:grpSpPr>
          <a:xfrm>
            <a:off x="5333600" y="2611911"/>
            <a:ext cx="394660" cy="369332"/>
            <a:chOff x="3938784" y="5038469"/>
            <a:chExt cx="394660" cy="369332"/>
          </a:xfrm>
        </p:grpSpPr>
        <p:sp>
          <p:nvSpPr>
            <p:cNvPr id="43" name="타원 42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그룹 14"/>
          <p:cNvGrpSpPr/>
          <p:nvPr/>
        </p:nvGrpSpPr>
        <p:grpSpPr>
          <a:xfrm>
            <a:off x="4893308" y="3120395"/>
            <a:ext cx="394660" cy="369332"/>
            <a:chOff x="3938784" y="5038469"/>
            <a:chExt cx="394660" cy="369332"/>
          </a:xfrm>
        </p:grpSpPr>
        <p:sp>
          <p:nvSpPr>
            <p:cNvPr id="41" name="타원 40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그룹 15"/>
          <p:cNvGrpSpPr/>
          <p:nvPr/>
        </p:nvGrpSpPr>
        <p:grpSpPr>
          <a:xfrm>
            <a:off x="5376464" y="4037215"/>
            <a:ext cx="394660" cy="369332"/>
            <a:chOff x="3938784" y="5038469"/>
            <a:chExt cx="394660" cy="369332"/>
          </a:xfrm>
        </p:grpSpPr>
        <p:sp>
          <p:nvSpPr>
            <p:cNvPr id="39" name="타원 38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6" name="그룹 55"/>
          <p:cNvGrpSpPr/>
          <p:nvPr/>
        </p:nvGrpSpPr>
        <p:grpSpPr>
          <a:xfrm>
            <a:off x="4144084" y="3325414"/>
            <a:ext cx="873228" cy="783241"/>
            <a:chOff x="4144084" y="3325414"/>
            <a:chExt cx="873228" cy="783241"/>
          </a:xfrm>
        </p:grpSpPr>
        <p:grpSp>
          <p:nvGrpSpPr>
            <p:cNvPr id="17" name="그룹 16"/>
            <p:cNvGrpSpPr/>
            <p:nvPr/>
          </p:nvGrpSpPr>
          <p:grpSpPr>
            <a:xfrm>
              <a:off x="4620472" y="3325414"/>
              <a:ext cx="396840" cy="369332"/>
              <a:chOff x="3938784" y="5038469"/>
              <a:chExt cx="396840" cy="369332"/>
            </a:xfrm>
          </p:grpSpPr>
          <p:sp>
            <p:nvSpPr>
              <p:cNvPr id="37" name="타원 36"/>
              <p:cNvSpPr/>
              <p:nvPr/>
            </p:nvSpPr>
            <p:spPr>
              <a:xfrm>
                <a:off x="3995936" y="508518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8" name="TextBox 37"/>
                  <p:cNvSpPr txBox="1"/>
                  <p:nvPr/>
                </p:nvSpPr>
                <p:spPr>
                  <a:xfrm>
                    <a:off x="3938784" y="5038469"/>
                    <a:ext cx="39684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b="0" i="1" smtClean="0">
                              <a:latin typeface="Cambria Math"/>
                            </a:rPr>
                            <m:t>𝑥</m:t>
                          </m:r>
                        </m:oMath>
                      </m:oMathPara>
                    </a14:m>
                    <a:endParaRPr lang="ko-KR" altLang="en-US" dirty="0"/>
                  </a:p>
                </p:txBody>
              </p:sp>
            </mc:Choice>
            <mc:Fallback xmlns="">
              <p:sp>
                <p:nvSpPr>
                  <p:cNvPr id="40" name="TextBox 3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38784" y="5038469"/>
                    <a:ext cx="396840" cy="369332"/>
                  </a:xfrm>
                  <a:prstGeom prst="rect">
                    <a:avLst/>
                  </a:prstGeom>
                  <a:blipFill rotWithShape="1"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8" name="그룹 17"/>
            <p:cNvGrpSpPr/>
            <p:nvPr/>
          </p:nvGrpSpPr>
          <p:grpSpPr>
            <a:xfrm>
              <a:off x="4144084" y="3739323"/>
              <a:ext cx="396840" cy="369332"/>
              <a:chOff x="3938784" y="5038469"/>
              <a:chExt cx="396840" cy="369332"/>
            </a:xfrm>
          </p:grpSpPr>
          <p:sp>
            <p:nvSpPr>
              <p:cNvPr id="35" name="타원 34"/>
              <p:cNvSpPr/>
              <p:nvPr/>
            </p:nvSpPr>
            <p:spPr>
              <a:xfrm>
                <a:off x="3995936" y="508518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TextBox 35"/>
                  <p:cNvSpPr txBox="1"/>
                  <p:nvPr/>
                </p:nvSpPr>
                <p:spPr>
                  <a:xfrm>
                    <a:off x="3938784" y="5038469"/>
                    <a:ext cx="39684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b="0" i="1" smtClean="0">
                              <a:latin typeface="Cambria Math"/>
                            </a:rPr>
                            <m:t>𝑥</m:t>
                          </m:r>
                        </m:oMath>
                      </m:oMathPara>
                    </a14:m>
                    <a:endParaRPr lang="ko-KR" altLang="en-US" dirty="0"/>
                  </a:p>
                </p:txBody>
              </p:sp>
            </mc:Choice>
            <mc:Fallback xmlns="">
              <p:sp>
                <p:nvSpPr>
                  <p:cNvPr id="43" name="TextBox 4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38784" y="5038469"/>
                    <a:ext cx="396840" cy="369332"/>
                  </a:xfrm>
                  <a:prstGeom prst="rect">
                    <a:avLst/>
                  </a:prstGeom>
                  <a:blipFill rotWithShape="1"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60" name="그룹 59"/>
          <p:cNvGrpSpPr/>
          <p:nvPr/>
        </p:nvGrpSpPr>
        <p:grpSpPr>
          <a:xfrm>
            <a:off x="3769756" y="3504015"/>
            <a:ext cx="1764992" cy="371546"/>
            <a:chOff x="3769756" y="3504015"/>
            <a:chExt cx="1764992" cy="371546"/>
          </a:xfrm>
        </p:grpSpPr>
        <p:grpSp>
          <p:nvGrpSpPr>
            <p:cNvPr id="19" name="그룹 18"/>
            <p:cNvGrpSpPr/>
            <p:nvPr/>
          </p:nvGrpSpPr>
          <p:grpSpPr>
            <a:xfrm>
              <a:off x="5137908" y="3506229"/>
              <a:ext cx="396840" cy="369332"/>
              <a:chOff x="3938784" y="5038469"/>
              <a:chExt cx="396840" cy="369332"/>
            </a:xfrm>
          </p:grpSpPr>
          <p:sp>
            <p:nvSpPr>
              <p:cNvPr id="33" name="타원 32"/>
              <p:cNvSpPr/>
              <p:nvPr/>
            </p:nvSpPr>
            <p:spPr>
              <a:xfrm>
                <a:off x="3995936" y="508518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TextBox 33"/>
                  <p:cNvSpPr txBox="1"/>
                  <p:nvPr/>
                </p:nvSpPr>
                <p:spPr>
                  <a:xfrm>
                    <a:off x="3938784" y="5038469"/>
                    <a:ext cx="39684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b="0" i="1" smtClean="0">
                              <a:latin typeface="Cambria Math"/>
                            </a:rPr>
                            <m:t>𝑦</m:t>
                          </m:r>
                        </m:oMath>
                      </m:oMathPara>
                    </a14:m>
                    <a:endParaRPr lang="ko-KR" altLang="en-US" dirty="0"/>
                  </a:p>
                </p:txBody>
              </p:sp>
            </mc:Choice>
            <mc:Fallback xmlns="">
              <p:sp>
                <p:nvSpPr>
                  <p:cNvPr id="46" name="TextBox 4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38784" y="5038469"/>
                    <a:ext cx="396840" cy="369332"/>
                  </a:xfrm>
                  <a:prstGeom prst="rect">
                    <a:avLst/>
                  </a:prstGeom>
                  <a:blipFill rotWithShape="1">
                    <a:blip r:embed="rId12"/>
                    <a:stretch>
                      <a:fillRect b="-8197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0" name="그룹 19"/>
            <p:cNvGrpSpPr/>
            <p:nvPr/>
          </p:nvGrpSpPr>
          <p:grpSpPr>
            <a:xfrm>
              <a:off x="3769756" y="3504015"/>
              <a:ext cx="396840" cy="369332"/>
              <a:chOff x="3938784" y="5038469"/>
              <a:chExt cx="396840" cy="369332"/>
            </a:xfrm>
          </p:grpSpPr>
          <p:sp>
            <p:nvSpPr>
              <p:cNvPr id="31" name="타원 30"/>
              <p:cNvSpPr/>
              <p:nvPr/>
            </p:nvSpPr>
            <p:spPr>
              <a:xfrm>
                <a:off x="3995936" y="508518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" name="TextBox 31"/>
                  <p:cNvSpPr txBox="1"/>
                  <p:nvPr/>
                </p:nvSpPr>
                <p:spPr>
                  <a:xfrm>
                    <a:off x="3938784" y="5038469"/>
                    <a:ext cx="39684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b="0" i="1" smtClean="0">
                              <a:latin typeface="Cambria Math"/>
                            </a:rPr>
                            <m:t>𝑦</m:t>
                          </m:r>
                        </m:oMath>
                      </m:oMathPara>
                    </a14:m>
                    <a:endParaRPr lang="ko-KR" altLang="en-US" dirty="0"/>
                  </a:p>
                </p:txBody>
              </p:sp>
            </mc:Choice>
            <mc:Fallback xmlns="">
              <p:sp>
                <p:nvSpPr>
                  <p:cNvPr id="49" name="TextBox 4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38784" y="5038469"/>
                    <a:ext cx="396840" cy="369332"/>
                  </a:xfrm>
                  <a:prstGeom prst="rect">
                    <a:avLst/>
                  </a:prstGeom>
                  <a:blipFill rotWithShape="1">
                    <a:blip r:embed="rId13"/>
                    <a:stretch>
                      <a:fillRect b="-10000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59" name="그룹 58"/>
          <p:cNvGrpSpPr/>
          <p:nvPr/>
        </p:nvGrpSpPr>
        <p:grpSpPr>
          <a:xfrm>
            <a:off x="4417828" y="2855943"/>
            <a:ext cx="445768" cy="1785912"/>
            <a:chOff x="4417828" y="2855943"/>
            <a:chExt cx="445768" cy="1785912"/>
          </a:xfrm>
        </p:grpSpPr>
        <p:grpSp>
          <p:nvGrpSpPr>
            <p:cNvPr id="21" name="그룹 20"/>
            <p:cNvGrpSpPr/>
            <p:nvPr/>
          </p:nvGrpSpPr>
          <p:grpSpPr>
            <a:xfrm>
              <a:off x="4466756" y="4272523"/>
              <a:ext cx="396840" cy="369332"/>
              <a:chOff x="3938784" y="5038469"/>
              <a:chExt cx="396840" cy="369332"/>
            </a:xfrm>
          </p:grpSpPr>
          <p:sp>
            <p:nvSpPr>
              <p:cNvPr id="29" name="타원 28"/>
              <p:cNvSpPr/>
              <p:nvPr/>
            </p:nvSpPr>
            <p:spPr>
              <a:xfrm>
                <a:off x="3995936" y="508518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" name="TextBox 29"/>
                  <p:cNvSpPr txBox="1"/>
                  <p:nvPr/>
                </p:nvSpPr>
                <p:spPr>
                  <a:xfrm>
                    <a:off x="3938784" y="5038469"/>
                    <a:ext cx="39684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b="0" i="1" smtClean="0">
                              <a:latin typeface="Cambria Math"/>
                            </a:rPr>
                            <m:t>𝑧</m:t>
                          </m:r>
                        </m:oMath>
                      </m:oMathPara>
                    </a14:m>
                    <a:endParaRPr lang="ko-KR" altLang="en-US" dirty="0"/>
                  </a:p>
                </p:txBody>
              </p:sp>
            </mc:Choice>
            <mc:Fallback xmlns="">
              <p:sp>
                <p:nvSpPr>
                  <p:cNvPr id="52" name="TextBox 5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38784" y="5038469"/>
                    <a:ext cx="396840" cy="369332"/>
                  </a:xfrm>
                  <a:prstGeom prst="rect">
                    <a:avLst/>
                  </a:prstGeom>
                  <a:blipFill rotWithShape="1"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2" name="그룹 21"/>
            <p:cNvGrpSpPr/>
            <p:nvPr/>
          </p:nvGrpSpPr>
          <p:grpSpPr>
            <a:xfrm>
              <a:off x="4417828" y="2855943"/>
              <a:ext cx="396840" cy="369332"/>
              <a:chOff x="3938784" y="5038469"/>
              <a:chExt cx="396840" cy="369332"/>
            </a:xfrm>
          </p:grpSpPr>
          <p:sp>
            <p:nvSpPr>
              <p:cNvPr id="27" name="타원 26"/>
              <p:cNvSpPr/>
              <p:nvPr/>
            </p:nvSpPr>
            <p:spPr>
              <a:xfrm>
                <a:off x="3995936" y="508518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TextBox 27"/>
                  <p:cNvSpPr txBox="1"/>
                  <p:nvPr/>
                </p:nvSpPr>
                <p:spPr>
                  <a:xfrm>
                    <a:off x="3938784" y="5038469"/>
                    <a:ext cx="39684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b="0" i="1" smtClean="0">
                              <a:latin typeface="Cambria Math"/>
                            </a:rPr>
                            <m:t>𝑧</m:t>
                          </m:r>
                        </m:oMath>
                      </m:oMathPara>
                    </a14:m>
                    <a:endParaRPr lang="ko-KR" altLang="en-US" dirty="0"/>
                  </a:p>
                </p:txBody>
              </p:sp>
            </mc:Choice>
            <mc:Fallback xmlns="">
              <p:sp>
                <p:nvSpPr>
                  <p:cNvPr id="55" name="TextBox 5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38784" y="5038469"/>
                    <a:ext cx="396840" cy="369332"/>
                  </a:xfrm>
                  <a:prstGeom prst="rect">
                    <a:avLst/>
                  </a:prstGeom>
                  <a:blipFill rotWithShape="1"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2847940" y="5456285"/>
                <a:ext cx="3968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7940" y="5456285"/>
                <a:ext cx="396840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6555556" y="4056499"/>
                <a:ext cx="3968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5556" y="4056499"/>
                <a:ext cx="396840" cy="369332"/>
              </a:xfrm>
              <a:prstGeom prst="rect">
                <a:avLst/>
              </a:prstGeom>
              <a:blipFill rotWithShape="1">
                <a:blip r:embed="rId17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4179292" y="1617519"/>
                <a:ext cx="3968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𝑧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9292" y="1617519"/>
                <a:ext cx="396840" cy="369332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그룹 2"/>
          <p:cNvGrpSpPr/>
          <p:nvPr/>
        </p:nvGrpSpPr>
        <p:grpSpPr>
          <a:xfrm>
            <a:off x="3995936" y="3508008"/>
            <a:ext cx="1910621" cy="1981076"/>
            <a:chOff x="3949169" y="3508008"/>
            <a:chExt cx="1910621" cy="1981076"/>
          </a:xfrm>
        </p:grpSpPr>
        <p:sp>
          <p:nvSpPr>
            <p:cNvPr id="26" name="자유형 25"/>
            <p:cNvSpPr/>
            <p:nvPr/>
          </p:nvSpPr>
          <p:spPr>
            <a:xfrm>
              <a:off x="3949169" y="3508008"/>
              <a:ext cx="885825" cy="1000125"/>
            </a:xfrm>
            <a:custGeom>
              <a:avLst/>
              <a:gdLst>
                <a:gd name="connsiteX0" fmla="*/ 0 w 885825"/>
                <a:gd name="connsiteY0" fmla="*/ 157163 h 1000125"/>
                <a:gd name="connsiteX1" fmla="*/ 885825 w 885825"/>
                <a:gd name="connsiteY1" fmla="*/ 0 h 1000125"/>
                <a:gd name="connsiteX2" fmla="*/ 742950 w 885825"/>
                <a:gd name="connsiteY2" fmla="*/ 1000125 h 1000125"/>
                <a:gd name="connsiteX3" fmla="*/ 0 w 885825"/>
                <a:gd name="connsiteY3" fmla="*/ 157163 h 100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1000125">
                  <a:moveTo>
                    <a:pt x="0" y="157163"/>
                  </a:moveTo>
                  <a:lnTo>
                    <a:pt x="885825" y="0"/>
                  </a:lnTo>
                  <a:lnTo>
                    <a:pt x="742950" y="1000125"/>
                  </a:lnTo>
                  <a:lnTo>
                    <a:pt x="0" y="157163"/>
                  </a:lnTo>
                  <a:close/>
                </a:path>
              </a:pathLst>
            </a:custGeom>
            <a:solidFill>
              <a:schemeClr val="tx2">
                <a:lumMod val="75000"/>
                <a:alpha val="13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58" name="그룹 57"/>
            <p:cNvGrpSpPr/>
            <p:nvPr/>
          </p:nvGrpSpPr>
          <p:grpSpPr>
            <a:xfrm>
              <a:off x="4399134" y="4641855"/>
              <a:ext cx="1460656" cy="847229"/>
              <a:chOff x="4383410" y="4658498"/>
              <a:chExt cx="1460656" cy="847229"/>
            </a:xfrm>
          </p:grpSpPr>
          <p:sp>
            <p:nvSpPr>
              <p:cNvPr id="55" name="TextBox 54"/>
              <p:cNvSpPr txBox="1"/>
              <p:nvPr/>
            </p:nvSpPr>
            <p:spPr>
              <a:xfrm>
                <a:off x="4383410" y="5136395"/>
                <a:ext cx="14606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/>
                  <a:t>(1,1,1) plane</a:t>
                </a:r>
                <a:endParaRPr lang="ko-KR" altLang="en-US" dirty="0"/>
              </a:p>
            </p:txBody>
          </p:sp>
          <p:cxnSp>
            <p:nvCxnSpPr>
              <p:cNvPr id="57" name="직선 화살표 연결선 56"/>
              <p:cNvCxnSpPr/>
              <p:nvPr/>
            </p:nvCxnSpPr>
            <p:spPr>
              <a:xfrm flipH="1" flipV="1">
                <a:off x="4684651" y="4658498"/>
                <a:ext cx="48928" cy="42393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1" name="자유형 60"/>
          <p:cNvSpPr/>
          <p:nvPr/>
        </p:nvSpPr>
        <p:spPr>
          <a:xfrm>
            <a:off x="4737720" y="3566145"/>
            <a:ext cx="914400" cy="942975"/>
          </a:xfrm>
          <a:custGeom>
            <a:avLst/>
            <a:gdLst>
              <a:gd name="connsiteX0" fmla="*/ 0 w 914400"/>
              <a:gd name="connsiteY0" fmla="*/ 942975 h 942975"/>
              <a:gd name="connsiteX1" fmla="*/ 914400 w 914400"/>
              <a:gd name="connsiteY1" fmla="*/ 714375 h 942975"/>
              <a:gd name="connsiteX2" fmla="*/ 157162 w 914400"/>
              <a:gd name="connsiteY2" fmla="*/ 0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42975">
                <a:moveTo>
                  <a:pt x="0" y="942975"/>
                </a:moveTo>
                <a:lnTo>
                  <a:pt x="914400" y="714375"/>
                </a:lnTo>
                <a:lnTo>
                  <a:pt x="157162" y="0"/>
                </a:lnTo>
              </a:path>
            </a:pathLst>
          </a:custGeom>
          <a:solidFill>
            <a:schemeClr val="accent6">
              <a:lumMod val="75000"/>
              <a:alpha val="20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09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이등변 삼각형 93"/>
          <p:cNvSpPr/>
          <p:nvPr/>
        </p:nvSpPr>
        <p:spPr>
          <a:xfrm rot="1800000" flipH="1">
            <a:off x="6226772" y="2935484"/>
            <a:ext cx="1254240" cy="1085400"/>
          </a:xfrm>
          <a:prstGeom prst="triangle">
            <a:avLst/>
          </a:prstGeom>
          <a:solidFill>
            <a:schemeClr val="accent6">
              <a:lumMod val="75000"/>
              <a:alpha val="20000"/>
            </a:schemeClr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0" name="이등변 삼각형 89"/>
          <p:cNvSpPr/>
          <p:nvPr/>
        </p:nvSpPr>
        <p:spPr>
          <a:xfrm rot="-1800000">
            <a:off x="5695858" y="3577236"/>
            <a:ext cx="1254240" cy="1085400"/>
          </a:xfrm>
          <a:prstGeom prst="triangle">
            <a:avLst/>
          </a:prstGeom>
          <a:solidFill>
            <a:schemeClr val="tx2">
              <a:lumMod val="75000"/>
              <a:alpha val="20000"/>
            </a:schemeClr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69" name="직선 화살표 연결선 68"/>
          <p:cNvCxnSpPr/>
          <p:nvPr/>
        </p:nvCxnSpPr>
        <p:spPr>
          <a:xfrm>
            <a:off x="1657539" y="3778234"/>
            <a:ext cx="1278062" cy="189901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직선 화살표 연결선 66"/>
          <p:cNvCxnSpPr/>
          <p:nvPr/>
        </p:nvCxnSpPr>
        <p:spPr>
          <a:xfrm flipV="1">
            <a:off x="1623784" y="1591480"/>
            <a:ext cx="2190540" cy="21493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화살표 연결선 62"/>
          <p:cNvCxnSpPr/>
          <p:nvPr/>
        </p:nvCxnSpPr>
        <p:spPr>
          <a:xfrm flipV="1">
            <a:off x="1671827" y="2886104"/>
            <a:ext cx="1928126" cy="86903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3552125" y="2694778"/>
                <a:ext cx="8114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altLang="ko-KR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′′</m:t>
                      </m:r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2125" y="2694778"/>
                <a:ext cx="811440" cy="369332"/>
              </a:xfrm>
              <a:prstGeom prst="rect">
                <a:avLst/>
              </a:prstGeom>
              <a:blipFill rotWithShape="1">
                <a:blip r:embed="rId2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1" name="직선 화살표 연결선 60"/>
          <p:cNvCxnSpPr/>
          <p:nvPr/>
        </p:nvCxnSpPr>
        <p:spPr>
          <a:xfrm>
            <a:off x="1658992" y="3765592"/>
            <a:ext cx="2120920" cy="101787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정육면체 3"/>
          <p:cNvSpPr/>
          <p:nvPr/>
        </p:nvSpPr>
        <p:spPr>
          <a:xfrm>
            <a:off x="1169224" y="2341342"/>
            <a:ext cx="1872208" cy="1872208"/>
          </a:xfrm>
          <a:prstGeom prst="cub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 flipH="1">
            <a:off x="377136" y="2989414"/>
            <a:ext cx="2016224" cy="2016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0"/>
          <p:cNvCxnSpPr/>
          <p:nvPr/>
        </p:nvCxnSpPr>
        <p:spPr>
          <a:xfrm flipV="1">
            <a:off x="830332" y="3752926"/>
            <a:ext cx="324036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 flipV="1">
            <a:off x="1644704" y="1369414"/>
            <a:ext cx="0" cy="3240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그룹 15"/>
          <p:cNvGrpSpPr/>
          <p:nvPr/>
        </p:nvGrpSpPr>
        <p:grpSpPr>
          <a:xfrm>
            <a:off x="1461662" y="3568260"/>
            <a:ext cx="394660" cy="369332"/>
            <a:chOff x="3953072" y="5038469"/>
            <a:chExt cx="394660" cy="369332"/>
          </a:xfrm>
        </p:grpSpPr>
        <p:sp>
          <p:nvSpPr>
            <p:cNvPr id="14" name="타원 13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3953072" y="5038469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3072" y="5038469"/>
                  <a:ext cx="394660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그룹 16"/>
          <p:cNvGrpSpPr/>
          <p:nvPr/>
        </p:nvGrpSpPr>
        <p:grpSpPr>
          <a:xfrm>
            <a:off x="2373596" y="4015106"/>
            <a:ext cx="394660" cy="369332"/>
            <a:chOff x="3953072" y="5038469"/>
            <a:chExt cx="394660" cy="369332"/>
          </a:xfrm>
        </p:grpSpPr>
        <p:sp>
          <p:nvSpPr>
            <p:cNvPr id="18" name="타원 17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3953072" y="5038469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3072" y="5038469"/>
                  <a:ext cx="394660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그룹 19"/>
          <p:cNvGrpSpPr/>
          <p:nvPr/>
        </p:nvGrpSpPr>
        <p:grpSpPr>
          <a:xfrm>
            <a:off x="996064" y="4026102"/>
            <a:ext cx="394660" cy="369332"/>
            <a:chOff x="3953072" y="5038469"/>
            <a:chExt cx="394660" cy="369332"/>
          </a:xfrm>
        </p:grpSpPr>
        <p:sp>
          <p:nvSpPr>
            <p:cNvPr id="21" name="타원 20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3953072" y="5038469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3072" y="5038469"/>
                  <a:ext cx="394660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그룹 22"/>
          <p:cNvGrpSpPr/>
          <p:nvPr/>
        </p:nvGrpSpPr>
        <p:grpSpPr>
          <a:xfrm>
            <a:off x="968056" y="2600230"/>
            <a:ext cx="394660" cy="369332"/>
            <a:chOff x="3938784" y="5038469"/>
            <a:chExt cx="394660" cy="369332"/>
          </a:xfrm>
        </p:grpSpPr>
        <p:sp>
          <p:nvSpPr>
            <p:cNvPr id="24" name="타원 23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" name="그룹 25"/>
          <p:cNvGrpSpPr/>
          <p:nvPr/>
        </p:nvGrpSpPr>
        <p:grpSpPr>
          <a:xfrm>
            <a:off x="1451212" y="2111030"/>
            <a:ext cx="394660" cy="369332"/>
            <a:chOff x="3938784" y="5038469"/>
            <a:chExt cx="394660" cy="369332"/>
          </a:xfrm>
        </p:grpSpPr>
        <p:sp>
          <p:nvSpPr>
            <p:cNvPr id="27" name="타원 26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그룹 28"/>
          <p:cNvGrpSpPr/>
          <p:nvPr/>
        </p:nvGrpSpPr>
        <p:grpSpPr>
          <a:xfrm>
            <a:off x="2833652" y="2125886"/>
            <a:ext cx="394660" cy="369332"/>
            <a:chOff x="3938784" y="5038469"/>
            <a:chExt cx="394660" cy="369332"/>
          </a:xfrm>
        </p:grpSpPr>
        <p:sp>
          <p:nvSpPr>
            <p:cNvPr id="30" name="타원 29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2" name="그룹 31"/>
          <p:cNvGrpSpPr/>
          <p:nvPr/>
        </p:nvGrpSpPr>
        <p:grpSpPr>
          <a:xfrm>
            <a:off x="2350496" y="2620082"/>
            <a:ext cx="394660" cy="369332"/>
            <a:chOff x="3938784" y="5038469"/>
            <a:chExt cx="394660" cy="369332"/>
          </a:xfrm>
        </p:grpSpPr>
        <p:sp>
          <p:nvSpPr>
            <p:cNvPr id="33" name="타원 32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5" name="그룹 34"/>
          <p:cNvGrpSpPr/>
          <p:nvPr/>
        </p:nvGrpSpPr>
        <p:grpSpPr>
          <a:xfrm>
            <a:off x="2833652" y="3536902"/>
            <a:ext cx="394660" cy="369332"/>
            <a:chOff x="3938784" y="5038469"/>
            <a:chExt cx="394660" cy="369332"/>
          </a:xfrm>
        </p:grpSpPr>
        <p:sp>
          <p:nvSpPr>
            <p:cNvPr id="36" name="타원 35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그룹 37"/>
          <p:cNvGrpSpPr/>
          <p:nvPr/>
        </p:nvGrpSpPr>
        <p:grpSpPr>
          <a:xfrm>
            <a:off x="2077660" y="2825101"/>
            <a:ext cx="396840" cy="369332"/>
            <a:chOff x="3938784" y="5038469"/>
            <a:chExt cx="396840" cy="369332"/>
          </a:xfrm>
        </p:grpSpPr>
        <p:sp>
          <p:nvSpPr>
            <p:cNvPr id="39" name="타원 38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1" name="그룹 40"/>
          <p:cNvGrpSpPr/>
          <p:nvPr/>
        </p:nvGrpSpPr>
        <p:grpSpPr>
          <a:xfrm>
            <a:off x="1601272" y="3239010"/>
            <a:ext cx="396840" cy="369332"/>
            <a:chOff x="3938784" y="5038469"/>
            <a:chExt cx="396840" cy="369332"/>
          </a:xfrm>
        </p:grpSpPr>
        <p:sp>
          <p:nvSpPr>
            <p:cNvPr id="42" name="타원 41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4" name="그룹 43"/>
          <p:cNvGrpSpPr/>
          <p:nvPr/>
        </p:nvGrpSpPr>
        <p:grpSpPr>
          <a:xfrm>
            <a:off x="2595096" y="3005916"/>
            <a:ext cx="396840" cy="369332"/>
            <a:chOff x="3938784" y="5038469"/>
            <a:chExt cx="396840" cy="369332"/>
          </a:xfrm>
        </p:grpSpPr>
        <p:sp>
          <p:nvSpPr>
            <p:cNvPr id="45" name="타원 44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/>
                <p:cNvSpPr txBox="1"/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𝑦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TextBox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b="-819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7" name="그룹 46"/>
          <p:cNvGrpSpPr/>
          <p:nvPr/>
        </p:nvGrpSpPr>
        <p:grpSpPr>
          <a:xfrm>
            <a:off x="1226944" y="3003702"/>
            <a:ext cx="396840" cy="369332"/>
            <a:chOff x="3938784" y="5038469"/>
            <a:chExt cx="396840" cy="369332"/>
          </a:xfrm>
        </p:grpSpPr>
        <p:sp>
          <p:nvSpPr>
            <p:cNvPr id="48" name="타원 47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𝑦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3" name="그룹 52"/>
          <p:cNvGrpSpPr/>
          <p:nvPr/>
        </p:nvGrpSpPr>
        <p:grpSpPr>
          <a:xfrm>
            <a:off x="1875016" y="2355630"/>
            <a:ext cx="396840" cy="369332"/>
            <a:chOff x="3938784" y="5038469"/>
            <a:chExt cx="396840" cy="369332"/>
          </a:xfrm>
        </p:grpSpPr>
        <p:sp>
          <p:nvSpPr>
            <p:cNvPr id="54" name="타원 53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05128" y="4955972"/>
                <a:ext cx="3968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128" y="4955972"/>
                <a:ext cx="396840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4012744" y="3556186"/>
                <a:ext cx="3968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2744" y="3556186"/>
                <a:ext cx="396840" cy="369332"/>
              </a:xfrm>
              <a:prstGeom prst="rect">
                <a:avLst/>
              </a:prstGeom>
              <a:blipFill rotWithShape="1">
                <a:blip r:embed="rId17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1636480" y="1117206"/>
                <a:ext cx="6406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𝑧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𝑧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6480" y="1117206"/>
                <a:ext cx="640688" cy="369332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자유형 58"/>
          <p:cNvSpPr/>
          <p:nvPr/>
        </p:nvSpPr>
        <p:spPr>
          <a:xfrm>
            <a:off x="1406357" y="3007695"/>
            <a:ext cx="885825" cy="1000125"/>
          </a:xfrm>
          <a:custGeom>
            <a:avLst/>
            <a:gdLst>
              <a:gd name="connsiteX0" fmla="*/ 0 w 885825"/>
              <a:gd name="connsiteY0" fmla="*/ 157163 h 1000125"/>
              <a:gd name="connsiteX1" fmla="*/ 885825 w 885825"/>
              <a:gd name="connsiteY1" fmla="*/ 0 h 1000125"/>
              <a:gd name="connsiteX2" fmla="*/ 742950 w 885825"/>
              <a:gd name="connsiteY2" fmla="*/ 1000125 h 1000125"/>
              <a:gd name="connsiteX3" fmla="*/ 0 w 885825"/>
              <a:gd name="connsiteY3" fmla="*/ 157163 h 100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5825" h="1000125">
                <a:moveTo>
                  <a:pt x="0" y="157163"/>
                </a:moveTo>
                <a:lnTo>
                  <a:pt x="885825" y="0"/>
                </a:lnTo>
                <a:lnTo>
                  <a:pt x="742950" y="1000125"/>
                </a:lnTo>
                <a:lnTo>
                  <a:pt x="0" y="157163"/>
                </a:lnTo>
                <a:close/>
              </a:path>
            </a:pathLst>
          </a:custGeom>
          <a:solidFill>
            <a:schemeClr val="tx2">
              <a:lumMod val="75000"/>
              <a:alpha val="20000"/>
            </a:schemeClr>
          </a:solidFill>
          <a:ln>
            <a:solidFill>
              <a:schemeClr val="tx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3778396" y="4580087"/>
                <a:ext cx="4491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396" y="4580087"/>
                <a:ext cx="449162" cy="369332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원호 4"/>
          <p:cNvSpPr/>
          <p:nvPr/>
        </p:nvSpPr>
        <p:spPr>
          <a:xfrm>
            <a:off x="1385248" y="1360596"/>
            <a:ext cx="648072" cy="461769"/>
          </a:xfrm>
          <a:prstGeom prst="arc">
            <a:avLst>
              <a:gd name="adj1" fmla="val 2531933"/>
              <a:gd name="adj2" fmla="val 11034129"/>
            </a:avLst>
          </a:prstGeom>
          <a:ln w="190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51247" y="1637699"/>
                <a:ext cx="6496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𝜋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/4</m:t>
                      </m:r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247" y="1637699"/>
                <a:ext cx="649665" cy="369332"/>
              </a:xfrm>
              <a:prstGeom prst="rect">
                <a:avLst/>
              </a:prstGeom>
              <a:blipFill rotWithShape="1">
                <a:blip r:embed="rId20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원호 64"/>
          <p:cNvSpPr/>
          <p:nvPr/>
        </p:nvSpPr>
        <p:spPr>
          <a:xfrm flipH="1">
            <a:off x="2890804" y="2810813"/>
            <a:ext cx="648072" cy="647240"/>
          </a:xfrm>
          <a:prstGeom prst="arc">
            <a:avLst>
              <a:gd name="adj1" fmla="val 10219867"/>
              <a:gd name="adj2" fmla="val 16685937"/>
            </a:avLst>
          </a:prstGeom>
          <a:ln w="190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3121602" y="2335471"/>
                <a:ext cx="1385443" cy="40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ko-KR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altLang="ko-KR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ko-KR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US" altLang="ko-KR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r>
                            <a:rPr lang="en-US" altLang="ko-KR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1/</m:t>
                          </m:r>
                          <m:rad>
                            <m:radPr>
                              <m:degHide m:val="on"/>
                              <m:ctrlPr>
                                <a:rPr lang="en-US" altLang="ko-KR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ko-KR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e>
                      </m:func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602" y="2335471"/>
                <a:ext cx="1385443" cy="401970"/>
              </a:xfrm>
              <a:prstGeom prst="rect">
                <a:avLst/>
              </a:prstGeom>
              <a:blipFill rotWithShape="1">
                <a:blip r:embed="rId21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3340456" y="1314178"/>
                <a:ext cx="4972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𝑧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′′</m:t>
                      </m:r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0456" y="1314178"/>
                <a:ext cx="497252" cy="369332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2940280" y="5648671"/>
                <a:ext cx="5084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′′</m:t>
                      </m:r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0280" y="5648671"/>
                <a:ext cx="508473" cy="369332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4674840" y="313688"/>
                <a:ext cx="3008003" cy="19520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𝑅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altLang="ko-KR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ko-KR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ko-KR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brk m:alnAt="7"/>
                                      </m:r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  <m:t>6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ko-KR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brk m:alnAt="7"/>
                                      </m:r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  <m:t>6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  <m:e>
                                <m:r>
                                  <a:rPr lang="en-US" altLang="ko-KR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altLang="ko-KR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brk m:alnAt="7"/>
                                      </m:r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  <m:e>
                                <m:r>
                                  <a:rPr lang="en-US" altLang="ko-KR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brk m:alnAt="7"/>
                                      </m:r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  <m:e>
                                <m:r>
                                  <a:rPr lang="en-US" altLang="ko-KR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ko-KR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  <m:e>
                                <m:r>
                                  <a:rPr lang="en-US" altLang="ko-KR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  <m:e>
                                <m:r>
                                  <a:rPr lang="en-US" altLang="ko-KR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4840" y="313688"/>
                <a:ext cx="3008003" cy="1952009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직선 화살표 연결선 8"/>
          <p:cNvCxnSpPr/>
          <p:nvPr/>
        </p:nvCxnSpPr>
        <p:spPr>
          <a:xfrm>
            <a:off x="4409584" y="4285430"/>
            <a:ext cx="39600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직선 화살표 연결선 71"/>
          <p:cNvCxnSpPr/>
          <p:nvPr/>
        </p:nvCxnSpPr>
        <p:spPr>
          <a:xfrm flipV="1">
            <a:off x="6389584" y="2753273"/>
            <a:ext cx="0" cy="264545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그룹 72"/>
          <p:cNvGrpSpPr/>
          <p:nvPr/>
        </p:nvGrpSpPr>
        <p:grpSpPr>
          <a:xfrm>
            <a:off x="5809856" y="4699164"/>
            <a:ext cx="396840" cy="369332"/>
            <a:chOff x="3938784" y="5038469"/>
            <a:chExt cx="396840" cy="369332"/>
          </a:xfrm>
        </p:grpSpPr>
        <p:sp>
          <p:nvSpPr>
            <p:cNvPr id="74" name="타원 73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TextBox 74"/>
                <p:cNvSpPr txBox="1"/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𝑦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75" name="TextBox 7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blipFill rotWithShape="1">
                  <a:blip r:embed="rId25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7" name="그룹 76"/>
          <p:cNvGrpSpPr/>
          <p:nvPr/>
        </p:nvGrpSpPr>
        <p:grpSpPr>
          <a:xfrm>
            <a:off x="6910896" y="4077072"/>
            <a:ext cx="396840" cy="369332"/>
            <a:chOff x="3938784" y="5038469"/>
            <a:chExt cx="396840" cy="369332"/>
          </a:xfrm>
        </p:grpSpPr>
        <p:sp>
          <p:nvSpPr>
            <p:cNvPr id="78" name="타원 77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/>
                <p:cNvSpPr txBox="1"/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79" name="TextBox 7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blipFill rotWithShape="1"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0" name="그룹 79"/>
          <p:cNvGrpSpPr/>
          <p:nvPr/>
        </p:nvGrpSpPr>
        <p:grpSpPr>
          <a:xfrm>
            <a:off x="1923944" y="3772210"/>
            <a:ext cx="396840" cy="369332"/>
            <a:chOff x="3938784" y="5038469"/>
            <a:chExt cx="396840" cy="369332"/>
          </a:xfrm>
        </p:grpSpPr>
        <p:sp>
          <p:nvSpPr>
            <p:cNvPr id="81" name="타원 80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TextBox 81"/>
                <p:cNvSpPr txBox="1"/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82" name="TextBox 8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blipFill rotWithShape="1"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3" name="그룹 82"/>
          <p:cNvGrpSpPr/>
          <p:nvPr/>
        </p:nvGrpSpPr>
        <p:grpSpPr>
          <a:xfrm>
            <a:off x="5853288" y="3471864"/>
            <a:ext cx="396840" cy="369332"/>
            <a:chOff x="3938784" y="5038469"/>
            <a:chExt cx="396840" cy="369332"/>
          </a:xfrm>
        </p:grpSpPr>
        <p:sp>
          <p:nvSpPr>
            <p:cNvPr id="84" name="타원 83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/>
                <p:cNvSpPr txBox="1"/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85" name="TextBox 8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blipFill rotWithShape="1"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8369584" y="4123787"/>
                <a:ext cx="5084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′′</m:t>
                      </m:r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9584" y="4123787"/>
                <a:ext cx="508473" cy="369332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6365842" y="2497035"/>
                <a:ext cx="5148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′′</m:t>
                      </m:r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5842" y="2497035"/>
                <a:ext cx="514885" cy="369332"/>
              </a:xfrm>
              <a:prstGeom prst="rect">
                <a:avLst/>
              </a:prstGeom>
              <a:blipFill rotWithShape="1">
                <a:blip r:embed="rId30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3" name="자유형 92"/>
          <p:cNvSpPr/>
          <p:nvPr/>
        </p:nvSpPr>
        <p:spPr>
          <a:xfrm>
            <a:off x="2128838" y="3043238"/>
            <a:ext cx="914400" cy="942975"/>
          </a:xfrm>
          <a:custGeom>
            <a:avLst/>
            <a:gdLst>
              <a:gd name="connsiteX0" fmla="*/ 0 w 914400"/>
              <a:gd name="connsiteY0" fmla="*/ 942975 h 942975"/>
              <a:gd name="connsiteX1" fmla="*/ 914400 w 914400"/>
              <a:gd name="connsiteY1" fmla="*/ 714375 h 942975"/>
              <a:gd name="connsiteX2" fmla="*/ 157162 w 914400"/>
              <a:gd name="connsiteY2" fmla="*/ 0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42975">
                <a:moveTo>
                  <a:pt x="0" y="942975"/>
                </a:moveTo>
                <a:lnTo>
                  <a:pt x="914400" y="714375"/>
                </a:lnTo>
                <a:lnTo>
                  <a:pt x="157162" y="0"/>
                </a:lnTo>
              </a:path>
            </a:pathLst>
          </a:custGeom>
          <a:solidFill>
            <a:schemeClr val="accent6">
              <a:lumMod val="75000"/>
              <a:alpha val="20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95" name="그룹 94"/>
          <p:cNvGrpSpPr/>
          <p:nvPr/>
        </p:nvGrpSpPr>
        <p:grpSpPr>
          <a:xfrm>
            <a:off x="6939010" y="2784896"/>
            <a:ext cx="396840" cy="369332"/>
            <a:chOff x="3938784" y="5038469"/>
            <a:chExt cx="396840" cy="369332"/>
          </a:xfrm>
        </p:grpSpPr>
        <p:sp>
          <p:nvSpPr>
            <p:cNvPr id="96" name="타원 95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/>
                <p:cNvSpPr txBox="1"/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97" name="TextBox 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blipFill rotWithShape="1"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/>
              <p:cNvSpPr txBox="1"/>
              <p:nvPr/>
            </p:nvSpPr>
            <p:spPr>
              <a:xfrm>
                <a:off x="5853288" y="5676922"/>
                <a:ext cx="1099275" cy="6646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𝑧</m:t>
                          </m:r>
                        </m:e>
                        <m:sup>
                          <m:r>
                            <a:rPr lang="en-US" altLang="ko-KR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′′</m:t>
                          </m:r>
                        </m:sup>
                      </m:sSup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ko-KR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ko-KR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ko-KR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ko-KR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8" name="TextBox 9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3288" y="5676922"/>
                <a:ext cx="1099275" cy="664606"/>
              </a:xfrm>
              <a:prstGeom prst="rect">
                <a:avLst/>
              </a:prstGeom>
              <a:blipFill rotWithShape="1"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9" name="직사각형 98"/>
          <p:cNvSpPr/>
          <p:nvPr/>
        </p:nvSpPr>
        <p:spPr>
          <a:xfrm>
            <a:off x="6910896" y="5824559"/>
            <a:ext cx="755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>
                <a:solidFill>
                  <a:prstClr val="black"/>
                </a:solidFill>
              </a:rPr>
              <a:t>plane</a:t>
            </a:r>
            <a:endParaRPr lang="ko-KR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55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그룹 75"/>
          <p:cNvGrpSpPr/>
          <p:nvPr/>
        </p:nvGrpSpPr>
        <p:grpSpPr>
          <a:xfrm>
            <a:off x="6662307" y="317284"/>
            <a:ext cx="1912767" cy="4784934"/>
            <a:chOff x="6662307" y="317284"/>
            <a:chExt cx="1912767" cy="4784934"/>
          </a:xfrm>
        </p:grpSpPr>
        <p:grpSp>
          <p:nvGrpSpPr>
            <p:cNvPr id="110" name="그룹 109"/>
            <p:cNvGrpSpPr/>
            <p:nvPr/>
          </p:nvGrpSpPr>
          <p:grpSpPr>
            <a:xfrm>
              <a:off x="6732489" y="317284"/>
              <a:ext cx="1772402" cy="4782091"/>
              <a:chOff x="5971997" y="329958"/>
              <a:chExt cx="1772402" cy="4782091"/>
            </a:xfrm>
          </p:grpSpPr>
          <p:sp>
            <p:nvSpPr>
              <p:cNvPr id="111" name="직사각형 110"/>
              <p:cNvSpPr/>
              <p:nvPr/>
            </p:nvSpPr>
            <p:spPr>
              <a:xfrm>
                <a:off x="5971997" y="4617963"/>
                <a:ext cx="1772402" cy="494086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12" name="직사각형 111"/>
              <p:cNvSpPr/>
              <p:nvPr/>
            </p:nvSpPr>
            <p:spPr>
              <a:xfrm>
                <a:off x="6130941" y="329958"/>
                <a:ext cx="690368" cy="2021783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13" name="직선 화살표 연결선 112"/>
              <p:cNvCxnSpPr/>
              <p:nvPr/>
            </p:nvCxnSpPr>
            <p:spPr>
              <a:xfrm>
                <a:off x="6456210" y="2399648"/>
                <a:ext cx="365099" cy="2106145"/>
              </a:xfrm>
              <a:prstGeom prst="straightConnector1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TextBox 101"/>
                <p:cNvSpPr txBox="1"/>
                <p:nvPr/>
              </p:nvSpPr>
              <p:spPr>
                <a:xfrm>
                  <a:off x="6662307" y="4580087"/>
                  <a:ext cx="1912767" cy="5221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altLang="ko-KR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altLang="ko-KR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ko-KR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𝑧</m:t>
                            </m:r>
                            <m:r>
                              <a:rPr lang="en-US" altLang="ko-KR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′</m:t>
                            </m:r>
                          </m:sub>
                        </m:sSub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=(−</m:t>
                        </m:r>
                        <m:box>
                          <m:boxPr>
                            <m:ctrlPr>
                              <a:rPr lang="en-US" altLang="ko-KR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altLang="ko-KR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ad>
                                  <m:radPr>
                                    <m:degHide m:val="on"/>
                                    <m:ctrlPr>
                                      <a:rPr lang="en-US" altLang="ko-KR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altLang="ko-KR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rad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altLang="ko-KR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altLang="ko-KR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e>
                                </m:rad>
                              </m:den>
                            </m:f>
                          </m:e>
                        </m:box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box>
                          <m:boxPr>
                            <m:ctrlPr>
                              <a:rPr lang="en-US" altLang="ko-KR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r>
                              <a:rPr lang="en-US" altLang="ko-KR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0</m:t>
                            </m:r>
                          </m:e>
                        </m:box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box>
                          <m:boxPr>
                            <m:ctrlPr>
                              <a:rPr lang="en-US" altLang="ko-KR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altLang="ko-KR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altLang="ko-KR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altLang="ko-KR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e>
                                </m:rad>
                              </m:den>
                            </m:f>
                          </m:e>
                        </m:box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02" name="TextBox 10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62307" y="4580087"/>
                  <a:ext cx="1912767" cy="52213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2" name="그룹 51"/>
          <p:cNvGrpSpPr/>
          <p:nvPr/>
        </p:nvGrpSpPr>
        <p:grpSpPr>
          <a:xfrm>
            <a:off x="4277705" y="333847"/>
            <a:ext cx="1864133" cy="3124206"/>
            <a:chOff x="4277705" y="333847"/>
            <a:chExt cx="1864133" cy="3124206"/>
          </a:xfrm>
        </p:grpSpPr>
        <p:grpSp>
          <p:nvGrpSpPr>
            <p:cNvPr id="106" name="그룹 105"/>
            <p:cNvGrpSpPr/>
            <p:nvPr/>
          </p:nvGrpSpPr>
          <p:grpSpPr>
            <a:xfrm>
              <a:off x="4277705" y="333847"/>
              <a:ext cx="1807818" cy="3101564"/>
              <a:chOff x="4125305" y="181447"/>
              <a:chExt cx="1807818" cy="3101564"/>
            </a:xfrm>
          </p:grpSpPr>
          <p:sp>
            <p:nvSpPr>
              <p:cNvPr id="107" name="직사각형 106"/>
              <p:cNvSpPr/>
              <p:nvPr/>
            </p:nvSpPr>
            <p:spPr>
              <a:xfrm>
                <a:off x="4125305" y="2788925"/>
                <a:ext cx="1772402" cy="494086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8" name="직사각형 107"/>
              <p:cNvSpPr/>
              <p:nvPr/>
            </p:nvSpPr>
            <p:spPr>
              <a:xfrm>
                <a:off x="5242755" y="181447"/>
                <a:ext cx="690368" cy="2021783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09" name="직선 화살표 연결선 108"/>
              <p:cNvCxnSpPr/>
              <p:nvPr/>
            </p:nvCxnSpPr>
            <p:spPr>
              <a:xfrm flipH="1">
                <a:off x="5356126" y="2184220"/>
                <a:ext cx="143594" cy="535196"/>
              </a:xfrm>
              <a:prstGeom prst="straightConnector1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TextBox 102"/>
                <p:cNvSpPr txBox="1"/>
                <p:nvPr/>
              </p:nvSpPr>
              <p:spPr>
                <a:xfrm>
                  <a:off x="4281906" y="2986064"/>
                  <a:ext cx="1859932" cy="47198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altLang="ko-KR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altLang="ko-KR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ko-KR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altLang="ko-KR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′</m:t>
                            </m:r>
                          </m:sub>
                        </m:sSub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=(</m:t>
                        </m:r>
                        <m:box>
                          <m:boxPr>
                            <m:ctrlPr>
                              <a:rPr lang="en-US" altLang="ko-KR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altLang="ko-KR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altLang="ko-KR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altLang="ko-KR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altLang="ko-KR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6</m:t>
                                    </m:r>
                                  </m:e>
                                </m:rad>
                              </m:den>
                            </m:f>
                          </m:e>
                        </m:box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box>
                          <m:boxPr>
                            <m:ctrlPr>
                              <a:rPr lang="en-US" altLang="ko-KR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altLang="ko-KR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altLang="ko-KR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−1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altLang="ko-KR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altLang="ko-KR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rad>
                              </m:den>
                            </m:f>
                          </m:e>
                        </m:box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box>
                          <m:boxPr>
                            <m:ctrlPr>
                              <a:rPr lang="en-US" altLang="ko-KR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altLang="ko-KR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altLang="ko-KR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altLang="ko-KR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e>
                                </m:rad>
                              </m:den>
                            </m:f>
                          </m:e>
                        </m:box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03" name="TextBox 10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81906" y="2986064"/>
                  <a:ext cx="1859932" cy="471989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0" name="그룹 49"/>
          <p:cNvGrpSpPr/>
          <p:nvPr/>
        </p:nvGrpSpPr>
        <p:grpSpPr>
          <a:xfrm>
            <a:off x="5901815" y="329958"/>
            <a:ext cx="1772402" cy="5367450"/>
            <a:chOff x="5901815" y="329958"/>
            <a:chExt cx="1772402" cy="5367450"/>
          </a:xfrm>
        </p:grpSpPr>
        <p:sp>
          <p:nvSpPr>
            <p:cNvPr id="105" name="직사각형 104"/>
            <p:cNvSpPr/>
            <p:nvPr/>
          </p:nvSpPr>
          <p:spPr>
            <a:xfrm>
              <a:off x="5901815" y="5203322"/>
              <a:ext cx="1772402" cy="49408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6130941" y="329958"/>
              <a:ext cx="690368" cy="202178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cxnSp>
          <p:nvCxnSpPr>
            <p:cNvPr id="104" name="직선 화살표 연결선 103"/>
            <p:cNvCxnSpPr/>
            <p:nvPr/>
          </p:nvCxnSpPr>
          <p:spPr>
            <a:xfrm>
              <a:off x="6456210" y="2399648"/>
              <a:ext cx="19915" cy="2763087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이등변 삼각형 93"/>
          <p:cNvSpPr/>
          <p:nvPr/>
        </p:nvSpPr>
        <p:spPr>
          <a:xfrm rot="1800000" flipH="1">
            <a:off x="6226772" y="2935484"/>
            <a:ext cx="1254240" cy="1085400"/>
          </a:xfrm>
          <a:prstGeom prst="triangle">
            <a:avLst/>
          </a:prstGeom>
          <a:solidFill>
            <a:schemeClr val="accent6">
              <a:lumMod val="75000"/>
              <a:alpha val="20000"/>
            </a:schemeClr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0" name="이등변 삼각형 89"/>
          <p:cNvSpPr/>
          <p:nvPr/>
        </p:nvSpPr>
        <p:spPr>
          <a:xfrm rot="-1800000">
            <a:off x="5695858" y="3577236"/>
            <a:ext cx="1254240" cy="1085400"/>
          </a:xfrm>
          <a:prstGeom prst="triangle">
            <a:avLst/>
          </a:prstGeom>
          <a:solidFill>
            <a:schemeClr val="tx2">
              <a:lumMod val="75000"/>
              <a:alpha val="20000"/>
            </a:schemeClr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69" name="직선 화살표 연결선 68"/>
          <p:cNvCxnSpPr/>
          <p:nvPr/>
        </p:nvCxnSpPr>
        <p:spPr>
          <a:xfrm>
            <a:off x="1657539" y="3778234"/>
            <a:ext cx="1278062" cy="189901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직선 화살표 연결선 66"/>
          <p:cNvCxnSpPr/>
          <p:nvPr/>
        </p:nvCxnSpPr>
        <p:spPr>
          <a:xfrm flipV="1">
            <a:off x="1623784" y="1591480"/>
            <a:ext cx="2190540" cy="21493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화살표 연결선 62"/>
          <p:cNvCxnSpPr/>
          <p:nvPr/>
        </p:nvCxnSpPr>
        <p:spPr>
          <a:xfrm flipV="1">
            <a:off x="1671827" y="2886104"/>
            <a:ext cx="1928126" cy="86903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3552125" y="2694778"/>
                <a:ext cx="8114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altLang="ko-KR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′′</m:t>
                      </m:r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2125" y="2694778"/>
                <a:ext cx="811440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1" name="직선 화살표 연결선 60"/>
          <p:cNvCxnSpPr/>
          <p:nvPr/>
        </p:nvCxnSpPr>
        <p:spPr>
          <a:xfrm>
            <a:off x="1658992" y="3765592"/>
            <a:ext cx="2120920" cy="101787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정육면체 3"/>
          <p:cNvSpPr/>
          <p:nvPr/>
        </p:nvSpPr>
        <p:spPr>
          <a:xfrm>
            <a:off x="1169224" y="2341342"/>
            <a:ext cx="1872208" cy="1872208"/>
          </a:xfrm>
          <a:prstGeom prst="cub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 flipH="1">
            <a:off x="377136" y="2989414"/>
            <a:ext cx="2016224" cy="2016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0"/>
          <p:cNvCxnSpPr/>
          <p:nvPr/>
        </p:nvCxnSpPr>
        <p:spPr>
          <a:xfrm flipV="1">
            <a:off x="830332" y="3752926"/>
            <a:ext cx="324036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 flipV="1">
            <a:off x="1644704" y="1369414"/>
            <a:ext cx="0" cy="3240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그룹 15"/>
          <p:cNvGrpSpPr/>
          <p:nvPr/>
        </p:nvGrpSpPr>
        <p:grpSpPr>
          <a:xfrm>
            <a:off x="1461662" y="3568260"/>
            <a:ext cx="394660" cy="369332"/>
            <a:chOff x="3953072" y="5038469"/>
            <a:chExt cx="394660" cy="369332"/>
          </a:xfrm>
        </p:grpSpPr>
        <p:sp>
          <p:nvSpPr>
            <p:cNvPr id="14" name="타원 13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3953072" y="5038469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3072" y="5038469"/>
                  <a:ext cx="394660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그룹 16"/>
          <p:cNvGrpSpPr/>
          <p:nvPr/>
        </p:nvGrpSpPr>
        <p:grpSpPr>
          <a:xfrm>
            <a:off x="2373596" y="4015106"/>
            <a:ext cx="394660" cy="369332"/>
            <a:chOff x="3953072" y="5038469"/>
            <a:chExt cx="394660" cy="369332"/>
          </a:xfrm>
        </p:grpSpPr>
        <p:sp>
          <p:nvSpPr>
            <p:cNvPr id="18" name="타원 17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3953072" y="5038469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3072" y="5038469"/>
                  <a:ext cx="394660" cy="369332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그룹 19"/>
          <p:cNvGrpSpPr/>
          <p:nvPr/>
        </p:nvGrpSpPr>
        <p:grpSpPr>
          <a:xfrm>
            <a:off x="996064" y="4026102"/>
            <a:ext cx="394660" cy="369332"/>
            <a:chOff x="3953072" y="5038469"/>
            <a:chExt cx="394660" cy="369332"/>
          </a:xfrm>
        </p:grpSpPr>
        <p:sp>
          <p:nvSpPr>
            <p:cNvPr id="21" name="타원 20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3953072" y="5038469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3072" y="5038469"/>
                  <a:ext cx="394660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그룹 22"/>
          <p:cNvGrpSpPr/>
          <p:nvPr/>
        </p:nvGrpSpPr>
        <p:grpSpPr>
          <a:xfrm>
            <a:off x="968056" y="2600230"/>
            <a:ext cx="394660" cy="369332"/>
            <a:chOff x="3938784" y="5038469"/>
            <a:chExt cx="394660" cy="369332"/>
          </a:xfrm>
        </p:grpSpPr>
        <p:sp>
          <p:nvSpPr>
            <p:cNvPr id="24" name="타원 23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" name="그룹 25"/>
          <p:cNvGrpSpPr/>
          <p:nvPr/>
        </p:nvGrpSpPr>
        <p:grpSpPr>
          <a:xfrm>
            <a:off x="1451212" y="2111030"/>
            <a:ext cx="394660" cy="369332"/>
            <a:chOff x="3938784" y="5038469"/>
            <a:chExt cx="394660" cy="369332"/>
          </a:xfrm>
        </p:grpSpPr>
        <p:sp>
          <p:nvSpPr>
            <p:cNvPr id="27" name="타원 26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그룹 28"/>
          <p:cNvGrpSpPr/>
          <p:nvPr/>
        </p:nvGrpSpPr>
        <p:grpSpPr>
          <a:xfrm>
            <a:off x="2833652" y="2125886"/>
            <a:ext cx="394660" cy="369332"/>
            <a:chOff x="3938784" y="5038469"/>
            <a:chExt cx="394660" cy="369332"/>
          </a:xfrm>
        </p:grpSpPr>
        <p:sp>
          <p:nvSpPr>
            <p:cNvPr id="30" name="타원 29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2" name="그룹 31"/>
          <p:cNvGrpSpPr/>
          <p:nvPr/>
        </p:nvGrpSpPr>
        <p:grpSpPr>
          <a:xfrm>
            <a:off x="2350496" y="2620082"/>
            <a:ext cx="394660" cy="369332"/>
            <a:chOff x="3938784" y="5038469"/>
            <a:chExt cx="394660" cy="369332"/>
          </a:xfrm>
        </p:grpSpPr>
        <p:sp>
          <p:nvSpPr>
            <p:cNvPr id="33" name="타원 32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5" name="그룹 34"/>
          <p:cNvGrpSpPr/>
          <p:nvPr/>
        </p:nvGrpSpPr>
        <p:grpSpPr>
          <a:xfrm>
            <a:off x="2833652" y="3536902"/>
            <a:ext cx="394660" cy="369332"/>
            <a:chOff x="3938784" y="5038469"/>
            <a:chExt cx="394660" cy="369332"/>
          </a:xfrm>
        </p:grpSpPr>
        <p:sp>
          <p:nvSpPr>
            <p:cNvPr id="36" name="타원 35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4660" cy="369332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그룹 37"/>
          <p:cNvGrpSpPr/>
          <p:nvPr/>
        </p:nvGrpSpPr>
        <p:grpSpPr>
          <a:xfrm>
            <a:off x="2077660" y="2825101"/>
            <a:ext cx="396840" cy="369332"/>
            <a:chOff x="3938784" y="5038469"/>
            <a:chExt cx="396840" cy="369332"/>
          </a:xfrm>
        </p:grpSpPr>
        <p:sp>
          <p:nvSpPr>
            <p:cNvPr id="39" name="타원 38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1" name="그룹 40"/>
          <p:cNvGrpSpPr/>
          <p:nvPr/>
        </p:nvGrpSpPr>
        <p:grpSpPr>
          <a:xfrm>
            <a:off x="1601272" y="3239010"/>
            <a:ext cx="396840" cy="369332"/>
            <a:chOff x="3938784" y="5038469"/>
            <a:chExt cx="396840" cy="369332"/>
          </a:xfrm>
        </p:grpSpPr>
        <p:sp>
          <p:nvSpPr>
            <p:cNvPr id="42" name="타원 41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4" name="그룹 43"/>
          <p:cNvGrpSpPr/>
          <p:nvPr/>
        </p:nvGrpSpPr>
        <p:grpSpPr>
          <a:xfrm>
            <a:off x="2595096" y="3005916"/>
            <a:ext cx="396840" cy="369332"/>
            <a:chOff x="3938784" y="5038469"/>
            <a:chExt cx="396840" cy="369332"/>
          </a:xfrm>
        </p:grpSpPr>
        <p:sp>
          <p:nvSpPr>
            <p:cNvPr id="45" name="타원 44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/>
                <p:cNvSpPr txBox="1"/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𝑦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TextBox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b="-819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7" name="그룹 46"/>
          <p:cNvGrpSpPr/>
          <p:nvPr/>
        </p:nvGrpSpPr>
        <p:grpSpPr>
          <a:xfrm>
            <a:off x="1226944" y="3003702"/>
            <a:ext cx="396840" cy="369332"/>
            <a:chOff x="3938784" y="5038469"/>
            <a:chExt cx="396840" cy="369332"/>
          </a:xfrm>
        </p:grpSpPr>
        <p:sp>
          <p:nvSpPr>
            <p:cNvPr id="48" name="타원 47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𝑦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3" name="그룹 52"/>
          <p:cNvGrpSpPr/>
          <p:nvPr/>
        </p:nvGrpSpPr>
        <p:grpSpPr>
          <a:xfrm>
            <a:off x="1875016" y="2355630"/>
            <a:ext cx="396840" cy="369332"/>
            <a:chOff x="3938784" y="5038469"/>
            <a:chExt cx="396840" cy="369332"/>
          </a:xfrm>
        </p:grpSpPr>
        <p:sp>
          <p:nvSpPr>
            <p:cNvPr id="54" name="타원 53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05128" y="4955972"/>
                <a:ext cx="3968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128" y="4955972"/>
                <a:ext cx="396840" cy="369332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4012744" y="3556186"/>
                <a:ext cx="3968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2744" y="3556186"/>
                <a:ext cx="396840" cy="369332"/>
              </a:xfrm>
              <a:prstGeom prst="rect">
                <a:avLst/>
              </a:prstGeom>
              <a:blipFill rotWithShape="1">
                <a:blip r:embed="rId19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1636480" y="1117206"/>
                <a:ext cx="6406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𝑧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𝑧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6480" y="1117206"/>
                <a:ext cx="640688" cy="369332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자유형 58"/>
          <p:cNvSpPr/>
          <p:nvPr/>
        </p:nvSpPr>
        <p:spPr>
          <a:xfrm>
            <a:off x="1406357" y="3007695"/>
            <a:ext cx="885825" cy="1000125"/>
          </a:xfrm>
          <a:custGeom>
            <a:avLst/>
            <a:gdLst>
              <a:gd name="connsiteX0" fmla="*/ 0 w 885825"/>
              <a:gd name="connsiteY0" fmla="*/ 157163 h 1000125"/>
              <a:gd name="connsiteX1" fmla="*/ 885825 w 885825"/>
              <a:gd name="connsiteY1" fmla="*/ 0 h 1000125"/>
              <a:gd name="connsiteX2" fmla="*/ 742950 w 885825"/>
              <a:gd name="connsiteY2" fmla="*/ 1000125 h 1000125"/>
              <a:gd name="connsiteX3" fmla="*/ 0 w 885825"/>
              <a:gd name="connsiteY3" fmla="*/ 157163 h 100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5825" h="1000125">
                <a:moveTo>
                  <a:pt x="0" y="157163"/>
                </a:moveTo>
                <a:lnTo>
                  <a:pt x="885825" y="0"/>
                </a:lnTo>
                <a:lnTo>
                  <a:pt x="742950" y="1000125"/>
                </a:lnTo>
                <a:lnTo>
                  <a:pt x="0" y="157163"/>
                </a:lnTo>
                <a:close/>
              </a:path>
            </a:pathLst>
          </a:custGeom>
          <a:solidFill>
            <a:schemeClr val="tx2">
              <a:lumMod val="75000"/>
              <a:alpha val="20000"/>
            </a:schemeClr>
          </a:solidFill>
          <a:ln>
            <a:solidFill>
              <a:schemeClr val="tx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3778396" y="4580087"/>
                <a:ext cx="4491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396" y="4580087"/>
                <a:ext cx="449162" cy="369332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원호 4"/>
          <p:cNvSpPr/>
          <p:nvPr/>
        </p:nvSpPr>
        <p:spPr>
          <a:xfrm>
            <a:off x="1385248" y="1360596"/>
            <a:ext cx="648072" cy="461769"/>
          </a:xfrm>
          <a:prstGeom prst="arc">
            <a:avLst>
              <a:gd name="adj1" fmla="val 2531933"/>
              <a:gd name="adj2" fmla="val 11034129"/>
            </a:avLst>
          </a:prstGeom>
          <a:ln w="190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51247" y="1637699"/>
                <a:ext cx="6496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𝜋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/4</m:t>
                      </m:r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247" y="1637699"/>
                <a:ext cx="649665" cy="369332"/>
              </a:xfrm>
              <a:prstGeom prst="rect">
                <a:avLst/>
              </a:prstGeom>
              <a:blipFill rotWithShape="1">
                <a:blip r:embed="rId22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원호 64"/>
          <p:cNvSpPr/>
          <p:nvPr/>
        </p:nvSpPr>
        <p:spPr>
          <a:xfrm flipH="1">
            <a:off x="2890804" y="2810813"/>
            <a:ext cx="648072" cy="647240"/>
          </a:xfrm>
          <a:prstGeom prst="arc">
            <a:avLst>
              <a:gd name="adj1" fmla="val 10219867"/>
              <a:gd name="adj2" fmla="val 16685937"/>
            </a:avLst>
          </a:prstGeom>
          <a:ln w="190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3121602" y="2335471"/>
                <a:ext cx="1385443" cy="40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ko-KR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altLang="ko-KR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ko-KR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US" altLang="ko-KR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r>
                            <a:rPr lang="en-US" altLang="ko-KR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1/</m:t>
                          </m:r>
                          <m:rad>
                            <m:radPr>
                              <m:degHide m:val="on"/>
                              <m:ctrlPr>
                                <a:rPr lang="en-US" altLang="ko-KR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ko-KR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e>
                      </m:func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602" y="2335471"/>
                <a:ext cx="1385443" cy="401970"/>
              </a:xfrm>
              <a:prstGeom prst="rect">
                <a:avLst/>
              </a:prstGeom>
              <a:blipFill rotWithShape="1">
                <a:blip r:embed="rId23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3340456" y="1314178"/>
                <a:ext cx="4972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𝑧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′′</m:t>
                      </m:r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0456" y="1314178"/>
                <a:ext cx="497252" cy="369332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2940280" y="5648671"/>
                <a:ext cx="5084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′′</m:t>
                      </m:r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0280" y="5648671"/>
                <a:ext cx="508473" cy="369332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4674840" y="313688"/>
                <a:ext cx="3008003" cy="19520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𝑅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altLang="ko-KR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ko-KR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ko-KR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brk m:alnAt="7"/>
                                      </m:r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  <m:t>6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ko-KR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brk m:alnAt="7"/>
                                      </m:r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  <m:t>6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  <m:e>
                                <m:r>
                                  <a:rPr lang="en-US" altLang="ko-KR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altLang="ko-KR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brk m:alnAt="7"/>
                                      </m:r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  <m:e>
                                <m:r>
                                  <a:rPr lang="en-US" altLang="ko-KR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brk m:alnAt="7"/>
                                      </m:r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  <m:e>
                                <m:r>
                                  <a:rPr lang="en-US" altLang="ko-KR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ko-KR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  <m:e>
                                <m:r>
                                  <a:rPr lang="en-US" altLang="ko-KR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  <m:e>
                                <m:r>
                                  <a:rPr lang="en-US" altLang="ko-KR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ko-KR" i="1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4840" y="313688"/>
                <a:ext cx="3008003" cy="1952009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직선 화살표 연결선 8"/>
          <p:cNvCxnSpPr/>
          <p:nvPr/>
        </p:nvCxnSpPr>
        <p:spPr>
          <a:xfrm>
            <a:off x="4409584" y="4285430"/>
            <a:ext cx="39600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직선 화살표 연결선 71"/>
          <p:cNvCxnSpPr/>
          <p:nvPr/>
        </p:nvCxnSpPr>
        <p:spPr>
          <a:xfrm flipV="1">
            <a:off x="6389584" y="2753273"/>
            <a:ext cx="0" cy="264545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그룹 72"/>
          <p:cNvGrpSpPr/>
          <p:nvPr/>
        </p:nvGrpSpPr>
        <p:grpSpPr>
          <a:xfrm>
            <a:off x="5809856" y="4699164"/>
            <a:ext cx="455574" cy="369332"/>
            <a:chOff x="3938784" y="5038469"/>
            <a:chExt cx="455574" cy="369332"/>
          </a:xfrm>
        </p:grpSpPr>
        <p:sp>
          <p:nvSpPr>
            <p:cNvPr id="74" name="타원 73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TextBox 74"/>
                <p:cNvSpPr txBox="1"/>
                <p:nvPr/>
              </p:nvSpPr>
              <p:spPr>
                <a:xfrm>
                  <a:off x="3938784" y="5038469"/>
                  <a:ext cx="45557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𝑦</m:t>
                        </m:r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′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75" name="TextBox 7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455574" cy="369332"/>
                </a:xfrm>
                <a:prstGeom prst="rect">
                  <a:avLst/>
                </a:prstGeom>
                <a:blipFill rotWithShape="1">
                  <a:blip r:embed="rId27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7" name="그룹 76"/>
          <p:cNvGrpSpPr/>
          <p:nvPr/>
        </p:nvGrpSpPr>
        <p:grpSpPr>
          <a:xfrm>
            <a:off x="6910896" y="4077072"/>
            <a:ext cx="437940" cy="369332"/>
            <a:chOff x="3938784" y="5038469"/>
            <a:chExt cx="437940" cy="369332"/>
          </a:xfrm>
        </p:grpSpPr>
        <p:sp>
          <p:nvSpPr>
            <p:cNvPr id="78" name="타원 77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/>
                <p:cNvSpPr txBox="1"/>
                <p:nvPr/>
              </p:nvSpPr>
              <p:spPr>
                <a:xfrm>
                  <a:off x="3938784" y="5038469"/>
                  <a:ext cx="4379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′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79" name="TextBox 7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437940" cy="369332"/>
                </a:xfrm>
                <a:prstGeom prst="rect">
                  <a:avLst/>
                </a:prstGeom>
                <a:blipFill rotWithShape="1"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0" name="그룹 79"/>
          <p:cNvGrpSpPr/>
          <p:nvPr/>
        </p:nvGrpSpPr>
        <p:grpSpPr>
          <a:xfrm>
            <a:off x="1923944" y="3772210"/>
            <a:ext cx="396840" cy="369332"/>
            <a:chOff x="3938784" y="5038469"/>
            <a:chExt cx="396840" cy="369332"/>
          </a:xfrm>
        </p:grpSpPr>
        <p:sp>
          <p:nvSpPr>
            <p:cNvPr id="81" name="타원 80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TextBox 81"/>
                <p:cNvSpPr txBox="1"/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82" name="TextBox 8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blipFill rotWithShape="1"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3" name="그룹 82"/>
          <p:cNvGrpSpPr/>
          <p:nvPr/>
        </p:nvGrpSpPr>
        <p:grpSpPr>
          <a:xfrm>
            <a:off x="5853288" y="3471864"/>
            <a:ext cx="449162" cy="369332"/>
            <a:chOff x="3938784" y="5038469"/>
            <a:chExt cx="449162" cy="369332"/>
          </a:xfrm>
        </p:grpSpPr>
        <p:sp>
          <p:nvSpPr>
            <p:cNvPr id="84" name="타원 83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/>
                <p:cNvSpPr txBox="1"/>
                <p:nvPr/>
              </p:nvSpPr>
              <p:spPr>
                <a:xfrm>
                  <a:off x="3938784" y="5038469"/>
                  <a:ext cx="44916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′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85" name="TextBox 8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449162" cy="369332"/>
                </a:xfrm>
                <a:prstGeom prst="rect">
                  <a:avLst/>
                </a:prstGeom>
                <a:blipFill rotWithShape="1"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8369584" y="4123787"/>
                <a:ext cx="5084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′′</m:t>
                      </m:r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9584" y="4123787"/>
                <a:ext cx="508473" cy="369332"/>
              </a:xfrm>
              <a:prstGeom prst="rect">
                <a:avLst/>
              </a:prstGeom>
              <a:blipFill rotWithShape="1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6365842" y="2497035"/>
                <a:ext cx="5148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′′</m:t>
                      </m:r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5842" y="2497035"/>
                <a:ext cx="514885" cy="369332"/>
              </a:xfrm>
              <a:prstGeom prst="rect">
                <a:avLst/>
              </a:prstGeom>
              <a:blipFill rotWithShape="1">
                <a:blip r:embed="rId32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3" name="자유형 92"/>
          <p:cNvSpPr/>
          <p:nvPr/>
        </p:nvSpPr>
        <p:spPr>
          <a:xfrm>
            <a:off x="2128838" y="3043238"/>
            <a:ext cx="914400" cy="942975"/>
          </a:xfrm>
          <a:custGeom>
            <a:avLst/>
            <a:gdLst>
              <a:gd name="connsiteX0" fmla="*/ 0 w 914400"/>
              <a:gd name="connsiteY0" fmla="*/ 942975 h 942975"/>
              <a:gd name="connsiteX1" fmla="*/ 914400 w 914400"/>
              <a:gd name="connsiteY1" fmla="*/ 714375 h 942975"/>
              <a:gd name="connsiteX2" fmla="*/ 157162 w 914400"/>
              <a:gd name="connsiteY2" fmla="*/ 0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42975">
                <a:moveTo>
                  <a:pt x="0" y="942975"/>
                </a:moveTo>
                <a:lnTo>
                  <a:pt x="914400" y="714375"/>
                </a:lnTo>
                <a:lnTo>
                  <a:pt x="157162" y="0"/>
                </a:lnTo>
              </a:path>
            </a:pathLst>
          </a:custGeom>
          <a:solidFill>
            <a:schemeClr val="accent6">
              <a:lumMod val="75000"/>
              <a:alpha val="20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95" name="그룹 94"/>
          <p:cNvGrpSpPr/>
          <p:nvPr/>
        </p:nvGrpSpPr>
        <p:grpSpPr>
          <a:xfrm>
            <a:off x="6939010" y="2784896"/>
            <a:ext cx="396840" cy="369332"/>
            <a:chOff x="3938784" y="5038469"/>
            <a:chExt cx="396840" cy="369332"/>
          </a:xfrm>
        </p:grpSpPr>
        <p:sp>
          <p:nvSpPr>
            <p:cNvPr id="96" name="타원 95"/>
            <p:cNvSpPr/>
            <p:nvPr/>
          </p:nvSpPr>
          <p:spPr>
            <a:xfrm>
              <a:off x="3995936" y="5085184"/>
              <a:ext cx="288032" cy="288032"/>
            </a:xfrm>
            <a:prstGeom prst="ellipse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/>
                <p:cNvSpPr txBox="1"/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97" name="TextBox 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784" y="5038469"/>
                  <a:ext cx="396840" cy="369332"/>
                </a:xfrm>
                <a:prstGeom prst="rect">
                  <a:avLst/>
                </a:prstGeom>
                <a:blipFill rotWithShape="1">
                  <a:blip r:embed="rId3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/>
              <p:cNvSpPr txBox="1"/>
              <p:nvPr/>
            </p:nvSpPr>
            <p:spPr>
              <a:xfrm>
                <a:off x="5853288" y="5676922"/>
                <a:ext cx="1099275" cy="6646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𝑧</m:t>
                          </m:r>
                        </m:e>
                        <m:sup>
                          <m:r>
                            <a:rPr lang="en-US" altLang="ko-KR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′′</m:t>
                          </m:r>
                        </m:sup>
                      </m:sSup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ko-KR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ko-KR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ko-KR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ko-KR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8" name="TextBox 9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3288" y="5676922"/>
                <a:ext cx="1099275" cy="664606"/>
              </a:xfrm>
              <a:prstGeom prst="rect">
                <a:avLst/>
              </a:prstGeom>
              <a:blipFill rotWithShape="1"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9" name="직사각형 98"/>
          <p:cNvSpPr/>
          <p:nvPr/>
        </p:nvSpPr>
        <p:spPr>
          <a:xfrm>
            <a:off x="6910896" y="5824559"/>
            <a:ext cx="755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>
                <a:solidFill>
                  <a:prstClr val="black"/>
                </a:solidFill>
              </a:rPr>
              <a:t>plane</a:t>
            </a:r>
            <a:endParaRPr lang="ko-KR" altLang="en-US" dirty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1050508" y="3239010"/>
            <a:ext cx="4759348" cy="3164519"/>
            <a:chOff x="1050508" y="3239010"/>
            <a:chExt cx="4759348" cy="316451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TextBox 87"/>
                <p:cNvSpPr txBox="1"/>
                <p:nvPr/>
              </p:nvSpPr>
              <p:spPr>
                <a:xfrm>
                  <a:off x="1050508" y="4451520"/>
                  <a:ext cx="3931781" cy="195200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US" altLang="ko-KR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3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ko-KR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altLang="ko-KR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m:rPr>
                                          <m:brk m:alnAt="7"/>
                                        </m:rPr>
                                        <a:rPr lang="en-US" altLang="ko-KR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altLang="ko-KR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altLang="ko-KR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  <m:t>6</m:t>
                                          </m:r>
                                        </m:e>
                                      </m:rad>
                                    </m:den>
                                  </m:f>
                                </m:e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altLang="ko-KR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m:rPr>
                                          <m:brk m:alnAt="7"/>
                                        </m:rPr>
                                        <a:rPr lang="en-US" altLang="ko-KR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altLang="ko-KR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altLang="ko-KR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  <m:t>6</m:t>
                                          </m:r>
                                        </m:e>
                                      </m:rad>
                                    </m:den>
                                  </m:f>
                                </m:e>
                                <m:e>
                                  <m:r>
                                    <a:rPr lang="en-US" altLang="ko-KR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ko-KR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altLang="ko-KR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altLang="ko-KR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e>
                                      </m:rad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altLang="ko-KR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altLang="ko-KR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  <m:t>3</m:t>
                                          </m:r>
                                        </m:e>
                                      </m:rad>
                                    </m:den>
                                  </m:f>
                                </m:e>
                              </m:mr>
                              <m:mr>
                                <m:e>
                                  <m:r>
                                    <a:rPr lang="en-US" altLang="ko-KR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ko-KR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m:rPr>
                                          <m:brk m:alnAt="7"/>
                                        </m:rPr>
                                        <a:rPr lang="en-US" altLang="ko-KR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altLang="ko-KR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altLang="ko-KR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e>
                                      </m:rad>
                                    </m:den>
                                  </m:f>
                                </m:e>
                                <m:e>
                                  <m:r>
                                    <a:rPr lang="en-US" altLang="ko-KR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altLang="ko-KR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m:rPr>
                                          <m:brk m:alnAt="7"/>
                                        </m:rPr>
                                        <a:rPr lang="en-US" altLang="ko-KR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altLang="ko-KR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altLang="ko-KR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e>
                                      </m:rad>
                                    </m:den>
                                  </m:f>
                                </m:e>
                                <m:e>
                                  <m:r>
                                    <a:rPr lang="en-US" altLang="ko-KR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altLang="ko-KR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altLang="ko-KR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altLang="ko-KR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altLang="ko-KR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  <m:t>3</m:t>
                                          </m:r>
                                        </m:e>
                                      </m:rad>
                                    </m:den>
                                  </m:f>
                                </m:e>
                                <m:e>
                                  <m:r>
                                    <a:rPr lang="en-US" altLang="ko-KR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altLang="ko-KR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altLang="ko-KR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altLang="ko-KR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  <m:t>3</m:t>
                                          </m:r>
                                        </m:e>
                                      </m:rad>
                                    </m:den>
                                  </m:f>
                                </m:e>
                                <m:e>
                                  <m:r>
                                    <a:rPr lang="en-US" altLang="ko-KR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altLang="ko-KR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altLang="ko-KR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altLang="ko-KR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  <m:t>3</m:t>
                                          </m:r>
                                        </m:e>
                                      </m:rad>
                                    </m:den>
                                  </m:f>
                                </m:e>
                              </m:mr>
                            </m:m>
                          </m:e>
                        </m:d>
                        <m:d>
                          <m:dPr>
                            <m:ctrlPr>
                              <a:rPr lang="en-US" altLang="ko-KR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ko-KR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altLang="ko-K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altLang="ko-K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0</m:t>
                                  </m:r>
                                </m:e>
                              </m:mr>
                            </m:m>
                          </m:e>
                        </m:d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=</m:t>
                        </m:r>
                        <m:d>
                          <m:dPr>
                            <m:ctrlPr>
                              <a:rPr lang="en-US" altLang="ko-KR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ko-KR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mPr>
                              <m:mr>
                                <m:e>
                                  <m:f>
                                    <m:fPr>
                                      <m:ctrlPr>
                                        <a:rPr lang="en-US" altLang="ko-KR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altLang="ko-KR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altLang="ko-KR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  <m:t>6</m:t>
                                          </m:r>
                                        </m:e>
                                      </m:rad>
                                    </m:den>
                                  </m:f>
                                </m:e>
                              </m:mr>
                              <m:mr>
                                <m:e>
                                  <m:f>
                                    <m:fPr>
                                      <m:ctrlPr>
                                        <a:rPr lang="en-US" altLang="ko-KR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altLang="ko-KR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altLang="ko-KR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e>
                                      </m:rad>
                                    </m:den>
                                  </m:f>
                                </m:e>
                              </m:mr>
                              <m:mr>
                                <m:e>
                                  <m:f>
                                    <m:fPr>
                                      <m:ctrlPr>
                                        <a:rPr lang="en-US" altLang="ko-KR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altLang="ko-KR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altLang="ko-KR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  <m:t>3</m:t>
                                          </m:r>
                                        </m:e>
                                      </m:rad>
                                    </m:den>
                                  </m:f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88" name="TextBox 8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0508" y="4451520"/>
                  <a:ext cx="3931781" cy="1952009"/>
                </a:xfrm>
                <a:prstGeom prst="rect">
                  <a:avLst/>
                </a:prstGeom>
                <a:blipFill rotWithShape="1">
                  <a:blip r:embed="rId3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직선 화살표 연결선 7"/>
            <p:cNvCxnSpPr>
              <a:endCxn id="75" idx="1"/>
            </p:cNvCxnSpPr>
            <p:nvPr/>
          </p:nvCxnSpPr>
          <p:spPr>
            <a:xfrm>
              <a:off x="1572128" y="3239010"/>
              <a:ext cx="4237728" cy="1644820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891384" y="5162735"/>
                <a:ext cx="1867947" cy="4719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ko-KR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ko-KR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e>
                          </m:acc>
                        </m:e>
                        <m:sub>
                          <m:r>
                            <a:rPr lang="en-US" altLang="ko-KR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𝑦</m:t>
                          </m:r>
                          <m:r>
                            <a:rPr lang="en-US" altLang="ko-KR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′</m:t>
                          </m:r>
                        </m:sub>
                      </m:sSub>
                      <m:r>
                        <a:rPr lang="en-US" altLang="ko-KR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=(</m:t>
                      </m:r>
                      <m:box>
                        <m:boxPr>
                          <m:ctrlPr>
                            <a:rPr lang="en-US" altLang="ko-KR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US" altLang="ko-KR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ko-KR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ko-K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ko-K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6</m:t>
                                  </m:r>
                                </m:e>
                              </m:rad>
                            </m:den>
                          </m:f>
                        </m:e>
                      </m:box>
                      <m:r>
                        <a:rPr lang="en-US" altLang="ko-KR" i="1" smtClean="0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  <m:box>
                        <m:boxPr>
                          <m:ctrlPr>
                            <a:rPr lang="en-US" altLang="ko-KR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US" altLang="ko-KR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ko-KR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ko-K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ko-K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e>
                              </m:rad>
                            </m:den>
                          </m:f>
                        </m:e>
                      </m:box>
                      <m:r>
                        <a:rPr lang="en-US" altLang="ko-KR" i="1" smtClean="0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  <m:box>
                        <m:boxPr>
                          <m:ctrlPr>
                            <a:rPr lang="en-US" altLang="ko-KR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US" altLang="ko-KR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ko-KR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ko-KR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ko-K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</m:e>
                              </m:rad>
                            </m:den>
                          </m:f>
                        </m:e>
                      </m:box>
                      <m:r>
                        <a:rPr lang="en-US" altLang="ko-KR" i="1" smtClean="0">
                          <a:solidFill>
                            <a:prstClr val="black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1384" y="5162735"/>
                <a:ext cx="1867947" cy="471989"/>
              </a:xfrm>
              <a:prstGeom prst="rect">
                <a:avLst/>
              </a:prstGeom>
              <a:blipFill rotWithShape="1"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5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이등변 삼각형 58"/>
          <p:cNvSpPr/>
          <p:nvPr/>
        </p:nvSpPr>
        <p:spPr>
          <a:xfrm rot="14394548" flipV="1">
            <a:off x="4099641" y="2587682"/>
            <a:ext cx="822127" cy="696495"/>
          </a:xfrm>
          <a:prstGeom prst="triangle">
            <a:avLst/>
          </a:prstGeom>
          <a:gradFill flip="none" rotWithShape="1">
            <a:gsLst>
              <a:gs pos="0">
                <a:schemeClr val="accent2">
                  <a:alpha val="99000"/>
                  <a:lumMod val="51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이등변 삼각형 26"/>
          <p:cNvSpPr/>
          <p:nvPr/>
        </p:nvSpPr>
        <p:spPr>
          <a:xfrm>
            <a:off x="4397945" y="2790041"/>
            <a:ext cx="822127" cy="696495"/>
          </a:xfrm>
          <a:prstGeom prst="triangle">
            <a:avLst/>
          </a:prstGeom>
          <a:gradFill flip="none" rotWithShape="1">
            <a:gsLst>
              <a:gs pos="0">
                <a:schemeClr val="accent2">
                  <a:alpha val="99000"/>
                  <a:lumMod val="51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6" name="그룹 15"/>
          <p:cNvGrpSpPr/>
          <p:nvPr/>
        </p:nvGrpSpPr>
        <p:grpSpPr>
          <a:xfrm>
            <a:off x="1880558" y="2044460"/>
            <a:ext cx="5219131" cy="3040724"/>
            <a:chOff x="1880558" y="2044460"/>
            <a:chExt cx="5219131" cy="3040724"/>
          </a:xfrm>
        </p:grpSpPr>
        <p:sp>
          <p:nvSpPr>
            <p:cNvPr id="5" name="자유형 4"/>
            <p:cNvSpPr/>
            <p:nvPr/>
          </p:nvSpPr>
          <p:spPr>
            <a:xfrm>
              <a:off x="1880558" y="2044460"/>
              <a:ext cx="5089585" cy="2932982"/>
            </a:xfrm>
            <a:custGeom>
              <a:avLst/>
              <a:gdLst>
                <a:gd name="connsiteX0" fmla="*/ 0 w 5089585"/>
                <a:gd name="connsiteY0" fmla="*/ 1457865 h 2932982"/>
                <a:gd name="connsiteX1" fmla="*/ 2544793 w 5089585"/>
                <a:gd name="connsiteY1" fmla="*/ 2932982 h 2932982"/>
                <a:gd name="connsiteX2" fmla="*/ 5089585 w 5089585"/>
                <a:gd name="connsiteY2" fmla="*/ 1457865 h 2932982"/>
                <a:gd name="connsiteX3" fmla="*/ 2518914 w 5089585"/>
                <a:gd name="connsiteY3" fmla="*/ 0 h 2932982"/>
                <a:gd name="connsiteX4" fmla="*/ 0 w 5089585"/>
                <a:gd name="connsiteY4" fmla="*/ 1457865 h 293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585" h="2932982">
                  <a:moveTo>
                    <a:pt x="0" y="1457865"/>
                  </a:moveTo>
                  <a:lnTo>
                    <a:pt x="2544793" y="2932982"/>
                  </a:lnTo>
                  <a:lnTo>
                    <a:pt x="5089585" y="1457865"/>
                  </a:lnTo>
                  <a:lnTo>
                    <a:pt x="2518914" y="0"/>
                  </a:lnTo>
                  <a:lnTo>
                    <a:pt x="0" y="1457865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 flipV="1">
              <a:off x="4583407" y="3650716"/>
              <a:ext cx="2516282" cy="1434468"/>
            </a:xfrm>
            <a:prstGeom prst="line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5238798" y="4694259"/>
                  <a:ext cx="39459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/>
                          </a:rPr>
                          <m:t>𝐿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38798" y="4694259"/>
                  <a:ext cx="394595" cy="369332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Skyrmion</a:t>
            </a:r>
            <a:r>
              <a:rPr lang="en-US" altLang="ko-KR" dirty="0" smtClean="0"/>
              <a:t> Sheet</a:t>
            </a:r>
            <a:endParaRPr lang="ko-KR" altLang="en-US" dirty="0"/>
          </a:p>
        </p:txBody>
      </p:sp>
      <p:sp>
        <p:nvSpPr>
          <p:cNvPr id="11" name="타원 10"/>
          <p:cNvSpPr/>
          <p:nvPr/>
        </p:nvSpPr>
        <p:spPr>
          <a:xfrm>
            <a:off x="5436096" y="2527400"/>
            <a:ext cx="504000" cy="5040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1</a:t>
            </a: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4" name="타원 13"/>
          <p:cNvSpPr/>
          <p:nvPr/>
        </p:nvSpPr>
        <p:spPr>
          <a:xfrm>
            <a:off x="5436152" y="3979242"/>
            <a:ext cx="504000" cy="5040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2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타원 12"/>
          <p:cNvSpPr/>
          <p:nvPr/>
        </p:nvSpPr>
        <p:spPr>
          <a:xfrm>
            <a:off x="4166464" y="3240382"/>
            <a:ext cx="504000" cy="5040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0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4175755" y="1790068"/>
            <a:ext cx="504000" cy="5040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3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4177845" y="4716574"/>
            <a:ext cx="504000" cy="5040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prstClr val="white"/>
                </a:solidFill>
              </a:rPr>
              <a:t>3</a:t>
            </a: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9" name="타원 8"/>
          <p:cNvSpPr/>
          <p:nvPr/>
        </p:nvSpPr>
        <p:spPr>
          <a:xfrm>
            <a:off x="2915816" y="2518774"/>
            <a:ext cx="504000" cy="5040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prstClr val="white"/>
                </a:solidFill>
              </a:rPr>
              <a:t>2</a:t>
            </a: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0" name="타원 9"/>
          <p:cNvSpPr/>
          <p:nvPr/>
        </p:nvSpPr>
        <p:spPr>
          <a:xfrm>
            <a:off x="2915872" y="3979242"/>
            <a:ext cx="504000" cy="5040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prstClr val="white"/>
                </a:solidFill>
              </a:rPr>
              <a:t>1</a:t>
            </a:r>
            <a:endParaRPr lang="ko-KR" altLang="en-US" dirty="0">
              <a:solidFill>
                <a:prstClr val="white"/>
              </a:solidFill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1299949" y="1692182"/>
            <a:ext cx="6235200" cy="3600000"/>
            <a:chOff x="1299949" y="1692182"/>
            <a:chExt cx="6235200" cy="3600000"/>
          </a:xfrm>
        </p:grpSpPr>
        <p:cxnSp>
          <p:nvCxnSpPr>
            <p:cNvPr id="17" name="직선 연결선 16"/>
            <p:cNvCxnSpPr/>
            <p:nvPr/>
          </p:nvCxnSpPr>
          <p:spPr>
            <a:xfrm>
              <a:off x="1299949" y="1692182"/>
              <a:ext cx="6235200" cy="360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/>
            <p:nvPr/>
          </p:nvCxnSpPr>
          <p:spPr>
            <a:xfrm flipV="1">
              <a:off x="1299949" y="1692182"/>
              <a:ext cx="6235200" cy="360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그룹 20"/>
          <p:cNvGrpSpPr/>
          <p:nvPr/>
        </p:nvGrpSpPr>
        <p:grpSpPr>
          <a:xfrm>
            <a:off x="3855216" y="1703808"/>
            <a:ext cx="3741120" cy="3597400"/>
            <a:chOff x="1299949" y="376636"/>
            <a:chExt cx="6235200" cy="5995667"/>
          </a:xfrm>
        </p:grpSpPr>
        <p:cxnSp>
          <p:nvCxnSpPr>
            <p:cNvPr id="22" name="직선 연결선 21"/>
            <p:cNvCxnSpPr/>
            <p:nvPr/>
          </p:nvCxnSpPr>
          <p:spPr>
            <a:xfrm>
              <a:off x="1299949" y="376636"/>
              <a:ext cx="6235200" cy="35999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연결선 22"/>
            <p:cNvCxnSpPr/>
            <p:nvPr/>
          </p:nvCxnSpPr>
          <p:spPr>
            <a:xfrm flipV="1">
              <a:off x="1299949" y="2772303"/>
              <a:ext cx="6235200" cy="360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그룹 23"/>
          <p:cNvGrpSpPr/>
          <p:nvPr/>
        </p:nvGrpSpPr>
        <p:grpSpPr>
          <a:xfrm flipH="1">
            <a:off x="1248006" y="1706808"/>
            <a:ext cx="3741120" cy="3597400"/>
            <a:chOff x="1299949" y="376636"/>
            <a:chExt cx="6235200" cy="5995667"/>
          </a:xfrm>
        </p:grpSpPr>
        <p:cxnSp>
          <p:nvCxnSpPr>
            <p:cNvPr id="25" name="직선 연결선 24"/>
            <p:cNvCxnSpPr/>
            <p:nvPr/>
          </p:nvCxnSpPr>
          <p:spPr>
            <a:xfrm>
              <a:off x="1299949" y="376636"/>
              <a:ext cx="6235200" cy="35999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연결선 25"/>
            <p:cNvCxnSpPr/>
            <p:nvPr/>
          </p:nvCxnSpPr>
          <p:spPr>
            <a:xfrm flipV="1">
              <a:off x="1299949" y="2772303"/>
              <a:ext cx="6235200" cy="360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그룹 32"/>
          <p:cNvGrpSpPr/>
          <p:nvPr/>
        </p:nvGrpSpPr>
        <p:grpSpPr>
          <a:xfrm>
            <a:off x="1890452" y="1850716"/>
            <a:ext cx="5057812" cy="3600000"/>
            <a:chOff x="1890452" y="1867968"/>
            <a:chExt cx="5057812" cy="3600000"/>
          </a:xfrm>
        </p:grpSpPr>
        <p:cxnSp>
          <p:nvCxnSpPr>
            <p:cNvPr id="28" name="직선 연결선 27"/>
            <p:cNvCxnSpPr/>
            <p:nvPr/>
          </p:nvCxnSpPr>
          <p:spPr>
            <a:xfrm>
              <a:off x="5683811" y="1867968"/>
              <a:ext cx="0" cy="360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직선 연결선 28"/>
            <p:cNvCxnSpPr/>
            <p:nvPr/>
          </p:nvCxnSpPr>
          <p:spPr>
            <a:xfrm>
              <a:off x="4419358" y="1867968"/>
              <a:ext cx="0" cy="360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직선 연결선 29"/>
            <p:cNvCxnSpPr/>
            <p:nvPr/>
          </p:nvCxnSpPr>
          <p:spPr>
            <a:xfrm>
              <a:off x="3154905" y="1867968"/>
              <a:ext cx="0" cy="360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직선 연결선 30"/>
            <p:cNvCxnSpPr/>
            <p:nvPr/>
          </p:nvCxnSpPr>
          <p:spPr>
            <a:xfrm>
              <a:off x="1890452" y="1867968"/>
              <a:ext cx="0" cy="360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직선 연결선 31"/>
            <p:cNvCxnSpPr/>
            <p:nvPr/>
          </p:nvCxnSpPr>
          <p:spPr>
            <a:xfrm>
              <a:off x="6948264" y="1867968"/>
              <a:ext cx="0" cy="360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그룹 34"/>
          <p:cNvGrpSpPr/>
          <p:nvPr/>
        </p:nvGrpSpPr>
        <p:grpSpPr>
          <a:xfrm>
            <a:off x="1619672" y="1772816"/>
            <a:ext cx="515381" cy="3430506"/>
            <a:chOff x="4166464" y="1790068"/>
            <a:chExt cx="515381" cy="3430506"/>
          </a:xfrm>
        </p:grpSpPr>
        <p:sp>
          <p:nvSpPr>
            <p:cNvPr id="36" name="타원 35"/>
            <p:cNvSpPr/>
            <p:nvPr/>
          </p:nvSpPr>
          <p:spPr>
            <a:xfrm>
              <a:off x="4166464" y="3240382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37" name="타원 36"/>
            <p:cNvSpPr/>
            <p:nvPr/>
          </p:nvSpPr>
          <p:spPr>
            <a:xfrm>
              <a:off x="4175755" y="1790068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38" name="타원 37"/>
            <p:cNvSpPr/>
            <p:nvPr/>
          </p:nvSpPr>
          <p:spPr>
            <a:xfrm>
              <a:off x="4177845" y="4716574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9" name="그룹 38"/>
          <p:cNvGrpSpPr/>
          <p:nvPr/>
        </p:nvGrpSpPr>
        <p:grpSpPr>
          <a:xfrm>
            <a:off x="6692037" y="1790543"/>
            <a:ext cx="515381" cy="3430506"/>
            <a:chOff x="4166464" y="1790068"/>
            <a:chExt cx="515381" cy="3430506"/>
          </a:xfrm>
        </p:grpSpPr>
        <p:sp>
          <p:nvSpPr>
            <p:cNvPr id="40" name="타원 39"/>
            <p:cNvSpPr/>
            <p:nvPr/>
          </p:nvSpPr>
          <p:spPr>
            <a:xfrm>
              <a:off x="4166464" y="3240382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41" name="타원 40"/>
            <p:cNvSpPr/>
            <p:nvPr/>
          </p:nvSpPr>
          <p:spPr>
            <a:xfrm>
              <a:off x="4175755" y="1790068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42" name="타원 41"/>
            <p:cNvSpPr/>
            <p:nvPr/>
          </p:nvSpPr>
          <p:spPr>
            <a:xfrm>
              <a:off x="4177845" y="4716574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43" name="직선 연결선 42"/>
          <p:cNvCxnSpPr/>
          <p:nvPr/>
        </p:nvCxnSpPr>
        <p:spPr>
          <a:xfrm flipH="1">
            <a:off x="1310504" y="1721411"/>
            <a:ext cx="1122336" cy="6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/>
          <p:cNvCxnSpPr/>
          <p:nvPr/>
        </p:nvCxnSpPr>
        <p:spPr>
          <a:xfrm>
            <a:off x="6415610" y="1735931"/>
            <a:ext cx="1122336" cy="6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/>
          <p:cNvCxnSpPr/>
          <p:nvPr/>
        </p:nvCxnSpPr>
        <p:spPr>
          <a:xfrm flipV="1">
            <a:off x="6382869" y="4627322"/>
            <a:ext cx="1122336" cy="6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연결선 45"/>
          <p:cNvCxnSpPr/>
          <p:nvPr/>
        </p:nvCxnSpPr>
        <p:spPr>
          <a:xfrm flipH="1" flipV="1">
            <a:off x="1403648" y="4650622"/>
            <a:ext cx="1122336" cy="6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그룹 3"/>
          <p:cNvGrpSpPr/>
          <p:nvPr/>
        </p:nvGrpSpPr>
        <p:grpSpPr>
          <a:xfrm>
            <a:off x="1730633" y="1840761"/>
            <a:ext cx="5378233" cy="3312479"/>
            <a:chOff x="1730633" y="1840761"/>
            <a:chExt cx="5378233" cy="3312479"/>
          </a:xfrm>
        </p:grpSpPr>
        <p:sp>
          <p:nvSpPr>
            <p:cNvPr id="3" name="TextBox 2"/>
            <p:cNvSpPr txBox="1"/>
            <p:nvPr/>
          </p:nvSpPr>
          <p:spPr>
            <a:xfrm>
              <a:off x="2999253" y="2594734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2</a:t>
              </a:r>
              <a:endParaRPr lang="ko-KR" altLang="en-US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999253" y="4060497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1</a:t>
              </a:r>
              <a:endParaRPr lang="ko-KR" altLang="en-US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733885" y="4766656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0</a:t>
              </a:r>
              <a:endParaRPr lang="ko-KR" altLang="en-US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788385" y="4783908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0</a:t>
              </a:r>
              <a:endParaRPr lang="ko-KR" altLang="en-US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730633" y="1857402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0</a:t>
              </a:r>
              <a:endParaRPr lang="ko-KR" altLang="en-US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744085" y="3281384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3</a:t>
              </a:r>
              <a:endParaRPr lang="ko-KR" altLang="en-US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272103" y="4774149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3</a:t>
              </a:r>
              <a:endParaRPr lang="ko-KR" altLang="en-US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788385" y="3298636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3</a:t>
              </a:r>
              <a:endParaRPr lang="ko-KR" altLang="en-US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797562" y="1840761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0</a:t>
              </a:r>
              <a:endParaRPr lang="ko-KR" altLang="en-US" dirty="0"/>
            </a:p>
          </p:txBody>
        </p:sp>
      </p:grpSp>
      <p:sp>
        <p:nvSpPr>
          <p:cNvPr id="56" name="육각형 55"/>
          <p:cNvSpPr/>
          <p:nvPr/>
        </p:nvSpPr>
        <p:spPr>
          <a:xfrm>
            <a:off x="3607018" y="2770774"/>
            <a:ext cx="1620154" cy="1447313"/>
          </a:xfrm>
          <a:prstGeom prst="hexagon">
            <a:avLst>
              <a:gd name="adj" fmla="val 28594"/>
              <a:gd name="vf" fmla="val 115470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5975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27" grpId="0" animBg="1"/>
      <p:bldP spid="5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646040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3. Results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429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altLang="ko-KR" dirty="0" smtClean="0"/>
              <a:t>Motivation</a:t>
            </a:r>
          </a:p>
          <a:p>
            <a:pPr marL="514350" indent="-514350">
              <a:buAutoNum type="arabicPeriod"/>
            </a:pPr>
            <a:r>
              <a:rPr lang="en-US" altLang="ko-KR" dirty="0" smtClean="0"/>
              <a:t>Strategy</a:t>
            </a:r>
          </a:p>
          <a:p>
            <a:pPr marL="514350" indent="-514350">
              <a:buAutoNum type="arabicPeriod"/>
            </a:pPr>
            <a:r>
              <a:rPr lang="en-US" altLang="ko-KR" dirty="0" smtClean="0"/>
              <a:t>Results</a:t>
            </a:r>
          </a:p>
          <a:p>
            <a:pPr marL="514350" indent="-514350">
              <a:buAutoNum type="arabicPeriod"/>
            </a:pPr>
            <a:r>
              <a:rPr lang="en-US" altLang="ko-KR" dirty="0" smtClean="0"/>
              <a:t>Discussions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404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Skyrmion</a:t>
            </a:r>
            <a:r>
              <a:rPr lang="en-US" altLang="ko-KR" dirty="0" smtClean="0"/>
              <a:t> Sheet</a:t>
            </a:r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688" y="1624013"/>
            <a:ext cx="5761037" cy="360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그룹 10"/>
          <p:cNvGrpSpPr/>
          <p:nvPr/>
        </p:nvGrpSpPr>
        <p:grpSpPr>
          <a:xfrm>
            <a:off x="2123728" y="3814918"/>
            <a:ext cx="2732167" cy="1567590"/>
            <a:chOff x="2123728" y="3814918"/>
            <a:chExt cx="2732167" cy="1567590"/>
          </a:xfrm>
        </p:grpSpPr>
        <p:grpSp>
          <p:nvGrpSpPr>
            <p:cNvPr id="7" name="그룹 6"/>
            <p:cNvGrpSpPr/>
            <p:nvPr/>
          </p:nvGrpSpPr>
          <p:grpSpPr>
            <a:xfrm>
              <a:off x="2123728" y="3814918"/>
              <a:ext cx="2487549" cy="383362"/>
              <a:chOff x="2123728" y="3814918"/>
              <a:chExt cx="2487549" cy="383362"/>
            </a:xfrm>
          </p:grpSpPr>
          <p:cxnSp>
            <p:nvCxnSpPr>
              <p:cNvPr id="5" name="직선 연결선 4"/>
              <p:cNvCxnSpPr/>
              <p:nvPr/>
            </p:nvCxnSpPr>
            <p:spPr>
              <a:xfrm>
                <a:off x="2123728" y="3814918"/>
                <a:ext cx="2487549" cy="0"/>
              </a:xfrm>
              <a:prstGeom prst="line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TextBox 5"/>
              <p:cNvSpPr txBox="1"/>
              <p:nvPr/>
            </p:nvSpPr>
            <p:spPr>
              <a:xfrm>
                <a:off x="2123728" y="3828948"/>
                <a:ext cx="6158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>
                    <a:solidFill>
                      <a:prstClr val="black"/>
                    </a:solidFill>
                  </a:rPr>
                  <a:t>1.14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그룹 13"/>
            <p:cNvGrpSpPr/>
            <p:nvPr/>
          </p:nvGrpSpPr>
          <p:grpSpPr>
            <a:xfrm>
              <a:off x="4366659" y="3856690"/>
              <a:ext cx="489236" cy="1525818"/>
              <a:chOff x="4214259" y="3704290"/>
              <a:chExt cx="489236" cy="1525818"/>
            </a:xfrm>
          </p:grpSpPr>
          <p:cxnSp>
            <p:nvCxnSpPr>
              <p:cNvPr id="15" name="직선 연결선 14"/>
              <p:cNvCxnSpPr/>
              <p:nvPr/>
            </p:nvCxnSpPr>
            <p:spPr>
              <a:xfrm>
                <a:off x="4503256" y="3704290"/>
                <a:ext cx="0" cy="1024621"/>
              </a:xfrm>
              <a:prstGeom prst="line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/>
              <p:cNvSpPr txBox="1"/>
              <p:nvPr/>
            </p:nvSpPr>
            <p:spPr>
              <a:xfrm>
                <a:off x="4214259" y="4860776"/>
                <a:ext cx="4892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>
                    <a:solidFill>
                      <a:prstClr val="black"/>
                    </a:solidFill>
                  </a:rPr>
                  <a:t>5.9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54966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Single Layer</a:t>
            </a:r>
            <a:endParaRPr lang="ko-KR" altLang="en-US" dirty="0"/>
          </a:p>
        </p:txBody>
      </p:sp>
      <p:pic>
        <p:nvPicPr>
          <p:cNvPr id="4" name="Picture 2" descr="C:\byp\dense-sk\presentation\Fi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1447800"/>
            <a:ext cx="6351587" cy="500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직선 연결선 5"/>
          <p:cNvCxnSpPr/>
          <p:nvPr/>
        </p:nvCxnSpPr>
        <p:spPr>
          <a:xfrm>
            <a:off x="7452320" y="4077072"/>
            <a:ext cx="356159" cy="0"/>
          </a:xfrm>
          <a:prstGeom prst="line">
            <a:avLst/>
          </a:prstGeom>
          <a:ln w="190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808479" y="3892406"/>
            <a:ext cx="615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prstClr val="black"/>
                </a:solidFill>
              </a:rPr>
              <a:t>1.14</a:t>
            </a:r>
            <a:endParaRPr lang="ko-KR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64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087437"/>
            <a:ext cx="6480175" cy="468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Single Layer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841959" y="5584308"/>
                <a:ext cx="3826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dirty="0" smtClean="0">
                          <a:latin typeface="Cambria Math"/>
                        </a:rPr>
                        <m:t>𝑧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959" y="5584308"/>
                <a:ext cx="382605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그룹 8"/>
          <p:cNvGrpSpPr/>
          <p:nvPr/>
        </p:nvGrpSpPr>
        <p:grpSpPr>
          <a:xfrm>
            <a:off x="2508193" y="2060848"/>
            <a:ext cx="2552516" cy="818879"/>
            <a:chOff x="2699792" y="2659520"/>
            <a:chExt cx="2552516" cy="8188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3098513" y="2659520"/>
                  <a:ext cx="2153795" cy="8188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∬"/>
                            <m:limLoc m:val="undOvr"/>
                            <m:subHide m:val="on"/>
                            <m:supHide m:val="on"/>
                            <m:ctrlPr>
                              <a:rPr lang="ko-KR" altLang="en-US" i="1" smtClean="0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𝑑𝑥𝑑𝑦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𝜌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𝐵</m:t>
                                </m:r>
                              </m:sub>
                            </m:sSub>
                            <m:r>
                              <a:rPr lang="en-US" altLang="ko-KR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𝑦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𝑧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)</m:t>
                            </m:r>
                          </m:e>
                        </m:nary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8513" y="2659520"/>
                  <a:ext cx="2153795" cy="818879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직선 화살표 연결선 6"/>
            <p:cNvCxnSpPr/>
            <p:nvPr/>
          </p:nvCxnSpPr>
          <p:spPr>
            <a:xfrm flipH="1">
              <a:off x="2699792" y="3068960"/>
              <a:ext cx="432048" cy="2160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이등변 삼각형 7"/>
            <p:cNvSpPr/>
            <p:nvPr/>
          </p:nvSpPr>
          <p:spPr>
            <a:xfrm>
              <a:off x="3261604" y="3328114"/>
              <a:ext cx="144016" cy="144811"/>
            </a:xfrm>
            <a:prstGeom prst="triangl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2411760" y="3077946"/>
            <a:ext cx="2704074" cy="818879"/>
            <a:chOff x="2662288" y="2498928"/>
            <a:chExt cx="2704074" cy="8188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3212567" y="2498928"/>
                  <a:ext cx="2153795" cy="8188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∬"/>
                            <m:limLoc m:val="undOvr"/>
                            <m:subHide m:val="on"/>
                            <m:supHide m:val="on"/>
                            <m:ctrlPr>
                              <a:rPr lang="ko-KR" altLang="en-US" i="1" smtClean="0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𝑑𝑥𝑑𝑦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latin typeface="Cambria Math"/>
                                    <a:ea typeface="Cambria Math"/>
                                  </a:rPr>
                                  <m:t>ℰ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4</m:t>
                                </m:r>
                              </m:sub>
                            </m:sSub>
                            <m:r>
                              <a:rPr lang="en-US" altLang="ko-KR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𝑦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𝑧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)</m:t>
                            </m:r>
                          </m:e>
                        </m:nary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12567" y="2498928"/>
                  <a:ext cx="2153795" cy="818879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" name="직선 화살표 연결선 12"/>
            <p:cNvCxnSpPr/>
            <p:nvPr/>
          </p:nvCxnSpPr>
          <p:spPr>
            <a:xfrm flipH="1">
              <a:off x="2662288" y="2838719"/>
              <a:ext cx="512775" cy="21259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이등변 삼각형 13"/>
            <p:cNvSpPr/>
            <p:nvPr/>
          </p:nvSpPr>
          <p:spPr>
            <a:xfrm>
              <a:off x="3385368" y="3154155"/>
              <a:ext cx="144016" cy="144811"/>
            </a:xfrm>
            <a:prstGeom prst="triangl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2811572" y="3906265"/>
            <a:ext cx="2552516" cy="818879"/>
            <a:chOff x="2699792" y="2659520"/>
            <a:chExt cx="2552516" cy="8188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3098513" y="2659520"/>
                  <a:ext cx="2153795" cy="8188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∬"/>
                            <m:limLoc m:val="undOvr"/>
                            <m:subHide m:val="on"/>
                            <m:supHide m:val="on"/>
                            <m:ctrlPr>
                              <a:rPr lang="ko-KR" altLang="en-US" i="1" smtClean="0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𝑑𝑥𝑑𝑦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latin typeface="Cambria Math"/>
                                    <a:ea typeface="Cambria Math"/>
                                  </a:rPr>
                                  <m:t>ℰ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ko-KR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𝑦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𝑧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)</m:t>
                            </m:r>
                          </m:e>
                        </m:nary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8513" y="2659520"/>
                  <a:ext cx="2153795" cy="818879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직선 화살표 연결선 16"/>
            <p:cNvCxnSpPr/>
            <p:nvPr/>
          </p:nvCxnSpPr>
          <p:spPr>
            <a:xfrm flipH="1">
              <a:off x="2699792" y="3068960"/>
              <a:ext cx="432048" cy="2160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이등변 삼각형 17"/>
            <p:cNvSpPr/>
            <p:nvPr/>
          </p:nvSpPr>
          <p:spPr>
            <a:xfrm>
              <a:off x="3261604" y="3328114"/>
              <a:ext cx="144016" cy="144811"/>
            </a:xfrm>
            <a:prstGeom prst="triangl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284" y="3782590"/>
            <a:ext cx="2725259" cy="2868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853" y="632942"/>
            <a:ext cx="2725259" cy="2868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6995" y="3533831"/>
            <a:ext cx="2725259" cy="2868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9843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Half-</a:t>
            </a:r>
            <a:r>
              <a:rPr lang="en-US" altLang="ko-KR" dirty="0" err="1" smtClean="0"/>
              <a:t>skyrmion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88" y="1269777"/>
            <a:ext cx="4694237" cy="453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그룹 8"/>
          <p:cNvGrpSpPr/>
          <p:nvPr/>
        </p:nvGrpSpPr>
        <p:grpSpPr>
          <a:xfrm>
            <a:off x="5348290" y="2874501"/>
            <a:ext cx="1239934" cy="1253014"/>
            <a:chOff x="5348290" y="2874501"/>
            <a:chExt cx="1239934" cy="1253014"/>
          </a:xfrm>
        </p:grpSpPr>
        <p:grpSp>
          <p:nvGrpSpPr>
            <p:cNvPr id="6" name="그룹 5"/>
            <p:cNvGrpSpPr/>
            <p:nvPr/>
          </p:nvGrpSpPr>
          <p:grpSpPr>
            <a:xfrm>
              <a:off x="5868144" y="2874501"/>
              <a:ext cx="720080" cy="1253014"/>
              <a:chOff x="1187624" y="2780928"/>
              <a:chExt cx="720080" cy="1253014"/>
            </a:xfrm>
          </p:grpSpPr>
          <p:sp>
            <p:nvSpPr>
              <p:cNvPr id="7" name="타원 6"/>
              <p:cNvSpPr/>
              <p:nvPr/>
            </p:nvSpPr>
            <p:spPr>
              <a:xfrm>
                <a:off x="1187624" y="3313862"/>
                <a:ext cx="720080" cy="72008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reflection endPos="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" name="타원 4"/>
              <p:cNvSpPr/>
              <p:nvPr/>
            </p:nvSpPr>
            <p:spPr>
              <a:xfrm>
                <a:off x="1187624" y="2780928"/>
                <a:ext cx="720080" cy="72008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reflection endPos="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5348290" y="3243857"/>
              <a:ext cx="4010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dirty="0" smtClean="0"/>
                <a:t>~</a:t>
              </a:r>
              <a:endParaRPr lang="ko-KR" alt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83397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087437"/>
            <a:ext cx="6480175" cy="468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Single Layer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841959" y="5584308"/>
                <a:ext cx="3826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dirty="0" smtClean="0">
                          <a:latin typeface="Cambria Math"/>
                        </a:rPr>
                        <m:t>𝑧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959" y="5584308"/>
                <a:ext cx="382605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그룹 8"/>
          <p:cNvGrpSpPr/>
          <p:nvPr/>
        </p:nvGrpSpPr>
        <p:grpSpPr>
          <a:xfrm>
            <a:off x="2508193" y="2060848"/>
            <a:ext cx="2552516" cy="818879"/>
            <a:chOff x="2699792" y="2659520"/>
            <a:chExt cx="2552516" cy="8188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3098513" y="2659520"/>
                  <a:ext cx="2153795" cy="8188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∬"/>
                            <m:limLoc m:val="undOvr"/>
                            <m:subHide m:val="on"/>
                            <m:supHide m:val="on"/>
                            <m:ctrlPr>
                              <a:rPr lang="ko-KR" altLang="en-US" i="1" smtClean="0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𝑑𝑥𝑑𝑦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𝜌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𝐵</m:t>
                                </m:r>
                              </m:sub>
                            </m:sSub>
                            <m:r>
                              <a:rPr lang="en-US" altLang="ko-KR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𝑦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𝑧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)</m:t>
                            </m:r>
                          </m:e>
                        </m:nary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8513" y="2659520"/>
                  <a:ext cx="2153795" cy="818879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직선 화살표 연결선 6"/>
            <p:cNvCxnSpPr/>
            <p:nvPr/>
          </p:nvCxnSpPr>
          <p:spPr>
            <a:xfrm flipH="1">
              <a:off x="2699792" y="3068960"/>
              <a:ext cx="432048" cy="2160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이등변 삼각형 7"/>
            <p:cNvSpPr/>
            <p:nvPr/>
          </p:nvSpPr>
          <p:spPr>
            <a:xfrm>
              <a:off x="3261604" y="3328114"/>
              <a:ext cx="144016" cy="144811"/>
            </a:xfrm>
            <a:prstGeom prst="triangl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2411760" y="3077946"/>
            <a:ext cx="2704074" cy="818879"/>
            <a:chOff x="2662288" y="2498928"/>
            <a:chExt cx="2704074" cy="8188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3212567" y="2498928"/>
                  <a:ext cx="2153795" cy="8188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∬"/>
                            <m:limLoc m:val="undOvr"/>
                            <m:subHide m:val="on"/>
                            <m:supHide m:val="on"/>
                            <m:ctrlPr>
                              <a:rPr lang="ko-KR" altLang="en-US" i="1" smtClean="0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𝑑𝑥𝑑𝑦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latin typeface="Cambria Math"/>
                                    <a:ea typeface="Cambria Math"/>
                                  </a:rPr>
                                  <m:t>ℰ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4</m:t>
                                </m:r>
                              </m:sub>
                            </m:sSub>
                            <m:r>
                              <a:rPr lang="en-US" altLang="ko-KR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𝑦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𝑧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)</m:t>
                            </m:r>
                          </m:e>
                        </m:nary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12567" y="2498928"/>
                  <a:ext cx="2153795" cy="818879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" name="직선 화살표 연결선 12"/>
            <p:cNvCxnSpPr/>
            <p:nvPr/>
          </p:nvCxnSpPr>
          <p:spPr>
            <a:xfrm flipH="1">
              <a:off x="2662288" y="2838719"/>
              <a:ext cx="512775" cy="21259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이등변 삼각형 13"/>
            <p:cNvSpPr/>
            <p:nvPr/>
          </p:nvSpPr>
          <p:spPr>
            <a:xfrm>
              <a:off x="3385368" y="3154155"/>
              <a:ext cx="144016" cy="144811"/>
            </a:xfrm>
            <a:prstGeom prst="triangl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2811572" y="3906265"/>
            <a:ext cx="2552516" cy="818879"/>
            <a:chOff x="2699792" y="2659520"/>
            <a:chExt cx="2552516" cy="8188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3098513" y="2659520"/>
                  <a:ext cx="2153795" cy="8188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∬"/>
                            <m:limLoc m:val="undOvr"/>
                            <m:subHide m:val="on"/>
                            <m:supHide m:val="on"/>
                            <m:ctrlPr>
                              <a:rPr lang="ko-KR" altLang="en-US" i="1" smtClean="0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𝑑𝑥𝑑𝑦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latin typeface="Cambria Math"/>
                                    <a:ea typeface="Cambria Math"/>
                                  </a:rPr>
                                  <m:t>ℰ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ko-KR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𝑦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𝑧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)</m:t>
                            </m:r>
                          </m:e>
                        </m:nary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8513" y="2659520"/>
                  <a:ext cx="2153795" cy="818879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직선 화살표 연결선 16"/>
            <p:cNvCxnSpPr/>
            <p:nvPr/>
          </p:nvCxnSpPr>
          <p:spPr>
            <a:xfrm flipH="1">
              <a:off x="2699792" y="3068960"/>
              <a:ext cx="432048" cy="2160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이등변 삼각형 17"/>
            <p:cNvSpPr/>
            <p:nvPr/>
          </p:nvSpPr>
          <p:spPr>
            <a:xfrm>
              <a:off x="3261604" y="3328114"/>
              <a:ext cx="144016" cy="144811"/>
            </a:xfrm>
            <a:prstGeom prst="triangl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44824"/>
            <a:ext cx="6330156" cy="396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572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Double Layers</a:t>
            </a:r>
            <a:endParaRPr lang="ko-KR" altLang="en-US" dirty="0"/>
          </a:p>
        </p:txBody>
      </p:sp>
      <p:grpSp>
        <p:nvGrpSpPr>
          <p:cNvPr id="55" name="그룹 54"/>
          <p:cNvGrpSpPr/>
          <p:nvPr/>
        </p:nvGrpSpPr>
        <p:grpSpPr>
          <a:xfrm>
            <a:off x="1173192" y="1628800"/>
            <a:ext cx="6461185" cy="3873260"/>
            <a:chOff x="1173192" y="1621766"/>
            <a:chExt cx="6461185" cy="3873260"/>
          </a:xfrm>
        </p:grpSpPr>
        <p:sp>
          <p:nvSpPr>
            <p:cNvPr id="54" name="자유형 53"/>
            <p:cNvSpPr/>
            <p:nvPr/>
          </p:nvSpPr>
          <p:spPr>
            <a:xfrm>
              <a:off x="1173192" y="1621766"/>
              <a:ext cx="6461185" cy="3873260"/>
            </a:xfrm>
            <a:custGeom>
              <a:avLst/>
              <a:gdLst>
                <a:gd name="connsiteX0" fmla="*/ 0 w 6461185"/>
                <a:gd name="connsiteY0" fmla="*/ 0 h 3873260"/>
                <a:gd name="connsiteX1" fmla="*/ 0 w 6461185"/>
                <a:gd name="connsiteY1" fmla="*/ 3873260 h 3873260"/>
                <a:gd name="connsiteX2" fmla="*/ 6461185 w 6461185"/>
                <a:gd name="connsiteY2" fmla="*/ 3873260 h 3873260"/>
                <a:gd name="connsiteX3" fmla="*/ 6461185 w 6461185"/>
                <a:gd name="connsiteY3" fmla="*/ 34506 h 3873260"/>
                <a:gd name="connsiteX4" fmla="*/ 8627 w 6461185"/>
                <a:gd name="connsiteY4" fmla="*/ 34506 h 387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61185" h="3873260">
                  <a:moveTo>
                    <a:pt x="0" y="0"/>
                  </a:moveTo>
                  <a:lnTo>
                    <a:pt x="0" y="3873260"/>
                  </a:lnTo>
                  <a:lnTo>
                    <a:pt x="6461185" y="3873260"/>
                  </a:lnTo>
                  <a:lnTo>
                    <a:pt x="6461185" y="34506"/>
                  </a:lnTo>
                  <a:lnTo>
                    <a:pt x="8627" y="34506"/>
                  </a:lnTo>
                </a:path>
              </a:pathLst>
            </a:custGeom>
            <a:solidFill>
              <a:schemeClr val="accent4">
                <a:lumMod val="50000"/>
                <a:alpha val="1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grpSp>
          <p:nvGrpSpPr>
            <p:cNvPr id="53" name="그룹 52"/>
            <p:cNvGrpSpPr/>
            <p:nvPr/>
          </p:nvGrpSpPr>
          <p:grpSpPr>
            <a:xfrm>
              <a:off x="1248006" y="1692182"/>
              <a:ext cx="6322452" cy="3758534"/>
              <a:chOff x="1248006" y="1692182"/>
              <a:chExt cx="6322452" cy="3758534"/>
            </a:xfrm>
          </p:grpSpPr>
          <p:sp>
            <p:nvSpPr>
              <p:cNvPr id="4" name="타원 3"/>
              <p:cNvSpPr/>
              <p:nvPr/>
            </p:nvSpPr>
            <p:spPr>
              <a:xfrm>
                <a:off x="5436096" y="2527400"/>
                <a:ext cx="504000" cy="504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 smtClean="0">
                    <a:solidFill>
                      <a:prstClr val="black"/>
                    </a:solidFill>
                  </a:rPr>
                  <a:t>1</a:t>
                </a:r>
                <a:endParaRPr lang="ko-KR" alt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" name="타원 4"/>
              <p:cNvSpPr/>
              <p:nvPr/>
            </p:nvSpPr>
            <p:spPr>
              <a:xfrm>
                <a:off x="5436152" y="3979242"/>
                <a:ext cx="504000" cy="504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 smtClean="0">
                    <a:solidFill>
                      <a:prstClr val="black"/>
                    </a:solidFill>
                  </a:rPr>
                  <a:t>2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" name="타원 5"/>
              <p:cNvSpPr/>
              <p:nvPr/>
            </p:nvSpPr>
            <p:spPr>
              <a:xfrm>
                <a:off x="4166464" y="3240382"/>
                <a:ext cx="504000" cy="504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 smtClean="0">
                    <a:solidFill>
                      <a:prstClr val="black"/>
                    </a:solidFill>
                  </a:rPr>
                  <a:t>0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" name="타원 6"/>
              <p:cNvSpPr/>
              <p:nvPr/>
            </p:nvSpPr>
            <p:spPr>
              <a:xfrm>
                <a:off x="4175755" y="1790068"/>
                <a:ext cx="504000" cy="504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 smtClean="0">
                    <a:solidFill>
                      <a:prstClr val="black"/>
                    </a:solidFill>
                  </a:rPr>
                  <a:t>3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8" name="타원 7"/>
              <p:cNvSpPr/>
              <p:nvPr/>
            </p:nvSpPr>
            <p:spPr>
              <a:xfrm>
                <a:off x="4177845" y="4716574"/>
                <a:ext cx="504000" cy="504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 smtClean="0">
                    <a:solidFill>
                      <a:prstClr val="white"/>
                    </a:solidFill>
                  </a:rPr>
                  <a:t>3</a:t>
                </a:r>
                <a:endParaRPr lang="ko-KR" alt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타원 8"/>
              <p:cNvSpPr/>
              <p:nvPr/>
            </p:nvSpPr>
            <p:spPr>
              <a:xfrm>
                <a:off x="2915816" y="2518774"/>
                <a:ext cx="504000" cy="504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0" name="타원 9"/>
              <p:cNvSpPr/>
              <p:nvPr/>
            </p:nvSpPr>
            <p:spPr>
              <a:xfrm>
                <a:off x="2915872" y="3979242"/>
                <a:ext cx="504000" cy="504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1" name="그룹 10"/>
              <p:cNvGrpSpPr/>
              <p:nvPr/>
            </p:nvGrpSpPr>
            <p:grpSpPr>
              <a:xfrm>
                <a:off x="1299949" y="1692182"/>
                <a:ext cx="6235200" cy="3600000"/>
                <a:chOff x="1299949" y="1692182"/>
                <a:chExt cx="6235200" cy="3600000"/>
              </a:xfrm>
            </p:grpSpPr>
            <p:cxnSp>
              <p:nvCxnSpPr>
                <p:cNvPr id="12" name="직선 연결선 11"/>
                <p:cNvCxnSpPr/>
                <p:nvPr/>
              </p:nvCxnSpPr>
              <p:spPr>
                <a:xfrm>
                  <a:off x="1299949" y="1692182"/>
                  <a:ext cx="6235200" cy="3600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직선 연결선 12"/>
                <p:cNvCxnSpPr/>
                <p:nvPr/>
              </p:nvCxnSpPr>
              <p:spPr>
                <a:xfrm flipV="1">
                  <a:off x="1299949" y="1692182"/>
                  <a:ext cx="6235200" cy="3600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" name="그룹 13"/>
              <p:cNvGrpSpPr/>
              <p:nvPr/>
            </p:nvGrpSpPr>
            <p:grpSpPr>
              <a:xfrm>
                <a:off x="3829338" y="1703808"/>
                <a:ext cx="3741120" cy="3597400"/>
                <a:chOff x="1299949" y="376636"/>
                <a:chExt cx="6235200" cy="5995667"/>
              </a:xfrm>
            </p:grpSpPr>
            <p:cxnSp>
              <p:nvCxnSpPr>
                <p:cNvPr id="15" name="직선 연결선 14"/>
                <p:cNvCxnSpPr/>
                <p:nvPr/>
              </p:nvCxnSpPr>
              <p:spPr>
                <a:xfrm>
                  <a:off x="1299949" y="376636"/>
                  <a:ext cx="6235200" cy="359999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직선 연결선 15"/>
                <p:cNvCxnSpPr/>
                <p:nvPr/>
              </p:nvCxnSpPr>
              <p:spPr>
                <a:xfrm flipV="1">
                  <a:off x="1299949" y="2772303"/>
                  <a:ext cx="6235200" cy="3600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" name="그룹 16"/>
              <p:cNvGrpSpPr/>
              <p:nvPr/>
            </p:nvGrpSpPr>
            <p:grpSpPr>
              <a:xfrm flipH="1">
                <a:off x="1248006" y="1706808"/>
                <a:ext cx="3741120" cy="3597400"/>
                <a:chOff x="1299949" y="376636"/>
                <a:chExt cx="6235200" cy="5995667"/>
              </a:xfrm>
            </p:grpSpPr>
            <p:cxnSp>
              <p:nvCxnSpPr>
                <p:cNvPr id="18" name="직선 연결선 17"/>
                <p:cNvCxnSpPr/>
                <p:nvPr/>
              </p:nvCxnSpPr>
              <p:spPr>
                <a:xfrm>
                  <a:off x="1299949" y="376636"/>
                  <a:ext cx="6235200" cy="359999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직선 연결선 18"/>
                <p:cNvCxnSpPr/>
                <p:nvPr/>
              </p:nvCxnSpPr>
              <p:spPr>
                <a:xfrm flipV="1">
                  <a:off x="1299949" y="2772303"/>
                  <a:ext cx="6235200" cy="3600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" name="그룹 19"/>
              <p:cNvGrpSpPr/>
              <p:nvPr/>
            </p:nvGrpSpPr>
            <p:grpSpPr>
              <a:xfrm>
                <a:off x="1890452" y="1850716"/>
                <a:ext cx="5057812" cy="3600000"/>
                <a:chOff x="1890452" y="1867968"/>
                <a:chExt cx="5057812" cy="3600000"/>
              </a:xfrm>
            </p:grpSpPr>
            <p:cxnSp>
              <p:nvCxnSpPr>
                <p:cNvPr id="21" name="직선 연결선 20"/>
                <p:cNvCxnSpPr/>
                <p:nvPr/>
              </p:nvCxnSpPr>
              <p:spPr>
                <a:xfrm>
                  <a:off x="5683811" y="1867968"/>
                  <a:ext cx="0" cy="3600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직선 연결선 21"/>
                <p:cNvCxnSpPr/>
                <p:nvPr/>
              </p:nvCxnSpPr>
              <p:spPr>
                <a:xfrm>
                  <a:off x="4419358" y="1867968"/>
                  <a:ext cx="0" cy="3600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직선 연결선 22"/>
                <p:cNvCxnSpPr/>
                <p:nvPr/>
              </p:nvCxnSpPr>
              <p:spPr>
                <a:xfrm>
                  <a:off x="3154905" y="1867968"/>
                  <a:ext cx="0" cy="3600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직선 연결선 23"/>
                <p:cNvCxnSpPr/>
                <p:nvPr/>
              </p:nvCxnSpPr>
              <p:spPr>
                <a:xfrm>
                  <a:off x="1890452" y="1867968"/>
                  <a:ext cx="0" cy="3600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직선 연결선 24"/>
                <p:cNvCxnSpPr/>
                <p:nvPr/>
              </p:nvCxnSpPr>
              <p:spPr>
                <a:xfrm>
                  <a:off x="6948264" y="1867968"/>
                  <a:ext cx="0" cy="3600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" name="그룹 25"/>
              <p:cNvGrpSpPr/>
              <p:nvPr/>
            </p:nvGrpSpPr>
            <p:grpSpPr>
              <a:xfrm>
                <a:off x="1619672" y="1772816"/>
                <a:ext cx="515381" cy="3430506"/>
                <a:chOff x="4166464" y="1790068"/>
                <a:chExt cx="515381" cy="3430506"/>
              </a:xfrm>
            </p:grpSpPr>
            <p:sp>
              <p:nvSpPr>
                <p:cNvPr id="27" name="타원 26"/>
                <p:cNvSpPr/>
                <p:nvPr/>
              </p:nvSpPr>
              <p:spPr>
                <a:xfrm>
                  <a:off x="4166464" y="3240382"/>
                  <a:ext cx="504000" cy="504000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8" name="타원 27"/>
                <p:cNvSpPr/>
                <p:nvPr/>
              </p:nvSpPr>
              <p:spPr>
                <a:xfrm>
                  <a:off x="4175755" y="1790068"/>
                  <a:ext cx="504000" cy="504000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9" name="타원 28"/>
                <p:cNvSpPr/>
                <p:nvPr/>
              </p:nvSpPr>
              <p:spPr>
                <a:xfrm>
                  <a:off x="4177845" y="4716574"/>
                  <a:ext cx="504000" cy="504000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30" name="그룹 29"/>
              <p:cNvGrpSpPr/>
              <p:nvPr/>
            </p:nvGrpSpPr>
            <p:grpSpPr>
              <a:xfrm>
                <a:off x="6692037" y="1790543"/>
                <a:ext cx="515381" cy="3430506"/>
                <a:chOff x="4166464" y="1790068"/>
                <a:chExt cx="515381" cy="3430506"/>
              </a:xfrm>
            </p:grpSpPr>
            <p:sp>
              <p:nvSpPr>
                <p:cNvPr id="31" name="타원 30"/>
                <p:cNvSpPr/>
                <p:nvPr/>
              </p:nvSpPr>
              <p:spPr>
                <a:xfrm>
                  <a:off x="4166464" y="3240382"/>
                  <a:ext cx="504000" cy="504000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2" name="타원 31"/>
                <p:cNvSpPr/>
                <p:nvPr/>
              </p:nvSpPr>
              <p:spPr>
                <a:xfrm>
                  <a:off x="4175755" y="1790068"/>
                  <a:ext cx="504000" cy="504000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3" name="타원 32"/>
                <p:cNvSpPr/>
                <p:nvPr/>
              </p:nvSpPr>
              <p:spPr>
                <a:xfrm>
                  <a:off x="4177845" y="4716574"/>
                  <a:ext cx="504000" cy="504000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</a:endParaRPr>
                </a:p>
              </p:txBody>
            </p:sp>
          </p:grpSp>
          <p:cxnSp>
            <p:nvCxnSpPr>
              <p:cNvPr id="34" name="직선 연결선 33"/>
              <p:cNvCxnSpPr/>
              <p:nvPr/>
            </p:nvCxnSpPr>
            <p:spPr>
              <a:xfrm flipH="1">
                <a:off x="1310504" y="1721411"/>
                <a:ext cx="1122336" cy="64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직선 연결선 34"/>
              <p:cNvCxnSpPr/>
              <p:nvPr/>
            </p:nvCxnSpPr>
            <p:spPr>
              <a:xfrm>
                <a:off x="6415610" y="1735931"/>
                <a:ext cx="1122336" cy="64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직선 연결선 35"/>
              <p:cNvCxnSpPr/>
              <p:nvPr/>
            </p:nvCxnSpPr>
            <p:spPr>
              <a:xfrm flipV="1">
                <a:off x="6382869" y="4627322"/>
                <a:ext cx="1122336" cy="64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직선 연결선 36"/>
              <p:cNvCxnSpPr/>
              <p:nvPr/>
            </p:nvCxnSpPr>
            <p:spPr>
              <a:xfrm flipH="1" flipV="1">
                <a:off x="1403648" y="4650622"/>
                <a:ext cx="1122336" cy="64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그룹 37"/>
              <p:cNvGrpSpPr/>
              <p:nvPr/>
            </p:nvGrpSpPr>
            <p:grpSpPr>
              <a:xfrm>
                <a:off x="1730633" y="1840761"/>
                <a:ext cx="5378233" cy="3312479"/>
                <a:chOff x="1730633" y="1840761"/>
                <a:chExt cx="5378233" cy="3312479"/>
              </a:xfrm>
            </p:grpSpPr>
            <p:sp>
              <p:nvSpPr>
                <p:cNvPr id="39" name="TextBox 38"/>
                <p:cNvSpPr txBox="1"/>
                <p:nvPr/>
              </p:nvSpPr>
              <p:spPr>
                <a:xfrm>
                  <a:off x="2999253" y="2594734"/>
                  <a:ext cx="3113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2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0" name="TextBox 39"/>
                <p:cNvSpPr txBox="1"/>
                <p:nvPr/>
              </p:nvSpPr>
              <p:spPr>
                <a:xfrm>
                  <a:off x="2999253" y="4060497"/>
                  <a:ext cx="3113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1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1" name="TextBox 40"/>
                <p:cNvSpPr txBox="1"/>
                <p:nvPr/>
              </p:nvSpPr>
              <p:spPr>
                <a:xfrm>
                  <a:off x="1733885" y="4766656"/>
                  <a:ext cx="3113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0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2" name="TextBox 41"/>
                <p:cNvSpPr txBox="1"/>
                <p:nvPr/>
              </p:nvSpPr>
              <p:spPr>
                <a:xfrm>
                  <a:off x="6788385" y="4783908"/>
                  <a:ext cx="3113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0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3" name="TextBox 42"/>
                <p:cNvSpPr txBox="1"/>
                <p:nvPr/>
              </p:nvSpPr>
              <p:spPr>
                <a:xfrm>
                  <a:off x="1730633" y="1857402"/>
                  <a:ext cx="3113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0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4" name="TextBox 43"/>
                <p:cNvSpPr txBox="1"/>
                <p:nvPr/>
              </p:nvSpPr>
              <p:spPr>
                <a:xfrm>
                  <a:off x="1744085" y="3281384"/>
                  <a:ext cx="3113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3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5" name="TextBox 44"/>
                <p:cNvSpPr txBox="1"/>
                <p:nvPr/>
              </p:nvSpPr>
              <p:spPr>
                <a:xfrm>
                  <a:off x="4272103" y="4774149"/>
                  <a:ext cx="3113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3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6" name="TextBox 45"/>
                <p:cNvSpPr txBox="1"/>
                <p:nvPr/>
              </p:nvSpPr>
              <p:spPr>
                <a:xfrm>
                  <a:off x="6788385" y="3298636"/>
                  <a:ext cx="3113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3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7" name="TextBox 46"/>
                <p:cNvSpPr txBox="1"/>
                <p:nvPr/>
              </p:nvSpPr>
              <p:spPr>
                <a:xfrm>
                  <a:off x="6797562" y="1840761"/>
                  <a:ext cx="3113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0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grpSp>
        <p:nvGrpSpPr>
          <p:cNvPr id="104" name="그룹 103"/>
          <p:cNvGrpSpPr/>
          <p:nvPr/>
        </p:nvGrpSpPr>
        <p:grpSpPr>
          <a:xfrm>
            <a:off x="2034468" y="1635834"/>
            <a:ext cx="6461185" cy="3873260"/>
            <a:chOff x="1173192" y="1621766"/>
            <a:chExt cx="6461185" cy="3873260"/>
          </a:xfrm>
        </p:grpSpPr>
        <p:sp>
          <p:nvSpPr>
            <p:cNvPr id="105" name="자유형 104"/>
            <p:cNvSpPr/>
            <p:nvPr/>
          </p:nvSpPr>
          <p:spPr>
            <a:xfrm>
              <a:off x="1173192" y="1621766"/>
              <a:ext cx="6461185" cy="3873260"/>
            </a:xfrm>
            <a:custGeom>
              <a:avLst/>
              <a:gdLst>
                <a:gd name="connsiteX0" fmla="*/ 0 w 6461185"/>
                <a:gd name="connsiteY0" fmla="*/ 0 h 3873260"/>
                <a:gd name="connsiteX1" fmla="*/ 0 w 6461185"/>
                <a:gd name="connsiteY1" fmla="*/ 3873260 h 3873260"/>
                <a:gd name="connsiteX2" fmla="*/ 6461185 w 6461185"/>
                <a:gd name="connsiteY2" fmla="*/ 3873260 h 3873260"/>
                <a:gd name="connsiteX3" fmla="*/ 6461185 w 6461185"/>
                <a:gd name="connsiteY3" fmla="*/ 34506 h 3873260"/>
                <a:gd name="connsiteX4" fmla="*/ 8627 w 6461185"/>
                <a:gd name="connsiteY4" fmla="*/ 34506 h 387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61185" h="3873260">
                  <a:moveTo>
                    <a:pt x="0" y="0"/>
                  </a:moveTo>
                  <a:lnTo>
                    <a:pt x="0" y="3873260"/>
                  </a:lnTo>
                  <a:lnTo>
                    <a:pt x="6461185" y="3873260"/>
                  </a:lnTo>
                  <a:lnTo>
                    <a:pt x="6461185" y="34506"/>
                  </a:lnTo>
                  <a:lnTo>
                    <a:pt x="8627" y="34506"/>
                  </a:lnTo>
                </a:path>
              </a:pathLst>
            </a:custGeom>
            <a:solidFill>
              <a:schemeClr val="tx2">
                <a:lumMod val="50000"/>
                <a:alpha val="1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06" name="타원 105"/>
            <p:cNvSpPr/>
            <p:nvPr/>
          </p:nvSpPr>
          <p:spPr>
            <a:xfrm>
              <a:off x="5436096" y="2527400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2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07" name="타원 106"/>
            <p:cNvSpPr/>
            <p:nvPr/>
          </p:nvSpPr>
          <p:spPr>
            <a:xfrm>
              <a:off x="5436152" y="3979242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1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08" name="타원 107"/>
            <p:cNvSpPr/>
            <p:nvPr/>
          </p:nvSpPr>
          <p:spPr>
            <a:xfrm>
              <a:off x="4166464" y="3240382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3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09" name="타원 108"/>
            <p:cNvSpPr/>
            <p:nvPr/>
          </p:nvSpPr>
          <p:spPr>
            <a:xfrm>
              <a:off x="4175755" y="1790068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0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10" name="타원 109"/>
            <p:cNvSpPr/>
            <p:nvPr/>
          </p:nvSpPr>
          <p:spPr>
            <a:xfrm>
              <a:off x="4177845" y="4716574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0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11" name="타원 110"/>
            <p:cNvSpPr/>
            <p:nvPr/>
          </p:nvSpPr>
          <p:spPr>
            <a:xfrm>
              <a:off x="2915816" y="2518774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1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12" name="타원 111"/>
            <p:cNvSpPr/>
            <p:nvPr/>
          </p:nvSpPr>
          <p:spPr>
            <a:xfrm>
              <a:off x="2915872" y="3979242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2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113" name="직선 연결선 112"/>
            <p:cNvCxnSpPr/>
            <p:nvPr/>
          </p:nvCxnSpPr>
          <p:spPr>
            <a:xfrm>
              <a:off x="1299949" y="1692182"/>
              <a:ext cx="6235200" cy="3600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직선 연결선 113"/>
            <p:cNvCxnSpPr/>
            <p:nvPr/>
          </p:nvCxnSpPr>
          <p:spPr>
            <a:xfrm flipV="1">
              <a:off x="1299949" y="1692182"/>
              <a:ext cx="6235200" cy="3600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직선 연결선 114"/>
            <p:cNvCxnSpPr/>
            <p:nvPr/>
          </p:nvCxnSpPr>
          <p:spPr>
            <a:xfrm>
              <a:off x="3829338" y="1703808"/>
              <a:ext cx="3741120" cy="2159999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직선 연결선 115"/>
            <p:cNvCxnSpPr/>
            <p:nvPr/>
          </p:nvCxnSpPr>
          <p:spPr>
            <a:xfrm flipV="1">
              <a:off x="3829338" y="3141208"/>
              <a:ext cx="3741120" cy="2160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직선 연결선 116"/>
            <p:cNvCxnSpPr/>
            <p:nvPr/>
          </p:nvCxnSpPr>
          <p:spPr>
            <a:xfrm flipH="1">
              <a:off x="1248006" y="1706808"/>
              <a:ext cx="3741120" cy="2159999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직선 연결선 117"/>
            <p:cNvCxnSpPr/>
            <p:nvPr/>
          </p:nvCxnSpPr>
          <p:spPr>
            <a:xfrm flipH="1" flipV="1">
              <a:off x="1248006" y="3144208"/>
              <a:ext cx="3741120" cy="2160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직선 연결선 118"/>
            <p:cNvCxnSpPr/>
            <p:nvPr/>
          </p:nvCxnSpPr>
          <p:spPr>
            <a:xfrm>
              <a:off x="5683811" y="1850716"/>
              <a:ext cx="0" cy="3600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직선 연결선 119"/>
            <p:cNvCxnSpPr/>
            <p:nvPr/>
          </p:nvCxnSpPr>
          <p:spPr>
            <a:xfrm>
              <a:off x="4419358" y="1850716"/>
              <a:ext cx="0" cy="3600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직선 연결선 120"/>
            <p:cNvCxnSpPr/>
            <p:nvPr/>
          </p:nvCxnSpPr>
          <p:spPr>
            <a:xfrm>
              <a:off x="3154905" y="1850716"/>
              <a:ext cx="0" cy="3600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직선 연결선 121"/>
            <p:cNvCxnSpPr/>
            <p:nvPr/>
          </p:nvCxnSpPr>
          <p:spPr>
            <a:xfrm>
              <a:off x="1890452" y="1850716"/>
              <a:ext cx="0" cy="3600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직선 연결선 122"/>
            <p:cNvCxnSpPr/>
            <p:nvPr/>
          </p:nvCxnSpPr>
          <p:spPr>
            <a:xfrm>
              <a:off x="6948264" y="1850716"/>
              <a:ext cx="0" cy="3600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타원 123"/>
            <p:cNvSpPr/>
            <p:nvPr/>
          </p:nvSpPr>
          <p:spPr>
            <a:xfrm>
              <a:off x="1619672" y="3223130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0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25" name="타원 124"/>
            <p:cNvSpPr/>
            <p:nvPr/>
          </p:nvSpPr>
          <p:spPr>
            <a:xfrm>
              <a:off x="1628963" y="1772816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3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26" name="타원 125"/>
            <p:cNvSpPr/>
            <p:nvPr/>
          </p:nvSpPr>
          <p:spPr>
            <a:xfrm>
              <a:off x="1631053" y="4699322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3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27" name="타원 126"/>
            <p:cNvSpPr/>
            <p:nvPr/>
          </p:nvSpPr>
          <p:spPr>
            <a:xfrm>
              <a:off x="6692037" y="3240857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0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28" name="타원 127"/>
            <p:cNvSpPr/>
            <p:nvPr/>
          </p:nvSpPr>
          <p:spPr>
            <a:xfrm>
              <a:off x="6701328" y="1790543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3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29" name="타원 128"/>
            <p:cNvSpPr/>
            <p:nvPr/>
          </p:nvSpPr>
          <p:spPr>
            <a:xfrm>
              <a:off x="6703418" y="4717049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3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130" name="직선 연결선 129"/>
            <p:cNvCxnSpPr/>
            <p:nvPr/>
          </p:nvCxnSpPr>
          <p:spPr>
            <a:xfrm flipH="1">
              <a:off x="1310504" y="1721411"/>
              <a:ext cx="1122336" cy="648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직선 연결선 130"/>
            <p:cNvCxnSpPr/>
            <p:nvPr/>
          </p:nvCxnSpPr>
          <p:spPr>
            <a:xfrm>
              <a:off x="6415610" y="1735931"/>
              <a:ext cx="1122336" cy="648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직선 연결선 131"/>
            <p:cNvCxnSpPr/>
            <p:nvPr/>
          </p:nvCxnSpPr>
          <p:spPr>
            <a:xfrm flipV="1">
              <a:off x="6382869" y="4627322"/>
              <a:ext cx="1122336" cy="648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직선 연결선 132"/>
            <p:cNvCxnSpPr/>
            <p:nvPr/>
          </p:nvCxnSpPr>
          <p:spPr>
            <a:xfrm flipH="1" flipV="1">
              <a:off x="1403648" y="4650622"/>
              <a:ext cx="1122336" cy="648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직선 화살표 연결선 47"/>
          <p:cNvCxnSpPr/>
          <p:nvPr/>
        </p:nvCxnSpPr>
        <p:spPr>
          <a:xfrm flipV="1">
            <a:off x="1619672" y="5464784"/>
            <a:ext cx="345144" cy="347514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733885" y="5613577"/>
                <a:ext cx="1316066" cy="40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/>
                            </a:rPr>
                            <m:t>𝑧</m:t>
                          </m:r>
                        </m:sub>
                      </m:sSub>
                      <m:r>
                        <a:rPr lang="en-US" altLang="ko-KR" b="0" i="1" smtClean="0">
                          <a:latin typeface="Cambria Math"/>
                        </a:rPr>
                        <m:t>=</m:t>
                      </m:r>
                      <m:r>
                        <a:rPr lang="en-US" altLang="ko-KR" b="0" i="1" smtClean="0">
                          <a:latin typeface="Cambria Math"/>
                        </a:rPr>
                        <m:t>𝐿</m:t>
                      </m:r>
                      <m:r>
                        <a:rPr lang="en-US" altLang="ko-KR" b="0" i="1" smtClean="0">
                          <a:latin typeface="Cambria Math"/>
                        </a:rPr>
                        <m:t>/</m:t>
                      </m:r>
                      <m:rad>
                        <m:radPr>
                          <m:degHide m:val="on"/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altLang="ko-KR" b="0" i="1" smtClean="0">
                              <a:latin typeface="Cambria Math"/>
                            </a:rPr>
                            <m:t>6</m:t>
                          </m:r>
                        </m:e>
                      </m:rad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3885" y="5613577"/>
                <a:ext cx="1316066" cy="401970"/>
              </a:xfrm>
              <a:prstGeom prst="rect">
                <a:avLst/>
              </a:prstGeom>
              <a:blipFill rotWithShape="1">
                <a:blip r:embed="rId3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557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타원 60"/>
          <p:cNvSpPr/>
          <p:nvPr/>
        </p:nvSpPr>
        <p:spPr>
          <a:xfrm>
            <a:off x="4792156" y="4685797"/>
            <a:ext cx="288032" cy="288032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0" name="타원 59"/>
          <p:cNvSpPr/>
          <p:nvPr/>
        </p:nvSpPr>
        <p:spPr>
          <a:xfrm>
            <a:off x="3860458" y="5168253"/>
            <a:ext cx="288032" cy="288032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Double Layers</a:t>
            </a:r>
            <a:endParaRPr lang="ko-KR" altLang="en-US" dirty="0"/>
          </a:p>
        </p:txBody>
      </p:sp>
      <p:grpSp>
        <p:nvGrpSpPr>
          <p:cNvPr id="4" name="그룹 3"/>
          <p:cNvGrpSpPr/>
          <p:nvPr/>
        </p:nvGrpSpPr>
        <p:grpSpPr>
          <a:xfrm>
            <a:off x="2847940" y="1617519"/>
            <a:ext cx="4104456" cy="4208098"/>
            <a:chOff x="827584" y="1052736"/>
            <a:chExt cx="4104456" cy="4208098"/>
          </a:xfrm>
        </p:grpSpPr>
        <p:sp>
          <p:nvSpPr>
            <p:cNvPr id="5" name="정육면체 4"/>
            <p:cNvSpPr/>
            <p:nvPr/>
          </p:nvSpPr>
          <p:spPr>
            <a:xfrm>
              <a:off x="1691680" y="2276872"/>
              <a:ext cx="1872208" cy="1872208"/>
            </a:xfrm>
            <a:prstGeom prst="cub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6" name="직선 화살표 연결선 5"/>
            <p:cNvCxnSpPr/>
            <p:nvPr/>
          </p:nvCxnSpPr>
          <p:spPr>
            <a:xfrm flipH="1">
              <a:off x="899592" y="2924944"/>
              <a:ext cx="2016224" cy="2016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직선 화살표 연결선 6"/>
            <p:cNvCxnSpPr/>
            <p:nvPr/>
          </p:nvCxnSpPr>
          <p:spPr>
            <a:xfrm flipV="1">
              <a:off x="1352788" y="3688456"/>
              <a:ext cx="324036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직선 화살표 연결선 7"/>
            <p:cNvCxnSpPr/>
            <p:nvPr/>
          </p:nvCxnSpPr>
          <p:spPr>
            <a:xfrm flipV="1">
              <a:off x="2167160" y="1304944"/>
              <a:ext cx="0" cy="32400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그룹 8"/>
            <p:cNvGrpSpPr/>
            <p:nvPr/>
          </p:nvGrpSpPr>
          <p:grpSpPr>
            <a:xfrm>
              <a:off x="1984118" y="3503790"/>
              <a:ext cx="394660" cy="369332"/>
              <a:chOff x="3953072" y="5038469"/>
              <a:chExt cx="394660" cy="369332"/>
            </a:xfrm>
          </p:grpSpPr>
          <p:sp>
            <p:nvSpPr>
              <p:cNvPr id="53" name="타원 52"/>
              <p:cNvSpPr/>
              <p:nvPr/>
            </p:nvSpPr>
            <p:spPr>
              <a:xfrm>
                <a:off x="3995936" y="508518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TextBox 53"/>
                  <p:cNvSpPr txBox="1"/>
                  <p:nvPr/>
                </p:nvSpPr>
                <p:spPr>
                  <a:xfrm>
                    <a:off x="3953072" y="5038469"/>
                    <a:ext cx="39466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b="0" i="1" smtClean="0">
                              <a:latin typeface="Cambria Math"/>
                            </a:rPr>
                            <m:t>0</m:t>
                          </m:r>
                        </m:oMath>
                      </m:oMathPara>
                    </a14:m>
                    <a:endParaRPr lang="ko-KR" altLang="en-US" dirty="0"/>
                  </a:p>
                </p:txBody>
              </p:sp>
            </mc:Choice>
            <mc:Fallback xmlns="">
              <p:sp>
                <p:nvSpPr>
                  <p:cNvPr id="15" name="TextBox 1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53072" y="5038469"/>
                    <a:ext cx="394660" cy="369332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0" name="그룹 9"/>
            <p:cNvGrpSpPr/>
            <p:nvPr/>
          </p:nvGrpSpPr>
          <p:grpSpPr>
            <a:xfrm>
              <a:off x="2896052" y="3936348"/>
              <a:ext cx="394660" cy="369332"/>
              <a:chOff x="3953072" y="5038469"/>
              <a:chExt cx="394660" cy="369332"/>
            </a:xfrm>
          </p:grpSpPr>
          <p:sp>
            <p:nvSpPr>
              <p:cNvPr id="51" name="타원 50"/>
              <p:cNvSpPr/>
              <p:nvPr/>
            </p:nvSpPr>
            <p:spPr>
              <a:xfrm>
                <a:off x="3995936" y="508518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3953072" y="5038469"/>
                    <a:ext cx="39466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b="0" i="1" smtClean="0">
                              <a:latin typeface="Cambria Math"/>
                            </a:rPr>
                            <m:t>0</m:t>
                          </m:r>
                        </m:oMath>
                      </m:oMathPara>
                    </a14:m>
                    <a:endParaRPr lang="ko-KR" altLang="en-US" dirty="0"/>
                  </a:p>
                </p:txBody>
              </p:sp>
            </mc:Choice>
            <mc:Fallback xmlns="">
              <p:sp>
                <p:nvSpPr>
                  <p:cNvPr id="19" name="TextBox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53072" y="5038469"/>
                    <a:ext cx="394660" cy="369332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1" name="그룹 10"/>
            <p:cNvGrpSpPr/>
            <p:nvPr/>
          </p:nvGrpSpPr>
          <p:grpSpPr>
            <a:xfrm>
              <a:off x="1518520" y="3961632"/>
              <a:ext cx="394660" cy="369332"/>
              <a:chOff x="3953072" y="5038469"/>
              <a:chExt cx="394660" cy="369332"/>
            </a:xfrm>
          </p:grpSpPr>
          <p:sp>
            <p:nvSpPr>
              <p:cNvPr id="49" name="타원 48"/>
              <p:cNvSpPr/>
              <p:nvPr/>
            </p:nvSpPr>
            <p:spPr>
              <a:xfrm>
                <a:off x="3995936" y="508518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0" name="TextBox 49"/>
                  <p:cNvSpPr txBox="1"/>
                  <p:nvPr/>
                </p:nvSpPr>
                <p:spPr>
                  <a:xfrm>
                    <a:off x="3953072" y="5038469"/>
                    <a:ext cx="39466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b="0" i="1" smtClean="0">
                              <a:latin typeface="Cambria Math"/>
                            </a:rPr>
                            <m:t>0</m:t>
                          </m:r>
                        </m:oMath>
                      </m:oMathPara>
                    </a14:m>
                    <a:endParaRPr lang="ko-KR" altLang="en-US" dirty="0"/>
                  </a:p>
                </p:txBody>
              </p:sp>
            </mc:Choice>
            <mc:Fallback xmlns="">
              <p:sp>
                <p:nvSpPr>
                  <p:cNvPr id="22" name="TextBox 2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53072" y="5038469"/>
                    <a:ext cx="394660" cy="369332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2" name="그룹 11"/>
            <p:cNvGrpSpPr/>
            <p:nvPr/>
          </p:nvGrpSpPr>
          <p:grpSpPr>
            <a:xfrm>
              <a:off x="1490512" y="2535760"/>
              <a:ext cx="394660" cy="369332"/>
              <a:chOff x="3938784" y="5038469"/>
              <a:chExt cx="394660" cy="369332"/>
            </a:xfrm>
          </p:grpSpPr>
          <p:sp>
            <p:nvSpPr>
              <p:cNvPr id="47" name="타원 46"/>
              <p:cNvSpPr/>
              <p:nvPr/>
            </p:nvSpPr>
            <p:spPr>
              <a:xfrm>
                <a:off x="3995936" y="508518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8" name="TextBox 47"/>
                  <p:cNvSpPr txBox="1"/>
                  <p:nvPr/>
                </p:nvSpPr>
                <p:spPr>
                  <a:xfrm>
                    <a:off x="3938784" y="5038469"/>
                    <a:ext cx="39466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b="0" i="1" smtClean="0">
                              <a:latin typeface="Cambria Math"/>
                            </a:rPr>
                            <m:t>0</m:t>
                          </m:r>
                        </m:oMath>
                      </m:oMathPara>
                    </a14:m>
                    <a:endParaRPr lang="ko-KR" altLang="en-US" dirty="0"/>
                  </a:p>
                </p:txBody>
              </p:sp>
            </mc:Choice>
            <mc:Fallback xmlns="">
              <p:sp>
                <p:nvSpPr>
                  <p:cNvPr id="25" name="TextBox 2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38784" y="5038469"/>
                    <a:ext cx="394660" cy="369332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3" name="그룹 12"/>
            <p:cNvGrpSpPr/>
            <p:nvPr/>
          </p:nvGrpSpPr>
          <p:grpSpPr>
            <a:xfrm>
              <a:off x="1973668" y="2046560"/>
              <a:ext cx="394660" cy="369332"/>
              <a:chOff x="3938784" y="5038469"/>
              <a:chExt cx="394660" cy="369332"/>
            </a:xfrm>
          </p:grpSpPr>
          <p:sp>
            <p:nvSpPr>
              <p:cNvPr id="45" name="타원 44"/>
              <p:cNvSpPr/>
              <p:nvPr/>
            </p:nvSpPr>
            <p:spPr>
              <a:xfrm>
                <a:off x="3995936" y="508518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6" name="TextBox 45"/>
                  <p:cNvSpPr txBox="1"/>
                  <p:nvPr/>
                </p:nvSpPr>
                <p:spPr>
                  <a:xfrm>
                    <a:off x="3938784" y="5038469"/>
                    <a:ext cx="39466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b="0" i="1" smtClean="0">
                              <a:latin typeface="Cambria Math"/>
                            </a:rPr>
                            <m:t>0</m:t>
                          </m:r>
                        </m:oMath>
                      </m:oMathPara>
                    </a14:m>
                    <a:endParaRPr lang="ko-KR" altLang="en-US" dirty="0"/>
                  </a:p>
                </p:txBody>
              </p:sp>
            </mc:Choice>
            <mc:Fallback xmlns="">
              <p:sp>
                <p:nvSpPr>
                  <p:cNvPr id="28" name="TextBox 2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38784" y="5038469"/>
                    <a:ext cx="394660" cy="369332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4" name="그룹 13"/>
            <p:cNvGrpSpPr/>
            <p:nvPr/>
          </p:nvGrpSpPr>
          <p:grpSpPr>
            <a:xfrm>
              <a:off x="3343732" y="2053193"/>
              <a:ext cx="394660" cy="369332"/>
              <a:chOff x="3969272" y="5044534"/>
              <a:chExt cx="394660" cy="369332"/>
            </a:xfrm>
          </p:grpSpPr>
          <p:sp>
            <p:nvSpPr>
              <p:cNvPr id="43" name="타원 42"/>
              <p:cNvSpPr/>
              <p:nvPr/>
            </p:nvSpPr>
            <p:spPr>
              <a:xfrm>
                <a:off x="3995936" y="508518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4" name="TextBox 43"/>
                  <p:cNvSpPr txBox="1"/>
                  <p:nvPr/>
                </p:nvSpPr>
                <p:spPr>
                  <a:xfrm>
                    <a:off x="3969272" y="5044534"/>
                    <a:ext cx="39466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b="0" i="1" smtClean="0">
                              <a:latin typeface="Cambria Math"/>
                            </a:rPr>
                            <m:t>0</m:t>
                          </m:r>
                        </m:oMath>
                      </m:oMathPara>
                    </a14:m>
                    <a:endParaRPr lang="ko-KR" altLang="en-US" dirty="0"/>
                  </a:p>
                </p:txBody>
              </p:sp>
            </mc:Choice>
            <mc:Fallback xmlns="">
              <p:sp>
                <p:nvSpPr>
                  <p:cNvPr id="44" name="TextBox 4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69272" y="5044534"/>
                    <a:ext cx="394660" cy="369332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5" name="그룹 14"/>
            <p:cNvGrpSpPr/>
            <p:nvPr/>
          </p:nvGrpSpPr>
          <p:grpSpPr>
            <a:xfrm>
              <a:off x="2872952" y="2555612"/>
              <a:ext cx="394660" cy="369332"/>
              <a:chOff x="3938784" y="5038469"/>
              <a:chExt cx="394660" cy="369332"/>
            </a:xfrm>
          </p:grpSpPr>
          <p:sp>
            <p:nvSpPr>
              <p:cNvPr id="41" name="타원 40"/>
              <p:cNvSpPr/>
              <p:nvPr/>
            </p:nvSpPr>
            <p:spPr>
              <a:xfrm>
                <a:off x="3995936" y="508518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TextBox 41"/>
                  <p:cNvSpPr txBox="1"/>
                  <p:nvPr/>
                </p:nvSpPr>
                <p:spPr>
                  <a:xfrm>
                    <a:off x="3938784" y="5038469"/>
                    <a:ext cx="39466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b="0" i="1" smtClean="0">
                              <a:latin typeface="Cambria Math"/>
                            </a:rPr>
                            <m:t>0</m:t>
                          </m:r>
                        </m:oMath>
                      </m:oMathPara>
                    </a14:m>
                    <a:endParaRPr lang="ko-KR" altLang="en-US" dirty="0"/>
                  </a:p>
                </p:txBody>
              </p:sp>
            </mc:Choice>
            <mc:Fallback xmlns="">
              <p:sp>
                <p:nvSpPr>
                  <p:cNvPr id="34" name="TextBox 3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38784" y="5038469"/>
                    <a:ext cx="394660" cy="369332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6" name="그룹 15"/>
            <p:cNvGrpSpPr/>
            <p:nvPr/>
          </p:nvGrpSpPr>
          <p:grpSpPr>
            <a:xfrm>
              <a:off x="3356108" y="3472432"/>
              <a:ext cx="394660" cy="369332"/>
              <a:chOff x="3938784" y="5038469"/>
              <a:chExt cx="394660" cy="369332"/>
            </a:xfrm>
          </p:grpSpPr>
          <p:sp>
            <p:nvSpPr>
              <p:cNvPr id="39" name="타원 38"/>
              <p:cNvSpPr/>
              <p:nvPr/>
            </p:nvSpPr>
            <p:spPr>
              <a:xfrm>
                <a:off x="3995936" y="508518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0" name="TextBox 39"/>
                  <p:cNvSpPr txBox="1"/>
                  <p:nvPr/>
                </p:nvSpPr>
                <p:spPr>
                  <a:xfrm>
                    <a:off x="3938784" y="5038469"/>
                    <a:ext cx="39466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b="0" i="1" smtClean="0">
                              <a:latin typeface="Cambria Math"/>
                            </a:rPr>
                            <m:t>0</m:t>
                          </m:r>
                        </m:oMath>
                      </m:oMathPara>
                    </a14:m>
                    <a:endParaRPr lang="ko-KR" altLang="en-US" dirty="0"/>
                  </a:p>
                </p:txBody>
              </p:sp>
            </mc:Choice>
            <mc:Fallback xmlns="">
              <p:sp>
                <p:nvSpPr>
                  <p:cNvPr id="37" name="TextBox 3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38784" y="5038469"/>
                    <a:ext cx="394660" cy="369332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7" name="그룹 16"/>
            <p:cNvGrpSpPr/>
            <p:nvPr/>
          </p:nvGrpSpPr>
          <p:grpSpPr>
            <a:xfrm>
              <a:off x="2600116" y="2760631"/>
              <a:ext cx="396840" cy="369332"/>
              <a:chOff x="3938784" y="5038469"/>
              <a:chExt cx="396840" cy="369332"/>
            </a:xfrm>
          </p:grpSpPr>
          <p:sp>
            <p:nvSpPr>
              <p:cNvPr id="37" name="타원 36"/>
              <p:cNvSpPr/>
              <p:nvPr/>
            </p:nvSpPr>
            <p:spPr>
              <a:xfrm>
                <a:off x="3995936" y="508518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8" name="TextBox 37"/>
                  <p:cNvSpPr txBox="1"/>
                  <p:nvPr/>
                </p:nvSpPr>
                <p:spPr>
                  <a:xfrm>
                    <a:off x="3938784" y="5038469"/>
                    <a:ext cx="39684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b="0" i="1" smtClean="0">
                              <a:latin typeface="Cambria Math"/>
                            </a:rPr>
                            <m:t>𝑥</m:t>
                          </m:r>
                        </m:oMath>
                      </m:oMathPara>
                    </a14:m>
                    <a:endParaRPr lang="ko-KR" altLang="en-US" dirty="0"/>
                  </a:p>
                </p:txBody>
              </p:sp>
            </mc:Choice>
            <mc:Fallback xmlns="">
              <p:sp>
                <p:nvSpPr>
                  <p:cNvPr id="40" name="TextBox 3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38784" y="5038469"/>
                    <a:ext cx="396840" cy="369332"/>
                  </a:xfrm>
                  <a:prstGeom prst="rect">
                    <a:avLst/>
                  </a:prstGeom>
                  <a:blipFill rotWithShape="1"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8" name="그룹 17"/>
            <p:cNvGrpSpPr/>
            <p:nvPr/>
          </p:nvGrpSpPr>
          <p:grpSpPr>
            <a:xfrm>
              <a:off x="2123728" y="3174540"/>
              <a:ext cx="396840" cy="369332"/>
              <a:chOff x="3938784" y="5038469"/>
              <a:chExt cx="396840" cy="369332"/>
            </a:xfrm>
          </p:grpSpPr>
          <p:sp>
            <p:nvSpPr>
              <p:cNvPr id="35" name="타원 34"/>
              <p:cNvSpPr/>
              <p:nvPr/>
            </p:nvSpPr>
            <p:spPr>
              <a:xfrm>
                <a:off x="3995936" y="508518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TextBox 35"/>
                  <p:cNvSpPr txBox="1"/>
                  <p:nvPr/>
                </p:nvSpPr>
                <p:spPr>
                  <a:xfrm>
                    <a:off x="3938784" y="5038469"/>
                    <a:ext cx="39684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b="0" i="1" smtClean="0">
                              <a:latin typeface="Cambria Math"/>
                            </a:rPr>
                            <m:t>𝑥</m:t>
                          </m:r>
                        </m:oMath>
                      </m:oMathPara>
                    </a14:m>
                    <a:endParaRPr lang="ko-KR" altLang="en-US" dirty="0"/>
                  </a:p>
                </p:txBody>
              </p:sp>
            </mc:Choice>
            <mc:Fallback xmlns="">
              <p:sp>
                <p:nvSpPr>
                  <p:cNvPr id="43" name="TextBox 4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38784" y="5038469"/>
                    <a:ext cx="396840" cy="369332"/>
                  </a:xfrm>
                  <a:prstGeom prst="rect">
                    <a:avLst/>
                  </a:prstGeom>
                  <a:blipFill rotWithShape="1"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9" name="그룹 18"/>
            <p:cNvGrpSpPr/>
            <p:nvPr/>
          </p:nvGrpSpPr>
          <p:grpSpPr>
            <a:xfrm>
              <a:off x="3117552" y="2941446"/>
              <a:ext cx="396840" cy="369332"/>
              <a:chOff x="3938784" y="5038469"/>
              <a:chExt cx="396840" cy="369332"/>
            </a:xfrm>
          </p:grpSpPr>
          <p:sp>
            <p:nvSpPr>
              <p:cNvPr id="33" name="타원 32"/>
              <p:cNvSpPr/>
              <p:nvPr/>
            </p:nvSpPr>
            <p:spPr>
              <a:xfrm>
                <a:off x="3995936" y="508518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TextBox 33"/>
                  <p:cNvSpPr txBox="1"/>
                  <p:nvPr/>
                </p:nvSpPr>
                <p:spPr>
                  <a:xfrm>
                    <a:off x="3938784" y="5038469"/>
                    <a:ext cx="39684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b="0" i="1" smtClean="0">
                              <a:latin typeface="Cambria Math"/>
                            </a:rPr>
                            <m:t>𝑦</m:t>
                          </m:r>
                        </m:oMath>
                      </m:oMathPara>
                    </a14:m>
                    <a:endParaRPr lang="ko-KR" altLang="en-US" dirty="0"/>
                  </a:p>
                </p:txBody>
              </p:sp>
            </mc:Choice>
            <mc:Fallback xmlns="">
              <p:sp>
                <p:nvSpPr>
                  <p:cNvPr id="46" name="TextBox 4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38784" y="5038469"/>
                    <a:ext cx="396840" cy="369332"/>
                  </a:xfrm>
                  <a:prstGeom prst="rect">
                    <a:avLst/>
                  </a:prstGeom>
                  <a:blipFill rotWithShape="1">
                    <a:blip r:embed="rId12"/>
                    <a:stretch>
                      <a:fillRect b="-8197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0" name="그룹 19"/>
            <p:cNvGrpSpPr/>
            <p:nvPr/>
          </p:nvGrpSpPr>
          <p:grpSpPr>
            <a:xfrm>
              <a:off x="1749400" y="2939232"/>
              <a:ext cx="396840" cy="369332"/>
              <a:chOff x="3938784" y="5038469"/>
              <a:chExt cx="396840" cy="369332"/>
            </a:xfrm>
          </p:grpSpPr>
          <p:sp>
            <p:nvSpPr>
              <p:cNvPr id="31" name="타원 30"/>
              <p:cNvSpPr/>
              <p:nvPr/>
            </p:nvSpPr>
            <p:spPr>
              <a:xfrm>
                <a:off x="3995936" y="508518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" name="TextBox 31"/>
                  <p:cNvSpPr txBox="1"/>
                  <p:nvPr/>
                </p:nvSpPr>
                <p:spPr>
                  <a:xfrm>
                    <a:off x="3938784" y="5038469"/>
                    <a:ext cx="39684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b="0" i="1" smtClean="0">
                              <a:latin typeface="Cambria Math"/>
                            </a:rPr>
                            <m:t>𝑦</m:t>
                          </m:r>
                        </m:oMath>
                      </m:oMathPara>
                    </a14:m>
                    <a:endParaRPr lang="ko-KR" altLang="en-US" dirty="0"/>
                  </a:p>
                </p:txBody>
              </p:sp>
            </mc:Choice>
            <mc:Fallback xmlns="">
              <p:sp>
                <p:nvSpPr>
                  <p:cNvPr id="49" name="TextBox 4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38784" y="5038469"/>
                    <a:ext cx="396840" cy="369332"/>
                  </a:xfrm>
                  <a:prstGeom prst="rect">
                    <a:avLst/>
                  </a:prstGeom>
                  <a:blipFill rotWithShape="1">
                    <a:blip r:embed="rId13"/>
                    <a:stretch>
                      <a:fillRect b="-10000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1" name="그룹 20"/>
            <p:cNvGrpSpPr/>
            <p:nvPr/>
          </p:nvGrpSpPr>
          <p:grpSpPr>
            <a:xfrm>
              <a:off x="2446400" y="3707740"/>
              <a:ext cx="396840" cy="369332"/>
              <a:chOff x="3938784" y="5038469"/>
              <a:chExt cx="396840" cy="369332"/>
            </a:xfrm>
          </p:grpSpPr>
          <p:sp>
            <p:nvSpPr>
              <p:cNvPr id="29" name="타원 28"/>
              <p:cNvSpPr/>
              <p:nvPr/>
            </p:nvSpPr>
            <p:spPr>
              <a:xfrm>
                <a:off x="3995936" y="508518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" name="TextBox 29"/>
                  <p:cNvSpPr txBox="1"/>
                  <p:nvPr/>
                </p:nvSpPr>
                <p:spPr>
                  <a:xfrm>
                    <a:off x="3938784" y="5038469"/>
                    <a:ext cx="39684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b="0" i="1" smtClean="0">
                              <a:latin typeface="Cambria Math"/>
                            </a:rPr>
                            <m:t>𝑧</m:t>
                          </m:r>
                        </m:oMath>
                      </m:oMathPara>
                    </a14:m>
                    <a:endParaRPr lang="ko-KR" altLang="en-US" dirty="0"/>
                  </a:p>
                </p:txBody>
              </p:sp>
            </mc:Choice>
            <mc:Fallback xmlns="">
              <p:sp>
                <p:nvSpPr>
                  <p:cNvPr id="52" name="TextBox 5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38784" y="5038469"/>
                    <a:ext cx="396840" cy="369332"/>
                  </a:xfrm>
                  <a:prstGeom prst="rect">
                    <a:avLst/>
                  </a:prstGeom>
                  <a:blipFill rotWithShape="1"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2" name="그룹 21"/>
            <p:cNvGrpSpPr/>
            <p:nvPr/>
          </p:nvGrpSpPr>
          <p:grpSpPr>
            <a:xfrm>
              <a:off x="2397472" y="2291160"/>
              <a:ext cx="396840" cy="369332"/>
              <a:chOff x="3938784" y="5038469"/>
              <a:chExt cx="396840" cy="369332"/>
            </a:xfrm>
          </p:grpSpPr>
          <p:sp>
            <p:nvSpPr>
              <p:cNvPr id="27" name="타원 26"/>
              <p:cNvSpPr/>
              <p:nvPr/>
            </p:nvSpPr>
            <p:spPr>
              <a:xfrm>
                <a:off x="3995936" y="508518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TextBox 27"/>
                  <p:cNvSpPr txBox="1"/>
                  <p:nvPr/>
                </p:nvSpPr>
                <p:spPr>
                  <a:xfrm>
                    <a:off x="3938784" y="5038469"/>
                    <a:ext cx="39684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b="0" i="1" smtClean="0">
                              <a:latin typeface="Cambria Math"/>
                            </a:rPr>
                            <m:t>𝑧</m:t>
                          </m:r>
                        </m:oMath>
                      </m:oMathPara>
                    </a14:m>
                    <a:endParaRPr lang="ko-KR" altLang="en-US" dirty="0"/>
                  </a:p>
                </p:txBody>
              </p:sp>
            </mc:Choice>
            <mc:Fallback xmlns="">
              <p:sp>
                <p:nvSpPr>
                  <p:cNvPr id="55" name="TextBox 5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38784" y="5038469"/>
                    <a:ext cx="396840" cy="369332"/>
                  </a:xfrm>
                  <a:prstGeom prst="rect">
                    <a:avLst/>
                  </a:prstGeom>
                  <a:blipFill rotWithShape="1"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827584" y="4891502"/>
                  <a:ext cx="3968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/>
                          </a:rPr>
                          <m:t>𝑥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7584" y="4891502"/>
                  <a:ext cx="396840" cy="369332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4535200" y="3491716"/>
                  <a:ext cx="3968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/>
                          </a:rPr>
                          <m:t>𝑦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35200" y="3491716"/>
                  <a:ext cx="396840" cy="369332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 b="-819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2158936" y="1052736"/>
                  <a:ext cx="3968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/>
                          </a:rPr>
                          <m:t>𝑧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58" name="TextBox 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58936" y="1052736"/>
                  <a:ext cx="396840" cy="369332"/>
                </a:xfrm>
                <a:prstGeom prst="rect">
                  <a:avLst/>
                </a:prstGeom>
                <a:blipFill rotWithShape="1"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자유형 25"/>
            <p:cNvSpPr/>
            <p:nvPr/>
          </p:nvSpPr>
          <p:spPr>
            <a:xfrm>
              <a:off x="1928813" y="2943225"/>
              <a:ext cx="885825" cy="1000125"/>
            </a:xfrm>
            <a:custGeom>
              <a:avLst/>
              <a:gdLst>
                <a:gd name="connsiteX0" fmla="*/ 0 w 885825"/>
                <a:gd name="connsiteY0" fmla="*/ 157163 h 1000125"/>
                <a:gd name="connsiteX1" fmla="*/ 885825 w 885825"/>
                <a:gd name="connsiteY1" fmla="*/ 0 h 1000125"/>
                <a:gd name="connsiteX2" fmla="*/ 742950 w 885825"/>
                <a:gd name="connsiteY2" fmla="*/ 1000125 h 1000125"/>
                <a:gd name="connsiteX3" fmla="*/ 0 w 885825"/>
                <a:gd name="connsiteY3" fmla="*/ 157163 h 100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1000125">
                  <a:moveTo>
                    <a:pt x="0" y="157163"/>
                  </a:moveTo>
                  <a:lnTo>
                    <a:pt x="885825" y="0"/>
                  </a:lnTo>
                  <a:lnTo>
                    <a:pt x="742950" y="1000125"/>
                  </a:lnTo>
                  <a:lnTo>
                    <a:pt x="0" y="157163"/>
                  </a:lnTo>
                  <a:close/>
                </a:path>
              </a:pathLst>
            </a:custGeom>
            <a:solidFill>
              <a:schemeClr val="tx2">
                <a:lumMod val="75000"/>
                <a:alpha val="13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815120" y="5122022"/>
                <a:ext cx="3968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5120" y="5122022"/>
                <a:ext cx="396840" cy="369332"/>
              </a:xfrm>
              <a:prstGeom prst="rect">
                <a:avLst/>
              </a:prstGeom>
              <a:blipFill rotWithShape="1">
                <a:blip r:embed="rId19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4717988" y="4685797"/>
                <a:ext cx="3968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7988" y="4685797"/>
                <a:ext cx="396840" cy="369332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그룹 2"/>
          <p:cNvGrpSpPr/>
          <p:nvPr/>
        </p:nvGrpSpPr>
        <p:grpSpPr>
          <a:xfrm>
            <a:off x="3735118" y="4330592"/>
            <a:ext cx="3630184" cy="1677363"/>
            <a:chOff x="3735118" y="4330592"/>
            <a:chExt cx="3630184" cy="1677363"/>
          </a:xfrm>
        </p:grpSpPr>
        <p:sp>
          <p:nvSpPr>
            <p:cNvPr id="55" name="자유형 54"/>
            <p:cNvSpPr/>
            <p:nvPr/>
          </p:nvSpPr>
          <p:spPr>
            <a:xfrm rot="3081226">
              <a:off x="3792268" y="4273442"/>
              <a:ext cx="885825" cy="1000125"/>
            </a:xfrm>
            <a:custGeom>
              <a:avLst/>
              <a:gdLst>
                <a:gd name="connsiteX0" fmla="*/ 0 w 885825"/>
                <a:gd name="connsiteY0" fmla="*/ 157163 h 1000125"/>
                <a:gd name="connsiteX1" fmla="*/ 885825 w 885825"/>
                <a:gd name="connsiteY1" fmla="*/ 0 h 1000125"/>
                <a:gd name="connsiteX2" fmla="*/ 742950 w 885825"/>
                <a:gd name="connsiteY2" fmla="*/ 1000125 h 1000125"/>
                <a:gd name="connsiteX3" fmla="*/ 0 w 885825"/>
                <a:gd name="connsiteY3" fmla="*/ 157163 h 100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1000125">
                  <a:moveTo>
                    <a:pt x="0" y="157163"/>
                  </a:moveTo>
                  <a:lnTo>
                    <a:pt x="885825" y="0"/>
                  </a:lnTo>
                  <a:lnTo>
                    <a:pt x="742950" y="1000125"/>
                  </a:lnTo>
                  <a:lnTo>
                    <a:pt x="0" y="157163"/>
                  </a:lnTo>
                  <a:close/>
                </a:path>
              </a:pathLst>
            </a:custGeom>
            <a:solidFill>
              <a:schemeClr val="tx2">
                <a:lumMod val="75000"/>
                <a:alpha val="13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335370" y="5638623"/>
              <a:ext cx="30299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(1,1,1) plane passing (0,0,0)</a:t>
              </a:r>
              <a:endParaRPr lang="ko-KR" altLang="en-US" dirty="0"/>
            </a:p>
          </p:txBody>
        </p:sp>
        <p:cxnSp>
          <p:nvCxnSpPr>
            <p:cNvPr id="64" name="직선 화살표 연결선 63"/>
            <p:cNvCxnSpPr/>
            <p:nvPr/>
          </p:nvCxnSpPr>
          <p:spPr>
            <a:xfrm flipH="1" flipV="1">
              <a:off x="4466756" y="4835878"/>
              <a:ext cx="354884" cy="6554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Box 64"/>
          <p:cNvSpPr txBox="1"/>
          <p:nvPr/>
        </p:nvSpPr>
        <p:spPr>
          <a:xfrm>
            <a:off x="5451495" y="4897190"/>
            <a:ext cx="2324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(1,1,1) plane passing</a:t>
            </a:r>
            <a:endParaRPr lang="ko-KR" altLang="en-US" dirty="0"/>
          </a:p>
        </p:txBody>
      </p:sp>
      <p:cxnSp>
        <p:nvCxnSpPr>
          <p:cNvPr id="66" name="직선 화살표 연결선 65"/>
          <p:cNvCxnSpPr/>
          <p:nvPr/>
        </p:nvCxnSpPr>
        <p:spPr>
          <a:xfrm flipH="1" flipV="1">
            <a:off x="4690978" y="4148974"/>
            <a:ext cx="886654" cy="6799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7570458" y="4759648"/>
                <a:ext cx="1093568" cy="612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(</m:t>
                      </m:r>
                      <m:f>
                        <m:fPr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ko-KR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altLang="ko-KR" b="0" i="1" smtClean="0">
                          <a:latin typeface="Cambria Math"/>
                        </a:rPr>
                        <m:t>,</m:t>
                      </m:r>
                      <m:f>
                        <m:fPr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ko-KR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altLang="ko-KR" b="0" i="1" smtClean="0">
                          <a:latin typeface="Cambria Math"/>
                        </a:rPr>
                        <m:t>,</m:t>
                      </m:r>
                      <m:f>
                        <m:fPr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ko-KR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altLang="ko-KR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0458" y="4759648"/>
                <a:ext cx="1093568" cy="612732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670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Double Layers</a:t>
            </a:r>
            <a:endParaRPr lang="ko-KR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688" y="1627188"/>
            <a:ext cx="5761037" cy="360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그룹 4"/>
          <p:cNvGrpSpPr/>
          <p:nvPr/>
        </p:nvGrpSpPr>
        <p:grpSpPr>
          <a:xfrm>
            <a:off x="2110034" y="3828948"/>
            <a:ext cx="2434566" cy="1409544"/>
            <a:chOff x="2110034" y="3828948"/>
            <a:chExt cx="2434566" cy="1409544"/>
          </a:xfrm>
        </p:grpSpPr>
        <p:grpSp>
          <p:nvGrpSpPr>
            <p:cNvPr id="6" name="그룹 5"/>
            <p:cNvGrpSpPr/>
            <p:nvPr/>
          </p:nvGrpSpPr>
          <p:grpSpPr>
            <a:xfrm>
              <a:off x="2110034" y="3828948"/>
              <a:ext cx="2173934" cy="395210"/>
              <a:chOff x="2110034" y="3828948"/>
              <a:chExt cx="2173934" cy="395210"/>
            </a:xfrm>
          </p:grpSpPr>
          <p:cxnSp>
            <p:nvCxnSpPr>
              <p:cNvPr id="10" name="직선 연결선 9"/>
              <p:cNvCxnSpPr/>
              <p:nvPr/>
            </p:nvCxnSpPr>
            <p:spPr>
              <a:xfrm>
                <a:off x="2110034" y="4224158"/>
                <a:ext cx="2173934" cy="0"/>
              </a:xfrm>
              <a:prstGeom prst="line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/>
              <p:cNvSpPr txBox="1"/>
              <p:nvPr/>
            </p:nvSpPr>
            <p:spPr>
              <a:xfrm>
                <a:off x="2123728" y="3828948"/>
                <a:ext cx="6158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>
                    <a:solidFill>
                      <a:prstClr val="black"/>
                    </a:solidFill>
                  </a:rPr>
                  <a:t>1.11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7" name="그룹 6"/>
            <p:cNvGrpSpPr/>
            <p:nvPr/>
          </p:nvGrpSpPr>
          <p:grpSpPr>
            <a:xfrm>
              <a:off x="4055364" y="4224158"/>
              <a:ext cx="489236" cy="1014334"/>
              <a:chOff x="3902964" y="4071758"/>
              <a:chExt cx="489236" cy="1014334"/>
            </a:xfrm>
          </p:grpSpPr>
          <p:cxnSp>
            <p:nvCxnSpPr>
              <p:cNvPr id="8" name="직선 연결선 7"/>
              <p:cNvCxnSpPr/>
              <p:nvPr/>
            </p:nvCxnSpPr>
            <p:spPr>
              <a:xfrm>
                <a:off x="4131568" y="4071758"/>
                <a:ext cx="0" cy="645002"/>
              </a:xfrm>
              <a:prstGeom prst="line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TextBox 8"/>
              <p:cNvSpPr txBox="1"/>
              <p:nvPr/>
            </p:nvSpPr>
            <p:spPr>
              <a:xfrm>
                <a:off x="3902964" y="4716760"/>
                <a:ext cx="4892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>
                    <a:solidFill>
                      <a:prstClr val="black"/>
                    </a:solidFill>
                  </a:rPr>
                  <a:t>6.7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3" name="그룹 2"/>
          <p:cNvGrpSpPr/>
          <p:nvPr/>
        </p:nvGrpSpPr>
        <p:grpSpPr>
          <a:xfrm>
            <a:off x="2123728" y="1434611"/>
            <a:ext cx="2924645" cy="2273129"/>
            <a:chOff x="2123728" y="1434611"/>
            <a:chExt cx="2924645" cy="2273129"/>
          </a:xfrm>
        </p:grpSpPr>
        <p:grpSp>
          <p:nvGrpSpPr>
            <p:cNvPr id="18" name="그룹 17"/>
            <p:cNvGrpSpPr/>
            <p:nvPr/>
          </p:nvGrpSpPr>
          <p:grpSpPr>
            <a:xfrm>
              <a:off x="2123728" y="2204864"/>
              <a:ext cx="1596903" cy="1502876"/>
              <a:chOff x="2123728" y="2204864"/>
              <a:chExt cx="1596903" cy="1502876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2123728" y="2204864"/>
                <a:ext cx="6158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>
                    <a:solidFill>
                      <a:prstClr val="black"/>
                    </a:solidFill>
                  </a:rPr>
                  <a:t>1.14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15" name="직선 연결선 14"/>
              <p:cNvCxnSpPr/>
              <p:nvPr/>
            </p:nvCxnSpPr>
            <p:spPr>
              <a:xfrm flipV="1">
                <a:off x="2431665" y="2636912"/>
                <a:ext cx="0" cy="1070828"/>
              </a:xfrm>
              <a:prstGeom prst="line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TextBox 16"/>
              <p:cNvSpPr txBox="1"/>
              <p:nvPr/>
            </p:nvSpPr>
            <p:spPr>
              <a:xfrm>
                <a:off x="2492346" y="2785589"/>
                <a:ext cx="122828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/>
                  <a:t>3 more </a:t>
                </a:r>
              </a:p>
              <a:p>
                <a:r>
                  <a:rPr lang="en-US" altLang="ko-KR" dirty="0" smtClean="0"/>
                  <a:t>neighbors</a:t>
                </a:r>
                <a:endParaRPr lang="ko-KR" altLang="en-US" dirty="0"/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2739602" y="1434611"/>
              <a:ext cx="2308771" cy="954919"/>
              <a:chOff x="533294" y="2204864"/>
              <a:chExt cx="2308771" cy="954919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2123728" y="2204864"/>
                <a:ext cx="6158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>
                    <a:solidFill>
                      <a:prstClr val="black"/>
                    </a:solidFill>
                  </a:rPr>
                  <a:t>1.24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22" name="직선 연결선 21"/>
              <p:cNvCxnSpPr/>
              <p:nvPr/>
            </p:nvCxnSpPr>
            <p:spPr>
              <a:xfrm flipV="1">
                <a:off x="533294" y="2471061"/>
                <a:ext cx="1544366" cy="637693"/>
              </a:xfrm>
              <a:prstGeom prst="line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/>
              <p:cNvSpPr txBox="1"/>
              <p:nvPr/>
            </p:nvSpPr>
            <p:spPr>
              <a:xfrm>
                <a:off x="1405390" y="2790451"/>
                <a:ext cx="14366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/>
                  <a:t>6 neighbors</a:t>
                </a:r>
                <a:endParaRPr lang="ko-KR" alt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19781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Double Layers</a:t>
            </a:r>
            <a:endParaRPr lang="ko-KR" alt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88" y="1160463"/>
            <a:ext cx="4694237" cy="453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900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Double Layers</a:t>
            </a:r>
            <a:endParaRPr lang="ko-KR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88" y="1160463"/>
            <a:ext cx="4694237" cy="453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147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80928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1. What to know?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977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Double Layer</a:t>
            </a:r>
            <a:endParaRPr lang="ko-KR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88" y="1160463"/>
            <a:ext cx="4694237" cy="453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자유형 4"/>
          <p:cNvSpPr/>
          <p:nvPr/>
        </p:nvSpPr>
        <p:spPr>
          <a:xfrm>
            <a:off x="2771800" y="3428206"/>
            <a:ext cx="3700732" cy="1561381"/>
          </a:xfrm>
          <a:custGeom>
            <a:avLst/>
            <a:gdLst>
              <a:gd name="connsiteX0" fmla="*/ 0 w 3700732"/>
              <a:gd name="connsiteY0" fmla="*/ 871268 h 1561381"/>
              <a:gd name="connsiteX1" fmla="*/ 1337094 w 3700732"/>
              <a:gd name="connsiteY1" fmla="*/ 0 h 1561381"/>
              <a:gd name="connsiteX2" fmla="*/ 3700732 w 3700732"/>
              <a:gd name="connsiteY2" fmla="*/ 379562 h 1561381"/>
              <a:gd name="connsiteX3" fmla="*/ 2432649 w 3700732"/>
              <a:gd name="connsiteY3" fmla="*/ 1561381 h 1561381"/>
              <a:gd name="connsiteX4" fmla="*/ 0 w 3700732"/>
              <a:gd name="connsiteY4" fmla="*/ 871268 h 1561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0732" h="1561381">
                <a:moveTo>
                  <a:pt x="0" y="871268"/>
                </a:moveTo>
                <a:lnTo>
                  <a:pt x="1337094" y="0"/>
                </a:lnTo>
                <a:lnTo>
                  <a:pt x="3700732" y="379562"/>
                </a:lnTo>
                <a:lnTo>
                  <a:pt x="2432649" y="1561381"/>
                </a:lnTo>
                <a:lnTo>
                  <a:pt x="0" y="871268"/>
                </a:lnTo>
                <a:close/>
              </a:path>
            </a:pathLst>
          </a:custGeom>
          <a:solidFill>
            <a:schemeClr val="accent1">
              <a:alpha val="31000"/>
            </a:schemeClr>
          </a:solidFill>
          <a:ln w="95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12976"/>
            <a:ext cx="2638379" cy="2868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551"/>
          <a:stretch/>
        </p:blipFill>
        <p:spPr bwMode="auto">
          <a:xfrm>
            <a:off x="5868144" y="980728"/>
            <a:ext cx="2656670" cy="288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566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59259E-6 L 0.00243 -0.092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4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/>
          <p:cNvGrpSpPr/>
          <p:nvPr/>
        </p:nvGrpSpPr>
        <p:grpSpPr>
          <a:xfrm>
            <a:off x="1992702" y="2268747"/>
            <a:ext cx="2708694" cy="3502325"/>
            <a:chOff x="1992702" y="2268747"/>
            <a:chExt cx="2708694" cy="3502325"/>
          </a:xfrm>
        </p:grpSpPr>
        <p:sp>
          <p:nvSpPr>
            <p:cNvPr id="21" name="자유형 20"/>
            <p:cNvSpPr/>
            <p:nvPr/>
          </p:nvSpPr>
          <p:spPr>
            <a:xfrm>
              <a:off x="2958860" y="2268747"/>
              <a:ext cx="1742536" cy="3502325"/>
            </a:xfrm>
            <a:custGeom>
              <a:avLst/>
              <a:gdLst>
                <a:gd name="connsiteX0" fmla="*/ 0 w 1742536"/>
                <a:gd name="connsiteY0" fmla="*/ 465827 h 3502325"/>
                <a:gd name="connsiteX1" fmla="*/ 69012 w 1742536"/>
                <a:gd name="connsiteY1" fmla="*/ 258793 h 3502325"/>
                <a:gd name="connsiteX2" fmla="*/ 120770 w 1742536"/>
                <a:gd name="connsiteY2" fmla="*/ 129396 h 3502325"/>
                <a:gd name="connsiteX3" fmla="*/ 198408 w 1742536"/>
                <a:gd name="connsiteY3" fmla="*/ 0 h 3502325"/>
                <a:gd name="connsiteX4" fmla="*/ 345057 w 1742536"/>
                <a:gd name="connsiteY4" fmla="*/ 138023 h 3502325"/>
                <a:gd name="connsiteX5" fmla="*/ 483080 w 1742536"/>
                <a:gd name="connsiteY5" fmla="*/ 560717 h 3502325"/>
                <a:gd name="connsiteX6" fmla="*/ 629729 w 1742536"/>
                <a:gd name="connsiteY6" fmla="*/ 1233578 h 3502325"/>
                <a:gd name="connsiteX7" fmla="*/ 871268 w 1742536"/>
                <a:gd name="connsiteY7" fmla="*/ 2225615 h 3502325"/>
                <a:gd name="connsiteX8" fmla="*/ 1112808 w 1742536"/>
                <a:gd name="connsiteY8" fmla="*/ 3001993 h 3502325"/>
                <a:gd name="connsiteX9" fmla="*/ 1423359 w 1742536"/>
                <a:gd name="connsiteY9" fmla="*/ 3329796 h 3502325"/>
                <a:gd name="connsiteX10" fmla="*/ 1742536 w 1742536"/>
                <a:gd name="connsiteY10" fmla="*/ 3476445 h 3502325"/>
                <a:gd name="connsiteX11" fmla="*/ 1742536 w 1742536"/>
                <a:gd name="connsiteY11" fmla="*/ 3467819 h 3502325"/>
                <a:gd name="connsiteX12" fmla="*/ 8627 w 1742536"/>
                <a:gd name="connsiteY12" fmla="*/ 3502325 h 3502325"/>
                <a:gd name="connsiteX13" fmla="*/ 0 w 1742536"/>
                <a:gd name="connsiteY13" fmla="*/ 465827 h 3502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42536" h="3502325">
                  <a:moveTo>
                    <a:pt x="0" y="465827"/>
                  </a:moveTo>
                  <a:lnTo>
                    <a:pt x="69012" y="258793"/>
                  </a:lnTo>
                  <a:lnTo>
                    <a:pt x="120770" y="129396"/>
                  </a:lnTo>
                  <a:lnTo>
                    <a:pt x="198408" y="0"/>
                  </a:lnTo>
                  <a:lnTo>
                    <a:pt x="345057" y="138023"/>
                  </a:lnTo>
                  <a:lnTo>
                    <a:pt x="483080" y="560717"/>
                  </a:lnTo>
                  <a:lnTo>
                    <a:pt x="629729" y="1233578"/>
                  </a:lnTo>
                  <a:lnTo>
                    <a:pt x="871268" y="2225615"/>
                  </a:lnTo>
                  <a:lnTo>
                    <a:pt x="1112808" y="3001993"/>
                  </a:lnTo>
                  <a:lnTo>
                    <a:pt x="1423359" y="3329796"/>
                  </a:lnTo>
                  <a:lnTo>
                    <a:pt x="1742536" y="3476445"/>
                  </a:lnTo>
                  <a:lnTo>
                    <a:pt x="1742536" y="3467819"/>
                  </a:lnTo>
                  <a:lnTo>
                    <a:pt x="8627" y="3502325"/>
                  </a:lnTo>
                  <a:cubicBezTo>
                    <a:pt x="5751" y="2501661"/>
                    <a:pt x="2876" y="1500996"/>
                    <a:pt x="0" y="465827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자유형 19"/>
            <p:cNvSpPr/>
            <p:nvPr/>
          </p:nvSpPr>
          <p:spPr>
            <a:xfrm>
              <a:off x="1992702" y="2734574"/>
              <a:ext cx="966158" cy="3036498"/>
            </a:xfrm>
            <a:custGeom>
              <a:avLst/>
              <a:gdLst>
                <a:gd name="connsiteX0" fmla="*/ 8626 w 966158"/>
                <a:gd name="connsiteY0" fmla="*/ 431320 h 3036498"/>
                <a:gd name="connsiteX1" fmla="*/ 198407 w 966158"/>
                <a:gd name="connsiteY1" fmla="*/ 319177 h 3036498"/>
                <a:gd name="connsiteX2" fmla="*/ 353683 w 966158"/>
                <a:gd name="connsiteY2" fmla="*/ 155275 h 3036498"/>
                <a:gd name="connsiteX3" fmla="*/ 483079 w 966158"/>
                <a:gd name="connsiteY3" fmla="*/ 8626 h 3036498"/>
                <a:gd name="connsiteX4" fmla="*/ 595223 w 966158"/>
                <a:gd name="connsiteY4" fmla="*/ 0 h 3036498"/>
                <a:gd name="connsiteX5" fmla="*/ 733245 w 966158"/>
                <a:gd name="connsiteY5" fmla="*/ 77637 h 3036498"/>
                <a:gd name="connsiteX6" fmla="*/ 836762 w 966158"/>
                <a:gd name="connsiteY6" fmla="*/ 112143 h 3036498"/>
                <a:gd name="connsiteX7" fmla="*/ 914400 w 966158"/>
                <a:gd name="connsiteY7" fmla="*/ 69011 h 3036498"/>
                <a:gd name="connsiteX8" fmla="*/ 948906 w 966158"/>
                <a:gd name="connsiteY8" fmla="*/ 0 h 3036498"/>
                <a:gd name="connsiteX9" fmla="*/ 966158 w 966158"/>
                <a:gd name="connsiteY9" fmla="*/ 3036498 h 3036498"/>
                <a:gd name="connsiteX10" fmla="*/ 0 w 966158"/>
                <a:gd name="connsiteY10" fmla="*/ 3027871 h 3036498"/>
                <a:gd name="connsiteX11" fmla="*/ 8626 w 966158"/>
                <a:gd name="connsiteY11" fmla="*/ 431320 h 3036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66158" h="3036498">
                  <a:moveTo>
                    <a:pt x="8626" y="431320"/>
                  </a:moveTo>
                  <a:lnTo>
                    <a:pt x="198407" y="319177"/>
                  </a:lnTo>
                  <a:lnTo>
                    <a:pt x="353683" y="155275"/>
                  </a:lnTo>
                  <a:lnTo>
                    <a:pt x="483079" y="8626"/>
                  </a:lnTo>
                  <a:lnTo>
                    <a:pt x="595223" y="0"/>
                  </a:lnTo>
                  <a:lnTo>
                    <a:pt x="733245" y="77637"/>
                  </a:lnTo>
                  <a:lnTo>
                    <a:pt x="836762" y="112143"/>
                  </a:lnTo>
                  <a:lnTo>
                    <a:pt x="914400" y="69011"/>
                  </a:lnTo>
                  <a:lnTo>
                    <a:pt x="948906" y="0"/>
                  </a:lnTo>
                  <a:cubicBezTo>
                    <a:pt x="954657" y="1012166"/>
                    <a:pt x="960407" y="2024332"/>
                    <a:pt x="966158" y="3036498"/>
                  </a:cubicBezTo>
                  <a:lnTo>
                    <a:pt x="0" y="3027871"/>
                  </a:lnTo>
                  <a:cubicBezTo>
                    <a:pt x="2875" y="2168105"/>
                    <a:pt x="5751" y="1308339"/>
                    <a:pt x="8626" y="431320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Double Layers</a:t>
            </a:r>
            <a:endParaRPr lang="ko-KR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399587"/>
            <a:ext cx="6480175" cy="468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그룹 4"/>
          <p:cNvGrpSpPr/>
          <p:nvPr/>
        </p:nvGrpSpPr>
        <p:grpSpPr>
          <a:xfrm>
            <a:off x="3458787" y="2120368"/>
            <a:ext cx="2552516" cy="818879"/>
            <a:chOff x="2699792" y="2659520"/>
            <a:chExt cx="2552516" cy="8188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3098513" y="2659520"/>
                  <a:ext cx="2153795" cy="8188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∬"/>
                            <m:limLoc m:val="undOvr"/>
                            <m:subHide m:val="on"/>
                            <m:supHide m:val="on"/>
                            <m:ctrlPr>
                              <a:rPr lang="ko-KR" altLang="en-US" i="1" smtClean="0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𝑑𝑥𝑑𝑦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𝜌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𝐵</m:t>
                                </m:r>
                              </m:sub>
                            </m:sSub>
                            <m:r>
                              <a:rPr lang="en-US" altLang="ko-KR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𝑦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𝑧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)</m:t>
                            </m:r>
                          </m:e>
                        </m:nary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8513" y="2659520"/>
                  <a:ext cx="2153795" cy="818879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직선 화살표 연결선 6"/>
            <p:cNvCxnSpPr/>
            <p:nvPr/>
          </p:nvCxnSpPr>
          <p:spPr>
            <a:xfrm flipH="1">
              <a:off x="2699792" y="3068960"/>
              <a:ext cx="432048" cy="2160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이등변 삼각형 7"/>
            <p:cNvSpPr/>
            <p:nvPr/>
          </p:nvSpPr>
          <p:spPr>
            <a:xfrm>
              <a:off x="3261604" y="3328114"/>
              <a:ext cx="144016" cy="144811"/>
            </a:xfrm>
            <a:prstGeom prst="triangl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3407890" y="3161038"/>
            <a:ext cx="2704074" cy="818879"/>
            <a:chOff x="2662288" y="2498928"/>
            <a:chExt cx="2704074" cy="8188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3212567" y="2498928"/>
                  <a:ext cx="2153795" cy="8188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∬"/>
                            <m:limLoc m:val="undOvr"/>
                            <m:subHide m:val="on"/>
                            <m:supHide m:val="on"/>
                            <m:ctrlPr>
                              <a:rPr lang="ko-KR" altLang="en-US" i="1" smtClean="0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𝑑𝑥𝑑𝑦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latin typeface="Cambria Math"/>
                                    <a:ea typeface="Cambria Math"/>
                                  </a:rPr>
                                  <m:t>ℰ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4</m:t>
                                </m:r>
                              </m:sub>
                            </m:sSub>
                            <m:r>
                              <a:rPr lang="en-US" altLang="ko-KR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𝑦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𝑧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)</m:t>
                            </m:r>
                          </m:e>
                        </m:nary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12567" y="2498928"/>
                  <a:ext cx="2153795" cy="818879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" name="직선 화살표 연결선 10"/>
            <p:cNvCxnSpPr/>
            <p:nvPr/>
          </p:nvCxnSpPr>
          <p:spPr>
            <a:xfrm flipH="1">
              <a:off x="2662288" y="2838719"/>
              <a:ext cx="512775" cy="21259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이등변 삼각형 11"/>
            <p:cNvSpPr/>
            <p:nvPr/>
          </p:nvSpPr>
          <p:spPr>
            <a:xfrm>
              <a:off x="3385368" y="3154155"/>
              <a:ext cx="144016" cy="144811"/>
            </a:xfrm>
            <a:prstGeom prst="triangl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3758808" y="4014277"/>
            <a:ext cx="2552516" cy="818879"/>
            <a:chOff x="2699792" y="2659520"/>
            <a:chExt cx="2552516" cy="8188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3098513" y="2659520"/>
                  <a:ext cx="2153795" cy="8188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∬"/>
                            <m:limLoc m:val="undOvr"/>
                            <m:subHide m:val="on"/>
                            <m:supHide m:val="on"/>
                            <m:ctrlPr>
                              <a:rPr lang="ko-KR" altLang="en-US" i="1" smtClean="0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𝑑𝑥𝑑𝑦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latin typeface="Cambria Math"/>
                                    <a:ea typeface="Cambria Math"/>
                                  </a:rPr>
                                  <m:t>ℰ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ko-KR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𝑦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𝑧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)</m:t>
                            </m:r>
                          </m:e>
                        </m:nary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8513" y="2659520"/>
                  <a:ext cx="2153795" cy="818879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직선 화살표 연결선 14"/>
            <p:cNvCxnSpPr/>
            <p:nvPr/>
          </p:nvCxnSpPr>
          <p:spPr>
            <a:xfrm flipH="1">
              <a:off x="2699792" y="3068960"/>
              <a:ext cx="432048" cy="2160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이등변 삼각형 15"/>
            <p:cNvSpPr/>
            <p:nvPr/>
          </p:nvSpPr>
          <p:spPr>
            <a:xfrm>
              <a:off x="3261604" y="3328114"/>
              <a:ext cx="144016" cy="144811"/>
            </a:xfrm>
            <a:prstGeom prst="triangl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18" name="직선 연결선 17"/>
          <p:cNvCxnSpPr/>
          <p:nvPr/>
        </p:nvCxnSpPr>
        <p:spPr>
          <a:xfrm>
            <a:off x="2958946" y="1893954"/>
            <a:ext cx="0" cy="3888432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3079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Double Layers</a:t>
            </a:r>
            <a:endParaRPr lang="ko-KR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087438"/>
            <a:ext cx="6480175" cy="468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직선 연결선 4"/>
          <p:cNvCxnSpPr/>
          <p:nvPr/>
        </p:nvCxnSpPr>
        <p:spPr>
          <a:xfrm>
            <a:off x="2682540" y="2789373"/>
            <a:ext cx="0" cy="2655851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그룹 5"/>
          <p:cNvGrpSpPr/>
          <p:nvPr/>
        </p:nvGrpSpPr>
        <p:grpSpPr>
          <a:xfrm>
            <a:off x="4355976" y="3512634"/>
            <a:ext cx="3367547" cy="1023277"/>
            <a:chOff x="2699792" y="2455122"/>
            <a:chExt cx="3367547" cy="102327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3098513" y="2659520"/>
                  <a:ext cx="2968826" cy="8188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/>
                          </a:rPr>
                          <m:t>6</m:t>
                        </m:r>
                        <m:nary>
                          <m:naryPr>
                            <m:ctrlPr>
                              <a:rPr lang="en-US" altLang="ko-KR" b="0" i="1" smtClean="0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ko-KR" b="0" i="1" smtClean="0">
                                <a:latin typeface="Cambria Math"/>
                              </a:rPr>
                              <m:t>0</m:t>
                            </m:r>
                          </m:sub>
                          <m:sup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sup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𝑑𝑧</m:t>
                            </m:r>
                          </m:e>
                        </m:nary>
                        <m:nary>
                          <m:naryPr>
                            <m:chr m:val="∬"/>
                            <m:limLoc m:val="undOvr"/>
                            <m:subHide m:val="on"/>
                            <m:supHide m:val="on"/>
                            <m:ctrlPr>
                              <a:rPr lang="ko-KR" altLang="en-US" i="1" smtClean="0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𝑑𝑥𝑑𝑦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𝜌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𝐵</m:t>
                                </m:r>
                              </m:sub>
                            </m:sSub>
                            <m:r>
                              <a:rPr lang="en-US" altLang="ko-KR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𝑦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𝑧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)</m:t>
                            </m:r>
                          </m:e>
                        </m:nary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8513" y="2659520"/>
                  <a:ext cx="2968826" cy="818879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직선 화살표 연결선 7"/>
            <p:cNvCxnSpPr/>
            <p:nvPr/>
          </p:nvCxnSpPr>
          <p:spPr>
            <a:xfrm flipH="1" flipV="1">
              <a:off x="2699792" y="2455122"/>
              <a:ext cx="432048" cy="30691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이등변 삼각형 8"/>
            <p:cNvSpPr/>
            <p:nvPr/>
          </p:nvSpPr>
          <p:spPr>
            <a:xfrm>
              <a:off x="4067944" y="3328114"/>
              <a:ext cx="144016" cy="144811"/>
            </a:xfrm>
            <a:prstGeom prst="triangl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4427984" y="1833198"/>
            <a:ext cx="3331938" cy="1163754"/>
            <a:chOff x="2943406" y="2659520"/>
            <a:chExt cx="3331938" cy="116375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3098513" y="2659520"/>
                  <a:ext cx="3176831" cy="8188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/>
                          </a:rPr>
                          <m:t>6</m:t>
                        </m:r>
                        <m:nary>
                          <m:naryPr>
                            <m:ctrlPr>
                              <a:rPr lang="en-US" altLang="ko-KR" b="0" i="1" smtClean="0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ko-KR" b="0" i="1" smtClean="0">
                                <a:latin typeface="Cambria Math"/>
                              </a:rPr>
                              <m:t>0</m:t>
                            </m:r>
                          </m:sub>
                          <m:sup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sup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𝑑𝑧</m:t>
                            </m:r>
                          </m:e>
                        </m:nary>
                        <m:nary>
                          <m:naryPr>
                            <m:chr m:val="∬"/>
                            <m:limLoc m:val="undOvr"/>
                            <m:subHide m:val="on"/>
                            <m:supHide m:val="on"/>
                            <m:ctrlPr>
                              <a:rPr lang="ko-KR" altLang="en-US" i="1" smtClean="0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𝑑𝑥𝑑𝑦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latin typeface="Cambria Math"/>
                                    <a:ea typeface="Cambria Math"/>
                                  </a:rPr>
                                  <m:t>ℰ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/>
                                    <a:ea typeface="Cambria Math"/>
                                  </a:rPr>
                                  <m:t>2+4</m:t>
                                </m:r>
                              </m:sub>
                            </m:sSub>
                            <m:r>
                              <a:rPr lang="en-US" altLang="ko-KR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𝑦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𝑧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)</m:t>
                            </m:r>
                          </m:e>
                        </m:nary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8513" y="2659520"/>
                  <a:ext cx="3176831" cy="818879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직선 화살표 연결선 13"/>
            <p:cNvCxnSpPr/>
            <p:nvPr/>
          </p:nvCxnSpPr>
          <p:spPr>
            <a:xfrm flipH="1">
              <a:off x="2943406" y="3222419"/>
              <a:ext cx="309097" cy="60085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이등변 삼각형 14"/>
            <p:cNvSpPr/>
            <p:nvPr/>
          </p:nvSpPr>
          <p:spPr>
            <a:xfrm>
              <a:off x="4067944" y="3328114"/>
              <a:ext cx="144016" cy="144811"/>
            </a:xfrm>
            <a:prstGeom prst="triangl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1106990" y="4117298"/>
            <a:ext cx="1566924" cy="369332"/>
            <a:chOff x="1106990" y="4117298"/>
            <a:chExt cx="1566924" cy="369332"/>
          </a:xfrm>
        </p:grpSpPr>
        <p:cxnSp>
          <p:nvCxnSpPr>
            <p:cNvPr id="17" name="직선 연결선 16"/>
            <p:cNvCxnSpPr/>
            <p:nvPr/>
          </p:nvCxnSpPr>
          <p:spPr>
            <a:xfrm>
              <a:off x="1702049" y="4301722"/>
              <a:ext cx="971865" cy="0"/>
            </a:xfrm>
            <a:prstGeom prst="line">
              <a:avLst/>
            </a:prstGeom>
            <a:ln w="19050"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1106990" y="4117298"/>
              <a:ext cx="6158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0.53</a:t>
              </a:r>
              <a:endParaRPr lang="ko-KR" altLang="en-US" dirty="0"/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1113310" y="2924944"/>
            <a:ext cx="3933514" cy="369332"/>
            <a:chOff x="1113310" y="2924944"/>
            <a:chExt cx="3933514" cy="369332"/>
          </a:xfrm>
        </p:grpSpPr>
        <p:cxnSp>
          <p:nvCxnSpPr>
            <p:cNvPr id="20" name="직선 연결선 19"/>
            <p:cNvCxnSpPr/>
            <p:nvPr/>
          </p:nvCxnSpPr>
          <p:spPr>
            <a:xfrm>
              <a:off x="1691680" y="3097838"/>
              <a:ext cx="3355144" cy="0"/>
            </a:xfrm>
            <a:prstGeom prst="line">
              <a:avLst/>
            </a:prstGeom>
            <a:ln w="19050"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1113310" y="2924944"/>
              <a:ext cx="6158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1.11</a:t>
              </a:r>
              <a:endParaRPr lang="ko-KR" altLang="en-US" dirty="0"/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1711290" y="3109610"/>
            <a:ext cx="615874" cy="1192112"/>
            <a:chOff x="1711290" y="3109610"/>
            <a:chExt cx="615874" cy="1192112"/>
          </a:xfrm>
        </p:grpSpPr>
        <p:cxnSp>
          <p:nvCxnSpPr>
            <p:cNvPr id="24" name="직선 연결선 23"/>
            <p:cNvCxnSpPr/>
            <p:nvPr/>
          </p:nvCxnSpPr>
          <p:spPr>
            <a:xfrm>
              <a:off x="2285495" y="3109610"/>
              <a:ext cx="0" cy="1192112"/>
            </a:xfrm>
            <a:prstGeom prst="line">
              <a:avLst/>
            </a:prstGeom>
            <a:ln w="19050"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1711290" y="3493400"/>
              <a:ext cx="6158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0.58</a:t>
              </a:r>
              <a:endParaRPr lang="ko-KR" altLang="en-US" dirty="0"/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1949805" y="1835532"/>
            <a:ext cx="1448217" cy="1601913"/>
            <a:chOff x="1949805" y="1835532"/>
            <a:chExt cx="1448217" cy="1601913"/>
          </a:xfrm>
        </p:grpSpPr>
        <p:grpSp>
          <p:nvGrpSpPr>
            <p:cNvPr id="29" name="그룹 28"/>
            <p:cNvGrpSpPr/>
            <p:nvPr/>
          </p:nvGrpSpPr>
          <p:grpSpPr>
            <a:xfrm>
              <a:off x="1949805" y="1835532"/>
              <a:ext cx="1448217" cy="1601913"/>
              <a:chOff x="1949805" y="1835532"/>
              <a:chExt cx="1448217" cy="1601913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2123728" y="2204864"/>
                <a:ext cx="7777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>
                    <a:solidFill>
                      <a:prstClr val="black"/>
                    </a:solidFill>
                  </a:rPr>
                  <a:t>~1.14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31" name="직선 연결선 30"/>
              <p:cNvCxnSpPr/>
              <p:nvPr/>
            </p:nvCxnSpPr>
            <p:spPr>
              <a:xfrm flipH="1">
                <a:off x="2049085" y="2574197"/>
                <a:ext cx="278079" cy="863248"/>
              </a:xfrm>
              <a:prstGeom prst="line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TextBox 31"/>
              <p:cNvSpPr txBox="1"/>
              <p:nvPr/>
            </p:nvSpPr>
            <p:spPr>
              <a:xfrm>
                <a:off x="1949805" y="1835532"/>
                <a:ext cx="14482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/>
                  <a:t>Single Layer</a:t>
                </a:r>
                <a:endParaRPr lang="ko-KR" altLang="en-US" dirty="0"/>
              </a:p>
            </p:txBody>
          </p:sp>
        </p:grpSp>
        <p:sp>
          <p:nvSpPr>
            <p:cNvPr id="35" name="TextBox 34"/>
            <p:cNvSpPr txBox="1"/>
            <p:nvPr/>
          </p:nvSpPr>
          <p:spPr>
            <a:xfrm>
              <a:off x="2222313" y="271603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x2</a:t>
              </a:r>
              <a:endParaRPr lang="ko-KR" altLang="en-US" dirty="0"/>
            </a:p>
          </p:txBody>
        </p:sp>
      </p:grpSp>
      <p:grpSp>
        <p:nvGrpSpPr>
          <p:cNvPr id="37" name="그룹 36"/>
          <p:cNvGrpSpPr/>
          <p:nvPr/>
        </p:nvGrpSpPr>
        <p:grpSpPr>
          <a:xfrm>
            <a:off x="375980" y="4325823"/>
            <a:ext cx="2070687" cy="1982114"/>
            <a:chOff x="570330" y="2716030"/>
            <a:chExt cx="2070687" cy="1982114"/>
          </a:xfrm>
        </p:grpSpPr>
        <p:grpSp>
          <p:nvGrpSpPr>
            <p:cNvPr id="38" name="그룹 37"/>
            <p:cNvGrpSpPr/>
            <p:nvPr/>
          </p:nvGrpSpPr>
          <p:grpSpPr>
            <a:xfrm>
              <a:off x="570330" y="2920644"/>
              <a:ext cx="1992597" cy="1777500"/>
              <a:chOff x="570330" y="2920644"/>
              <a:chExt cx="1992597" cy="1777500"/>
            </a:xfrm>
          </p:grpSpPr>
          <p:sp>
            <p:nvSpPr>
              <p:cNvPr id="40" name="TextBox 39"/>
              <p:cNvSpPr txBox="1"/>
              <p:nvPr/>
            </p:nvSpPr>
            <p:spPr>
              <a:xfrm>
                <a:off x="859479" y="3959480"/>
                <a:ext cx="7777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>
                    <a:solidFill>
                      <a:prstClr val="black"/>
                    </a:solidFill>
                  </a:rPr>
                  <a:t>~1.06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41" name="직선 연결선 40"/>
              <p:cNvCxnSpPr/>
              <p:nvPr/>
            </p:nvCxnSpPr>
            <p:spPr>
              <a:xfrm flipV="1">
                <a:off x="1167416" y="2920644"/>
                <a:ext cx="358847" cy="1038836"/>
              </a:xfrm>
              <a:prstGeom prst="line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TextBox 41"/>
              <p:cNvSpPr txBox="1"/>
              <p:nvPr/>
            </p:nvSpPr>
            <p:spPr>
              <a:xfrm>
                <a:off x="570330" y="4328812"/>
                <a:ext cx="19925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/>
                  <a:t>Half-</a:t>
                </a:r>
                <a:r>
                  <a:rPr lang="en-US" altLang="ko-KR" dirty="0" err="1" smtClean="0"/>
                  <a:t>skyrmion</a:t>
                </a:r>
                <a:r>
                  <a:rPr lang="en-US" altLang="ko-KR" dirty="0"/>
                  <a:t> </a:t>
                </a:r>
                <a:r>
                  <a:rPr lang="en-US" altLang="ko-KR" dirty="0" smtClean="0"/>
                  <a:t>CC</a:t>
                </a:r>
                <a:endParaRPr lang="ko-KR" altLang="en-US" dirty="0"/>
              </a:p>
            </p:txBody>
          </p:sp>
        </p:grpSp>
        <p:sp>
          <p:nvSpPr>
            <p:cNvPr id="39" name="TextBox 38"/>
            <p:cNvSpPr txBox="1"/>
            <p:nvPr/>
          </p:nvSpPr>
          <p:spPr>
            <a:xfrm>
              <a:off x="2222313" y="271603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x2</a:t>
              </a:r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3769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Triple layers</a:t>
            </a:r>
            <a:endParaRPr lang="ko-KR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25" y="1044575"/>
            <a:ext cx="5162550" cy="476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부제목 2"/>
              <p:cNvSpPr txBox="1">
                <a:spLocks/>
              </p:cNvSpPr>
              <p:nvPr/>
            </p:nvSpPr>
            <p:spPr>
              <a:xfrm>
                <a:off x="6804248" y="1044575"/>
                <a:ext cx="2016224" cy="8640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800" i="1" dirty="0" smtClean="0">
                          <a:latin typeface="Cambria Math"/>
                        </a:rPr>
                        <m:t>𝐿</m:t>
                      </m:r>
                      <m:r>
                        <a:rPr lang="en-US" altLang="ko-KR" sz="1800" i="1" dirty="0" smtClean="0">
                          <a:latin typeface="Cambria Math"/>
                        </a:rPr>
                        <m:t>=6.8</m:t>
                      </m:r>
                    </m:oMath>
                  </m:oMathPara>
                </a14:m>
                <a:endParaRPr lang="en-US" altLang="ko-KR" sz="1800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800" i="1" dirty="0" smtClean="0">
                          <a:latin typeface="Cambria Math"/>
                        </a:rPr>
                        <m:t>𝜆</m:t>
                      </m:r>
                      <m:r>
                        <a:rPr lang="en-US" altLang="ko-KR" sz="1800" i="1" dirty="0" smtClean="0">
                          <a:latin typeface="Cambria Math"/>
                        </a:rPr>
                        <m:t>=1.521</m:t>
                      </m:r>
                    </m:oMath>
                  </m:oMathPara>
                </a14:m>
                <a:endParaRPr lang="en-US" altLang="ko-KR" sz="18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en-US" altLang="ko-KR" sz="1800" i="1" dirty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ko-KR" sz="1800" i="1" dirty="0">
                              <a:latin typeface="Cambria Math"/>
                            </a:rPr>
                            <m:t>𝐸</m:t>
                          </m:r>
                        </m:num>
                        <m:den>
                          <m:r>
                            <a:rPr lang="en-US" altLang="ko-KR" sz="1800" i="1" dirty="0">
                              <a:latin typeface="Cambria Math"/>
                            </a:rPr>
                            <m:t>𝐵</m:t>
                          </m:r>
                        </m:den>
                      </m:f>
                      <m:r>
                        <a:rPr lang="en-US" altLang="ko-KR" sz="1800" i="1" dirty="0">
                          <a:latin typeface="Cambria Math"/>
                        </a:rPr>
                        <m:t>=1.096</m:t>
                      </m:r>
                    </m:oMath>
                  </m:oMathPara>
                </a14:m>
                <a:endParaRPr lang="ko-KR" altLang="en-US" sz="1800" dirty="0"/>
              </a:p>
            </p:txBody>
          </p:sp>
        </mc:Choice>
        <mc:Fallback xmlns="">
          <p:sp>
            <p:nvSpPr>
              <p:cNvPr id="4" name="부제목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1044575"/>
                <a:ext cx="2016224" cy="864096"/>
              </a:xfrm>
              <a:prstGeom prst="rect">
                <a:avLst/>
              </a:prstGeom>
              <a:blipFill rotWithShape="1">
                <a:blip r:embed="rId3"/>
                <a:stretch>
                  <a:fillRect b="-8309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301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25" y="1044575"/>
            <a:ext cx="5162550" cy="476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Triple layers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부제목 2"/>
              <p:cNvSpPr txBox="1">
                <a:spLocks/>
              </p:cNvSpPr>
              <p:nvPr/>
            </p:nvSpPr>
            <p:spPr>
              <a:xfrm>
                <a:off x="6804248" y="1044575"/>
                <a:ext cx="2016224" cy="8640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800" i="1" dirty="0" smtClean="0">
                          <a:latin typeface="Cambria Math"/>
                        </a:rPr>
                        <m:t>𝐿</m:t>
                      </m:r>
                      <m:r>
                        <a:rPr lang="en-US" altLang="ko-KR" sz="1800" i="1" dirty="0" smtClean="0">
                          <a:latin typeface="Cambria Math"/>
                        </a:rPr>
                        <m:t>=9.8</m:t>
                      </m:r>
                    </m:oMath>
                  </m:oMathPara>
                </a14:m>
                <a:endParaRPr lang="en-US" altLang="ko-KR" sz="1800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800" i="1" dirty="0" smtClean="0">
                          <a:latin typeface="Cambria Math"/>
                        </a:rPr>
                        <m:t>𝜆</m:t>
                      </m:r>
                      <m:r>
                        <a:rPr lang="en-US" altLang="ko-KR" sz="1800" i="1" dirty="0" smtClean="0">
                          <a:latin typeface="Cambria Math"/>
                        </a:rPr>
                        <m:t>=2.184</m:t>
                      </m:r>
                    </m:oMath>
                  </m:oMathPara>
                </a14:m>
                <a:endParaRPr lang="en-US" altLang="ko-KR" sz="18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en-US" altLang="ko-KR" sz="1800" i="1" dirty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ko-KR" sz="1800" i="1" dirty="0">
                              <a:latin typeface="Cambria Math"/>
                            </a:rPr>
                            <m:t>𝐸</m:t>
                          </m:r>
                        </m:num>
                        <m:den>
                          <m:r>
                            <a:rPr lang="en-US" altLang="ko-KR" sz="1800" i="1" dirty="0">
                              <a:latin typeface="Cambria Math"/>
                            </a:rPr>
                            <m:t>𝐵</m:t>
                          </m:r>
                        </m:den>
                      </m:f>
                      <m:r>
                        <a:rPr lang="en-US" altLang="ko-KR" sz="1800" i="1" dirty="0">
                          <a:latin typeface="Cambria Math"/>
                        </a:rPr>
                        <m:t>=1.</m:t>
                      </m:r>
                      <m:r>
                        <a:rPr lang="en-US" altLang="ko-KR" sz="1800" b="0" i="1" dirty="0" smtClean="0">
                          <a:latin typeface="Cambria Math"/>
                        </a:rPr>
                        <m:t>758</m:t>
                      </m:r>
                    </m:oMath>
                  </m:oMathPara>
                </a14:m>
                <a:endParaRPr lang="ko-KR" altLang="en-US" sz="1800" dirty="0"/>
              </a:p>
            </p:txBody>
          </p:sp>
        </mc:Choice>
        <mc:Fallback xmlns="">
          <p:sp>
            <p:nvSpPr>
              <p:cNvPr id="4" name="부제목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1044575"/>
                <a:ext cx="2016224" cy="864096"/>
              </a:xfrm>
              <a:prstGeom prst="rect">
                <a:avLst/>
              </a:prstGeom>
              <a:blipFill rotWithShape="1">
                <a:blip r:embed="rId3"/>
                <a:stretch>
                  <a:fillRect b="-8309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직선 연결선 4"/>
          <p:cNvCxnSpPr/>
          <p:nvPr/>
        </p:nvCxnSpPr>
        <p:spPr>
          <a:xfrm>
            <a:off x="2123728" y="1728944"/>
            <a:ext cx="136815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051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ko-KR" altLang="en-US"/>
          </a:p>
        </p:txBody>
      </p:sp>
      <p:grpSp>
        <p:nvGrpSpPr>
          <p:cNvPr id="7" name="그룹 6"/>
          <p:cNvGrpSpPr/>
          <p:nvPr/>
        </p:nvGrpSpPr>
        <p:grpSpPr>
          <a:xfrm>
            <a:off x="1331913" y="1087438"/>
            <a:ext cx="6480175" cy="4681537"/>
            <a:chOff x="1331913" y="1087438"/>
            <a:chExt cx="6480175" cy="4681537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913" y="1087438"/>
              <a:ext cx="6480175" cy="4681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4205263" y="2317522"/>
                  <a:ext cx="73347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/>
                          </a:rPr>
                          <m:t>𝐵</m:t>
                        </m:r>
                        <m:r>
                          <a:rPr lang="en-US" altLang="ko-KR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ko-KR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ko-KR" b="0" i="1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5263" y="2317522"/>
                  <a:ext cx="733471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1475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3466930" y="3995772"/>
                  <a:ext cx="81419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altLang="ko-KR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ko-KR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ko-KR" b="0" i="1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66930" y="3995772"/>
                  <a:ext cx="814197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1475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3059832" y="3040607"/>
                  <a:ext cx="81419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/>
                              </a:rPr>
                              <m:t>4</m:t>
                            </m:r>
                          </m:sub>
                        </m:sSub>
                        <m:r>
                          <a:rPr lang="en-US" altLang="ko-KR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ko-KR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ko-KR" b="0" i="1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59832" y="3040607"/>
                  <a:ext cx="814197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1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그룹 2"/>
          <p:cNvGrpSpPr/>
          <p:nvPr/>
        </p:nvGrpSpPr>
        <p:grpSpPr>
          <a:xfrm>
            <a:off x="1805892" y="1556792"/>
            <a:ext cx="1902012" cy="3890100"/>
            <a:chOff x="1805892" y="1556792"/>
            <a:chExt cx="1902012" cy="3890100"/>
          </a:xfrm>
        </p:grpSpPr>
        <p:cxnSp>
          <p:nvCxnSpPr>
            <p:cNvPr id="10" name="직선 연결선 9"/>
            <p:cNvCxnSpPr/>
            <p:nvPr/>
          </p:nvCxnSpPr>
          <p:spPr>
            <a:xfrm>
              <a:off x="3707904" y="1556792"/>
              <a:ext cx="0" cy="3888432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/>
            <p:cNvCxnSpPr/>
            <p:nvPr/>
          </p:nvCxnSpPr>
          <p:spPr>
            <a:xfrm>
              <a:off x="1805892" y="1558460"/>
              <a:ext cx="0" cy="3888432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0967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ko-KR" altLang="en-US"/>
          </a:p>
        </p:txBody>
      </p:sp>
      <p:grpSp>
        <p:nvGrpSpPr>
          <p:cNvPr id="7" name="그룹 6"/>
          <p:cNvGrpSpPr/>
          <p:nvPr/>
        </p:nvGrpSpPr>
        <p:grpSpPr>
          <a:xfrm>
            <a:off x="1331913" y="1087438"/>
            <a:ext cx="6480175" cy="4681537"/>
            <a:chOff x="1331913" y="1087438"/>
            <a:chExt cx="6480175" cy="4681537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913" y="1087438"/>
              <a:ext cx="6480175" cy="4681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4205263" y="2317522"/>
                  <a:ext cx="73347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5263" y="2317522"/>
                  <a:ext cx="733471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1475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3466930" y="3995772"/>
                  <a:ext cx="81419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ko-KR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ko-KR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66930" y="3995772"/>
                  <a:ext cx="814197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1475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3059832" y="3040607"/>
                  <a:ext cx="81419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ko-KR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ko-KR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4</m:t>
                            </m:r>
                          </m:sub>
                        </m:sSub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59832" y="3040607"/>
                  <a:ext cx="814197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1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541" y="1090240"/>
            <a:ext cx="6480175" cy="468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06003"/>
            <a:ext cx="6480175" cy="550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그룹 5"/>
          <p:cNvGrpSpPr/>
          <p:nvPr/>
        </p:nvGrpSpPr>
        <p:grpSpPr>
          <a:xfrm>
            <a:off x="4571998" y="658250"/>
            <a:ext cx="4369687" cy="3058781"/>
            <a:chOff x="4571998" y="658250"/>
            <a:chExt cx="4369687" cy="3058781"/>
          </a:xfrm>
        </p:grpSpPr>
        <p:pic>
          <p:nvPicPr>
            <p:cNvPr id="12290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1998" y="658250"/>
              <a:ext cx="4369687" cy="3058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2" name="직선 화살표 연결선 11"/>
            <p:cNvCxnSpPr/>
            <p:nvPr/>
          </p:nvCxnSpPr>
          <p:spPr>
            <a:xfrm flipV="1">
              <a:off x="4760064" y="2317522"/>
              <a:ext cx="1467847" cy="1198441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124744"/>
            <a:ext cx="7659489" cy="479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2565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ko-KR" altLang="en-US"/>
          </a:p>
        </p:txBody>
      </p:sp>
      <p:grpSp>
        <p:nvGrpSpPr>
          <p:cNvPr id="7" name="그룹 6"/>
          <p:cNvGrpSpPr/>
          <p:nvPr/>
        </p:nvGrpSpPr>
        <p:grpSpPr>
          <a:xfrm>
            <a:off x="1331913" y="1087438"/>
            <a:ext cx="6480175" cy="4681537"/>
            <a:chOff x="1331913" y="1087438"/>
            <a:chExt cx="6480175" cy="4681537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913" y="1087438"/>
              <a:ext cx="6480175" cy="4681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4205263" y="2317522"/>
                  <a:ext cx="733471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/>
                          </a:rPr>
                          <m:t>𝐵</m:t>
                        </m:r>
                        <m:r>
                          <a:rPr lang="en-US" altLang="ko-KR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ko-KR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ko-KR" b="0" i="1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5263" y="2317522"/>
                  <a:ext cx="733471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1475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3466930" y="3995772"/>
                  <a:ext cx="814197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altLang="ko-KR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ko-KR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ko-KR" b="0" i="1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66930" y="3995772"/>
                  <a:ext cx="814197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1475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3059832" y="3040607"/>
                  <a:ext cx="814197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/>
                              </a:rPr>
                              <m:t>4</m:t>
                            </m:r>
                          </m:sub>
                        </m:sSub>
                        <m:r>
                          <a:rPr lang="en-US" altLang="ko-KR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ko-KR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ko-KR" b="0" i="1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59832" y="3040607"/>
                  <a:ext cx="814197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1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그룹 2"/>
          <p:cNvGrpSpPr/>
          <p:nvPr/>
        </p:nvGrpSpPr>
        <p:grpSpPr>
          <a:xfrm>
            <a:off x="1805892" y="1556792"/>
            <a:ext cx="1902012" cy="3890100"/>
            <a:chOff x="1805892" y="1556792"/>
            <a:chExt cx="1902012" cy="3890100"/>
          </a:xfrm>
        </p:grpSpPr>
        <p:cxnSp>
          <p:nvCxnSpPr>
            <p:cNvPr id="10" name="직선 연결선 9"/>
            <p:cNvCxnSpPr/>
            <p:nvPr/>
          </p:nvCxnSpPr>
          <p:spPr>
            <a:xfrm>
              <a:off x="3707904" y="1556792"/>
              <a:ext cx="0" cy="3888432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/>
            <p:cNvCxnSpPr/>
            <p:nvPr/>
          </p:nvCxnSpPr>
          <p:spPr>
            <a:xfrm>
              <a:off x="1805892" y="1558460"/>
              <a:ext cx="0" cy="3888432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직선 연결선 12"/>
          <p:cNvCxnSpPr/>
          <p:nvPr/>
        </p:nvCxnSpPr>
        <p:spPr>
          <a:xfrm>
            <a:off x="2756064" y="1570860"/>
            <a:ext cx="0" cy="3888432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4351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090613"/>
            <a:ext cx="6480175" cy="467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156176" y="2295682"/>
                <a:ext cx="4249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2295682"/>
                <a:ext cx="424924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156176" y="1556792"/>
                <a:ext cx="4249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1556792"/>
                <a:ext cx="424924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144465" y="3573016"/>
                <a:ext cx="6920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𝐸</m:t>
                      </m:r>
                      <m:r>
                        <a:rPr lang="en-US" altLang="ko-KR" b="0" i="1" smtClean="0">
                          <a:latin typeface="Cambria Math"/>
                        </a:rPr>
                        <m:t>/</m:t>
                      </m:r>
                      <m:r>
                        <a:rPr lang="en-US" altLang="ko-KR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4465" y="3573016"/>
                <a:ext cx="692049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7583460" y="3134822"/>
            <a:ext cx="615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accent4">
                    <a:lumMod val="50000"/>
                  </a:schemeClr>
                </a:solidFill>
              </a:rPr>
              <a:t>1.10</a:t>
            </a:r>
            <a:endParaRPr lang="ko-KR" alt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83460" y="4206836"/>
            <a:ext cx="615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accent4">
                    <a:lumMod val="50000"/>
                  </a:schemeClr>
                </a:solidFill>
              </a:rPr>
              <a:t>1.05</a:t>
            </a:r>
            <a:endParaRPr lang="ko-KR" alt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2682540" y="1473593"/>
            <a:ext cx="0" cy="397731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3647522" y="1476532"/>
            <a:ext cx="0" cy="397731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5292080" y="1462546"/>
            <a:ext cx="0" cy="397731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그룹 24"/>
          <p:cNvGrpSpPr/>
          <p:nvPr/>
        </p:nvGrpSpPr>
        <p:grpSpPr>
          <a:xfrm>
            <a:off x="3523411" y="3196099"/>
            <a:ext cx="2406364" cy="1120890"/>
            <a:chOff x="5318989" y="2060848"/>
            <a:chExt cx="2406364" cy="1120890"/>
          </a:xfrm>
        </p:grpSpPr>
        <p:cxnSp>
          <p:nvCxnSpPr>
            <p:cNvPr id="29" name="직선 화살표 연결선 28"/>
            <p:cNvCxnSpPr/>
            <p:nvPr/>
          </p:nvCxnSpPr>
          <p:spPr>
            <a:xfrm flipV="1">
              <a:off x="5669932" y="2060848"/>
              <a:ext cx="0" cy="1120890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5650498" y="2467998"/>
                  <a:ext cx="101284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ko-KR" i="1">
                          <a:latin typeface="Cambria Math"/>
                        </a:rPr>
                        <m:t>𝐸</m:t>
                      </m:r>
                    </m:oMath>
                  </a14:m>
                  <a:r>
                    <a:rPr lang="en-US" altLang="ko-KR" dirty="0"/>
                    <a:t>= 0.53</a:t>
                  </a:r>
                  <a:endParaRPr lang="ko-KR" altLang="en-US" dirty="0"/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0498" y="2467998"/>
                  <a:ext cx="1012841" cy="369332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t="-8197" r="-4790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1" name="직선 연결선 30"/>
            <p:cNvCxnSpPr/>
            <p:nvPr/>
          </p:nvCxnSpPr>
          <p:spPr>
            <a:xfrm>
              <a:off x="5318989" y="2063739"/>
              <a:ext cx="240636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그룹 3"/>
          <p:cNvGrpSpPr/>
          <p:nvPr/>
        </p:nvGrpSpPr>
        <p:grpSpPr>
          <a:xfrm>
            <a:off x="2907537" y="4330021"/>
            <a:ext cx="1088399" cy="1120890"/>
            <a:chOff x="2907537" y="4330021"/>
            <a:chExt cx="1088399" cy="1120890"/>
          </a:xfrm>
        </p:grpSpPr>
        <p:cxnSp>
          <p:nvCxnSpPr>
            <p:cNvPr id="34" name="직선 화살표 연결선 33"/>
            <p:cNvCxnSpPr/>
            <p:nvPr/>
          </p:nvCxnSpPr>
          <p:spPr>
            <a:xfrm flipV="1">
              <a:off x="2926971" y="4330021"/>
              <a:ext cx="0" cy="1120890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2907537" y="4737171"/>
                  <a:ext cx="108839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ko-KR" i="1" smtClean="0">
                          <a:latin typeface="Cambria Math"/>
                        </a:rPr>
                        <m:t>𝐸</m:t>
                      </m:r>
                    </m:oMath>
                  </a14:m>
                  <a:r>
                    <a:rPr lang="en-US" altLang="ko-KR" dirty="0" smtClean="0"/>
                    <a:t>=0.53</a:t>
                  </a:r>
                  <a:endParaRPr lang="ko-KR" altLang="en-US" dirty="0"/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07537" y="4737171"/>
                  <a:ext cx="1088399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t="-8197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6" name="직선 연결선 35"/>
          <p:cNvCxnSpPr/>
          <p:nvPr/>
        </p:nvCxnSpPr>
        <p:spPr>
          <a:xfrm>
            <a:off x="2576028" y="4332912"/>
            <a:ext cx="240636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그룹 36"/>
          <p:cNvGrpSpPr/>
          <p:nvPr/>
        </p:nvGrpSpPr>
        <p:grpSpPr>
          <a:xfrm>
            <a:off x="4716016" y="1978507"/>
            <a:ext cx="2406364" cy="1205591"/>
            <a:chOff x="5318989" y="1976147"/>
            <a:chExt cx="2406364" cy="1205591"/>
          </a:xfrm>
        </p:grpSpPr>
        <p:cxnSp>
          <p:nvCxnSpPr>
            <p:cNvPr id="38" name="직선 화살표 연결선 37"/>
            <p:cNvCxnSpPr/>
            <p:nvPr/>
          </p:nvCxnSpPr>
          <p:spPr>
            <a:xfrm flipV="1">
              <a:off x="5669932" y="1976147"/>
              <a:ext cx="0" cy="1205591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5650498" y="2346520"/>
                  <a:ext cx="101284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ko-KR" i="1">
                          <a:latin typeface="Cambria Math"/>
                        </a:rPr>
                        <m:t>𝐸</m:t>
                      </m:r>
                    </m:oMath>
                  </a14:m>
                  <a:r>
                    <a:rPr lang="en-US" altLang="ko-KR" dirty="0"/>
                    <a:t>= </a:t>
                  </a:r>
                  <a:r>
                    <a:rPr lang="en-US" altLang="ko-KR" dirty="0" smtClean="0"/>
                    <a:t>0.58</a:t>
                  </a:r>
                  <a:endParaRPr lang="ko-KR" altLang="en-US" dirty="0"/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0498" y="2346520"/>
                  <a:ext cx="1012841" cy="36933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t="-8197" r="-5422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0" name="직선 연결선 39"/>
            <p:cNvCxnSpPr/>
            <p:nvPr/>
          </p:nvCxnSpPr>
          <p:spPr>
            <a:xfrm>
              <a:off x="5318989" y="1976147"/>
              <a:ext cx="240636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그룹 15"/>
          <p:cNvGrpSpPr/>
          <p:nvPr/>
        </p:nvGrpSpPr>
        <p:grpSpPr>
          <a:xfrm>
            <a:off x="4886761" y="4157373"/>
            <a:ext cx="2468817" cy="1595499"/>
            <a:chOff x="4886761" y="4157373"/>
            <a:chExt cx="2468817" cy="1595499"/>
          </a:xfrm>
        </p:grpSpPr>
        <p:cxnSp>
          <p:nvCxnSpPr>
            <p:cNvPr id="9" name="직선 화살표 연결선 8"/>
            <p:cNvCxnSpPr/>
            <p:nvPr/>
          </p:nvCxnSpPr>
          <p:spPr>
            <a:xfrm>
              <a:off x="5171588" y="4157373"/>
              <a:ext cx="624548" cy="567771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4886761" y="4869160"/>
              <a:ext cx="246881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dirty="0" err="1"/>
                <a:t>Weizsäcker's</a:t>
              </a:r>
              <a:r>
                <a:rPr lang="en-US" altLang="ko-KR" dirty="0"/>
                <a:t> </a:t>
              </a:r>
              <a:r>
                <a:rPr lang="en-US" altLang="ko-KR" dirty="0" smtClean="0"/>
                <a:t>formula</a:t>
              </a:r>
              <a:r>
                <a:rPr lang="en-US" altLang="ko-KR" dirty="0"/>
                <a:t>?</a:t>
              </a:r>
              <a:endParaRPr lang="ko-KR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5100306" y="5373216"/>
                  <a:ext cx="2164439" cy="379656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/>
                              </a:rPr>
                              <m:t>𝐵</m:t>
                            </m:r>
                          </m:sub>
                        </m:sSub>
                        <m:r>
                          <a:rPr lang="en-US" altLang="ko-KR" b="0" i="1" smtClean="0"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/>
                              </a:rPr>
                              <m:t>𝑉</m:t>
                            </m:r>
                          </m:sub>
                        </m:sSub>
                        <m:r>
                          <a:rPr lang="en-US" altLang="ko-KR" b="0" i="1" smtClean="0">
                            <a:latin typeface="Cambria Math"/>
                          </a:rPr>
                          <m:t>𝐴</m:t>
                        </m:r>
                        <m:r>
                          <a:rPr lang="en-US" altLang="ko-KR" b="0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  <m:sSup>
                          <m:sSupPr>
                            <m:ctrlPr>
                              <a:rPr lang="en-US" altLang="ko-KR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𝐴</m:t>
                            </m:r>
                          </m:e>
                          <m:sup>
                            <m:r>
                              <a:rPr lang="en-US" altLang="ko-KR" b="0" i="1" smtClean="0">
                                <a:latin typeface="Cambria Math"/>
                              </a:rPr>
                              <m:t>2/3</m:t>
                            </m:r>
                          </m:sup>
                        </m:sSup>
                      </m:oMath>
                    </m:oMathPara>
                  </a14:m>
                  <a:endParaRPr lang="en-US" altLang="ko-KR" b="0" dirty="0" smtClean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0306" y="5373216"/>
                  <a:ext cx="2164439" cy="379656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91190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Sheet-Sheet Interaction</a:t>
            </a:r>
            <a:endParaRPr lang="ko-KR" altLang="en-US" dirty="0"/>
          </a:p>
        </p:txBody>
      </p:sp>
      <p:grpSp>
        <p:nvGrpSpPr>
          <p:cNvPr id="4" name="그룹 3"/>
          <p:cNvGrpSpPr/>
          <p:nvPr/>
        </p:nvGrpSpPr>
        <p:grpSpPr>
          <a:xfrm>
            <a:off x="1173192" y="1621766"/>
            <a:ext cx="6461185" cy="3873260"/>
            <a:chOff x="1173192" y="1621766"/>
            <a:chExt cx="6461185" cy="3873260"/>
          </a:xfrm>
        </p:grpSpPr>
        <p:sp>
          <p:nvSpPr>
            <p:cNvPr id="5" name="자유형 4"/>
            <p:cNvSpPr/>
            <p:nvPr/>
          </p:nvSpPr>
          <p:spPr>
            <a:xfrm>
              <a:off x="1173192" y="1621766"/>
              <a:ext cx="6461185" cy="3873260"/>
            </a:xfrm>
            <a:custGeom>
              <a:avLst/>
              <a:gdLst>
                <a:gd name="connsiteX0" fmla="*/ 0 w 6461185"/>
                <a:gd name="connsiteY0" fmla="*/ 0 h 3873260"/>
                <a:gd name="connsiteX1" fmla="*/ 0 w 6461185"/>
                <a:gd name="connsiteY1" fmla="*/ 3873260 h 3873260"/>
                <a:gd name="connsiteX2" fmla="*/ 6461185 w 6461185"/>
                <a:gd name="connsiteY2" fmla="*/ 3873260 h 3873260"/>
                <a:gd name="connsiteX3" fmla="*/ 6461185 w 6461185"/>
                <a:gd name="connsiteY3" fmla="*/ 34506 h 3873260"/>
                <a:gd name="connsiteX4" fmla="*/ 8627 w 6461185"/>
                <a:gd name="connsiteY4" fmla="*/ 34506 h 387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61185" h="3873260">
                  <a:moveTo>
                    <a:pt x="0" y="0"/>
                  </a:moveTo>
                  <a:lnTo>
                    <a:pt x="0" y="3873260"/>
                  </a:lnTo>
                  <a:lnTo>
                    <a:pt x="6461185" y="3873260"/>
                  </a:lnTo>
                  <a:lnTo>
                    <a:pt x="6461185" y="34506"/>
                  </a:lnTo>
                  <a:lnTo>
                    <a:pt x="8627" y="34506"/>
                  </a:lnTo>
                </a:path>
              </a:pathLst>
            </a:custGeom>
            <a:solidFill>
              <a:schemeClr val="accent4">
                <a:lumMod val="50000"/>
                <a:alpha val="1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grpSp>
          <p:nvGrpSpPr>
            <p:cNvPr id="6" name="그룹 5"/>
            <p:cNvGrpSpPr/>
            <p:nvPr/>
          </p:nvGrpSpPr>
          <p:grpSpPr>
            <a:xfrm>
              <a:off x="1248006" y="1692182"/>
              <a:ext cx="6322452" cy="3758534"/>
              <a:chOff x="1248006" y="1692182"/>
              <a:chExt cx="6322452" cy="3758534"/>
            </a:xfrm>
          </p:grpSpPr>
          <p:sp>
            <p:nvSpPr>
              <p:cNvPr id="7" name="타원 6"/>
              <p:cNvSpPr/>
              <p:nvPr/>
            </p:nvSpPr>
            <p:spPr>
              <a:xfrm>
                <a:off x="5436096" y="2527400"/>
                <a:ext cx="504000" cy="504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 smtClean="0">
                    <a:solidFill>
                      <a:prstClr val="black"/>
                    </a:solidFill>
                  </a:rPr>
                  <a:t>1</a:t>
                </a:r>
                <a:endParaRPr lang="ko-KR" alt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타원 7"/>
              <p:cNvSpPr/>
              <p:nvPr/>
            </p:nvSpPr>
            <p:spPr>
              <a:xfrm>
                <a:off x="5436152" y="3979242"/>
                <a:ext cx="504000" cy="504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 smtClean="0">
                    <a:solidFill>
                      <a:prstClr val="black"/>
                    </a:solidFill>
                  </a:rPr>
                  <a:t>2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" name="타원 8"/>
              <p:cNvSpPr/>
              <p:nvPr/>
            </p:nvSpPr>
            <p:spPr>
              <a:xfrm>
                <a:off x="4166464" y="3240382"/>
                <a:ext cx="504000" cy="504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 smtClean="0">
                    <a:solidFill>
                      <a:prstClr val="black"/>
                    </a:solidFill>
                  </a:rPr>
                  <a:t>0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타원 9"/>
              <p:cNvSpPr/>
              <p:nvPr/>
            </p:nvSpPr>
            <p:spPr>
              <a:xfrm>
                <a:off x="4175755" y="1790068"/>
                <a:ext cx="504000" cy="504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 smtClean="0">
                    <a:solidFill>
                      <a:prstClr val="black"/>
                    </a:solidFill>
                  </a:rPr>
                  <a:t>3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1" name="타원 10"/>
              <p:cNvSpPr/>
              <p:nvPr/>
            </p:nvSpPr>
            <p:spPr>
              <a:xfrm>
                <a:off x="4177845" y="4716574"/>
                <a:ext cx="504000" cy="504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 smtClean="0">
                    <a:solidFill>
                      <a:prstClr val="white"/>
                    </a:solidFill>
                  </a:rPr>
                  <a:t>3</a:t>
                </a:r>
                <a:endParaRPr lang="ko-KR" alt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타원 11"/>
              <p:cNvSpPr/>
              <p:nvPr/>
            </p:nvSpPr>
            <p:spPr>
              <a:xfrm>
                <a:off x="2915816" y="2518774"/>
                <a:ext cx="504000" cy="504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타원 12"/>
              <p:cNvSpPr/>
              <p:nvPr/>
            </p:nvSpPr>
            <p:spPr>
              <a:xfrm>
                <a:off x="2915872" y="3979242"/>
                <a:ext cx="504000" cy="504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4" name="그룹 13"/>
              <p:cNvGrpSpPr/>
              <p:nvPr/>
            </p:nvGrpSpPr>
            <p:grpSpPr>
              <a:xfrm>
                <a:off x="1299949" y="1692182"/>
                <a:ext cx="6235200" cy="3600000"/>
                <a:chOff x="1299949" y="1692182"/>
                <a:chExt cx="6235200" cy="3600000"/>
              </a:xfrm>
            </p:grpSpPr>
            <p:cxnSp>
              <p:nvCxnSpPr>
                <p:cNvPr id="49" name="직선 연결선 48"/>
                <p:cNvCxnSpPr/>
                <p:nvPr/>
              </p:nvCxnSpPr>
              <p:spPr>
                <a:xfrm>
                  <a:off x="1299949" y="1692182"/>
                  <a:ext cx="6235200" cy="3600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직선 연결선 49"/>
                <p:cNvCxnSpPr/>
                <p:nvPr/>
              </p:nvCxnSpPr>
              <p:spPr>
                <a:xfrm flipV="1">
                  <a:off x="1299949" y="1692182"/>
                  <a:ext cx="6235200" cy="3600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" name="그룹 14"/>
              <p:cNvGrpSpPr/>
              <p:nvPr/>
            </p:nvGrpSpPr>
            <p:grpSpPr>
              <a:xfrm>
                <a:off x="3829338" y="1703808"/>
                <a:ext cx="3741120" cy="3597400"/>
                <a:chOff x="1299949" y="376636"/>
                <a:chExt cx="6235200" cy="5995667"/>
              </a:xfrm>
            </p:grpSpPr>
            <p:cxnSp>
              <p:nvCxnSpPr>
                <p:cNvPr id="47" name="직선 연결선 46"/>
                <p:cNvCxnSpPr/>
                <p:nvPr/>
              </p:nvCxnSpPr>
              <p:spPr>
                <a:xfrm>
                  <a:off x="1299949" y="376636"/>
                  <a:ext cx="6235200" cy="359999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직선 연결선 47"/>
                <p:cNvCxnSpPr/>
                <p:nvPr/>
              </p:nvCxnSpPr>
              <p:spPr>
                <a:xfrm flipV="1">
                  <a:off x="1299949" y="2772303"/>
                  <a:ext cx="6235200" cy="3600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" name="그룹 15"/>
              <p:cNvGrpSpPr/>
              <p:nvPr/>
            </p:nvGrpSpPr>
            <p:grpSpPr>
              <a:xfrm flipH="1">
                <a:off x="1248006" y="1706808"/>
                <a:ext cx="3741120" cy="3597400"/>
                <a:chOff x="1299949" y="376636"/>
                <a:chExt cx="6235200" cy="5995667"/>
              </a:xfrm>
            </p:grpSpPr>
            <p:cxnSp>
              <p:nvCxnSpPr>
                <p:cNvPr id="45" name="직선 연결선 44"/>
                <p:cNvCxnSpPr/>
                <p:nvPr/>
              </p:nvCxnSpPr>
              <p:spPr>
                <a:xfrm>
                  <a:off x="1299949" y="376636"/>
                  <a:ext cx="6235200" cy="359999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직선 연결선 45"/>
                <p:cNvCxnSpPr/>
                <p:nvPr/>
              </p:nvCxnSpPr>
              <p:spPr>
                <a:xfrm flipV="1">
                  <a:off x="1299949" y="2772303"/>
                  <a:ext cx="6235200" cy="3600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" name="그룹 16"/>
              <p:cNvGrpSpPr/>
              <p:nvPr/>
            </p:nvGrpSpPr>
            <p:grpSpPr>
              <a:xfrm>
                <a:off x="1890452" y="1850716"/>
                <a:ext cx="5057812" cy="3600000"/>
                <a:chOff x="1890452" y="1867968"/>
                <a:chExt cx="5057812" cy="3600000"/>
              </a:xfrm>
            </p:grpSpPr>
            <p:cxnSp>
              <p:nvCxnSpPr>
                <p:cNvPr id="40" name="직선 연결선 39"/>
                <p:cNvCxnSpPr/>
                <p:nvPr/>
              </p:nvCxnSpPr>
              <p:spPr>
                <a:xfrm>
                  <a:off x="5683811" y="1867968"/>
                  <a:ext cx="0" cy="3600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직선 연결선 40"/>
                <p:cNvCxnSpPr/>
                <p:nvPr/>
              </p:nvCxnSpPr>
              <p:spPr>
                <a:xfrm>
                  <a:off x="4419358" y="1867968"/>
                  <a:ext cx="0" cy="3600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직선 연결선 41"/>
                <p:cNvCxnSpPr/>
                <p:nvPr/>
              </p:nvCxnSpPr>
              <p:spPr>
                <a:xfrm>
                  <a:off x="3154905" y="1867968"/>
                  <a:ext cx="0" cy="3600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직선 연결선 42"/>
                <p:cNvCxnSpPr/>
                <p:nvPr/>
              </p:nvCxnSpPr>
              <p:spPr>
                <a:xfrm>
                  <a:off x="1890452" y="1867968"/>
                  <a:ext cx="0" cy="3600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직선 연결선 43"/>
                <p:cNvCxnSpPr/>
                <p:nvPr/>
              </p:nvCxnSpPr>
              <p:spPr>
                <a:xfrm>
                  <a:off x="6948264" y="1867968"/>
                  <a:ext cx="0" cy="3600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" name="그룹 17"/>
              <p:cNvGrpSpPr/>
              <p:nvPr/>
            </p:nvGrpSpPr>
            <p:grpSpPr>
              <a:xfrm>
                <a:off x="1619672" y="1772816"/>
                <a:ext cx="515381" cy="3430506"/>
                <a:chOff x="4166464" y="1790068"/>
                <a:chExt cx="515381" cy="3430506"/>
              </a:xfrm>
            </p:grpSpPr>
            <p:sp>
              <p:nvSpPr>
                <p:cNvPr id="37" name="타원 36"/>
                <p:cNvSpPr/>
                <p:nvPr/>
              </p:nvSpPr>
              <p:spPr>
                <a:xfrm>
                  <a:off x="4166464" y="3240382"/>
                  <a:ext cx="504000" cy="504000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8" name="타원 37"/>
                <p:cNvSpPr/>
                <p:nvPr/>
              </p:nvSpPr>
              <p:spPr>
                <a:xfrm>
                  <a:off x="4175755" y="1790068"/>
                  <a:ext cx="504000" cy="504000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타원 38"/>
                <p:cNvSpPr/>
                <p:nvPr/>
              </p:nvSpPr>
              <p:spPr>
                <a:xfrm>
                  <a:off x="4177845" y="4716574"/>
                  <a:ext cx="504000" cy="504000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9" name="그룹 18"/>
              <p:cNvGrpSpPr/>
              <p:nvPr/>
            </p:nvGrpSpPr>
            <p:grpSpPr>
              <a:xfrm>
                <a:off x="6692037" y="1790543"/>
                <a:ext cx="515381" cy="3430506"/>
                <a:chOff x="4166464" y="1790068"/>
                <a:chExt cx="515381" cy="3430506"/>
              </a:xfrm>
            </p:grpSpPr>
            <p:sp>
              <p:nvSpPr>
                <p:cNvPr id="34" name="타원 33"/>
                <p:cNvSpPr/>
                <p:nvPr/>
              </p:nvSpPr>
              <p:spPr>
                <a:xfrm>
                  <a:off x="4166464" y="3240382"/>
                  <a:ext cx="504000" cy="504000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5" name="타원 34"/>
                <p:cNvSpPr/>
                <p:nvPr/>
              </p:nvSpPr>
              <p:spPr>
                <a:xfrm>
                  <a:off x="4175755" y="1790068"/>
                  <a:ext cx="504000" cy="504000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6" name="타원 35"/>
                <p:cNvSpPr/>
                <p:nvPr/>
              </p:nvSpPr>
              <p:spPr>
                <a:xfrm>
                  <a:off x="4177845" y="4716574"/>
                  <a:ext cx="504000" cy="504000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</a:endParaRPr>
                </a:p>
              </p:txBody>
            </p:sp>
          </p:grpSp>
          <p:cxnSp>
            <p:nvCxnSpPr>
              <p:cNvPr id="20" name="직선 연결선 19"/>
              <p:cNvCxnSpPr/>
              <p:nvPr/>
            </p:nvCxnSpPr>
            <p:spPr>
              <a:xfrm flipH="1">
                <a:off x="1310504" y="1721411"/>
                <a:ext cx="1122336" cy="64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직선 연결선 20"/>
              <p:cNvCxnSpPr/>
              <p:nvPr/>
            </p:nvCxnSpPr>
            <p:spPr>
              <a:xfrm>
                <a:off x="6415610" y="1735931"/>
                <a:ext cx="1122336" cy="64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직선 연결선 21"/>
              <p:cNvCxnSpPr/>
              <p:nvPr/>
            </p:nvCxnSpPr>
            <p:spPr>
              <a:xfrm flipV="1">
                <a:off x="6382869" y="4627322"/>
                <a:ext cx="1122336" cy="64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직선 연결선 22"/>
              <p:cNvCxnSpPr/>
              <p:nvPr/>
            </p:nvCxnSpPr>
            <p:spPr>
              <a:xfrm flipH="1" flipV="1">
                <a:off x="1403648" y="4650622"/>
                <a:ext cx="1122336" cy="64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4" name="그룹 23"/>
              <p:cNvGrpSpPr/>
              <p:nvPr/>
            </p:nvGrpSpPr>
            <p:grpSpPr>
              <a:xfrm>
                <a:off x="1730633" y="1840761"/>
                <a:ext cx="5378233" cy="3312479"/>
                <a:chOff x="1730633" y="1840761"/>
                <a:chExt cx="5378233" cy="3312479"/>
              </a:xfrm>
            </p:grpSpPr>
            <p:sp>
              <p:nvSpPr>
                <p:cNvPr id="25" name="TextBox 24"/>
                <p:cNvSpPr txBox="1"/>
                <p:nvPr/>
              </p:nvSpPr>
              <p:spPr>
                <a:xfrm>
                  <a:off x="2999253" y="2594734"/>
                  <a:ext cx="3113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2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" name="TextBox 25"/>
                <p:cNvSpPr txBox="1"/>
                <p:nvPr/>
              </p:nvSpPr>
              <p:spPr>
                <a:xfrm>
                  <a:off x="2999253" y="4060497"/>
                  <a:ext cx="3113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1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>
                  <a:off x="1733885" y="4766656"/>
                  <a:ext cx="3113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0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" name="TextBox 27"/>
                <p:cNvSpPr txBox="1"/>
                <p:nvPr/>
              </p:nvSpPr>
              <p:spPr>
                <a:xfrm>
                  <a:off x="6788385" y="4783908"/>
                  <a:ext cx="3113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0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9" name="TextBox 28"/>
                <p:cNvSpPr txBox="1"/>
                <p:nvPr/>
              </p:nvSpPr>
              <p:spPr>
                <a:xfrm>
                  <a:off x="1730633" y="1857402"/>
                  <a:ext cx="3113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0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1744085" y="3281384"/>
                  <a:ext cx="3113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3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1" name="TextBox 30"/>
                <p:cNvSpPr txBox="1"/>
                <p:nvPr/>
              </p:nvSpPr>
              <p:spPr>
                <a:xfrm>
                  <a:off x="4272103" y="4774149"/>
                  <a:ext cx="3113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3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2" name="TextBox 31"/>
                <p:cNvSpPr txBox="1"/>
                <p:nvPr/>
              </p:nvSpPr>
              <p:spPr>
                <a:xfrm>
                  <a:off x="6788385" y="3298636"/>
                  <a:ext cx="3113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3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6797562" y="1840761"/>
                  <a:ext cx="3113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0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grpSp>
        <p:nvGrpSpPr>
          <p:cNvPr id="51" name="그룹 50"/>
          <p:cNvGrpSpPr/>
          <p:nvPr/>
        </p:nvGrpSpPr>
        <p:grpSpPr>
          <a:xfrm>
            <a:off x="2034468" y="1628800"/>
            <a:ext cx="6461185" cy="3873260"/>
            <a:chOff x="1173192" y="1621766"/>
            <a:chExt cx="6461185" cy="3873260"/>
          </a:xfrm>
        </p:grpSpPr>
        <p:sp>
          <p:nvSpPr>
            <p:cNvPr id="52" name="자유형 51"/>
            <p:cNvSpPr/>
            <p:nvPr/>
          </p:nvSpPr>
          <p:spPr>
            <a:xfrm>
              <a:off x="1173192" y="1621766"/>
              <a:ext cx="6461185" cy="3873260"/>
            </a:xfrm>
            <a:custGeom>
              <a:avLst/>
              <a:gdLst>
                <a:gd name="connsiteX0" fmla="*/ 0 w 6461185"/>
                <a:gd name="connsiteY0" fmla="*/ 0 h 3873260"/>
                <a:gd name="connsiteX1" fmla="*/ 0 w 6461185"/>
                <a:gd name="connsiteY1" fmla="*/ 3873260 h 3873260"/>
                <a:gd name="connsiteX2" fmla="*/ 6461185 w 6461185"/>
                <a:gd name="connsiteY2" fmla="*/ 3873260 h 3873260"/>
                <a:gd name="connsiteX3" fmla="*/ 6461185 w 6461185"/>
                <a:gd name="connsiteY3" fmla="*/ 34506 h 3873260"/>
                <a:gd name="connsiteX4" fmla="*/ 8627 w 6461185"/>
                <a:gd name="connsiteY4" fmla="*/ 34506 h 387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61185" h="3873260">
                  <a:moveTo>
                    <a:pt x="0" y="0"/>
                  </a:moveTo>
                  <a:lnTo>
                    <a:pt x="0" y="3873260"/>
                  </a:lnTo>
                  <a:lnTo>
                    <a:pt x="6461185" y="3873260"/>
                  </a:lnTo>
                  <a:lnTo>
                    <a:pt x="6461185" y="34506"/>
                  </a:lnTo>
                  <a:lnTo>
                    <a:pt x="8627" y="34506"/>
                  </a:lnTo>
                </a:path>
              </a:pathLst>
            </a:custGeom>
            <a:solidFill>
              <a:schemeClr val="tx2">
                <a:lumMod val="50000"/>
                <a:alpha val="1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53" name="타원 52"/>
            <p:cNvSpPr/>
            <p:nvPr/>
          </p:nvSpPr>
          <p:spPr>
            <a:xfrm>
              <a:off x="5436096" y="2527400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2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54" name="타원 53"/>
            <p:cNvSpPr/>
            <p:nvPr/>
          </p:nvSpPr>
          <p:spPr>
            <a:xfrm>
              <a:off x="5436152" y="3979242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1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55" name="타원 54"/>
            <p:cNvSpPr/>
            <p:nvPr/>
          </p:nvSpPr>
          <p:spPr>
            <a:xfrm>
              <a:off x="4166464" y="3240382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3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56" name="타원 55"/>
            <p:cNvSpPr/>
            <p:nvPr/>
          </p:nvSpPr>
          <p:spPr>
            <a:xfrm>
              <a:off x="4175755" y="1790068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0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57" name="타원 56"/>
            <p:cNvSpPr/>
            <p:nvPr/>
          </p:nvSpPr>
          <p:spPr>
            <a:xfrm>
              <a:off x="4177845" y="4716574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0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58" name="타원 57"/>
            <p:cNvSpPr/>
            <p:nvPr/>
          </p:nvSpPr>
          <p:spPr>
            <a:xfrm>
              <a:off x="2915816" y="2518774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1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59" name="타원 58"/>
            <p:cNvSpPr/>
            <p:nvPr/>
          </p:nvSpPr>
          <p:spPr>
            <a:xfrm>
              <a:off x="2915872" y="3979242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2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60" name="직선 연결선 59"/>
            <p:cNvCxnSpPr/>
            <p:nvPr/>
          </p:nvCxnSpPr>
          <p:spPr>
            <a:xfrm>
              <a:off x="1299949" y="1692182"/>
              <a:ext cx="6235200" cy="3600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직선 연결선 60"/>
            <p:cNvCxnSpPr/>
            <p:nvPr/>
          </p:nvCxnSpPr>
          <p:spPr>
            <a:xfrm flipV="1">
              <a:off x="1299949" y="1692182"/>
              <a:ext cx="6235200" cy="3600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직선 연결선 61"/>
            <p:cNvCxnSpPr/>
            <p:nvPr/>
          </p:nvCxnSpPr>
          <p:spPr>
            <a:xfrm>
              <a:off x="3829338" y="1703808"/>
              <a:ext cx="3741120" cy="2159999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/>
            <p:cNvCxnSpPr/>
            <p:nvPr/>
          </p:nvCxnSpPr>
          <p:spPr>
            <a:xfrm flipV="1">
              <a:off x="3829338" y="3141208"/>
              <a:ext cx="3741120" cy="2160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직선 연결선 63"/>
            <p:cNvCxnSpPr/>
            <p:nvPr/>
          </p:nvCxnSpPr>
          <p:spPr>
            <a:xfrm flipH="1">
              <a:off x="1248006" y="1706808"/>
              <a:ext cx="3741120" cy="2159999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직선 연결선 64"/>
            <p:cNvCxnSpPr/>
            <p:nvPr/>
          </p:nvCxnSpPr>
          <p:spPr>
            <a:xfrm flipH="1" flipV="1">
              <a:off x="1248006" y="3144208"/>
              <a:ext cx="3741120" cy="2160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직선 연결선 65"/>
            <p:cNvCxnSpPr/>
            <p:nvPr/>
          </p:nvCxnSpPr>
          <p:spPr>
            <a:xfrm>
              <a:off x="5683811" y="1850716"/>
              <a:ext cx="0" cy="3600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직선 연결선 66"/>
            <p:cNvCxnSpPr/>
            <p:nvPr/>
          </p:nvCxnSpPr>
          <p:spPr>
            <a:xfrm>
              <a:off x="4419358" y="1850716"/>
              <a:ext cx="0" cy="3600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직선 연결선 67"/>
            <p:cNvCxnSpPr/>
            <p:nvPr/>
          </p:nvCxnSpPr>
          <p:spPr>
            <a:xfrm>
              <a:off x="3154905" y="1850716"/>
              <a:ext cx="0" cy="3600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직선 연결선 68"/>
            <p:cNvCxnSpPr/>
            <p:nvPr/>
          </p:nvCxnSpPr>
          <p:spPr>
            <a:xfrm>
              <a:off x="1890452" y="1850716"/>
              <a:ext cx="0" cy="3600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직선 연결선 69"/>
            <p:cNvCxnSpPr/>
            <p:nvPr/>
          </p:nvCxnSpPr>
          <p:spPr>
            <a:xfrm>
              <a:off x="6948264" y="1850716"/>
              <a:ext cx="0" cy="3600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타원 70"/>
            <p:cNvSpPr/>
            <p:nvPr/>
          </p:nvSpPr>
          <p:spPr>
            <a:xfrm>
              <a:off x="1619672" y="3223130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0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72" name="타원 71"/>
            <p:cNvSpPr/>
            <p:nvPr/>
          </p:nvSpPr>
          <p:spPr>
            <a:xfrm>
              <a:off x="1628963" y="1772816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3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73" name="타원 72"/>
            <p:cNvSpPr/>
            <p:nvPr/>
          </p:nvSpPr>
          <p:spPr>
            <a:xfrm>
              <a:off x="1631053" y="4699322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3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74" name="타원 73"/>
            <p:cNvSpPr/>
            <p:nvPr/>
          </p:nvSpPr>
          <p:spPr>
            <a:xfrm>
              <a:off x="6692037" y="3240857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0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75" name="타원 74"/>
            <p:cNvSpPr/>
            <p:nvPr/>
          </p:nvSpPr>
          <p:spPr>
            <a:xfrm>
              <a:off x="6701328" y="1790543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3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76" name="타원 75"/>
            <p:cNvSpPr/>
            <p:nvPr/>
          </p:nvSpPr>
          <p:spPr>
            <a:xfrm>
              <a:off x="6703418" y="4717049"/>
              <a:ext cx="504000" cy="504000"/>
            </a:xfrm>
            <a:prstGeom prst="ellips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accent1">
                      <a:lumMod val="50000"/>
                    </a:schemeClr>
                  </a:solidFill>
                </a:rPr>
                <a:t>3</a:t>
              </a:r>
              <a:endParaRPr lang="ko-KR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77" name="직선 연결선 76"/>
            <p:cNvCxnSpPr/>
            <p:nvPr/>
          </p:nvCxnSpPr>
          <p:spPr>
            <a:xfrm flipH="1">
              <a:off x="1310504" y="1721411"/>
              <a:ext cx="1122336" cy="648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직선 연결선 77"/>
            <p:cNvCxnSpPr/>
            <p:nvPr/>
          </p:nvCxnSpPr>
          <p:spPr>
            <a:xfrm>
              <a:off x="6415610" y="1735931"/>
              <a:ext cx="1122336" cy="648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직선 연결선 78"/>
            <p:cNvCxnSpPr/>
            <p:nvPr/>
          </p:nvCxnSpPr>
          <p:spPr>
            <a:xfrm flipV="1">
              <a:off x="6382869" y="4627322"/>
              <a:ext cx="1122336" cy="648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직선 연결선 79"/>
            <p:cNvCxnSpPr/>
            <p:nvPr/>
          </p:nvCxnSpPr>
          <p:spPr>
            <a:xfrm flipH="1" flipV="1">
              <a:off x="1403648" y="4650622"/>
              <a:ext cx="1122336" cy="6480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1" name="직선 화살표 연결선 80"/>
          <p:cNvCxnSpPr/>
          <p:nvPr/>
        </p:nvCxnSpPr>
        <p:spPr>
          <a:xfrm flipV="1">
            <a:off x="1619672" y="5457750"/>
            <a:ext cx="345144" cy="347514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1733885" y="5606543"/>
                <a:ext cx="1316066" cy="40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/>
                            </a:rPr>
                            <m:t>𝑧</m:t>
                          </m:r>
                        </m:sub>
                      </m:sSub>
                      <m:r>
                        <a:rPr lang="en-US" altLang="ko-KR" b="0" i="1" smtClean="0">
                          <a:latin typeface="Cambria Math"/>
                        </a:rPr>
                        <m:t>=</m:t>
                      </m:r>
                      <m:r>
                        <a:rPr lang="en-US" altLang="ko-KR" b="0" i="1" smtClean="0">
                          <a:latin typeface="Cambria Math"/>
                        </a:rPr>
                        <m:t>𝐿</m:t>
                      </m:r>
                      <m:r>
                        <a:rPr lang="en-US" altLang="ko-KR" b="0" i="1" smtClean="0">
                          <a:latin typeface="Cambria Math"/>
                        </a:rPr>
                        <m:t>/</m:t>
                      </m:r>
                      <m:rad>
                        <m:radPr>
                          <m:degHide m:val="on"/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altLang="ko-KR" b="0" i="1" smtClean="0">
                              <a:latin typeface="Cambria Math"/>
                            </a:rPr>
                            <m:t>6</m:t>
                          </m:r>
                        </m:e>
                      </m:rad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3885" y="5606543"/>
                <a:ext cx="1316066" cy="401970"/>
              </a:xfrm>
              <a:prstGeom prst="rect">
                <a:avLst/>
              </a:prstGeom>
              <a:blipFill rotWithShape="1">
                <a:blip r:embed="rId2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2859544" y="5622152"/>
                <a:ext cx="4112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9544" y="5622152"/>
                <a:ext cx="411266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624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Skyrme</a:t>
            </a:r>
            <a:r>
              <a:rPr lang="en-US" altLang="ko-KR" dirty="0" smtClean="0"/>
              <a:t> Model &amp; Dense Matter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71600" y="1484784"/>
                <a:ext cx="5273302" cy="6481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latin typeface="Cambria Math"/>
                          <a:ea typeface="Cambria Math"/>
                        </a:rPr>
                        <m:t>ℒ</m:t>
                      </m:r>
                      <m:r>
                        <a:rPr lang="en-US" altLang="ko-KR" b="0" i="1" smtClean="0">
                          <a:latin typeface="Cambria Math"/>
                          <a:ea typeface="Cambria Math"/>
                        </a:rPr>
                        <m:t>= </m:t>
                      </m:r>
                      <m:f>
                        <m:fPr>
                          <m:ctrlPr>
                            <a:rPr lang="en-US" altLang="ko-KR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SupPr>
                            <m:e>
                              <m:r>
                                <a:rPr lang="en-US" altLang="ko-KR" b="0" i="1" smtClean="0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sub>
                            <m:sup>
                              <m:r>
                                <a:rPr lang="en-US" altLang="ko-KR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altLang="ko-KR" b="0" i="1" smtClean="0">
                              <a:latin typeface="Cambria Math"/>
                              <a:ea typeface="Cambria Math"/>
                            </a:rPr>
                            <m:t>4 </m:t>
                          </m:r>
                        </m:den>
                      </m:f>
                      <m:r>
                        <m:rPr>
                          <m:nor/>
                        </m:rPr>
                        <a:rPr lang="en-US" altLang="ko-KR" b="0" i="0" smtClean="0">
                          <a:latin typeface="Cambria Math"/>
                          <a:ea typeface="Cambria Math"/>
                        </a:rPr>
                        <m:t>tr</m:t>
                      </m:r>
                      <m:d>
                        <m:dPr>
                          <m:ctrlPr>
                            <a:rPr lang="en-US" altLang="ko-KR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ko-KR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/>
                                  <a:ea typeface="Cambria Math"/>
                                </a:rPr>
                                <m:t>𝜇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ko-KR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ko-KR" b="0" i="1" smtClean="0">
                                  <a:latin typeface="Cambria Math"/>
                                  <a:ea typeface="Cambria Math"/>
                                </a:rPr>
                                <m:t>𝑈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ko-KR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ko-KR" b="0" i="1" smtClean="0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/>
                                  <a:ea typeface="Cambria Math"/>
                                </a:rPr>
                                <m:t>𝜇</m:t>
                              </m:r>
                            </m:sup>
                          </m:sSup>
                          <m:r>
                            <a:rPr lang="en-US" altLang="ko-KR" b="0" i="1" smtClean="0">
                              <a:latin typeface="Cambria Math"/>
                              <a:ea typeface="Cambria Math"/>
                            </a:rPr>
                            <m:t>𝑈</m:t>
                          </m:r>
                        </m:e>
                      </m:d>
                      <m:r>
                        <a:rPr lang="en-US" altLang="ko-KR" b="0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ko-KR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ko-KR" b="0" i="1" smtClean="0">
                              <a:latin typeface="Cambria Math"/>
                              <a:ea typeface="Cambria Math"/>
                            </a:rPr>
                            <m:t>32</m:t>
                          </m:r>
                          <m:sSup>
                            <m:sSupPr>
                              <m:ctrlPr>
                                <a:rPr lang="en-US" altLang="ko-KR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ko-KR" b="0" i="1" smtClean="0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m:rPr>
                          <m:nor/>
                        </m:rPr>
                        <a:rPr lang="en-US" altLang="ko-KR" b="0" i="0" smtClean="0">
                          <a:latin typeface="Cambria Math"/>
                          <a:ea typeface="Cambria Math"/>
                        </a:rPr>
                        <m:t>tr</m:t>
                      </m:r>
                      <m:sSup>
                        <m:sSupPr>
                          <m:ctrlPr>
                            <a:rPr lang="en-US" altLang="ko-KR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ko-KR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ko-KR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b="0" i="1" smtClean="0">
                                      <a:latin typeface="Cambria Math"/>
                                      <a:ea typeface="Cambria Math"/>
                                    </a:rPr>
                                    <m:t>𝑈</m:t>
                                  </m:r>
                                </m:e>
                                <m:sup>
                                  <m:r>
                                    <a:rPr lang="en-US" altLang="ko-KR" b="0" i="1" smtClean="0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altLang="ko-KR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b="0" i="1" smtClean="0">
                                      <a:latin typeface="Cambria Math"/>
                                      <a:ea typeface="Cambria Math"/>
                                    </a:rPr>
                                    <m:t>𝜕</m:t>
                                  </m:r>
                                </m:e>
                                <m:sub>
                                  <m:r>
                                    <a:rPr lang="en-US" altLang="ko-KR" b="0" i="1" smtClean="0">
                                      <a:latin typeface="Cambria Math"/>
                                      <a:ea typeface="Cambria Math"/>
                                    </a:rPr>
                                    <m:t>𝜇</m:t>
                                  </m:r>
                                </m:sub>
                              </m:sSub>
                              <m:r>
                                <a:rPr lang="en-US" altLang="ko-KR" b="0" i="1" smtClean="0">
                                  <a:latin typeface="Cambria Math"/>
                                  <a:ea typeface="Cambria Math"/>
                                </a:rPr>
                                <m:t>𝑈</m:t>
                              </m:r>
                              <m:r>
                                <a:rPr lang="en-US" altLang="ko-KR" b="0" i="1" smtClean="0">
                                  <a:latin typeface="Cambria Math"/>
                                  <a:ea typeface="Cambria Math"/>
                                </a:rPr>
                                <m:t>, </m:t>
                              </m:r>
                              <m:sSup>
                                <m:sSupPr>
                                  <m:ctrlPr>
                                    <a:rPr lang="en-US" altLang="ko-KR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b="0" i="1" smtClean="0">
                                      <a:latin typeface="Cambria Math"/>
                                      <a:ea typeface="Cambria Math"/>
                                    </a:rPr>
                                    <m:t>𝑈</m:t>
                                  </m:r>
                                </m:e>
                                <m:sup>
                                  <m:r>
                                    <a:rPr lang="en-US" altLang="ko-KR" b="0" i="1" smtClean="0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altLang="ko-KR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b="0" i="1" smtClean="0">
                                      <a:latin typeface="Cambria Math"/>
                                      <a:ea typeface="Cambria Math"/>
                                    </a:rPr>
                                    <m:t>𝜕</m:t>
                                  </m:r>
                                </m:e>
                                <m:sub>
                                  <m:r>
                                    <a:rPr lang="en-US" altLang="ko-KR" b="0" i="1" smtClean="0">
                                      <a:latin typeface="Cambria Math"/>
                                      <a:ea typeface="Cambria Math"/>
                                    </a:rPr>
                                    <m:t>𝜈</m:t>
                                  </m:r>
                                </m:sub>
                              </m:sSub>
                              <m:r>
                                <a:rPr lang="en-US" altLang="ko-KR" b="0" i="1" smtClean="0">
                                  <a:latin typeface="Cambria Math"/>
                                  <a:ea typeface="Cambria Math"/>
                                </a:rPr>
                                <m:t>𝑈</m:t>
                              </m:r>
                            </m:e>
                          </m:d>
                        </m:e>
                        <m:sup>
                          <m:r>
                            <a:rPr lang="en-US" altLang="ko-KR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484784"/>
                <a:ext cx="5273302" cy="64812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그룹 8"/>
          <p:cNvGrpSpPr/>
          <p:nvPr/>
        </p:nvGrpSpPr>
        <p:grpSpPr>
          <a:xfrm>
            <a:off x="1172029" y="2132910"/>
            <a:ext cx="2694943" cy="2818946"/>
            <a:chOff x="1172029" y="1511514"/>
            <a:chExt cx="2694943" cy="2818946"/>
          </a:xfrm>
        </p:grpSpPr>
        <p:pic>
          <p:nvPicPr>
            <p:cNvPr id="5122" name="Picture 2" descr="skyrmion hedgehog에 대한 이미지 검색결과">
              <a:hlinkClick r:id="rId3"/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682" t="3627" r="44200" b="65279"/>
            <a:stretch/>
          </p:blipFill>
          <p:spPr bwMode="auto">
            <a:xfrm>
              <a:off x="1172029" y="3284984"/>
              <a:ext cx="1147313" cy="10454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0" name="직선 화살표 연결선 9"/>
            <p:cNvCxnSpPr/>
            <p:nvPr/>
          </p:nvCxnSpPr>
          <p:spPr>
            <a:xfrm>
              <a:off x="1475656" y="1511514"/>
              <a:ext cx="270029" cy="1634208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1715806" y="2271668"/>
              <a:ext cx="21511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Topological soliton</a:t>
              </a:r>
              <a:endParaRPr lang="ko-KR" altLang="en-US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779912" y="3509264"/>
            <a:ext cx="3399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1. Strongly interacting objects 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  with a finite size</a:t>
            </a:r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805790" y="4870901"/>
            <a:ext cx="34419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3</a:t>
            </a:r>
            <a:r>
              <a:rPr lang="en-US" altLang="ko-KR" dirty="0" smtClean="0"/>
              <a:t>. </a:t>
            </a:r>
            <a:r>
              <a:rPr lang="en-US" altLang="ko-KR" dirty="0" smtClean="0"/>
              <a:t>No problem in constructing 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  dense matter</a:t>
            </a:r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814416" y="5518973"/>
            <a:ext cx="37993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4</a:t>
            </a:r>
            <a:r>
              <a:rPr lang="en-US" altLang="ko-KR" dirty="0" smtClean="0"/>
              <a:t>. Unified approaches for mesons 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  and baryons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907704" y="2267580"/>
                <a:ext cx="21103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𝑈</m:t>
                      </m:r>
                      <m:r>
                        <a:rPr lang="en-US" altLang="ko-KR" b="0" i="1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ko-KR" b="0" i="0" smtClean="0">
                          <a:latin typeface="Cambria Math"/>
                        </a:rPr>
                        <m:t>exp</m:t>
                      </m:r>
                      <m:r>
                        <a:rPr lang="en-US" altLang="ko-KR" b="0" i="1" smtClean="0">
                          <a:latin typeface="Cambria Math"/>
                        </a:rPr>
                        <m:t>⁡(</m:t>
                      </m:r>
                      <m:r>
                        <a:rPr lang="en-US" altLang="ko-KR" b="0" i="1" smtClean="0">
                          <a:latin typeface="Cambria Math"/>
                        </a:rPr>
                        <m:t>𝑖</m:t>
                      </m:r>
                      <m:acc>
                        <m:accPr>
                          <m:chr m:val="⃗"/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ko-KR" b="0" i="1" smtClean="0">
                              <a:latin typeface="Cambria Math"/>
                            </a:rPr>
                            <m:t>𝜏</m:t>
                          </m:r>
                        </m:e>
                      </m:acc>
                      <m:r>
                        <a:rPr lang="en-US" altLang="ko-KR" b="0" i="1" smtClean="0">
                          <a:latin typeface="Cambria Math"/>
                        </a:rPr>
                        <m:t>⋅</m:t>
                      </m:r>
                      <m:f>
                        <m:fPr>
                          <m:type m:val="lin"/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en-US" altLang="ko-KR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ko-KR" b="0" i="1" smtClean="0">
                                  <a:latin typeface="Cambria Math"/>
                                </a:rPr>
                                <m:t>𝜋</m:t>
                              </m:r>
                            </m:e>
                          </m:acc>
                        </m:num>
                        <m:den>
                          <m:sSub>
                            <m:sSubPr>
                              <m:ctrlPr>
                                <a:rPr lang="en-US" altLang="ko-KR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/>
                                </a:rPr>
                                <m:t>𝜋</m:t>
                              </m:r>
                            </m:sub>
                          </m:sSub>
                        </m:den>
                      </m:f>
                      <m:r>
                        <a:rPr lang="en-US" altLang="ko-KR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2267580"/>
                <a:ext cx="2110385" cy="369332"/>
              </a:xfrm>
              <a:prstGeom prst="rect">
                <a:avLst/>
              </a:prstGeom>
              <a:blipFill rotWithShape="1">
                <a:blip r:embed="rId5"/>
                <a:stretch>
                  <a:fillRect t="-113115" r="-13584" b="-17868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4956876" y="2060848"/>
                <a:ext cx="1343316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∼</m:t>
                      </m:r>
                      <m:f>
                        <m:fPr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ko-KR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  <m:sSub>
                        <m:sSubPr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/>
                            </a:rPr>
                            <m:t>𝜇𝜈</m:t>
                          </m:r>
                        </m:sub>
                      </m:sSub>
                      <m:sSub>
                        <m:sSubPr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/>
                            </a:rPr>
                            <m:t>𝜇𝜈</m:t>
                          </m:r>
                        </m:sub>
                      </m:sSub>
                    </m:oMath>
                  </m:oMathPara>
                </a14:m>
                <a:endParaRPr lang="ko-KR" altLang="en-US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6876" y="2060848"/>
                <a:ext cx="1343316" cy="61093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3805790" y="4222829"/>
            <a:ext cx="34428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2. </a:t>
            </a:r>
            <a:r>
              <a:rPr lang="en-US" altLang="ko-KR" dirty="0" smtClean="0"/>
              <a:t>Non-perturbative treatment 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  </a:t>
            </a:r>
            <a:r>
              <a:rPr lang="en-US" altLang="ko-KR" dirty="0" smtClean="0"/>
              <a:t>of strong </a:t>
            </a:r>
            <a:r>
              <a:rPr lang="en-US" altLang="ko-KR" dirty="0" smtClean="0"/>
              <a:t>interactions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59632" y="5003884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s</a:t>
            </a:r>
            <a:r>
              <a:rPr lang="en-US" altLang="ko-KR" dirty="0" smtClean="0"/>
              <a:t>ince 1961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6650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3" grpId="0"/>
      <p:bldP spid="1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Sheet-Sheet Interaction</a:t>
            </a:r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688" y="1630363"/>
            <a:ext cx="5761037" cy="360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464990" y="5157192"/>
                <a:ext cx="4112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4990" y="5157192"/>
                <a:ext cx="411266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07704" y="4442250"/>
                <a:ext cx="1224822" cy="3806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̃"/>
                              <m:ctrlPr>
                                <a:rPr lang="en-US" altLang="ko-KR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ko-KR" b="0" i="1" smtClean="0">
                                  <a:latin typeface="Cambria Math"/>
                                </a:rPr>
                                <m:t>𝜆</m:t>
                              </m:r>
                            </m:e>
                          </m:acc>
                        </m:e>
                        <m:sup>
                          <m:r>
                            <a:rPr lang="en-US" altLang="ko-KR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altLang="ko-KR" b="0" i="1" smtClean="0">
                          <a:latin typeface="Cambria Math"/>
                        </a:rPr>
                        <m:t>=0.05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4442250"/>
                <a:ext cx="1224822" cy="380617"/>
              </a:xfrm>
              <a:prstGeom prst="rect">
                <a:avLst/>
              </a:prstGeom>
              <a:blipFill rotWithShape="1">
                <a:blip r:embed="rId4"/>
                <a:stretch>
                  <a:fillRect t="-161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17721" y="3241866"/>
                <a:ext cx="1224822" cy="3806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̃"/>
                              <m:ctrlPr>
                                <a:rPr lang="en-US" altLang="ko-KR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ko-KR" b="0" i="1" smtClean="0">
                                  <a:latin typeface="Cambria Math"/>
                                </a:rPr>
                                <m:t>𝜆</m:t>
                              </m:r>
                            </m:e>
                          </m:acc>
                        </m:e>
                        <m:sup>
                          <m:r>
                            <a:rPr lang="en-US" altLang="ko-KR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altLang="ko-KR" b="0" i="1" smtClean="0">
                          <a:latin typeface="Cambria Math"/>
                        </a:rPr>
                        <m:t>=0.06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721" y="3241866"/>
                <a:ext cx="1224822" cy="380617"/>
              </a:xfrm>
              <a:prstGeom prst="rect">
                <a:avLst/>
              </a:prstGeom>
              <a:blipFill rotWithShape="1">
                <a:blip r:embed="rId5"/>
                <a:stretch>
                  <a:fillRect t="-161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915816" y="2132856"/>
                <a:ext cx="1224822" cy="3806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̃"/>
                              <m:ctrlPr>
                                <a:rPr lang="en-US" altLang="ko-KR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ko-KR" b="0" i="1" smtClean="0">
                                  <a:latin typeface="Cambria Math"/>
                                </a:rPr>
                                <m:t>𝜆</m:t>
                              </m:r>
                            </m:e>
                          </m:acc>
                        </m:e>
                        <m:sup>
                          <m:r>
                            <a:rPr lang="en-US" altLang="ko-KR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altLang="ko-KR" b="0" i="1" smtClean="0">
                          <a:latin typeface="Cambria Math"/>
                        </a:rPr>
                        <m:t>=0.07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2132856"/>
                <a:ext cx="1224822" cy="380617"/>
              </a:xfrm>
              <a:prstGeom prst="rect">
                <a:avLst/>
              </a:prstGeom>
              <a:blipFill rotWithShape="1">
                <a:blip r:embed="rId6"/>
                <a:stretch>
                  <a:fillRect t="-161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그룹 16"/>
          <p:cNvGrpSpPr/>
          <p:nvPr/>
        </p:nvGrpSpPr>
        <p:grpSpPr>
          <a:xfrm>
            <a:off x="3528228" y="4442250"/>
            <a:ext cx="1833419" cy="1732346"/>
            <a:chOff x="3528228" y="4442250"/>
            <a:chExt cx="1833419" cy="1732346"/>
          </a:xfrm>
        </p:grpSpPr>
        <p:sp>
          <p:nvSpPr>
            <p:cNvPr id="6" name="TextBox 5"/>
            <p:cNvSpPr txBox="1"/>
            <p:nvPr/>
          </p:nvSpPr>
          <p:spPr>
            <a:xfrm>
              <a:off x="3780765" y="5805264"/>
              <a:ext cx="15808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Local Minima</a:t>
              </a:r>
              <a:endParaRPr lang="ko-KR" altLang="en-US" dirty="0"/>
            </a:p>
          </p:txBody>
        </p:sp>
        <p:cxnSp>
          <p:nvCxnSpPr>
            <p:cNvPr id="10" name="직선 화살표 연결선 9"/>
            <p:cNvCxnSpPr/>
            <p:nvPr/>
          </p:nvCxnSpPr>
          <p:spPr>
            <a:xfrm flipH="1" flipV="1">
              <a:off x="3528228" y="4632558"/>
              <a:ext cx="467708" cy="102869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화살표 연결선 12"/>
            <p:cNvCxnSpPr/>
            <p:nvPr/>
          </p:nvCxnSpPr>
          <p:spPr>
            <a:xfrm flipV="1">
              <a:off x="4283968" y="4632558"/>
              <a:ext cx="0" cy="111577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화살표 연결선 13"/>
            <p:cNvCxnSpPr/>
            <p:nvPr/>
          </p:nvCxnSpPr>
          <p:spPr>
            <a:xfrm flipV="1">
              <a:off x="4616044" y="4442250"/>
              <a:ext cx="460012" cy="130608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5617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862064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4. What we get to know?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6622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ko-KR" altLang="en-US"/>
          </a:p>
        </p:txBody>
      </p:sp>
      <p:grpSp>
        <p:nvGrpSpPr>
          <p:cNvPr id="7" name="그룹 6"/>
          <p:cNvGrpSpPr/>
          <p:nvPr/>
        </p:nvGrpSpPr>
        <p:grpSpPr>
          <a:xfrm>
            <a:off x="1331913" y="1087438"/>
            <a:ext cx="6480175" cy="4681537"/>
            <a:chOff x="1331913" y="1087438"/>
            <a:chExt cx="6480175" cy="4681537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913" y="1087438"/>
              <a:ext cx="6480175" cy="4681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4205263" y="2317522"/>
                  <a:ext cx="73347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5263" y="2317522"/>
                  <a:ext cx="733471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1475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3466930" y="3995772"/>
                  <a:ext cx="81419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ko-KR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ko-KR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66930" y="3995772"/>
                  <a:ext cx="814197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1475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3059832" y="3040607"/>
                  <a:ext cx="81419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ko-KR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ko-KR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4</m:t>
                            </m:r>
                          </m:sub>
                        </m:sSub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  <m: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59832" y="3040607"/>
                  <a:ext cx="814197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1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541" y="1090240"/>
            <a:ext cx="6480175" cy="468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995" y="1078614"/>
            <a:ext cx="6480175" cy="468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06003"/>
            <a:ext cx="6480175" cy="550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그룹 5"/>
          <p:cNvGrpSpPr/>
          <p:nvPr/>
        </p:nvGrpSpPr>
        <p:grpSpPr>
          <a:xfrm>
            <a:off x="4571998" y="658250"/>
            <a:ext cx="4369687" cy="3058781"/>
            <a:chOff x="4571998" y="658250"/>
            <a:chExt cx="4369687" cy="3058781"/>
          </a:xfrm>
        </p:grpSpPr>
        <p:pic>
          <p:nvPicPr>
            <p:cNvPr id="12290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1998" y="658250"/>
              <a:ext cx="4369687" cy="3058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2" name="직선 화살표 연결선 11"/>
            <p:cNvCxnSpPr/>
            <p:nvPr/>
          </p:nvCxnSpPr>
          <p:spPr>
            <a:xfrm flipV="1">
              <a:off x="4760064" y="2317522"/>
              <a:ext cx="1467847" cy="1198441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132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090613"/>
            <a:ext cx="6480175" cy="467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156176" y="2295682"/>
                <a:ext cx="4249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2295682"/>
                <a:ext cx="424924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156176" y="1556792"/>
                <a:ext cx="4249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1556792"/>
                <a:ext cx="424924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144465" y="3573016"/>
                <a:ext cx="6920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𝐸</m:t>
                      </m:r>
                      <m:r>
                        <a:rPr lang="en-US" altLang="ko-KR" b="0" i="1" smtClean="0">
                          <a:latin typeface="Cambria Math"/>
                        </a:rPr>
                        <m:t>/</m:t>
                      </m:r>
                      <m:r>
                        <a:rPr lang="en-US" altLang="ko-KR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4465" y="3573016"/>
                <a:ext cx="692049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7583460" y="3134822"/>
            <a:ext cx="615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accent4">
                    <a:lumMod val="50000"/>
                  </a:schemeClr>
                </a:solidFill>
              </a:rPr>
              <a:t>1.10</a:t>
            </a:r>
            <a:endParaRPr lang="ko-KR" alt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83460" y="4206836"/>
            <a:ext cx="615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accent4">
                    <a:lumMod val="50000"/>
                  </a:schemeClr>
                </a:solidFill>
              </a:rPr>
              <a:t>1.05</a:t>
            </a:r>
            <a:endParaRPr lang="ko-KR" alt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2682540" y="1473593"/>
            <a:ext cx="0" cy="397731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3647522" y="1476532"/>
            <a:ext cx="0" cy="397731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5292080" y="1462546"/>
            <a:ext cx="0" cy="397731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그룹 24"/>
          <p:cNvGrpSpPr/>
          <p:nvPr/>
        </p:nvGrpSpPr>
        <p:grpSpPr>
          <a:xfrm>
            <a:off x="3523411" y="3196099"/>
            <a:ext cx="2406364" cy="1120890"/>
            <a:chOff x="5318989" y="2060848"/>
            <a:chExt cx="2406364" cy="1120890"/>
          </a:xfrm>
        </p:grpSpPr>
        <p:cxnSp>
          <p:nvCxnSpPr>
            <p:cNvPr id="29" name="직선 화살표 연결선 28"/>
            <p:cNvCxnSpPr/>
            <p:nvPr/>
          </p:nvCxnSpPr>
          <p:spPr>
            <a:xfrm flipV="1">
              <a:off x="5669932" y="2060848"/>
              <a:ext cx="0" cy="1120890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5650498" y="2467998"/>
                  <a:ext cx="101284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ko-KR" i="1">
                          <a:latin typeface="Cambria Math"/>
                        </a:rPr>
                        <m:t>𝐸</m:t>
                      </m:r>
                    </m:oMath>
                  </a14:m>
                  <a:r>
                    <a:rPr lang="en-US" altLang="ko-KR" dirty="0"/>
                    <a:t>= 0.53</a:t>
                  </a:r>
                  <a:endParaRPr lang="ko-KR" altLang="en-US" dirty="0"/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0498" y="2467998"/>
                  <a:ext cx="1012841" cy="369332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t="-8197" r="-4790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1" name="직선 연결선 30"/>
            <p:cNvCxnSpPr/>
            <p:nvPr/>
          </p:nvCxnSpPr>
          <p:spPr>
            <a:xfrm>
              <a:off x="5318989" y="2063739"/>
              <a:ext cx="240636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그룹 3"/>
          <p:cNvGrpSpPr/>
          <p:nvPr/>
        </p:nvGrpSpPr>
        <p:grpSpPr>
          <a:xfrm>
            <a:off x="2907537" y="4330021"/>
            <a:ext cx="1088399" cy="1120890"/>
            <a:chOff x="2907537" y="4330021"/>
            <a:chExt cx="1088399" cy="1120890"/>
          </a:xfrm>
        </p:grpSpPr>
        <p:cxnSp>
          <p:nvCxnSpPr>
            <p:cNvPr id="34" name="직선 화살표 연결선 33"/>
            <p:cNvCxnSpPr/>
            <p:nvPr/>
          </p:nvCxnSpPr>
          <p:spPr>
            <a:xfrm flipV="1">
              <a:off x="2926971" y="4330021"/>
              <a:ext cx="0" cy="1120890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2907537" y="4737171"/>
                  <a:ext cx="108839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ko-KR" i="1" smtClean="0">
                          <a:latin typeface="Cambria Math"/>
                        </a:rPr>
                        <m:t>𝐸</m:t>
                      </m:r>
                    </m:oMath>
                  </a14:m>
                  <a:r>
                    <a:rPr lang="en-US" altLang="ko-KR" dirty="0" smtClean="0"/>
                    <a:t>=0.53</a:t>
                  </a:r>
                  <a:endParaRPr lang="ko-KR" altLang="en-US" dirty="0"/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07537" y="4737171"/>
                  <a:ext cx="1088399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t="-8197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6" name="직선 연결선 35"/>
          <p:cNvCxnSpPr/>
          <p:nvPr/>
        </p:nvCxnSpPr>
        <p:spPr>
          <a:xfrm>
            <a:off x="2576028" y="4332912"/>
            <a:ext cx="240636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그룹 36"/>
          <p:cNvGrpSpPr/>
          <p:nvPr/>
        </p:nvGrpSpPr>
        <p:grpSpPr>
          <a:xfrm>
            <a:off x="4716016" y="1978507"/>
            <a:ext cx="2406364" cy="1205591"/>
            <a:chOff x="5318989" y="1976147"/>
            <a:chExt cx="2406364" cy="1205591"/>
          </a:xfrm>
        </p:grpSpPr>
        <p:cxnSp>
          <p:nvCxnSpPr>
            <p:cNvPr id="38" name="직선 화살표 연결선 37"/>
            <p:cNvCxnSpPr/>
            <p:nvPr/>
          </p:nvCxnSpPr>
          <p:spPr>
            <a:xfrm flipV="1">
              <a:off x="5669932" y="1976147"/>
              <a:ext cx="0" cy="1205591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5650498" y="2346520"/>
                  <a:ext cx="101284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ko-KR" i="1">
                          <a:latin typeface="Cambria Math"/>
                        </a:rPr>
                        <m:t>𝐸</m:t>
                      </m:r>
                    </m:oMath>
                  </a14:m>
                  <a:r>
                    <a:rPr lang="en-US" altLang="ko-KR" dirty="0"/>
                    <a:t>= </a:t>
                  </a:r>
                  <a:r>
                    <a:rPr lang="en-US" altLang="ko-KR" dirty="0" smtClean="0"/>
                    <a:t>0.58</a:t>
                  </a:r>
                  <a:endParaRPr lang="ko-KR" altLang="en-US" dirty="0"/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0498" y="2346520"/>
                  <a:ext cx="1012841" cy="36933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t="-8197" r="-5422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0" name="직선 연결선 39"/>
            <p:cNvCxnSpPr/>
            <p:nvPr/>
          </p:nvCxnSpPr>
          <p:spPr>
            <a:xfrm>
              <a:off x="5318989" y="1976147"/>
              <a:ext cx="240636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그룹 15"/>
          <p:cNvGrpSpPr/>
          <p:nvPr/>
        </p:nvGrpSpPr>
        <p:grpSpPr>
          <a:xfrm>
            <a:off x="4886761" y="4157373"/>
            <a:ext cx="2468817" cy="1595499"/>
            <a:chOff x="4886761" y="4157373"/>
            <a:chExt cx="2468817" cy="1595499"/>
          </a:xfrm>
        </p:grpSpPr>
        <p:cxnSp>
          <p:nvCxnSpPr>
            <p:cNvPr id="9" name="직선 화살표 연결선 8"/>
            <p:cNvCxnSpPr/>
            <p:nvPr/>
          </p:nvCxnSpPr>
          <p:spPr>
            <a:xfrm>
              <a:off x="5171588" y="4157373"/>
              <a:ext cx="624548" cy="567771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4886761" y="4869160"/>
              <a:ext cx="246881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dirty="0" err="1"/>
                <a:t>Weizsäcker's</a:t>
              </a:r>
              <a:r>
                <a:rPr lang="en-US" altLang="ko-KR" dirty="0"/>
                <a:t> </a:t>
              </a:r>
              <a:r>
                <a:rPr lang="en-US" altLang="ko-KR" dirty="0" smtClean="0"/>
                <a:t>formula</a:t>
              </a:r>
              <a:r>
                <a:rPr lang="en-US" altLang="ko-KR" dirty="0"/>
                <a:t>?</a:t>
              </a:r>
              <a:endParaRPr lang="ko-KR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5100306" y="5373216"/>
                  <a:ext cx="2164439" cy="379656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/>
                              </a:rPr>
                              <m:t>𝐵</m:t>
                            </m:r>
                          </m:sub>
                        </m:sSub>
                        <m:r>
                          <a:rPr lang="en-US" altLang="ko-KR" b="0" i="1" smtClean="0"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/>
                              </a:rPr>
                              <m:t>𝑉</m:t>
                            </m:r>
                          </m:sub>
                        </m:sSub>
                        <m:r>
                          <a:rPr lang="en-US" altLang="ko-KR" b="0" i="1" smtClean="0">
                            <a:latin typeface="Cambria Math"/>
                          </a:rPr>
                          <m:t>𝐴</m:t>
                        </m:r>
                        <m:r>
                          <a:rPr lang="en-US" altLang="ko-KR" b="0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  <m:sSup>
                          <m:sSupPr>
                            <m:ctrlPr>
                              <a:rPr lang="en-US" altLang="ko-KR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𝐴</m:t>
                            </m:r>
                          </m:e>
                          <m:sup>
                            <m:r>
                              <a:rPr lang="en-US" altLang="ko-KR" b="0" i="1" smtClean="0">
                                <a:latin typeface="Cambria Math"/>
                              </a:rPr>
                              <m:t>2/3</m:t>
                            </m:r>
                          </m:sup>
                        </m:sSup>
                      </m:oMath>
                    </m:oMathPara>
                  </a14:m>
                  <a:endParaRPr lang="en-US" altLang="ko-KR" b="0" dirty="0" smtClean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0306" y="5373216"/>
                  <a:ext cx="2164439" cy="379656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9252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Dense </a:t>
            </a:r>
            <a:r>
              <a:rPr lang="en-US" altLang="ko-KR" dirty="0" err="1" smtClean="0"/>
              <a:t>Skyrmion</a:t>
            </a:r>
            <a:r>
              <a:rPr lang="en-US" altLang="ko-KR" smtClean="0"/>
              <a:t> Matter</a:t>
            </a:r>
            <a:endParaRPr lang="ko-KR" altLang="en-US" dirty="0"/>
          </a:p>
        </p:txBody>
      </p:sp>
      <p:pic>
        <p:nvPicPr>
          <p:cNvPr id="4" name="Picture 2" descr="C:\byp\dense-sk\presentation\Fi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1447800"/>
            <a:ext cx="6351587" cy="500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3779912" y="2034970"/>
            <a:ext cx="3681034" cy="3816424"/>
          </a:xfrm>
          <a:prstGeom prst="rect">
            <a:avLst/>
          </a:prstGeom>
          <a:solidFill>
            <a:schemeClr val="accent1"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5" name="Picture 2" descr="http://compstar.uni-frankfurt.de/wp-content/uploads/2015/12/pastaNewto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72"/>
          <a:stretch/>
        </p:blipFill>
        <p:spPr bwMode="auto">
          <a:xfrm>
            <a:off x="3131840" y="3284984"/>
            <a:ext cx="5553061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0667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862064"/>
            <a:ext cx="8229600" cy="1143000"/>
          </a:xfrm>
        </p:spPr>
        <p:txBody>
          <a:bodyPr/>
          <a:lstStyle/>
          <a:p>
            <a:r>
              <a:rPr lang="ko-KR" altLang="en-US" dirty="0" smtClean="0"/>
              <a:t>감사합니다</a:t>
            </a:r>
            <a:r>
              <a:rPr lang="en-US" altLang="ko-KR" dirty="0" smtClean="0"/>
              <a:t>!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14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Skyrme</a:t>
            </a:r>
            <a:r>
              <a:rPr lang="en-US" altLang="ko-KR" dirty="0" smtClean="0"/>
              <a:t> Model &amp; Dense Matter</a:t>
            </a:r>
            <a:endParaRPr lang="ko-KR" altLang="en-US" dirty="0"/>
          </a:p>
        </p:txBody>
      </p:sp>
      <p:pic>
        <p:nvPicPr>
          <p:cNvPr id="4" name="Picture 2" descr="C:\byp\dense-sk\presentation\Fi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1447800"/>
            <a:ext cx="6351587" cy="500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1488256" y="3645024"/>
            <a:ext cx="2579688" cy="2573338"/>
            <a:chOff x="672" y="384"/>
            <a:chExt cx="1625" cy="1621"/>
          </a:xfrm>
        </p:grpSpPr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" y="384"/>
              <a:ext cx="1625" cy="16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1088" y="792"/>
              <a:ext cx="816" cy="816"/>
            </a:xfrm>
            <a:prstGeom prst="rect">
              <a:avLst/>
            </a:prstGeom>
            <a:noFill/>
            <a:ln w="25400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5148064" y="3645024"/>
            <a:ext cx="2562225" cy="2568575"/>
            <a:chOff x="3046" y="288"/>
            <a:chExt cx="1614" cy="1618"/>
          </a:xfrm>
        </p:grpSpPr>
        <p:pic>
          <p:nvPicPr>
            <p:cNvPr id="9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6" y="288"/>
              <a:ext cx="1614" cy="16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3220" y="435"/>
              <a:ext cx="1296" cy="1344"/>
            </a:xfrm>
            <a:prstGeom prst="rect">
              <a:avLst/>
            </a:prstGeom>
            <a:noFill/>
            <a:ln w="25400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6940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byp\dense-sk\presentation\Fi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038" y="980728"/>
            <a:ext cx="6532562" cy="496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Skyrme</a:t>
            </a:r>
            <a:r>
              <a:rPr lang="en-US" altLang="ko-KR" dirty="0" smtClean="0"/>
              <a:t> Model &amp; Dense Matter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249542" y="5879013"/>
            <a:ext cx="46429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BYP &amp; V. Vento, in ‘Multifaceted </a:t>
            </a:r>
            <a:r>
              <a:rPr lang="en-US" altLang="ko-KR" dirty="0" err="1" smtClean="0"/>
              <a:t>Skyrmion</a:t>
            </a:r>
            <a:r>
              <a:rPr lang="en-US" altLang="ko-KR" dirty="0" smtClean="0"/>
              <a:t>’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 eds. G. E. Brown &amp; M. Rho, 2010</a:t>
            </a:r>
            <a:endParaRPr lang="ko-KR" altLang="en-US" dirty="0"/>
          </a:p>
        </p:txBody>
      </p:sp>
      <p:grpSp>
        <p:nvGrpSpPr>
          <p:cNvPr id="9" name="그룹 8"/>
          <p:cNvGrpSpPr/>
          <p:nvPr/>
        </p:nvGrpSpPr>
        <p:grpSpPr>
          <a:xfrm>
            <a:off x="3563888" y="2924944"/>
            <a:ext cx="434480" cy="1261772"/>
            <a:chOff x="3563888" y="2924944"/>
            <a:chExt cx="434480" cy="1261772"/>
          </a:xfrm>
        </p:grpSpPr>
        <p:cxnSp>
          <p:nvCxnSpPr>
            <p:cNvPr id="6" name="직선 화살표 연결선 5"/>
            <p:cNvCxnSpPr/>
            <p:nvPr/>
          </p:nvCxnSpPr>
          <p:spPr>
            <a:xfrm flipV="1">
              <a:off x="3563888" y="3284984"/>
              <a:ext cx="216024" cy="901732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3707904" y="2924944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?</a:t>
              </a:r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9645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3525" y="269776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One more question</a:t>
            </a:r>
            <a:r>
              <a:rPr lang="en-US" altLang="ko-KR" dirty="0" smtClean="0"/>
              <a:t>,…</a:t>
            </a:r>
            <a:endParaRPr lang="ko-KR" altLang="en-US" dirty="0"/>
          </a:p>
        </p:txBody>
      </p:sp>
      <p:pic>
        <p:nvPicPr>
          <p:cNvPr id="4" name="Picture 2" descr="C:\byp\dense-sk\presentation\Fi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1447800"/>
            <a:ext cx="6351587" cy="500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그룹 9"/>
          <p:cNvGrpSpPr/>
          <p:nvPr/>
        </p:nvGrpSpPr>
        <p:grpSpPr>
          <a:xfrm>
            <a:off x="3779912" y="2034970"/>
            <a:ext cx="3681034" cy="3816424"/>
            <a:chOff x="3779912" y="2034970"/>
            <a:chExt cx="3681034" cy="3816424"/>
          </a:xfrm>
        </p:grpSpPr>
        <p:sp>
          <p:nvSpPr>
            <p:cNvPr id="13" name="직사각형 12"/>
            <p:cNvSpPr/>
            <p:nvPr/>
          </p:nvSpPr>
          <p:spPr>
            <a:xfrm>
              <a:off x="3779912" y="2034970"/>
              <a:ext cx="3681034" cy="3816424"/>
            </a:xfrm>
            <a:prstGeom prst="rect">
              <a:avLst/>
            </a:prstGeom>
            <a:solidFill>
              <a:schemeClr val="accent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100180" y="2708920"/>
              <a:ext cx="119629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negative </a:t>
              </a:r>
            </a:p>
            <a:p>
              <a:r>
                <a:rPr lang="en-US" altLang="ko-KR" dirty="0" smtClean="0"/>
                <a:t>pressure</a:t>
              </a:r>
              <a:endParaRPr lang="ko-KR" altLang="en-US" dirty="0"/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5724128" y="260648"/>
            <a:ext cx="2880320" cy="3024336"/>
            <a:chOff x="5148064" y="1124744"/>
            <a:chExt cx="2880320" cy="3024336"/>
          </a:xfrm>
        </p:grpSpPr>
        <p:sp>
          <p:nvSpPr>
            <p:cNvPr id="3" name="직사각형 2"/>
            <p:cNvSpPr/>
            <p:nvPr/>
          </p:nvSpPr>
          <p:spPr>
            <a:xfrm>
              <a:off x="5148064" y="1124744"/>
              <a:ext cx="2880320" cy="302433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" name="그룹 5"/>
            <p:cNvGrpSpPr/>
            <p:nvPr/>
          </p:nvGrpSpPr>
          <p:grpSpPr>
            <a:xfrm>
              <a:off x="5220072" y="1268760"/>
              <a:ext cx="1080120" cy="288032"/>
              <a:chOff x="5436096" y="1322276"/>
              <a:chExt cx="1080120" cy="288032"/>
            </a:xfrm>
          </p:grpSpPr>
          <p:sp>
            <p:nvSpPr>
              <p:cNvPr id="12" name="타원 11"/>
              <p:cNvSpPr/>
              <p:nvPr/>
            </p:nvSpPr>
            <p:spPr>
              <a:xfrm>
                <a:off x="6228184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타원 18"/>
              <p:cNvSpPr/>
              <p:nvPr/>
            </p:nvSpPr>
            <p:spPr>
              <a:xfrm>
                <a:off x="5436096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5220072" y="2115017"/>
              <a:ext cx="1080120" cy="288032"/>
              <a:chOff x="5436096" y="1322276"/>
              <a:chExt cx="1080120" cy="288032"/>
            </a:xfrm>
          </p:grpSpPr>
          <p:sp>
            <p:nvSpPr>
              <p:cNvPr id="21" name="타원 20"/>
              <p:cNvSpPr/>
              <p:nvPr/>
            </p:nvSpPr>
            <p:spPr>
              <a:xfrm>
                <a:off x="6228184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타원 21"/>
              <p:cNvSpPr/>
              <p:nvPr/>
            </p:nvSpPr>
            <p:spPr>
              <a:xfrm>
                <a:off x="5436096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3" name="그룹 22"/>
            <p:cNvGrpSpPr/>
            <p:nvPr/>
          </p:nvGrpSpPr>
          <p:grpSpPr>
            <a:xfrm>
              <a:off x="5220072" y="2961274"/>
              <a:ext cx="1080120" cy="288032"/>
              <a:chOff x="5436096" y="1322276"/>
              <a:chExt cx="1080120" cy="288032"/>
            </a:xfrm>
          </p:grpSpPr>
          <p:sp>
            <p:nvSpPr>
              <p:cNvPr id="24" name="타원 23"/>
              <p:cNvSpPr/>
              <p:nvPr/>
            </p:nvSpPr>
            <p:spPr>
              <a:xfrm>
                <a:off x="6228184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타원 24"/>
              <p:cNvSpPr/>
              <p:nvPr/>
            </p:nvSpPr>
            <p:spPr>
              <a:xfrm>
                <a:off x="5436096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6" name="그룹 25"/>
            <p:cNvGrpSpPr/>
            <p:nvPr/>
          </p:nvGrpSpPr>
          <p:grpSpPr>
            <a:xfrm>
              <a:off x="5220072" y="3807532"/>
              <a:ext cx="1080120" cy="288032"/>
              <a:chOff x="5436096" y="1322276"/>
              <a:chExt cx="1080120" cy="288032"/>
            </a:xfrm>
          </p:grpSpPr>
          <p:sp>
            <p:nvSpPr>
              <p:cNvPr id="27" name="타원 26"/>
              <p:cNvSpPr/>
              <p:nvPr/>
            </p:nvSpPr>
            <p:spPr>
              <a:xfrm>
                <a:off x="6228184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타원 27"/>
              <p:cNvSpPr/>
              <p:nvPr/>
            </p:nvSpPr>
            <p:spPr>
              <a:xfrm>
                <a:off x="5436096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9" name="그룹 28"/>
            <p:cNvGrpSpPr/>
            <p:nvPr/>
          </p:nvGrpSpPr>
          <p:grpSpPr>
            <a:xfrm>
              <a:off x="6876256" y="1268760"/>
              <a:ext cx="1080120" cy="288032"/>
              <a:chOff x="5436096" y="1322276"/>
              <a:chExt cx="1080120" cy="288032"/>
            </a:xfrm>
          </p:grpSpPr>
          <p:sp>
            <p:nvSpPr>
              <p:cNvPr id="30" name="타원 29"/>
              <p:cNvSpPr/>
              <p:nvPr/>
            </p:nvSpPr>
            <p:spPr>
              <a:xfrm>
                <a:off x="6228184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타원 30"/>
              <p:cNvSpPr/>
              <p:nvPr/>
            </p:nvSpPr>
            <p:spPr>
              <a:xfrm>
                <a:off x="5436096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2" name="그룹 31"/>
            <p:cNvGrpSpPr/>
            <p:nvPr/>
          </p:nvGrpSpPr>
          <p:grpSpPr>
            <a:xfrm>
              <a:off x="6876256" y="2115017"/>
              <a:ext cx="1080120" cy="288032"/>
              <a:chOff x="5436096" y="1322276"/>
              <a:chExt cx="1080120" cy="288032"/>
            </a:xfrm>
          </p:grpSpPr>
          <p:sp>
            <p:nvSpPr>
              <p:cNvPr id="33" name="타원 32"/>
              <p:cNvSpPr/>
              <p:nvPr/>
            </p:nvSpPr>
            <p:spPr>
              <a:xfrm>
                <a:off x="6228184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타원 33"/>
              <p:cNvSpPr/>
              <p:nvPr/>
            </p:nvSpPr>
            <p:spPr>
              <a:xfrm>
                <a:off x="5436096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5" name="그룹 34"/>
            <p:cNvGrpSpPr/>
            <p:nvPr/>
          </p:nvGrpSpPr>
          <p:grpSpPr>
            <a:xfrm>
              <a:off x="6876256" y="2961274"/>
              <a:ext cx="1080120" cy="288032"/>
              <a:chOff x="5436096" y="1322276"/>
              <a:chExt cx="1080120" cy="288032"/>
            </a:xfrm>
          </p:grpSpPr>
          <p:sp>
            <p:nvSpPr>
              <p:cNvPr id="36" name="타원 35"/>
              <p:cNvSpPr/>
              <p:nvPr/>
            </p:nvSpPr>
            <p:spPr>
              <a:xfrm>
                <a:off x="6228184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타원 36"/>
              <p:cNvSpPr/>
              <p:nvPr/>
            </p:nvSpPr>
            <p:spPr>
              <a:xfrm>
                <a:off x="5436096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8" name="그룹 37"/>
            <p:cNvGrpSpPr/>
            <p:nvPr/>
          </p:nvGrpSpPr>
          <p:grpSpPr>
            <a:xfrm>
              <a:off x="6876256" y="3807532"/>
              <a:ext cx="1080120" cy="288032"/>
              <a:chOff x="5436096" y="1322276"/>
              <a:chExt cx="1080120" cy="288032"/>
            </a:xfrm>
          </p:grpSpPr>
          <p:sp>
            <p:nvSpPr>
              <p:cNvPr id="39" name="타원 38"/>
              <p:cNvSpPr/>
              <p:nvPr/>
            </p:nvSpPr>
            <p:spPr>
              <a:xfrm>
                <a:off x="6228184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타원 39"/>
              <p:cNvSpPr/>
              <p:nvPr/>
            </p:nvSpPr>
            <p:spPr>
              <a:xfrm>
                <a:off x="5436096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4" name="그룹 43"/>
            <p:cNvGrpSpPr/>
            <p:nvPr/>
          </p:nvGrpSpPr>
          <p:grpSpPr>
            <a:xfrm>
              <a:off x="5622316" y="1700808"/>
              <a:ext cx="1080120" cy="288032"/>
              <a:chOff x="5436096" y="1322276"/>
              <a:chExt cx="1080120" cy="288032"/>
            </a:xfrm>
          </p:grpSpPr>
          <p:sp>
            <p:nvSpPr>
              <p:cNvPr id="45" name="타원 44"/>
              <p:cNvSpPr/>
              <p:nvPr/>
            </p:nvSpPr>
            <p:spPr>
              <a:xfrm>
                <a:off x="6228184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6" name="타원 45"/>
              <p:cNvSpPr/>
              <p:nvPr/>
            </p:nvSpPr>
            <p:spPr>
              <a:xfrm>
                <a:off x="5436096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5608248" y="2521032"/>
              <a:ext cx="1080120" cy="288032"/>
              <a:chOff x="5436096" y="1322276"/>
              <a:chExt cx="1080120" cy="288032"/>
            </a:xfrm>
          </p:grpSpPr>
          <p:sp>
            <p:nvSpPr>
              <p:cNvPr id="48" name="타원 47"/>
              <p:cNvSpPr/>
              <p:nvPr/>
            </p:nvSpPr>
            <p:spPr>
              <a:xfrm>
                <a:off x="6228184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9" name="타원 48"/>
              <p:cNvSpPr/>
              <p:nvPr/>
            </p:nvSpPr>
            <p:spPr>
              <a:xfrm>
                <a:off x="5436096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0" name="그룹 49"/>
            <p:cNvGrpSpPr/>
            <p:nvPr/>
          </p:nvGrpSpPr>
          <p:grpSpPr>
            <a:xfrm>
              <a:off x="5608248" y="3371060"/>
              <a:ext cx="1080120" cy="288032"/>
              <a:chOff x="5436096" y="1322276"/>
              <a:chExt cx="1080120" cy="288032"/>
            </a:xfrm>
          </p:grpSpPr>
          <p:sp>
            <p:nvSpPr>
              <p:cNvPr id="51" name="타원 50"/>
              <p:cNvSpPr/>
              <p:nvPr/>
            </p:nvSpPr>
            <p:spPr>
              <a:xfrm>
                <a:off x="6228184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2" name="타원 51"/>
              <p:cNvSpPr/>
              <p:nvPr/>
            </p:nvSpPr>
            <p:spPr>
              <a:xfrm>
                <a:off x="5436096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4" name="타원 53"/>
            <p:cNvSpPr/>
            <p:nvPr/>
          </p:nvSpPr>
          <p:spPr>
            <a:xfrm>
              <a:off x="7278500" y="2536768"/>
              <a:ext cx="288032" cy="288032"/>
            </a:xfrm>
            <a:prstGeom prst="ellipse">
              <a:avLst/>
            </a:prstGeom>
            <a:gradFill flip="none" rotWithShape="1">
              <a:gsLst>
                <a:gs pos="0">
                  <a:schemeClr val="tx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타원 54"/>
            <p:cNvSpPr/>
            <p:nvPr/>
          </p:nvSpPr>
          <p:spPr>
            <a:xfrm>
              <a:off x="7266100" y="3400864"/>
              <a:ext cx="288032" cy="288032"/>
            </a:xfrm>
            <a:prstGeom prst="ellipse">
              <a:avLst/>
            </a:prstGeom>
            <a:gradFill flip="none" rotWithShape="1">
              <a:gsLst>
                <a:gs pos="0">
                  <a:schemeClr val="tx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타원 55"/>
            <p:cNvSpPr/>
            <p:nvPr/>
          </p:nvSpPr>
          <p:spPr>
            <a:xfrm>
              <a:off x="7266100" y="1700808"/>
              <a:ext cx="288032" cy="288032"/>
            </a:xfrm>
            <a:prstGeom prst="ellipse">
              <a:avLst/>
            </a:prstGeom>
            <a:gradFill flip="none" rotWithShape="1">
              <a:gsLst>
                <a:gs pos="0">
                  <a:schemeClr val="tx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1043608" y="980728"/>
            <a:ext cx="2880320" cy="3024336"/>
            <a:chOff x="899592" y="1268760"/>
            <a:chExt cx="2880320" cy="3024336"/>
          </a:xfrm>
        </p:grpSpPr>
        <p:sp>
          <p:nvSpPr>
            <p:cNvPr id="58" name="직사각형 57"/>
            <p:cNvSpPr/>
            <p:nvPr/>
          </p:nvSpPr>
          <p:spPr>
            <a:xfrm>
              <a:off x="899592" y="1268760"/>
              <a:ext cx="2880320" cy="302433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" name="그룹 7"/>
            <p:cNvGrpSpPr/>
            <p:nvPr/>
          </p:nvGrpSpPr>
          <p:grpSpPr>
            <a:xfrm>
              <a:off x="1007624" y="2761578"/>
              <a:ext cx="2628272" cy="1387502"/>
              <a:chOff x="971600" y="2708940"/>
              <a:chExt cx="2628272" cy="1387502"/>
            </a:xfrm>
          </p:grpSpPr>
          <p:sp>
            <p:nvSpPr>
              <p:cNvPr id="93" name="타원 92"/>
              <p:cNvSpPr/>
              <p:nvPr/>
            </p:nvSpPr>
            <p:spPr>
              <a:xfrm>
                <a:off x="2195735" y="2708940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4" name="타원 93"/>
              <p:cNvSpPr/>
              <p:nvPr/>
            </p:nvSpPr>
            <p:spPr>
              <a:xfrm>
                <a:off x="971600" y="3522944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1" name="타원 90"/>
              <p:cNvSpPr/>
              <p:nvPr/>
            </p:nvSpPr>
            <p:spPr>
              <a:xfrm>
                <a:off x="1787690" y="3112171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2" name="타원 91"/>
              <p:cNvSpPr/>
              <p:nvPr/>
            </p:nvSpPr>
            <p:spPr>
              <a:xfrm>
                <a:off x="971600" y="2708940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9" name="타원 88"/>
              <p:cNvSpPr/>
              <p:nvPr/>
            </p:nvSpPr>
            <p:spPr>
              <a:xfrm>
                <a:off x="1379645" y="3112171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0" name="타원 89"/>
              <p:cNvSpPr/>
              <p:nvPr/>
            </p:nvSpPr>
            <p:spPr>
              <a:xfrm>
                <a:off x="971600" y="3112171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7" name="타원 86"/>
              <p:cNvSpPr/>
              <p:nvPr/>
            </p:nvSpPr>
            <p:spPr>
              <a:xfrm>
                <a:off x="1379645" y="3916442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8" name="타원 87"/>
              <p:cNvSpPr/>
              <p:nvPr/>
            </p:nvSpPr>
            <p:spPr>
              <a:xfrm>
                <a:off x="971600" y="3916442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5" name="타원 84"/>
              <p:cNvSpPr/>
              <p:nvPr/>
            </p:nvSpPr>
            <p:spPr>
              <a:xfrm>
                <a:off x="3011825" y="3112171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6" name="타원 85"/>
              <p:cNvSpPr/>
              <p:nvPr/>
            </p:nvSpPr>
            <p:spPr>
              <a:xfrm>
                <a:off x="2603780" y="3916442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3" name="타원 82"/>
              <p:cNvSpPr/>
              <p:nvPr/>
            </p:nvSpPr>
            <p:spPr>
              <a:xfrm>
                <a:off x="3419872" y="3522944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4" name="타원 83"/>
              <p:cNvSpPr/>
              <p:nvPr/>
            </p:nvSpPr>
            <p:spPr>
              <a:xfrm>
                <a:off x="2603780" y="3522944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1" name="타원 80"/>
              <p:cNvSpPr/>
              <p:nvPr/>
            </p:nvSpPr>
            <p:spPr>
              <a:xfrm>
                <a:off x="3419872" y="3112171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2" name="타원 81"/>
              <p:cNvSpPr/>
              <p:nvPr/>
            </p:nvSpPr>
            <p:spPr>
              <a:xfrm>
                <a:off x="2603780" y="3112171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타원 78"/>
              <p:cNvSpPr/>
              <p:nvPr/>
            </p:nvSpPr>
            <p:spPr>
              <a:xfrm>
                <a:off x="3419872" y="3916442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0" name="타원 79"/>
              <p:cNvSpPr/>
              <p:nvPr/>
            </p:nvSpPr>
            <p:spPr>
              <a:xfrm>
                <a:off x="2195735" y="3916442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타원 76"/>
              <p:cNvSpPr/>
              <p:nvPr/>
            </p:nvSpPr>
            <p:spPr>
              <a:xfrm>
                <a:off x="1787690" y="2708940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8" name="타원 77"/>
              <p:cNvSpPr/>
              <p:nvPr/>
            </p:nvSpPr>
            <p:spPr>
              <a:xfrm>
                <a:off x="1787690" y="3916442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타원 74"/>
              <p:cNvSpPr/>
              <p:nvPr/>
            </p:nvSpPr>
            <p:spPr>
              <a:xfrm>
                <a:off x="2195735" y="3112171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타원 75"/>
              <p:cNvSpPr/>
              <p:nvPr/>
            </p:nvSpPr>
            <p:spPr>
              <a:xfrm>
                <a:off x="1379645" y="2708940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3" name="타원 72"/>
              <p:cNvSpPr/>
              <p:nvPr/>
            </p:nvSpPr>
            <p:spPr>
              <a:xfrm>
                <a:off x="2195735" y="3522944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타원 73"/>
              <p:cNvSpPr/>
              <p:nvPr/>
            </p:nvSpPr>
            <p:spPr>
              <a:xfrm>
                <a:off x="1379645" y="3522944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타원 69"/>
              <p:cNvSpPr/>
              <p:nvPr/>
            </p:nvSpPr>
            <p:spPr>
              <a:xfrm>
                <a:off x="2603780" y="2708940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타원 70"/>
              <p:cNvSpPr/>
              <p:nvPr/>
            </p:nvSpPr>
            <p:spPr>
              <a:xfrm>
                <a:off x="3011825" y="3522944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2" name="타원 71"/>
              <p:cNvSpPr/>
              <p:nvPr/>
            </p:nvSpPr>
            <p:spPr>
              <a:xfrm>
                <a:off x="3011825" y="2708940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6" name="타원 95"/>
              <p:cNvSpPr/>
              <p:nvPr/>
            </p:nvSpPr>
            <p:spPr>
              <a:xfrm>
                <a:off x="1787690" y="3522944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7" name="타원 96"/>
              <p:cNvSpPr/>
              <p:nvPr/>
            </p:nvSpPr>
            <p:spPr>
              <a:xfrm>
                <a:off x="3011825" y="3916442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8" name="타원 97"/>
              <p:cNvSpPr/>
              <p:nvPr/>
            </p:nvSpPr>
            <p:spPr>
              <a:xfrm>
                <a:off x="3419872" y="2708940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423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3525" y="269776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One more question</a:t>
            </a:r>
            <a:r>
              <a:rPr lang="en-US" altLang="ko-KR" dirty="0" smtClean="0"/>
              <a:t>,…</a:t>
            </a:r>
            <a:endParaRPr lang="ko-KR" altLang="en-US" dirty="0"/>
          </a:p>
        </p:txBody>
      </p:sp>
      <p:pic>
        <p:nvPicPr>
          <p:cNvPr id="4" name="Picture 2" descr="C:\byp\dense-sk\presentation\Fi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1447800"/>
            <a:ext cx="6351587" cy="500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그룹 9"/>
          <p:cNvGrpSpPr/>
          <p:nvPr/>
        </p:nvGrpSpPr>
        <p:grpSpPr>
          <a:xfrm>
            <a:off x="3779912" y="2034970"/>
            <a:ext cx="3681034" cy="3816424"/>
            <a:chOff x="3779912" y="2034970"/>
            <a:chExt cx="3681034" cy="3816424"/>
          </a:xfrm>
        </p:grpSpPr>
        <p:sp>
          <p:nvSpPr>
            <p:cNvPr id="13" name="직사각형 12"/>
            <p:cNvSpPr/>
            <p:nvPr/>
          </p:nvSpPr>
          <p:spPr>
            <a:xfrm>
              <a:off x="3779912" y="2034970"/>
              <a:ext cx="3681034" cy="3816424"/>
            </a:xfrm>
            <a:prstGeom prst="rect">
              <a:avLst/>
            </a:prstGeom>
            <a:solidFill>
              <a:schemeClr val="accent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100180" y="2708920"/>
              <a:ext cx="119629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negative </a:t>
              </a:r>
            </a:p>
            <a:p>
              <a:r>
                <a:rPr lang="en-US" altLang="ko-KR" dirty="0" smtClean="0"/>
                <a:t>pressure</a:t>
              </a:r>
              <a:endParaRPr lang="ko-KR" altLang="en-US" dirty="0"/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5301648" y="4149080"/>
            <a:ext cx="2560316" cy="1479069"/>
            <a:chOff x="5301648" y="4149080"/>
            <a:chExt cx="2560316" cy="1479069"/>
          </a:xfrm>
        </p:grpSpPr>
        <p:cxnSp>
          <p:nvCxnSpPr>
            <p:cNvPr id="11" name="직선 화살표 연결선 10"/>
            <p:cNvCxnSpPr/>
            <p:nvPr/>
          </p:nvCxnSpPr>
          <p:spPr>
            <a:xfrm flipH="1" flipV="1">
              <a:off x="5724128" y="4149080"/>
              <a:ext cx="216024" cy="648072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5301648" y="4797152"/>
              <a:ext cx="256031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dirty="0" smtClean="0"/>
                <a:t>Is this genuine </a:t>
              </a:r>
            </a:p>
            <a:p>
              <a:r>
                <a:rPr lang="en-US" altLang="ko-KR" sz="2400" dirty="0" smtClean="0"/>
                <a:t>phase transition?</a:t>
              </a:r>
              <a:endParaRPr lang="ko-KR" altLang="en-US" sz="2400" dirty="0"/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5724128" y="260648"/>
            <a:ext cx="2880320" cy="3024336"/>
            <a:chOff x="5148064" y="1124744"/>
            <a:chExt cx="2880320" cy="3024336"/>
          </a:xfrm>
        </p:grpSpPr>
        <p:sp>
          <p:nvSpPr>
            <p:cNvPr id="3" name="직사각형 2"/>
            <p:cNvSpPr/>
            <p:nvPr/>
          </p:nvSpPr>
          <p:spPr>
            <a:xfrm>
              <a:off x="5148064" y="1124744"/>
              <a:ext cx="2880320" cy="302433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" name="그룹 5"/>
            <p:cNvGrpSpPr/>
            <p:nvPr/>
          </p:nvGrpSpPr>
          <p:grpSpPr>
            <a:xfrm>
              <a:off x="5220072" y="1268760"/>
              <a:ext cx="1080120" cy="288032"/>
              <a:chOff x="5436096" y="1322276"/>
              <a:chExt cx="1080120" cy="288032"/>
            </a:xfrm>
          </p:grpSpPr>
          <p:sp>
            <p:nvSpPr>
              <p:cNvPr id="12" name="타원 11"/>
              <p:cNvSpPr/>
              <p:nvPr/>
            </p:nvSpPr>
            <p:spPr>
              <a:xfrm>
                <a:off x="6228184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타원 18"/>
              <p:cNvSpPr/>
              <p:nvPr/>
            </p:nvSpPr>
            <p:spPr>
              <a:xfrm>
                <a:off x="5436096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5220072" y="2115017"/>
              <a:ext cx="1080120" cy="288032"/>
              <a:chOff x="5436096" y="1322276"/>
              <a:chExt cx="1080120" cy="288032"/>
            </a:xfrm>
          </p:grpSpPr>
          <p:sp>
            <p:nvSpPr>
              <p:cNvPr id="21" name="타원 20"/>
              <p:cNvSpPr/>
              <p:nvPr/>
            </p:nvSpPr>
            <p:spPr>
              <a:xfrm>
                <a:off x="6228184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타원 21"/>
              <p:cNvSpPr/>
              <p:nvPr/>
            </p:nvSpPr>
            <p:spPr>
              <a:xfrm>
                <a:off x="5436096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3" name="그룹 22"/>
            <p:cNvGrpSpPr/>
            <p:nvPr/>
          </p:nvGrpSpPr>
          <p:grpSpPr>
            <a:xfrm>
              <a:off x="5220072" y="2961274"/>
              <a:ext cx="1080120" cy="288032"/>
              <a:chOff x="5436096" y="1322276"/>
              <a:chExt cx="1080120" cy="288032"/>
            </a:xfrm>
          </p:grpSpPr>
          <p:sp>
            <p:nvSpPr>
              <p:cNvPr id="24" name="타원 23"/>
              <p:cNvSpPr/>
              <p:nvPr/>
            </p:nvSpPr>
            <p:spPr>
              <a:xfrm>
                <a:off x="6228184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타원 24"/>
              <p:cNvSpPr/>
              <p:nvPr/>
            </p:nvSpPr>
            <p:spPr>
              <a:xfrm>
                <a:off x="5436096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6" name="그룹 25"/>
            <p:cNvGrpSpPr/>
            <p:nvPr/>
          </p:nvGrpSpPr>
          <p:grpSpPr>
            <a:xfrm>
              <a:off x="5220072" y="3807532"/>
              <a:ext cx="1080120" cy="288032"/>
              <a:chOff x="5436096" y="1322276"/>
              <a:chExt cx="1080120" cy="288032"/>
            </a:xfrm>
          </p:grpSpPr>
          <p:sp>
            <p:nvSpPr>
              <p:cNvPr id="27" name="타원 26"/>
              <p:cNvSpPr/>
              <p:nvPr/>
            </p:nvSpPr>
            <p:spPr>
              <a:xfrm>
                <a:off x="6228184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타원 27"/>
              <p:cNvSpPr/>
              <p:nvPr/>
            </p:nvSpPr>
            <p:spPr>
              <a:xfrm>
                <a:off x="5436096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9" name="그룹 28"/>
            <p:cNvGrpSpPr/>
            <p:nvPr/>
          </p:nvGrpSpPr>
          <p:grpSpPr>
            <a:xfrm>
              <a:off x="6876256" y="1268760"/>
              <a:ext cx="1080120" cy="288032"/>
              <a:chOff x="5436096" y="1322276"/>
              <a:chExt cx="1080120" cy="288032"/>
            </a:xfrm>
          </p:grpSpPr>
          <p:sp>
            <p:nvSpPr>
              <p:cNvPr id="30" name="타원 29"/>
              <p:cNvSpPr/>
              <p:nvPr/>
            </p:nvSpPr>
            <p:spPr>
              <a:xfrm>
                <a:off x="6228184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타원 30"/>
              <p:cNvSpPr/>
              <p:nvPr/>
            </p:nvSpPr>
            <p:spPr>
              <a:xfrm>
                <a:off x="5436096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2" name="그룹 31"/>
            <p:cNvGrpSpPr/>
            <p:nvPr/>
          </p:nvGrpSpPr>
          <p:grpSpPr>
            <a:xfrm>
              <a:off x="6876256" y="2115017"/>
              <a:ext cx="1080120" cy="288032"/>
              <a:chOff x="5436096" y="1322276"/>
              <a:chExt cx="1080120" cy="288032"/>
            </a:xfrm>
          </p:grpSpPr>
          <p:sp>
            <p:nvSpPr>
              <p:cNvPr id="33" name="타원 32"/>
              <p:cNvSpPr/>
              <p:nvPr/>
            </p:nvSpPr>
            <p:spPr>
              <a:xfrm>
                <a:off x="6228184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타원 33"/>
              <p:cNvSpPr/>
              <p:nvPr/>
            </p:nvSpPr>
            <p:spPr>
              <a:xfrm>
                <a:off x="5436096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5" name="그룹 34"/>
            <p:cNvGrpSpPr/>
            <p:nvPr/>
          </p:nvGrpSpPr>
          <p:grpSpPr>
            <a:xfrm>
              <a:off x="6876256" y="2961274"/>
              <a:ext cx="1080120" cy="288032"/>
              <a:chOff x="5436096" y="1322276"/>
              <a:chExt cx="1080120" cy="288032"/>
            </a:xfrm>
          </p:grpSpPr>
          <p:sp>
            <p:nvSpPr>
              <p:cNvPr id="36" name="타원 35"/>
              <p:cNvSpPr/>
              <p:nvPr/>
            </p:nvSpPr>
            <p:spPr>
              <a:xfrm>
                <a:off x="6228184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타원 36"/>
              <p:cNvSpPr/>
              <p:nvPr/>
            </p:nvSpPr>
            <p:spPr>
              <a:xfrm>
                <a:off x="5436096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8" name="그룹 37"/>
            <p:cNvGrpSpPr/>
            <p:nvPr/>
          </p:nvGrpSpPr>
          <p:grpSpPr>
            <a:xfrm>
              <a:off x="6876256" y="3807532"/>
              <a:ext cx="1080120" cy="288032"/>
              <a:chOff x="5436096" y="1322276"/>
              <a:chExt cx="1080120" cy="288032"/>
            </a:xfrm>
          </p:grpSpPr>
          <p:sp>
            <p:nvSpPr>
              <p:cNvPr id="39" name="타원 38"/>
              <p:cNvSpPr/>
              <p:nvPr/>
            </p:nvSpPr>
            <p:spPr>
              <a:xfrm>
                <a:off x="6228184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타원 39"/>
              <p:cNvSpPr/>
              <p:nvPr/>
            </p:nvSpPr>
            <p:spPr>
              <a:xfrm>
                <a:off x="5436096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4" name="그룹 43"/>
            <p:cNvGrpSpPr/>
            <p:nvPr/>
          </p:nvGrpSpPr>
          <p:grpSpPr>
            <a:xfrm>
              <a:off x="5622316" y="1700808"/>
              <a:ext cx="1080120" cy="288032"/>
              <a:chOff x="5436096" y="1322276"/>
              <a:chExt cx="1080120" cy="288032"/>
            </a:xfrm>
          </p:grpSpPr>
          <p:sp>
            <p:nvSpPr>
              <p:cNvPr id="45" name="타원 44"/>
              <p:cNvSpPr/>
              <p:nvPr/>
            </p:nvSpPr>
            <p:spPr>
              <a:xfrm>
                <a:off x="6228184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6" name="타원 45"/>
              <p:cNvSpPr/>
              <p:nvPr/>
            </p:nvSpPr>
            <p:spPr>
              <a:xfrm>
                <a:off x="5436096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5608248" y="2521032"/>
              <a:ext cx="1080120" cy="288032"/>
              <a:chOff x="5436096" y="1322276"/>
              <a:chExt cx="1080120" cy="288032"/>
            </a:xfrm>
          </p:grpSpPr>
          <p:sp>
            <p:nvSpPr>
              <p:cNvPr id="48" name="타원 47"/>
              <p:cNvSpPr/>
              <p:nvPr/>
            </p:nvSpPr>
            <p:spPr>
              <a:xfrm>
                <a:off x="6228184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9" name="타원 48"/>
              <p:cNvSpPr/>
              <p:nvPr/>
            </p:nvSpPr>
            <p:spPr>
              <a:xfrm>
                <a:off x="5436096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0" name="그룹 49"/>
            <p:cNvGrpSpPr/>
            <p:nvPr/>
          </p:nvGrpSpPr>
          <p:grpSpPr>
            <a:xfrm>
              <a:off x="5608248" y="3371060"/>
              <a:ext cx="1080120" cy="288032"/>
              <a:chOff x="5436096" y="1322276"/>
              <a:chExt cx="1080120" cy="288032"/>
            </a:xfrm>
          </p:grpSpPr>
          <p:sp>
            <p:nvSpPr>
              <p:cNvPr id="51" name="타원 50"/>
              <p:cNvSpPr/>
              <p:nvPr/>
            </p:nvSpPr>
            <p:spPr>
              <a:xfrm>
                <a:off x="6228184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2" name="타원 51"/>
              <p:cNvSpPr/>
              <p:nvPr/>
            </p:nvSpPr>
            <p:spPr>
              <a:xfrm>
                <a:off x="5436096" y="1322276"/>
                <a:ext cx="288032" cy="2880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4" name="타원 53"/>
            <p:cNvSpPr/>
            <p:nvPr/>
          </p:nvSpPr>
          <p:spPr>
            <a:xfrm>
              <a:off x="7278500" y="2536768"/>
              <a:ext cx="288032" cy="288032"/>
            </a:xfrm>
            <a:prstGeom prst="ellipse">
              <a:avLst/>
            </a:prstGeom>
            <a:gradFill flip="none" rotWithShape="1">
              <a:gsLst>
                <a:gs pos="0">
                  <a:schemeClr val="tx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타원 54"/>
            <p:cNvSpPr/>
            <p:nvPr/>
          </p:nvSpPr>
          <p:spPr>
            <a:xfrm>
              <a:off x="7266100" y="3400864"/>
              <a:ext cx="288032" cy="288032"/>
            </a:xfrm>
            <a:prstGeom prst="ellipse">
              <a:avLst/>
            </a:prstGeom>
            <a:gradFill flip="none" rotWithShape="1">
              <a:gsLst>
                <a:gs pos="0">
                  <a:schemeClr val="tx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타원 55"/>
            <p:cNvSpPr/>
            <p:nvPr/>
          </p:nvSpPr>
          <p:spPr>
            <a:xfrm>
              <a:off x="7266100" y="1700808"/>
              <a:ext cx="288032" cy="288032"/>
            </a:xfrm>
            <a:prstGeom prst="ellipse">
              <a:avLst/>
            </a:prstGeom>
            <a:gradFill flip="none" rotWithShape="1">
              <a:gsLst>
                <a:gs pos="0">
                  <a:schemeClr val="tx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1043608" y="980728"/>
            <a:ext cx="2880320" cy="3024336"/>
            <a:chOff x="899592" y="1268760"/>
            <a:chExt cx="2880320" cy="3024336"/>
          </a:xfrm>
        </p:grpSpPr>
        <p:sp>
          <p:nvSpPr>
            <p:cNvPr id="58" name="직사각형 57"/>
            <p:cNvSpPr/>
            <p:nvPr/>
          </p:nvSpPr>
          <p:spPr>
            <a:xfrm>
              <a:off x="899592" y="1268760"/>
              <a:ext cx="2880320" cy="302433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" name="그룹 7"/>
            <p:cNvGrpSpPr/>
            <p:nvPr/>
          </p:nvGrpSpPr>
          <p:grpSpPr>
            <a:xfrm>
              <a:off x="1007624" y="2024864"/>
              <a:ext cx="2628272" cy="2124216"/>
              <a:chOff x="971600" y="1972226"/>
              <a:chExt cx="2628272" cy="2124216"/>
            </a:xfrm>
          </p:grpSpPr>
          <p:sp>
            <p:nvSpPr>
              <p:cNvPr id="93" name="타원 92"/>
              <p:cNvSpPr/>
              <p:nvPr/>
            </p:nvSpPr>
            <p:spPr>
              <a:xfrm>
                <a:off x="2195735" y="2764314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4" name="타원 93"/>
              <p:cNvSpPr/>
              <p:nvPr/>
            </p:nvSpPr>
            <p:spPr>
              <a:xfrm>
                <a:off x="971600" y="3522944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1" name="타원 90"/>
              <p:cNvSpPr/>
              <p:nvPr/>
            </p:nvSpPr>
            <p:spPr>
              <a:xfrm>
                <a:off x="1787690" y="3124354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2" name="타원 91"/>
              <p:cNvSpPr/>
              <p:nvPr/>
            </p:nvSpPr>
            <p:spPr>
              <a:xfrm>
                <a:off x="971600" y="2764314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9" name="타원 88"/>
              <p:cNvSpPr/>
              <p:nvPr/>
            </p:nvSpPr>
            <p:spPr>
              <a:xfrm>
                <a:off x="1379645" y="3124354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0" name="타원 89"/>
              <p:cNvSpPr/>
              <p:nvPr/>
            </p:nvSpPr>
            <p:spPr>
              <a:xfrm>
                <a:off x="971600" y="3124354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7" name="타원 86"/>
              <p:cNvSpPr/>
              <p:nvPr/>
            </p:nvSpPr>
            <p:spPr>
              <a:xfrm>
                <a:off x="1379645" y="3916442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8" name="타원 87"/>
              <p:cNvSpPr/>
              <p:nvPr/>
            </p:nvSpPr>
            <p:spPr>
              <a:xfrm>
                <a:off x="971600" y="3916442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5" name="타원 84"/>
              <p:cNvSpPr/>
              <p:nvPr/>
            </p:nvSpPr>
            <p:spPr>
              <a:xfrm>
                <a:off x="3011825" y="2332266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6" name="타원 85"/>
              <p:cNvSpPr/>
              <p:nvPr/>
            </p:nvSpPr>
            <p:spPr>
              <a:xfrm>
                <a:off x="2603780" y="3916442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3" name="타원 82"/>
              <p:cNvSpPr/>
              <p:nvPr/>
            </p:nvSpPr>
            <p:spPr>
              <a:xfrm>
                <a:off x="3419872" y="3522944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4" name="타원 83"/>
              <p:cNvSpPr/>
              <p:nvPr/>
            </p:nvSpPr>
            <p:spPr>
              <a:xfrm>
                <a:off x="2603780" y="3522944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1" name="타원 80"/>
              <p:cNvSpPr/>
              <p:nvPr/>
            </p:nvSpPr>
            <p:spPr>
              <a:xfrm>
                <a:off x="3419872" y="2332266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2" name="타원 81"/>
              <p:cNvSpPr/>
              <p:nvPr/>
            </p:nvSpPr>
            <p:spPr>
              <a:xfrm>
                <a:off x="2603780" y="2332266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타원 78"/>
              <p:cNvSpPr/>
              <p:nvPr/>
            </p:nvSpPr>
            <p:spPr>
              <a:xfrm>
                <a:off x="3419872" y="3916442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0" name="타원 79"/>
              <p:cNvSpPr/>
              <p:nvPr/>
            </p:nvSpPr>
            <p:spPr>
              <a:xfrm>
                <a:off x="2195735" y="3916442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타원 76"/>
              <p:cNvSpPr/>
              <p:nvPr/>
            </p:nvSpPr>
            <p:spPr>
              <a:xfrm>
                <a:off x="1787690" y="2764314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8" name="타원 77"/>
              <p:cNvSpPr/>
              <p:nvPr/>
            </p:nvSpPr>
            <p:spPr>
              <a:xfrm>
                <a:off x="1787690" y="3916442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타원 74"/>
              <p:cNvSpPr/>
              <p:nvPr/>
            </p:nvSpPr>
            <p:spPr>
              <a:xfrm>
                <a:off x="2195735" y="3124354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타원 75"/>
              <p:cNvSpPr/>
              <p:nvPr/>
            </p:nvSpPr>
            <p:spPr>
              <a:xfrm>
                <a:off x="1379645" y="2764314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3" name="타원 72"/>
              <p:cNvSpPr/>
              <p:nvPr/>
            </p:nvSpPr>
            <p:spPr>
              <a:xfrm>
                <a:off x="2195735" y="3522944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타원 73"/>
              <p:cNvSpPr/>
              <p:nvPr/>
            </p:nvSpPr>
            <p:spPr>
              <a:xfrm>
                <a:off x="1379645" y="3522944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타원 69"/>
              <p:cNvSpPr/>
              <p:nvPr/>
            </p:nvSpPr>
            <p:spPr>
              <a:xfrm>
                <a:off x="2603780" y="1972226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타원 70"/>
              <p:cNvSpPr/>
              <p:nvPr/>
            </p:nvSpPr>
            <p:spPr>
              <a:xfrm>
                <a:off x="3011825" y="3522944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2" name="타원 71"/>
              <p:cNvSpPr/>
              <p:nvPr/>
            </p:nvSpPr>
            <p:spPr>
              <a:xfrm>
                <a:off x="3011825" y="1972226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6" name="타원 95"/>
              <p:cNvSpPr/>
              <p:nvPr/>
            </p:nvSpPr>
            <p:spPr>
              <a:xfrm>
                <a:off x="1787690" y="3522944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7" name="타원 96"/>
              <p:cNvSpPr/>
              <p:nvPr/>
            </p:nvSpPr>
            <p:spPr>
              <a:xfrm>
                <a:off x="3011825" y="3916442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8" name="타원 97"/>
              <p:cNvSpPr/>
              <p:nvPr/>
            </p:nvSpPr>
            <p:spPr>
              <a:xfrm>
                <a:off x="3419872" y="1972226"/>
                <a:ext cx="180000" cy="1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9081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One more question,…</a:t>
            </a:r>
            <a:endParaRPr lang="ko-KR" altLang="en-US" dirty="0"/>
          </a:p>
        </p:txBody>
      </p:sp>
      <p:pic>
        <p:nvPicPr>
          <p:cNvPr id="4" name="Picture 2" descr="C:\byp\dense-sk\presentation\Fig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1447800"/>
            <a:ext cx="6351587" cy="500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그룹 14"/>
          <p:cNvGrpSpPr/>
          <p:nvPr/>
        </p:nvGrpSpPr>
        <p:grpSpPr>
          <a:xfrm>
            <a:off x="3779912" y="2034970"/>
            <a:ext cx="3681034" cy="3816424"/>
            <a:chOff x="3779912" y="2034970"/>
            <a:chExt cx="3681034" cy="3816424"/>
          </a:xfrm>
        </p:grpSpPr>
        <p:sp>
          <p:nvSpPr>
            <p:cNvPr id="13" name="직사각형 12"/>
            <p:cNvSpPr/>
            <p:nvPr/>
          </p:nvSpPr>
          <p:spPr>
            <a:xfrm>
              <a:off x="3779912" y="2034970"/>
              <a:ext cx="3681034" cy="3816424"/>
            </a:xfrm>
            <a:prstGeom prst="rect">
              <a:avLst/>
            </a:prstGeom>
            <a:solidFill>
              <a:schemeClr val="accent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100180" y="2708920"/>
              <a:ext cx="119629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negative </a:t>
              </a:r>
            </a:p>
            <a:p>
              <a:r>
                <a:rPr lang="en-US" altLang="ko-KR" dirty="0" smtClean="0"/>
                <a:t>pressure</a:t>
              </a:r>
              <a:endParaRPr lang="ko-KR" altLang="en-US" dirty="0"/>
            </a:p>
          </p:txBody>
        </p:sp>
      </p:grpSp>
      <p:grpSp>
        <p:nvGrpSpPr>
          <p:cNvPr id="24" name="그룹 23"/>
          <p:cNvGrpSpPr/>
          <p:nvPr/>
        </p:nvGrpSpPr>
        <p:grpSpPr>
          <a:xfrm>
            <a:off x="1331640" y="1447800"/>
            <a:ext cx="6861742" cy="3857183"/>
            <a:chOff x="1331640" y="1447800"/>
            <a:chExt cx="6861742" cy="3857183"/>
          </a:xfrm>
        </p:grpSpPr>
        <p:grpSp>
          <p:nvGrpSpPr>
            <p:cNvPr id="20" name="그룹 19"/>
            <p:cNvGrpSpPr/>
            <p:nvPr/>
          </p:nvGrpSpPr>
          <p:grpSpPr>
            <a:xfrm>
              <a:off x="3254874" y="1447800"/>
              <a:ext cx="4938508" cy="3360420"/>
              <a:chOff x="4283968" y="1675041"/>
              <a:chExt cx="4938508" cy="3360420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83968" y="1675041"/>
                <a:ext cx="4177665" cy="3360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" name="TextBox 18"/>
              <p:cNvSpPr txBox="1"/>
              <p:nvPr/>
            </p:nvSpPr>
            <p:spPr>
              <a:xfrm>
                <a:off x="6876256" y="4011451"/>
                <a:ext cx="2346220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/>
                  <a:t>R. </a:t>
                </a:r>
                <a:r>
                  <a:rPr lang="en-US" altLang="ko-KR" dirty="0" err="1" smtClean="0"/>
                  <a:t>Battye</a:t>
                </a:r>
                <a:r>
                  <a:rPr lang="en-US" altLang="ko-KR" dirty="0" smtClean="0"/>
                  <a:t>, P. Sutcliffe,</a:t>
                </a:r>
              </a:p>
              <a:p>
                <a:r>
                  <a:rPr lang="en-US" altLang="ko-KR" dirty="0" smtClean="0"/>
                  <a:t>Phys. Lett. B416</a:t>
                </a:r>
              </a:p>
              <a:p>
                <a:r>
                  <a:rPr lang="en-US" altLang="ko-KR" dirty="0" smtClean="0"/>
                  <a:t>(1998) 385</a:t>
                </a:r>
                <a:endParaRPr lang="ko-KR" altLang="en-US" dirty="0"/>
              </a:p>
            </p:txBody>
          </p:sp>
        </p:grpSp>
        <p:cxnSp>
          <p:nvCxnSpPr>
            <p:cNvPr id="22" name="직선 화살표 연결선 21"/>
            <p:cNvCxnSpPr/>
            <p:nvPr/>
          </p:nvCxnSpPr>
          <p:spPr>
            <a:xfrm flipH="1">
              <a:off x="1979712" y="4120718"/>
              <a:ext cx="1512168" cy="936104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331640" y="4935651"/>
              <a:ext cx="6158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1.06</a:t>
              </a:r>
              <a:endParaRPr lang="ko-KR" altLang="en-US" dirty="0"/>
            </a:p>
          </p:txBody>
        </p:sp>
      </p:grpSp>
      <p:grpSp>
        <p:nvGrpSpPr>
          <p:cNvPr id="37" name="그룹 36"/>
          <p:cNvGrpSpPr/>
          <p:nvPr/>
        </p:nvGrpSpPr>
        <p:grpSpPr>
          <a:xfrm>
            <a:off x="600986" y="109529"/>
            <a:ext cx="3435566" cy="4782677"/>
            <a:chOff x="600986" y="109529"/>
            <a:chExt cx="3435566" cy="4782677"/>
          </a:xfrm>
        </p:grpSpPr>
        <p:grpSp>
          <p:nvGrpSpPr>
            <p:cNvPr id="34" name="그룹 33"/>
            <p:cNvGrpSpPr/>
            <p:nvPr/>
          </p:nvGrpSpPr>
          <p:grpSpPr>
            <a:xfrm>
              <a:off x="1205003" y="3791884"/>
              <a:ext cx="1113766" cy="1100322"/>
              <a:chOff x="1205003" y="3791884"/>
              <a:chExt cx="1113766" cy="1100322"/>
            </a:xfrm>
          </p:grpSpPr>
          <p:cxnSp>
            <p:nvCxnSpPr>
              <p:cNvPr id="32" name="직선 화살표 연결선 31"/>
              <p:cNvCxnSpPr>
                <a:stCxn id="35" idx="2"/>
              </p:cNvCxnSpPr>
              <p:nvPr/>
            </p:nvCxnSpPr>
            <p:spPr>
              <a:xfrm flipH="1">
                <a:off x="1947514" y="3791884"/>
                <a:ext cx="371255" cy="1016336"/>
              </a:xfrm>
              <a:prstGeom prst="straightConnector1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Box 32"/>
              <p:cNvSpPr txBox="1"/>
              <p:nvPr/>
            </p:nvSpPr>
            <p:spPr>
              <a:xfrm>
                <a:off x="1205003" y="4522874"/>
                <a:ext cx="7425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/>
                  <a:t>1.077</a:t>
                </a:r>
                <a:endParaRPr lang="ko-KR" altLang="en-US" dirty="0"/>
              </a:p>
            </p:txBody>
          </p:sp>
        </p:grpSp>
        <p:graphicFrame>
          <p:nvGraphicFramePr>
            <p:cNvPr id="35" name="개체 3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71106976"/>
                </p:ext>
              </p:extLst>
            </p:nvPr>
          </p:nvGraphicFramePr>
          <p:xfrm>
            <a:off x="600986" y="109529"/>
            <a:ext cx="3435566" cy="36823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9" name="비트맵 이미지" r:id="rId5" imgW="5038095" imgH="5401429" progId="PBrush">
                    <p:embed/>
                  </p:oleObj>
                </mc:Choice>
                <mc:Fallback>
                  <p:oleObj name="비트맵 이미지" r:id="rId5" imgW="5038095" imgH="5401429" progId="PBrush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0986" y="109529"/>
                          <a:ext cx="3435566" cy="36823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09230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4934</TotalTime>
  <Words>1237</Words>
  <Application>Microsoft Office PowerPoint</Application>
  <PresentationFormat>화면 슬라이드 쇼(4:3)</PresentationFormat>
  <Paragraphs>359</Paragraphs>
  <Slides>45</Slides>
  <Notes>1</Notes>
  <HiddenSlides>0</HiddenSlides>
  <MMClips>0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45</vt:i4>
      </vt:variant>
    </vt:vector>
  </HeadingPairs>
  <TitlesOfParts>
    <vt:vector size="47" baseType="lpstr">
      <vt:lpstr>Office 테마</vt:lpstr>
      <vt:lpstr>비트맵 이미지</vt:lpstr>
      <vt:lpstr>Phase Transition  of  Dense Skyrmion Matter</vt:lpstr>
      <vt:lpstr>PowerPoint 프레젠테이션</vt:lpstr>
      <vt:lpstr>1. What to know?</vt:lpstr>
      <vt:lpstr>Skyrme Model &amp; Dense Matter</vt:lpstr>
      <vt:lpstr>Skyrme Model &amp; Dense Matter</vt:lpstr>
      <vt:lpstr>Skyrme Model &amp; Dense Matter</vt:lpstr>
      <vt:lpstr>One more question,…</vt:lpstr>
      <vt:lpstr>One more question,…</vt:lpstr>
      <vt:lpstr>One more question,…</vt:lpstr>
      <vt:lpstr>One more question,…</vt:lpstr>
      <vt:lpstr>2. How to do?</vt:lpstr>
      <vt:lpstr>Atiyah-Manton Ansatz</vt:lpstr>
      <vt:lpstr>Multi-instanton solution</vt:lpstr>
      <vt:lpstr>Skyrmion Sheet</vt:lpstr>
      <vt:lpstr>FCC</vt:lpstr>
      <vt:lpstr>PowerPoint 프레젠테이션</vt:lpstr>
      <vt:lpstr>PowerPoint 프레젠테이션</vt:lpstr>
      <vt:lpstr>Skyrmion Sheet</vt:lpstr>
      <vt:lpstr>3. Results</vt:lpstr>
      <vt:lpstr>Skyrmion Sheet</vt:lpstr>
      <vt:lpstr>Single Layer</vt:lpstr>
      <vt:lpstr>Single Layer</vt:lpstr>
      <vt:lpstr>Half-skyrmion?</vt:lpstr>
      <vt:lpstr>Single Layer</vt:lpstr>
      <vt:lpstr>Double Layers</vt:lpstr>
      <vt:lpstr>Double Layers</vt:lpstr>
      <vt:lpstr>Double Layers</vt:lpstr>
      <vt:lpstr>Double Layers</vt:lpstr>
      <vt:lpstr>Double Layers</vt:lpstr>
      <vt:lpstr>Double Layer</vt:lpstr>
      <vt:lpstr>Double Layers</vt:lpstr>
      <vt:lpstr>Double Layers</vt:lpstr>
      <vt:lpstr>Triple layers</vt:lpstr>
      <vt:lpstr>Triple layers</vt:lpstr>
      <vt:lpstr>PowerPoint 프레젠테이션</vt:lpstr>
      <vt:lpstr>PowerPoint 프레젠테이션</vt:lpstr>
      <vt:lpstr>PowerPoint 프레젠테이션</vt:lpstr>
      <vt:lpstr>PowerPoint 프레젠테이션</vt:lpstr>
      <vt:lpstr>Sheet-Sheet Interaction</vt:lpstr>
      <vt:lpstr>Sheet-Sheet Interaction</vt:lpstr>
      <vt:lpstr>4. What we get to know?</vt:lpstr>
      <vt:lpstr>PowerPoint 프레젠테이션</vt:lpstr>
      <vt:lpstr>PowerPoint 프레젠테이션</vt:lpstr>
      <vt:lpstr>Dense Skyrmion Matter</vt:lpstr>
      <vt:lpstr>감사합니다!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Phase Transition  of  Dense Skyrmion Matter</dc:title>
  <dc:creator>Byung-Yoon Park</dc:creator>
  <cp:lastModifiedBy>Byung-Yoon Park</cp:lastModifiedBy>
  <cp:revision>34</cp:revision>
  <dcterms:created xsi:type="dcterms:W3CDTF">2018-08-17T03:47:04Z</dcterms:created>
  <dcterms:modified xsi:type="dcterms:W3CDTF">2018-08-21T15:42:55Z</dcterms:modified>
</cp:coreProperties>
</file>