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4" r:id="rId11"/>
    <p:sldId id="271" r:id="rId12"/>
    <p:sldId id="272" r:id="rId13"/>
    <p:sldId id="257" r:id="rId14"/>
    <p:sldId id="258" r:id="rId15"/>
    <p:sldId id="261" r:id="rId16"/>
    <p:sldId id="262" r:id="rId17"/>
    <p:sldId id="263" r:id="rId18"/>
    <p:sldId id="276" r:id="rId19"/>
    <p:sldId id="273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12" Type="http://schemas.openxmlformats.org/officeDocument/2006/relationships/image" Target="../media/image29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11" Type="http://schemas.openxmlformats.org/officeDocument/2006/relationships/image" Target="../media/image28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Relationship Id="rId9" Type="http://schemas.openxmlformats.org/officeDocument/2006/relationships/image" Target="../media/image5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image" Target="../media/image75.wmf"/><Relationship Id="rId3" Type="http://schemas.openxmlformats.org/officeDocument/2006/relationships/image" Target="../media/image65.wmf"/><Relationship Id="rId7" Type="http://schemas.openxmlformats.org/officeDocument/2006/relationships/image" Target="../media/image69.wmf"/><Relationship Id="rId12" Type="http://schemas.openxmlformats.org/officeDocument/2006/relationships/image" Target="../media/image74.wmf"/><Relationship Id="rId2" Type="http://schemas.openxmlformats.org/officeDocument/2006/relationships/image" Target="../media/image64.wmf"/><Relationship Id="rId16" Type="http://schemas.openxmlformats.org/officeDocument/2006/relationships/image" Target="../media/image78.wmf"/><Relationship Id="rId1" Type="http://schemas.openxmlformats.org/officeDocument/2006/relationships/image" Target="../media/image63.wmf"/><Relationship Id="rId6" Type="http://schemas.openxmlformats.org/officeDocument/2006/relationships/image" Target="../media/image68.wmf"/><Relationship Id="rId11" Type="http://schemas.openxmlformats.org/officeDocument/2006/relationships/image" Target="../media/image73.wmf"/><Relationship Id="rId5" Type="http://schemas.openxmlformats.org/officeDocument/2006/relationships/image" Target="../media/image67.wmf"/><Relationship Id="rId15" Type="http://schemas.openxmlformats.org/officeDocument/2006/relationships/image" Target="../media/image77.wmf"/><Relationship Id="rId10" Type="http://schemas.openxmlformats.org/officeDocument/2006/relationships/image" Target="../media/image72.wmf"/><Relationship Id="rId4" Type="http://schemas.openxmlformats.org/officeDocument/2006/relationships/image" Target="../media/image66.wmf"/><Relationship Id="rId9" Type="http://schemas.openxmlformats.org/officeDocument/2006/relationships/image" Target="../media/image71.wmf"/><Relationship Id="rId14" Type="http://schemas.openxmlformats.org/officeDocument/2006/relationships/image" Target="../media/image7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A4DE1-4619-49B2-98AC-30BAD37F2888}" type="datetimeFigureOut">
              <a:rPr lang="zh-CN" altLang="en-US" smtClean="0"/>
              <a:pPr/>
              <a:t>2018/8/20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853CD-F375-41E0-B0F7-A16BD00D66B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F2269-7496-49D7-A7E7-2E8EBA25181E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8990F-E991-4611-AE08-94BC00665E19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9CC3-16F4-4DD6-8481-FF70068AEC72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6932-8766-4820-98DB-9BE84F66B5EB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E2BE-2300-4951-81BF-268358669F9B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F1EC9-9347-4A85-A9E0-CADC513EC5F1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525D7-4E0E-43CD-B6F5-ADD934840E41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DF28-BB38-4874-B1B0-842842DE5CF0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AC344-B078-47DE-A517-600F4530F028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08C3-7C05-4F3C-A72C-655925462132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C3D1-332A-41C6-9D99-F52811E85DE2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0ADE7-394A-43F7-9056-50760AB03611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arXiv:1801.0060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54.png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4.bin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3.bin"/><Relationship Id="rId10" Type="http://schemas.openxmlformats.org/officeDocument/2006/relationships/oleObject" Target="../embeddings/oleObject48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image" Target="../media/image60.png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2.png"/><Relationship Id="rId5" Type="http://schemas.openxmlformats.org/officeDocument/2006/relationships/oleObject" Target="../embeddings/oleObject50.bin"/><Relationship Id="rId10" Type="http://schemas.openxmlformats.org/officeDocument/2006/relationships/oleObject" Target="../embeddings/oleObject54.bin"/><Relationship Id="rId4" Type="http://schemas.openxmlformats.org/officeDocument/2006/relationships/image" Target="../media/image61.png"/><Relationship Id="rId9" Type="http://schemas.openxmlformats.org/officeDocument/2006/relationships/oleObject" Target="../embeddings/oleObject53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image" Target="../media/image80.png"/><Relationship Id="rId18" Type="http://schemas.openxmlformats.org/officeDocument/2006/relationships/oleObject" Target="../embeddings/oleObject68.bin"/><Relationship Id="rId3" Type="http://schemas.openxmlformats.org/officeDocument/2006/relationships/image" Target="../media/image79.png"/><Relationship Id="rId21" Type="http://schemas.openxmlformats.org/officeDocument/2006/relationships/oleObject" Target="../embeddings/oleObject71.bin"/><Relationship Id="rId7" Type="http://schemas.openxmlformats.org/officeDocument/2006/relationships/oleObject" Target="../embeddings/oleObject58.bin"/><Relationship Id="rId12" Type="http://schemas.openxmlformats.org/officeDocument/2006/relationships/oleObject" Target="../embeddings/oleObject63.bin"/><Relationship Id="rId17" Type="http://schemas.openxmlformats.org/officeDocument/2006/relationships/oleObject" Target="../embeddings/oleObject6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6.bin"/><Relationship Id="rId20" Type="http://schemas.openxmlformats.org/officeDocument/2006/relationships/oleObject" Target="../embeddings/oleObject70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7.bin"/><Relationship Id="rId11" Type="http://schemas.openxmlformats.org/officeDocument/2006/relationships/oleObject" Target="../embeddings/oleObject62.bin"/><Relationship Id="rId24" Type="http://schemas.openxmlformats.org/officeDocument/2006/relationships/oleObject" Target="../embeddings/oleObject74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5.bin"/><Relationship Id="rId23" Type="http://schemas.openxmlformats.org/officeDocument/2006/relationships/oleObject" Target="../embeddings/oleObject73.bin"/><Relationship Id="rId10" Type="http://schemas.openxmlformats.org/officeDocument/2006/relationships/oleObject" Target="../embeddings/oleObject61.bin"/><Relationship Id="rId19" Type="http://schemas.openxmlformats.org/officeDocument/2006/relationships/oleObject" Target="../embeddings/oleObject69.bin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60.bin"/><Relationship Id="rId14" Type="http://schemas.openxmlformats.org/officeDocument/2006/relationships/oleObject" Target="../embeddings/oleObject64.bin"/><Relationship Id="rId22" Type="http://schemas.openxmlformats.org/officeDocument/2006/relationships/oleObject" Target="../embeddings/oleObject7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7" Type="http://schemas.openxmlformats.org/officeDocument/2006/relationships/image" Target="../media/image8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6.png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7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2.bin"/><Relationship Id="rId5" Type="http://schemas.openxmlformats.org/officeDocument/2006/relationships/oleObject" Target="../embeddings/oleObject81.bin"/><Relationship Id="rId4" Type="http://schemas.openxmlformats.org/officeDocument/2006/relationships/oleObject" Target="../embeddings/oleObject80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7.png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9.bin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1.bin"/><Relationship Id="rId14" Type="http://schemas.openxmlformats.org/officeDocument/2006/relationships/oleObject" Target="../embeddings/oleObject2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Relationship Id="rId9" Type="http://schemas.openxmlformats.org/officeDocument/2006/relationships/oleObject" Target="../embeddings/oleObject4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531895023737.jpg"/>
          <p:cNvPicPr>
            <a:picLocks noChangeAspect="1"/>
          </p:cNvPicPr>
          <p:nvPr/>
        </p:nvPicPr>
        <p:blipFill>
          <a:blip r:embed="rId2" cstate="print">
            <a:lum bright="71000" contrast="15000"/>
          </a:blip>
          <a:stretch>
            <a:fillRect/>
          </a:stretch>
        </p:blipFill>
        <p:spPr>
          <a:xfrm>
            <a:off x="0" y="-228600"/>
            <a:ext cx="9144000" cy="71628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371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/>
              <a:t>Double Heavy </a:t>
            </a:r>
            <a:r>
              <a:rPr lang="en-US" altLang="zh-CN" b="1" dirty="0" err="1" smtClean="0"/>
              <a:t>Hadronic</a:t>
            </a:r>
            <a:r>
              <a:rPr lang="en-US" altLang="zh-CN" b="1" dirty="0" smtClean="0"/>
              <a:t> </a:t>
            </a:r>
            <a:r>
              <a:rPr lang="en-US" altLang="zh-CN" b="1" smtClean="0"/>
              <a:t>Spectrum from Supersymmetric</a:t>
            </a:r>
            <a:r>
              <a:rPr lang="en-US" altLang="zh-CN" b="1" dirty="0" smtClean="0"/>
              <a:t> LFHQCD</a:t>
            </a:r>
            <a:endParaRPr lang="zh-CN" alt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/>
          <a:p>
            <a:r>
              <a:rPr lang="en-US" altLang="zh-CN" sz="2400" b="1" dirty="0" err="1" smtClean="0">
                <a:solidFill>
                  <a:schemeClr val="tx1"/>
                </a:solidFill>
              </a:rPr>
              <a:t>Liping</a:t>
            </a:r>
            <a:r>
              <a:rPr lang="en-US" altLang="zh-CN" sz="2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2400" b="1" dirty="0" err="1" smtClean="0">
                <a:solidFill>
                  <a:schemeClr val="tx1"/>
                </a:solidFill>
              </a:rPr>
              <a:t>Zou</a:t>
            </a:r>
            <a:endParaRPr lang="en-US" altLang="zh-CN" sz="2400" b="1" dirty="0" smtClean="0">
              <a:solidFill>
                <a:schemeClr val="tx1"/>
              </a:solidFill>
            </a:endParaRPr>
          </a:p>
          <a:p>
            <a:r>
              <a:rPr lang="en-US" altLang="zh-CN" sz="2400" dirty="0" smtClean="0">
                <a:solidFill>
                  <a:schemeClr val="tx1"/>
                </a:solidFill>
              </a:rPr>
              <a:t>Institute of Modern Physics, CAS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267200" y="6324600"/>
            <a:ext cx="2133600" cy="365125"/>
          </a:xfrm>
        </p:spPr>
        <p:txBody>
          <a:bodyPr/>
          <a:lstStyle/>
          <a:p>
            <a:fld id="{C83EC88A-2691-471C-9C7D-8A4E7F83FF73}" type="datetime1">
              <a:rPr lang="en-US" altLang="zh-CN" smtClean="0">
                <a:solidFill>
                  <a:srgbClr val="0000FF"/>
                </a:solidFill>
              </a:rPr>
              <a:pPr/>
              <a:t>8/20/2018</a:t>
            </a:fld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1200" y="50292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dirty="0" smtClean="0"/>
          </a:p>
          <a:p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In collaboration with H. G. </a:t>
            </a:r>
            <a:r>
              <a:rPr lang="en-US" altLang="zh-CN" dirty="0" err="1" smtClean="0">
                <a:solidFill>
                  <a:srgbClr val="FF0000"/>
                </a:solidFill>
              </a:rPr>
              <a:t>Dosch</a:t>
            </a:r>
            <a:r>
              <a:rPr lang="en-US" altLang="zh-CN" dirty="0" smtClean="0">
                <a:solidFill>
                  <a:srgbClr val="FF0000"/>
                </a:solidFill>
              </a:rPr>
              <a:t>, M. Nielson, </a:t>
            </a:r>
            <a:r>
              <a:rPr lang="en-US" altLang="zh-CN" dirty="0" err="1" smtClean="0">
                <a:solidFill>
                  <a:srgbClr val="FF0000"/>
                </a:solidFill>
              </a:rPr>
              <a:t>Pengming</a:t>
            </a:r>
            <a:r>
              <a:rPr lang="en-US" altLang="zh-CN" dirty="0" smtClean="0">
                <a:solidFill>
                  <a:srgbClr val="FF0000"/>
                </a:solidFill>
              </a:rPr>
              <a:t> Zhang etc.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12TH APCTP-BLTP JINR JOINT WORKSHOP ON </a:t>
            </a:r>
          </a:p>
          <a:p>
            <a:r>
              <a:rPr lang="en-US" altLang="zh-CN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“Modern Problems in Nuclear and Elementary Particle Physics”</a:t>
            </a:r>
            <a:endParaRPr lang="en-US" altLang="zh-CN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6172200"/>
            <a:ext cx="25956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 smtClean="0">
                <a:solidFill>
                  <a:srgbClr val="0000FF"/>
                </a:solidFill>
              </a:rPr>
              <a:t>Phys.Rev</a:t>
            </a:r>
            <a:r>
              <a:rPr lang="en-US" altLang="zh-CN" sz="1600" dirty="0" smtClean="0">
                <a:solidFill>
                  <a:srgbClr val="0000FF"/>
                </a:solidFill>
              </a:rPr>
              <a:t>. D98 (2018) 034002</a:t>
            </a:r>
            <a:endParaRPr lang="zh-CN" altLang="en-US" sz="1600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6488668"/>
            <a:ext cx="17155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smtClean="0">
                <a:solidFill>
                  <a:srgbClr val="0000FF"/>
                </a:solidFill>
                <a:hlinkClick r:id="rId3"/>
              </a:rPr>
              <a:t>arXiv:1801.00607</a:t>
            </a:r>
            <a:r>
              <a:rPr lang="en-US" altLang="zh-CN" sz="1600" dirty="0" smtClean="0">
                <a:solidFill>
                  <a:srgbClr val="0000FF"/>
                </a:solidFill>
              </a:rPr>
              <a:t> </a:t>
            </a:r>
            <a:endParaRPr lang="zh-CN" altLang="en-US" sz="1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467600" y="5819001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Quark masses correction</a:t>
            </a:r>
            <a:endParaRPr lang="zh-CN" altLang="en-US" sz="1200" dirty="0"/>
          </a:p>
        </p:txBody>
      </p:sp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838200" y="533400"/>
          <a:ext cx="3435350" cy="646112"/>
        </p:xfrm>
        <a:graphic>
          <a:graphicData uri="http://schemas.openxmlformats.org/presentationml/2006/ole">
            <p:oleObj spid="_x0000_s28677" name="Formula" r:id="rId3" imgW="2117160" imgH="397800" progId="Equation.Ribbit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152400" y="1447800"/>
            <a:ext cx="1305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rgbClr val="FF0000"/>
                </a:solidFill>
              </a:rPr>
              <a:t>Tetraquarks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0"/>
            <a:ext cx="1164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Up to now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81000" y="1905000"/>
            <a:ext cx="474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Use baryon wave function with negative </a:t>
            </a:r>
            <a:r>
              <a:rPr lang="en-US" altLang="zh-CN" dirty="0" err="1" smtClean="0"/>
              <a:t>chirality</a:t>
            </a:r>
            <a:endParaRPr lang="zh-CN" altLang="en-US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3124200" y="2895600"/>
          <a:ext cx="1101735" cy="609600"/>
        </p:xfrm>
        <a:graphic>
          <a:graphicData uri="http://schemas.openxmlformats.org/presentationml/2006/ole">
            <p:oleObj spid="_x0000_s28678" name="Formula" r:id="rId4" imgW="871560" imgH="482760" progId="Equation.Ribbit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1371600" y="3048000"/>
            <a:ext cx="1459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New doublet:</a:t>
            </a:r>
            <a:endParaRPr lang="zh-CN" altLang="en-US" dirty="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3276600" y="2286000"/>
          <a:ext cx="724558" cy="304800"/>
        </p:xfrm>
        <a:graphic>
          <a:graphicData uri="http://schemas.openxmlformats.org/presentationml/2006/ole">
            <p:oleObj spid="_x0000_s28679" name="Formula" r:id="rId5" imgW="551520" imgH="232560" progId="Equation.Ribbit">
              <p:embed/>
            </p:oleObj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4572000" y="762000"/>
          <a:ext cx="914400" cy="392981"/>
        </p:xfrm>
        <a:graphic>
          <a:graphicData uri="http://schemas.openxmlformats.org/presentationml/2006/ole">
            <p:oleObj spid="_x0000_s28680" name="Formula" r:id="rId6" imgW="763560" imgH="329040" progId="Equation.Ribbit">
              <p:embed/>
            </p:oleObj>
          </a:graphicData>
        </a:graphic>
      </p:graphicFrame>
      <p:graphicFrame>
        <p:nvGraphicFramePr>
          <p:cNvPr id="28683" name="Object 11"/>
          <p:cNvGraphicFramePr>
            <a:graphicFrameLocks noChangeAspect="1"/>
          </p:cNvGraphicFramePr>
          <p:nvPr/>
        </p:nvGraphicFramePr>
        <p:xfrm>
          <a:off x="914400" y="4191000"/>
          <a:ext cx="5410200" cy="560151"/>
        </p:xfrm>
        <a:graphic>
          <a:graphicData uri="http://schemas.openxmlformats.org/presentationml/2006/ole">
            <p:oleObj spid="_x0000_s28683" name="Formula" r:id="rId7" imgW="3846960" imgH="398880" progId="Equation.Ribbit">
              <p:embed/>
            </p:oleObj>
          </a:graphicData>
        </a:graphic>
      </p:graphicFrame>
      <p:grpSp>
        <p:nvGrpSpPr>
          <p:cNvPr id="29" name="Group 28"/>
          <p:cNvGrpSpPr/>
          <p:nvPr/>
        </p:nvGrpSpPr>
        <p:grpSpPr>
          <a:xfrm>
            <a:off x="304800" y="5105400"/>
            <a:ext cx="8839200" cy="1371600"/>
            <a:chOff x="304800" y="5486400"/>
            <a:chExt cx="8839200" cy="1371600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1811338" y="5656263"/>
            <a:ext cx="3846512" cy="260350"/>
          </p:xfrm>
          <a:graphic>
            <a:graphicData uri="http://schemas.openxmlformats.org/presentationml/2006/ole">
              <p:oleObj spid="_x0000_s28674" name="Formula" r:id="rId8" imgW="2867760" imgH="193320" progId="Equation.Ribbit">
                <p:embed/>
              </p:oleObj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1779588" y="6110288"/>
            <a:ext cx="4213225" cy="246062"/>
          </p:xfrm>
          <a:graphic>
            <a:graphicData uri="http://schemas.openxmlformats.org/presentationml/2006/ole">
              <p:oleObj spid="_x0000_s28675" name="Formula" r:id="rId9" imgW="3304800" imgH="193320" progId="Equation.Ribbit">
                <p:embed/>
              </p:oleObj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533400" y="5638800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FF0000"/>
                  </a:solidFill>
                </a:rPr>
                <a:t>Meson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33400" y="6096000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solidFill>
                    <a:srgbClr val="FF0000"/>
                  </a:solidFill>
                </a:rPr>
                <a:t>Baryon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04800" y="5486400"/>
              <a:ext cx="6629400" cy="1371600"/>
            </a:xfrm>
            <a:prstGeom prst="roundRect">
              <a:avLst/>
            </a:prstGeom>
            <a:noFill/>
            <a:ln>
              <a:solidFill>
                <a:srgbClr val="0000FF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43800" y="5638800"/>
              <a:ext cx="16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smtClean="0">
                  <a:solidFill>
                    <a:srgbClr val="0000FF"/>
                  </a:solidFill>
                </a:rPr>
                <a:t>Spin contribution</a:t>
              </a:r>
              <a:endParaRPr lang="zh-CN" altLang="en-US" sz="1200" dirty="0">
                <a:solidFill>
                  <a:srgbClr val="0000FF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4800" y="6412468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err="1" smtClean="0">
                  <a:solidFill>
                    <a:srgbClr val="FF0000"/>
                  </a:solidFill>
                </a:rPr>
                <a:t>Tetraquarks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1841500" y="6529388"/>
            <a:ext cx="4392613" cy="239712"/>
          </p:xfrm>
          <a:graphic>
            <a:graphicData uri="http://schemas.openxmlformats.org/presentationml/2006/ole">
              <p:oleObj spid="_x0000_s28684" name="Formula" r:id="rId10" imgW="3530880" imgH="193320" progId="Equation.Ribbit">
                <p:embed/>
              </p:oleObj>
            </a:graphicData>
          </a:graphic>
        </p:graphicFrame>
      </p:grpSp>
      <p:sp>
        <p:nvSpPr>
          <p:cNvPr id="30" name="TextBox 29"/>
          <p:cNvSpPr txBox="1"/>
          <p:nvPr/>
        </p:nvSpPr>
        <p:spPr>
          <a:xfrm>
            <a:off x="6858000" y="40386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No partners for meson L=0</a:t>
            </a:r>
            <a:endParaRPr lang="zh-CN" altLang="en-US" dirty="0"/>
          </a:p>
        </p:txBody>
      </p:sp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7620000" y="5562600"/>
          <a:ext cx="1036637" cy="166067"/>
        </p:xfrm>
        <a:graphic>
          <a:graphicData uri="http://schemas.openxmlformats.org/presentationml/2006/ole">
            <p:oleObj spid="_x0000_s28685" name="Formula" r:id="rId11" imgW="970560" imgH="156240" progId="Equation.Ribbit">
              <p:embed/>
            </p:oleObj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6324600" y="457200"/>
            <a:ext cx="2496219" cy="2743200"/>
            <a:chOff x="6324600" y="0"/>
            <a:chExt cx="2496219" cy="2743200"/>
          </a:xfrm>
        </p:grpSpPr>
        <p:pic>
          <p:nvPicPr>
            <p:cNvPr id="28681" name="Picture 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324600" y="381000"/>
              <a:ext cx="2496219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2" name="Picture 1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00800" y="1905000"/>
              <a:ext cx="2213788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Box 32"/>
            <p:cNvSpPr txBox="1"/>
            <p:nvPr/>
          </p:nvSpPr>
          <p:spPr>
            <a:xfrm>
              <a:off x="6629400" y="0"/>
              <a:ext cx="1981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0000FF"/>
                  </a:solidFill>
                </a:rPr>
                <a:t>q--&gt;anti-</a:t>
              </a:r>
              <a:r>
                <a:rPr lang="en-US" altLang="zh-CN" dirty="0" err="1" smtClean="0">
                  <a:solidFill>
                    <a:srgbClr val="0000FF"/>
                  </a:solidFill>
                </a:rPr>
                <a:t>diquark</a:t>
              </a:r>
              <a:endParaRPr lang="zh-CN" altLang="en-US" dirty="0">
                <a:solidFill>
                  <a:srgbClr val="0000FF"/>
                </a:solidFill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228600" y="3733800"/>
            <a:ext cx="2689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complete 4-supermultiplet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685800"/>
            <a:ext cx="3848100" cy="250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257800" y="3352800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If conformal symmetry is broken by heavy quark masses,</a:t>
            </a:r>
          </a:p>
          <a:p>
            <a:r>
              <a:rPr lang="en-US" altLang="zh-CN" dirty="0" err="1" smtClean="0">
                <a:solidFill>
                  <a:srgbClr val="FF0000"/>
                </a:solidFill>
              </a:rPr>
              <a:t>supersymmetry</a:t>
            </a:r>
            <a:r>
              <a:rPr lang="en-US" altLang="zh-CN" dirty="0" smtClean="0">
                <a:solidFill>
                  <a:srgbClr val="FF0000"/>
                </a:solidFill>
              </a:rPr>
              <a:t> survives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59436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 dirty="0" smtClean="0"/>
              <a:t>Can be predicted by implementing Heavy Quark Effective Symmetry on LFHQCD</a:t>
            </a:r>
            <a:endParaRPr lang="zh-CN" altLang="en-US" sz="1600" dirty="0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914400"/>
            <a:ext cx="3481387" cy="233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752600" y="5410200"/>
          <a:ext cx="1524000" cy="310555"/>
        </p:xfrm>
        <a:graphic>
          <a:graphicData uri="http://schemas.openxmlformats.org/presentationml/2006/ole">
            <p:oleObj spid="_x0000_s27654" name="Formula" r:id="rId5" imgW="1017360" imgH="207360" progId="Equation.Ribbit">
              <p:embed/>
            </p:oleObj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4876800" y="4453894"/>
            <a:ext cx="3678701" cy="2023106"/>
            <a:chOff x="4876800" y="4419600"/>
            <a:chExt cx="3678701" cy="2023106"/>
          </a:xfrm>
        </p:grpSpPr>
        <p:pic>
          <p:nvPicPr>
            <p:cNvPr id="27655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76800" y="4419600"/>
              <a:ext cx="3678701" cy="2023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5597047" y="5410200"/>
            <a:ext cx="117953" cy="152400"/>
          </p:xfrm>
          <a:graphic>
            <a:graphicData uri="http://schemas.openxmlformats.org/presentationml/2006/ole">
              <p:oleObj spid="_x0000_s27656" name="Formula" r:id="rId7" imgW="90360" imgH="117000" progId="Equation.Ribbit">
                <p:embed/>
              </p:oleObj>
            </a:graphicData>
          </a:graphic>
        </p:graphicFrame>
        <p:graphicFrame>
          <p:nvGraphicFramePr>
            <p:cNvPr id="15" name="Object 14"/>
            <p:cNvGraphicFramePr>
              <a:graphicFrameLocks noChangeAspect="1"/>
            </p:cNvGraphicFramePr>
            <p:nvPr/>
          </p:nvGraphicFramePr>
          <p:xfrm>
            <a:off x="5715000" y="5410200"/>
            <a:ext cx="134332" cy="152400"/>
          </p:xfrm>
          <a:graphic>
            <a:graphicData uri="http://schemas.openxmlformats.org/presentationml/2006/ole">
              <p:oleObj spid="_x0000_s27657" name="Formula" r:id="rId8" imgW="137160" imgH="155160" progId="Equation.Ribbit">
                <p:embed/>
              </p:oleObj>
            </a:graphicData>
          </a:graphic>
        </p:graphicFrame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6019800" y="5257800"/>
            <a:ext cx="120977" cy="152399"/>
          </p:xfrm>
          <a:graphic>
            <a:graphicData uri="http://schemas.openxmlformats.org/presentationml/2006/ole">
              <p:oleObj spid="_x0000_s27658" name="Formula" r:id="rId9" imgW="124560" imgH="155160" progId="Equation.Ribbit">
                <p:embed/>
              </p:oleObj>
            </a:graphicData>
          </a:graphic>
        </p:graphicFrame>
        <p:graphicFrame>
          <p:nvGraphicFramePr>
            <p:cNvPr id="17" name="Object 16"/>
            <p:cNvGraphicFramePr>
              <a:graphicFrameLocks noChangeAspect="1"/>
            </p:cNvGraphicFramePr>
            <p:nvPr/>
          </p:nvGraphicFramePr>
          <p:xfrm>
            <a:off x="6972300" y="4876800"/>
            <a:ext cx="114300" cy="152400"/>
          </p:xfrm>
          <a:graphic>
            <a:graphicData uri="http://schemas.openxmlformats.org/presentationml/2006/ole">
              <p:oleObj spid="_x0000_s27659" name="Formula" r:id="rId10" imgW="117000" imgH="155160" progId="Equation.Ribbit">
                <p:embed/>
              </p:oleObj>
            </a:graphicData>
          </a:graphic>
        </p:graphicFrame>
      </p:grpSp>
      <p:sp>
        <p:nvSpPr>
          <p:cNvPr id="18" name="Rectangle 17"/>
          <p:cNvSpPr/>
          <p:nvPr/>
        </p:nvSpPr>
        <p:spPr>
          <a:xfrm>
            <a:off x="457200" y="45720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 dirty="0" smtClean="0"/>
              <a:t>The trajectories are linear, but  depends on heavy quark mass.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5600" y="6488668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L=0</a:t>
            </a:r>
            <a:endParaRPr lang="zh-CN" altLang="en-US" dirty="0"/>
          </a:p>
        </p:txBody>
      </p:sp>
      <p:sp>
        <p:nvSpPr>
          <p:cNvPr id="20" name="Rectangle 19"/>
          <p:cNvSpPr/>
          <p:nvPr/>
        </p:nvSpPr>
        <p:spPr>
          <a:xfrm>
            <a:off x="5970374" y="304800"/>
            <a:ext cx="32107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 smtClean="0">
                <a:solidFill>
                  <a:srgbClr val="0000FF"/>
                </a:solidFill>
              </a:rPr>
              <a:t>H. G.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Dosch</a:t>
            </a:r>
            <a:r>
              <a:rPr lang="en-US" altLang="zh-CN" sz="1200" dirty="0" smtClean="0">
                <a:solidFill>
                  <a:srgbClr val="0000FF"/>
                </a:solidFill>
              </a:rPr>
              <a:t> et al, Phys. Rev. D 92, 074010 (2015)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3400" y="6581001"/>
            <a:ext cx="3227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 smtClean="0">
                <a:solidFill>
                  <a:srgbClr val="0000FF"/>
                </a:solidFill>
              </a:rPr>
              <a:t>H. G.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Dosch</a:t>
            </a:r>
            <a:r>
              <a:rPr lang="en-US" altLang="zh-CN" sz="1200" dirty="0" smtClean="0">
                <a:solidFill>
                  <a:srgbClr val="0000FF"/>
                </a:solidFill>
              </a:rPr>
              <a:t> et al, Phys. Rev. D 95, 034016 (2017)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altLang="zh-CN" dirty="0" smtClean="0"/>
              <a:t>   The </a:t>
            </a:r>
            <a:r>
              <a:rPr lang="en-US" altLang="zh-CN" dirty="0" err="1" smtClean="0"/>
              <a:t>supersymmetric</a:t>
            </a:r>
            <a:r>
              <a:rPr lang="en-US" altLang="zh-CN" dirty="0" smtClean="0"/>
              <a:t> relation between mesons and baryons agree well with experimental measures across the entire </a:t>
            </a:r>
            <a:r>
              <a:rPr lang="en-US" altLang="zh-CN" dirty="0" err="1" smtClean="0"/>
              <a:t>hadron</a:t>
            </a:r>
            <a:r>
              <a:rPr lang="en-US" altLang="zh-CN" dirty="0" smtClean="0"/>
              <a:t> spectrum, including </a:t>
            </a:r>
            <a:r>
              <a:rPr lang="en-US" altLang="zh-CN" b="1" dirty="0" smtClean="0">
                <a:solidFill>
                  <a:srgbClr val="0000FF"/>
                </a:solidFill>
              </a:rPr>
              <a:t>double heavy sector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4343400"/>
            <a:ext cx="713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Even though </a:t>
            </a:r>
            <a:r>
              <a:rPr lang="en-US" altLang="zh-CN" dirty="0" smtClean="0">
                <a:solidFill>
                  <a:srgbClr val="0000FF"/>
                </a:solidFill>
              </a:rPr>
              <a:t>the conformal symmetry is strongly broken </a:t>
            </a:r>
            <a:r>
              <a:rPr lang="en-US" altLang="zh-CN" dirty="0" smtClean="0"/>
              <a:t>by quark masses, </a:t>
            </a:r>
          </a:p>
          <a:p>
            <a:r>
              <a:rPr lang="en-US" altLang="zh-CN" dirty="0" smtClean="0"/>
              <a:t>underlying dynamical </a:t>
            </a:r>
            <a:r>
              <a:rPr lang="en-US" altLang="zh-CN" dirty="0" err="1" smtClean="0">
                <a:solidFill>
                  <a:srgbClr val="0000FF"/>
                </a:solidFill>
              </a:rPr>
              <a:t>supersymmetry</a:t>
            </a:r>
            <a:r>
              <a:rPr lang="en-US" altLang="zh-CN" dirty="0" smtClean="0">
                <a:solidFill>
                  <a:srgbClr val="0000FF"/>
                </a:solidFill>
              </a:rPr>
              <a:t> still holds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87966"/>
            <a:ext cx="4267200" cy="318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1557070" y="1752600"/>
          <a:ext cx="609600" cy="203200"/>
        </p:xfrm>
        <a:graphic>
          <a:graphicData uri="http://schemas.openxmlformats.org/presentationml/2006/ole">
            <p:oleObj spid="_x0000_s1029" name="Formula" r:id="rId4" imgW="541080" imgH="179280" progId="Equation.Ribbit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766763" y="2294626"/>
          <a:ext cx="598487" cy="203200"/>
        </p:xfrm>
        <a:graphic>
          <a:graphicData uri="http://schemas.openxmlformats.org/presentationml/2006/ole">
            <p:oleObj spid="_x0000_s1031" name="Formula" r:id="rId5" imgW="532440" imgH="179280" progId="Equation.Ribbit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905000" y="1574322"/>
          <a:ext cx="566737" cy="203200"/>
        </p:xfrm>
        <a:graphic>
          <a:graphicData uri="http://schemas.openxmlformats.org/presentationml/2006/ole">
            <p:oleObj spid="_x0000_s1032" name="Formula" r:id="rId6" imgW="502920" imgH="179280" progId="Equation.Ribbit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2303463" y="1988392"/>
          <a:ext cx="684212" cy="203200"/>
        </p:xfrm>
        <a:graphic>
          <a:graphicData uri="http://schemas.openxmlformats.org/presentationml/2006/ole">
            <p:oleObj spid="_x0000_s1033" name="Formula" r:id="rId7" imgW="607320" imgH="179280" progId="Equation.Ribbit">
              <p:embed/>
            </p:oleObj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1842303" y="940278"/>
          <a:ext cx="611187" cy="203200"/>
        </p:xfrm>
        <a:graphic>
          <a:graphicData uri="http://schemas.openxmlformats.org/presentationml/2006/ole">
            <p:oleObj spid="_x0000_s1034" name="Formula" r:id="rId8" imgW="543600" imgH="179280" progId="Equation.Ribbit">
              <p:embed/>
            </p:oleObj>
          </a:graphicData>
        </a:graphic>
      </p:graphicFrame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762000" y="1421444"/>
          <a:ext cx="925512" cy="203200"/>
        </p:xfrm>
        <a:graphic>
          <a:graphicData uri="http://schemas.openxmlformats.org/presentationml/2006/ole">
            <p:oleObj spid="_x0000_s1036" name="Formula" r:id="rId9" imgW="821880" imgH="179280" progId="Equation.Ribbit">
              <p:embed/>
            </p:oleObj>
          </a:graphicData>
        </a:graphic>
      </p:graphicFrame>
      <p:sp>
        <p:nvSpPr>
          <p:cNvPr id="25" name="Rectangle 24"/>
          <p:cNvSpPr/>
          <p:nvPr/>
        </p:nvSpPr>
        <p:spPr>
          <a:xfrm>
            <a:off x="1295400" y="38862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Double charm mesons </a:t>
            </a:r>
            <a:r>
              <a:rPr lang="en-US" altLang="zh-CN" dirty="0" smtClean="0">
                <a:solidFill>
                  <a:srgbClr val="00B050"/>
                </a:solidFill>
              </a:rPr>
              <a:t>(green squares</a:t>
            </a:r>
            <a:r>
              <a:rPr lang="en-US" altLang="zh-CN" dirty="0" smtClean="0"/>
              <a:t>), baryons (</a:t>
            </a:r>
            <a:r>
              <a:rPr lang="en-US" altLang="zh-CN" dirty="0" smtClean="0">
                <a:solidFill>
                  <a:srgbClr val="0000FF"/>
                </a:solidFill>
              </a:rPr>
              <a:t>blue triangles</a:t>
            </a:r>
            <a:r>
              <a:rPr lang="en-US" altLang="zh-CN" dirty="0" smtClean="0"/>
              <a:t>) </a:t>
            </a:r>
          </a:p>
          <a:p>
            <a:r>
              <a:rPr lang="en-US" altLang="zh-CN" dirty="0" err="1" smtClean="0"/>
              <a:t>tetraquarks</a:t>
            </a:r>
            <a:r>
              <a:rPr lang="en-US" altLang="zh-CN" dirty="0" smtClean="0"/>
              <a:t> (</a:t>
            </a:r>
            <a:r>
              <a:rPr lang="en-US" altLang="zh-CN" dirty="0" err="1" smtClean="0">
                <a:solidFill>
                  <a:srgbClr val="FF0000"/>
                </a:solidFill>
              </a:rPr>
              <a:t>redcircles</a:t>
            </a:r>
            <a:r>
              <a:rPr lang="en-US" altLang="zh-CN" dirty="0" smtClean="0"/>
              <a:t>), solid lines(the fitting trajectories)</a:t>
            </a:r>
            <a:endParaRPr lang="zh-CN" alt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914400" y="57912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Our </a:t>
            </a:r>
            <a:r>
              <a:rPr lang="en-US" altLang="zh-CN" dirty="0" err="1" smtClean="0"/>
              <a:t>Regge</a:t>
            </a:r>
            <a:r>
              <a:rPr lang="en-US" altLang="zh-CN" dirty="0" smtClean="0"/>
              <a:t> trajectories agrees well with experimental data.</a:t>
            </a:r>
            <a:endParaRPr lang="zh-CN" alt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1143000" y="3200400"/>
            <a:ext cx="2608262" cy="422696"/>
            <a:chOff x="439739" y="3167330"/>
            <a:chExt cx="2608262" cy="422696"/>
          </a:xfrm>
        </p:grpSpPr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1828801" y="3167330"/>
            <a:ext cx="1219200" cy="211363"/>
          </p:xfrm>
          <a:graphic>
            <a:graphicData uri="http://schemas.openxmlformats.org/presentationml/2006/ole">
              <p:oleObj spid="_x0000_s1044" name="Formula" r:id="rId10" imgW="1115280" imgH="193320" progId="Equation.Ribbit">
                <p:embed/>
              </p:oleObj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439739" y="3200400"/>
            <a:ext cx="1312862" cy="184452"/>
          </p:xfrm>
          <a:graphic>
            <a:graphicData uri="http://schemas.openxmlformats.org/presentationml/2006/ole">
              <p:oleObj spid="_x0000_s1045" name="Formula" r:id="rId11" imgW="1283040" imgH="180360" progId="Equation.Ribbit">
                <p:embed/>
              </p:oleObj>
            </a:graphicData>
          </a:graphic>
        </p:graphicFrame>
        <p:graphicFrame>
          <p:nvGraphicFramePr>
            <p:cNvPr id="29" name="Object 28"/>
            <p:cNvGraphicFramePr>
              <a:graphicFrameLocks noChangeAspect="1"/>
            </p:cNvGraphicFramePr>
            <p:nvPr/>
          </p:nvGraphicFramePr>
          <p:xfrm>
            <a:off x="444272" y="3425333"/>
            <a:ext cx="1371600" cy="164693"/>
          </p:xfrm>
          <a:graphic>
            <a:graphicData uri="http://schemas.openxmlformats.org/presentationml/2006/ole">
              <p:oleObj spid="_x0000_s1046" name="Formula" r:id="rId12" imgW="1284120" imgH="156240" progId="Equation.Ribbit">
                <p:embed/>
              </p:oleObj>
            </a:graphicData>
          </a:graphic>
        </p:graphicFrame>
      </p:grpSp>
      <p:grpSp>
        <p:nvGrpSpPr>
          <p:cNvPr id="45" name="Group 44"/>
          <p:cNvGrpSpPr/>
          <p:nvPr/>
        </p:nvGrpSpPr>
        <p:grpSpPr>
          <a:xfrm>
            <a:off x="4554558" y="110704"/>
            <a:ext cx="4360842" cy="3562048"/>
            <a:chOff x="4554558" y="110704"/>
            <a:chExt cx="4360842" cy="3562048"/>
          </a:xfrm>
        </p:grpSpPr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554558" y="110704"/>
              <a:ext cx="4360842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038" name="Object 14"/>
            <p:cNvGraphicFramePr>
              <a:graphicFrameLocks noChangeAspect="1"/>
            </p:cNvGraphicFramePr>
            <p:nvPr/>
          </p:nvGraphicFramePr>
          <p:xfrm>
            <a:off x="5055921" y="2143660"/>
            <a:ext cx="692150" cy="183808"/>
          </p:xfrm>
          <a:graphic>
            <a:graphicData uri="http://schemas.openxmlformats.org/presentationml/2006/ole">
              <p:oleObj spid="_x0000_s1038" name="Formula" r:id="rId14" imgW="679680" imgH="179280" progId="Equation.Ribbit">
                <p:embed/>
              </p:oleObj>
            </a:graphicData>
          </a:graphic>
        </p:graphicFrame>
        <p:graphicFrame>
          <p:nvGraphicFramePr>
            <p:cNvPr id="1039" name="Object 15"/>
            <p:cNvGraphicFramePr>
              <a:graphicFrameLocks noChangeAspect="1"/>
            </p:cNvGraphicFramePr>
            <p:nvPr/>
          </p:nvGraphicFramePr>
          <p:xfrm>
            <a:off x="5038725" y="1337096"/>
            <a:ext cx="825500" cy="184150"/>
          </p:xfrm>
          <a:graphic>
            <a:graphicData uri="http://schemas.openxmlformats.org/presentationml/2006/ole">
              <p:oleObj spid="_x0000_s1039" name="Formula" r:id="rId15" imgW="809280" imgH="179280" progId="Equation.Ribbit">
                <p:embed/>
              </p:oleObj>
            </a:graphicData>
          </a:graphic>
        </p:graphicFrame>
        <p:graphicFrame>
          <p:nvGraphicFramePr>
            <p:cNvPr id="1040" name="Object 16"/>
            <p:cNvGraphicFramePr>
              <a:graphicFrameLocks noChangeAspect="1"/>
            </p:cNvGraphicFramePr>
            <p:nvPr/>
          </p:nvGraphicFramePr>
          <p:xfrm>
            <a:off x="5053644" y="692992"/>
            <a:ext cx="825500" cy="184150"/>
          </p:xfrm>
          <a:graphic>
            <a:graphicData uri="http://schemas.openxmlformats.org/presentationml/2006/ole">
              <p:oleObj spid="_x0000_s1040" name="Formula" r:id="rId16" imgW="809280" imgH="179280" progId="Equation.Ribbit">
                <p:embed/>
              </p:oleObj>
            </a:graphicData>
          </a:graphic>
        </p:graphicFrame>
        <p:graphicFrame>
          <p:nvGraphicFramePr>
            <p:cNvPr id="1041" name="Object 17"/>
            <p:cNvGraphicFramePr>
              <a:graphicFrameLocks noChangeAspect="1"/>
            </p:cNvGraphicFramePr>
            <p:nvPr/>
          </p:nvGraphicFramePr>
          <p:xfrm>
            <a:off x="6400800" y="1955322"/>
            <a:ext cx="684212" cy="203200"/>
          </p:xfrm>
          <a:graphic>
            <a:graphicData uri="http://schemas.openxmlformats.org/presentationml/2006/ole">
              <p:oleObj spid="_x0000_s1041" name="Formula" r:id="rId17" imgW="607320" imgH="179280" progId="Equation.Ribbit">
                <p:embed/>
              </p:oleObj>
            </a:graphicData>
          </a:graphic>
        </p:graphicFrame>
        <p:graphicFrame>
          <p:nvGraphicFramePr>
            <p:cNvPr id="1042" name="Object 18"/>
            <p:cNvGraphicFramePr>
              <a:graphicFrameLocks noChangeAspect="1"/>
            </p:cNvGraphicFramePr>
            <p:nvPr/>
          </p:nvGraphicFramePr>
          <p:xfrm>
            <a:off x="6766272" y="1736782"/>
            <a:ext cx="685800" cy="203200"/>
          </p:xfrm>
          <a:graphic>
            <a:graphicData uri="http://schemas.openxmlformats.org/presentationml/2006/ole">
              <p:oleObj spid="_x0000_s1042" name="Formula" r:id="rId18" imgW="607320" imgH="179280" progId="Equation.Ribbit">
                <p:embed/>
              </p:oleObj>
            </a:graphicData>
          </a:graphic>
        </p:graphicFrame>
        <p:graphicFrame>
          <p:nvGraphicFramePr>
            <p:cNvPr id="1043" name="Object 19"/>
            <p:cNvGraphicFramePr>
              <a:graphicFrameLocks noChangeAspect="1"/>
            </p:cNvGraphicFramePr>
            <p:nvPr/>
          </p:nvGraphicFramePr>
          <p:xfrm>
            <a:off x="5960852" y="1524000"/>
            <a:ext cx="566738" cy="203200"/>
          </p:xfrm>
          <a:graphic>
            <a:graphicData uri="http://schemas.openxmlformats.org/presentationml/2006/ole">
              <p:oleObj spid="_x0000_s1043" name="Formula" r:id="rId19" imgW="502920" imgH="179280" progId="Equation.Ribbit">
                <p:embed/>
              </p:oleObj>
            </a:graphicData>
          </a:graphic>
        </p:graphicFrame>
        <p:grpSp>
          <p:nvGrpSpPr>
            <p:cNvPr id="42" name="Group 41"/>
            <p:cNvGrpSpPr/>
            <p:nvPr/>
          </p:nvGrpSpPr>
          <p:grpSpPr>
            <a:xfrm>
              <a:off x="5562600" y="3276600"/>
              <a:ext cx="2587623" cy="396152"/>
              <a:chOff x="5087939" y="3200400"/>
              <a:chExt cx="2587623" cy="396152"/>
            </a:xfrm>
          </p:grpSpPr>
          <p:graphicFrame>
            <p:nvGraphicFramePr>
              <p:cNvPr id="30" name="Object 29"/>
              <p:cNvGraphicFramePr>
                <a:graphicFrameLocks noChangeAspect="1"/>
              </p:cNvGraphicFramePr>
              <p:nvPr/>
            </p:nvGraphicFramePr>
            <p:xfrm>
              <a:off x="6477000" y="3200400"/>
              <a:ext cx="1198562" cy="207565"/>
            </p:xfrm>
            <a:graphic>
              <a:graphicData uri="http://schemas.openxmlformats.org/presentationml/2006/ole">
                <p:oleObj spid="_x0000_s1047" name="Formula" r:id="rId20" imgW="1115280" imgH="193320" progId="Equation.Ribbit">
                  <p:embed/>
                </p:oleObj>
              </a:graphicData>
            </a:graphic>
          </p:graphicFrame>
          <p:graphicFrame>
            <p:nvGraphicFramePr>
              <p:cNvPr id="31" name="Object 30"/>
              <p:cNvGraphicFramePr>
                <a:graphicFrameLocks noChangeAspect="1"/>
              </p:cNvGraphicFramePr>
              <p:nvPr/>
            </p:nvGraphicFramePr>
            <p:xfrm>
              <a:off x="5087939" y="3200400"/>
              <a:ext cx="1312862" cy="184452"/>
            </p:xfrm>
            <a:graphic>
              <a:graphicData uri="http://schemas.openxmlformats.org/presentationml/2006/ole">
                <p:oleObj spid="_x0000_s1048" name="Formula" r:id="rId21" imgW="1283040" imgH="180360" progId="Equation.Ribbit">
                  <p:embed/>
                </p:oleObj>
              </a:graphicData>
            </a:graphic>
          </p:graphicFrame>
          <p:graphicFrame>
            <p:nvGraphicFramePr>
              <p:cNvPr id="32" name="Object 31"/>
              <p:cNvGraphicFramePr>
                <a:graphicFrameLocks noChangeAspect="1"/>
              </p:cNvGraphicFramePr>
              <p:nvPr/>
            </p:nvGraphicFramePr>
            <p:xfrm>
              <a:off x="5105400" y="3429000"/>
              <a:ext cx="1395412" cy="167552"/>
            </p:xfrm>
            <a:graphic>
              <a:graphicData uri="http://schemas.openxmlformats.org/presentationml/2006/ole">
                <p:oleObj spid="_x0000_s1049" name="Formula" r:id="rId22" imgW="1284120" imgH="156240" progId="Equation.Ribbit">
                  <p:embed/>
                </p:oleObj>
              </a:graphicData>
            </a:graphic>
          </p:graphicFrame>
        </p:grpSp>
      </p:grpSp>
      <p:grpSp>
        <p:nvGrpSpPr>
          <p:cNvPr id="40" name="Group 39"/>
          <p:cNvGrpSpPr/>
          <p:nvPr/>
        </p:nvGrpSpPr>
        <p:grpSpPr>
          <a:xfrm>
            <a:off x="4800600" y="5181600"/>
            <a:ext cx="2819400" cy="1676400"/>
            <a:chOff x="4495800" y="5029200"/>
            <a:chExt cx="2819400" cy="1828800"/>
          </a:xfrm>
        </p:grpSpPr>
        <p:sp>
          <p:nvSpPr>
            <p:cNvPr id="33" name="Rectangle 32"/>
            <p:cNvSpPr/>
            <p:nvPr/>
          </p:nvSpPr>
          <p:spPr>
            <a:xfrm>
              <a:off x="4572000" y="6211669"/>
              <a:ext cx="2590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 err="1" smtClean="0">
                  <a:solidFill>
                    <a:srgbClr val="0000FF"/>
                  </a:solidFill>
                </a:rPr>
                <a:t>Colour</a:t>
              </a:r>
              <a:r>
                <a:rPr lang="en-US" altLang="zh-CN" sz="1200" dirty="0" smtClean="0">
                  <a:solidFill>
                    <a:srgbClr val="0000FF"/>
                  </a:solidFill>
                </a:rPr>
                <a:t>-Coulomb effects become more important</a:t>
              </a:r>
              <a:endParaRPr lang="zh-CN" altLang="en-US" sz="1200" dirty="0">
                <a:solidFill>
                  <a:srgbClr val="0000FF"/>
                </a:solidFill>
              </a:endParaRPr>
            </a:p>
          </p:txBody>
        </p:sp>
        <p:graphicFrame>
          <p:nvGraphicFramePr>
            <p:cNvPr id="1050" name="Object 26"/>
            <p:cNvGraphicFramePr>
              <a:graphicFrameLocks noChangeAspect="1"/>
            </p:cNvGraphicFramePr>
            <p:nvPr/>
          </p:nvGraphicFramePr>
          <p:xfrm>
            <a:off x="4800600" y="5591050"/>
            <a:ext cx="1143000" cy="250950"/>
          </p:xfrm>
          <a:graphic>
            <a:graphicData uri="http://schemas.openxmlformats.org/presentationml/2006/ole">
              <p:oleObj spid="_x0000_s1050" name="Formula" r:id="rId23" imgW="821880" imgH="179280" progId="Equation.Ribbit">
                <p:embed/>
              </p:oleObj>
            </a:graphicData>
          </a:graphic>
        </p:graphicFrame>
        <p:graphicFrame>
          <p:nvGraphicFramePr>
            <p:cNvPr id="35" name="Object 15"/>
            <p:cNvGraphicFramePr>
              <a:graphicFrameLocks noChangeAspect="1"/>
            </p:cNvGraphicFramePr>
            <p:nvPr/>
          </p:nvGraphicFramePr>
          <p:xfrm>
            <a:off x="6019800" y="5622982"/>
            <a:ext cx="1054100" cy="235145"/>
          </p:xfrm>
          <a:graphic>
            <a:graphicData uri="http://schemas.openxmlformats.org/presentationml/2006/ole">
              <p:oleObj spid="_x0000_s1051" name="Formula" r:id="rId24" imgW="809280" imgH="179280" progId="Equation.Ribbit">
                <p:embed/>
              </p:oleObj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4495800" y="5105400"/>
              <a:ext cx="28194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dirty="0" smtClean="0">
                  <a:solidFill>
                    <a:srgbClr val="0000FF"/>
                  </a:solidFill>
                </a:rPr>
                <a:t>radial excitations are not so perfect </a:t>
              </a:r>
              <a:endParaRPr lang="zh-CN" altLang="en-US" sz="1400" dirty="0">
                <a:solidFill>
                  <a:srgbClr val="0000FF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648200" y="5802868"/>
              <a:ext cx="23955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>
                  <a:solidFill>
                    <a:srgbClr val="0000FF"/>
                  </a:solidFill>
                </a:rPr>
                <a:t>deviate from prediction</a:t>
              </a:r>
              <a:endParaRPr lang="zh-CN" altLang="en-US" dirty="0">
                <a:solidFill>
                  <a:srgbClr val="0000FF"/>
                </a:solidFill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4495800" y="5029200"/>
              <a:ext cx="2743200" cy="1828800"/>
            </a:xfrm>
            <a:prstGeom prst="roundRect">
              <a:avLst/>
            </a:prstGeom>
            <a:noFill/>
            <a:ln>
              <a:solidFill>
                <a:srgbClr val="0000FF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33400" y="4876800"/>
            <a:ext cx="2010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X(3872), </a:t>
            </a:r>
            <a:r>
              <a:rPr lang="en-US" altLang="zh-CN" dirty="0" err="1" smtClean="0">
                <a:solidFill>
                  <a:srgbClr val="FF0000"/>
                </a:solidFill>
              </a:rPr>
              <a:t>Zc</a:t>
            </a:r>
            <a:r>
              <a:rPr lang="en-US" altLang="zh-CN" dirty="0" smtClean="0">
                <a:solidFill>
                  <a:srgbClr val="FF0000"/>
                </a:solidFill>
              </a:rPr>
              <a:t>(3900)…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4419600" cy="3137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97355"/>
            <a:ext cx="4572000" cy="315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81000" y="5486400"/>
            <a:ext cx="72412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 smtClean="0">
                <a:solidFill>
                  <a:srgbClr val="FF0000"/>
                </a:solidFill>
              </a:rPr>
              <a:t>But g</a:t>
            </a:r>
            <a:r>
              <a:rPr lang="zh-CN" altLang="zh-CN" dirty="0" smtClean="0">
                <a:solidFill>
                  <a:srgbClr val="FF0000"/>
                </a:solidFill>
              </a:rPr>
              <a:t>eneral behavior is really fantastic </a:t>
            </a:r>
            <a:r>
              <a:rPr lang="en-US" altLang="zh-CN" dirty="0" smtClean="0">
                <a:solidFill>
                  <a:srgbClr val="FF0000"/>
                </a:solidFill>
              </a:rPr>
              <a:t>, </a:t>
            </a:r>
            <a:r>
              <a:rPr lang="zh-CN" altLang="zh-CN" dirty="0" smtClean="0">
                <a:solidFill>
                  <a:srgbClr val="FF0000"/>
                </a:solidFill>
              </a:rPr>
              <a:t>and this is the beauty of the model</a:t>
            </a:r>
            <a:r>
              <a:rPr lang="en-US" altLang="zh-CN" dirty="0" smtClean="0">
                <a:solidFill>
                  <a:srgbClr val="FF0000"/>
                </a:solidFill>
              </a:rPr>
              <a:t>.</a:t>
            </a:r>
            <a:r>
              <a:rPr lang="zh-CN" altLang="zh-CN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438400" y="3429000"/>
            <a:ext cx="4592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double-beauty hadrons—very good agreement</a:t>
            </a:r>
            <a:endParaRPr lang="zh-CN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228600" y="457200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No experimental observation of double beauty baryons</a:t>
            </a:r>
            <a:endParaRPr lang="zh-CN" altLang="en-US" dirty="0"/>
          </a:p>
        </p:txBody>
      </p:sp>
      <p:sp>
        <p:nvSpPr>
          <p:cNvPr id="10" name="Rectangle 9"/>
          <p:cNvSpPr/>
          <p:nvPr/>
        </p:nvSpPr>
        <p:spPr>
          <a:xfrm>
            <a:off x="381000" y="51054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Data are sparse, predicted linear trajectories cannot be fully tested,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r>
              <a:rPr lang="en-US" altLang="zh-CN" sz="2800" b="1" dirty="0" smtClean="0"/>
              <a:t>Heavy quark symmetry &amp; </a:t>
            </a:r>
            <a:r>
              <a:rPr lang="en-US" altLang="zh-CN" sz="2800" b="1" dirty="0" err="1" smtClean="0"/>
              <a:t>SuSy</a:t>
            </a:r>
            <a:r>
              <a:rPr lang="en-US" altLang="zh-CN" sz="2800" b="1" dirty="0" smtClean="0"/>
              <a:t> LFHQCD</a:t>
            </a:r>
            <a:endParaRPr lang="zh-CN" alt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4953000" y="16764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derived in the heavy quark limit works very well for all heavy states.</a:t>
            </a:r>
            <a:endParaRPr lang="zh-CN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533400" y="42672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Universal behavior </a:t>
            </a:r>
            <a:r>
              <a:rPr lang="en-US" altLang="zh-CN" dirty="0" smtClean="0"/>
              <a:t>for all heavy states, including the double-heavy and the heavy-light states.</a:t>
            </a:r>
            <a:endParaRPr lang="zh-CN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5029200" y="2438400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HQET </a:t>
            </a:r>
            <a:r>
              <a:rPr lang="en-US" altLang="zh-CN" dirty="0" smtClean="0"/>
              <a:t>is applicable only for states with only one heavy quark.</a:t>
            </a:r>
            <a:endParaRPr lang="zh-CN" alt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019800" y="1219200"/>
          <a:ext cx="1600200" cy="333777"/>
        </p:xfrm>
        <a:graphic>
          <a:graphicData uri="http://schemas.openxmlformats.org/presentationml/2006/ole">
            <p:oleObj spid="_x0000_s18435" name="Formula" r:id="rId3" imgW="1062000" imgH="222480" progId="Equation.Ribbit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119438" y="4724400"/>
          <a:ext cx="2678112" cy="323850"/>
        </p:xfrm>
        <a:graphic>
          <a:graphicData uri="http://schemas.openxmlformats.org/presentationml/2006/ole">
            <p:oleObj spid="_x0000_s18436" name="Formula" r:id="rId4" imgW="1604160" imgH="193320" progId="Equation.Ribbit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600" y="5181600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To predict  higher excitations for </a:t>
            </a:r>
            <a:r>
              <a:rPr lang="en-US" altLang="zh-CN" dirty="0" err="1" smtClean="0">
                <a:solidFill>
                  <a:srgbClr val="0000FF"/>
                </a:solidFill>
              </a:rPr>
              <a:t>Charmonium</a:t>
            </a:r>
            <a:r>
              <a:rPr lang="en-US" altLang="zh-CN" dirty="0" smtClean="0">
                <a:solidFill>
                  <a:srgbClr val="0000FF"/>
                </a:solidFill>
              </a:rPr>
              <a:t> and </a:t>
            </a:r>
            <a:r>
              <a:rPr lang="en-US" altLang="zh-CN" dirty="0" err="1" smtClean="0">
                <a:solidFill>
                  <a:srgbClr val="0000FF"/>
                </a:solidFill>
              </a:rPr>
              <a:t>bottomonium</a:t>
            </a:r>
            <a:r>
              <a:rPr lang="en-US" altLang="zh-CN" dirty="0" smtClean="0">
                <a:solidFill>
                  <a:srgbClr val="0000FF"/>
                </a:solidFill>
              </a:rPr>
              <a:t>?</a:t>
            </a:r>
            <a:endParaRPr lang="zh-CN" altLang="en-US" dirty="0">
              <a:solidFill>
                <a:srgbClr val="0000FF"/>
              </a:solidFill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7239000" y="5181600"/>
          <a:ext cx="1130300" cy="355600"/>
        </p:xfrm>
        <a:graphic>
          <a:graphicData uri="http://schemas.openxmlformats.org/presentationml/2006/ole">
            <p:oleObj spid="_x0000_s18437" name="Formula" r:id="rId5" imgW="570240" imgH="179280" progId="Equation.Ribbit">
              <p:embed/>
            </p:oleObj>
          </a:graphicData>
        </a:graphic>
      </p:graphicFrame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3000" y="5562600"/>
            <a:ext cx="6400800" cy="12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0" y="838200"/>
            <a:ext cx="4495800" cy="3060186"/>
            <a:chOff x="0" y="838200"/>
            <a:chExt cx="4495800" cy="3060186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838200"/>
              <a:ext cx="4495800" cy="3060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Oval 15"/>
            <p:cNvSpPr/>
            <p:nvPr/>
          </p:nvSpPr>
          <p:spPr>
            <a:xfrm>
              <a:off x="2514600" y="1828800"/>
              <a:ext cx="326571" cy="457200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388852" y="2462844"/>
              <a:ext cx="326571" cy="457200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Decay constants and challenges</a:t>
            </a:r>
            <a:endParaRPr lang="zh-CN" alt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33400" y="2057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 smtClean="0"/>
              <a:t>LFHQCD predicts an increase in the decay constant with the meson mass. 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371600" y="3657600"/>
            <a:ext cx="6240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 smtClean="0"/>
              <a:t>Eigenvalues</a:t>
            </a:r>
            <a:r>
              <a:rPr lang="en-US" altLang="zh-CN" dirty="0" smtClean="0"/>
              <a:t> are in good agreement with the experimental values,</a:t>
            </a:r>
            <a:endParaRPr lang="zh-CN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1371600" y="40386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but wave functions are too simple to convey all the complexity of the </a:t>
            </a:r>
            <a:r>
              <a:rPr lang="en-US" altLang="zh-CN" dirty="0" err="1" smtClean="0"/>
              <a:t>quarkonium</a:t>
            </a:r>
            <a:r>
              <a:rPr lang="en-US" altLang="zh-CN" dirty="0" smtClean="0"/>
              <a:t> states, even for light quark states.</a:t>
            </a:r>
            <a:endParaRPr lang="zh-CN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5257800"/>
            <a:ext cx="1966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With modifications</a:t>
            </a:r>
            <a:endParaRPr lang="zh-CN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990600" y="5867400"/>
            <a:ext cx="4673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ii) </a:t>
            </a:r>
            <a:r>
              <a:rPr lang="en-US" altLang="zh-CN" dirty="0" err="1" smtClean="0"/>
              <a:t>helicity</a:t>
            </a:r>
            <a:r>
              <a:rPr lang="en-US" altLang="zh-CN" dirty="0" smtClean="0"/>
              <a:t>-dependent holographic </a:t>
            </a:r>
            <a:r>
              <a:rPr lang="en-US" altLang="zh-CN" dirty="0" err="1" smtClean="0"/>
              <a:t>wavefunction</a:t>
            </a:r>
            <a:endParaRPr lang="zh-CN" altLang="en-US" dirty="0"/>
          </a:p>
        </p:txBody>
      </p:sp>
      <p:sp>
        <p:nvSpPr>
          <p:cNvPr id="10" name="Rectangle 9"/>
          <p:cNvSpPr/>
          <p:nvPr/>
        </p:nvSpPr>
        <p:spPr>
          <a:xfrm>
            <a:off x="990600" y="5562600"/>
            <a:ext cx="3780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 smtClean="0"/>
              <a:t>i</a:t>
            </a:r>
            <a:r>
              <a:rPr lang="en-US" altLang="zh-CN" dirty="0" smtClean="0"/>
              <a:t>) phenomenological longitudinal term</a:t>
            </a:r>
            <a:endParaRPr lang="zh-CN" altLang="en-US" dirty="0"/>
          </a:p>
        </p:txBody>
      </p:sp>
      <p:sp>
        <p:nvSpPr>
          <p:cNvPr id="11" name="Rectangle 10"/>
          <p:cNvSpPr/>
          <p:nvPr/>
        </p:nvSpPr>
        <p:spPr>
          <a:xfrm>
            <a:off x="990600" y="6107668"/>
            <a:ext cx="3277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iii) include dynamical spin effects</a:t>
            </a:r>
            <a:endParaRPr lang="zh-CN" alt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990600"/>
            <a:ext cx="4191000" cy="234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1066800" y="1219200"/>
          <a:ext cx="2895600" cy="550632"/>
        </p:xfrm>
        <a:graphic>
          <a:graphicData uri="http://schemas.openxmlformats.org/presentationml/2006/ole">
            <p:oleObj spid="_x0000_s19459" name="Formula" r:id="rId4" imgW="2180880" imgH="414360" progId="Equation.Ribbit">
              <p:embed/>
            </p:oleObj>
          </a:graphicData>
        </a:graphic>
      </p:graphicFrame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181600" y="2667000"/>
            <a:ext cx="2971800" cy="304800"/>
          </a:xfrm>
          <a:prstGeom prst="roundRect">
            <a:avLst/>
          </a:prstGeom>
          <a:noFill/>
          <a:ln w="3175"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1295400" y="3657600"/>
            <a:ext cx="64770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altLang="zh-CN" sz="3200" dirty="0" smtClean="0"/>
              <a:t>Conclusion</a:t>
            </a:r>
            <a:endParaRPr lang="zh-CN" alt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en-US" altLang="zh-CN" sz="2000" dirty="0" err="1" smtClean="0">
                <a:solidFill>
                  <a:srgbClr val="0000FF"/>
                </a:solidFill>
              </a:rPr>
              <a:t>SuSyLFHQCD</a:t>
            </a:r>
            <a:endParaRPr lang="en-US" altLang="zh-CN" sz="2000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zh-CN" sz="2000" dirty="0" smtClean="0"/>
              <a:t>    </a:t>
            </a:r>
            <a:r>
              <a:rPr lang="en-US" altLang="zh-CN" sz="2000" dirty="0" err="1" smtClean="0"/>
              <a:t>i</a:t>
            </a:r>
            <a:r>
              <a:rPr lang="en-US" altLang="zh-CN" sz="2000" dirty="0" smtClean="0"/>
              <a:t>)  </a:t>
            </a:r>
            <a:r>
              <a:rPr lang="en-US" altLang="zh-CN" sz="2000" dirty="0" err="1" smtClean="0"/>
              <a:t>Supersymmetric</a:t>
            </a:r>
            <a:r>
              <a:rPr lang="en-US" altLang="zh-CN" sz="2000" dirty="0" smtClean="0"/>
              <a:t> quantum mechanics</a:t>
            </a:r>
          </a:p>
          <a:p>
            <a:pPr>
              <a:buNone/>
            </a:pPr>
            <a:r>
              <a:rPr lang="en-US" altLang="zh-CN" sz="2000" dirty="0" smtClean="0"/>
              <a:t>    ii) </a:t>
            </a:r>
            <a:r>
              <a:rPr lang="en-US" altLang="zh-CN" sz="1800" dirty="0" err="1" smtClean="0"/>
              <a:t>Supersymmetry</a:t>
            </a:r>
            <a:r>
              <a:rPr lang="en-US" altLang="zh-CN" sz="1800" dirty="0" smtClean="0"/>
              <a:t> between light-front wave functions of mesons, baryons and </a:t>
            </a:r>
            <a:r>
              <a:rPr lang="en-US" altLang="zh-CN" sz="1800" dirty="0" err="1" smtClean="0"/>
              <a:t>tetraquarks</a:t>
            </a:r>
            <a:r>
              <a:rPr lang="en-US" altLang="zh-CN" sz="1800" dirty="0" smtClean="0"/>
              <a:t>.</a:t>
            </a:r>
          </a:p>
          <a:p>
            <a:pPr>
              <a:buNone/>
            </a:pPr>
            <a:r>
              <a:rPr lang="en-US" altLang="zh-CN" sz="1800" dirty="0" smtClean="0"/>
              <a:t>    ii) Conformal symmetry is strongly broken due to heavy quark masses, but the </a:t>
            </a:r>
            <a:r>
              <a:rPr lang="en-US" altLang="zh-CN" sz="1800" dirty="0" err="1" smtClean="0"/>
              <a:t>supersymmetry</a:t>
            </a:r>
            <a:r>
              <a:rPr lang="en-US" altLang="zh-CN" sz="1800" dirty="0" smtClean="0"/>
              <a:t> still holds.</a:t>
            </a:r>
          </a:p>
          <a:p>
            <a:pPr>
              <a:buNone/>
            </a:pPr>
            <a:endParaRPr lang="en-US" altLang="zh-CN" sz="1800" dirty="0" smtClean="0"/>
          </a:p>
          <a:p>
            <a:r>
              <a:rPr lang="en-US" altLang="zh-CN" sz="1800" dirty="0" smtClean="0">
                <a:solidFill>
                  <a:srgbClr val="0000FF"/>
                </a:solidFill>
              </a:rPr>
              <a:t>The predicted </a:t>
            </a:r>
            <a:r>
              <a:rPr lang="en-US" altLang="zh-CN" sz="1800" dirty="0" err="1" smtClean="0">
                <a:solidFill>
                  <a:srgbClr val="0000FF"/>
                </a:solidFill>
              </a:rPr>
              <a:t>Regge</a:t>
            </a:r>
            <a:r>
              <a:rPr lang="en-US" altLang="zh-CN" sz="1800" dirty="0" smtClean="0">
                <a:solidFill>
                  <a:srgbClr val="0000FF"/>
                </a:solidFill>
              </a:rPr>
              <a:t> trajectories</a:t>
            </a:r>
          </a:p>
          <a:p>
            <a:pPr>
              <a:buNone/>
            </a:pPr>
            <a:r>
              <a:rPr lang="en-US" altLang="zh-CN" sz="1800" dirty="0" smtClean="0"/>
              <a:t>       agrees well with experimental data, even in double heavy quark system.</a:t>
            </a:r>
          </a:p>
          <a:p>
            <a:pPr>
              <a:buNone/>
            </a:pPr>
            <a:endParaRPr lang="en-US" altLang="zh-CN" sz="1800" dirty="0" smtClean="0"/>
          </a:p>
          <a:p>
            <a:r>
              <a:rPr lang="en-US" altLang="zh-CN" sz="2000" dirty="0" smtClean="0">
                <a:solidFill>
                  <a:srgbClr val="0000FF"/>
                </a:solidFill>
              </a:rPr>
              <a:t>The Universal raw of scale parameter</a:t>
            </a:r>
          </a:p>
          <a:p>
            <a:pPr>
              <a:buNone/>
            </a:pPr>
            <a:r>
              <a:rPr lang="en-US" altLang="zh-CN" sz="2000" dirty="0" smtClean="0"/>
              <a:t>      allows us to predict new double heavy states</a:t>
            </a:r>
          </a:p>
          <a:p>
            <a:endParaRPr lang="en-US" altLang="zh-CN" sz="2000" dirty="0" smtClean="0"/>
          </a:p>
          <a:p>
            <a:r>
              <a:rPr lang="en-US" altLang="zh-CN" sz="2000" dirty="0" smtClean="0">
                <a:solidFill>
                  <a:srgbClr val="0000FF"/>
                </a:solidFill>
              </a:rPr>
              <a:t>Challenges</a:t>
            </a:r>
            <a:r>
              <a:rPr lang="en-US" altLang="zh-CN" sz="2000" dirty="0" smtClean="0"/>
              <a:t> in describing decay constants</a:t>
            </a:r>
            <a:endParaRPr lang="zh-CN" altLang="en-US" sz="2000" dirty="0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4800600" y="4191000"/>
          <a:ext cx="1461278" cy="304800"/>
        </p:xfrm>
        <a:graphic>
          <a:graphicData uri="http://schemas.openxmlformats.org/presentationml/2006/ole">
            <p:oleObj spid="_x0000_s20484" name="Formula" r:id="rId3" imgW="1062000" imgH="222480" progId="Equation.Ribbit">
              <p:embed/>
            </p:oleObj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Backup</a:t>
            </a:r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1112837"/>
            <a:ext cx="9523473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52400" y="6477000"/>
            <a:ext cx="4962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dirty="0" smtClean="0">
                <a:solidFill>
                  <a:srgbClr val="0000FF"/>
                </a:solidFill>
              </a:rPr>
              <a:t>Marina Nielsen and Stanley J. Brodsky,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Phys.Rev</a:t>
            </a:r>
            <a:r>
              <a:rPr lang="en-US" altLang="zh-CN" sz="1200" dirty="0" smtClean="0">
                <a:solidFill>
                  <a:srgbClr val="0000FF"/>
                </a:solidFill>
              </a:rPr>
              <a:t>. D97 (2018) no.11, 114001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762000"/>
            <a:ext cx="2302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Double-heavy hadrons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200" dirty="0" err="1" smtClean="0"/>
              <a:t>Supersymmetric</a:t>
            </a:r>
            <a:r>
              <a:rPr lang="en-US" altLang="zh-CN" sz="3200" dirty="0" smtClean="0"/>
              <a:t> Light Front Holographic QCD (</a:t>
            </a:r>
            <a:r>
              <a:rPr lang="en-US" altLang="zh-CN" sz="3200" dirty="0" err="1" smtClean="0"/>
              <a:t>SuSyLFHQCD</a:t>
            </a:r>
            <a:r>
              <a:rPr lang="en-US" altLang="zh-CN" sz="3200" dirty="0" smtClean="0"/>
              <a:t>)</a:t>
            </a:r>
            <a:endParaRPr lang="zh-CN" alt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lnSpcReduction="10000"/>
          </a:bodyPr>
          <a:lstStyle/>
          <a:p>
            <a:r>
              <a:rPr lang="en-US" altLang="zh-CN" sz="2400" dirty="0" smtClean="0">
                <a:solidFill>
                  <a:srgbClr val="0000FF"/>
                </a:solidFill>
              </a:rPr>
              <a:t>QCD</a:t>
            </a:r>
            <a:r>
              <a:rPr lang="en-US" altLang="zh-CN" sz="2400" dirty="0" smtClean="0"/>
              <a:t>: Quantum </a:t>
            </a:r>
            <a:r>
              <a:rPr lang="en-US" altLang="zh-CN" sz="2400" dirty="0" err="1" smtClean="0"/>
              <a:t>chromodynamics</a:t>
            </a:r>
            <a:endParaRPr lang="en-US" altLang="zh-CN" sz="2400" dirty="0" smtClean="0"/>
          </a:p>
          <a:p>
            <a:endParaRPr lang="en-US" altLang="zh-CN" sz="2400" dirty="0" smtClean="0"/>
          </a:p>
          <a:p>
            <a:r>
              <a:rPr lang="en-US" altLang="zh-CN" sz="2400" dirty="0" smtClean="0">
                <a:solidFill>
                  <a:srgbClr val="0000FF"/>
                </a:solidFill>
              </a:rPr>
              <a:t>Holographic</a:t>
            </a:r>
            <a:r>
              <a:rPr lang="en-US" altLang="zh-CN" sz="2400" dirty="0" smtClean="0"/>
              <a:t>: The Quantum Field Theory in our 4-dimensional World is a hologram of a classical field theory in 5 dimensions: </a:t>
            </a:r>
            <a:r>
              <a:rPr lang="en-US" altLang="zh-CN" sz="2400" dirty="0" err="1" smtClean="0"/>
              <a:t>AdS</a:t>
            </a:r>
            <a:r>
              <a:rPr lang="en-US" altLang="zh-CN" sz="2400" dirty="0" smtClean="0"/>
              <a:t>/CFT correspondence</a:t>
            </a:r>
          </a:p>
          <a:p>
            <a:endParaRPr lang="en-US" altLang="zh-CN" sz="2400" dirty="0" smtClean="0"/>
          </a:p>
          <a:p>
            <a:r>
              <a:rPr lang="en-US" altLang="zh-CN" sz="2400" dirty="0" smtClean="0">
                <a:solidFill>
                  <a:srgbClr val="0000FF"/>
                </a:solidFill>
              </a:rPr>
              <a:t>Light Front</a:t>
            </a:r>
            <a:r>
              <a:rPr lang="en-US" altLang="zh-CN" sz="2400" dirty="0" smtClean="0"/>
              <a:t>: We work in a Light front system</a:t>
            </a:r>
          </a:p>
          <a:p>
            <a:endParaRPr lang="en-US" altLang="zh-CN" sz="2400" dirty="0" smtClean="0"/>
          </a:p>
          <a:p>
            <a:r>
              <a:rPr lang="en-US" altLang="zh-CN" sz="2400" dirty="0" err="1" smtClean="0">
                <a:solidFill>
                  <a:srgbClr val="0000FF"/>
                </a:solidFill>
              </a:rPr>
              <a:t>Supersymmetry</a:t>
            </a:r>
            <a:r>
              <a:rPr lang="en-US" altLang="zh-CN" sz="2400" dirty="0" smtClean="0"/>
              <a:t> : connects meson wave functions with baryon wave functions. It is the symmetry of </a:t>
            </a:r>
            <a:r>
              <a:rPr lang="en-US" altLang="zh-CN" sz="2400" dirty="0" err="1" smtClean="0"/>
              <a:t>SuSy</a:t>
            </a:r>
            <a:r>
              <a:rPr lang="en-US" altLang="zh-CN" sz="2400" dirty="0" smtClean="0"/>
              <a:t> </a:t>
            </a:r>
            <a:r>
              <a:rPr lang="en-US" altLang="zh-CN" sz="2400" dirty="0" smtClean="0"/>
              <a:t>Quantum </a:t>
            </a:r>
            <a:r>
              <a:rPr lang="en-US" altLang="zh-CN" sz="2400" dirty="0" smtClean="0"/>
              <a:t>Mechanics but not </a:t>
            </a:r>
            <a:r>
              <a:rPr lang="en-US" altLang="zh-CN" sz="2400" dirty="0" err="1" smtClean="0"/>
              <a:t>SuSy</a:t>
            </a:r>
            <a:r>
              <a:rPr lang="en-US" altLang="zh-CN" sz="2400" dirty="0" smtClean="0"/>
              <a:t> Quantum Field Theory.</a:t>
            </a:r>
            <a:endParaRPr lang="zh-CN" alt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6932-8766-4820-98DB-9BE84F66B5EB}" type="datetime1">
              <a:rPr lang="en-US" altLang="zh-CN" smtClean="0"/>
              <a:pPr/>
              <a:t>8/20/2018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14400"/>
            <a:ext cx="8229600" cy="195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30480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0000FF"/>
                </a:solidFill>
              </a:rPr>
              <a:t>Rho trajectory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0200" y="2743200"/>
            <a:ext cx="5295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(a) and (b) from the conserved vector current J=1, L=1.</a:t>
            </a:r>
            <a:endParaRPr lang="zh-CN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1600200" y="3124200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(c) the trajectories from LFHQCD, with J = 1, L = 0.</a:t>
            </a:r>
            <a:endParaRPr lang="zh-CN" altLang="en-US" dirty="0"/>
          </a:p>
        </p:txBody>
      </p:sp>
      <p:sp>
        <p:nvSpPr>
          <p:cNvPr id="11" name="Rectangle 10"/>
          <p:cNvSpPr/>
          <p:nvPr/>
        </p:nvSpPr>
        <p:spPr>
          <a:xfrm>
            <a:off x="304800" y="3962400"/>
            <a:ext cx="2099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solidFill>
                  <a:srgbClr val="0000FF"/>
                </a:solidFill>
              </a:rPr>
              <a:t>Vector propagator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7467600" y="4724400"/>
          <a:ext cx="502104" cy="304800"/>
        </p:xfrm>
        <a:graphic>
          <a:graphicData uri="http://schemas.openxmlformats.org/presentationml/2006/ole">
            <p:oleObj spid="_x0000_s33797" name="Formula" r:id="rId4" imgW="295920" imgH="179280" progId="Equation.Ribbit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858000" y="50292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/>
              <a:t>Digamma function with</a:t>
            </a:r>
          </a:p>
          <a:p>
            <a:r>
              <a:rPr lang="en-US" altLang="zh-CN" sz="1600" dirty="0" smtClean="0"/>
              <a:t>poles at x=0,-1,-2...</a:t>
            </a:r>
            <a:endParaRPr lang="zh-CN" altLang="en-US" sz="1600" dirty="0"/>
          </a:p>
        </p:txBody>
      </p:sp>
      <p:sp>
        <p:nvSpPr>
          <p:cNvPr id="17" name="Rectangle 16"/>
          <p:cNvSpPr/>
          <p:nvPr/>
        </p:nvSpPr>
        <p:spPr>
          <a:xfrm>
            <a:off x="2057400" y="5943600"/>
            <a:ext cx="3551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bound state poles in the propagator</a:t>
            </a:r>
            <a:endParaRPr lang="zh-CN" alt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1371600" y="4572000"/>
            <a:ext cx="4572000" cy="1066800"/>
            <a:chOff x="1143000" y="4724400"/>
            <a:chExt cx="5181600" cy="1333500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1447800" y="4800600"/>
            <a:ext cx="1676400" cy="487197"/>
          </p:xfrm>
          <a:graphic>
            <a:graphicData uri="http://schemas.openxmlformats.org/presentationml/2006/ole">
              <p:oleObj spid="_x0000_s33795" name="Formula" r:id="rId5" imgW="1214280" imgH="352080" progId="Equation.Ribbit">
                <p:embed/>
              </p:oleObj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1447800" y="5486400"/>
            <a:ext cx="1676400" cy="475268"/>
          </p:xfrm>
          <a:graphic>
            <a:graphicData uri="http://schemas.openxmlformats.org/presentationml/2006/ole">
              <p:oleObj spid="_x0000_s33796" name="Formula" r:id="rId6" imgW="1244880" imgH="352080" progId="Equation.Ribbit">
                <p:embed/>
              </p:oleObj>
            </a:graphicData>
          </a:graphic>
        </p:graphicFrame>
        <p:sp>
          <p:nvSpPr>
            <p:cNvPr id="15" name="Rectangle 14"/>
            <p:cNvSpPr/>
            <p:nvPr/>
          </p:nvSpPr>
          <p:spPr>
            <a:xfrm>
              <a:off x="3505200" y="4876800"/>
              <a:ext cx="25903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conserved vector current </a:t>
              </a:r>
              <a:endParaRPr lang="zh-CN" alt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657600" y="5562600"/>
              <a:ext cx="9541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LFHQCD</a:t>
              </a:r>
              <a:endParaRPr lang="zh-CN" altLang="en-US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143000" y="4724400"/>
              <a:ext cx="5181600" cy="13335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Down Arrow 19"/>
          <p:cNvSpPr/>
          <p:nvPr/>
        </p:nvSpPr>
        <p:spPr>
          <a:xfrm>
            <a:off x="3657600" y="6324600"/>
            <a:ext cx="45719" cy="76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Rectangle 20"/>
          <p:cNvSpPr/>
          <p:nvPr/>
        </p:nvSpPr>
        <p:spPr>
          <a:xfrm>
            <a:off x="3200400" y="6400800"/>
            <a:ext cx="1097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trajectory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Outline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 err="1" smtClean="0">
                <a:solidFill>
                  <a:srgbClr val="C00000"/>
                </a:solidFill>
              </a:rPr>
              <a:t>AdS</a:t>
            </a:r>
            <a:r>
              <a:rPr lang="en-US" altLang="zh-CN" sz="2400" dirty="0" smtClean="0">
                <a:solidFill>
                  <a:srgbClr val="C00000"/>
                </a:solidFill>
              </a:rPr>
              <a:t>/CFT</a:t>
            </a:r>
          </a:p>
          <a:p>
            <a:r>
              <a:rPr lang="en-US" altLang="zh-CN" sz="2400" dirty="0" smtClean="0">
                <a:solidFill>
                  <a:srgbClr val="C00000"/>
                </a:solidFill>
              </a:rPr>
              <a:t>HQCD and LFHQCD</a:t>
            </a:r>
          </a:p>
          <a:p>
            <a:pPr>
              <a:buNone/>
            </a:pPr>
            <a:r>
              <a:rPr lang="en-US" altLang="zh-CN" sz="2400" dirty="0" smtClean="0"/>
              <a:t>Holographic QCD</a:t>
            </a:r>
          </a:p>
          <a:p>
            <a:pPr>
              <a:buNone/>
            </a:pPr>
            <a:r>
              <a:rPr lang="en-US" altLang="zh-CN" sz="1800" dirty="0" smtClean="0"/>
              <a:t>Hard and Soft- wall model</a:t>
            </a:r>
          </a:p>
          <a:p>
            <a:pPr>
              <a:buNone/>
            </a:pPr>
            <a:r>
              <a:rPr lang="en-US" altLang="zh-CN" sz="1800" dirty="0" smtClean="0"/>
              <a:t>Light Front HQCD </a:t>
            </a:r>
          </a:p>
          <a:p>
            <a:r>
              <a:rPr lang="en-US" altLang="zh-CN" sz="2400" dirty="0" err="1" smtClean="0">
                <a:solidFill>
                  <a:srgbClr val="C00000"/>
                </a:solidFill>
              </a:rPr>
              <a:t>SuSyLFHQCD</a:t>
            </a:r>
            <a:endParaRPr lang="en-US" altLang="zh-CN" sz="24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altLang="zh-CN" sz="2000" dirty="0" smtClean="0"/>
              <a:t>A short </a:t>
            </a:r>
            <a:r>
              <a:rPr lang="en-US" altLang="zh-CN" sz="2000" dirty="0" smtClean="0"/>
              <a:t>introduction and examples</a:t>
            </a:r>
            <a:endParaRPr lang="en-US" altLang="zh-CN" sz="2000" dirty="0" smtClean="0"/>
          </a:p>
          <a:p>
            <a:pPr>
              <a:buNone/>
            </a:pPr>
            <a:r>
              <a:rPr lang="en-US" altLang="zh-CN" sz="2000" dirty="0" smtClean="0">
                <a:solidFill>
                  <a:srgbClr val="0000FF"/>
                </a:solidFill>
              </a:rPr>
              <a:t>Applications to double-heavy hadrons</a:t>
            </a:r>
          </a:p>
          <a:p>
            <a:r>
              <a:rPr lang="en-US" altLang="zh-CN" sz="2400" dirty="0" smtClean="0">
                <a:solidFill>
                  <a:srgbClr val="C00000"/>
                </a:solidFill>
              </a:rPr>
              <a:t>Conclusion</a:t>
            </a:r>
            <a:endParaRPr lang="zh-CN" altLang="en-US" sz="2400" dirty="0" smtClean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altLang="zh-CN" sz="2800" b="1" dirty="0" smtClean="0"/>
              <a:t> </a:t>
            </a:r>
            <a:r>
              <a:rPr lang="en-US" altLang="zh-CN" sz="2800" b="1" dirty="0" err="1" smtClean="0"/>
              <a:t>AdS</a:t>
            </a:r>
            <a:r>
              <a:rPr lang="en-US" altLang="zh-CN" sz="2800" b="1" dirty="0" smtClean="0"/>
              <a:t>/CFT</a:t>
            </a:r>
            <a:endParaRPr lang="zh-CN" alt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4572000" cy="685799"/>
          </a:xfrm>
        </p:spPr>
        <p:txBody>
          <a:bodyPr>
            <a:normAutofit/>
          </a:bodyPr>
          <a:lstStyle/>
          <a:p>
            <a:r>
              <a:rPr lang="en-US" altLang="zh-CN" sz="2400" dirty="0" err="1" smtClean="0"/>
              <a:t>Maldacena</a:t>
            </a:r>
            <a:r>
              <a:rPr lang="en-US" altLang="zh-CN" sz="2400" dirty="0" smtClean="0"/>
              <a:t> conjecture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8194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Unrealistic </a:t>
            </a:r>
          </a:p>
          <a:p>
            <a:r>
              <a:rPr lang="en-US" altLang="zh-CN" b="1" dirty="0" err="1" smtClean="0"/>
              <a:t>i</a:t>
            </a:r>
            <a:r>
              <a:rPr lang="en-US" altLang="zh-CN" b="1" dirty="0" smtClean="0"/>
              <a:t>) </a:t>
            </a:r>
            <a:r>
              <a:rPr lang="en-US" altLang="zh-CN" dirty="0" smtClean="0"/>
              <a:t>QCD is not the scale invariant theory, one </a:t>
            </a:r>
            <a:r>
              <a:rPr lang="en-US" altLang="zh-CN" dirty="0" smtClean="0">
                <a:solidFill>
                  <a:srgbClr val="C00000"/>
                </a:solidFill>
              </a:rPr>
              <a:t>needs to break the conformal invariance</a:t>
            </a:r>
            <a:r>
              <a:rPr lang="en-US" altLang="zh-CN" dirty="0" smtClean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3429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A boundary condition </a:t>
            </a:r>
            <a:r>
              <a:rPr lang="en-US" altLang="zh-CN" dirty="0" smtClean="0"/>
              <a:t>in the extra dimension z in AdS</a:t>
            </a:r>
            <a:r>
              <a:rPr lang="en-US" altLang="zh-CN" baseline="-25000" dirty="0" smtClean="0"/>
              <a:t>d+1</a:t>
            </a:r>
            <a:r>
              <a:rPr lang="en-US" altLang="zh-CN" dirty="0" smtClean="0"/>
              <a:t> breaks the conformal invariance and allows QCD mass scale and confinement.</a:t>
            </a:r>
            <a:endParaRPr lang="zh-CN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5181600" y="1066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altLang="zh-CN" sz="1200" dirty="0" smtClean="0">
                <a:solidFill>
                  <a:srgbClr val="0000FF"/>
                </a:solidFill>
              </a:rPr>
              <a:t> J. M.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Maldacena</a:t>
            </a:r>
            <a:r>
              <a:rPr lang="en-US" altLang="zh-CN" sz="1200" dirty="0" smtClean="0">
                <a:solidFill>
                  <a:srgbClr val="0000FF"/>
                </a:solidFill>
              </a:rPr>
              <a:t>, Int. J.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Theor</a:t>
            </a:r>
            <a:r>
              <a:rPr lang="en-US" altLang="zh-CN" sz="1200" dirty="0" smtClean="0">
                <a:solidFill>
                  <a:srgbClr val="0000FF"/>
                </a:solidFill>
              </a:rPr>
              <a:t>. Phys. </a:t>
            </a:r>
            <a:r>
              <a:rPr lang="en-US" altLang="zh-CN" sz="1200" b="1" dirty="0" smtClean="0">
                <a:solidFill>
                  <a:srgbClr val="0000FF"/>
                </a:solidFill>
              </a:rPr>
              <a:t>38, 1113 (1999)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53340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To deal with real QCD in LFHQCD, we choose ”bottom-up” approach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57150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Start  from 4-d QFT and modify the 5-d classical gravity theory to obtain realistic features of </a:t>
            </a:r>
            <a:r>
              <a:rPr lang="en-US" altLang="zh-CN" dirty="0" err="1" smtClean="0"/>
              <a:t>hadron</a:t>
            </a:r>
            <a:r>
              <a:rPr lang="en-US" altLang="zh-CN" dirty="0" smtClean="0"/>
              <a:t> physics that cannot be seen from QCD </a:t>
            </a:r>
            <a:r>
              <a:rPr lang="en-US" altLang="zh-CN" dirty="0" err="1" smtClean="0"/>
              <a:t>Lagrangian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7200" y="1371600"/>
            <a:ext cx="8610600" cy="685800"/>
            <a:chOff x="457200" y="1600200"/>
            <a:chExt cx="8610600" cy="685800"/>
          </a:xfrm>
        </p:grpSpPr>
        <p:sp>
          <p:nvSpPr>
            <p:cNvPr id="6" name="Rectangle 5"/>
            <p:cNvSpPr/>
            <p:nvPr/>
          </p:nvSpPr>
          <p:spPr>
            <a:xfrm>
              <a:off x="4724400" y="1600200"/>
              <a:ext cx="4343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 smtClean="0"/>
                <a:t>conformal quantum field gauge theory with infinitely many  colors  in 4 dimensions </a:t>
              </a:r>
              <a:endParaRPr lang="zh-CN" altLang="en-US" dirty="0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57200" y="1600200"/>
              <a:ext cx="8534400" cy="685800"/>
              <a:chOff x="457200" y="1828800"/>
              <a:chExt cx="8534400" cy="6858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609600" y="1828800"/>
                <a:ext cx="44958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dirty="0" smtClean="0"/>
                  <a:t>Classical gravitational field theory in 5-dimensional Anti </a:t>
                </a:r>
                <a:r>
                  <a:rPr lang="en-US" altLang="zh-CN" dirty="0" err="1" smtClean="0"/>
                  <a:t>deSitter</a:t>
                </a:r>
                <a:r>
                  <a:rPr lang="en-US" altLang="zh-CN" dirty="0" smtClean="0"/>
                  <a:t> space (AdS</a:t>
                </a:r>
                <a:r>
                  <a:rPr lang="en-US" altLang="zh-CN" baseline="-25000" dirty="0" smtClean="0"/>
                  <a:t>5</a:t>
                </a:r>
                <a:r>
                  <a:rPr lang="en-US" altLang="zh-CN" dirty="0" smtClean="0"/>
                  <a:t>)</a:t>
                </a: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457200" y="1828800"/>
                <a:ext cx="3886200" cy="685800"/>
              </a:xfrm>
              <a:prstGeom prst="round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4724400" y="1828800"/>
                <a:ext cx="4267200" cy="685800"/>
              </a:xfrm>
              <a:prstGeom prst="roundRect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457200" y="4431268"/>
            <a:ext cx="45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ii) </a:t>
            </a:r>
            <a:r>
              <a:rPr lang="en-US" altLang="zh-CN" dirty="0" smtClean="0"/>
              <a:t>Infinitely many colors, all hadrons are stable.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667000" y="4800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indicates errors typically</a:t>
            </a:r>
            <a:endParaRPr lang="zh-CN" altLang="en-US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1752600" y="4876800"/>
          <a:ext cx="838200" cy="233972"/>
        </p:xfrm>
        <a:graphic>
          <a:graphicData uri="http://schemas.openxmlformats.org/presentationml/2006/ole">
            <p:oleObj spid="_x0000_s21507" name="Formula" r:id="rId3" imgW="555120" imgH="155160" progId="Equation.Ribbit">
              <p:embed/>
            </p:oleObj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5146675" y="4716622"/>
          <a:ext cx="1025525" cy="541178"/>
        </p:xfrm>
        <a:graphic>
          <a:graphicData uri="http://schemas.openxmlformats.org/presentationml/2006/ole">
            <p:oleObj spid="_x0000_s21508" name="Formula" r:id="rId4" imgW="691200" imgH="365760" progId="Equation.Ribbit">
              <p:embed/>
            </p:oleObj>
          </a:graphicData>
        </a:graphic>
      </p:graphicFrame>
      <p:sp>
        <p:nvSpPr>
          <p:cNvPr id="24" name="Left-Right Arrow 23"/>
          <p:cNvSpPr/>
          <p:nvPr/>
        </p:nvSpPr>
        <p:spPr>
          <a:xfrm>
            <a:off x="4386530" y="1676400"/>
            <a:ext cx="304800" cy="76200"/>
          </a:xfrm>
          <a:prstGeom prst="left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457200" y="21336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One can compute physical observables in a strongly coupled gauge theory in terms of </a:t>
            </a:r>
          </a:p>
          <a:p>
            <a:r>
              <a:rPr lang="en-US" altLang="zh-CN" dirty="0" smtClean="0"/>
              <a:t>a weakly coupled classical gravity theory.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altLang="zh-CN" sz="2800" b="1" dirty="0" smtClean="0"/>
              <a:t>HQCD</a:t>
            </a:r>
            <a:endParaRPr lang="zh-CN" altLang="en-US" sz="28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048000" y="1066800"/>
          <a:ext cx="2656285" cy="609600"/>
        </p:xfrm>
        <a:graphic>
          <a:graphicData uri="http://schemas.openxmlformats.org/presentationml/2006/ole">
            <p:oleObj spid="_x0000_s22530" name="Formula" r:id="rId3" imgW="1787040" imgH="410400" progId="Equation.Ribbit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1143000"/>
            <a:ext cx="740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Scalar</a:t>
            </a:r>
            <a:endParaRPr lang="zh-CN" altLang="en-US" dirty="0">
              <a:solidFill>
                <a:srgbClr val="0000FF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524001" y="2057400"/>
          <a:ext cx="4495800" cy="316587"/>
        </p:xfrm>
        <a:graphic>
          <a:graphicData uri="http://schemas.openxmlformats.org/presentationml/2006/ole">
            <p:oleObj spid="_x0000_s22531" name="Formula" r:id="rId4" imgW="2776320" imgH="195840" progId="Equation.Ribbit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2667000"/>
            <a:ext cx="404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By Fourier transformation and  rescaling</a:t>
            </a:r>
            <a:endParaRPr lang="zh-CN" alt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895600" y="3200401"/>
          <a:ext cx="2133600" cy="337024"/>
        </p:xfrm>
        <a:graphic>
          <a:graphicData uri="http://schemas.openxmlformats.org/presentationml/2006/ole">
            <p:oleObj spid="_x0000_s22532" name="Formula" r:id="rId5" imgW="1288080" imgH="203400" progId="Equation.Ribbit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533400" y="3733800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we obtain the Schrodinger like equation from </a:t>
            </a:r>
            <a:r>
              <a:rPr lang="en-US" altLang="zh-CN" dirty="0" err="1" smtClean="0"/>
              <a:t>EoM</a:t>
            </a:r>
            <a:endParaRPr lang="zh-CN" alt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295400" y="4267200"/>
          <a:ext cx="6096000" cy="611361"/>
        </p:xfrm>
        <a:graphic>
          <a:graphicData uri="http://schemas.openxmlformats.org/presentationml/2006/ole">
            <p:oleObj spid="_x0000_s22533" name="Formula" r:id="rId6" imgW="3881160" imgH="388800" progId="Equation.Ribbit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533400" y="5267980"/>
            <a:ext cx="3017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Solution for every value of M</a:t>
            </a:r>
            <a:r>
              <a:rPr lang="en-US" altLang="zh-CN" baseline="30000" dirty="0" smtClean="0">
                <a:solidFill>
                  <a:srgbClr val="0000FF"/>
                </a:solidFill>
              </a:rPr>
              <a:t>2</a:t>
            </a:r>
            <a:endParaRPr lang="zh-CN" altLang="en-US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752850" y="5257800"/>
          <a:ext cx="2952750" cy="400050"/>
        </p:xfrm>
        <a:graphic>
          <a:graphicData uri="http://schemas.openxmlformats.org/presentationml/2006/ole">
            <p:oleObj spid="_x0000_s22534" name="Formula" r:id="rId7" imgW="1488600" imgH="201960" progId="Equation.Ribbit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010400" y="5191780"/>
            <a:ext cx="138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rgbClr val="0000FF"/>
                </a:solidFill>
              </a:rPr>
              <a:t>Bessel function of the first kind</a:t>
            </a:r>
            <a:endParaRPr lang="zh-CN" altLang="en-US" sz="1400" dirty="0">
              <a:solidFill>
                <a:srgbClr val="0000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81200" y="6172200"/>
            <a:ext cx="4384855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dirty="0" smtClean="0"/>
              <a:t>No scale ! no bound states, no confinement…</a:t>
            </a:r>
            <a:endParaRPr lang="zh-CN" alt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altLang="zh-CN" sz="2000" dirty="0" smtClean="0">
                <a:solidFill>
                  <a:srgbClr val="FF0000"/>
                </a:solidFill>
              </a:rPr>
              <a:t>Hard wall model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62000" y="621268"/>
            <a:ext cx="3429000" cy="369332"/>
            <a:chOff x="762000" y="914400"/>
            <a:chExt cx="3429000" cy="369332"/>
          </a:xfrm>
        </p:grpSpPr>
        <p:sp>
          <p:nvSpPr>
            <p:cNvPr id="4" name="Rectangle 3"/>
            <p:cNvSpPr/>
            <p:nvPr/>
          </p:nvSpPr>
          <p:spPr>
            <a:xfrm>
              <a:off x="762000" y="914400"/>
              <a:ext cx="15329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Cutoff is set at</a:t>
              </a:r>
              <a:endParaRPr lang="zh-CN" altLang="en-US" dirty="0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2749378" y="978932"/>
            <a:ext cx="1441622" cy="304800"/>
          </p:xfrm>
          <a:graphic>
            <a:graphicData uri="http://schemas.openxmlformats.org/presentationml/2006/ole">
              <p:oleObj spid="_x0000_s23554" name="Formula" r:id="rId3" imgW="840960" imgH="177840" progId="Equation.Ribbit">
                <p:embed/>
              </p:oleObj>
            </a:graphicData>
          </a:graphic>
        </p:graphicFrame>
      </p:grpSp>
      <p:grpSp>
        <p:nvGrpSpPr>
          <p:cNvPr id="22" name="Group 21"/>
          <p:cNvGrpSpPr/>
          <p:nvPr/>
        </p:nvGrpSpPr>
        <p:grpSpPr>
          <a:xfrm>
            <a:off x="762000" y="1066800"/>
            <a:ext cx="2901746" cy="369332"/>
            <a:chOff x="838200" y="1524000"/>
            <a:chExt cx="2901746" cy="369332"/>
          </a:xfrm>
        </p:grpSpPr>
        <p:sp>
          <p:nvSpPr>
            <p:cNvPr id="6" name="Rectangle 5"/>
            <p:cNvSpPr/>
            <p:nvPr/>
          </p:nvSpPr>
          <p:spPr>
            <a:xfrm>
              <a:off x="838200" y="1524000"/>
              <a:ext cx="21657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Duality only valid for </a:t>
              </a:r>
            </a:p>
          </p:txBody>
        </p:sp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3124200" y="1600201"/>
            <a:ext cx="615746" cy="228600"/>
          </p:xfrm>
          <a:graphic>
            <a:graphicData uri="http://schemas.openxmlformats.org/presentationml/2006/ole">
              <p:oleObj spid="_x0000_s23555" name="Formula" r:id="rId4" imgW="401400" imgH="148680" progId="Equation.Ribbit">
                <p:embed/>
              </p:oleObj>
            </a:graphicData>
          </a:graphic>
        </p:graphicFrame>
      </p:grpSp>
      <p:grpSp>
        <p:nvGrpSpPr>
          <p:cNvPr id="23" name="Group 22"/>
          <p:cNvGrpSpPr/>
          <p:nvPr/>
        </p:nvGrpSpPr>
        <p:grpSpPr>
          <a:xfrm>
            <a:off x="762000" y="1524000"/>
            <a:ext cx="5638800" cy="369332"/>
            <a:chOff x="762000" y="2209800"/>
            <a:chExt cx="5638800" cy="369332"/>
          </a:xfrm>
        </p:grpSpPr>
        <p:sp>
          <p:nvSpPr>
            <p:cNvPr id="8" name="Rectangle 7"/>
            <p:cNvSpPr/>
            <p:nvPr/>
          </p:nvSpPr>
          <p:spPr>
            <a:xfrm>
              <a:off x="762000" y="2209800"/>
              <a:ext cx="13676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/>
                <a:t>and demand</a:t>
              </a:r>
              <a:endParaRPr lang="zh-CN" altLang="en-US" dirty="0"/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2362200" y="2209800"/>
            <a:ext cx="4038600" cy="331615"/>
          </p:xfrm>
          <a:graphic>
            <a:graphicData uri="http://schemas.openxmlformats.org/presentationml/2006/ole">
              <p:oleObj spid="_x0000_s23556" name="Formula" r:id="rId5" imgW="2457720" imgH="201960" progId="Equation.Ribbit">
                <p:embed/>
              </p:oleObj>
            </a:graphicData>
          </a:graphic>
        </p:graphicFrame>
      </p:grpSp>
      <p:sp>
        <p:nvSpPr>
          <p:cNvPr id="10" name="Rectangle 9"/>
          <p:cNvSpPr/>
          <p:nvPr/>
        </p:nvSpPr>
        <p:spPr>
          <a:xfrm>
            <a:off x="914400" y="2743200"/>
            <a:ext cx="595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Yields discrete bound states, but no linear </a:t>
            </a:r>
            <a:r>
              <a:rPr lang="en-US" altLang="zh-CN" dirty="0" err="1" smtClean="0">
                <a:solidFill>
                  <a:srgbClr val="0000FF"/>
                </a:solidFill>
              </a:rPr>
              <a:t>Regge</a:t>
            </a:r>
            <a:r>
              <a:rPr lang="en-US" altLang="zh-CN" dirty="0" smtClean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trajectories.</a:t>
            </a:r>
            <a:endParaRPr lang="zh-CN" altLang="en-US" dirty="0">
              <a:solidFill>
                <a:srgbClr val="0000FF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709863" y="2133600"/>
            <a:ext cx="4722304" cy="369332"/>
            <a:chOff x="2709863" y="2133600"/>
            <a:chExt cx="4722304" cy="369332"/>
          </a:xfrm>
        </p:grpSpPr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2709863" y="2133600"/>
            <a:ext cx="1438275" cy="317500"/>
          </p:xfrm>
          <a:graphic>
            <a:graphicData uri="http://schemas.openxmlformats.org/presentationml/2006/ole">
              <p:oleObj spid="_x0000_s23557" name="Formula" r:id="rId6" imgW="896760" imgH="196920" progId="Equation.Ribbit">
                <p:embed/>
              </p:oleObj>
            </a:graphicData>
          </a:graphic>
        </p:graphicFrame>
        <p:sp>
          <p:nvSpPr>
            <p:cNvPr id="12" name="TextBox 11"/>
            <p:cNvSpPr txBox="1"/>
            <p:nvPr/>
          </p:nvSpPr>
          <p:spPr>
            <a:xfrm>
              <a:off x="4648200" y="2133600"/>
              <a:ext cx="27839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Zeros of the Bessel function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304800" y="3352800"/>
            <a:ext cx="8229600" cy="381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CN" sz="2000" dirty="0" smtClean="0">
                <a:solidFill>
                  <a:srgbClr val="FF0000"/>
                </a:solidFill>
              </a:rPr>
              <a:t>Soft wall model</a:t>
            </a:r>
            <a:endParaRPr lang="zh-CN" alt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3733800"/>
            <a:ext cx="6487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Modify the action by a for that purpose chosen, the </a:t>
            </a:r>
            <a:r>
              <a:rPr lang="en-US" altLang="zh-CN" dirty="0" err="1" smtClean="0">
                <a:solidFill>
                  <a:srgbClr val="FF0000"/>
                </a:solidFill>
              </a:rPr>
              <a:t>Dilaton</a:t>
            </a:r>
            <a:r>
              <a:rPr lang="en-US" altLang="zh-CN" dirty="0" smtClean="0">
                <a:solidFill>
                  <a:srgbClr val="FF0000"/>
                </a:solidFill>
              </a:rPr>
              <a:t> factor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7086600" y="3687096"/>
          <a:ext cx="460375" cy="400050"/>
        </p:xfrm>
        <a:graphic>
          <a:graphicData uri="http://schemas.openxmlformats.org/presentationml/2006/ole">
            <p:oleObj spid="_x0000_s23558" name="Formula" r:id="rId7" imgW="232560" imgH="200880" progId="Equation.Ribbit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381000" y="48006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Solve Schrodinger equation and obtain Linear </a:t>
            </a:r>
            <a:r>
              <a:rPr lang="en-US" altLang="zh-CN" dirty="0" err="1" smtClean="0"/>
              <a:t>Regge</a:t>
            </a:r>
            <a:r>
              <a:rPr lang="en-US" altLang="zh-CN" dirty="0" smtClean="0"/>
              <a:t> trajectories</a:t>
            </a:r>
            <a:endParaRPr lang="zh-CN" alt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2209800" y="2057400"/>
            <a:ext cx="5562600" cy="533400"/>
          </a:xfrm>
          <a:prstGeom prst="roundRect">
            <a:avLst/>
          </a:prstGeom>
          <a:noFill/>
          <a:ln>
            <a:solidFill>
              <a:srgbClr val="0000F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7010400" y="5562600"/>
            <a:ext cx="1447800" cy="533400"/>
            <a:chOff x="3581400" y="5029200"/>
            <a:chExt cx="1447800" cy="533400"/>
          </a:xfrm>
        </p:grpSpPr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3733800" y="5105400"/>
            <a:ext cx="1036638" cy="355600"/>
          </p:xfrm>
          <a:graphic>
            <a:graphicData uri="http://schemas.openxmlformats.org/presentationml/2006/ole">
              <p:oleObj spid="_x0000_s23559" name="Formula" r:id="rId8" imgW="522000" imgH="179280" progId="Equation.Ribbit">
                <p:embed/>
              </p:oleObj>
            </a:graphicData>
          </a:graphic>
        </p:graphicFrame>
        <p:sp>
          <p:nvSpPr>
            <p:cNvPr id="28" name="Rounded Rectangle 27"/>
            <p:cNvSpPr/>
            <p:nvPr/>
          </p:nvSpPr>
          <p:spPr>
            <a:xfrm>
              <a:off x="3581400" y="5029200"/>
              <a:ext cx="1447800" cy="533400"/>
            </a:xfrm>
            <a:prstGeom prst="roundRect">
              <a:avLst/>
            </a:prstGeom>
            <a:noFill/>
            <a:ln>
              <a:solidFill>
                <a:srgbClr val="0000FF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914400" y="5943600"/>
          <a:ext cx="5575771" cy="457200"/>
        </p:xfrm>
        <a:graphic>
          <a:graphicData uri="http://schemas.openxmlformats.org/presentationml/2006/ole">
            <p:oleObj spid="_x0000_s23561" name="Formula" r:id="rId9" imgW="4746240" imgH="388800" progId="Equation.Ribbit">
              <p:embed/>
            </p:oleObj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914400" y="5334000"/>
          <a:ext cx="4765675" cy="457200"/>
        </p:xfrm>
        <a:graphic>
          <a:graphicData uri="http://schemas.openxmlformats.org/presentationml/2006/ole">
            <p:oleObj spid="_x0000_s23562" name="Formula" r:id="rId10" imgW="4057920" imgH="388800" progId="Equation.Ribbit">
              <p:embed/>
            </p:oleObj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0" y="5376446"/>
            <a:ext cx="747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/>
              <a:t>meson</a:t>
            </a:r>
            <a:endParaRPr lang="zh-CN" alt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0" y="5986046"/>
            <a:ext cx="7699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/>
              <a:t>baryon</a:t>
            </a:r>
            <a:endParaRPr lang="zh-CN" altLang="en-US" sz="1600" dirty="0"/>
          </a:p>
        </p:txBody>
      </p:sp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77000" y="152400"/>
            <a:ext cx="2667000" cy="156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矩形 34"/>
          <p:cNvSpPr/>
          <p:nvPr/>
        </p:nvSpPr>
        <p:spPr>
          <a:xfrm>
            <a:off x="762000" y="4114800"/>
            <a:ext cx="485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which produce a smooth cutoff at large distances.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09600"/>
          </a:xfrm>
        </p:spPr>
        <p:txBody>
          <a:bodyPr>
            <a:normAutofit/>
          </a:bodyPr>
          <a:lstStyle/>
          <a:p>
            <a:r>
              <a:rPr lang="en-US" altLang="zh-CN" sz="2800" b="1" dirty="0" smtClean="0"/>
              <a:t>Light Front Holographic QCD</a:t>
            </a:r>
            <a:endParaRPr lang="zh-CN" altLang="en-US" sz="2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95400" y="1133475"/>
          <a:ext cx="2209800" cy="954088"/>
        </p:xfrm>
        <a:graphic>
          <a:graphicData uri="http://schemas.openxmlformats.org/presentationml/2006/ole">
            <p:oleObj spid="_x0000_s24578" name="Formula" r:id="rId3" imgW="1371600" imgH="591840" progId="Equation.Ribbit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267200" y="1066800"/>
          <a:ext cx="2971799" cy="967177"/>
        </p:xfrm>
        <a:graphic>
          <a:graphicData uri="http://schemas.openxmlformats.org/presentationml/2006/ole">
            <p:oleObj spid="_x0000_s24579" name="Formula" r:id="rId4" imgW="1861920" imgH="605880" progId="Equation.Ribbit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533400" y="2362200"/>
            <a:ext cx="2274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Soft wall model, with  </a:t>
            </a:r>
            <a:endParaRPr lang="zh-CN" altLang="en-US" dirty="0">
              <a:solidFill>
                <a:srgbClr val="0000FF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2743200" y="2438400"/>
          <a:ext cx="609600" cy="266700"/>
        </p:xfrm>
        <a:graphic>
          <a:graphicData uri="http://schemas.openxmlformats.org/presentationml/2006/ole">
            <p:oleObj spid="_x0000_s24580" name="Formula" r:id="rId5" imgW="358200" imgH="157680" progId="Equation.Ribbit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524000" y="2821904"/>
          <a:ext cx="758889" cy="304800"/>
        </p:xfrm>
        <a:graphic>
          <a:graphicData uri="http://schemas.openxmlformats.org/presentationml/2006/ole">
            <p:oleObj spid="_x0000_s24581" name="Formula" r:id="rId6" imgW="390240" imgH="157680" progId="Equation.Ribbit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533400" y="3263586"/>
          <a:ext cx="4800600" cy="273324"/>
        </p:xfrm>
        <a:graphic>
          <a:graphicData uri="http://schemas.openxmlformats.org/presentationml/2006/ole">
            <p:oleObj spid="_x0000_s24582" name="Formula" r:id="rId7" imgW="3643920" imgH="207360" progId="Equation.Ribbit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1219200" y="4038600"/>
            <a:ext cx="3534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 smtClean="0">
                <a:solidFill>
                  <a:srgbClr val="FF0000"/>
                </a:solidFill>
              </a:rPr>
              <a:t>Phenomenologically</a:t>
            </a:r>
            <a:r>
              <a:rPr lang="en-US" altLang="zh-CN" dirty="0" smtClean="0">
                <a:solidFill>
                  <a:srgbClr val="FF0000"/>
                </a:solidFill>
              </a:rPr>
              <a:t> very successful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" y="5334000"/>
            <a:ext cx="487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2. </a:t>
            </a:r>
            <a:r>
              <a:rPr lang="en-US" altLang="zh-CN" dirty="0" smtClean="0"/>
              <a:t>Completely </a:t>
            </a:r>
            <a:r>
              <a:rPr lang="en-US" altLang="zh-CN" dirty="0" smtClean="0"/>
              <a:t>different treatment of mesons and baryons, although structure very similar.</a:t>
            </a:r>
            <a:endParaRPr lang="zh-CN" alt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4838" y="5029200"/>
            <a:ext cx="363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1. Modification of action </a:t>
            </a:r>
            <a:r>
              <a:rPr lang="en-US" altLang="zh-CN" b="1" dirty="0" smtClean="0"/>
              <a:t>“arbitrary”.</a:t>
            </a:r>
            <a:endParaRPr lang="zh-CN" altLang="en-US" b="1" dirty="0"/>
          </a:p>
        </p:txBody>
      </p:sp>
      <p:grpSp>
        <p:nvGrpSpPr>
          <p:cNvPr id="38" name="Group 37"/>
          <p:cNvGrpSpPr/>
          <p:nvPr/>
        </p:nvGrpSpPr>
        <p:grpSpPr>
          <a:xfrm>
            <a:off x="5334000" y="3276600"/>
            <a:ext cx="3595115" cy="2555550"/>
            <a:chOff x="5334000" y="3276600"/>
            <a:chExt cx="3595115" cy="255555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334000" y="3276600"/>
              <a:ext cx="3581400" cy="2555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5" name="Object 3"/>
            <p:cNvGraphicFramePr>
              <a:graphicFrameLocks noChangeAspect="1"/>
            </p:cNvGraphicFramePr>
            <p:nvPr/>
          </p:nvGraphicFramePr>
          <p:xfrm>
            <a:off x="5867400" y="5181600"/>
            <a:ext cx="353492" cy="156564"/>
          </p:xfrm>
          <a:graphic>
            <a:graphicData uri="http://schemas.openxmlformats.org/presentationml/2006/ole">
              <p:oleObj spid="_x0000_s24583" name="Formula" r:id="rId9" imgW="407880" imgH="179280" progId="Equation.Ribbit">
                <p:embed/>
              </p:oleObj>
            </a:graphicData>
          </a:graphic>
        </p:graphicFrame>
        <p:graphicFrame>
          <p:nvGraphicFramePr>
            <p:cNvPr id="16" name="Object 3"/>
            <p:cNvGraphicFramePr>
              <a:graphicFrameLocks noChangeAspect="1"/>
            </p:cNvGraphicFramePr>
            <p:nvPr/>
          </p:nvGraphicFramePr>
          <p:xfrm>
            <a:off x="6781800" y="4953000"/>
            <a:ext cx="472138" cy="156564"/>
          </p:xfrm>
          <a:graphic>
            <a:graphicData uri="http://schemas.openxmlformats.org/presentationml/2006/ole">
              <p:oleObj spid="_x0000_s24584" name="Formula" r:id="rId10" imgW="545040" imgH="179280" progId="Equation.Ribbit">
                <p:embed/>
              </p:oleObj>
            </a:graphicData>
          </a:graphic>
        </p:graphicFrame>
        <p:graphicFrame>
          <p:nvGraphicFramePr>
            <p:cNvPr id="17" name="Object 3"/>
            <p:cNvGraphicFramePr>
              <a:graphicFrameLocks noChangeAspect="1"/>
            </p:cNvGraphicFramePr>
            <p:nvPr/>
          </p:nvGraphicFramePr>
          <p:xfrm>
            <a:off x="7696200" y="4572000"/>
            <a:ext cx="469692" cy="156564"/>
          </p:xfrm>
          <a:graphic>
            <a:graphicData uri="http://schemas.openxmlformats.org/presentationml/2006/ole">
              <p:oleObj spid="_x0000_s24585" name="Formula" r:id="rId11" imgW="542520" imgH="179280" progId="Equation.Ribbit">
                <p:embed/>
              </p:oleObj>
            </a:graphicData>
          </a:graphic>
        </p:graphicFrame>
        <p:graphicFrame>
          <p:nvGraphicFramePr>
            <p:cNvPr id="18" name="Object 3"/>
            <p:cNvGraphicFramePr>
              <a:graphicFrameLocks noChangeAspect="1"/>
            </p:cNvGraphicFramePr>
            <p:nvPr/>
          </p:nvGraphicFramePr>
          <p:xfrm>
            <a:off x="5791200" y="4876800"/>
            <a:ext cx="419542" cy="156564"/>
          </p:xfrm>
          <a:graphic>
            <a:graphicData uri="http://schemas.openxmlformats.org/presentationml/2006/ole">
              <p:oleObj spid="_x0000_s24586" name="Formula" r:id="rId12" imgW="484200" imgH="179280" progId="Equation.Ribbit">
                <p:embed/>
              </p:oleObj>
            </a:graphicData>
          </a:graphic>
        </p:graphicFrame>
        <p:graphicFrame>
          <p:nvGraphicFramePr>
            <p:cNvPr id="19" name="Object 3"/>
            <p:cNvGraphicFramePr>
              <a:graphicFrameLocks noChangeAspect="1"/>
            </p:cNvGraphicFramePr>
            <p:nvPr/>
          </p:nvGraphicFramePr>
          <p:xfrm>
            <a:off x="5791200" y="4186836"/>
            <a:ext cx="419542" cy="156564"/>
          </p:xfrm>
          <a:graphic>
            <a:graphicData uri="http://schemas.openxmlformats.org/presentationml/2006/ole">
              <p:oleObj spid="_x0000_s24587" name="Formula" r:id="rId13" imgW="484200" imgH="179280" progId="Equation.Ribbit">
                <p:embed/>
              </p:oleObj>
            </a:graphicData>
          </a:graphic>
        </p:graphicFrame>
        <p:graphicFrame>
          <p:nvGraphicFramePr>
            <p:cNvPr id="22" name="Object 3"/>
            <p:cNvGraphicFramePr>
              <a:graphicFrameLocks noChangeAspect="1"/>
            </p:cNvGraphicFramePr>
            <p:nvPr/>
          </p:nvGraphicFramePr>
          <p:xfrm>
            <a:off x="8458200" y="3886200"/>
            <a:ext cx="470915" cy="156564"/>
          </p:xfrm>
          <a:graphic>
            <a:graphicData uri="http://schemas.openxmlformats.org/presentationml/2006/ole">
              <p:oleObj spid="_x0000_s24590" name="Formula" r:id="rId14" imgW="545040" imgH="179280" progId="Equation.Ribbit">
                <p:embed/>
              </p:oleObj>
            </a:graphicData>
          </a:graphic>
        </p:graphicFrame>
        <p:sp>
          <p:nvSpPr>
            <p:cNvPr id="23" name="Rectangle 22"/>
            <p:cNvSpPr/>
            <p:nvPr/>
          </p:nvSpPr>
          <p:spPr>
            <a:xfrm>
              <a:off x="6775450" y="4146550"/>
              <a:ext cx="76200" cy="76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Parallelogram 23"/>
            <p:cNvSpPr/>
            <p:nvPr/>
          </p:nvSpPr>
          <p:spPr>
            <a:xfrm rot="20578644">
              <a:off x="6719054" y="3634528"/>
              <a:ext cx="152400" cy="11471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981200" y="6488668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Theoretical remedy for these ---</a:t>
            </a:r>
            <a:r>
              <a:rPr lang="en-US" altLang="zh-CN" dirty="0" err="1" smtClean="0">
                <a:solidFill>
                  <a:srgbClr val="FF0000"/>
                </a:solidFill>
              </a:rPr>
              <a:t>SuSyLFHQCD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3400" y="464820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But</a:t>
            </a:r>
            <a:endParaRPr lang="zh-CN" altLang="en-US" b="1" dirty="0"/>
          </a:p>
        </p:txBody>
      </p:sp>
      <p:sp>
        <p:nvSpPr>
          <p:cNvPr id="32" name="Rounded Rectangle 31"/>
          <p:cNvSpPr/>
          <p:nvPr/>
        </p:nvSpPr>
        <p:spPr>
          <a:xfrm>
            <a:off x="457200" y="5029200"/>
            <a:ext cx="4800600" cy="1219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457200" y="5867400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3. Spin..</a:t>
            </a:r>
            <a:endParaRPr lang="zh-CN" altLang="en-US" dirty="0"/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3962400" y="1371600"/>
          <a:ext cx="298450" cy="271463"/>
        </p:xfrm>
        <a:graphic>
          <a:graphicData uri="http://schemas.openxmlformats.org/presentationml/2006/ole">
            <p:oleObj spid="_x0000_s24591" name="Formula" r:id="rId15" imgW="151200" imgH="136080" progId="Equation.Ribbit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6336628" y="609600"/>
            <a:ext cx="2844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solidFill>
                  <a:srgbClr val="0000FF"/>
                </a:solidFill>
              </a:rPr>
              <a:t>S. J. Brodsky et al. Phys. Rept. 584, 1(2015)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altLang="zh-CN" sz="2800" b="1" dirty="0" err="1" smtClean="0"/>
              <a:t>Supersymmetric</a:t>
            </a:r>
            <a:r>
              <a:rPr lang="en-US" altLang="zh-CN" sz="2800" b="1" dirty="0" smtClean="0"/>
              <a:t> Light Front Holographic QCD</a:t>
            </a:r>
            <a:endParaRPr lang="zh-CN" alt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8229600" cy="457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altLang="zh-CN" dirty="0" err="1" smtClean="0">
                <a:solidFill>
                  <a:srgbClr val="FF0000"/>
                </a:solidFill>
              </a:rPr>
              <a:t>Superconformal</a:t>
            </a:r>
            <a:r>
              <a:rPr lang="en-US" altLang="zh-CN" dirty="0" smtClean="0">
                <a:solidFill>
                  <a:srgbClr val="FF0000"/>
                </a:solidFill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Quantum Mechanics  </a:t>
            </a:r>
            <a:r>
              <a:rPr lang="en-US" altLang="zh-CN" sz="2400" dirty="0" smtClean="0">
                <a:solidFill>
                  <a:srgbClr val="0000FF"/>
                </a:solidFill>
              </a:rPr>
              <a:t>(Not </a:t>
            </a:r>
            <a:r>
              <a:rPr lang="en-US" altLang="zh-CN" sz="2400" dirty="0" err="1" smtClean="0">
                <a:solidFill>
                  <a:srgbClr val="0000FF"/>
                </a:solidFill>
              </a:rPr>
              <a:t>supersymmetric</a:t>
            </a:r>
            <a:r>
              <a:rPr lang="en-US" altLang="zh-CN" sz="2400" dirty="0" smtClean="0">
                <a:solidFill>
                  <a:srgbClr val="0000FF"/>
                </a:solidFill>
              </a:rPr>
              <a:t> quantum filed theory )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89560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Simplest </a:t>
            </a:r>
            <a:r>
              <a:rPr lang="en-US" altLang="zh-CN" dirty="0" err="1" smtClean="0"/>
              <a:t>superconformal</a:t>
            </a:r>
            <a:r>
              <a:rPr lang="en-US" altLang="zh-CN" dirty="0" smtClean="0"/>
              <a:t> algebra: “4  Supercharges ”</a:t>
            </a:r>
            <a:endParaRPr lang="zh-CN" alt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81000" y="1524000"/>
            <a:ext cx="8533875" cy="1103531"/>
            <a:chOff x="535143" y="1295400"/>
            <a:chExt cx="8533875" cy="1103531"/>
          </a:xfrm>
        </p:grpSpPr>
        <p:sp>
          <p:nvSpPr>
            <p:cNvPr id="6" name="TextBox 5"/>
            <p:cNvSpPr txBox="1"/>
            <p:nvPr/>
          </p:nvSpPr>
          <p:spPr>
            <a:xfrm>
              <a:off x="535143" y="1752600"/>
              <a:ext cx="853387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ii) The “</a:t>
              </a:r>
              <a:r>
                <a:rPr lang="en-US" altLang="zh-CN" dirty="0" err="1" smtClean="0"/>
                <a:t>Supersymmetry</a:t>
              </a:r>
              <a:r>
                <a:rPr lang="en-US" altLang="zh-CN" dirty="0" smtClean="0"/>
                <a:t>” relates the LF bound-state wave functions of mesons to baryons</a:t>
              </a:r>
            </a:p>
            <a:p>
              <a:r>
                <a:rPr lang="en-US" altLang="zh-CN" dirty="0" smtClean="0"/>
                <a:t>    (or to </a:t>
              </a:r>
              <a:r>
                <a:rPr lang="en-US" altLang="zh-CN" dirty="0" err="1" smtClean="0"/>
                <a:t>tetraquarks</a:t>
              </a:r>
              <a:r>
                <a:rPr lang="en-US" altLang="zh-CN" dirty="0" smtClean="0"/>
                <a:t>), in Hilbert space. </a:t>
              </a:r>
              <a:endParaRPr lang="zh-CN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11343" y="1295400"/>
              <a:ext cx="7772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 smtClean="0"/>
                <a:t>i</a:t>
              </a:r>
              <a:r>
                <a:rPr lang="en-US" altLang="zh-CN" dirty="0" smtClean="0"/>
                <a:t>) Does not led to new particles(super partners of existing particles)</a:t>
              </a:r>
              <a:endParaRPr lang="zh-CN" altLang="en-US" dirty="0"/>
            </a:p>
          </p:txBody>
        </p:sp>
      </p:grp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09600" y="3352800"/>
          <a:ext cx="1371600" cy="318033"/>
        </p:xfrm>
        <a:graphic>
          <a:graphicData uri="http://schemas.openxmlformats.org/presentationml/2006/ole">
            <p:oleObj spid="_x0000_s25602" name="Formula" r:id="rId3" imgW="839520" imgH="195840" progId="Equation.Ribbit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09600" y="3810000"/>
          <a:ext cx="1371600" cy="335006"/>
        </p:xfrm>
        <a:graphic>
          <a:graphicData uri="http://schemas.openxmlformats.org/presentationml/2006/ole">
            <p:oleObj spid="_x0000_s25603" name="Formula" r:id="rId4" imgW="800280" imgH="195840" progId="Equation.Ribbit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7010400" y="3048000"/>
          <a:ext cx="1828800" cy="518425"/>
        </p:xfrm>
        <a:graphic>
          <a:graphicData uri="http://schemas.openxmlformats.org/presentationml/2006/ole">
            <p:oleObj spid="_x0000_s25604" name="Formula" r:id="rId5" imgW="1380600" imgH="390240" progId="Equation.Ribbit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7010400" y="3657600"/>
          <a:ext cx="1295400" cy="548317"/>
        </p:xfrm>
        <a:graphic>
          <a:graphicData uri="http://schemas.openxmlformats.org/presentationml/2006/ole">
            <p:oleObj spid="_x0000_s25605" name="Formula" r:id="rId6" imgW="908280" imgH="384840" progId="Equation.Ribbit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609600" y="4648200"/>
          <a:ext cx="3962400" cy="675397"/>
        </p:xfrm>
        <a:graphic>
          <a:graphicData uri="http://schemas.openxmlformats.org/presentationml/2006/ole">
            <p:oleObj spid="_x0000_s25606" name="Formula" r:id="rId7" imgW="2855160" imgH="487800" progId="Equation.Ribbit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57200" y="58674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Light front Hamiltonian of Meson and Baryon </a:t>
            </a:r>
            <a:r>
              <a:rPr lang="en-US" altLang="zh-CN" dirty="0" smtClean="0">
                <a:solidFill>
                  <a:srgbClr val="FF0000"/>
                </a:solidFill>
              </a:rPr>
              <a:t>without interaction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6402388" y="4495800"/>
          <a:ext cx="2094620" cy="839788"/>
        </p:xfrm>
        <a:graphic>
          <a:graphicData uri="http://schemas.openxmlformats.org/presentationml/2006/ole">
            <p:oleObj spid="_x0000_s25607" name="Formula" r:id="rId8" imgW="1201680" imgH="482760" progId="Equation.Ribbit">
              <p:embed/>
            </p:oleObj>
          </a:graphicData>
        </a:graphic>
      </p:graphicFrame>
      <p:sp>
        <p:nvSpPr>
          <p:cNvPr id="19" name="Right Arrow 18"/>
          <p:cNvSpPr/>
          <p:nvPr/>
        </p:nvSpPr>
        <p:spPr>
          <a:xfrm>
            <a:off x="5105400" y="4876800"/>
            <a:ext cx="838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Rounded Rectangle 19"/>
          <p:cNvSpPr/>
          <p:nvPr/>
        </p:nvSpPr>
        <p:spPr>
          <a:xfrm>
            <a:off x="533400" y="4419600"/>
            <a:ext cx="4191000" cy="114300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Rounded Rectangle 20"/>
          <p:cNvSpPr/>
          <p:nvPr/>
        </p:nvSpPr>
        <p:spPr>
          <a:xfrm>
            <a:off x="6172200" y="4343400"/>
            <a:ext cx="2590800" cy="1143000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209800" y="3352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Hamiltonian</a:t>
            </a:r>
            <a:endParaRPr lang="zh-CN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209800" y="3745468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Generator of special conformal Transformation</a:t>
            </a:r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57200" y="6488668"/>
            <a:ext cx="53871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solidFill>
                  <a:srgbClr val="0000FF"/>
                </a:solidFill>
              </a:rPr>
              <a:t>H. G.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Dosch</a:t>
            </a:r>
            <a:r>
              <a:rPr lang="en-US" altLang="zh-CN" sz="1200" dirty="0" smtClean="0">
                <a:solidFill>
                  <a:srgbClr val="0000FF"/>
                </a:solidFill>
              </a:rPr>
              <a:t>  et al. PRD 91,045040(2015), PRD 91,085016(2015), PLB 759,171(2016)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487362"/>
          </a:xfrm>
        </p:spPr>
        <p:txBody>
          <a:bodyPr>
            <a:noAutofit/>
          </a:bodyPr>
          <a:lstStyle/>
          <a:p>
            <a:pPr algn="l"/>
            <a:r>
              <a:rPr lang="en-US" altLang="zh-CN" sz="2400" dirty="0" err="1" smtClean="0">
                <a:solidFill>
                  <a:srgbClr val="FF0000"/>
                </a:solidFill>
              </a:rPr>
              <a:t>Superconformal</a:t>
            </a:r>
            <a:r>
              <a:rPr lang="en-US" altLang="zh-CN" sz="2400" dirty="0" smtClean="0">
                <a:solidFill>
                  <a:srgbClr val="FF0000"/>
                </a:solidFill>
              </a:rPr>
              <a:t> QM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143000"/>
            <a:ext cx="2437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One introduces of scale 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685800"/>
            <a:ext cx="922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To construct a new and general Hamiltonian </a:t>
            </a:r>
            <a:r>
              <a:rPr lang="en-US" altLang="zh-CN" b="1" dirty="0" smtClean="0">
                <a:solidFill>
                  <a:srgbClr val="FF0000"/>
                </a:solidFill>
              </a:rPr>
              <a:t>G</a:t>
            </a:r>
            <a:r>
              <a:rPr lang="en-US" altLang="zh-CN" dirty="0" smtClean="0"/>
              <a:t> inside the </a:t>
            </a:r>
            <a:r>
              <a:rPr lang="en-US" altLang="zh-CN" dirty="0" err="1" smtClean="0"/>
              <a:t>superconformal</a:t>
            </a:r>
            <a:r>
              <a:rPr lang="en-US" altLang="zh-CN" dirty="0" smtClean="0"/>
              <a:t> algebra</a:t>
            </a:r>
            <a:endParaRPr lang="zh-CN" alt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849313" y="1752600"/>
          <a:ext cx="3079750" cy="304800"/>
        </p:xfrm>
        <a:graphic>
          <a:graphicData uri="http://schemas.openxmlformats.org/presentationml/2006/ole">
            <p:oleObj spid="_x0000_s26626" name="Formula" r:id="rId3" imgW="2080440" imgH="205920" progId="Equation.Ribbit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828800" y="3810000"/>
          <a:ext cx="2057400" cy="390706"/>
        </p:xfrm>
        <a:graphic>
          <a:graphicData uri="http://schemas.openxmlformats.org/presentationml/2006/ole">
            <p:oleObj spid="_x0000_s26630" name="Formula" r:id="rId4" imgW="1728720" imgH="329040" progId="Equation.Ribbit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533400" y="4267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The </a:t>
            </a:r>
            <a:r>
              <a:rPr lang="en-US" altLang="zh-CN" dirty="0" smtClean="0">
                <a:solidFill>
                  <a:srgbClr val="FF0000"/>
                </a:solidFill>
              </a:rPr>
              <a:t>interaction U </a:t>
            </a:r>
            <a:r>
              <a:rPr lang="en-US" altLang="zh-CN" dirty="0" smtClean="0"/>
              <a:t>for the meson with L</a:t>
            </a:r>
            <a:r>
              <a:rPr lang="en-US" altLang="zh-CN" baseline="-25000" dirty="0" smtClean="0"/>
              <a:t>M</a:t>
            </a:r>
            <a:r>
              <a:rPr lang="en-US" altLang="zh-CN" dirty="0" smtClean="0"/>
              <a:t> and the baryon with L</a:t>
            </a:r>
            <a:r>
              <a:rPr lang="en-US" altLang="zh-CN" baseline="-25000" dirty="0" smtClean="0"/>
              <a:t>B</a:t>
            </a:r>
            <a:r>
              <a:rPr lang="en-US" altLang="zh-CN" dirty="0" smtClean="0"/>
              <a:t> = L</a:t>
            </a:r>
            <a:r>
              <a:rPr lang="en-US" altLang="zh-CN" baseline="-25000" dirty="0" smtClean="0"/>
              <a:t>M</a:t>
            </a:r>
            <a:r>
              <a:rPr lang="en-US" altLang="zh-CN" dirty="0" smtClean="0"/>
              <a:t>-1</a:t>
            </a:r>
          </a:p>
          <a:p>
            <a:r>
              <a:rPr lang="en-US" altLang="zh-CN" dirty="0" smtClean="0"/>
              <a:t> is exactly the one we had introduced  before “arbitrarily”.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819400" y="1219200"/>
          <a:ext cx="123469" cy="234950"/>
        </p:xfrm>
        <a:graphic>
          <a:graphicData uri="http://schemas.openxmlformats.org/presentationml/2006/ole">
            <p:oleObj spid="_x0000_s26631" name="Formula" r:id="rId5" imgW="82800" imgH="157680" progId="Equation.Ribbit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2438400" y="502920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err="1" smtClean="0">
                <a:solidFill>
                  <a:srgbClr val="FF0000"/>
                </a:solidFill>
              </a:rPr>
              <a:t>Supersymmetry</a:t>
            </a:r>
            <a:r>
              <a:rPr lang="en-US" altLang="zh-CN" dirty="0" smtClean="0">
                <a:solidFill>
                  <a:srgbClr val="FF0000"/>
                </a:solidFill>
              </a:rPr>
              <a:t> indicates NO arbitrary choice!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609600" y="2286000"/>
            <a:ext cx="5342570" cy="1295400"/>
            <a:chOff x="609600" y="2286000"/>
            <a:chExt cx="5342570" cy="1295400"/>
          </a:xfrm>
        </p:grpSpPr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701675" y="2309813"/>
            <a:ext cx="4148138" cy="674687"/>
          </p:xfrm>
          <a:graphic>
            <a:graphicData uri="http://schemas.openxmlformats.org/presentationml/2006/ole">
              <p:oleObj spid="_x0000_s26628" name="Formula" r:id="rId6" imgW="2947680" imgH="478800" progId="Equation.Ribbit">
                <p:embed/>
              </p:oleObj>
            </a:graphicData>
          </a:graphic>
        </p:graphicFrame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747713" y="3008313"/>
            <a:ext cx="3990975" cy="496887"/>
          </p:xfrm>
          <a:graphic>
            <a:graphicData uri="http://schemas.openxmlformats.org/presentationml/2006/ole">
              <p:oleObj spid="_x0000_s26629" name="Formula" r:id="rId7" imgW="2833560" imgH="352080" progId="Equation.Ribbit">
                <p:embed/>
              </p:oleObj>
            </a:graphicData>
          </a:graphic>
        </p:graphicFrame>
        <p:sp>
          <p:nvSpPr>
            <p:cNvPr id="25" name="Rounded Rectangle 24"/>
            <p:cNvSpPr/>
            <p:nvPr/>
          </p:nvSpPr>
          <p:spPr>
            <a:xfrm>
              <a:off x="609600" y="2286000"/>
              <a:ext cx="4419600" cy="533400"/>
            </a:xfrm>
            <a:prstGeom prst="roundRect">
              <a:avLst/>
            </a:prstGeom>
            <a:noFill/>
            <a:ln w="31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09600" y="2971800"/>
              <a:ext cx="4419600" cy="609600"/>
            </a:xfrm>
            <a:prstGeom prst="roundRect">
              <a:avLst/>
            </a:prstGeom>
            <a:noFill/>
            <a:ln w="31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05400" y="2438400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Meson</a:t>
              </a:r>
              <a:endParaRPr lang="zh-CN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3124200"/>
              <a:ext cx="846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Baryon</a:t>
              </a:r>
              <a:endParaRPr lang="zh-CN" altLang="en-US" dirty="0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609600" y="5486400"/>
            <a:ext cx="4652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 same </a:t>
            </a:r>
            <a:r>
              <a:rPr lang="el-GR" altLang="zh-CN" b="1" dirty="0" smtClean="0">
                <a:solidFill>
                  <a:srgbClr val="FF0000"/>
                </a:solidFill>
              </a:rPr>
              <a:t>λ</a:t>
            </a:r>
            <a:r>
              <a:rPr lang="en-US" altLang="zh-CN" dirty="0" smtClean="0">
                <a:solidFill>
                  <a:srgbClr val="FF0000"/>
                </a:solidFill>
              </a:rPr>
              <a:t>  for mesons and baryons in one family !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26635" name="Object 11"/>
          <p:cNvGraphicFramePr>
            <a:graphicFrameLocks noChangeAspect="1"/>
          </p:cNvGraphicFramePr>
          <p:nvPr/>
        </p:nvGraphicFramePr>
        <p:xfrm>
          <a:off x="7072313" y="2286000"/>
          <a:ext cx="1843087" cy="687388"/>
        </p:xfrm>
        <a:graphic>
          <a:graphicData uri="http://schemas.openxmlformats.org/presentationml/2006/ole">
            <p:oleObj spid="_x0000_s26635" name="Formula" r:id="rId8" imgW="1291680" imgH="482760" progId="Equation.Ribbit">
              <p:embed/>
            </p:oleObj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7086600" y="3200400"/>
          <a:ext cx="1704658" cy="533400"/>
        </p:xfrm>
        <a:graphic>
          <a:graphicData uri="http://schemas.openxmlformats.org/presentationml/2006/ole">
            <p:oleObj spid="_x0000_s26636" name="Formula" r:id="rId9" imgW="1228320" imgH="384840" progId="Equation.Ribbit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6458200" y="0"/>
            <a:ext cx="2685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 smtClean="0">
                <a:solidFill>
                  <a:srgbClr val="0000FF"/>
                </a:solidFill>
              </a:rPr>
              <a:t>E.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Witen</a:t>
            </a:r>
            <a:r>
              <a:rPr lang="en-US" altLang="zh-CN" sz="1200" dirty="0" smtClean="0">
                <a:solidFill>
                  <a:srgbClr val="0000FF"/>
                </a:solidFill>
              </a:rPr>
              <a:t>,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Nucl</a:t>
            </a:r>
            <a:r>
              <a:rPr lang="en-US" altLang="zh-CN" sz="1200" dirty="0" smtClean="0">
                <a:solidFill>
                  <a:srgbClr val="0000FF"/>
                </a:solidFill>
              </a:rPr>
              <a:t>. Phys. B 188,</a:t>
            </a:r>
            <a:r>
              <a:rPr lang="zh-CN" altLang="en-US" sz="1200" dirty="0" smtClean="0">
                <a:solidFill>
                  <a:srgbClr val="0000FF"/>
                </a:solidFill>
              </a:rPr>
              <a:t> </a:t>
            </a:r>
            <a:r>
              <a:rPr lang="en-US" altLang="zh-CN" sz="1200" dirty="0" smtClean="0">
                <a:solidFill>
                  <a:srgbClr val="0000FF"/>
                </a:solidFill>
              </a:rPr>
              <a:t>513(1981)</a:t>
            </a:r>
          </a:p>
          <a:p>
            <a:r>
              <a:rPr lang="en-US" altLang="zh-CN" sz="1200" dirty="0" smtClean="0">
                <a:solidFill>
                  <a:srgbClr val="0000FF"/>
                </a:solidFill>
              </a:rPr>
              <a:t>S.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Fbini</a:t>
            </a:r>
            <a:r>
              <a:rPr lang="en-US" altLang="zh-CN" sz="1200" dirty="0" smtClean="0">
                <a:solidFill>
                  <a:srgbClr val="0000FF"/>
                </a:solidFill>
              </a:rPr>
              <a:t> et al. </a:t>
            </a:r>
            <a:r>
              <a:rPr lang="en-US" altLang="zh-CN" sz="1200" dirty="0" err="1" smtClean="0">
                <a:solidFill>
                  <a:srgbClr val="0000FF"/>
                </a:solidFill>
              </a:rPr>
              <a:t>Nucl</a:t>
            </a:r>
            <a:r>
              <a:rPr lang="en-US" altLang="zh-CN" sz="1200" dirty="0" smtClean="0">
                <a:solidFill>
                  <a:srgbClr val="0000FF"/>
                </a:solidFill>
              </a:rPr>
              <a:t>. Phys. B 245,17(1984)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13116</TotalTime>
  <Words>1198</Words>
  <Application>Microsoft Office PowerPoint</Application>
  <PresentationFormat>全屏显示(4:3)</PresentationFormat>
  <Paragraphs>183</Paragraphs>
  <Slides>20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Office Theme</vt:lpstr>
      <vt:lpstr>Formula</vt:lpstr>
      <vt:lpstr>Double Heavy Hadronic Spectrum from Supersymmetric LFHQCD</vt:lpstr>
      <vt:lpstr>Supersymmetric Light Front Holographic QCD (SuSyLFHQCD)</vt:lpstr>
      <vt:lpstr>Outline</vt:lpstr>
      <vt:lpstr> AdS/CFT</vt:lpstr>
      <vt:lpstr>HQCD</vt:lpstr>
      <vt:lpstr>幻灯片 6</vt:lpstr>
      <vt:lpstr>Light Front Holographic QCD</vt:lpstr>
      <vt:lpstr>Supersymmetric Light Front Holographic QCD</vt:lpstr>
      <vt:lpstr>Superconformal QM</vt:lpstr>
      <vt:lpstr>幻灯片 10</vt:lpstr>
      <vt:lpstr>幻灯片 11</vt:lpstr>
      <vt:lpstr>幻灯片 12</vt:lpstr>
      <vt:lpstr>幻灯片 13</vt:lpstr>
      <vt:lpstr>幻灯片 14</vt:lpstr>
      <vt:lpstr>Heavy quark symmetry &amp; SuSy LFHQCD</vt:lpstr>
      <vt:lpstr>Decay constants and challenges</vt:lpstr>
      <vt:lpstr>Conclusion</vt:lpstr>
      <vt:lpstr>幻灯片 18</vt:lpstr>
      <vt:lpstr>Backup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zoulp</dc:creator>
  <cp:lastModifiedBy>imp</cp:lastModifiedBy>
  <cp:revision>654</cp:revision>
  <dcterms:created xsi:type="dcterms:W3CDTF">2006-08-16T00:00:00Z</dcterms:created>
  <dcterms:modified xsi:type="dcterms:W3CDTF">2018-08-20T06:11:01Z</dcterms:modified>
</cp:coreProperties>
</file>