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313" r:id="rId2"/>
    <p:sldId id="293" r:id="rId3"/>
    <p:sldId id="294" r:id="rId4"/>
    <p:sldId id="295" r:id="rId5"/>
    <p:sldId id="296" r:id="rId6"/>
    <p:sldId id="297" r:id="rId7"/>
    <p:sldId id="311" r:id="rId8"/>
    <p:sldId id="298" r:id="rId9"/>
    <p:sldId id="300" r:id="rId10"/>
    <p:sldId id="299" r:id="rId11"/>
    <p:sldId id="312" r:id="rId12"/>
    <p:sldId id="309" r:id="rId13"/>
    <p:sldId id="301" r:id="rId14"/>
    <p:sldId id="303" r:id="rId15"/>
    <p:sldId id="310" r:id="rId16"/>
    <p:sldId id="302" r:id="rId17"/>
    <p:sldId id="304" r:id="rId18"/>
    <p:sldId id="305" r:id="rId19"/>
    <p:sldId id="306" r:id="rId20"/>
    <p:sldId id="307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custDataLst>
    <p:tags r:id="rId27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DEC"/>
    <a:srgbClr val="6AE838"/>
    <a:srgbClr val="A9F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87" autoAdjust="0"/>
    <p:restoredTop sz="94325" autoAdjust="0"/>
  </p:normalViewPr>
  <p:slideViewPr>
    <p:cSldViewPr snapToGrid="0">
      <p:cViewPr varScale="1">
        <p:scale>
          <a:sx n="78" d="100"/>
          <a:sy n="78" d="100"/>
        </p:scale>
        <p:origin x="126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9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7C01F-3023-4D4F-9BA4-275BDA0C3627}" type="datetimeFigureOut">
              <a:rPr lang="sv-SE" smtClean="0"/>
              <a:t>2018-06-23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4A137-9008-423E-96F0-28C105C96A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8399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4A137-9008-423E-96F0-28C105C96A0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67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77A4E-CBAD-4858-B0C2-1BF9907C6C0D}" type="datetimeFigureOut">
              <a:rPr lang="sv-SE" smtClean="0"/>
              <a:pPr/>
              <a:t>2018-06-23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4CA8A-6D6E-4C9F-BCFE-A6092E611A0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1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7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289" y="511282"/>
            <a:ext cx="8268929" cy="1692546"/>
          </a:xfrm>
          <a:solidFill>
            <a:schemeClr val="accent2">
              <a:lumMod val="20000"/>
              <a:lumOff val="80000"/>
            </a:schemeClr>
          </a:solidFill>
          <a:effectLst/>
        </p:spPr>
        <p:txBody>
          <a:bodyPr>
            <a:noAutofit/>
          </a:bodyPr>
          <a:lstStyle/>
          <a:p>
            <a:r>
              <a:rPr lang="en-US" sz="3600" b="1" dirty="0"/>
              <a:t>Optimal quantum </a:t>
            </a:r>
            <a:r>
              <a:rPr lang="en-US" sz="3600" b="1" dirty="0" smtClean="0"/>
              <a:t>interference thermo- electric heat </a:t>
            </a:r>
            <a:r>
              <a:rPr lang="sv-SE" sz="3600" b="1" dirty="0" smtClean="0"/>
              <a:t>engine </a:t>
            </a:r>
            <a:r>
              <a:rPr lang="sv-SE" sz="3600" b="1" dirty="0"/>
              <a:t>with edge states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889824" y="3590796"/>
            <a:ext cx="7393858" cy="1415844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u="sng" dirty="0" smtClean="0"/>
              <a:t>Peter Samuelsson</a:t>
            </a:r>
            <a:r>
              <a:rPr lang="en-US" sz="2400" i="1" dirty="0" smtClean="0"/>
              <a:t>, Sara </a:t>
            </a:r>
            <a:r>
              <a:rPr lang="en-US" sz="2400" i="1" dirty="0" err="1" smtClean="0"/>
              <a:t>Kheradsoud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Björn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Sothmann</a:t>
            </a:r>
            <a:endParaRPr lang="sv-SE" sz="2400" i="1" dirty="0"/>
          </a:p>
        </p:txBody>
      </p:sp>
      <p:sp>
        <p:nvSpPr>
          <p:cNvPr id="8" name="Rectangle 7"/>
          <p:cNvSpPr/>
          <p:nvPr/>
        </p:nvSpPr>
        <p:spPr>
          <a:xfrm>
            <a:off x="1477376" y="6257447"/>
            <a:ext cx="68804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>
                <a:solidFill>
                  <a:schemeClr val="accent1"/>
                </a:solidFill>
              </a:rPr>
              <a:t>P. Samuelsson, S. </a:t>
            </a:r>
            <a:r>
              <a:rPr lang="en-US" sz="1600" i="1" dirty="0" err="1" smtClean="0">
                <a:solidFill>
                  <a:schemeClr val="accent1"/>
                </a:solidFill>
              </a:rPr>
              <a:t>Kheradsoud</a:t>
            </a:r>
            <a:r>
              <a:rPr lang="en-US" sz="1600" i="1" dirty="0" smtClean="0">
                <a:solidFill>
                  <a:schemeClr val="accent1"/>
                </a:solidFill>
              </a:rPr>
              <a:t>, B. </a:t>
            </a:r>
            <a:r>
              <a:rPr lang="en-US" sz="1600" i="1" dirty="0" err="1" smtClean="0">
                <a:solidFill>
                  <a:schemeClr val="accent1"/>
                </a:solidFill>
              </a:rPr>
              <a:t>Sothmann</a:t>
            </a:r>
            <a:r>
              <a:rPr lang="en-US" sz="1600" i="1" dirty="0" smtClean="0">
                <a:solidFill>
                  <a:schemeClr val="accent1"/>
                </a:solidFill>
              </a:rPr>
              <a:t>, Phys. Rev. Lett. 118</a:t>
            </a:r>
            <a:r>
              <a:rPr lang="en-US" sz="1600" i="1" dirty="0">
                <a:solidFill>
                  <a:schemeClr val="accent1"/>
                </a:solidFill>
              </a:rPr>
              <a:t>, 256801 (2017) .</a:t>
            </a:r>
            <a:endParaRPr lang="sv-SE" sz="1600" i="1" dirty="0">
              <a:solidFill>
                <a:schemeClr val="accent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106835" y="5220928"/>
            <a:ext cx="9144000" cy="903272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APCTP-KIAS Workshop on </a:t>
            </a:r>
            <a:r>
              <a:rPr lang="en-US" sz="2400" dirty="0" smtClean="0"/>
              <a:t>Motors </a:t>
            </a:r>
            <a:r>
              <a:rPr lang="en-US" sz="2400" dirty="0"/>
              <a:t>and </a:t>
            </a:r>
            <a:r>
              <a:rPr lang="en-US" sz="2400" dirty="0" smtClean="0"/>
              <a:t>Engines</a:t>
            </a:r>
          </a:p>
          <a:p>
            <a:r>
              <a:rPr lang="en-US" sz="2400" dirty="0" smtClean="0"/>
              <a:t>June 2018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74848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Double slit interferometer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48792" y="1345096"/>
            <a:ext cx="2405226" cy="3226905"/>
            <a:chOff x="748792" y="1345096"/>
            <a:chExt cx="2405226" cy="322690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636" t="454" r="2359" b="1388"/>
            <a:stretch/>
          </p:blipFill>
          <p:spPr>
            <a:xfrm>
              <a:off x="748792" y="1416985"/>
              <a:ext cx="2405226" cy="3155016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748792" y="1345096"/>
              <a:ext cx="483660" cy="5433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83" y="1808923"/>
            <a:ext cx="3046095" cy="3600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4508800" y="1097387"/>
            <a:ext cx="298530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Scattering amplitude</a:t>
            </a:r>
            <a:endParaRPr lang="sv-SE" sz="2400" b="1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4508800" y="3294258"/>
            <a:ext cx="330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No individual TE-effect</a:t>
            </a:r>
            <a:endParaRPr lang="sv-SE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82582"/>
            <a:ext cx="1525905" cy="3600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6520071" y="3770218"/>
            <a:ext cx="126968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/>
              <a:t>Energy independent</a:t>
            </a:r>
            <a:endParaRPr lang="sv-SE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303" y="2458448"/>
            <a:ext cx="308610" cy="2857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5305877" y="2365671"/>
            <a:ext cx="198944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/>
              <a:t>Phase due to Aharanov-Bohm, ..</a:t>
            </a:r>
            <a:endParaRPr lang="sv-SE" sz="1600" dirty="0"/>
          </a:p>
        </p:txBody>
      </p:sp>
      <p:sp>
        <p:nvSpPr>
          <p:cNvPr id="14" name="Right Arrow 13"/>
          <p:cNvSpPr/>
          <p:nvPr/>
        </p:nvSpPr>
        <p:spPr>
          <a:xfrm>
            <a:off x="3935892" y="4591877"/>
            <a:ext cx="556591" cy="19878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703" y="4489877"/>
            <a:ext cx="2240280" cy="38290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flipH="1">
            <a:off x="7186778" y="5012938"/>
            <a:ext cx="126968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/>
              <a:t>Energy dependence</a:t>
            </a:r>
            <a:endParaRPr lang="sv-SE" sz="1600" dirty="0"/>
          </a:p>
        </p:txBody>
      </p:sp>
      <p:cxnSp>
        <p:nvCxnSpPr>
          <p:cNvPr id="18" name="Straight Arrow Connector 17"/>
          <p:cNvCxnSpPr>
            <a:stCxn id="16" idx="0"/>
          </p:cNvCxnSpPr>
          <p:nvPr/>
        </p:nvCxnSpPr>
        <p:spPr>
          <a:xfrm flipH="1" flipV="1">
            <a:off x="6738730" y="4691268"/>
            <a:ext cx="1082889" cy="321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flipH="1">
            <a:off x="596095" y="5292300"/>
            <a:ext cx="298530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Scattering probability</a:t>
            </a:r>
            <a:endParaRPr lang="sv-SE" sz="2400" b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22" y="6009838"/>
            <a:ext cx="6452235" cy="38290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flipH="1">
            <a:off x="398568" y="798118"/>
            <a:ext cx="330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Generic interferometer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1762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Double slit interferometer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flipH="1">
            <a:off x="453854" y="1695660"/>
            <a:ext cx="525606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Conditions for optimal performance</a:t>
            </a:r>
            <a:endParaRPr lang="sv-SE" sz="24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2" y="984400"/>
            <a:ext cx="6452235" cy="38290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47494" y="2325639"/>
            <a:ext cx="7337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Symmetric interferometer,                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Sharp phase jump                             for                                                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782" y="2435067"/>
            <a:ext cx="954405" cy="2857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11" y="2783584"/>
            <a:ext cx="1857375" cy="3314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02" y="2770228"/>
            <a:ext cx="2383155" cy="3314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647196" y="4027549"/>
            <a:ext cx="6930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accent2">
                    <a:lumMod val="75000"/>
                  </a:schemeClr>
                </a:solidFill>
              </a:rPr>
              <a:t>Q1: Can a purely interference based TE-heat engine be optimal? </a:t>
            </a:r>
            <a:endParaRPr lang="sv-S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647196" y="4427659"/>
            <a:ext cx="6930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accent2">
                    <a:lumMod val="75000"/>
                  </a:schemeClr>
                </a:solidFill>
              </a:rPr>
              <a:t>A1: Yes </a:t>
            </a:r>
            <a:endParaRPr lang="sv-S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 rot="5400000">
            <a:off x="3666635" y="4920048"/>
            <a:ext cx="556591" cy="19878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 flipH="1">
            <a:off x="647196" y="5424759"/>
            <a:ext cx="7476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accent2">
                    <a:lumMod val="75000"/>
                  </a:schemeClr>
                </a:solidFill>
              </a:rPr>
              <a:t>Q2: Is there a possible experimental realization of such optimal engine (with edge states)? </a:t>
            </a:r>
            <a:endParaRPr lang="sv-S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5400000">
            <a:off x="3666635" y="3563236"/>
            <a:ext cx="556591" cy="19878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306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8043" y="1441921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Heat to electric energy conversion</a:t>
            </a:r>
            <a:endParaRPr lang="sv-SE" sz="24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Mesoscopic and nanoscale thermoelectrics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Edge state thermoelectrics</a:t>
            </a:r>
            <a:endParaRPr lang="sv-SE" sz="2400" dirty="0"/>
          </a:p>
        </p:txBody>
      </p:sp>
      <p:sp>
        <p:nvSpPr>
          <p:cNvPr id="7" name="Rectangle 6"/>
          <p:cNvSpPr/>
          <p:nvPr/>
        </p:nvSpPr>
        <p:spPr>
          <a:xfrm>
            <a:off x="468043" y="917206"/>
            <a:ext cx="55665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sv-SE" sz="2400" b="1" dirty="0" smtClean="0">
                <a:solidFill>
                  <a:prstClr val="black"/>
                </a:solidFill>
              </a:rPr>
              <a:t>Thermoelectrics and edge state transport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8043" y="2837504"/>
            <a:ext cx="351256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Coherent thermoelectrics 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043" y="3387485"/>
            <a:ext cx="7337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Coherence enhanced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Optimal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Double-slit interferometer.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mtClean="0">
                <a:solidFill>
                  <a:schemeClr val="bg1"/>
                </a:solidFill>
              </a:rPr>
              <a:t>Outline</a:t>
            </a:r>
            <a:endParaRPr lang="sv-SE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043" y="4830368"/>
            <a:ext cx="582980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Close-to-optimal edge state implementation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043" y="5377117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Mach Zehnder interferometer with side-coupled dot.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Transmission properties, power and efficiency.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Close to optimal performance.</a:t>
            </a:r>
            <a:endParaRPr lang="sv-SE" sz="2400" dirty="0"/>
          </a:p>
        </p:txBody>
      </p:sp>
      <p:sp>
        <p:nvSpPr>
          <p:cNvPr id="2" name="Rectangle 1"/>
          <p:cNvSpPr/>
          <p:nvPr/>
        </p:nvSpPr>
        <p:spPr>
          <a:xfrm>
            <a:off x="332455" y="2597722"/>
            <a:ext cx="8710864" cy="2111369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332455" y="776438"/>
            <a:ext cx="8710864" cy="2111369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649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Mach-</a:t>
            </a:r>
            <a:r>
              <a:rPr lang="en-US" sz="4000" b="1" dirty="0" err="1" smtClean="0">
                <a:solidFill>
                  <a:schemeClr val="bg1"/>
                </a:solidFill>
              </a:rPr>
              <a:t>Zehnder</a:t>
            </a:r>
            <a:r>
              <a:rPr lang="en-US" sz="4000" b="1" dirty="0" smtClean="0">
                <a:solidFill>
                  <a:schemeClr val="bg1"/>
                </a:solidFill>
              </a:rPr>
              <a:t> with capacitor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01" y="948212"/>
            <a:ext cx="4698671" cy="35144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60" y="5236630"/>
            <a:ext cx="5474970" cy="3829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6115125" y="1087449"/>
            <a:ext cx="15838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/>
              <a:t>P</a:t>
            </a:r>
            <a:r>
              <a:rPr lang="sv-SE" sz="2400" b="1" dirty="0" smtClean="0"/>
              <a:t>roperties</a:t>
            </a: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64" y="5765741"/>
            <a:ext cx="4526280" cy="8115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493391" y="4713852"/>
            <a:ext cx="330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Total transmission amplitude</a:t>
            </a:r>
            <a:endParaRPr lang="sv-SE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999" y="2111982"/>
            <a:ext cx="760095" cy="2171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flipH="1">
            <a:off x="5313369" y="1642221"/>
            <a:ext cx="3035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Quantum point contacts</a:t>
            </a:r>
            <a:endParaRPr lang="sv-SE" sz="2000" dirty="0"/>
          </a:p>
        </p:txBody>
      </p:sp>
      <p:sp>
        <p:nvSpPr>
          <p:cNvPr id="13" name="TextBox 12"/>
          <p:cNvSpPr txBox="1"/>
          <p:nvPr/>
        </p:nvSpPr>
        <p:spPr>
          <a:xfrm flipH="1">
            <a:off x="5313369" y="2453786"/>
            <a:ext cx="3413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Mesoscopic capacitor</a:t>
            </a:r>
            <a:endParaRPr lang="sv-SE"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120" y="2897960"/>
            <a:ext cx="188595" cy="1657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277" y="2865359"/>
            <a:ext cx="285750" cy="2400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146" y="2897960"/>
            <a:ext cx="331470" cy="21717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flipH="1">
            <a:off x="5313368" y="3271096"/>
            <a:ext cx="3035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Contacts</a:t>
            </a:r>
            <a:endParaRPr lang="sv-SE" sz="20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421" y="3722641"/>
            <a:ext cx="857250" cy="2857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635" y="3722641"/>
            <a:ext cx="857250" cy="2857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 flipH="1">
            <a:off x="5313368" y="4076829"/>
            <a:ext cx="3035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Interferometer</a:t>
            </a:r>
            <a:endParaRPr lang="sv-SE" sz="20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40" y="4525499"/>
            <a:ext cx="308610" cy="2857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 flipH="1">
            <a:off x="5883121" y="5950997"/>
            <a:ext cx="128769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Scattering phase at MC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5341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Transmission properties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b="50463"/>
          <a:stretch/>
        </p:blipFill>
        <p:spPr>
          <a:xfrm>
            <a:off x="525837" y="2518833"/>
            <a:ext cx="7902467" cy="29280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360831" y="952041"/>
            <a:ext cx="7878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Semitransparent splitters                                    (symmetric condition),</a:t>
            </a:r>
            <a:endParaRPr lang="sv-S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27" y="976201"/>
            <a:ext cx="1811655" cy="331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" r="41983"/>
          <a:stretch/>
        </p:blipFill>
        <p:spPr>
          <a:xfrm>
            <a:off x="504078" y="5914584"/>
            <a:ext cx="3869356" cy="7187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504078" y="5616904"/>
            <a:ext cx="7079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Effective phase shift</a:t>
            </a:r>
            <a:endParaRPr lang="sv-SE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65" y="6100896"/>
            <a:ext cx="1022985" cy="28575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634104" y="6144380"/>
            <a:ext cx="556591" cy="19878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 flipH="1">
            <a:off x="6474350" y="6054747"/>
            <a:ext cx="610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</a:t>
            </a:r>
            <a:r>
              <a:rPr lang="sv-SE" sz="2000" dirty="0" smtClean="0"/>
              <a:t>or</a:t>
            </a:r>
            <a:endParaRPr lang="sv-SE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12" y="6065336"/>
            <a:ext cx="1000125" cy="3314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724" y="4114299"/>
            <a:ext cx="1165860" cy="33147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150" y="1457050"/>
            <a:ext cx="540639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8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Transmission properties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t="49347"/>
          <a:stretch/>
        </p:blipFill>
        <p:spPr>
          <a:xfrm>
            <a:off x="219291" y="871992"/>
            <a:ext cx="7686407" cy="291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562964" y="3830529"/>
            <a:ext cx="5154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Phase dependent symmetries</a:t>
            </a:r>
            <a:endParaRPr lang="sv-SE" sz="200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562965" y="5082416"/>
            <a:ext cx="330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Filter analogy,                   ,</a:t>
            </a:r>
            <a:endParaRPr lang="sv-S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83" y="4683642"/>
            <a:ext cx="857250" cy="285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83" y="4277240"/>
            <a:ext cx="1165860" cy="3314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624" y="4660576"/>
            <a:ext cx="3331845" cy="3314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624" y="4295380"/>
            <a:ext cx="3811905" cy="3314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4023300" y="5523166"/>
            <a:ext cx="1087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Ripple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4988500" y="6244181"/>
            <a:ext cx="330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Transition width, roll-off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98" y="1593260"/>
            <a:ext cx="1074420" cy="2400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89" y="5537472"/>
            <a:ext cx="2691765" cy="3829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872" y="5159984"/>
            <a:ext cx="931545" cy="2400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65" y="5996240"/>
            <a:ext cx="3811905" cy="7143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721" y="5116483"/>
            <a:ext cx="1165860" cy="33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Thermoelectric scattering theory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74727" y="956861"/>
            <a:ext cx="789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Linear response theory (non-interacting), charge and heat currents</a:t>
            </a:r>
            <a:endParaRPr lang="sv-SE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38" y="4473806"/>
            <a:ext cx="5880735" cy="71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38" y="1571418"/>
            <a:ext cx="4240530" cy="71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17" y="2955919"/>
            <a:ext cx="1788795" cy="3314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237" y="2937283"/>
            <a:ext cx="2165985" cy="3600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274727" y="2447378"/>
            <a:ext cx="789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Thermodynamic forces</a:t>
            </a:r>
            <a:endParaRPr lang="sv-SE" sz="2000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274726" y="3833141"/>
            <a:ext cx="789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Onsager matrix</a:t>
            </a:r>
            <a:endParaRPr lang="sv-SE" sz="2000" dirty="0"/>
          </a:p>
        </p:txBody>
      </p:sp>
      <p:sp>
        <p:nvSpPr>
          <p:cNvPr id="11" name="Rectangle 10"/>
          <p:cNvSpPr/>
          <p:nvPr/>
        </p:nvSpPr>
        <p:spPr>
          <a:xfrm>
            <a:off x="5107222" y="1356971"/>
            <a:ext cx="13274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</a:rPr>
              <a:t>Butcher, 1990</a:t>
            </a:r>
            <a:endParaRPr lang="sv-SE" sz="1600" dirty="0">
              <a:solidFill>
                <a:schemeClr val="accent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39" y="5392431"/>
            <a:ext cx="2571750" cy="6172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910358" y="5500986"/>
            <a:ext cx="1157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where</a:t>
            </a:r>
            <a:endParaRPr lang="sv-SE" sz="2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593" y="3511475"/>
            <a:ext cx="1691640" cy="2857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213" y="3506213"/>
            <a:ext cx="1903095" cy="2857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flipH="1">
            <a:off x="892617" y="3418759"/>
            <a:ext cx="1157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where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9587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Power and efficiency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303601" y="2375562"/>
            <a:ext cx="789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Efficiency at maximum power</a:t>
            </a:r>
            <a:endParaRPr lang="sv-SE" sz="200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303601" y="869763"/>
            <a:ext cx="789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Maximum power generated, with respect to voltage</a:t>
            </a:r>
            <a:endParaRPr lang="sv-SE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45" y="1476960"/>
            <a:ext cx="3143250" cy="6915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2" y="2852737"/>
            <a:ext cx="4360545" cy="6915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45" y="3881361"/>
            <a:ext cx="7167748" cy="27124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98" y="2875596"/>
            <a:ext cx="1834515" cy="64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Close-to-optimal performance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36223" y="899110"/>
            <a:ext cx="789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Optimal, single mode performance (step function transmission)</a:t>
            </a:r>
            <a:endParaRPr lang="sv-SE" sz="2000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536578" y="3615872"/>
            <a:ext cx="3492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Optimizing             over </a:t>
            </a:r>
            <a:endParaRPr lang="sv-S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" y="1395095"/>
            <a:ext cx="2240280" cy="33147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3059304" y="1484723"/>
            <a:ext cx="556591" cy="19878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465" y="2004355"/>
            <a:ext cx="2594610" cy="3600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50" y="2047199"/>
            <a:ext cx="1714500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4181794" y="1995584"/>
            <a:ext cx="586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for</a:t>
            </a:r>
            <a:endParaRPr lang="sv-SE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85" y="2603320"/>
            <a:ext cx="1903095" cy="285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7738" b="-38728"/>
          <a:stretch/>
        </p:blipFill>
        <p:spPr>
          <a:xfrm>
            <a:off x="1772160" y="3679181"/>
            <a:ext cx="722756" cy="4598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171" y="3697479"/>
            <a:ext cx="3474720" cy="2857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027" y="5263381"/>
            <a:ext cx="2737485" cy="3600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87" y="4208171"/>
            <a:ext cx="6075045" cy="2857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flipH="1">
            <a:off x="408742" y="3062442"/>
            <a:ext cx="320715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Numerical optimization</a:t>
            </a:r>
            <a:endParaRPr lang="sv-SE" sz="2400" b="1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765075" y="4150991"/>
            <a:ext cx="3035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Parameters</a:t>
            </a:r>
            <a:endParaRPr lang="sv-SE" sz="2000" dirty="0"/>
          </a:p>
        </p:txBody>
      </p:sp>
      <p:sp>
        <p:nvSpPr>
          <p:cNvPr id="17" name="TextBox 16"/>
          <p:cNvSpPr txBox="1"/>
          <p:nvPr/>
        </p:nvSpPr>
        <p:spPr>
          <a:xfrm flipH="1">
            <a:off x="756820" y="4679326"/>
            <a:ext cx="3035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Values</a:t>
            </a:r>
            <a:endParaRPr lang="sv-SE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109" y="5300528"/>
            <a:ext cx="1903095" cy="2857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flipH="1">
            <a:off x="2271649" y="5763451"/>
            <a:ext cx="621411" cy="415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accent2">
                    <a:lumMod val="75000"/>
                  </a:schemeClr>
                </a:solidFill>
              </a:rPr>
              <a:t>90%</a:t>
            </a:r>
            <a:endParaRPr lang="sv-S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5634894" y="5719308"/>
            <a:ext cx="64398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accent2">
                    <a:lumMod val="75000"/>
                  </a:schemeClr>
                </a:solidFill>
              </a:rPr>
              <a:t>83%</a:t>
            </a:r>
            <a:endParaRPr lang="sv-S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6" b="64"/>
          <a:stretch/>
        </p:blipFill>
        <p:spPr>
          <a:xfrm>
            <a:off x="2912042" y="1865022"/>
            <a:ext cx="1188470" cy="6453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6" b="64"/>
          <a:stretch/>
        </p:blipFill>
        <p:spPr>
          <a:xfrm>
            <a:off x="2951619" y="5084885"/>
            <a:ext cx="1188470" cy="64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8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Show-stoppers?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1692436" y="843059"/>
            <a:ext cx="1862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Dephasing</a:t>
            </a:r>
            <a:endParaRPr lang="sv-S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189"/>
          <a:stretch/>
        </p:blipFill>
        <p:spPr>
          <a:xfrm>
            <a:off x="487680" y="1246314"/>
            <a:ext cx="3799839" cy="2913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781"/>
          <a:stretch/>
        </p:blipFill>
        <p:spPr>
          <a:xfrm>
            <a:off x="4531360" y="1297113"/>
            <a:ext cx="3891280" cy="29950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5624533" y="843059"/>
            <a:ext cx="1522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Asymmetry</a:t>
            </a:r>
            <a:endParaRPr lang="sv-SE" sz="2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971446" y="4350447"/>
            <a:ext cx="5500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Survives for moderate dephasing strength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Zero for complete dephasing.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Not very sensitive to arm length asymmetry </a:t>
            </a:r>
            <a:endParaRPr lang="sv-SE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146" y="4417787"/>
            <a:ext cx="1188720" cy="285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348" y="5019248"/>
            <a:ext cx="178879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9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8043" y="1441921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Heat to electric energy conversion</a:t>
            </a:r>
            <a:endParaRPr lang="sv-SE" sz="24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Mesoscopic and nanoscale thermoelectrics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Edge state thermoelectrics</a:t>
            </a:r>
            <a:endParaRPr lang="sv-SE" sz="2400" dirty="0"/>
          </a:p>
        </p:txBody>
      </p:sp>
      <p:sp>
        <p:nvSpPr>
          <p:cNvPr id="7" name="Rectangle 6"/>
          <p:cNvSpPr/>
          <p:nvPr/>
        </p:nvSpPr>
        <p:spPr>
          <a:xfrm>
            <a:off x="468043" y="917206"/>
            <a:ext cx="55665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sv-SE" sz="2400" b="1" dirty="0" smtClean="0">
                <a:solidFill>
                  <a:prstClr val="black"/>
                </a:solidFill>
              </a:rPr>
              <a:t>Thermoelectrics and edge state transport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8043" y="2837504"/>
            <a:ext cx="351256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Coherent thermoelectrics 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043" y="3387485"/>
            <a:ext cx="7337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Coherence enhanced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Optimal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Double-slit interferometer.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mtClean="0">
                <a:solidFill>
                  <a:schemeClr val="bg1"/>
                </a:solidFill>
              </a:rPr>
              <a:t>Outline</a:t>
            </a:r>
            <a:endParaRPr lang="sv-SE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043" y="4830368"/>
            <a:ext cx="582980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Close-to-optimal edge state implementation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043" y="5377117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Mach Zehnder interferometer with side-coupled dot.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Transmission properties, power and efficiency.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Close-to-optimal performance.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3350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Conclusions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5501" y="6122697"/>
            <a:ext cx="58481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>
                <a:solidFill>
                  <a:schemeClr val="accent1"/>
                </a:solidFill>
              </a:rPr>
              <a:t>P. Samuelsson, S. </a:t>
            </a:r>
            <a:r>
              <a:rPr lang="en-US" sz="1600" i="1" dirty="0" err="1" smtClean="0">
                <a:solidFill>
                  <a:schemeClr val="accent1"/>
                </a:solidFill>
              </a:rPr>
              <a:t>Kheradsoud</a:t>
            </a:r>
            <a:r>
              <a:rPr lang="en-US" sz="1600" i="1" dirty="0" smtClean="0">
                <a:solidFill>
                  <a:schemeClr val="accent1"/>
                </a:solidFill>
              </a:rPr>
              <a:t>, B. </a:t>
            </a:r>
            <a:r>
              <a:rPr lang="en-US" sz="1600" i="1" dirty="0" err="1" smtClean="0">
                <a:solidFill>
                  <a:schemeClr val="accent1"/>
                </a:solidFill>
              </a:rPr>
              <a:t>Sothmann</a:t>
            </a:r>
            <a:r>
              <a:rPr lang="en-US" sz="1600" i="1" dirty="0" smtClean="0">
                <a:solidFill>
                  <a:schemeClr val="accent1"/>
                </a:solidFill>
              </a:rPr>
              <a:t>, Phys. Rev. Lett. In press.</a:t>
            </a:r>
            <a:endParaRPr lang="sv-SE" sz="1600" i="1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9323" y="1055841"/>
            <a:ext cx="75632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Interference-only thermoelectrics potentially optimal</a:t>
            </a:r>
            <a:endParaRPr lang="sv-SE" sz="24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Close-to-optimal performance in edge-state setup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Not very sensitive to dephasing and asymmetry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v-SE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259" y="2625501"/>
            <a:ext cx="3995873" cy="298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7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8043" y="1441921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Heat to electric energy conversion</a:t>
            </a:r>
            <a:endParaRPr lang="sv-SE" sz="24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Mesoscopic and nanoscale thermoelectrics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Edge state thermoelectrics</a:t>
            </a:r>
            <a:endParaRPr lang="sv-SE" sz="2400" dirty="0"/>
          </a:p>
        </p:txBody>
      </p:sp>
      <p:sp>
        <p:nvSpPr>
          <p:cNvPr id="7" name="Rectangle 6"/>
          <p:cNvSpPr/>
          <p:nvPr/>
        </p:nvSpPr>
        <p:spPr>
          <a:xfrm>
            <a:off x="468043" y="917206"/>
            <a:ext cx="55665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sv-SE" sz="2400" b="1" dirty="0" smtClean="0">
                <a:solidFill>
                  <a:prstClr val="black"/>
                </a:solidFill>
              </a:rPr>
              <a:t>Thermoelectrics and edge state transport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8043" y="2837504"/>
            <a:ext cx="351256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Coherent thermoelectrics 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043" y="3387485"/>
            <a:ext cx="7337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Coherence enhanced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Optimal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Double-slit interferometer.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mtClean="0">
                <a:solidFill>
                  <a:schemeClr val="bg1"/>
                </a:solidFill>
              </a:rPr>
              <a:t>Outline</a:t>
            </a:r>
            <a:endParaRPr lang="sv-SE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043" y="4830368"/>
            <a:ext cx="582980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Close-to-optimal edge state implementation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043" y="5377117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Mach Zehnder interferometer with side-coupled dot.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Transmission properties, power and efficiency.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Close to optimal performance.</a:t>
            </a:r>
            <a:endParaRPr lang="sv-SE" sz="2400" dirty="0"/>
          </a:p>
        </p:txBody>
      </p:sp>
      <p:sp>
        <p:nvSpPr>
          <p:cNvPr id="2" name="Rectangle 1"/>
          <p:cNvSpPr/>
          <p:nvPr/>
        </p:nvSpPr>
        <p:spPr>
          <a:xfrm>
            <a:off x="269507" y="2733575"/>
            <a:ext cx="8710864" cy="3965608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666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Heat to electric energy conversion</a:t>
            </a:r>
            <a:endParaRPr lang="sv-SE" sz="32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62" y="768939"/>
            <a:ext cx="1995219" cy="20816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730843" y="1561867"/>
            <a:ext cx="3201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 smtClean="0"/>
              <a:t>Grand idea: </a:t>
            </a:r>
            <a:r>
              <a:rPr lang="sv-SE" sz="2000" dirty="0" smtClean="0"/>
              <a:t>Conversion of waste heat to electric energy </a:t>
            </a:r>
            <a:endParaRPr lang="sv-SE" sz="2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6344792" y="1126384"/>
            <a:ext cx="171915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/>
              <a:t>Semiconductor thermocouple</a:t>
            </a:r>
            <a:endParaRPr lang="sv-SE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77" y="3210628"/>
            <a:ext cx="5118863" cy="332571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32616" y="5650745"/>
            <a:ext cx="1060026" cy="4809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 flipH="1">
            <a:off x="463696" y="957107"/>
            <a:ext cx="373559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Thermoelectric heat engine</a:t>
            </a:r>
            <a:endParaRPr lang="sv-SE" sz="2400" b="1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730843" y="2828133"/>
            <a:ext cx="3201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Figure of merit</a:t>
            </a:r>
            <a:endParaRPr lang="sv-SE" sz="2000" dirty="0"/>
          </a:p>
        </p:txBody>
      </p:sp>
      <p:sp>
        <p:nvSpPr>
          <p:cNvPr id="13" name="Rectangle 12"/>
          <p:cNvSpPr/>
          <p:nvPr/>
        </p:nvSpPr>
        <p:spPr>
          <a:xfrm>
            <a:off x="2399547" y="2860386"/>
            <a:ext cx="29505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chemeClr val="accent1"/>
                </a:solidFill>
              </a:rPr>
              <a:t>Heremans</a:t>
            </a:r>
            <a:r>
              <a:rPr lang="en-US" sz="1600" dirty="0" smtClean="0">
                <a:solidFill>
                  <a:schemeClr val="accent1"/>
                </a:solidFill>
              </a:rPr>
              <a:t> et al., Nat. Nano. 2013</a:t>
            </a:r>
            <a:endParaRPr lang="sv-SE" sz="1600" dirty="0">
              <a:solidFill>
                <a:schemeClr val="accent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932139" y="3198940"/>
            <a:ext cx="1778001" cy="3267393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Box 15"/>
          <p:cNvSpPr txBox="1"/>
          <p:nvPr/>
        </p:nvSpPr>
        <p:spPr>
          <a:xfrm flipH="1">
            <a:off x="6307146" y="3209797"/>
            <a:ext cx="16932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Going nano</a:t>
            </a:r>
            <a:endParaRPr lang="sv-SE" sz="2400" b="1" dirty="0"/>
          </a:p>
        </p:txBody>
      </p:sp>
      <p:sp>
        <p:nvSpPr>
          <p:cNvPr id="17" name="TextBox 16"/>
          <p:cNvSpPr txBox="1"/>
          <p:nvPr/>
        </p:nvSpPr>
        <p:spPr>
          <a:xfrm flipH="1">
            <a:off x="5859866" y="4104388"/>
            <a:ext cx="2878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sv-SE" sz="2000" dirty="0" smtClean="0"/>
              <a:t>Low dimensionality</a:t>
            </a:r>
          </a:p>
          <a:p>
            <a:pPr marL="342900" indent="-34290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sv-SE" sz="2000" dirty="0" smtClean="0"/>
              <a:t>Size quantization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26563" y="3766432"/>
            <a:ext cx="26069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B050"/>
              </a:buClr>
            </a:pPr>
            <a:r>
              <a:rPr lang="sv-SE" sz="1600" dirty="0" smtClean="0">
                <a:solidFill>
                  <a:schemeClr val="accent1"/>
                </a:solidFill>
              </a:rPr>
              <a:t>Hicks, Dresselhaus, PRB 1993</a:t>
            </a:r>
            <a:endParaRPr lang="sv-SE" sz="1600" dirty="0">
              <a:solidFill>
                <a:schemeClr val="accent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6810387" y="4966461"/>
            <a:ext cx="488794" cy="1524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 flipH="1">
            <a:off x="6144335" y="5247394"/>
            <a:ext cx="2389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Strongly energy dependent transport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10327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Nanoscale thermoelectric heat engines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4276" y="6211959"/>
            <a:ext cx="3412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Thierschmann </a:t>
            </a:r>
            <a:r>
              <a:rPr lang="sv-SE" sz="1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al., </a:t>
            </a:r>
            <a:r>
              <a:rPr lang="sv-SE" sz="16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Nat. Nano. </a:t>
            </a:r>
            <a:r>
              <a:rPr lang="sv-SE" sz="1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endParaRPr lang="sv-SE" sz="44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69349" y="4020411"/>
            <a:ext cx="2982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Roche </a:t>
            </a:r>
            <a:r>
              <a:rPr lang="fr-FR" sz="1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al., Nat. </a:t>
            </a:r>
            <a:r>
              <a:rPr lang="fr-FR" sz="1600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</a:t>
            </a:r>
            <a:r>
              <a:rPr lang="fr-FR" sz="1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16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2015</a:t>
            </a:r>
            <a:endParaRPr lang="sv-SE" sz="44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17" y="1479515"/>
            <a:ext cx="3552792" cy="20163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80" y="3495863"/>
            <a:ext cx="2993727" cy="24796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flipH="1">
            <a:off x="221133" y="868021"/>
            <a:ext cx="3252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Multi terminal heat engines</a:t>
            </a:r>
            <a:endParaRPr lang="sv-SE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5763"/>
          <a:stretch/>
        </p:blipFill>
        <p:spPr>
          <a:xfrm>
            <a:off x="4102334" y="1008354"/>
            <a:ext cx="4458300" cy="29236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5165589" y="4903908"/>
            <a:ext cx="16932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Properties</a:t>
            </a:r>
            <a:endParaRPr lang="sv-SE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79157" y="5365573"/>
            <a:ext cx="5164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Separated heat and electric current flows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000" dirty="0"/>
              <a:t>Rectification of fluctuations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val="223503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Edge state </a:t>
            </a:r>
            <a:r>
              <a:rPr lang="en-US" sz="4000" b="1" dirty="0" err="1" smtClean="0">
                <a:solidFill>
                  <a:schemeClr val="bg1"/>
                </a:solidFill>
              </a:rPr>
              <a:t>thermoelectrics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9" y="3728760"/>
            <a:ext cx="4612961" cy="24322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302302" y="839816"/>
            <a:ext cx="6271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Edge state transport, integer quantum Hall effect</a:t>
            </a:r>
            <a:endParaRPr lang="sv-SE" sz="200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1018497" y="3368963"/>
            <a:ext cx="3303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Three terminal heat engine</a:t>
            </a:r>
            <a:endParaRPr lang="sv-SE" sz="20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6163408" y="3140694"/>
            <a:ext cx="1681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Nernst effect</a:t>
            </a:r>
            <a:endParaRPr lang="sv-SE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330" y="3494464"/>
            <a:ext cx="2887500" cy="2900633"/>
          </a:xfrm>
          <a:prstGeom prst="rect">
            <a:avLst/>
          </a:prstGeom>
        </p:spPr>
      </p:pic>
      <p:sp>
        <p:nvSpPr>
          <p:cNvPr id="8" name="Line 4"/>
          <p:cNvSpPr>
            <a:spLocks noChangeShapeType="1"/>
          </p:cNvSpPr>
          <p:nvPr/>
        </p:nvSpPr>
        <p:spPr bwMode="auto">
          <a:xfrm flipV="1">
            <a:off x="1320800" y="1729740"/>
            <a:ext cx="22399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311275" y="14773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 sz="1800">
              <a:solidFill>
                <a:srgbClr val="0000CC"/>
              </a:solidFill>
            </a:endParaRPr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1755775" y="14900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200275" y="14900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2657475" y="15027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3114675" y="15154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1250950" y="1410653"/>
            <a:ext cx="251460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 flipV="1">
            <a:off x="1333500" y="2402840"/>
            <a:ext cx="22399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17" name="Oval 12"/>
          <p:cNvSpPr>
            <a:spLocks noChangeArrowheads="1"/>
          </p:cNvSpPr>
          <p:nvPr/>
        </p:nvSpPr>
        <p:spPr bwMode="auto">
          <a:xfrm>
            <a:off x="1768475" y="21631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8" name="Oval 13"/>
          <p:cNvSpPr>
            <a:spLocks noChangeArrowheads="1"/>
          </p:cNvSpPr>
          <p:nvPr/>
        </p:nvSpPr>
        <p:spPr bwMode="auto">
          <a:xfrm>
            <a:off x="2212975" y="21631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19" name="Oval 14"/>
          <p:cNvSpPr>
            <a:spLocks noChangeArrowheads="1"/>
          </p:cNvSpPr>
          <p:nvPr/>
        </p:nvSpPr>
        <p:spPr bwMode="auto">
          <a:xfrm>
            <a:off x="2670175" y="21758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0" name="Oval 15"/>
          <p:cNvSpPr>
            <a:spLocks noChangeArrowheads="1"/>
          </p:cNvSpPr>
          <p:nvPr/>
        </p:nvSpPr>
        <p:spPr bwMode="auto">
          <a:xfrm>
            <a:off x="3127375" y="21885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1" name="Oval 16"/>
          <p:cNvSpPr>
            <a:spLocks noChangeArrowheads="1"/>
          </p:cNvSpPr>
          <p:nvPr/>
        </p:nvSpPr>
        <p:spPr bwMode="auto">
          <a:xfrm>
            <a:off x="1323975" y="2150428"/>
            <a:ext cx="457200" cy="4699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2" name="Rectangle 17"/>
          <p:cNvSpPr>
            <a:spLocks noChangeArrowheads="1"/>
          </p:cNvSpPr>
          <p:nvPr/>
        </p:nvSpPr>
        <p:spPr bwMode="auto">
          <a:xfrm>
            <a:off x="1263650" y="2426653"/>
            <a:ext cx="251460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flipH="1">
            <a:off x="1303338" y="1375728"/>
            <a:ext cx="1587" cy="131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777875" y="1382078"/>
            <a:ext cx="525463" cy="13303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v-SE"/>
          </a:p>
        </p:txBody>
      </p: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3588183" y="1429703"/>
            <a:ext cx="525462" cy="13303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v-SE"/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 flipH="1">
            <a:off x="3576638" y="1429703"/>
            <a:ext cx="1587" cy="131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27" name="Oval 22"/>
          <p:cNvSpPr>
            <a:spLocks noChangeArrowheads="1"/>
          </p:cNvSpPr>
          <p:nvPr/>
        </p:nvSpPr>
        <p:spPr bwMode="auto">
          <a:xfrm>
            <a:off x="1908175" y="1859915"/>
            <a:ext cx="174625" cy="1603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8" name="Line 23"/>
          <p:cNvSpPr>
            <a:spLocks noChangeShapeType="1"/>
          </p:cNvSpPr>
          <p:nvPr/>
        </p:nvSpPr>
        <p:spPr bwMode="auto">
          <a:xfrm rot="17980030">
            <a:off x="2880519" y="1911509"/>
            <a:ext cx="68262" cy="1079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 rot="3619970" flipH="1">
            <a:off x="2372519" y="2114709"/>
            <a:ext cx="68262" cy="1079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0" name="Line 25"/>
          <p:cNvSpPr>
            <a:spLocks noChangeShapeType="1"/>
          </p:cNvSpPr>
          <p:nvPr/>
        </p:nvSpPr>
        <p:spPr bwMode="auto">
          <a:xfrm flipV="1">
            <a:off x="5346700" y="1780540"/>
            <a:ext cx="22399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1" name="Rectangle 26"/>
          <p:cNvSpPr>
            <a:spLocks noChangeArrowheads="1"/>
          </p:cNvSpPr>
          <p:nvPr/>
        </p:nvSpPr>
        <p:spPr bwMode="auto">
          <a:xfrm>
            <a:off x="5276850" y="1461453"/>
            <a:ext cx="251460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2" name="Line 27"/>
          <p:cNvSpPr>
            <a:spLocks noChangeShapeType="1"/>
          </p:cNvSpPr>
          <p:nvPr/>
        </p:nvSpPr>
        <p:spPr bwMode="auto">
          <a:xfrm flipV="1">
            <a:off x="5359400" y="2453640"/>
            <a:ext cx="22399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3" name="Rectangle 28"/>
          <p:cNvSpPr>
            <a:spLocks noChangeArrowheads="1"/>
          </p:cNvSpPr>
          <p:nvPr/>
        </p:nvSpPr>
        <p:spPr bwMode="auto">
          <a:xfrm>
            <a:off x="5289550" y="2477453"/>
            <a:ext cx="2514600" cy="3095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34" name="Line 29"/>
          <p:cNvSpPr>
            <a:spLocks noChangeShapeType="1"/>
          </p:cNvSpPr>
          <p:nvPr/>
        </p:nvSpPr>
        <p:spPr bwMode="auto">
          <a:xfrm flipH="1">
            <a:off x="5329238" y="1426528"/>
            <a:ext cx="1587" cy="131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4803775" y="1432878"/>
            <a:ext cx="525463" cy="13303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v-SE"/>
          </a:p>
        </p:txBody>
      </p:sp>
      <p:sp>
        <p:nvSpPr>
          <p:cNvPr id="36" name="Rectangle 31"/>
          <p:cNvSpPr>
            <a:spLocks noChangeArrowheads="1"/>
          </p:cNvSpPr>
          <p:nvPr/>
        </p:nvSpPr>
        <p:spPr bwMode="auto">
          <a:xfrm>
            <a:off x="7614083" y="1480503"/>
            <a:ext cx="525462" cy="13303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v-SE"/>
          </a:p>
        </p:txBody>
      </p:sp>
      <p:sp>
        <p:nvSpPr>
          <p:cNvPr id="37" name="Line 32"/>
          <p:cNvSpPr>
            <a:spLocks noChangeShapeType="1"/>
          </p:cNvSpPr>
          <p:nvPr/>
        </p:nvSpPr>
        <p:spPr bwMode="auto">
          <a:xfrm flipH="1">
            <a:off x="7602538" y="1480503"/>
            <a:ext cx="1587" cy="1317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7980030">
            <a:off x="6906419" y="1848009"/>
            <a:ext cx="68262" cy="1079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39" name="Line 34"/>
          <p:cNvSpPr>
            <a:spLocks noChangeShapeType="1"/>
          </p:cNvSpPr>
          <p:nvPr/>
        </p:nvSpPr>
        <p:spPr bwMode="auto">
          <a:xfrm rot="3619970" flipH="1">
            <a:off x="6398419" y="2264569"/>
            <a:ext cx="68262" cy="10795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0" name="Line 35"/>
          <p:cNvSpPr>
            <a:spLocks noChangeShapeType="1"/>
          </p:cNvSpPr>
          <p:nvPr/>
        </p:nvSpPr>
        <p:spPr bwMode="auto">
          <a:xfrm>
            <a:off x="5338763" y="1899603"/>
            <a:ext cx="224472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1" name="Oval 36"/>
          <p:cNvSpPr>
            <a:spLocks noChangeArrowheads="1"/>
          </p:cNvSpPr>
          <p:nvPr/>
        </p:nvSpPr>
        <p:spPr bwMode="auto">
          <a:xfrm>
            <a:off x="5934075" y="1834515"/>
            <a:ext cx="174625" cy="1603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2" name="Line 37"/>
          <p:cNvSpPr>
            <a:spLocks noChangeShapeType="1"/>
          </p:cNvSpPr>
          <p:nvPr/>
        </p:nvSpPr>
        <p:spPr bwMode="auto">
          <a:xfrm>
            <a:off x="5338763" y="2318703"/>
            <a:ext cx="224472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3" name="Oval 62"/>
          <p:cNvSpPr>
            <a:spLocks noChangeArrowheads="1"/>
          </p:cNvSpPr>
          <p:nvPr/>
        </p:nvSpPr>
        <p:spPr bwMode="auto">
          <a:xfrm>
            <a:off x="2192338" y="1348740"/>
            <a:ext cx="255587" cy="2413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4" name="Line 63"/>
          <p:cNvSpPr>
            <a:spLocks noChangeShapeType="1"/>
          </p:cNvSpPr>
          <p:nvPr/>
        </p:nvSpPr>
        <p:spPr bwMode="auto">
          <a:xfrm>
            <a:off x="2232025" y="1374140"/>
            <a:ext cx="176213" cy="188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5" name="Line 64"/>
          <p:cNvSpPr>
            <a:spLocks noChangeShapeType="1"/>
          </p:cNvSpPr>
          <p:nvPr/>
        </p:nvSpPr>
        <p:spPr bwMode="auto">
          <a:xfrm flipH="1">
            <a:off x="2224088" y="1377315"/>
            <a:ext cx="176212" cy="188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6" name="Oval 65"/>
          <p:cNvSpPr>
            <a:spLocks noChangeArrowheads="1"/>
          </p:cNvSpPr>
          <p:nvPr/>
        </p:nvSpPr>
        <p:spPr bwMode="auto">
          <a:xfrm>
            <a:off x="6307138" y="1399540"/>
            <a:ext cx="255587" cy="2413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47" name="Line 66"/>
          <p:cNvSpPr>
            <a:spLocks noChangeShapeType="1"/>
          </p:cNvSpPr>
          <p:nvPr/>
        </p:nvSpPr>
        <p:spPr bwMode="auto">
          <a:xfrm>
            <a:off x="6346825" y="1424940"/>
            <a:ext cx="176213" cy="188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8" name="Line 67"/>
          <p:cNvSpPr>
            <a:spLocks noChangeShapeType="1"/>
          </p:cNvSpPr>
          <p:nvPr/>
        </p:nvSpPr>
        <p:spPr bwMode="auto">
          <a:xfrm flipH="1">
            <a:off x="6338888" y="1428115"/>
            <a:ext cx="176212" cy="1889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  <p:sp>
        <p:nvSpPr>
          <p:cNvPr id="49" name="Text Box 38"/>
          <p:cNvSpPr txBox="1">
            <a:spLocks noChangeArrowheads="1"/>
          </p:cNvSpPr>
          <p:nvPr/>
        </p:nvSpPr>
        <p:spPr bwMode="auto">
          <a:xfrm>
            <a:off x="1742040" y="2631939"/>
            <a:ext cx="10545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sv-SE" sz="2000" dirty="0"/>
              <a:t>Classical</a:t>
            </a:r>
          </a:p>
        </p:txBody>
      </p:sp>
      <p:sp>
        <p:nvSpPr>
          <p:cNvPr id="50" name="Text Box 39"/>
          <p:cNvSpPr txBox="1">
            <a:spLocks noChangeArrowheads="1"/>
          </p:cNvSpPr>
          <p:nvPr/>
        </p:nvSpPr>
        <p:spPr bwMode="auto">
          <a:xfrm>
            <a:off x="5868582" y="2559714"/>
            <a:ext cx="1174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sv-SE" sz="2000" dirty="0"/>
              <a:t>Quantum</a:t>
            </a:r>
          </a:p>
        </p:txBody>
      </p:sp>
      <p:sp>
        <p:nvSpPr>
          <p:cNvPr id="3" name="Rectangle 2"/>
          <p:cNvSpPr/>
          <p:nvPr/>
        </p:nvSpPr>
        <p:spPr>
          <a:xfrm>
            <a:off x="840966" y="6225820"/>
            <a:ext cx="33345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Sanchez, </a:t>
            </a:r>
            <a:r>
              <a:rPr lang="fr-FR" sz="16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Sothmann</a:t>
            </a:r>
            <a:r>
              <a:rPr lang="fr-FR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Jordan, PRL 2015</a:t>
            </a:r>
            <a:endParaRPr lang="sv-SE" sz="4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381461" y="6410313"/>
            <a:ext cx="3323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16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Sothmann, </a:t>
            </a:r>
            <a:r>
              <a:rPr lang="da-DK" sz="1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Sanchez, Jordan, EPL 2014</a:t>
            </a:r>
            <a:endParaRPr lang="sv-SE" sz="4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26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8043" y="1441921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Heat to electric energy conversion</a:t>
            </a:r>
            <a:endParaRPr lang="sv-SE" sz="24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Mesoscopic and nanoscale thermoelectrics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Edge state thermoelectrics</a:t>
            </a:r>
            <a:endParaRPr lang="sv-SE" sz="2400" dirty="0"/>
          </a:p>
        </p:txBody>
      </p:sp>
      <p:sp>
        <p:nvSpPr>
          <p:cNvPr id="7" name="Rectangle 6"/>
          <p:cNvSpPr/>
          <p:nvPr/>
        </p:nvSpPr>
        <p:spPr>
          <a:xfrm>
            <a:off x="468043" y="917206"/>
            <a:ext cx="55665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sv-SE" sz="2400" b="1" dirty="0" smtClean="0">
                <a:solidFill>
                  <a:prstClr val="black"/>
                </a:solidFill>
              </a:rPr>
              <a:t>Thermoelectrics and edge state transport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8043" y="2837504"/>
            <a:ext cx="351256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Coherent thermoelectrics 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043" y="3387485"/>
            <a:ext cx="7337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Coherence enhanced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Optimal performance.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Double-slit interferometer.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smtClean="0">
                <a:solidFill>
                  <a:schemeClr val="bg1"/>
                </a:solidFill>
              </a:rPr>
              <a:t>Outline</a:t>
            </a:r>
            <a:endParaRPr lang="sv-SE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8043" y="4830368"/>
            <a:ext cx="582980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sv-SE" sz="2400" b="1" dirty="0" smtClean="0">
                <a:solidFill>
                  <a:prstClr val="black"/>
                </a:solidFill>
              </a:rPr>
              <a:t>Close-to-optimal edge state implementation</a:t>
            </a:r>
            <a:endParaRPr lang="sv-SE" sz="24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043" y="5377117"/>
            <a:ext cx="7563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Mach Zehnder interferometer with side-coupled dot.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Transmission properties, power and efficiency. 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400" dirty="0" smtClean="0"/>
              <a:t>Close-to-optimal performance.</a:t>
            </a:r>
            <a:endParaRPr lang="sv-SE" sz="2400" dirty="0"/>
          </a:p>
        </p:txBody>
      </p:sp>
      <p:sp>
        <p:nvSpPr>
          <p:cNvPr id="13" name="Rectangle 12"/>
          <p:cNvSpPr/>
          <p:nvPr/>
        </p:nvSpPr>
        <p:spPr>
          <a:xfrm>
            <a:off x="259882" y="839975"/>
            <a:ext cx="8316228" cy="1854239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259882" y="4672898"/>
            <a:ext cx="8316228" cy="1854239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09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</a:rPr>
              <a:t>Coherence enhanced performance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4485372" y="951039"/>
            <a:ext cx="3542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sv-SE" sz="2000" dirty="0" smtClean="0"/>
              <a:t>Mach-Zehnder interferometer </a:t>
            </a:r>
            <a:endParaRPr lang="sv-SE" sz="2000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566285" y="951039"/>
            <a:ext cx="3542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sv-SE" sz="2000" dirty="0" smtClean="0"/>
              <a:t>Quantum dots/molecules</a:t>
            </a:r>
            <a:endParaRPr lang="sv-S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005" y="1351149"/>
            <a:ext cx="4342598" cy="23041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flipH="1">
            <a:off x="4108382" y="3882185"/>
            <a:ext cx="3874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</a:pPr>
            <a:r>
              <a:rPr lang="sv-SE" sz="2000" dirty="0" smtClean="0"/>
              <a:t>Heat engine proposal</a:t>
            </a:r>
            <a:endParaRPr lang="sv-SE" sz="2000" dirty="0"/>
          </a:p>
        </p:txBody>
      </p:sp>
      <p:sp>
        <p:nvSpPr>
          <p:cNvPr id="8" name="Rectangle 7"/>
          <p:cNvSpPr/>
          <p:nvPr/>
        </p:nvSpPr>
        <p:spPr>
          <a:xfrm>
            <a:off x="6772249" y="1293745"/>
            <a:ext cx="20756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chemeClr val="accent1"/>
                </a:solidFill>
              </a:rPr>
              <a:t>Rolleau</a:t>
            </a:r>
            <a:r>
              <a:rPr lang="en-US" sz="1600" dirty="0" smtClean="0">
                <a:solidFill>
                  <a:schemeClr val="accent1"/>
                </a:solidFill>
              </a:rPr>
              <a:t> et al. PRL 2008</a:t>
            </a:r>
            <a:endParaRPr lang="sv-SE" sz="1600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586" y="4285066"/>
            <a:ext cx="3901825" cy="236377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448926" y="3933510"/>
            <a:ext cx="24814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</a:rPr>
              <a:t>Hofer, </a:t>
            </a:r>
            <a:r>
              <a:rPr lang="en-US" sz="1600" dirty="0" err="1" smtClean="0">
                <a:solidFill>
                  <a:schemeClr val="accent1"/>
                </a:solidFill>
              </a:rPr>
              <a:t>Sothmann</a:t>
            </a:r>
            <a:r>
              <a:rPr lang="en-US" sz="1600" dirty="0" smtClean="0">
                <a:solidFill>
                  <a:schemeClr val="accent1"/>
                </a:solidFill>
              </a:rPr>
              <a:t>, PRB 2015</a:t>
            </a:r>
            <a:endParaRPr lang="sv-SE" sz="1600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68609" b="12301"/>
          <a:stretch/>
        </p:blipFill>
        <p:spPr>
          <a:xfrm>
            <a:off x="589073" y="1334568"/>
            <a:ext cx="1538996" cy="12040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1052"/>
          <a:stretch/>
        </p:blipFill>
        <p:spPr>
          <a:xfrm>
            <a:off x="420621" y="2661926"/>
            <a:ext cx="3620384" cy="14704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2280419" y="1568983"/>
            <a:ext cx="1611727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/>
              <a:t>Transport through two-level system</a:t>
            </a:r>
            <a:endParaRPr lang="sv-SE" sz="1600" dirty="0"/>
          </a:p>
        </p:txBody>
      </p:sp>
      <p:sp>
        <p:nvSpPr>
          <p:cNvPr id="14" name="Rectangle 13"/>
          <p:cNvSpPr/>
          <p:nvPr/>
        </p:nvSpPr>
        <p:spPr>
          <a:xfrm>
            <a:off x="961652" y="4069341"/>
            <a:ext cx="22921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chemeClr val="accent1"/>
                </a:solidFill>
              </a:rPr>
              <a:t>Karlström</a:t>
            </a:r>
            <a:r>
              <a:rPr lang="en-US" sz="1600" dirty="0" smtClean="0">
                <a:solidFill>
                  <a:schemeClr val="accent1"/>
                </a:solidFill>
              </a:rPr>
              <a:t> et al, PRB 2011</a:t>
            </a:r>
            <a:endParaRPr lang="sv-SE" sz="1600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81" y="4660293"/>
            <a:ext cx="3948703" cy="143732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84762" y="6286979"/>
            <a:ext cx="31193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chemeClr val="accent1"/>
                </a:solidFill>
              </a:rPr>
              <a:t>Bergfield</a:t>
            </a:r>
            <a:r>
              <a:rPr lang="en-US" sz="1600" dirty="0" smtClean="0">
                <a:solidFill>
                  <a:schemeClr val="accent1"/>
                </a:solidFill>
              </a:rPr>
              <a:t>, Stafford, Nano Lett. 2009</a:t>
            </a:r>
            <a:endParaRPr lang="sv-SE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4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0" y="1"/>
            <a:ext cx="9144000" cy="696685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</a:rPr>
              <a:t>Optimal </a:t>
            </a:r>
            <a:r>
              <a:rPr lang="en-US" sz="4000" b="1" dirty="0" smtClean="0">
                <a:solidFill>
                  <a:schemeClr val="bg1"/>
                </a:solidFill>
              </a:rPr>
              <a:t>performance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331956" y="894289"/>
            <a:ext cx="7079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Optimal transmission properties</a:t>
            </a:r>
            <a:endParaRPr lang="sv-S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31"/>
          <a:stretch/>
        </p:blipFill>
        <p:spPr>
          <a:xfrm>
            <a:off x="535156" y="1501254"/>
            <a:ext cx="3276090" cy="39686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0729" y="5507502"/>
            <a:ext cx="17429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accent1"/>
                </a:solidFill>
              </a:rPr>
              <a:t>Whitney, PRL 2014</a:t>
            </a:r>
            <a:endParaRPr lang="sv-SE" sz="1600" dirty="0">
              <a:solidFill>
                <a:schemeClr val="accent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495040" y="2336800"/>
            <a:ext cx="1209040" cy="25095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flipH="1">
            <a:off x="4815840" y="1643494"/>
            <a:ext cx="347696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Maximizing output power</a:t>
            </a:r>
            <a:endParaRPr lang="sv-SE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815841" y="2241207"/>
            <a:ext cx="3169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Step function in energy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5844210" y="2777365"/>
            <a:ext cx="556591" cy="19878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TextBox 16"/>
          <p:cNvSpPr txBox="1"/>
          <p:nvPr/>
        </p:nvSpPr>
        <p:spPr>
          <a:xfrm flipH="1">
            <a:off x="4815840" y="3220161"/>
            <a:ext cx="143256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2400" b="1" dirty="0" smtClean="0"/>
              <a:t>Efficiency</a:t>
            </a:r>
            <a:endParaRPr lang="sv-SE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815840" y="3824241"/>
            <a:ext cx="316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At maximum power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sv-SE" sz="2000" dirty="0" smtClean="0"/>
              <a:t>Curzon-Ahlborn limited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65" y="4796828"/>
            <a:ext cx="3691890" cy="73723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 flipH="1">
            <a:off x="1243963" y="6142993"/>
            <a:ext cx="6930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accent2">
                    <a:lumMod val="75000"/>
                  </a:schemeClr>
                </a:solidFill>
              </a:rPr>
              <a:t>Q1: Can a purely interference based TE-heat engine be optimal? </a:t>
            </a:r>
            <a:endParaRPr lang="sv-SE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10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AMUEL@PGOLKGMIWMWXY5ML" val="3586"/>
  <p:tag name="DEFAULTDISPLAYSOURCE" val="\documentclass{article}\pagestyle{empty}&#10;\begin{document}&#10;&#10;\end{document}&#10;"/>
  <p:tag name="EMBEDFONTS" val="1"/>
  <p:tag name="TPVERSION" val="5"/>
  <p:tag name="TPFULLVERSION" val="5.2.1.3179"/>
  <p:tag name="PPTVERSION" val="15"/>
  <p:tag name="TPOS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9525</TotalTime>
  <Words>685</Words>
  <Application>Microsoft Office PowerPoint</Application>
  <PresentationFormat>On-screen Show (4:3)</PresentationFormat>
  <Paragraphs>164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Arial</vt:lpstr>
      <vt:lpstr>Wingdings</vt:lpstr>
      <vt:lpstr>Office Theme</vt:lpstr>
      <vt:lpstr>Optimal quantum interference thermo- electric heat engine with edge states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Nonlocal electron-hole turnstile in the quantum Hall regime</dc:title>
  <dc:creator>peter samuelsson</dc:creator>
  <cp:lastModifiedBy>samuel</cp:lastModifiedBy>
  <cp:revision>807</cp:revision>
  <dcterms:created xsi:type="dcterms:W3CDTF">2010-05-23T12:15:45Z</dcterms:created>
  <dcterms:modified xsi:type="dcterms:W3CDTF">2018-06-23T09:31:39Z</dcterms:modified>
</cp:coreProperties>
</file>