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5" r:id="rId29"/>
    <p:sldId id="286" r:id="rId30"/>
    <p:sldId id="287" r:id="rId31"/>
    <p:sldId id="288" r:id="rId32"/>
    <p:sldId id="289" r:id="rId33"/>
    <p:sldId id="298" r:id="rId34"/>
    <p:sldId id="290" r:id="rId35"/>
    <p:sldId id="291" r:id="rId36"/>
    <p:sldId id="292" r:id="rId37"/>
    <p:sldId id="293" r:id="rId38"/>
    <p:sldId id="299" r:id="rId39"/>
    <p:sldId id="294" r:id="rId4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AEF787-2835-4FB3-BB83-31447AB2400B}" type="datetimeFigureOut">
              <a:rPr lang="ru-RU" smtClean="0"/>
              <a:t>21.08.2018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EAA09-1E46-4932-AE5E-92B21A4D15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7318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52A3BB-2A24-4E6B-B9F1-14E125B56BE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2457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B5BFD-6AB8-4143-91FB-5D20DEE8E5ED}" type="datetimeFigureOut">
              <a:rPr lang="ru-RU" smtClean="0"/>
              <a:t>21.08.2018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B974C-D97A-4EF0-996E-953BDBD1E8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3490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B5BFD-6AB8-4143-91FB-5D20DEE8E5ED}" type="datetimeFigureOut">
              <a:rPr lang="ru-RU" smtClean="0"/>
              <a:t>21.08.2018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B974C-D97A-4EF0-996E-953BDBD1E8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8372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B5BFD-6AB8-4143-91FB-5D20DEE8E5ED}" type="datetimeFigureOut">
              <a:rPr lang="ru-RU" smtClean="0"/>
              <a:t>21.08.2018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B974C-D97A-4EF0-996E-953BDBD1E8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5414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B5BFD-6AB8-4143-91FB-5D20DEE8E5ED}" type="datetimeFigureOut">
              <a:rPr lang="ru-RU" smtClean="0"/>
              <a:t>21.08.2018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B974C-D97A-4EF0-996E-953BDBD1E8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943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B5BFD-6AB8-4143-91FB-5D20DEE8E5ED}" type="datetimeFigureOut">
              <a:rPr lang="ru-RU" smtClean="0"/>
              <a:t>21.08.2018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B974C-D97A-4EF0-996E-953BDBD1E8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6082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B5BFD-6AB8-4143-91FB-5D20DEE8E5ED}" type="datetimeFigureOut">
              <a:rPr lang="ru-RU" smtClean="0"/>
              <a:t>21.08.2018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B974C-D97A-4EF0-996E-953BDBD1E8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0488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B5BFD-6AB8-4143-91FB-5D20DEE8E5ED}" type="datetimeFigureOut">
              <a:rPr lang="ru-RU" smtClean="0"/>
              <a:t>21.08.2018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B974C-D97A-4EF0-996E-953BDBD1E8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239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B5BFD-6AB8-4143-91FB-5D20DEE8E5ED}" type="datetimeFigureOut">
              <a:rPr lang="ru-RU" smtClean="0"/>
              <a:t>21.08.2018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B974C-D97A-4EF0-996E-953BDBD1E8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8649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B5BFD-6AB8-4143-91FB-5D20DEE8E5ED}" type="datetimeFigureOut">
              <a:rPr lang="ru-RU" smtClean="0"/>
              <a:t>21.08.2018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B974C-D97A-4EF0-996E-953BDBD1E8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5078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B5BFD-6AB8-4143-91FB-5D20DEE8E5ED}" type="datetimeFigureOut">
              <a:rPr lang="ru-RU" smtClean="0"/>
              <a:t>21.08.2018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B974C-D97A-4EF0-996E-953BDBD1E8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6845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B5BFD-6AB8-4143-91FB-5D20DEE8E5ED}" type="datetimeFigureOut">
              <a:rPr lang="ru-RU" smtClean="0"/>
              <a:t>21.08.2018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B974C-D97A-4EF0-996E-953BDBD1E8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8368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6B5BFD-6AB8-4143-91FB-5D20DEE8E5ED}" type="datetimeFigureOut">
              <a:rPr lang="ru-RU" smtClean="0"/>
              <a:t>21.08.2018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3B974C-D97A-4EF0-996E-953BDBD1E8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26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39153" y="2343810"/>
            <a:ext cx="8572500" cy="1651000"/>
          </a:xfrm>
          <a:prstGeom prst="rect">
            <a:avLst/>
          </a:prstGeom>
          <a:solidFill>
            <a:schemeClr val="bg1">
              <a:alpha val="4901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None/>
            </a:pPr>
            <a:r>
              <a:rPr lang="en-GB" sz="2800" i="1" dirty="0" smtClean="0">
                <a:solidFill>
                  <a:srgbClr val="002060"/>
                </a:solidFill>
              </a:rPr>
              <a:t>Hadronic and </a:t>
            </a:r>
            <a:r>
              <a:rPr lang="en-GB" sz="2800" i="1" dirty="0" err="1" smtClean="0">
                <a:solidFill>
                  <a:srgbClr val="002060"/>
                </a:solidFill>
              </a:rPr>
              <a:t>semileptonic</a:t>
            </a:r>
            <a:r>
              <a:rPr lang="en-GB" sz="2800" i="1" dirty="0" smtClean="0">
                <a:solidFill>
                  <a:srgbClr val="002060"/>
                </a:solidFill>
              </a:rPr>
              <a:t> decays </a:t>
            </a:r>
            <a:r>
              <a:rPr lang="en-GB" sz="2800" i="1" dirty="0">
                <a:solidFill>
                  <a:srgbClr val="002060"/>
                </a:solidFill>
              </a:rPr>
              <a:t>of </a:t>
            </a:r>
            <a:r>
              <a:rPr lang="en-GB" sz="2800" i="1" dirty="0" err="1" smtClean="0">
                <a:solidFill>
                  <a:srgbClr val="002060"/>
                </a:solidFill>
              </a:rPr>
              <a:t>B</a:t>
            </a:r>
            <a:r>
              <a:rPr lang="en-GB" sz="2800" i="1" baseline="-25000" dirty="0" err="1" smtClean="0">
                <a:solidFill>
                  <a:srgbClr val="002060"/>
                </a:solidFill>
              </a:rPr>
              <a:t>c</a:t>
            </a:r>
            <a:r>
              <a:rPr lang="en-GB" sz="2800" i="1" dirty="0" smtClean="0">
                <a:solidFill>
                  <a:srgbClr val="002060"/>
                </a:solidFill>
              </a:rPr>
              <a:t> meson</a:t>
            </a:r>
            <a:r>
              <a:rPr lang="ru-RU" sz="2800" i="1" dirty="0">
                <a:latin typeface="+mj-lt"/>
              </a:rPr>
              <a:t> </a:t>
            </a:r>
            <a:endParaRPr lang="en-US" sz="2800" i="1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>
          <a:xfrm>
            <a:off x="3139562" y="2804582"/>
            <a:ext cx="2808907" cy="201285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2400" b="1" u="sng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 marL="0" indent="0">
              <a:buNone/>
              <a:defRPr/>
            </a:pPr>
            <a:r>
              <a:rPr lang="en-US" sz="2800" b="1" i="1" u="sng" dirty="0" err="1" smtClean="0">
                <a:solidFill>
                  <a:srgbClr val="002060"/>
                </a:solidFill>
                <a:latin typeface="Times New Roman" pitchFamily="18" charset="0"/>
              </a:rPr>
              <a:t>Issadykov</a:t>
            </a:r>
            <a:r>
              <a:rPr lang="en-US" sz="2800" b="1" i="1" u="sng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rgbClr val="002060"/>
                </a:solidFill>
                <a:latin typeface="Times New Roman" pitchFamily="18" charset="0"/>
              </a:rPr>
              <a:t>Aidos</a:t>
            </a:r>
            <a:endParaRPr lang="en-US" sz="2800" b="1" i="1" u="sng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 marL="0" indent="0">
              <a:buNone/>
              <a:defRPr/>
            </a:pPr>
            <a:r>
              <a:rPr lang="en-US" sz="2800" b="1" i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</a:p>
          <a:p>
            <a:pPr marL="0" indent="0">
              <a:buNone/>
              <a:defRPr/>
            </a:pPr>
            <a:r>
              <a:rPr lang="en-US" sz="2800" b="1" i="1" dirty="0" smtClean="0">
                <a:solidFill>
                  <a:srgbClr val="002060"/>
                </a:solidFill>
                <a:latin typeface="Times New Roman" pitchFamily="18" charset="0"/>
              </a:rPr>
              <a:t>		 </a:t>
            </a: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>
          <a:xfrm>
            <a:off x="431141" y="4149080"/>
            <a:ext cx="8669564" cy="904863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en-US" sz="2400" i="1" dirty="0">
                <a:solidFill>
                  <a:srgbClr val="002060"/>
                </a:solidFill>
                <a:latin typeface="Times New Roman" pitchFamily="18" charset="0"/>
              </a:rPr>
              <a:t>i</a:t>
            </a:r>
            <a:r>
              <a:rPr lang="en-US" sz="2400" i="1" dirty="0" smtClean="0">
                <a:solidFill>
                  <a:srgbClr val="002060"/>
                </a:solidFill>
                <a:latin typeface="Times New Roman" pitchFamily="18" charset="0"/>
              </a:rPr>
              <a:t>n collaboration with:</a:t>
            </a:r>
          </a:p>
          <a:p>
            <a:pPr marL="0" indent="0">
              <a:buNone/>
              <a:defRPr/>
            </a:pPr>
            <a:r>
              <a:rPr lang="en-US" sz="2400" i="1" dirty="0" smtClean="0">
                <a:solidFill>
                  <a:srgbClr val="002060"/>
                </a:solidFill>
                <a:latin typeface="Times New Roman" pitchFamily="18" charset="0"/>
              </a:rPr>
              <a:t>Mikhail  A. Ivanov, S. </a:t>
            </a:r>
            <a:r>
              <a:rPr lang="en-US" sz="2400" i="1" dirty="0" err="1" smtClean="0">
                <a:solidFill>
                  <a:srgbClr val="002060"/>
                </a:solidFill>
                <a:latin typeface="Times New Roman" pitchFamily="18" charset="0"/>
              </a:rPr>
              <a:t>Dubnicka</a:t>
            </a:r>
            <a:r>
              <a:rPr lang="en-US" sz="2400" i="1" dirty="0" smtClean="0">
                <a:solidFill>
                  <a:srgbClr val="002060"/>
                </a:solidFill>
                <a:latin typeface="Times New Roman" pitchFamily="18" charset="0"/>
              </a:rPr>
              <a:t>, A.Z. </a:t>
            </a:r>
            <a:r>
              <a:rPr lang="en-US" sz="2400" i="1" dirty="0" err="1" smtClean="0">
                <a:solidFill>
                  <a:srgbClr val="002060"/>
                </a:solidFill>
                <a:latin typeface="Times New Roman" pitchFamily="18" charset="0"/>
              </a:rPr>
              <a:t>Dubnickova</a:t>
            </a:r>
            <a:r>
              <a:rPr lang="en-US" sz="2400" i="1" dirty="0" smtClean="0">
                <a:solidFill>
                  <a:srgbClr val="002060"/>
                </a:solidFill>
                <a:latin typeface="Times New Roman" pitchFamily="18" charset="0"/>
              </a:rPr>
              <a:t>, A. </a:t>
            </a:r>
            <a:r>
              <a:rPr lang="en-US" sz="2400" i="1" dirty="0" err="1" smtClean="0">
                <a:solidFill>
                  <a:srgbClr val="002060"/>
                </a:solidFill>
                <a:latin typeface="Times New Roman" pitchFamily="18" charset="0"/>
              </a:rPr>
              <a:t>Liptaj</a:t>
            </a:r>
            <a:endParaRPr lang="ru-RU" sz="2400" i="1" dirty="0" smtClean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2" name="Picture 9" descr="http://flerovlab.jinr.ru/flnr/dimg/head2_8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8264" y="-1"/>
            <a:ext cx="4045735" cy="1124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C:\Users\Asus\Desktop\Новая папка (2)\Icons\tt4t1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1358"/>
            <a:ext cx="5098264" cy="962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8"/>
          <p:cNvSpPr txBox="1">
            <a:spLocks noChangeArrowheads="1"/>
          </p:cNvSpPr>
          <p:nvPr/>
        </p:nvSpPr>
        <p:spPr>
          <a:xfrm>
            <a:off x="517906" y="5269873"/>
            <a:ext cx="8052222" cy="1643527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endParaRPr lang="en-GB" sz="1800" b="1" dirty="0" smtClean="0">
              <a:solidFill>
                <a:srgbClr val="002060"/>
              </a:solidFill>
            </a:endParaRPr>
          </a:p>
          <a:p>
            <a:pPr marL="0" indent="0" algn="ctr">
              <a:buNone/>
              <a:defRPr/>
            </a:pPr>
            <a:r>
              <a:rPr lang="en-GB" sz="1800" b="1" dirty="0">
                <a:solidFill>
                  <a:srgbClr val="002060"/>
                </a:solidFill>
              </a:rPr>
              <a:t>THE 12TH APCTP-BLTP JINR </a:t>
            </a:r>
            <a:r>
              <a:rPr lang="en-GB" sz="1800" b="1" dirty="0" smtClean="0">
                <a:solidFill>
                  <a:srgbClr val="002060"/>
                </a:solidFill>
              </a:rPr>
              <a:t>joint workshop on</a:t>
            </a:r>
          </a:p>
          <a:p>
            <a:pPr marL="0" indent="0" algn="ctr">
              <a:buNone/>
              <a:defRPr/>
            </a:pPr>
            <a:r>
              <a:rPr lang="en-GB" sz="1800" b="1" dirty="0" smtClean="0">
                <a:solidFill>
                  <a:srgbClr val="002060"/>
                </a:solidFill>
              </a:rPr>
              <a:t>“</a:t>
            </a:r>
            <a:r>
              <a:rPr lang="en-GB" sz="1800" b="1" dirty="0">
                <a:solidFill>
                  <a:srgbClr val="002060"/>
                </a:solidFill>
              </a:rPr>
              <a:t>Modern Problems in Nuclear and Elementary Particle Physics</a:t>
            </a:r>
            <a:r>
              <a:rPr lang="en-GB" sz="1800" b="1" dirty="0" smtClean="0">
                <a:solidFill>
                  <a:srgbClr val="002060"/>
                </a:solidFill>
              </a:rPr>
              <a:t>”,</a:t>
            </a:r>
          </a:p>
          <a:p>
            <a:pPr marL="0" indent="0" algn="ctr">
              <a:buNone/>
              <a:defRPr/>
            </a:pPr>
            <a:r>
              <a:rPr lang="en-US" sz="1800" b="1" dirty="0">
                <a:solidFill>
                  <a:srgbClr val="002060"/>
                </a:solidFill>
                <a:latin typeface="Times New Roman" pitchFamily="18" charset="0"/>
              </a:rPr>
              <a:t>Busan, Korea</a:t>
            </a:r>
            <a:r>
              <a:rPr lang="en-US" sz="1800" b="1" dirty="0" smtClean="0">
                <a:solidFill>
                  <a:srgbClr val="002060"/>
                </a:solidFill>
                <a:latin typeface="Times New Roman" pitchFamily="18" charset="0"/>
              </a:rPr>
              <a:t/>
            </a:r>
            <a:br>
              <a:rPr lang="en-US" sz="1800" b="1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en-US" sz="1800" b="1" dirty="0" smtClean="0">
                <a:solidFill>
                  <a:srgbClr val="002060"/>
                </a:solidFill>
                <a:latin typeface="Times New Roman" pitchFamily="18" charset="0"/>
              </a:rPr>
              <a:t>21.08.2018</a:t>
            </a:r>
            <a:endParaRPr lang="en-US" sz="2800" b="1" i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19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Заголовок 1"/>
              <p:cNvSpPr txBox="1">
                <a:spLocks/>
              </p:cNvSpPr>
              <p:nvPr/>
            </p:nvSpPr>
            <p:spPr bwMode="auto">
              <a:xfrm>
                <a:off x="0" y="500063"/>
                <a:ext cx="9144000" cy="714375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0070C0"/>
                </a:solidFill>
              </a:ln>
            </p:spPr>
            <p:txBody>
              <a:bodyPr anchor="ctr"/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US" altLang="ru-RU" sz="24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Form factors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ru-RU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ru-RU" sz="2400" i="1">
                            <a:solidFill>
                              <a:schemeClr val="bg1"/>
                            </a:solidFill>
                            <a:latin typeface="Cambria Math"/>
                            <a:cs typeface="Times New Roman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ru-RU" sz="2400" i="1">
                            <a:solidFill>
                              <a:schemeClr val="bg1"/>
                            </a:solidFill>
                            <a:latin typeface="Cambria Math"/>
                            <a:cs typeface="Times New Roman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altLang="ru-RU" sz="24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altLang="ru-RU" sz="24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decays</a:t>
                </a:r>
                <a:endParaRPr lang="en-US" altLang="ru-RU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500063"/>
                <a:ext cx="9144000" cy="714375"/>
              </a:xfrm>
              <a:prstGeom prst="rect">
                <a:avLst/>
              </a:prstGeom>
              <a:blipFill rotWithShape="1">
                <a:blip r:embed="rId2"/>
                <a:stretch>
                  <a:fillRect b="-840"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416" y="1988840"/>
            <a:ext cx="7467600" cy="375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1835696" y="6021288"/>
            <a:ext cx="7506580" cy="10841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b="1" smtClean="0"/>
              <a:t>* Dubnicka, Dubnickova, Issadykov, Ivanov, Liptaj, </a:t>
            </a:r>
            <a:r>
              <a:rPr lang="en-GB" sz="1600" b="1" smtClean="0"/>
              <a:t>Phys.Rev. D96 (2017) no.7, 076017</a:t>
            </a:r>
            <a:r>
              <a:rPr lang="en-GB" sz="1600" smtClean="0"/>
              <a:t> 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542248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Заголовок 1"/>
              <p:cNvSpPr txBox="1">
                <a:spLocks/>
              </p:cNvSpPr>
              <p:nvPr/>
            </p:nvSpPr>
            <p:spPr bwMode="auto">
              <a:xfrm>
                <a:off x="0" y="500063"/>
                <a:ext cx="9144000" cy="714375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0070C0"/>
                </a:solidFill>
              </a:ln>
            </p:spPr>
            <p:txBody>
              <a:bodyPr anchor="ctr"/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US" altLang="ru-RU" sz="24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Form factors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ru-RU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ru-RU" sz="2400" i="1">
                            <a:solidFill>
                              <a:schemeClr val="bg1"/>
                            </a:solidFill>
                            <a:latin typeface="Cambria Math"/>
                            <a:cs typeface="Times New Roman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ru-RU" sz="2400" i="1">
                            <a:solidFill>
                              <a:schemeClr val="bg1"/>
                            </a:solidFill>
                            <a:latin typeface="Cambria Math"/>
                            <a:cs typeface="Times New Roman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altLang="ru-RU" sz="24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altLang="ru-RU" sz="24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decays</a:t>
                </a:r>
                <a:endParaRPr lang="en-US" altLang="ru-RU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500063"/>
                <a:ext cx="9144000" cy="714375"/>
              </a:xfrm>
              <a:prstGeom prst="rect">
                <a:avLst/>
              </a:prstGeom>
              <a:blipFill rotWithShape="1">
                <a:blip r:embed="rId2"/>
                <a:stretch>
                  <a:fillRect b="-840"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2348880"/>
            <a:ext cx="925252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1835696" y="6021288"/>
            <a:ext cx="7506580" cy="10841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b="1" smtClean="0"/>
              <a:t>* Dubnicka, Dubnickova, Issadykov, Ivanov, Liptaj, </a:t>
            </a:r>
            <a:r>
              <a:rPr lang="en-GB" sz="1600" b="1" smtClean="0"/>
              <a:t>Phys.Rev. D96 (2017) no.7, 076017</a:t>
            </a:r>
            <a:r>
              <a:rPr lang="en-GB" sz="1600" smtClean="0"/>
              <a:t> 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583751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Заголовок 1"/>
              <p:cNvSpPr txBox="1">
                <a:spLocks/>
              </p:cNvSpPr>
              <p:nvPr/>
            </p:nvSpPr>
            <p:spPr bwMode="auto">
              <a:xfrm>
                <a:off x="0" y="500063"/>
                <a:ext cx="9144000" cy="714375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0070C0"/>
                </a:solidFill>
              </a:ln>
            </p:spPr>
            <p:txBody>
              <a:bodyPr anchor="ctr"/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US" altLang="ru-RU" sz="24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Form factors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ru-RU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ru-RU" sz="2400" i="1">
                            <a:solidFill>
                              <a:schemeClr val="bg1"/>
                            </a:solidFill>
                            <a:latin typeface="Cambria Math"/>
                            <a:cs typeface="Times New Roman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ru-RU" sz="2400" i="1">
                            <a:solidFill>
                              <a:schemeClr val="bg1"/>
                            </a:solidFill>
                            <a:latin typeface="Cambria Math"/>
                            <a:cs typeface="Times New Roman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altLang="ru-RU" sz="24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altLang="ru-RU" sz="24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decays</a:t>
                </a:r>
                <a:endParaRPr lang="en-US" altLang="ru-RU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500063"/>
                <a:ext cx="9144000" cy="714375"/>
              </a:xfrm>
              <a:prstGeom prst="rect">
                <a:avLst/>
              </a:prstGeom>
              <a:blipFill rotWithShape="1">
                <a:blip r:embed="rId2"/>
                <a:stretch>
                  <a:fillRect b="-840"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420888"/>
            <a:ext cx="91440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1835696" y="6021288"/>
            <a:ext cx="7506580" cy="10841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b="1" smtClean="0"/>
              <a:t>* Dubnicka, Dubnickova, Issadykov, Ivanov, Liptaj, </a:t>
            </a:r>
            <a:r>
              <a:rPr lang="en-GB" sz="1600" b="1" smtClean="0"/>
              <a:t>Phys.Rev. D96 (2017) no.7, 076017</a:t>
            </a:r>
            <a:r>
              <a:rPr lang="en-GB" sz="1600" smtClean="0"/>
              <a:t> 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223889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21458"/>
            <a:ext cx="4876800" cy="546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2138" y="2060848"/>
            <a:ext cx="2200275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221708"/>
            <a:ext cx="3533775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5076056" y="6093296"/>
            <a:ext cx="3821807" cy="5040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/>
              <a:t>*</a:t>
            </a:r>
            <a:r>
              <a:rPr lang="en-US" altLang="ko-KR" sz="1600" b="1" dirty="0" smtClean="0"/>
              <a:t>Phys.Rev.Lett.120(2018)no12, 121801</a:t>
            </a:r>
            <a:r>
              <a:rPr lang="en-GB" sz="1600" dirty="0" smtClean="0"/>
              <a:t> </a:t>
            </a:r>
            <a:endParaRPr lang="ru-RU" sz="1600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0" y="500063"/>
            <a:ext cx="9144000" cy="714375"/>
          </a:xfrm>
          <a:prstGeom prst="rect">
            <a:avLst/>
          </a:prstGeom>
          <a:solidFill>
            <a:schemeClr val="accent1"/>
          </a:solidFill>
          <a:ln>
            <a:solidFill>
              <a:srgbClr val="0070C0"/>
            </a:solidFill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2400" dirty="0" err="1" smtClean="0">
                <a:solidFill>
                  <a:schemeClr val="bg1"/>
                </a:solidFill>
              </a:rPr>
              <a:t>Semileptonic</a:t>
            </a:r>
            <a:r>
              <a:rPr lang="en-US" sz="2400" dirty="0" smtClean="0">
                <a:solidFill>
                  <a:schemeClr val="bg1"/>
                </a:solidFill>
              </a:rPr>
              <a:t> decays of </a:t>
            </a:r>
            <a:r>
              <a:rPr lang="en-US" sz="2400" dirty="0" err="1" smtClean="0">
                <a:solidFill>
                  <a:schemeClr val="bg1"/>
                </a:solidFill>
              </a:rPr>
              <a:t>B</a:t>
            </a:r>
            <a:r>
              <a:rPr lang="en-US" sz="2400" baseline="-25000" dirty="0" err="1" smtClean="0">
                <a:solidFill>
                  <a:schemeClr val="bg1"/>
                </a:solidFill>
              </a:rPr>
              <a:t>c</a:t>
            </a:r>
            <a:r>
              <a:rPr lang="en-US" sz="2400" dirty="0" smtClean="0">
                <a:solidFill>
                  <a:schemeClr val="bg1"/>
                </a:solidFill>
              </a:rPr>
              <a:t> meson</a:t>
            </a:r>
            <a:endParaRPr lang="ru-RU" sz="2400" b="1" spc="200" baseline="-25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889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Заголовок 1"/>
              <p:cNvSpPr txBox="1">
                <a:spLocks/>
              </p:cNvSpPr>
              <p:nvPr/>
            </p:nvSpPr>
            <p:spPr bwMode="auto">
              <a:xfrm>
                <a:off x="0" y="500063"/>
                <a:ext cx="9144000" cy="714375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0070C0"/>
                </a:solidFill>
              </a:ln>
            </p:spPr>
            <p:txBody>
              <a:bodyPr anchor="ctr"/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US" altLang="ru-RU" sz="24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Widths of </a:t>
                </a:r>
                <a:r>
                  <a:rPr lang="en-US" altLang="ru-RU" sz="2400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semileptonic</a:t>
                </a:r>
                <a:r>
                  <a:rPr lang="en-US" altLang="ru-RU" sz="24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decays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ru-RU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ru-RU" sz="2400" b="0" i="1" smtClean="0">
                            <a:solidFill>
                              <a:schemeClr val="bg1"/>
                            </a:solidFill>
                            <a:latin typeface="Cambria Math"/>
                            <a:cs typeface="Times New Roman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ru-RU" sz="2400" b="0" i="1" smtClean="0">
                            <a:solidFill>
                              <a:schemeClr val="bg1"/>
                            </a:solidFill>
                            <a:latin typeface="Cambria Math"/>
                            <a:cs typeface="Times New Roman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altLang="ru-RU" sz="24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meson in terms of helicity amplitudes</a:t>
                </a:r>
                <a:endParaRPr lang="ru-RU" altLang="ru-RU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500063"/>
                <a:ext cx="9144000" cy="714375"/>
              </a:xfrm>
              <a:prstGeom prst="rect">
                <a:avLst/>
              </a:prstGeom>
              <a:blipFill rotWithShape="1">
                <a:blip r:embed="rId2"/>
                <a:stretch>
                  <a:fillRect t="-13445" b="-26050"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067800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5370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261" y="1700808"/>
            <a:ext cx="5567012" cy="3892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0" y="500063"/>
            <a:ext cx="9144000" cy="714375"/>
          </a:xfrm>
          <a:prstGeom prst="rect">
            <a:avLst/>
          </a:prstGeom>
          <a:solidFill>
            <a:schemeClr val="accent1"/>
          </a:solidFill>
          <a:ln>
            <a:solidFill>
              <a:srgbClr val="0070C0"/>
            </a:solidFill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2400" dirty="0" err="1" smtClean="0">
                <a:solidFill>
                  <a:schemeClr val="bg1"/>
                </a:solidFill>
              </a:rPr>
              <a:t>Semileptonic</a:t>
            </a:r>
            <a:r>
              <a:rPr lang="en-US" sz="2400" dirty="0" smtClean="0">
                <a:solidFill>
                  <a:schemeClr val="bg1"/>
                </a:solidFill>
              </a:rPr>
              <a:t> decays of </a:t>
            </a:r>
            <a:r>
              <a:rPr lang="en-US" sz="2400" dirty="0" err="1" smtClean="0">
                <a:solidFill>
                  <a:schemeClr val="bg1"/>
                </a:solidFill>
              </a:rPr>
              <a:t>B</a:t>
            </a:r>
            <a:r>
              <a:rPr lang="en-US" sz="2400" baseline="-25000" dirty="0" err="1" smtClean="0">
                <a:solidFill>
                  <a:schemeClr val="bg1"/>
                </a:solidFill>
              </a:rPr>
              <a:t>c</a:t>
            </a:r>
            <a:r>
              <a:rPr lang="en-US" sz="2400" dirty="0" smtClean="0">
                <a:solidFill>
                  <a:schemeClr val="bg1"/>
                </a:solidFill>
              </a:rPr>
              <a:t> meson</a:t>
            </a:r>
            <a:endParaRPr lang="ru-RU" sz="2400" b="1" spc="200" baseline="-25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183" y="1700808"/>
            <a:ext cx="4662760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0068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Заголовок 1"/>
              <p:cNvSpPr txBox="1">
                <a:spLocks/>
              </p:cNvSpPr>
              <p:nvPr/>
            </p:nvSpPr>
            <p:spPr bwMode="auto">
              <a:xfrm>
                <a:off x="0" y="500063"/>
                <a:ext cx="9144000" cy="714375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0070C0"/>
                </a:solidFill>
              </a:ln>
            </p:spPr>
            <p:txBody>
              <a:bodyPr anchor="ctr"/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US" altLang="ru-RU" sz="24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Branching ratios of </a:t>
                </a:r>
                <a:r>
                  <a:rPr lang="en-US" altLang="ru-RU" sz="2400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semileptonic</a:t>
                </a:r>
                <a:r>
                  <a:rPr lang="en-US" altLang="ru-RU" sz="24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ru-RU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ru-RU" sz="2400" b="0" i="1" smtClean="0">
                            <a:solidFill>
                              <a:schemeClr val="bg1"/>
                            </a:solidFill>
                            <a:latin typeface="Cambria Math"/>
                            <a:cs typeface="Times New Roman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ru-RU" sz="2400" b="0" i="1" smtClean="0">
                            <a:solidFill>
                              <a:schemeClr val="bg1"/>
                            </a:solidFill>
                            <a:latin typeface="Cambria Math"/>
                            <a:cs typeface="Times New Roman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altLang="ru-RU" sz="24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decays</a:t>
                </a:r>
                <a:endParaRPr lang="ru-RU" altLang="ru-RU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500063"/>
                <a:ext cx="9144000" cy="714375"/>
              </a:xfrm>
              <a:prstGeom prst="rect">
                <a:avLst/>
              </a:prstGeom>
              <a:blipFill rotWithShape="1">
                <a:blip r:embed="rId3"/>
                <a:stretch>
                  <a:fillRect b="-840"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540" y="1244774"/>
            <a:ext cx="9301080" cy="4899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2635300" y="6309320"/>
            <a:ext cx="6480720" cy="4320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b="1" dirty="0" smtClean="0"/>
              <a:t>*</a:t>
            </a:r>
            <a:r>
              <a:rPr lang="en-US" sz="1600" b="1" dirty="0" err="1" smtClean="0"/>
              <a:t>Issadykov</a:t>
            </a:r>
            <a:r>
              <a:rPr lang="en-US" sz="1600" b="1" dirty="0" smtClean="0"/>
              <a:t>, Ivanov, </a:t>
            </a:r>
            <a:r>
              <a:rPr lang="en-US" sz="1600" b="1" dirty="0" err="1" smtClean="0"/>
              <a:t>Nurbakova</a:t>
            </a:r>
            <a:r>
              <a:rPr lang="en-US" sz="1600" b="1" dirty="0" smtClean="0"/>
              <a:t>, </a:t>
            </a:r>
            <a:r>
              <a:rPr lang="nl-NL" sz="1600" b="1" dirty="0" smtClean="0"/>
              <a:t>EPJ </a:t>
            </a:r>
            <a:r>
              <a:rPr lang="nl-NL" sz="1600" b="1" dirty="0"/>
              <a:t>Web Conf. 158 (2017) 03002 </a:t>
            </a:r>
            <a:r>
              <a:rPr lang="en-GB" sz="1600" b="1" dirty="0"/>
              <a:t> 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622586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1"/>
              <p:cNvSpPr txBox="1">
                <a:spLocks/>
              </p:cNvSpPr>
              <p:nvPr/>
            </p:nvSpPr>
            <p:spPr bwMode="auto">
              <a:xfrm>
                <a:off x="0" y="500063"/>
                <a:ext cx="9144000" cy="714375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0070C0"/>
                </a:solidFill>
              </a:ln>
            </p:spPr>
            <p:txBody>
              <a:bodyPr anchor="ctr"/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US" altLang="ru-RU" sz="24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Branching ratios of </a:t>
                </a:r>
                <a:r>
                  <a:rPr lang="en-US" altLang="ru-RU" sz="2400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semileptonic</a:t>
                </a:r>
                <a:r>
                  <a:rPr lang="en-US" altLang="ru-RU" sz="24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ru-RU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ru-RU" sz="2400" b="0" i="1" smtClean="0">
                            <a:solidFill>
                              <a:schemeClr val="bg1"/>
                            </a:solidFill>
                            <a:latin typeface="Cambria Math"/>
                            <a:cs typeface="Times New Roman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ru-RU" sz="2400" b="0" i="1" smtClean="0">
                            <a:solidFill>
                              <a:schemeClr val="bg1"/>
                            </a:solidFill>
                            <a:latin typeface="Cambria Math"/>
                            <a:cs typeface="Times New Roman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altLang="ru-RU" sz="24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decays</a:t>
                </a:r>
                <a:endParaRPr lang="ru-RU" altLang="ru-RU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500063"/>
                <a:ext cx="9144000" cy="714375"/>
              </a:xfrm>
              <a:prstGeom prst="rect">
                <a:avLst/>
              </a:prstGeom>
              <a:blipFill rotWithShape="1">
                <a:blip r:embed="rId3"/>
                <a:stretch>
                  <a:fillRect b="-840"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1214438"/>
            <a:ext cx="8096250" cy="512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2635300" y="6309320"/>
            <a:ext cx="6480720" cy="4320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b="1" dirty="0" smtClean="0"/>
              <a:t>*</a:t>
            </a:r>
            <a:r>
              <a:rPr lang="en-US" sz="1600" b="1" dirty="0" err="1" smtClean="0"/>
              <a:t>Aidos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Issadykov</a:t>
            </a:r>
            <a:r>
              <a:rPr lang="en-US" sz="1600" b="1" dirty="0" smtClean="0"/>
              <a:t>, Mikhail A. Ivanov,  </a:t>
            </a:r>
            <a:r>
              <a:rPr lang="nl-NL" sz="1600" b="1" dirty="0" smtClean="0"/>
              <a:t>Phys.Lett</a:t>
            </a:r>
            <a:r>
              <a:rPr lang="nl-NL" sz="1600" b="1" dirty="0"/>
              <a:t>. B783 (2018) 178-182 </a:t>
            </a:r>
            <a:r>
              <a:rPr lang="en-GB" sz="1600" b="1" dirty="0"/>
              <a:t> 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848296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Заголовок 1"/>
              <p:cNvSpPr txBox="1">
                <a:spLocks/>
              </p:cNvSpPr>
              <p:nvPr/>
            </p:nvSpPr>
            <p:spPr bwMode="auto">
              <a:xfrm>
                <a:off x="0" y="500063"/>
                <a:ext cx="9144000" cy="714375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0070C0"/>
                </a:solidFill>
              </a:ln>
            </p:spPr>
            <p:txBody>
              <a:bodyPr anchor="ctr"/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US" altLang="ru-RU" sz="24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New Physics effects in </a:t>
                </a:r>
                <a:r>
                  <a:rPr lang="en-US" altLang="ru-RU" sz="2400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semileptonic</a:t>
                </a:r>
                <a:r>
                  <a:rPr lang="en-US" altLang="ru-RU" sz="24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ru-RU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ru-RU" sz="2400" b="0" i="1" smtClean="0">
                            <a:solidFill>
                              <a:schemeClr val="bg1"/>
                            </a:solidFill>
                            <a:latin typeface="Cambria Math"/>
                            <a:cs typeface="Times New Roman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ru-RU" sz="2400" b="0" i="1" smtClean="0">
                            <a:solidFill>
                              <a:schemeClr val="bg1"/>
                            </a:solidFill>
                            <a:latin typeface="Cambria Math"/>
                            <a:cs typeface="Times New Roman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altLang="ru-RU" sz="24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decays</a:t>
                </a:r>
                <a:endParaRPr lang="ru-RU" altLang="ru-RU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500063"/>
                <a:ext cx="9144000" cy="714375"/>
              </a:xfrm>
              <a:prstGeom prst="rect">
                <a:avLst/>
              </a:prstGeom>
              <a:blipFill rotWithShape="1">
                <a:blip r:embed="rId2"/>
                <a:stretch>
                  <a:fillRect b="-840"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Объект 2"/>
          <p:cNvSpPr txBox="1">
            <a:spLocks/>
          </p:cNvSpPr>
          <p:nvPr/>
        </p:nvSpPr>
        <p:spPr>
          <a:xfrm>
            <a:off x="3942974" y="5927452"/>
            <a:ext cx="5181926" cy="9305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1" dirty="0" smtClean="0"/>
              <a:t>*Tran</a:t>
            </a:r>
            <a:r>
              <a:rPr lang="en-US" sz="1600" b="1" dirty="0"/>
              <a:t>, </a:t>
            </a:r>
            <a:r>
              <a:rPr lang="en-US" sz="1600" b="1" dirty="0" smtClean="0"/>
              <a:t>Ivanov</a:t>
            </a:r>
            <a:r>
              <a:rPr lang="en-US" sz="1600" b="1" dirty="0"/>
              <a:t>, </a:t>
            </a:r>
            <a:r>
              <a:rPr lang="en-US" sz="1600" b="1" dirty="0" err="1" smtClean="0"/>
              <a:t>Körner</a:t>
            </a:r>
            <a:r>
              <a:rPr lang="en-US" sz="1600" b="1" dirty="0" smtClean="0"/>
              <a:t>, </a:t>
            </a:r>
            <a:r>
              <a:rPr lang="en-US" sz="1600" b="1" dirty="0" err="1" smtClean="0"/>
              <a:t>Santorelli</a:t>
            </a:r>
            <a:r>
              <a:rPr lang="en-US" sz="1600" b="1" dirty="0"/>
              <a:t>. arXiv:1801.06927 </a:t>
            </a:r>
            <a:endParaRPr lang="ru-RU" sz="1600" b="1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997" y="1556792"/>
            <a:ext cx="8720006" cy="411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466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98" y="3429000"/>
            <a:ext cx="55911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84534" y="2276872"/>
            <a:ext cx="26271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/>
              <a:t>LHCb</a:t>
            </a:r>
            <a:r>
              <a:rPr lang="en-US" sz="2400" dirty="0"/>
              <a:t> collaboration: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0" y="500063"/>
            <a:ext cx="9144000" cy="714375"/>
          </a:xfrm>
          <a:prstGeom prst="rect">
            <a:avLst/>
          </a:prstGeom>
          <a:solidFill>
            <a:schemeClr val="accent1"/>
          </a:solidFill>
          <a:ln>
            <a:solidFill>
              <a:srgbClr val="0070C0"/>
            </a:solidFill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2400" dirty="0" err="1" smtClean="0">
                <a:solidFill>
                  <a:schemeClr val="bg1"/>
                </a:solidFill>
              </a:rPr>
              <a:t>Nonleptonic</a:t>
            </a:r>
            <a:r>
              <a:rPr lang="en-US" sz="2400" dirty="0" smtClean="0">
                <a:solidFill>
                  <a:schemeClr val="bg1"/>
                </a:solidFill>
              </a:rPr>
              <a:t> decays of </a:t>
            </a:r>
            <a:r>
              <a:rPr lang="en-US" sz="2400" dirty="0" err="1" smtClean="0">
                <a:solidFill>
                  <a:schemeClr val="bg1"/>
                </a:solidFill>
              </a:rPr>
              <a:t>B</a:t>
            </a:r>
            <a:r>
              <a:rPr lang="en-US" sz="2400" baseline="-25000" dirty="0" err="1" smtClean="0">
                <a:solidFill>
                  <a:schemeClr val="bg1"/>
                </a:solidFill>
              </a:rPr>
              <a:t>c</a:t>
            </a:r>
            <a:r>
              <a:rPr lang="en-US" sz="2400" dirty="0" smtClean="0">
                <a:solidFill>
                  <a:schemeClr val="bg1"/>
                </a:solidFill>
              </a:rPr>
              <a:t> meson</a:t>
            </a:r>
            <a:endParaRPr lang="ru-RU" sz="2400" b="1" spc="200" baseline="-25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2699792" y="5691636"/>
            <a:ext cx="6192688" cy="4320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1" dirty="0" smtClean="0"/>
              <a:t>*</a:t>
            </a:r>
            <a:r>
              <a:rPr lang="fr-FR" sz="1600" b="1" dirty="0"/>
              <a:t>R. Aaij et al. [LHCb Collaboration], Phys. Rev. D 90 (2014) no.3, 032009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3686307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63" y="1628800"/>
            <a:ext cx="5857875" cy="501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1202175"/>
            <a:ext cx="864096" cy="792088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 </a:t>
            </a:r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0" y="500063"/>
            <a:ext cx="9144000" cy="714375"/>
          </a:xfrm>
          <a:prstGeom prst="rect">
            <a:avLst/>
          </a:prstGeom>
          <a:solidFill>
            <a:schemeClr val="accent1"/>
          </a:solidFill>
          <a:ln>
            <a:solidFill>
              <a:srgbClr val="0070C0"/>
            </a:solidFill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2400" dirty="0" smtClean="0">
                <a:solidFill>
                  <a:schemeClr val="bg1"/>
                </a:solidFill>
              </a:rPr>
              <a:t>Experimental data</a:t>
            </a:r>
            <a:endParaRPr lang="ru-RU" sz="2400" spc="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2836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043" y="1533161"/>
            <a:ext cx="6741914" cy="427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0" y="500063"/>
            <a:ext cx="9144000" cy="714375"/>
          </a:xfrm>
          <a:prstGeom prst="rect">
            <a:avLst/>
          </a:prstGeom>
          <a:solidFill>
            <a:schemeClr val="accent1"/>
          </a:solidFill>
          <a:ln>
            <a:solidFill>
              <a:srgbClr val="0070C0"/>
            </a:solidFill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2400" dirty="0" err="1" smtClean="0">
                <a:solidFill>
                  <a:schemeClr val="bg1"/>
                </a:solidFill>
              </a:rPr>
              <a:t>LHCb</a:t>
            </a:r>
            <a:r>
              <a:rPr lang="en-US" sz="2400" dirty="0" smtClean="0">
                <a:solidFill>
                  <a:schemeClr val="bg1"/>
                </a:solidFill>
              </a:rPr>
              <a:t> data 2014</a:t>
            </a:r>
            <a:endParaRPr lang="ru-RU" sz="2400" b="1" spc="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2699792" y="6123684"/>
            <a:ext cx="6192688" cy="4320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1" dirty="0" smtClean="0"/>
              <a:t>*</a:t>
            </a:r>
            <a:r>
              <a:rPr lang="fr-FR" sz="1600" b="1" dirty="0"/>
              <a:t>R. Aaij et al. [LHCb Collaboration], Phys. Rev. D 90 (2014) no.3, 032009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244762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63279"/>
            <a:ext cx="54578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078" y="5169394"/>
            <a:ext cx="5248275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80423" y="1671191"/>
            <a:ext cx="43764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/>
              <a:t>LHCb</a:t>
            </a:r>
            <a:r>
              <a:rPr lang="en-US" sz="2400" dirty="0"/>
              <a:t> collaboration(</a:t>
            </a:r>
            <a:r>
              <a:rPr lang="en-US" sz="2400" dirty="0" err="1"/>
              <a:t>nonleptonic</a:t>
            </a:r>
            <a:r>
              <a:rPr lang="en-US" sz="2400" dirty="0"/>
              <a:t>): </a:t>
            </a:r>
            <a:endParaRPr lang="ru-RU" sz="2400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09" y="3933056"/>
            <a:ext cx="6643403" cy="1019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0" y="500063"/>
            <a:ext cx="9144000" cy="714375"/>
          </a:xfrm>
          <a:prstGeom prst="rect">
            <a:avLst/>
          </a:prstGeom>
          <a:solidFill>
            <a:schemeClr val="accent1"/>
          </a:solidFill>
          <a:ln>
            <a:solidFill>
              <a:srgbClr val="0070C0"/>
            </a:solidFill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2400" dirty="0" err="1" smtClean="0">
                <a:solidFill>
                  <a:schemeClr val="bg1"/>
                </a:solidFill>
              </a:rPr>
              <a:t>Nonleptonic</a:t>
            </a:r>
            <a:r>
              <a:rPr lang="en-US" sz="2400" dirty="0" smtClean="0">
                <a:solidFill>
                  <a:schemeClr val="bg1"/>
                </a:solidFill>
              </a:rPr>
              <a:t> decays of </a:t>
            </a:r>
            <a:r>
              <a:rPr lang="en-US" sz="2400" dirty="0" err="1" smtClean="0">
                <a:solidFill>
                  <a:schemeClr val="bg1"/>
                </a:solidFill>
              </a:rPr>
              <a:t>B</a:t>
            </a:r>
            <a:r>
              <a:rPr lang="en-US" sz="2400" baseline="-25000" dirty="0" err="1" smtClean="0">
                <a:solidFill>
                  <a:schemeClr val="bg1"/>
                </a:solidFill>
              </a:rPr>
              <a:t>c</a:t>
            </a:r>
            <a:r>
              <a:rPr lang="en-US" sz="2400" dirty="0" smtClean="0">
                <a:solidFill>
                  <a:schemeClr val="bg1"/>
                </a:solidFill>
              </a:rPr>
              <a:t> meson</a:t>
            </a:r>
            <a:endParaRPr lang="ru-RU" sz="2400" b="1" spc="200" baseline="-25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012211" y="3318136"/>
            <a:ext cx="5104152" cy="4320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1" dirty="0" smtClean="0"/>
              <a:t>*</a:t>
            </a:r>
            <a:r>
              <a:rPr lang="fr-FR" sz="1600" b="1" dirty="0"/>
              <a:t>R. Aaij et al. [LHCb Collaboration], JHEP 1309 (2013) 075</a:t>
            </a:r>
            <a:endParaRPr lang="ru-RU" sz="1600" b="1" dirty="0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012211" y="6123684"/>
            <a:ext cx="5104152" cy="4320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1" dirty="0" smtClean="0"/>
              <a:t>*</a:t>
            </a:r>
            <a:r>
              <a:rPr lang="fr-FR" sz="1600" b="1" dirty="0"/>
              <a:t>R. Aaij et al. [LHCb Collaboration], JHEP 1609 (2016) 153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199339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0" y="500063"/>
            <a:ext cx="9144000" cy="714375"/>
          </a:xfrm>
          <a:prstGeom prst="rect">
            <a:avLst/>
          </a:prstGeom>
          <a:solidFill>
            <a:schemeClr val="accent1"/>
          </a:solidFill>
          <a:ln>
            <a:solidFill>
              <a:srgbClr val="0070C0"/>
            </a:solidFill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2400" dirty="0" smtClean="0">
                <a:solidFill>
                  <a:schemeClr val="bg1"/>
                </a:solidFill>
              </a:rPr>
              <a:t>Effective Hamiltonian</a:t>
            </a:r>
            <a:endParaRPr lang="ru-RU" sz="2400" b="1" spc="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800"/>
            <a:ext cx="5400675" cy="441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170" y="2755404"/>
            <a:ext cx="2190750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6119664" y="3645024"/>
            <a:ext cx="3024336" cy="7200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err="1" smtClean="0"/>
              <a:t>Fierz</a:t>
            </a:r>
            <a:r>
              <a:rPr lang="en-US" sz="2000" dirty="0" smtClean="0"/>
              <a:t> transformation</a:t>
            </a:r>
            <a:endParaRPr lang="ru-RU" sz="2000" dirty="0"/>
          </a:p>
        </p:txBody>
      </p:sp>
      <p:cxnSp>
        <p:nvCxnSpPr>
          <p:cNvPr id="4" name="Прямая со стрелкой 3"/>
          <p:cNvCxnSpPr/>
          <p:nvPr/>
        </p:nvCxnSpPr>
        <p:spPr>
          <a:xfrm flipV="1">
            <a:off x="7239545" y="3022104"/>
            <a:ext cx="0" cy="69492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1322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28800"/>
            <a:ext cx="7448550" cy="39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0" y="500063"/>
            <a:ext cx="9144000" cy="714375"/>
          </a:xfrm>
          <a:prstGeom prst="rect">
            <a:avLst/>
          </a:prstGeom>
          <a:solidFill>
            <a:schemeClr val="accent1"/>
          </a:solidFill>
          <a:ln>
            <a:solidFill>
              <a:srgbClr val="0070C0"/>
            </a:solidFill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2400" dirty="0" err="1" smtClean="0">
                <a:solidFill>
                  <a:schemeClr val="bg1"/>
                </a:solidFill>
              </a:rPr>
              <a:t>Nonleptonic</a:t>
            </a:r>
            <a:r>
              <a:rPr lang="en-US" sz="2400" dirty="0" smtClean="0">
                <a:solidFill>
                  <a:schemeClr val="bg1"/>
                </a:solidFill>
              </a:rPr>
              <a:t> decays of </a:t>
            </a:r>
            <a:r>
              <a:rPr lang="en-US" sz="2400" dirty="0" err="1" smtClean="0">
                <a:solidFill>
                  <a:schemeClr val="bg1"/>
                </a:solidFill>
              </a:rPr>
              <a:t>B</a:t>
            </a:r>
            <a:r>
              <a:rPr lang="en-US" sz="2400" baseline="-25000" dirty="0" err="1" smtClean="0">
                <a:solidFill>
                  <a:schemeClr val="bg1"/>
                </a:solidFill>
              </a:rPr>
              <a:t>c</a:t>
            </a:r>
            <a:r>
              <a:rPr lang="en-US" sz="2400" dirty="0" smtClean="0">
                <a:solidFill>
                  <a:schemeClr val="bg1"/>
                </a:solidFill>
              </a:rPr>
              <a:t> meson</a:t>
            </a:r>
            <a:endParaRPr lang="ru-RU" sz="2400" b="1" spc="200" baseline="-25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4599" y="1412776"/>
            <a:ext cx="5046488" cy="3658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0702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0" y="500063"/>
            <a:ext cx="9144000" cy="714375"/>
          </a:xfrm>
          <a:prstGeom prst="rect">
            <a:avLst/>
          </a:prstGeom>
          <a:solidFill>
            <a:schemeClr val="accent1"/>
          </a:solidFill>
          <a:ln>
            <a:solidFill>
              <a:srgbClr val="0070C0"/>
            </a:solidFill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2400" dirty="0" smtClean="0">
                <a:solidFill>
                  <a:schemeClr val="bg1"/>
                </a:solidFill>
              </a:rPr>
              <a:t>Model parameters</a:t>
            </a:r>
            <a:endParaRPr lang="ru-RU" sz="2400" spc="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673" y="2335948"/>
            <a:ext cx="8566991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Объект 2"/>
          <p:cNvSpPr>
            <a:spLocks noGrp="1"/>
          </p:cNvSpPr>
          <p:nvPr>
            <p:ph idx="1"/>
          </p:nvPr>
        </p:nvSpPr>
        <p:spPr>
          <a:xfrm>
            <a:off x="7004456" y="2335948"/>
            <a:ext cx="1872208" cy="720080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g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748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114" y="3068960"/>
            <a:ext cx="7124700" cy="233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452" y="2060848"/>
            <a:ext cx="782002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0" y="500063"/>
            <a:ext cx="9144000" cy="714375"/>
          </a:xfrm>
          <a:prstGeom prst="rect">
            <a:avLst/>
          </a:prstGeom>
          <a:solidFill>
            <a:schemeClr val="accent1"/>
          </a:solidFill>
          <a:ln>
            <a:solidFill>
              <a:srgbClr val="0070C0"/>
            </a:solidFill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2400" dirty="0" err="1" smtClean="0">
                <a:solidFill>
                  <a:schemeClr val="bg1"/>
                </a:solidFill>
              </a:rPr>
              <a:t>Nonleptonic</a:t>
            </a:r>
            <a:r>
              <a:rPr lang="en-US" sz="2400" dirty="0" smtClean="0">
                <a:solidFill>
                  <a:schemeClr val="bg1"/>
                </a:solidFill>
              </a:rPr>
              <a:t> decays of </a:t>
            </a:r>
            <a:r>
              <a:rPr lang="en-US" sz="2400" dirty="0" err="1" smtClean="0">
                <a:solidFill>
                  <a:schemeClr val="bg1"/>
                </a:solidFill>
              </a:rPr>
              <a:t>B</a:t>
            </a:r>
            <a:r>
              <a:rPr lang="en-US" sz="2400" baseline="-25000" dirty="0" err="1" smtClean="0">
                <a:solidFill>
                  <a:schemeClr val="bg1"/>
                </a:solidFill>
              </a:rPr>
              <a:t>c</a:t>
            </a:r>
            <a:r>
              <a:rPr lang="en-US" sz="2400" dirty="0" smtClean="0">
                <a:solidFill>
                  <a:schemeClr val="bg1"/>
                </a:solidFill>
              </a:rPr>
              <a:t> meson</a:t>
            </a:r>
            <a:endParaRPr lang="ru-RU" sz="2400" b="1" spc="200" baseline="-25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3188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0" y="500063"/>
            <a:ext cx="9144000" cy="714375"/>
          </a:xfrm>
          <a:prstGeom prst="rect">
            <a:avLst/>
          </a:prstGeom>
          <a:solidFill>
            <a:schemeClr val="accent1"/>
          </a:solidFill>
          <a:ln>
            <a:solidFill>
              <a:srgbClr val="0070C0"/>
            </a:solidFill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2400" dirty="0" err="1" smtClean="0">
                <a:solidFill>
                  <a:schemeClr val="bg1"/>
                </a:solidFill>
              </a:rPr>
              <a:t>Nonleptonic</a:t>
            </a:r>
            <a:r>
              <a:rPr lang="en-US" sz="2400" dirty="0" smtClean="0">
                <a:solidFill>
                  <a:schemeClr val="bg1"/>
                </a:solidFill>
              </a:rPr>
              <a:t> decays of </a:t>
            </a:r>
            <a:r>
              <a:rPr lang="en-US" sz="2400" dirty="0" err="1" smtClean="0">
                <a:solidFill>
                  <a:schemeClr val="bg1"/>
                </a:solidFill>
              </a:rPr>
              <a:t>B</a:t>
            </a:r>
            <a:r>
              <a:rPr lang="en-US" sz="2400" baseline="-25000" dirty="0" err="1" smtClean="0">
                <a:solidFill>
                  <a:schemeClr val="bg1"/>
                </a:solidFill>
              </a:rPr>
              <a:t>c</a:t>
            </a:r>
            <a:r>
              <a:rPr lang="en-US" sz="2400" dirty="0" smtClean="0">
                <a:solidFill>
                  <a:schemeClr val="bg1"/>
                </a:solidFill>
              </a:rPr>
              <a:t> meson</a:t>
            </a:r>
            <a:endParaRPr lang="ru-RU" sz="2400" b="1" spc="200" baseline="-25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8390" y="5861851"/>
            <a:ext cx="160020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5545" y="1229749"/>
            <a:ext cx="6984776" cy="5778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6432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0" y="500063"/>
            <a:ext cx="9144000" cy="714375"/>
          </a:xfrm>
          <a:prstGeom prst="rect">
            <a:avLst/>
          </a:prstGeom>
          <a:solidFill>
            <a:schemeClr val="accent1"/>
          </a:solidFill>
          <a:ln>
            <a:solidFill>
              <a:srgbClr val="0070C0"/>
            </a:solidFill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2400" dirty="0" err="1" smtClean="0">
                <a:solidFill>
                  <a:schemeClr val="bg1"/>
                </a:solidFill>
              </a:rPr>
              <a:t>Nonleptonic</a:t>
            </a:r>
            <a:r>
              <a:rPr lang="en-US" sz="2400" dirty="0" smtClean="0">
                <a:solidFill>
                  <a:schemeClr val="bg1"/>
                </a:solidFill>
              </a:rPr>
              <a:t> decays of </a:t>
            </a:r>
            <a:r>
              <a:rPr lang="en-US" sz="2400" dirty="0" err="1" smtClean="0">
                <a:solidFill>
                  <a:schemeClr val="bg1"/>
                </a:solidFill>
              </a:rPr>
              <a:t>B</a:t>
            </a:r>
            <a:r>
              <a:rPr lang="en-US" sz="2400" baseline="-25000" dirty="0" err="1" smtClean="0">
                <a:solidFill>
                  <a:schemeClr val="bg1"/>
                </a:solidFill>
              </a:rPr>
              <a:t>c</a:t>
            </a:r>
            <a:r>
              <a:rPr lang="en-US" sz="2400" dirty="0" smtClean="0">
                <a:solidFill>
                  <a:schemeClr val="bg1"/>
                </a:solidFill>
              </a:rPr>
              <a:t> meson</a:t>
            </a:r>
            <a:endParaRPr lang="ru-RU" sz="2400" b="1" spc="200" baseline="-25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337" y="1242713"/>
            <a:ext cx="7951325" cy="5733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1627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0" y="500063"/>
            <a:ext cx="9144000" cy="714375"/>
          </a:xfrm>
          <a:prstGeom prst="rect">
            <a:avLst/>
          </a:prstGeom>
          <a:solidFill>
            <a:schemeClr val="accent1"/>
          </a:solidFill>
          <a:ln>
            <a:solidFill>
              <a:srgbClr val="0070C0"/>
            </a:solidFill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2400" dirty="0" smtClean="0">
                <a:solidFill>
                  <a:schemeClr val="bg1"/>
                </a:solidFill>
              </a:rPr>
              <a:t>Ratios of branching  fractions</a:t>
            </a:r>
            <a:endParaRPr lang="ru-RU" sz="2400" b="1" spc="200" baseline="-25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" y="1271312"/>
            <a:ext cx="8134350" cy="513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2635300" y="6309320"/>
            <a:ext cx="6480720" cy="4320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b="1" dirty="0" smtClean="0"/>
              <a:t>*</a:t>
            </a:r>
            <a:r>
              <a:rPr lang="en-US" sz="1600" b="1" dirty="0" err="1" smtClean="0"/>
              <a:t>Aidos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Issadykov</a:t>
            </a:r>
            <a:r>
              <a:rPr lang="en-US" sz="1600" b="1" dirty="0" smtClean="0"/>
              <a:t>, Mikhail A. Ivanov,  </a:t>
            </a:r>
            <a:r>
              <a:rPr lang="nl-NL" sz="1600" b="1" dirty="0" smtClean="0"/>
              <a:t>Phys.Lett</a:t>
            </a:r>
            <a:r>
              <a:rPr lang="nl-NL" sz="1600" b="1" dirty="0"/>
              <a:t>. B783 (2018) 178-182 </a:t>
            </a:r>
            <a:r>
              <a:rPr lang="en-GB" sz="1600" b="1" dirty="0"/>
              <a:t> 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863027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0" y="500063"/>
            <a:ext cx="9144000" cy="714375"/>
          </a:xfrm>
          <a:prstGeom prst="rect">
            <a:avLst/>
          </a:prstGeom>
          <a:solidFill>
            <a:schemeClr val="accent1"/>
          </a:solidFill>
          <a:ln>
            <a:solidFill>
              <a:srgbClr val="0070C0"/>
            </a:solidFill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2400" dirty="0" smtClean="0">
                <a:solidFill>
                  <a:schemeClr val="bg1"/>
                </a:solidFill>
              </a:rPr>
              <a:t>Ratios of branching  fractions</a:t>
            </a:r>
            <a:endParaRPr lang="ru-RU" sz="2400" b="1" spc="200" baseline="-25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44" y="1412776"/>
            <a:ext cx="8044112" cy="49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2635300" y="6309320"/>
            <a:ext cx="6480720" cy="4320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b="1" dirty="0" smtClean="0"/>
              <a:t>*</a:t>
            </a:r>
            <a:r>
              <a:rPr lang="en-US" sz="1600" b="1" dirty="0" err="1" smtClean="0"/>
              <a:t>Aidos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Issadykov</a:t>
            </a:r>
            <a:r>
              <a:rPr lang="en-US" sz="1600" b="1" dirty="0" smtClean="0"/>
              <a:t>, Mikhail A. Ivanov,  </a:t>
            </a:r>
            <a:r>
              <a:rPr lang="nl-NL" sz="1600" b="1" dirty="0" smtClean="0"/>
              <a:t>Phys.Lett</a:t>
            </a:r>
            <a:r>
              <a:rPr lang="nl-NL" sz="1600" b="1" dirty="0"/>
              <a:t>. B783 (2018) 178-182 </a:t>
            </a:r>
            <a:r>
              <a:rPr lang="en-GB" sz="1600" b="1" dirty="0"/>
              <a:t> 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255221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2" y="1484784"/>
            <a:ext cx="8207375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424" y="2913534"/>
            <a:ext cx="6661150" cy="105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7" y="4289897"/>
            <a:ext cx="4175125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0" y="500063"/>
            <a:ext cx="9144000" cy="714375"/>
          </a:xfrm>
          <a:prstGeom prst="rect">
            <a:avLst/>
          </a:prstGeom>
          <a:solidFill>
            <a:schemeClr val="accent1"/>
          </a:solidFill>
          <a:ln>
            <a:solidFill>
              <a:srgbClr val="0070C0"/>
            </a:solidFill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2400" dirty="0" smtClean="0">
                <a:solidFill>
                  <a:schemeClr val="bg1"/>
                </a:solidFill>
              </a:rPr>
              <a:t>Covariant quark model</a:t>
            </a:r>
            <a:endParaRPr lang="ru-RU" sz="2400" spc="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3059832" y="6093296"/>
            <a:ext cx="5904656" cy="4320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 dirty="0" smtClean="0"/>
              <a:t>*</a:t>
            </a:r>
            <a:r>
              <a:rPr lang="en-GB" sz="1600" b="1" dirty="0"/>
              <a:t> </a:t>
            </a:r>
            <a:r>
              <a:rPr lang="en-GB" sz="1600" b="1" dirty="0" smtClean="0"/>
              <a:t>G.V</a:t>
            </a:r>
            <a:r>
              <a:rPr lang="en-GB" sz="1600" b="1" dirty="0"/>
              <a:t>. </a:t>
            </a:r>
            <a:r>
              <a:rPr lang="en-GB" sz="1600" b="1" dirty="0" err="1"/>
              <a:t>Efimov</a:t>
            </a:r>
            <a:r>
              <a:rPr lang="en-GB" sz="1600" b="1" dirty="0"/>
              <a:t> and </a:t>
            </a:r>
            <a:r>
              <a:rPr lang="en-GB" sz="1600" b="1" dirty="0" smtClean="0"/>
              <a:t>M.A</a:t>
            </a:r>
            <a:r>
              <a:rPr lang="en-GB" sz="1600" b="1" dirty="0"/>
              <a:t>. Ivanov, </a:t>
            </a:r>
            <a:r>
              <a:rPr lang="en-GB" sz="1600" b="1" dirty="0" smtClean="0"/>
              <a:t> Int</a:t>
            </a:r>
            <a:r>
              <a:rPr lang="en-GB" sz="1600" b="1" dirty="0"/>
              <a:t>. J. Mod. Phys. A 4 (1989) 2031</a:t>
            </a:r>
            <a:r>
              <a:rPr lang="en-GB" sz="1600" b="1" dirty="0" smtClean="0"/>
              <a:t>.</a:t>
            </a:r>
            <a:endParaRPr lang="en-GB" sz="1600" b="1" dirty="0"/>
          </a:p>
        </p:txBody>
      </p:sp>
    </p:spTree>
    <p:extLst>
      <p:ext uri="{BB962C8B-B14F-4D97-AF65-F5344CB8AC3E}">
        <p14:creationId xmlns:p14="http://schemas.microsoft.com/office/powerpoint/2010/main" val="3264570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1844824"/>
            <a:ext cx="543877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561" y="3048941"/>
            <a:ext cx="5229225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0" y="500063"/>
            <a:ext cx="9144000" cy="714375"/>
          </a:xfrm>
          <a:prstGeom prst="rect">
            <a:avLst/>
          </a:prstGeom>
          <a:solidFill>
            <a:schemeClr val="accent1"/>
          </a:solidFill>
          <a:ln>
            <a:solidFill>
              <a:srgbClr val="0070C0"/>
            </a:solidFill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2400" dirty="0" err="1" smtClean="0">
                <a:solidFill>
                  <a:schemeClr val="bg1"/>
                </a:solidFill>
              </a:rPr>
              <a:t>Nonleptonic</a:t>
            </a:r>
            <a:r>
              <a:rPr lang="en-US" sz="2400" dirty="0" smtClean="0">
                <a:solidFill>
                  <a:schemeClr val="bg1"/>
                </a:solidFill>
              </a:rPr>
              <a:t> decays of </a:t>
            </a:r>
            <a:r>
              <a:rPr lang="en-US" sz="2400" dirty="0" err="1" smtClean="0">
                <a:solidFill>
                  <a:schemeClr val="bg1"/>
                </a:solidFill>
              </a:rPr>
              <a:t>B</a:t>
            </a:r>
            <a:r>
              <a:rPr lang="en-US" sz="2400" baseline="-25000" dirty="0" err="1" smtClean="0">
                <a:solidFill>
                  <a:schemeClr val="bg1"/>
                </a:solidFill>
              </a:rPr>
              <a:t>c</a:t>
            </a:r>
            <a:r>
              <a:rPr lang="en-US" sz="2400" dirty="0" smtClean="0">
                <a:solidFill>
                  <a:schemeClr val="bg1"/>
                </a:solidFill>
              </a:rPr>
              <a:t> meson</a:t>
            </a:r>
            <a:endParaRPr lang="ru-RU" sz="2400" b="1" spc="200" baseline="-25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1367136" y="5661248"/>
            <a:ext cx="7776864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1" dirty="0" smtClean="0"/>
              <a:t>*</a:t>
            </a:r>
            <a:r>
              <a:rPr lang="fr-FR" sz="1600" b="1" dirty="0"/>
              <a:t>R. Aaij et al. (LHCb Collaboration), Phys. Rev. D </a:t>
            </a:r>
            <a:r>
              <a:rPr lang="fr-FR" sz="1600" b="1" dirty="0" smtClean="0"/>
              <a:t>87, 112012 </a:t>
            </a:r>
            <a:r>
              <a:rPr lang="fr-FR" sz="1600" b="1" dirty="0"/>
              <a:t>(2013); 89, 019901(E) (2014).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3548122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88840"/>
            <a:ext cx="241935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894" y="2103139"/>
            <a:ext cx="3705225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067050"/>
            <a:ext cx="268605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118" y="3200400"/>
            <a:ext cx="39147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672" y="4293096"/>
            <a:ext cx="25336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66" y="4440733"/>
            <a:ext cx="252412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Объект 2"/>
          <p:cNvSpPr txBox="1">
            <a:spLocks/>
          </p:cNvSpPr>
          <p:nvPr/>
        </p:nvSpPr>
        <p:spPr>
          <a:xfrm>
            <a:off x="2874938" y="5661248"/>
            <a:ext cx="6229200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1" dirty="0" smtClean="0"/>
              <a:t>*</a:t>
            </a:r>
            <a:r>
              <a:rPr lang="fr-FR" sz="1600" b="1" dirty="0"/>
              <a:t>G. Aad et al. (ATLAS Collaboration), Eur. Phys. J. C 76, </a:t>
            </a:r>
            <a:r>
              <a:rPr lang="fr-FR" sz="1600" b="1" dirty="0" smtClean="0"/>
              <a:t>4 (2016</a:t>
            </a:r>
            <a:r>
              <a:rPr lang="fr-FR" sz="1600" b="1" dirty="0"/>
              <a:t>).</a:t>
            </a:r>
            <a:endParaRPr lang="ru-RU" sz="1600" b="1" dirty="0"/>
          </a:p>
        </p:txBody>
      </p:sp>
      <p:sp>
        <p:nvSpPr>
          <p:cNvPr id="12" name="Заголовок 1"/>
          <p:cNvSpPr txBox="1">
            <a:spLocks/>
          </p:cNvSpPr>
          <p:nvPr/>
        </p:nvSpPr>
        <p:spPr bwMode="auto">
          <a:xfrm>
            <a:off x="0" y="500063"/>
            <a:ext cx="9144000" cy="714375"/>
          </a:xfrm>
          <a:prstGeom prst="rect">
            <a:avLst/>
          </a:prstGeom>
          <a:solidFill>
            <a:schemeClr val="accent1"/>
          </a:solidFill>
          <a:ln>
            <a:solidFill>
              <a:srgbClr val="0070C0"/>
            </a:solidFill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2400" dirty="0" err="1" smtClean="0">
                <a:solidFill>
                  <a:schemeClr val="bg1"/>
                </a:solidFill>
              </a:rPr>
              <a:t>Nonleptonic</a:t>
            </a:r>
            <a:r>
              <a:rPr lang="en-US" sz="2400" dirty="0" smtClean="0">
                <a:solidFill>
                  <a:schemeClr val="bg1"/>
                </a:solidFill>
              </a:rPr>
              <a:t> decays of </a:t>
            </a:r>
            <a:r>
              <a:rPr lang="en-US" sz="2400" dirty="0" err="1" smtClean="0">
                <a:solidFill>
                  <a:schemeClr val="bg1"/>
                </a:solidFill>
              </a:rPr>
              <a:t>B</a:t>
            </a:r>
            <a:r>
              <a:rPr lang="en-US" sz="2400" baseline="-25000" dirty="0" err="1" smtClean="0">
                <a:solidFill>
                  <a:schemeClr val="bg1"/>
                </a:solidFill>
              </a:rPr>
              <a:t>c</a:t>
            </a:r>
            <a:r>
              <a:rPr lang="en-US" sz="2400" dirty="0" smtClean="0">
                <a:solidFill>
                  <a:schemeClr val="bg1"/>
                </a:solidFill>
              </a:rPr>
              <a:t> meson</a:t>
            </a:r>
            <a:endParaRPr lang="ru-RU" sz="2400" b="1" spc="200" baseline="-25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59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150" y="1628800"/>
            <a:ext cx="9366300" cy="4302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0" y="500063"/>
            <a:ext cx="9144000" cy="714375"/>
          </a:xfrm>
          <a:prstGeom prst="rect">
            <a:avLst/>
          </a:prstGeom>
          <a:solidFill>
            <a:schemeClr val="accent1"/>
          </a:solidFill>
          <a:ln>
            <a:solidFill>
              <a:srgbClr val="0070C0"/>
            </a:solidFill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2400" dirty="0" err="1" smtClean="0">
                <a:solidFill>
                  <a:schemeClr val="bg1"/>
                </a:solidFill>
              </a:rPr>
              <a:t>Nonleptonic</a:t>
            </a:r>
            <a:r>
              <a:rPr lang="en-US" sz="2400" dirty="0" smtClean="0">
                <a:solidFill>
                  <a:schemeClr val="bg1"/>
                </a:solidFill>
              </a:rPr>
              <a:t> decays of </a:t>
            </a:r>
            <a:r>
              <a:rPr lang="en-US" sz="2400" dirty="0" err="1" smtClean="0">
                <a:solidFill>
                  <a:schemeClr val="bg1"/>
                </a:solidFill>
              </a:rPr>
              <a:t>B</a:t>
            </a:r>
            <a:r>
              <a:rPr lang="en-US" sz="2400" baseline="-25000" dirty="0" err="1" smtClean="0">
                <a:solidFill>
                  <a:schemeClr val="bg1"/>
                </a:solidFill>
              </a:rPr>
              <a:t>c</a:t>
            </a:r>
            <a:r>
              <a:rPr lang="en-US" sz="2400" dirty="0" smtClean="0">
                <a:solidFill>
                  <a:schemeClr val="bg1"/>
                </a:solidFill>
              </a:rPr>
              <a:t> meson</a:t>
            </a:r>
            <a:endParaRPr lang="ru-RU" sz="2400" b="1" spc="200" baseline="-25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2915296" y="6237312"/>
            <a:ext cx="6229200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1" dirty="0" smtClean="0"/>
              <a:t>*</a:t>
            </a:r>
            <a:r>
              <a:rPr lang="fr-FR" sz="1600" b="1" dirty="0"/>
              <a:t>G. Aad et al. (ATLAS Collaboration), Eur. Phys. J. C 76, </a:t>
            </a:r>
            <a:r>
              <a:rPr lang="fr-FR" sz="1600" b="1" dirty="0" smtClean="0"/>
              <a:t>4 (2016</a:t>
            </a:r>
            <a:r>
              <a:rPr lang="fr-FR" sz="1600" b="1" dirty="0"/>
              <a:t>).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4261084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772816"/>
            <a:ext cx="4295775" cy="421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0" y="500063"/>
            <a:ext cx="9144000" cy="714375"/>
          </a:xfrm>
          <a:prstGeom prst="rect">
            <a:avLst/>
          </a:prstGeom>
          <a:solidFill>
            <a:schemeClr val="accent1"/>
          </a:solidFill>
          <a:ln>
            <a:solidFill>
              <a:srgbClr val="0070C0"/>
            </a:solidFill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2400" dirty="0" smtClean="0">
                <a:solidFill>
                  <a:schemeClr val="bg1"/>
                </a:solidFill>
              </a:rPr>
              <a:t>Effective Hamiltonian</a:t>
            </a:r>
            <a:endParaRPr lang="ru-RU" sz="2400" b="1" spc="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86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8" y="1843088"/>
            <a:ext cx="8239125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08" y="5423741"/>
            <a:ext cx="6768752" cy="316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0" y="500063"/>
            <a:ext cx="9144000" cy="714375"/>
          </a:xfrm>
          <a:prstGeom prst="rect">
            <a:avLst/>
          </a:prstGeom>
          <a:solidFill>
            <a:schemeClr val="accent1"/>
          </a:solidFill>
          <a:ln>
            <a:solidFill>
              <a:srgbClr val="0070C0"/>
            </a:solidFill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2400" dirty="0" err="1" smtClean="0">
                <a:solidFill>
                  <a:schemeClr val="bg1"/>
                </a:solidFill>
              </a:rPr>
              <a:t>Nonleptonic</a:t>
            </a:r>
            <a:r>
              <a:rPr lang="en-US" sz="2400" dirty="0" smtClean="0">
                <a:solidFill>
                  <a:schemeClr val="bg1"/>
                </a:solidFill>
              </a:rPr>
              <a:t> decays of </a:t>
            </a:r>
            <a:r>
              <a:rPr lang="en-US" sz="2400" dirty="0" err="1" smtClean="0">
                <a:solidFill>
                  <a:schemeClr val="bg1"/>
                </a:solidFill>
              </a:rPr>
              <a:t>B</a:t>
            </a:r>
            <a:r>
              <a:rPr lang="en-US" sz="2400" baseline="-25000" dirty="0" err="1" smtClean="0">
                <a:solidFill>
                  <a:schemeClr val="bg1"/>
                </a:solidFill>
              </a:rPr>
              <a:t>c</a:t>
            </a:r>
            <a:r>
              <a:rPr lang="en-US" sz="2400" dirty="0" smtClean="0">
                <a:solidFill>
                  <a:schemeClr val="bg1"/>
                </a:solidFill>
              </a:rPr>
              <a:t> meson</a:t>
            </a:r>
            <a:endParaRPr lang="ru-RU" sz="2400" b="1" spc="200" baseline="-25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530498" y="5993060"/>
            <a:ext cx="7139479" cy="13121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2400" baseline="-25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GB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C</a:t>
            </a:r>
            <a:r>
              <a:rPr lang="en-GB" sz="2400" baseline="-25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+C</a:t>
            </a:r>
            <a:r>
              <a:rPr lang="en-GB" sz="2400" baseline="-25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GB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0.93      and     a</a:t>
            </a:r>
            <a:r>
              <a:rPr lang="en-GB" sz="2400" baseline="-25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GB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C</a:t>
            </a:r>
            <a:r>
              <a:rPr lang="en-GB" sz="2400" baseline="-25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GB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+C</a:t>
            </a:r>
            <a:r>
              <a:rPr lang="en-GB" sz="2400" baseline="-25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GB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-0.27 </a:t>
            </a:r>
            <a:endParaRPr lang="en-GB" sz="24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6668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844824"/>
            <a:ext cx="5688632" cy="4059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5911056"/>
            <a:ext cx="282892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0" y="500063"/>
            <a:ext cx="9144000" cy="714375"/>
          </a:xfrm>
          <a:prstGeom prst="rect">
            <a:avLst/>
          </a:prstGeom>
          <a:solidFill>
            <a:schemeClr val="accent1"/>
          </a:solidFill>
          <a:ln>
            <a:solidFill>
              <a:srgbClr val="0070C0"/>
            </a:solidFill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2400" dirty="0" err="1" smtClean="0">
                <a:solidFill>
                  <a:schemeClr val="bg1"/>
                </a:solidFill>
              </a:rPr>
              <a:t>Nonleptonic</a:t>
            </a:r>
            <a:r>
              <a:rPr lang="en-US" sz="2400" dirty="0" smtClean="0">
                <a:solidFill>
                  <a:schemeClr val="bg1"/>
                </a:solidFill>
              </a:rPr>
              <a:t> decays of </a:t>
            </a:r>
            <a:r>
              <a:rPr lang="en-US" sz="2400" dirty="0" err="1" smtClean="0">
                <a:solidFill>
                  <a:schemeClr val="bg1"/>
                </a:solidFill>
              </a:rPr>
              <a:t>B</a:t>
            </a:r>
            <a:r>
              <a:rPr lang="en-US" sz="2400" baseline="-25000" dirty="0" err="1" smtClean="0">
                <a:solidFill>
                  <a:schemeClr val="bg1"/>
                </a:solidFill>
              </a:rPr>
              <a:t>c</a:t>
            </a:r>
            <a:r>
              <a:rPr lang="en-US" sz="2400" dirty="0" smtClean="0">
                <a:solidFill>
                  <a:schemeClr val="bg1"/>
                </a:solidFill>
              </a:rPr>
              <a:t> meson</a:t>
            </a:r>
            <a:endParaRPr lang="ru-RU" sz="2400" b="1" spc="200" baseline="-25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87" y="1337097"/>
            <a:ext cx="782002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1684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484784"/>
            <a:ext cx="4543425" cy="277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0" y="500063"/>
            <a:ext cx="9144000" cy="714375"/>
          </a:xfrm>
          <a:prstGeom prst="rect">
            <a:avLst/>
          </a:prstGeom>
          <a:solidFill>
            <a:schemeClr val="accent1"/>
          </a:solidFill>
          <a:ln>
            <a:solidFill>
              <a:srgbClr val="0070C0"/>
            </a:solidFill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2400" dirty="0" err="1" smtClean="0">
                <a:solidFill>
                  <a:schemeClr val="bg1"/>
                </a:solidFill>
              </a:rPr>
              <a:t>Nonleptonic</a:t>
            </a:r>
            <a:r>
              <a:rPr lang="en-US" sz="2400" dirty="0" smtClean="0">
                <a:solidFill>
                  <a:schemeClr val="bg1"/>
                </a:solidFill>
              </a:rPr>
              <a:t> decays of </a:t>
            </a:r>
            <a:r>
              <a:rPr lang="en-US" sz="2400" dirty="0" err="1" smtClean="0">
                <a:solidFill>
                  <a:schemeClr val="bg1"/>
                </a:solidFill>
              </a:rPr>
              <a:t>B</a:t>
            </a:r>
            <a:r>
              <a:rPr lang="en-US" sz="2400" baseline="-25000" dirty="0" err="1" smtClean="0">
                <a:solidFill>
                  <a:schemeClr val="bg1"/>
                </a:solidFill>
              </a:rPr>
              <a:t>c</a:t>
            </a:r>
            <a:r>
              <a:rPr lang="en-US" sz="2400" dirty="0" smtClean="0">
                <a:solidFill>
                  <a:schemeClr val="bg1"/>
                </a:solidFill>
              </a:rPr>
              <a:t> meson</a:t>
            </a:r>
            <a:endParaRPr lang="ru-RU" sz="2400" b="1" spc="200" baseline="-25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941168"/>
            <a:ext cx="295275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0356" y="4945210"/>
            <a:ext cx="340042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Объект 2"/>
          <p:cNvSpPr txBox="1">
            <a:spLocks/>
          </p:cNvSpPr>
          <p:nvPr/>
        </p:nvSpPr>
        <p:spPr>
          <a:xfrm>
            <a:off x="1835696" y="6021288"/>
            <a:ext cx="7506580" cy="10841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b="1" smtClean="0"/>
              <a:t>* Dubnicka, Dubnickova, Issadykov, Ivanov, Liptaj, </a:t>
            </a:r>
            <a:r>
              <a:rPr lang="en-GB" sz="1600" b="1" smtClean="0"/>
              <a:t>Phys.Rev. D96 (2017) no.7, 076017</a:t>
            </a:r>
            <a:r>
              <a:rPr lang="en-GB" sz="1600" smtClean="0"/>
              <a:t> 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390667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" y="1690688"/>
            <a:ext cx="7391400" cy="347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5445224"/>
            <a:ext cx="2808312" cy="725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0" y="500063"/>
            <a:ext cx="9144000" cy="714375"/>
          </a:xfrm>
          <a:prstGeom prst="rect">
            <a:avLst/>
          </a:prstGeom>
          <a:solidFill>
            <a:schemeClr val="accent1"/>
          </a:solidFill>
          <a:ln>
            <a:solidFill>
              <a:srgbClr val="0070C0"/>
            </a:solidFill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2400" dirty="0" smtClean="0">
                <a:solidFill>
                  <a:schemeClr val="bg1"/>
                </a:solidFill>
              </a:rPr>
              <a:t>Ratios of branching  fractions</a:t>
            </a:r>
            <a:endParaRPr lang="ru-RU" sz="2400" b="1" spc="200" baseline="-25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1835696" y="6170375"/>
            <a:ext cx="7506580" cy="10841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b="1" smtClean="0"/>
              <a:t>* Dubnicka, Dubnickova, Issadykov, Ivanov, Liptaj, </a:t>
            </a:r>
            <a:r>
              <a:rPr lang="en-GB" sz="1600" b="1" smtClean="0"/>
              <a:t>Phys.Rev. D96 (2017) no.7, 076017</a:t>
            </a:r>
            <a:r>
              <a:rPr lang="en-GB" sz="1600" smtClean="0"/>
              <a:t> 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745607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400" dirty="0" smtClean="0"/>
              <a:t> </a:t>
            </a:r>
          </a:p>
          <a:p>
            <a:pPr>
              <a:buFont typeface="Wingdings" panose="05000000000000000000" pitchFamily="2" charset="2"/>
              <a:buChar char="v"/>
            </a:pPr>
            <a:endParaRPr lang="en-US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 smtClean="0"/>
              <a:t> 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0" y="500063"/>
            <a:ext cx="9144000" cy="714375"/>
          </a:xfrm>
          <a:prstGeom prst="rect">
            <a:avLst/>
          </a:prstGeom>
          <a:solidFill>
            <a:schemeClr val="accent1"/>
          </a:solidFill>
          <a:ln>
            <a:solidFill>
              <a:srgbClr val="0070C0"/>
            </a:solidFill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2400" dirty="0" smtClean="0">
                <a:solidFill>
                  <a:schemeClr val="bg1"/>
                </a:solidFill>
              </a:rPr>
              <a:t>Conclusion</a:t>
            </a:r>
            <a:endParaRPr lang="ru-RU" sz="2400" b="1" spc="200" baseline="-25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72" y="1628800"/>
            <a:ext cx="8372856" cy="4688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955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0" y="500063"/>
            <a:ext cx="9144000" cy="714375"/>
          </a:xfrm>
          <a:prstGeom prst="rect">
            <a:avLst/>
          </a:prstGeom>
          <a:solidFill>
            <a:schemeClr val="accent1"/>
          </a:solidFill>
          <a:ln>
            <a:solidFill>
              <a:srgbClr val="0070C0"/>
            </a:solidFill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Thank you!</a:t>
            </a:r>
            <a:endParaRPr lang="ru-RU" alt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 descr="C:\Users\Asus\Desktop\OMUS2016\einstein1_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222822"/>
            <a:ext cx="4720961" cy="56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6732240" y="5965226"/>
            <a:ext cx="4176464" cy="4320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dirty="0" smtClean="0"/>
              <a:t>*</a:t>
            </a:r>
            <a:r>
              <a:rPr lang="en-GB" sz="2000" b="1" dirty="0" smtClean="0"/>
              <a:t>A. Einstein</a:t>
            </a:r>
            <a:r>
              <a:rPr lang="en-GB" sz="2000" dirty="0" smtClean="0"/>
              <a:t> 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912537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700213"/>
            <a:ext cx="4487863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0" y="500063"/>
            <a:ext cx="9144000" cy="714375"/>
          </a:xfrm>
          <a:prstGeom prst="rect">
            <a:avLst/>
          </a:prstGeom>
          <a:solidFill>
            <a:schemeClr val="accent1"/>
          </a:solidFill>
          <a:ln>
            <a:solidFill>
              <a:srgbClr val="0070C0"/>
            </a:solidFill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2400" dirty="0" smtClean="0">
                <a:solidFill>
                  <a:schemeClr val="bg1"/>
                </a:solidFill>
              </a:rPr>
              <a:t>Compositeness condition in covariant quark model</a:t>
            </a:r>
            <a:endParaRPr lang="ru-RU" sz="2400" spc="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2996952"/>
            <a:ext cx="6915100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5392936" y="6274320"/>
            <a:ext cx="3501628" cy="4320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 dirty="0" smtClean="0"/>
              <a:t>*</a:t>
            </a:r>
            <a:r>
              <a:rPr lang="en-GB" sz="1600" b="1" dirty="0"/>
              <a:t> </a:t>
            </a:r>
            <a:r>
              <a:rPr lang="de-DE" sz="1600" b="1" dirty="0"/>
              <a:t>A. Salam, </a:t>
            </a:r>
            <a:r>
              <a:rPr lang="de-DE" sz="1600" b="1" dirty="0" err="1"/>
              <a:t>Nuovo</a:t>
            </a:r>
            <a:r>
              <a:rPr lang="de-DE" sz="1600" b="1" dirty="0"/>
              <a:t> </a:t>
            </a:r>
            <a:r>
              <a:rPr lang="de-DE" sz="1600" b="1" dirty="0" err="1"/>
              <a:t>Cim</a:t>
            </a:r>
            <a:r>
              <a:rPr lang="de-DE" sz="1600" b="1" dirty="0"/>
              <a:t>. 25 (1962) 224.</a:t>
            </a:r>
            <a:endParaRPr lang="en-GB" sz="1600" b="1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5374556" y="5993184"/>
            <a:ext cx="3736032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b="1" dirty="0" smtClean="0"/>
              <a:t>*</a:t>
            </a:r>
            <a:r>
              <a:rPr lang="en-GB" sz="1600" b="1" dirty="0" smtClean="0"/>
              <a:t> </a:t>
            </a:r>
            <a:r>
              <a:rPr lang="de-DE" sz="1600" b="1" dirty="0" smtClean="0"/>
              <a:t>S. Weinberg, Phys. </a:t>
            </a:r>
            <a:r>
              <a:rPr lang="de-DE" sz="1600" b="1" dirty="0" err="1" smtClean="0"/>
              <a:t>Rev</a:t>
            </a:r>
            <a:r>
              <a:rPr lang="de-DE" sz="1600" b="1" dirty="0" smtClean="0"/>
              <a:t>. 130 (1963) 776.</a:t>
            </a:r>
            <a:endParaRPr lang="en-GB" sz="1600" b="1" dirty="0"/>
          </a:p>
        </p:txBody>
      </p:sp>
    </p:spTree>
    <p:extLst>
      <p:ext uri="{BB962C8B-B14F-4D97-AF65-F5344CB8AC3E}">
        <p14:creationId xmlns:p14="http://schemas.microsoft.com/office/powerpoint/2010/main" val="4106670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20483" name="Объект 2"/>
          <p:cNvSpPr>
            <a:spLocks noGrp="1"/>
          </p:cNvSpPr>
          <p:nvPr>
            <p:ph idx="1"/>
          </p:nvPr>
        </p:nvSpPr>
        <p:spPr>
          <a:xfrm>
            <a:off x="457200" y="1628775"/>
            <a:ext cx="8229600" cy="4525963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endParaRPr lang="en-US" altLang="ru-RU" i="1" dirty="0" smtClean="0">
              <a:solidFill>
                <a:schemeClr val="accent1"/>
              </a:solidFill>
              <a:latin typeface="Cambria Math" pitchFamily="18" charset="0"/>
            </a:endParaRPr>
          </a:p>
          <a:p>
            <a:pPr marL="0" indent="0">
              <a:buFont typeface="Arial" charset="0"/>
              <a:buNone/>
            </a:pPr>
            <a:endParaRPr lang="en-US" altLang="ru-RU" i="1" dirty="0" smtClean="0">
              <a:solidFill>
                <a:schemeClr val="accent1"/>
              </a:solidFill>
              <a:latin typeface="Cambria Math" pitchFamily="18" charset="0"/>
            </a:endParaRPr>
          </a:p>
          <a:p>
            <a:pPr marL="0" indent="0">
              <a:buFont typeface="Arial" charset="0"/>
              <a:buNone/>
            </a:pPr>
            <a:r>
              <a:rPr lang="en-US" altLang="ru-RU" dirty="0" smtClean="0">
                <a:solidFill>
                  <a:schemeClr val="accent1"/>
                </a:solidFill>
              </a:rPr>
              <a:t>       </a:t>
            </a:r>
          </a:p>
          <a:p>
            <a:pPr marL="0" indent="0">
              <a:buFont typeface="Arial" charset="0"/>
              <a:buNone/>
            </a:pPr>
            <a:endParaRPr lang="en-US" altLang="ru-RU" sz="2800" dirty="0" smtClean="0">
              <a:solidFill>
                <a:schemeClr val="accent1"/>
              </a:solidFill>
            </a:endParaRPr>
          </a:p>
          <a:p>
            <a:pPr marL="0" indent="0">
              <a:buFont typeface="Arial" charset="0"/>
              <a:buNone/>
            </a:pPr>
            <a:r>
              <a:rPr lang="en-US" altLang="ru-RU" sz="2800" dirty="0" smtClean="0">
                <a:solidFill>
                  <a:schemeClr val="accent1"/>
                </a:solidFill>
              </a:rPr>
              <a:t>        The fitted values of the size parameter </a:t>
            </a:r>
            <a:r>
              <a:rPr lang="el-GR" altLang="ru-RU" sz="2800" dirty="0" smtClean="0">
                <a:solidFill>
                  <a:schemeClr val="accent1"/>
                </a:solidFill>
              </a:rPr>
              <a:t>Λ</a:t>
            </a:r>
            <a:r>
              <a:rPr lang="en-US" altLang="ru-RU" sz="2800" dirty="0" smtClean="0">
                <a:solidFill>
                  <a:schemeClr val="accent1"/>
                </a:solidFill>
              </a:rPr>
              <a:t> in GeV</a:t>
            </a:r>
            <a:endParaRPr lang="ru-RU" altLang="ru-RU" sz="2800" dirty="0" smtClean="0">
              <a:solidFill>
                <a:schemeClr val="accent1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0" y="500063"/>
            <a:ext cx="9144000" cy="714375"/>
          </a:xfrm>
          <a:prstGeom prst="rect">
            <a:avLst/>
          </a:prstGeom>
          <a:solidFill>
            <a:schemeClr val="accent1"/>
          </a:solidFill>
          <a:ln>
            <a:solidFill>
              <a:srgbClr val="0070C0"/>
            </a:solidFill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2400" dirty="0" smtClean="0">
                <a:solidFill>
                  <a:schemeClr val="bg1"/>
                </a:solidFill>
              </a:rPr>
              <a:t>Model parameters</a:t>
            </a:r>
            <a:endParaRPr lang="ru-RU" sz="2400" spc="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42" y="1975644"/>
            <a:ext cx="8596484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" y="4869160"/>
            <a:ext cx="821055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Объект 2"/>
          <p:cNvSpPr txBox="1">
            <a:spLocks/>
          </p:cNvSpPr>
          <p:nvPr/>
        </p:nvSpPr>
        <p:spPr>
          <a:xfrm>
            <a:off x="3059832" y="6093296"/>
            <a:ext cx="6084168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1" dirty="0"/>
              <a:t>*C. </a:t>
            </a:r>
            <a:r>
              <a:rPr lang="en-US" sz="1600" b="1" dirty="0" err="1"/>
              <a:t>Patrignani</a:t>
            </a:r>
            <a:r>
              <a:rPr lang="en-US" sz="1600" b="1" dirty="0"/>
              <a:t> et al. [Particle Data Group], Chin. Phys. C 40 (2016) no.10, 100001.</a:t>
            </a:r>
            <a:r>
              <a:rPr lang="en-GB" sz="1600" b="1" dirty="0" smtClean="0"/>
              <a:t> </a:t>
            </a:r>
            <a:endParaRPr lang="en-GB" sz="1600" b="1" dirty="0"/>
          </a:p>
        </p:txBody>
      </p:sp>
    </p:spTree>
    <p:extLst>
      <p:ext uri="{BB962C8B-B14F-4D97-AF65-F5344CB8AC3E}">
        <p14:creationId xmlns:p14="http://schemas.microsoft.com/office/powerpoint/2010/main" val="3516514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85" y="1556792"/>
            <a:ext cx="7849815" cy="2560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0" y="500063"/>
            <a:ext cx="9144000" cy="714375"/>
          </a:xfrm>
          <a:prstGeom prst="rect">
            <a:avLst/>
          </a:prstGeom>
          <a:solidFill>
            <a:schemeClr val="accent1"/>
          </a:solidFill>
          <a:ln>
            <a:solidFill>
              <a:srgbClr val="0070C0"/>
            </a:solidFill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2400" dirty="0" err="1" smtClean="0">
                <a:solidFill>
                  <a:schemeClr val="bg1"/>
                </a:solidFill>
              </a:rPr>
              <a:t>Leptonic</a:t>
            </a:r>
            <a:r>
              <a:rPr lang="en-US" sz="2400" dirty="0" smtClean="0">
                <a:solidFill>
                  <a:schemeClr val="bg1"/>
                </a:solidFill>
              </a:rPr>
              <a:t> decay constants</a:t>
            </a:r>
            <a:endParaRPr lang="ru-RU" sz="2400" spc="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1835696" y="6021288"/>
            <a:ext cx="7506580" cy="10841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b="1" dirty="0"/>
              <a:t>* </a:t>
            </a:r>
            <a:r>
              <a:rPr lang="en-US" sz="1600" b="1" dirty="0" err="1" smtClean="0"/>
              <a:t>Dubnicka</a:t>
            </a:r>
            <a:r>
              <a:rPr lang="en-US" sz="1600" b="1" dirty="0" smtClean="0"/>
              <a:t>, </a:t>
            </a:r>
            <a:r>
              <a:rPr lang="en-US" sz="1600" b="1" dirty="0" err="1" smtClean="0"/>
              <a:t>Dubnickova</a:t>
            </a:r>
            <a:r>
              <a:rPr lang="en-US" sz="1600" b="1" dirty="0" smtClean="0"/>
              <a:t>, </a:t>
            </a:r>
            <a:r>
              <a:rPr lang="en-US" sz="1600" b="1" dirty="0" err="1" smtClean="0"/>
              <a:t>Issadykov</a:t>
            </a:r>
            <a:r>
              <a:rPr lang="en-US" sz="1600" b="1" dirty="0" smtClean="0"/>
              <a:t>, Ivanov, </a:t>
            </a:r>
            <a:r>
              <a:rPr lang="en-US" sz="1600" b="1" dirty="0" err="1" smtClean="0"/>
              <a:t>Liptaj</a:t>
            </a:r>
            <a:r>
              <a:rPr lang="en-US" sz="1600" b="1" dirty="0" smtClean="0"/>
              <a:t>, </a:t>
            </a:r>
            <a:r>
              <a:rPr lang="en-GB" sz="1600" b="1" dirty="0" err="1" smtClean="0"/>
              <a:t>Phys.Rev</a:t>
            </a:r>
            <a:r>
              <a:rPr lang="en-GB" sz="1600" b="1" dirty="0"/>
              <a:t>. D96 (2017) no.7, 076017</a:t>
            </a:r>
            <a:r>
              <a:rPr lang="en-GB" sz="1600" dirty="0"/>
              <a:t> </a:t>
            </a:r>
            <a:endParaRPr lang="ru-RU" sz="1600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" y="4509120"/>
            <a:ext cx="7391400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8946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0" y="500063"/>
            <a:ext cx="9144000" cy="714375"/>
          </a:xfrm>
          <a:prstGeom prst="rect">
            <a:avLst/>
          </a:prstGeom>
          <a:solidFill>
            <a:schemeClr val="accent1"/>
          </a:solidFill>
          <a:ln>
            <a:solidFill>
              <a:srgbClr val="0070C0"/>
            </a:solidFill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2400" dirty="0" smtClean="0">
                <a:solidFill>
                  <a:schemeClr val="bg1"/>
                </a:solidFill>
              </a:rPr>
              <a:t>Model parameters</a:t>
            </a:r>
            <a:endParaRPr lang="ru-RU" sz="2400" spc="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2051720" y="6093296"/>
            <a:ext cx="7308304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1" dirty="0" smtClean="0"/>
              <a:t>*C. </a:t>
            </a:r>
            <a:r>
              <a:rPr lang="en-US" sz="1600" b="1" dirty="0" err="1" smtClean="0"/>
              <a:t>Patrignani</a:t>
            </a:r>
            <a:r>
              <a:rPr lang="en-US" sz="1600" b="1" dirty="0" smtClean="0"/>
              <a:t> et al. [Particle Data Group], Chin. Phys. C 40 (2016) no.10, 100001.</a:t>
            </a:r>
            <a:r>
              <a:rPr lang="en-GB" sz="1600" b="1" dirty="0" smtClean="0"/>
              <a:t> </a:t>
            </a:r>
            <a:endParaRPr lang="en-GB" sz="1600" b="1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1691680" y="3429000"/>
            <a:ext cx="7768027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1" dirty="0" smtClean="0"/>
              <a:t>*</a:t>
            </a:r>
            <a:r>
              <a:rPr lang="en-GB" sz="1600" b="1" dirty="0"/>
              <a:t>S. </a:t>
            </a:r>
            <a:r>
              <a:rPr lang="en-GB" sz="1600" b="1" dirty="0" err="1"/>
              <a:t>Descotes-Genon</a:t>
            </a:r>
            <a:r>
              <a:rPr lang="en-GB" sz="1600" b="1" dirty="0"/>
              <a:t>, T. Hurth, J. Matias, and J. </a:t>
            </a:r>
            <a:r>
              <a:rPr lang="en-GB" sz="1600" b="1" dirty="0" err="1"/>
              <a:t>Virto</a:t>
            </a:r>
            <a:r>
              <a:rPr lang="en-GB" sz="1600" b="1" dirty="0"/>
              <a:t>, J. </a:t>
            </a:r>
            <a:r>
              <a:rPr lang="en-GB" sz="1600" b="1" dirty="0" smtClean="0"/>
              <a:t>High Energy </a:t>
            </a:r>
            <a:r>
              <a:rPr lang="en-GB" sz="1600" b="1" dirty="0"/>
              <a:t>Phys. 05 (2013) 137</a:t>
            </a:r>
            <a:r>
              <a:rPr lang="en-GB" sz="1600" b="1" dirty="0" smtClean="0"/>
              <a:t>. </a:t>
            </a:r>
            <a:endParaRPr lang="en-GB" sz="1600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04975"/>
            <a:ext cx="6431916" cy="150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269" y="4461222"/>
            <a:ext cx="7286625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4188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71738"/>
            <a:ext cx="9144000" cy="2109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0" y="500063"/>
            <a:ext cx="9144000" cy="714375"/>
          </a:xfrm>
          <a:prstGeom prst="rect">
            <a:avLst/>
          </a:prstGeom>
          <a:solidFill>
            <a:schemeClr val="accent1"/>
          </a:solidFill>
          <a:ln>
            <a:solidFill>
              <a:srgbClr val="0070C0"/>
            </a:solidFill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nvariant Form factors definition</a:t>
            </a:r>
            <a:endParaRPr lang="en-US" alt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98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117703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0" y="500063"/>
            <a:ext cx="9144000" cy="714375"/>
          </a:xfrm>
          <a:prstGeom prst="rect">
            <a:avLst/>
          </a:prstGeom>
          <a:solidFill>
            <a:schemeClr val="accent1"/>
          </a:solidFill>
          <a:ln>
            <a:solidFill>
              <a:srgbClr val="0070C0"/>
            </a:solidFill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Definition of the Helicity Form factors</a:t>
            </a:r>
            <a:endParaRPr lang="ru-RU" alt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7137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1716</TotalTime>
  <Words>677</Words>
  <Application>Microsoft Office PowerPoint</Application>
  <PresentationFormat>화면 슬라이드 쇼(4:3)</PresentationFormat>
  <Paragraphs>90</Paragraphs>
  <Slides>39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39</vt:i4>
      </vt:variant>
    </vt:vector>
  </HeadingPairs>
  <TitlesOfParts>
    <vt:vector size="46" baseType="lpstr">
      <vt:lpstr>맑은 고딕</vt:lpstr>
      <vt:lpstr>Arial</vt:lpstr>
      <vt:lpstr>Calibri</vt:lpstr>
      <vt:lpstr>Cambria Math</vt:lpstr>
      <vt:lpstr>Times New Roman</vt:lpstr>
      <vt:lpstr>Wingdings</vt:lpstr>
      <vt:lpstr>Тема Office</vt:lpstr>
      <vt:lpstr>PowerPoint 프레젠테이션</vt:lpstr>
      <vt:lpstr>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Yongseok Oh</cp:lastModifiedBy>
  <cp:revision>10</cp:revision>
  <dcterms:created xsi:type="dcterms:W3CDTF">2018-08-14T14:55:13Z</dcterms:created>
  <dcterms:modified xsi:type="dcterms:W3CDTF">2018-08-20T23:46:27Z</dcterms:modified>
</cp:coreProperties>
</file>