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1"/>
  </p:notesMasterIdLst>
  <p:sldIdLst>
    <p:sldId id="266" r:id="rId2"/>
    <p:sldId id="527" r:id="rId3"/>
    <p:sldId id="528" r:id="rId4"/>
    <p:sldId id="529" r:id="rId5"/>
    <p:sldId id="526" r:id="rId6"/>
    <p:sldId id="537" r:id="rId7"/>
    <p:sldId id="540" r:id="rId8"/>
    <p:sldId id="539" r:id="rId9"/>
    <p:sldId id="538" r:id="rId10"/>
    <p:sldId id="541" r:id="rId11"/>
    <p:sldId id="530" r:id="rId12"/>
    <p:sldId id="531" r:id="rId13"/>
    <p:sldId id="559" r:id="rId14"/>
    <p:sldId id="560" r:id="rId15"/>
    <p:sldId id="533" r:id="rId16"/>
    <p:sldId id="534" r:id="rId17"/>
    <p:sldId id="561" r:id="rId18"/>
    <p:sldId id="558" r:id="rId19"/>
    <p:sldId id="536" r:id="rId20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6FF"/>
    <a:srgbClr val="CC9900"/>
    <a:srgbClr val="663300"/>
    <a:srgbClr val="996633"/>
    <a:srgbClr val="FFCC99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1" autoAdjust="0"/>
    <p:restoredTop sz="94660" autoAdjust="0"/>
  </p:normalViewPr>
  <p:slideViewPr>
    <p:cSldViewPr>
      <p:cViewPr varScale="1">
        <p:scale>
          <a:sx n="95" d="100"/>
          <a:sy n="95" d="100"/>
        </p:scale>
        <p:origin x="166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3E54D-0D33-4AC7-A84A-959F17CB4AD3}" type="datetimeFigureOut">
              <a:rPr lang="ko-KR" altLang="en-US" smtClean="0"/>
              <a:t>2021. 6. 23.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6B1F7-9BA0-4ECA-A451-406532499F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786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28"/>
          <p:cNvSpPr>
            <a:spLocks/>
          </p:cNvSpPr>
          <p:nvPr/>
        </p:nvSpPr>
        <p:spPr bwMode="auto">
          <a:xfrm>
            <a:off x="3924300" y="5157788"/>
            <a:ext cx="1368425" cy="1368425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5" name="Freeform 729"/>
          <p:cNvSpPr>
            <a:spLocks/>
          </p:cNvSpPr>
          <p:nvPr/>
        </p:nvSpPr>
        <p:spPr bwMode="auto">
          <a:xfrm>
            <a:off x="5292725" y="6092825"/>
            <a:ext cx="215900" cy="215900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pic>
        <p:nvPicPr>
          <p:cNvPr id="6" name="Picture 730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0" y="5837238"/>
            <a:ext cx="6858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6"/>
          <a:stretch>
            <a:fillRect/>
          </a:stretch>
        </p:blipFill>
        <p:spPr bwMode="auto">
          <a:xfrm>
            <a:off x="0" y="5013325"/>
            <a:ext cx="914400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1476374" y="1124744"/>
            <a:ext cx="6264275" cy="1224409"/>
          </a:xfrm>
        </p:spPr>
        <p:txBody>
          <a:bodyPr/>
          <a:lstStyle>
            <a:lvl1pPr algn="ctr">
              <a:defRPr sz="3600" i="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1480343" y="3573016"/>
            <a:ext cx="6256338" cy="72008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ko-KR" altLang="en-US" dirty="0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47213894"/>
      </p:ext>
    </p:extLst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HEADPLAY2\Downloads\시그니춰2\기초과학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527800"/>
            <a:ext cx="13700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Head-pc\db\0문서0\1.진행문서\130604_코드체이서 ppt자료_C\ppt소스\중이온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397625"/>
            <a:ext cx="7159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333375"/>
            <a:ext cx="7493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7" y="44624"/>
            <a:ext cx="7848872" cy="504825"/>
          </a:xfrm>
        </p:spPr>
        <p:txBody>
          <a:bodyPr/>
          <a:lstStyle>
            <a:lvl1pPr algn="l">
              <a:defRPr i="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980728"/>
            <a:ext cx="8374062" cy="511175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00563" y="6543675"/>
            <a:ext cx="504825" cy="314325"/>
          </a:xfrm>
        </p:spPr>
        <p:txBody>
          <a:bodyPr/>
          <a:lstStyle>
            <a:lvl1pPr>
              <a:defRPr sz="1100" smtClean="0">
                <a:solidFill>
                  <a:schemeClr val="bg2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fld id="{6CF4DA16-BF14-4307-8E08-1868CB884F94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435166"/>
      </p:ext>
    </p:extLst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8" name="Freeform 610"/>
          <p:cNvSpPr>
            <a:spLocks/>
          </p:cNvSpPr>
          <p:nvPr/>
        </p:nvSpPr>
        <p:spPr bwMode="gray">
          <a:xfrm>
            <a:off x="0" y="3500438"/>
            <a:ext cx="9544050" cy="3357562"/>
          </a:xfrm>
          <a:custGeom>
            <a:avLst/>
            <a:gdLst/>
            <a:ahLst/>
            <a:cxnLst>
              <a:cxn ang="0">
                <a:pos x="5760" y="0"/>
              </a:cxn>
              <a:cxn ang="0">
                <a:pos x="4332" y="1484"/>
              </a:cxn>
              <a:cxn ang="0">
                <a:pos x="0" y="1493"/>
              </a:cxn>
              <a:cxn ang="0">
                <a:pos x="1" y="1706"/>
              </a:cxn>
              <a:cxn ang="0">
                <a:pos x="5760" y="1671"/>
              </a:cxn>
            </a:cxnLst>
            <a:rect l="0" t="0" r="r" b="b"/>
            <a:pathLst>
              <a:path w="6012" h="1706">
                <a:moveTo>
                  <a:pt x="5760" y="0"/>
                </a:moveTo>
                <a:cubicBezTo>
                  <a:pt x="5736" y="43"/>
                  <a:pt x="6012" y="1484"/>
                  <a:pt x="4332" y="1484"/>
                </a:cubicBezTo>
                <a:lnTo>
                  <a:pt x="0" y="1493"/>
                </a:lnTo>
                <a:lnTo>
                  <a:pt x="1" y="1706"/>
                </a:lnTo>
                <a:lnTo>
                  <a:pt x="5760" y="1671"/>
                </a:lnTo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38039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897" name="Freeform 609"/>
          <p:cNvSpPr>
            <a:spLocks/>
          </p:cNvSpPr>
          <p:nvPr/>
        </p:nvSpPr>
        <p:spPr bwMode="gray">
          <a:xfrm>
            <a:off x="0" y="5264150"/>
            <a:ext cx="9144000" cy="1693863"/>
          </a:xfrm>
          <a:custGeom>
            <a:avLst/>
            <a:gdLst/>
            <a:ahLst/>
            <a:cxnLst>
              <a:cxn ang="0">
                <a:pos x="5754" y="0"/>
              </a:cxn>
              <a:cxn ang="0">
                <a:pos x="4722" y="486"/>
              </a:cxn>
              <a:cxn ang="0">
                <a:pos x="0" y="489"/>
              </a:cxn>
              <a:cxn ang="0">
                <a:pos x="1" y="689"/>
              </a:cxn>
              <a:cxn ang="0">
                <a:pos x="5760" y="657"/>
              </a:cxn>
            </a:cxnLst>
            <a:rect l="0" t="0" r="r" b="b"/>
            <a:pathLst>
              <a:path w="5760" h="689">
                <a:moveTo>
                  <a:pt x="5754" y="0"/>
                </a:moveTo>
                <a:cubicBezTo>
                  <a:pt x="5730" y="0"/>
                  <a:pt x="5640" y="474"/>
                  <a:pt x="4722" y="486"/>
                </a:cubicBezTo>
                <a:lnTo>
                  <a:pt x="0" y="489"/>
                </a:lnTo>
                <a:lnTo>
                  <a:pt x="1" y="689"/>
                </a:lnTo>
                <a:lnTo>
                  <a:pt x="5760" y="657"/>
                </a:lnTo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15294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896" name="Freeform 608"/>
          <p:cNvSpPr>
            <a:spLocks/>
          </p:cNvSpPr>
          <p:nvPr/>
        </p:nvSpPr>
        <p:spPr bwMode="gray">
          <a:xfrm>
            <a:off x="0" y="584200"/>
            <a:ext cx="9144000" cy="1260475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0" y="776"/>
              </a:cxn>
              <a:cxn ang="0">
                <a:pos x="1600" y="88"/>
              </a:cxn>
              <a:cxn ang="0">
                <a:pos x="5760" y="88"/>
              </a:cxn>
              <a:cxn ang="0">
                <a:pos x="5760" y="0"/>
              </a:cxn>
              <a:cxn ang="0">
                <a:pos x="752" y="0"/>
              </a:cxn>
            </a:cxnLst>
            <a:rect l="0" t="0" r="r" b="b"/>
            <a:pathLst>
              <a:path w="5760" h="794">
                <a:moveTo>
                  <a:pt x="0" y="96"/>
                </a:moveTo>
                <a:lnTo>
                  <a:pt x="0" y="776"/>
                </a:lnTo>
                <a:cubicBezTo>
                  <a:pt x="32" y="794"/>
                  <a:pt x="336" y="56"/>
                  <a:pt x="1600" y="88"/>
                </a:cubicBezTo>
                <a:lnTo>
                  <a:pt x="5760" y="88"/>
                </a:lnTo>
                <a:lnTo>
                  <a:pt x="5760" y="0"/>
                </a:lnTo>
                <a:lnTo>
                  <a:pt x="752" y="0"/>
                </a:lnTo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15294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011863" y="6513513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0" hangingPunct="1">
              <a:defRPr sz="1000" b="0">
                <a:latin typeface="+mn-lt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ko-KR">
              <a:solidFill>
                <a:srgbClr val="113F71"/>
              </a:solidFill>
            </a:endParaRP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344863" y="6551613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0" hangingPunct="1">
              <a:defRPr sz="1000">
                <a:latin typeface="+mn-lt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42348C-0566-4244-8DEE-01AEE46045D0}" type="slidenum">
              <a:rPr lang="ko-KR" altLang="en-US" b="1">
                <a:solidFill>
                  <a:srgbClr val="113F7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ko-KR" b="1" dirty="0">
              <a:solidFill>
                <a:srgbClr val="113F71"/>
              </a:solidFill>
            </a:endParaRPr>
          </a:p>
        </p:txBody>
      </p:sp>
      <p:sp>
        <p:nvSpPr>
          <p:cNvPr id="1031" name="Freeform 604" descr="hangul_p"/>
          <p:cNvSpPr>
            <a:spLocks/>
          </p:cNvSpPr>
          <p:nvPr/>
        </p:nvSpPr>
        <p:spPr bwMode="gray">
          <a:xfrm>
            <a:off x="0" y="0"/>
            <a:ext cx="9144000" cy="1168400"/>
          </a:xfrm>
          <a:custGeom>
            <a:avLst/>
            <a:gdLst>
              <a:gd name="T0" fmla="*/ 0 w 5760"/>
              <a:gd name="T1" fmla="*/ 0 h 680"/>
              <a:gd name="T2" fmla="*/ 0 w 5760"/>
              <a:gd name="T3" fmla="*/ 2147483647 h 680"/>
              <a:gd name="T4" fmla="*/ 2147483647 w 5760"/>
              <a:gd name="T5" fmla="*/ 2147483647 h 680"/>
              <a:gd name="T6" fmla="*/ 2147483647 w 5760"/>
              <a:gd name="T7" fmla="*/ 2147483647 h 680"/>
              <a:gd name="T8" fmla="*/ 2147483647 w 5760"/>
              <a:gd name="T9" fmla="*/ 0 h 680"/>
              <a:gd name="T10" fmla="*/ 0 w 5760"/>
              <a:gd name="T11" fmla="*/ 0 h 6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60" h="680">
                <a:moveTo>
                  <a:pt x="0" y="0"/>
                </a:moveTo>
                <a:lnTo>
                  <a:pt x="0" y="680"/>
                </a:lnTo>
                <a:cubicBezTo>
                  <a:pt x="240" y="520"/>
                  <a:pt x="472" y="312"/>
                  <a:pt x="1456" y="344"/>
                </a:cubicBezTo>
                <a:lnTo>
                  <a:pt x="5760" y="342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charset="-127"/>
            </a:endParaRPr>
          </a:p>
        </p:txBody>
      </p:sp>
      <p:sp>
        <p:nvSpPr>
          <p:cNvPr id="1032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900113" y="44450"/>
            <a:ext cx="78501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33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5288" y="1196975"/>
            <a:ext cx="837406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82365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ransition>
    <p:cover/>
  </p:transition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5pPr>
      <a:lvl6pPr marL="4572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ctrTitle" sz="quarter"/>
          </p:nvPr>
        </p:nvSpPr>
        <p:spPr>
          <a:xfrm>
            <a:off x="1115616" y="1125538"/>
            <a:ext cx="6984057" cy="1223962"/>
          </a:xfrm>
        </p:spPr>
        <p:txBody>
          <a:bodyPr/>
          <a:lstStyle/>
          <a:p>
            <a:r>
              <a:rPr lang="en-US" altLang="ko-KR" sz="2800" dirty="0"/>
              <a:t>Introduction to Fusion and </a:t>
            </a:r>
            <a:r>
              <a:rPr lang="en-US" altLang="ko-KR" sz="2800" dirty="0" err="1"/>
              <a:t>Quasifission</a:t>
            </a:r>
            <a:r>
              <a:rPr lang="en-US" altLang="ko-KR" sz="2800" dirty="0"/>
              <a:t> Reactions</a:t>
            </a:r>
            <a:endParaRPr lang="ko-KR" altLang="en-US" sz="2800" dirty="0"/>
          </a:p>
        </p:txBody>
      </p:sp>
      <p:sp>
        <p:nvSpPr>
          <p:cNvPr id="4099" name="부제목 2"/>
          <p:cNvSpPr>
            <a:spLocks noGrp="1"/>
          </p:cNvSpPr>
          <p:nvPr>
            <p:ph type="subTitle" sz="quarter" idx="1"/>
          </p:nvPr>
        </p:nvSpPr>
        <p:spPr>
          <a:xfrm>
            <a:off x="973547" y="4221088"/>
            <a:ext cx="7196906" cy="719137"/>
          </a:xfrm>
        </p:spPr>
        <p:txBody>
          <a:bodyPr/>
          <a:lstStyle/>
          <a:p>
            <a:endParaRPr lang="en-US" altLang="ko-KR" sz="1500" dirty="0"/>
          </a:p>
          <a:p>
            <a:r>
              <a:rPr lang="en-US" altLang="ko-KR" sz="1500" dirty="0"/>
              <a:t>Nuclear Physics School, June 24</a:t>
            </a:r>
            <a:r>
              <a:rPr lang="en-US" altLang="ko-KR" sz="1500" baseline="30000" dirty="0"/>
              <a:t>th</a:t>
            </a:r>
            <a:r>
              <a:rPr lang="en-US" altLang="ko-KR" sz="1500" dirty="0"/>
              <a:t> , 2021</a:t>
            </a:r>
            <a:endParaRPr lang="ko-KR" altLang="en-US" sz="1500" dirty="0"/>
          </a:p>
        </p:txBody>
      </p:sp>
      <p:sp>
        <p:nvSpPr>
          <p:cNvPr id="4" name="부제목 2"/>
          <p:cNvSpPr txBox="1">
            <a:spLocks/>
          </p:cNvSpPr>
          <p:nvPr/>
        </p:nvSpPr>
        <p:spPr bwMode="white">
          <a:xfrm>
            <a:off x="1443831" y="2710011"/>
            <a:ext cx="62563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sz="1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atinLnBrk="0"/>
            <a:r>
              <a:rPr lang="en-US" altLang="ko-KR" sz="2400" kern="0" dirty="0" err="1"/>
              <a:t>Kyungil</a:t>
            </a:r>
            <a:r>
              <a:rPr lang="en-US" altLang="ko-KR" sz="2400" kern="0" dirty="0"/>
              <a:t> Kim</a:t>
            </a:r>
            <a:endParaRPr lang="ko-KR" altLang="en-US" sz="2400" kern="0" dirty="0"/>
          </a:p>
        </p:txBody>
      </p:sp>
      <p:sp>
        <p:nvSpPr>
          <p:cNvPr id="5" name="부제목 2"/>
          <p:cNvSpPr txBox="1">
            <a:spLocks/>
          </p:cNvSpPr>
          <p:nvPr/>
        </p:nvSpPr>
        <p:spPr bwMode="white">
          <a:xfrm>
            <a:off x="920931" y="2908919"/>
            <a:ext cx="7302138" cy="75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sz="1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atinLnBrk="0"/>
            <a:endParaRPr lang="en-US" altLang="ko-KR" kern="0" dirty="0"/>
          </a:p>
          <a:p>
            <a:pPr latinLnBrk="0"/>
            <a:r>
              <a:rPr lang="en-US" altLang="ko-KR" kern="0" dirty="0"/>
              <a:t>Rare Isotope Science Project, Institute for Basic Science</a:t>
            </a:r>
            <a:endParaRPr lang="ko-KR" altLang="en-US" kern="0" dirty="0"/>
          </a:p>
        </p:txBody>
      </p:sp>
    </p:spTree>
    <p:extLst>
      <p:ext uri="{BB962C8B-B14F-4D97-AF65-F5344CB8AC3E}">
        <p14:creationId xmlns:p14="http://schemas.microsoft.com/office/powerpoint/2010/main" val="43859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F200AE-1E3E-584E-B29E-B18F14E70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Mass Excess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8858EC1-7D07-B848-910A-497C0CAA18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10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FC6CA9-1495-4945-B75A-0E3EE8C5F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" y="1196752"/>
            <a:ext cx="9144000" cy="74481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7DBB2DB-6BDA-A64A-AA5B-853D16812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112" y="770478"/>
            <a:ext cx="3683000" cy="393700"/>
          </a:xfrm>
          <a:prstGeom prst="rect">
            <a:avLst/>
          </a:prstGeom>
        </p:spPr>
      </p:pic>
      <p:pic>
        <p:nvPicPr>
          <p:cNvPr id="10" name="그림 9" descr="테이블이(가) 표시된 사진&#10;&#10;자동 생성된 설명">
            <a:extLst>
              <a:ext uri="{FF2B5EF4-FFF2-40B4-BE49-F238E27FC236}">
                <a16:creationId xmlns:a16="http://schemas.microsoft.com/office/drawing/2014/main" id="{E0509EFF-3C43-D449-B0F5-0E805E686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7390"/>
            <a:ext cx="9144000" cy="29032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E77A10-41EF-2243-9BE4-077B67AC486D}"/>
              </a:ext>
            </a:extLst>
          </p:cNvPr>
          <p:cNvSpPr txBox="1"/>
          <p:nvPr/>
        </p:nvSpPr>
        <p:spPr>
          <a:xfrm>
            <a:off x="1213353" y="5013176"/>
            <a:ext cx="6213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/>
              <a:t>1 atomic mass unit = </a:t>
            </a:r>
            <a:r>
              <a:rPr kumimoji="1" lang="en-US" altLang="ko-Kore-KR" baseline="30000" dirty="0"/>
              <a:t>12</a:t>
            </a:r>
            <a:r>
              <a:rPr kumimoji="1" lang="en-US" altLang="ko-Kore-KR" dirty="0"/>
              <a:t>C mass / 12 = 931.494 MeV / c</a:t>
            </a:r>
            <a:r>
              <a:rPr kumimoji="1" lang="en-US" altLang="ko-Kore-KR" baseline="30000" dirty="0"/>
              <a:t>2</a:t>
            </a:r>
            <a:endParaRPr kumimoji="1" lang="ko-Kore-KR" altLang="en-US" baseline="30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D34153-491B-D941-96FF-32D95DBE8278}"/>
              </a:ext>
            </a:extLst>
          </p:cNvPr>
          <p:cNvSpPr txBox="1"/>
          <p:nvPr/>
        </p:nvSpPr>
        <p:spPr>
          <a:xfrm>
            <a:off x="1243007" y="5439925"/>
            <a:ext cx="6153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baseline="30000" dirty="0"/>
              <a:t>40</a:t>
            </a:r>
            <a:r>
              <a:rPr kumimoji="1" lang="en-US" altLang="ko-Kore-KR" dirty="0"/>
              <a:t>Ar mass = 40 atomic mass unit + mass excess of </a:t>
            </a:r>
            <a:r>
              <a:rPr kumimoji="1" lang="en-US" altLang="ko-Kore-KR" baseline="30000" dirty="0"/>
              <a:t>40</a:t>
            </a:r>
            <a:r>
              <a:rPr kumimoji="1" lang="en-US" altLang="ko-Kore-KR" dirty="0"/>
              <a:t>Ar</a:t>
            </a:r>
            <a:endParaRPr kumimoji="1" lang="ko-Kore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E9C2B9-5747-1B46-8A81-EB520A56079F}"/>
              </a:ext>
            </a:extLst>
          </p:cNvPr>
          <p:cNvSpPr txBox="1"/>
          <p:nvPr/>
        </p:nvSpPr>
        <p:spPr>
          <a:xfrm>
            <a:off x="1055389" y="5902856"/>
            <a:ext cx="6890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/>
              <a:t>B</a:t>
            </a:r>
            <a:r>
              <a:rPr kumimoji="1" lang="en-US" altLang="ko-Kore-KR" baseline="-25000" dirty="0"/>
              <a:t>1</a:t>
            </a:r>
            <a:r>
              <a:rPr kumimoji="1" lang="en-US" altLang="ko-Kore-KR" dirty="0"/>
              <a:t>+B</a:t>
            </a:r>
            <a:r>
              <a:rPr kumimoji="1" lang="en-US" altLang="ko-Kore-KR" baseline="-25000" dirty="0"/>
              <a:t>2</a:t>
            </a:r>
            <a:r>
              <a:rPr kumimoji="1" lang="en-US" altLang="ko-Kore-KR" dirty="0"/>
              <a:t>-B</a:t>
            </a:r>
            <a:r>
              <a:rPr kumimoji="1" lang="en-US" altLang="ko-Kore-KR" baseline="-25000" dirty="0"/>
              <a:t>CN</a:t>
            </a:r>
            <a:r>
              <a:rPr kumimoji="1" lang="en-US" altLang="ko-Kore-KR" dirty="0"/>
              <a:t> = M</a:t>
            </a:r>
            <a:r>
              <a:rPr kumimoji="1" lang="en-US" altLang="ko-Kore-KR" baseline="-25000" dirty="0"/>
              <a:t>1</a:t>
            </a:r>
            <a:r>
              <a:rPr kumimoji="1" lang="en-US" altLang="ko-Kore-KR" dirty="0"/>
              <a:t>+M</a:t>
            </a:r>
            <a:r>
              <a:rPr kumimoji="1" lang="en-US" altLang="ko-Kore-KR" baseline="-25000" dirty="0"/>
              <a:t>2</a:t>
            </a:r>
            <a:r>
              <a:rPr kumimoji="1" lang="en-US" altLang="ko-Kore-KR" dirty="0"/>
              <a:t>-M</a:t>
            </a:r>
            <a:r>
              <a:rPr kumimoji="1" lang="en-US" altLang="ko-Kore-KR" baseline="-25000" dirty="0"/>
              <a:t>CN</a:t>
            </a:r>
            <a:r>
              <a:rPr kumimoji="1" lang="en-US" altLang="ko-Kore-KR" dirty="0"/>
              <a:t> = mass excess of (1+2-CN) = Q value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13075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DNS Model - Fusion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11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74547"/>
            <a:ext cx="4054615" cy="356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6"/>
          <p:cNvSpPr txBox="1"/>
          <p:nvPr/>
        </p:nvSpPr>
        <p:spPr>
          <a:xfrm>
            <a:off x="652473" y="4762170"/>
            <a:ext cx="3240360" cy="1700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Entrance channel</a:t>
            </a:r>
          </a:p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Fusion</a:t>
            </a:r>
          </a:p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Charge symmetric DNS</a:t>
            </a:r>
          </a:p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Quasi fission</a:t>
            </a:r>
            <a:endParaRPr lang="ko-KR" altLang="en-US" b="1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4403EC4-62D2-D74A-A506-85A2F3BD4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33" y="5687336"/>
            <a:ext cx="4711700" cy="495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337E54-E095-684E-B6CE-C7EC923B995F}"/>
              </a:ext>
            </a:extLst>
          </p:cNvPr>
          <p:cNvSpPr txBox="1"/>
          <p:nvPr/>
        </p:nvSpPr>
        <p:spPr>
          <a:xfrm>
            <a:off x="3892833" y="5211766"/>
            <a:ext cx="260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&lt;Fusion cross section&gt;</a:t>
            </a:r>
            <a:endParaRPr kumimoji="1"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291" y="1406409"/>
            <a:ext cx="4320480" cy="30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8845C4-6CB1-0943-B329-7E44B3C28E29}"/>
              </a:ext>
            </a:extLst>
          </p:cNvPr>
          <p:cNvSpPr txBox="1"/>
          <p:nvPr/>
        </p:nvSpPr>
        <p:spPr>
          <a:xfrm>
            <a:off x="4069291" y="964095"/>
            <a:ext cx="2257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&lt;Driving potential&gt;</a:t>
            </a:r>
            <a:endParaRPr kumimoji="1"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ACF5443-8BC0-7345-A25B-F74114DBF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674" y="1719983"/>
            <a:ext cx="4426814" cy="33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2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98B0A55A-CB35-7445-B3F4-B99C412AA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3" y="1375487"/>
            <a:ext cx="4426814" cy="338554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Fusion Cross-section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01" y="4500092"/>
            <a:ext cx="3744416" cy="64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44" y="5367086"/>
            <a:ext cx="332125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/>
          <a:stretch/>
        </p:blipFill>
        <p:spPr bwMode="auto">
          <a:xfrm>
            <a:off x="5187696" y="5301908"/>
            <a:ext cx="3168352" cy="70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3476"/>
            <a:ext cx="4000072" cy="55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09" y="2513941"/>
            <a:ext cx="2152079" cy="42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39552" y="1084794"/>
            <a:ext cx="4206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Cross-section for evaporation residues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1" y="2100667"/>
            <a:ext cx="229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Fusion cross-section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2409" y="3122503"/>
            <a:ext cx="2569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Probability for formation of compound nucleus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4709" y="5148019"/>
            <a:ext cx="1239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Level density</a:t>
            </a:r>
            <a:endParaRPr lang="ko-KR" altLang="en-US" sz="1400" dirty="0">
              <a:solidFill>
                <a:schemeClr val="tx2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2" y="3789740"/>
            <a:ext cx="4657526" cy="65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34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53098-426C-3843-B0C2-D5B8C47E0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P</a:t>
            </a:r>
            <a:r>
              <a:rPr kumimoji="1" lang="en-US" altLang="ko-Kore-KR" baseline="-25000" dirty="0"/>
              <a:t>CN</a:t>
            </a:r>
            <a:endParaRPr kumimoji="1" lang="ko-Kore-KR" altLang="en-US" baseline="-250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BC7D7B-0FE2-E640-A36F-965672B22C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13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FF539D7-C75E-4948-B9BC-BF8CA927D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99" y="1340768"/>
            <a:ext cx="6027328" cy="476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03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53098-426C-3843-B0C2-D5B8C47E0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 err="1"/>
              <a:t>Ar+Hf</a:t>
            </a:r>
            <a:endParaRPr kumimoji="1" lang="ko-Kore-KR" altLang="en-US" baseline="-250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BC7D7B-0FE2-E640-A36F-965672B22C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14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BB7559A-D9B3-0640-AD8E-EF24B1B22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27" y="757511"/>
            <a:ext cx="7848872" cy="561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04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Multi-nucleon Transfer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15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6502"/>
            <a:ext cx="4947840" cy="10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127170"/>
            <a:ext cx="4764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2"/>
                </a:solidFill>
              </a:rPr>
              <a:t>Evolution of the DNS by nucleon transfer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3419872" y="2863926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932312" y="3021618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3587668" y="291360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37150" y="317401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779912" y="3296435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803939" y="306492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4064351" y="354199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4142607" y="327604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4358631" y="358400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4619043" y="362839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4506030" y="336163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4766442" y="343254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4466643" y="313145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1474119" y="4340916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1986559" y="4498608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1641915" y="439059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1591397" y="465100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1834159" y="4773425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2296063" y="4564001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2118598" y="501898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2196854" y="475303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2412878" y="506099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2673290" y="510538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2560277" y="483862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2820689" y="490953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/>
          <p:cNvSpPr/>
          <p:nvPr/>
        </p:nvSpPr>
        <p:spPr>
          <a:xfrm>
            <a:off x="2520890" y="460844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/>
          <p:cNvSpPr/>
          <p:nvPr/>
        </p:nvSpPr>
        <p:spPr>
          <a:xfrm>
            <a:off x="3754138" y="4443766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/>
          <p:cNvSpPr/>
          <p:nvPr/>
        </p:nvSpPr>
        <p:spPr>
          <a:xfrm>
            <a:off x="4266578" y="4601458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>
            <a:off x="3921934" y="449344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>
            <a:off x="3871416" y="475385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/>
          <p:cNvSpPr/>
          <p:nvPr/>
        </p:nvSpPr>
        <p:spPr>
          <a:xfrm>
            <a:off x="4114178" y="4876275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/>
          <p:cNvSpPr/>
          <p:nvPr/>
        </p:nvSpPr>
        <p:spPr>
          <a:xfrm>
            <a:off x="4138205" y="464476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/>
          <p:cNvSpPr/>
          <p:nvPr/>
        </p:nvSpPr>
        <p:spPr>
          <a:xfrm>
            <a:off x="4398617" y="512183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/>
          <p:cNvSpPr/>
          <p:nvPr/>
        </p:nvSpPr>
        <p:spPr>
          <a:xfrm>
            <a:off x="4476873" y="485588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/>
          <p:cNvSpPr/>
          <p:nvPr/>
        </p:nvSpPr>
        <p:spPr>
          <a:xfrm>
            <a:off x="4692897" y="516384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/>
          <p:cNvSpPr/>
          <p:nvPr/>
        </p:nvSpPr>
        <p:spPr>
          <a:xfrm>
            <a:off x="4953309" y="520823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>
            <a:off x="4840296" y="494147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/>
          <p:cNvSpPr/>
          <p:nvPr/>
        </p:nvSpPr>
        <p:spPr>
          <a:xfrm>
            <a:off x="5100708" y="501238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4800909" y="471129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/>
          <p:nvPr/>
        </p:nvSpPr>
        <p:spPr>
          <a:xfrm>
            <a:off x="5931768" y="4304008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/>
          <p:nvPr/>
        </p:nvSpPr>
        <p:spPr>
          <a:xfrm>
            <a:off x="6444208" y="4461700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/>
          <p:cNvSpPr/>
          <p:nvPr/>
        </p:nvSpPr>
        <p:spPr>
          <a:xfrm>
            <a:off x="6099564" y="435368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>
            <a:off x="6049046" y="4614100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>
            <a:off x="6291808" y="473651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/>
          <p:nvPr/>
        </p:nvSpPr>
        <p:spPr>
          <a:xfrm>
            <a:off x="6315835" y="450500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/>
          <p:cNvSpPr/>
          <p:nvPr/>
        </p:nvSpPr>
        <p:spPr>
          <a:xfrm>
            <a:off x="6576247" y="498207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/>
          <p:cNvSpPr/>
          <p:nvPr/>
        </p:nvSpPr>
        <p:spPr>
          <a:xfrm>
            <a:off x="6654503" y="471612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/>
          <p:cNvSpPr/>
          <p:nvPr/>
        </p:nvSpPr>
        <p:spPr>
          <a:xfrm>
            <a:off x="6870527" y="502408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>
            <a:off x="7130939" y="506847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/>
          <p:cNvSpPr/>
          <p:nvPr/>
        </p:nvSpPr>
        <p:spPr>
          <a:xfrm>
            <a:off x="7017926" y="4801720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/>
          <p:cNvSpPr/>
          <p:nvPr/>
        </p:nvSpPr>
        <p:spPr>
          <a:xfrm>
            <a:off x="7278338" y="487262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6315835" y="434091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아래쪽 화살표 58"/>
          <p:cNvSpPr/>
          <p:nvPr/>
        </p:nvSpPr>
        <p:spPr>
          <a:xfrm>
            <a:off x="4266578" y="4088790"/>
            <a:ext cx="416089" cy="252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아래쪽 화살표 59"/>
          <p:cNvSpPr/>
          <p:nvPr/>
        </p:nvSpPr>
        <p:spPr>
          <a:xfrm rot="2217990">
            <a:off x="3338049" y="4032492"/>
            <a:ext cx="416089" cy="252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아래쪽 화살표 60"/>
          <p:cNvSpPr/>
          <p:nvPr/>
        </p:nvSpPr>
        <p:spPr>
          <a:xfrm rot="17931568">
            <a:off x="5274285" y="3985020"/>
            <a:ext cx="416089" cy="252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1413112" y="5109348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/>
              <a:t>Y</a:t>
            </a:r>
            <a:r>
              <a:rPr lang="en-US" altLang="ko-KR" b="1" i="1" baseline="-25000" dirty="0"/>
              <a:t>Z-1</a:t>
            </a:r>
            <a:endParaRPr lang="ko-KR" altLang="en-US" b="1" i="1" baseline="-25000" dirty="0"/>
          </a:p>
        </p:txBody>
      </p:sp>
      <p:sp>
        <p:nvSpPr>
          <p:cNvPr id="63" name="TextBox 62"/>
          <p:cNvSpPr txBox="1"/>
          <p:nvPr/>
        </p:nvSpPr>
        <p:spPr>
          <a:xfrm>
            <a:off x="3707782" y="519281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/>
              <a:t>Y</a:t>
            </a:r>
            <a:r>
              <a:rPr lang="en-US" altLang="ko-KR" b="1" i="1" baseline="-25000" dirty="0"/>
              <a:t>Z</a:t>
            </a:r>
            <a:endParaRPr lang="ko-KR" altLang="en-US" b="1" i="1" baseline="-25000" dirty="0"/>
          </a:p>
        </p:txBody>
      </p:sp>
      <p:sp>
        <p:nvSpPr>
          <p:cNvPr id="64" name="TextBox 63"/>
          <p:cNvSpPr txBox="1"/>
          <p:nvPr/>
        </p:nvSpPr>
        <p:spPr>
          <a:xfrm>
            <a:off x="5851254" y="5105384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/>
              <a:t>Y</a:t>
            </a:r>
            <a:r>
              <a:rPr lang="en-US" altLang="ko-KR" b="1" i="1" baseline="-25000" dirty="0"/>
              <a:t>Z+1</a:t>
            </a:r>
            <a:endParaRPr lang="ko-KR" altLang="en-US" b="1" i="1" baseline="-25000" dirty="0"/>
          </a:p>
        </p:txBody>
      </p:sp>
    </p:spTree>
    <p:extLst>
      <p:ext uri="{BB962C8B-B14F-4D97-AF65-F5344CB8AC3E}">
        <p14:creationId xmlns:p14="http://schemas.microsoft.com/office/powerpoint/2010/main" val="252320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DNS Model – DNS Evolution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16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DFF99A7-967C-2149-860F-4A1C210B48B1}"/>
              </a:ext>
            </a:extLst>
          </p:cNvPr>
          <p:cNvGrpSpPr/>
          <p:nvPr/>
        </p:nvGrpSpPr>
        <p:grpSpPr>
          <a:xfrm>
            <a:off x="683568" y="1387592"/>
            <a:ext cx="2988881" cy="2508585"/>
            <a:chOff x="5759583" y="3281586"/>
            <a:chExt cx="2988881" cy="2508585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65261883-A35B-414D-B32E-1836985E8C27}"/>
                </a:ext>
              </a:extLst>
            </p:cNvPr>
            <p:cNvSpPr/>
            <p:nvPr/>
          </p:nvSpPr>
          <p:spPr>
            <a:xfrm>
              <a:off x="5759583" y="3688482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CB95F67-42E7-C141-AD24-A393DC20EE64}"/>
                </a:ext>
              </a:extLst>
            </p:cNvPr>
            <p:cNvSpPr/>
            <p:nvPr/>
          </p:nvSpPr>
          <p:spPr>
            <a:xfrm>
              <a:off x="7164288" y="3281586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" name="직선 연결선 90">
              <a:extLst>
                <a:ext uri="{FF2B5EF4-FFF2-40B4-BE49-F238E27FC236}">
                  <a16:creationId xmlns:a16="http://schemas.microsoft.com/office/drawing/2014/main" id="{02F09E4B-03AF-1747-9033-C701AE607634}"/>
                </a:ext>
              </a:extLst>
            </p:cNvPr>
            <p:cNvCxnSpPr/>
            <p:nvPr/>
          </p:nvCxnSpPr>
          <p:spPr>
            <a:xfrm>
              <a:off x="5975607" y="414568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24">
              <a:extLst>
                <a:ext uri="{FF2B5EF4-FFF2-40B4-BE49-F238E27FC236}">
                  <a16:creationId xmlns:a16="http://schemas.microsoft.com/office/drawing/2014/main" id="{0B167748-1CAC-7742-9ACA-BAF9932EC1FC}"/>
                </a:ext>
              </a:extLst>
            </p:cNvPr>
            <p:cNvCxnSpPr/>
            <p:nvPr/>
          </p:nvCxnSpPr>
          <p:spPr>
            <a:xfrm>
              <a:off x="6012160" y="436706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25">
              <a:extLst>
                <a:ext uri="{FF2B5EF4-FFF2-40B4-BE49-F238E27FC236}">
                  <a16:creationId xmlns:a16="http://schemas.microsoft.com/office/drawing/2014/main" id="{F94C755B-E77B-0748-B2FE-21D104D39A93}"/>
                </a:ext>
              </a:extLst>
            </p:cNvPr>
            <p:cNvCxnSpPr/>
            <p:nvPr/>
          </p:nvCxnSpPr>
          <p:spPr>
            <a:xfrm>
              <a:off x="6012160" y="4560369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26">
              <a:extLst>
                <a:ext uri="{FF2B5EF4-FFF2-40B4-BE49-F238E27FC236}">
                  <a16:creationId xmlns:a16="http://schemas.microsoft.com/office/drawing/2014/main" id="{9114C65B-A2E3-9742-B69A-44865E55525A}"/>
                </a:ext>
              </a:extLst>
            </p:cNvPr>
            <p:cNvCxnSpPr/>
            <p:nvPr/>
          </p:nvCxnSpPr>
          <p:spPr>
            <a:xfrm>
              <a:off x="6012160" y="479715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27">
              <a:extLst>
                <a:ext uri="{FF2B5EF4-FFF2-40B4-BE49-F238E27FC236}">
                  <a16:creationId xmlns:a16="http://schemas.microsoft.com/office/drawing/2014/main" id="{66D1E13F-445F-A646-A627-8B59275C7138}"/>
                </a:ext>
              </a:extLst>
            </p:cNvPr>
            <p:cNvCxnSpPr/>
            <p:nvPr/>
          </p:nvCxnSpPr>
          <p:spPr>
            <a:xfrm>
              <a:off x="6012160" y="500833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28">
              <a:extLst>
                <a:ext uri="{FF2B5EF4-FFF2-40B4-BE49-F238E27FC236}">
                  <a16:creationId xmlns:a16="http://schemas.microsoft.com/office/drawing/2014/main" id="{D8C8BE3B-E822-5543-BDFE-093F41BA3292}"/>
                </a:ext>
              </a:extLst>
            </p:cNvPr>
            <p:cNvCxnSpPr/>
            <p:nvPr/>
          </p:nvCxnSpPr>
          <p:spPr>
            <a:xfrm>
              <a:off x="7380312" y="364502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129">
              <a:extLst>
                <a:ext uri="{FF2B5EF4-FFF2-40B4-BE49-F238E27FC236}">
                  <a16:creationId xmlns:a16="http://schemas.microsoft.com/office/drawing/2014/main" id="{CF42CAB4-79B1-8846-BA28-D24E168AB582}"/>
                </a:ext>
              </a:extLst>
            </p:cNvPr>
            <p:cNvCxnSpPr/>
            <p:nvPr/>
          </p:nvCxnSpPr>
          <p:spPr>
            <a:xfrm>
              <a:off x="7365706" y="386104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130">
              <a:extLst>
                <a:ext uri="{FF2B5EF4-FFF2-40B4-BE49-F238E27FC236}">
                  <a16:creationId xmlns:a16="http://schemas.microsoft.com/office/drawing/2014/main" id="{D86FF6A1-65F5-114D-884B-52588F2D3A52}"/>
                </a:ext>
              </a:extLst>
            </p:cNvPr>
            <p:cNvCxnSpPr/>
            <p:nvPr/>
          </p:nvCxnSpPr>
          <p:spPr>
            <a:xfrm>
              <a:off x="7343759" y="407707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131">
              <a:extLst>
                <a:ext uri="{FF2B5EF4-FFF2-40B4-BE49-F238E27FC236}">
                  <a16:creationId xmlns:a16="http://schemas.microsoft.com/office/drawing/2014/main" id="{5B1E6FB0-E18C-E04E-8837-2A0D06925826}"/>
                </a:ext>
              </a:extLst>
            </p:cNvPr>
            <p:cNvCxnSpPr/>
            <p:nvPr/>
          </p:nvCxnSpPr>
          <p:spPr>
            <a:xfrm>
              <a:off x="7380312" y="422108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132">
              <a:extLst>
                <a:ext uri="{FF2B5EF4-FFF2-40B4-BE49-F238E27FC236}">
                  <a16:creationId xmlns:a16="http://schemas.microsoft.com/office/drawing/2014/main" id="{DC14AEDF-ABCB-374F-9EC6-51128B2D8417}"/>
                </a:ext>
              </a:extLst>
            </p:cNvPr>
            <p:cNvCxnSpPr/>
            <p:nvPr/>
          </p:nvCxnSpPr>
          <p:spPr>
            <a:xfrm>
              <a:off x="7380312" y="440227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133">
              <a:extLst>
                <a:ext uri="{FF2B5EF4-FFF2-40B4-BE49-F238E27FC236}">
                  <a16:creationId xmlns:a16="http://schemas.microsoft.com/office/drawing/2014/main" id="{F27F568B-CB23-204A-BCCE-6CD67B510B06}"/>
                </a:ext>
              </a:extLst>
            </p:cNvPr>
            <p:cNvCxnSpPr/>
            <p:nvPr/>
          </p:nvCxnSpPr>
          <p:spPr>
            <a:xfrm>
              <a:off x="7380312" y="463318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1C2C5C0B-70A9-7246-8BD9-CCC6ACB52068}"/>
                </a:ext>
              </a:extLst>
            </p:cNvPr>
            <p:cNvSpPr/>
            <p:nvPr/>
          </p:nvSpPr>
          <p:spPr>
            <a:xfrm>
              <a:off x="6166404" y="493390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7379A097-ED38-C043-9BBC-53F3730E7731}"/>
                </a:ext>
              </a:extLst>
            </p:cNvPr>
            <p:cNvSpPr/>
            <p:nvPr/>
          </p:nvSpPr>
          <p:spPr>
            <a:xfrm>
              <a:off x="6408533" y="493744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64B1D0F-627D-D845-95A4-796837EFDD92}"/>
                </a:ext>
              </a:extLst>
            </p:cNvPr>
            <p:cNvSpPr/>
            <p:nvPr/>
          </p:nvSpPr>
          <p:spPr>
            <a:xfrm>
              <a:off x="6632941" y="4940985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D53A3D90-23B0-B44C-B2CE-021F032FC603}"/>
                </a:ext>
              </a:extLst>
            </p:cNvPr>
            <p:cNvSpPr/>
            <p:nvPr/>
          </p:nvSpPr>
          <p:spPr>
            <a:xfrm>
              <a:off x="6852080" y="49353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7BE9D6E6-2983-454F-B757-C004C21E64F7}"/>
                </a:ext>
              </a:extLst>
            </p:cNvPr>
            <p:cNvSpPr/>
            <p:nvPr/>
          </p:nvSpPr>
          <p:spPr>
            <a:xfrm>
              <a:off x="6852080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BDF4951A-3471-E248-A319-BD114A7D3B79}"/>
                </a:ext>
              </a:extLst>
            </p:cNvPr>
            <p:cNvSpPr/>
            <p:nvPr/>
          </p:nvSpPr>
          <p:spPr>
            <a:xfrm>
              <a:off x="6632941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A13ED2C4-FB0D-8D49-9C0C-30AB2ACC842A}"/>
                </a:ext>
              </a:extLst>
            </p:cNvPr>
            <p:cNvSpPr/>
            <p:nvPr/>
          </p:nvSpPr>
          <p:spPr>
            <a:xfrm>
              <a:off x="6399852" y="470310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5023C280-B959-4940-9E2E-6928BC9B3D19}"/>
                </a:ext>
              </a:extLst>
            </p:cNvPr>
            <p:cNvSpPr/>
            <p:nvPr/>
          </p:nvSpPr>
          <p:spPr>
            <a:xfrm>
              <a:off x="6167636" y="470664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8F1412E9-A01F-3940-8C70-693FA42FA8A9}"/>
                </a:ext>
              </a:extLst>
            </p:cNvPr>
            <p:cNvSpPr/>
            <p:nvPr/>
          </p:nvSpPr>
          <p:spPr>
            <a:xfrm>
              <a:off x="6166404" y="429263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D333973F-689E-DD4D-8BFD-BF9C99A081F9}"/>
                </a:ext>
              </a:extLst>
            </p:cNvPr>
            <p:cNvSpPr/>
            <p:nvPr/>
          </p:nvSpPr>
          <p:spPr>
            <a:xfrm>
              <a:off x="6621218" y="407125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F095A9D5-D792-984C-8C9F-9B0DF3BB1EBC}"/>
                </a:ext>
              </a:extLst>
            </p:cNvPr>
            <p:cNvSpPr/>
            <p:nvPr/>
          </p:nvSpPr>
          <p:spPr>
            <a:xfrm>
              <a:off x="6896627" y="4298081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B7A6A17A-1970-A34E-9C43-D4C57FFA3C70}"/>
                </a:ext>
              </a:extLst>
            </p:cNvPr>
            <p:cNvSpPr/>
            <p:nvPr/>
          </p:nvSpPr>
          <p:spPr>
            <a:xfrm>
              <a:off x="6399852" y="44781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3D49ACD3-0343-6046-AEAD-23798AF5DE0D}"/>
                </a:ext>
              </a:extLst>
            </p:cNvPr>
            <p:cNvSpPr/>
            <p:nvPr/>
          </p:nvSpPr>
          <p:spPr>
            <a:xfrm>
              <a:off x="7596336" y="45561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894F129A-423A-3442-BD26-FF8013BC1FF5}"/>
                </a:ext>
              </a:extLst>
            </p:cNvPr>
            <p:cNvSpPr/>
            <p:nvPr/>
          </p:nvSpPr>
          <p:spPr>
            <a:xfrm>
              <a:off x="7820744" y="45638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C127212-C8F1-7741-BF50-A2087B9DE7C1}"/>
                </a:ext>
              </a:extLst>
            </p:cNvPr>
            <p:cNvSpPr/>
            <p:nvPr/>
          </p:nvSpPr>
          <p:spPr>
            <a:xfrm>
              <a:off x="8045431" y="456738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A2C75A29-B09E-1345-A9D5-600A84BDEDF4}"/>
                </a:ext>
              </a:extLst>
            </p:cNvPr>
            <p:cNvSpPr/>
            <p:nvPr/>
          </p:nvSpPr>
          <p:spPr>
            <a:xfrm>
              <a:off x="8263896" y="4563847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E53E9B43-E9C3-0C4D-8D35-CFF2E19B0279}"/>
                </a:ext>
              </a:extLst>
            </p:cNvPr>
            <p:cNvSpPr/>
            <p:nvPr/>
          </p:nvSpPr>
          <p:spPr>
            <a:xfrm>
              <a:off x="7596336" y="432784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279ADE2D-3FC1-654A-80FB-E5E54717E47C}"/>
                </a:ext>
              </a:extLst>
            </p:cNvPr>
            <p:cNvSpPr/>
            <p:nvPr/>
          </p:nvSpPr>
          <p:spPr>
            <a:xfrm>
              <a:off x="7832243" y="433138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AE60D534-82C0-184E-8088-7F49C5A0E95A}"/>
                </a:ext>
              </a:extLst>
            </p:cNvPr>
            <p:cNvSpPr/>
            <p:nvPr/>
          </p:nvSpPr>
          <p:spPr>
            <a:xfrm>
              <a:off x="8056651" y="434446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814B162F-9EA6-1440-AEEC-F3E97405E3E0}"/>
                </a:ext>
              </a:extLst>
            </p:cNvPr>
            <p:cNvSpPr/>
            <p:nvPr/>
          </p:nvSpPr>
          <p:spPr>
            <a:xfrm>
              <a:off x="8281059" y="433618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A2BC10BD-F4C9-E64A-9DE2-2CCABA032E59}"/>
                </a:ext>
              </a:extLst>
            </p:cNvPr>
            <p:cNvSpPr/>
            <p:nvPr/>
          </p:nvSpPr>
          <p:spPr>
            <a:xfrm>
              <a:off x="7594376" y="400264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3DD2D197-E42C-5344-B4FA-1ABE702A2DD2}"/>
                </a:ext>
              </a:extLst>
            </p:cNvPr>
            <p:cNvSpPr/>
            <p:nvPr/>
          </p:nvSpPr>
          <p:spPr>
            <a:xfrm>
              <a:off x="7811811" y="37866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DC29F2E4-D785-9F4F-87CF-555B29603208}"/>
                </a:ext>
              </a:extLst>
            </p:cNvPr>
            <p:cNvSpPr/>
            <p:nvPr/>
          </p:nvSpPr>
          <p:spPr>
            <a:xfrm>
              <a:off x="8057234" y="379015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6CF67ACD-93C7-0F4E-B975-16C05B3715D5}"/>
                </a:ext>
              </a:extLst>
            </p:cNvPr>
            <p:cNvSpPr/>
            <p:nvPr/>
          </p:nvSpPr>
          <p:spPr>
            <a:xfrm>
              <a:off x="8282124" y="357059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오른쪽으로 구부러진 화살표 93">
              <a:extLst>
                <a:ext uri="{FF2B5EF4-FFF2-40B4-BE49-F238E27FC236}">
                  <a16:creationId xmlns:a16="http://schemas.microsoft.com/office/drawing/2014/main" id="{14B7FD7F-A0A8-6047-9AE9-35EBDC1D529A}"/>
                </a:ext>
              </a:extLst>
            </p:cNvPr>
            <p:cNvSpPr/>
            <p:nvPr/>
          </p:nvSpPr>
          <p:spPr>
            <a:xfrm>
              <a:off x="6399852" y="4151501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오른쪽으로 구부러진 화살표 160">
              <a:extLst>
                <a:ext uri="{FF2B5EF4-FFF2-40B4-BE49-F238E27FC236}">
                  <a16:creationId xmlns:a16="http://schemas.microsoft.com/office/drawing/2014/main" id="{A94EF962-6C9C-0841-91E9-1CA817127CC3}"/>
                </a:ext>
              </a:extLst>
            </p:cNvPr>
            <p:cNvSpPr/>
            <p:nvPr/>
          </p:nvSpPr>
          <p:spPr>
            <a:xfrm>
              <a:off x="7743049" y="3701265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왼쪽/오른쪽 화살표 94">
              <a:extLst>
                <a:ext uri="{FF2B5EF4-FFF2-40B4-BE49-F238E27FC236}">
                  <a16:creationId xmlns:a16="http://schemas.microsoft.com/office/drawing/2014/main" id="{0526F2F3-0C01-CE40-BBF5-42FC53FA1F54}"/>
                </a:ext>
              </a:extLst>
            </p:cNvPr>
            <p:cNvSpPr/>
            <p:nvPr/>
          </p:nvSpPr>
          <p:spPr>
            <a:xfrm rot="20407425">
              <a:off x="6990154" y="4152076"/>
              <a:ext cx="670288" cy="144016"/>
            </a:xfrm>
            <a:prstGeom prst="left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왼쪽 화살표 95">
              <a:extLst>
                <a:ext uri="{FF2B5EF4-FFF2-40B4-BE49-F238E27FC236}">
                  <a16:creationId xmlns:a16="http://schemas.microsoft.com/office/drawing/2014/main" id="{4F6CA5E6-22A6-B748-87A4-50804ABF0F79}"/>
                </a:ext>
              </a:extLst>
            </p:cNvPr>
            <p:cNvSpPr/>
            <p:nvPr/>
          </p:nvSpPr>
          <p:spPr>
            <a:xfrm rot="19945817">
              <a:off x="6675133" y="3874744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왼쪽 화살표 163">
              <a:extLst>
                <a:ext uri="{FF2B5EF4-FFF2-40B4-BE49-F238E27FC236}">
                  <a16:creationId xmlns:a16="http://schemas.microsoft.com/office/drawing/2014/main" id="{DD02A2BC-4FD1-8049-8DE0-FF4073C20B74}"/>
                </a:ext>
              </a:extLst>
            </p:cNvPr>
            <p:cNvSpPr/>
            <p:nvPr/>
          </p:nvSpPr>
          <p:spPr>
            <a:xfrm rot="9359666">
              <a:off x="6973988" y="4398292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96">
              <a:extLst>
                <a:ext uri="{FF2B5EF4-FFF2-40B4-BE49-F238E27FC236}">
                  <a16:creationId xmlns:a16="http://schemas.microsoft.com/office/drawing/2014/main" id="{CCC6F373-9A72-764B-80F1-FC4890AC7F3C}"/>
                </a:ext>
              </a:extLst>
            </p:cNvPr>
            <p:cNvSpPr txBox="1"/>
            <p:nvPr/>
          </p:nvSpPr>
          <p:spPr>
            <a:xfrm>
              <a:off x="5846461" y="5420839"/>
              <a:ext cx="1467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&lt;projectile&gt;</a:t>
              </a:r>
              <a:endParaRPr lang="ko-KR" altLang="en-US" dirty="0"/>
            </a:p>
          </p:txBody>
        </p:sp>
        <p:sp>
          <p:nvSpPr>
            <p:cNvPr id="56" name="TextBox 165">
              <a:extLst>
                <a:ext uri="{FF2B5EF4-FFF2-40B4-BE49-F238E27FC236}">
                  <a16:creationId xmlns:a16="http://schemas.microsoft.com/office/drawing/2014/main" id="{725128F4-1067-C245-BC4E-107DDB2028D7}"/>
                </a:ext>
              </a:extLst>
            </p:cNvPr>
            <p:cNvSpPr txBox="1"/>
            <p:nvPr/>
          </p:nvSpPr>
          <p:spPr>
            <a:xfrm>
              <a:off x="7552120" y="5047342"/>
              <a:ext cx="1130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&lt;target&gt;</a:t>
              </a:r>
              <a:endParaRPr lang="ko-KR" altLang="en-US" dirty="0"/>
            </a:p>
          </p:txBody>
        </p:sp>
        <p:sp>
          <p:nvSpPr>
            <p:cNvPr id="57" name="TextBox 97">
              <a:extLst>
                <a:ext uri="{FF2B5EF4-FFF2-40B4-BE49-F238E27FC236}">
                  <a16:creationId xmlns:a16="http://schemas.microsoft.com/office/drawing/2014/main" id="{B0ED9CF1-008C-9D42-87E2-86742A0AB9A3}"/>
                </a:ext>
              </a:extLst>
            </p:cNvPr>
            <p:cNvSpPr txBox="1"/>
            <p:nvPr/>
          </p:nvSpPr>
          <p:spPr>
            <a:xfrm>
              <a:off x="6704949" y="3534787"/>
              <a:ext cx="4170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T</a:t>
              </a:r>
              <a:endParaRPr lang="ko-KR" altLang="en-US" baseline="-25000" dirty="0"/>
            </a:p>
          </p:txBody>
        </p:sp>
        <p:sp>
          <p:nvSpPr>
            <p:cNvPr id="58" name="TextBox 167">
              <a:extLst>
                <a:ext uri="{FF2B5EF4-FFF2-40B4-BE49-F238E27FC236}">
                  <a16:creationId xmlns:a16="http://schemas.microsoft.com/office/drawing/2014/main" id="{2601EA0F-357F-D34C-B959-DE435A854EE6}"/>
                </a:ext>
              </a:extLst>
            </p:cNvPr>
            <p:cNvSpPr txBox="1"/>
            <p:nvPr/>
          </p:nvSpPr>
          <p:spPr>
            <a:xfrm>
              <a:off x="7081210" y="4670842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P</a:t>
              </a:r>
              <a:endParaRPr lang="ko-KR" altLang="en-US" baseline="-25000" dirty="0"/>
            </a:p>
          </p:txBody>
        </p:sp>
        <p:sp>
          <p:nvSpPr>
            <p:cNvPr id="59" name="TextBox 168">
              <a:extLst>
                <a:ext uri="{FF2B5EF4-FFF2-40B4-BE49-F238E27FC236}">
                  <a16:creationId xmlns:a16="http://schemas.microsoft.com/office/drawing/2014/main" id="{EB953542-E973-0D4A-BC69-D84B12BEC9D5}"/>
                </a:ext>
              </a:extLst>
            </p:cNvPr>
            <p:cNvSpPr txBox="1"/>
            <p:nvPr/>
          </p:nvSpPr>
          <p:spPr>
            <a:xfrm>
              <a:off x="7109249" y="3853813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err="1"/>
                <a:t>g</a:t>
              </a:r>
              <a:r>
                <a:rPr lang="en-US" altLang="ko-KR" baseline="-25000" dirty="0" err="1"/>
                <a:t>PT</a:t>
              </a:r>
              <a:endParaRPr lang="ko-KR" altLang="en-US" baseline="-25000" dirty="0"/>
            </a:p>
          </p:txBody>
        </p:sp>
      </p:grpSp>
      <p:pic>
        <p:nvPicPr>
          <p:cNvPr id="60" name="그림 59">
            <a:extLst>
              <a:ext uri="{FF2B5EF4-FFF2-40B4-BE49-F238E27FC236}">
                <a16:creationId xmlns:a16="http://schemas.microsoft.com/office/drawing/2014/main" id="{29472E91-F03D-7449-A1A9-0E5B2AE80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585" y="1323642"/>
            <a:ext cx="4558419" cy="1872208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4D5FABF4-C460-E144-8B88-C486A4146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591" y="3596662"/>
            <a:ext cx="3445446" cy="2480721"/>
          </a:xfrm>
          <a:prstGeom prst="rect">
            <a:avLst/>
          </a:prstGeom>
        </p:spPr>
      </p:pic>
      <p:sp>
        <p:nvSpPr>
          <p:cNvPr id="62" name="텍스트 상자 7">
            <a:extLst>
              <a:ext uri="{FF2B5EF4-FFF2-40B4-BE49-F238E27FC236}">
                <a16:creationId xmlns:a16="http://schemas.microsoft.com/office/drawing/2014/main" id="{754449F9-F421-094C-9F6D-AEB173AB2132}"/>
              </a:ext>
            </a:extLst>
          </p:cNvPr>
          <p:cNvSpPr txBox="1"/>
          <p:nvPr/>
        </p:nvSpPr>
        <p:spPr>
          <a:xfrm>
            <a:off x="3923928" y="910368"/>
            <a:ext cx="2228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&lt;Master equation&gt;</a:t>
            </a:r>
            <a:endParaRPr kumimoji="1" lang="ko-KR" altLang="en-US" dirty="0"/>
          </a:p>
        </p:txBody>
      </p:sp>
      <p:sp>
        <p:nvSpPr>
          <p:cNvPr id="63" name="텍스트 상자 9">
            <a:extLst>
              <a:ext uri="{FF2B5EF4-FFF2-40B4-BE49-F238E27FC236}">
                <a16:creationId xmlns:a16="http://schemas.microsoft.com/office/drawing/2014/main" id="{9C07AE25-E57D-D24D-B046-FB48729A7854}"/>
              </a:ext>
            </a:extLst>
          </p:cNvPr>
          <p:cNvSpPr txBox="1"/>
          <p:nvPr/>
        </p:nvSpPr>
        <p:spPr>
          <a:xfrm>
            <a:off x="3845755" y="3128663"/>
            <a:ext cx="1993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&lt;Transition rate&gt;</a:t>
            </a:r>
            <a:endParaRPr kumimoji="1" lang="ko-KR" altLang="en-US" dirty="0"/>
          </a:p>
        </p:txBody>
      </p:sp>
      <p:pic>
        <p:nvPicPr>
          <p:cNvPr id="64" name="Picture 6">
            <a:extLst>
              <a:ext uri="{FF2B5EF4-FFF2-40B4-BE49-F238E27FC236}">
                <a16:creationId xmlns:a16="http://schemas.microsoft.com/office/drawing/2014/main" id="{DA3E7541-51F1-4346-8995-407622225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37022"/>
            <a:ext cx="2436613" cy="55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텍스트 상자 9">
            <a:extLst>
              <a:ext uri="{FF2B5EF4-FFF2-40B4-BE49-F238E27FC236}">
                <a16:creationId xmlns:a16="http://schemas.microsoft.com/office/drawing/2014/main" id="{4B94C4A2-E487-EF4A-A749-5D03A1A6CA48}"/>
              </a:ext>
            </a:extLst>
          </p:cNvPr>
          <p:cNvSpPr txBox="1"/>
          <p:nvPr/>
        </p:nvSpPr>
        <p:spPr>
          <a:xfrm>
            <a:off x="847946" y="4435850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&lt;Matrix element&gt;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434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BBB3B3-49D8-874E-BC68-689A446A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DNS Evolution of </a:t>
            </a:r>
            <a:r>
              <a:rPr kumimoji="1" lang="en-US" altLang="ko-Kore-KR" dirty="0" err="1"/>
              <a:t>Ar+Hf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263D25C-FF4B-B44D-A3CA-470745A187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17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E8690EE-CEB8-4042-B5B9-CD3BDE9BA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20651"/>
            <a:ext cx="6402540" cy="481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24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101D0B-293C-F640-81BC-C4EF231E7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2" y="1552175"/>
            <a:ext cx="3460900" cy="2543987"/>
          </a:xfrm>
          <a:prstGeom prst="rect">
            <a:avLst/>
          </a:prstGeom>
        </p:spPr>
      </p:pic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Results – Synthesis of </a:t>
            </a:r>
            <a:r>
              <a:rPr lang="en-US" altLang="ko-KR" dirty="0" err="1"/>
              <a:t>Cf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18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BAEF421-EA8B-B648-86F1-13FD77193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1057290"/>
            <a:ext cx="3888432" cy="270281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1628480-D725-6B45-9928-2F4517D25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171" y="3740739"/>
            <a:ext cx="3539037" cy="26632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6E5613-50AE-7F43-BDE2-B65B6BA5C9CA}"/>
              </a:ext>
            </a:extLst>
          </p:cNvPr>
          <p:cNvSpPr txBox="1"/>
          <p:nvPr/>
        </p:nvSpPr>
        <p:spPr>
          <a:xfrm>
            <a:off x="1323292" y="1188988"/>
            <a:ext cx="202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&lt;DNS evolution&gt;</a:t>
            </a:r>
            <a:endParaRPr kumimoji="1"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1261E-3337-7D45-BE08-0045AA3481BD}"/>
              </a:ext>
            </a:extLst>
          </p:cNvPr>
          <p:cNvSpPr txBox="1"/>
          <p:nvPr/>
        </p:nvSpPr>
        <p:spPr>
          <a:xfrm>
            <a:off x="5436096" y="827717"/>
            <a:ext cx="2257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&lt;Driving potential&gt;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DDD2C3-001D-F047-A78F-9339A5AA5FB0}"/>
              </a:ext>
            </a:extLst>
          </p:cNvPr>
          <p:cNvSpPr txBox="1"/>
          <p:nvPr/>
        </p:nvSpPr>
        <p:spPr>
          <a:xfrm>
            <a:off x="5458968" y="3738554"/>
            <a:ext cx="2374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&lt;Fusion probability&gt;</a:t>
            </a:r>
            <a:endParaRPr kumimoji="1"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2B8B6F-092C-BC4E-AF84-E8515E50B94E}"/>
              </a:ext>
            </a:extLst>
          </p:cNvPr>
          <p:cNvSpPr txBox="1"/>
          <p:nvPr/>
        </p:nvSpPr>
        <p:spPr>
          <a:xfrm>
            <a:off x="477662" y="4226358"/>
            <a:ext cx="3816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Different initial N/Z ratios of two system give different mass and charge distributions of di-nuclear systems during the fusion process.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51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Survival Probability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19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993" y="1999379"/>
            <a:ext cx="5898073" cy="82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7" y="1525434"/>
            <a:ext cx="4000072" cy="55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9297" y="1196752"/>
            <a:ext cx="4206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Cross-section for evaporation residues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841981" y="1636459"/>
            <a:ext cx="864096" cy="32992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>
            <a:off x="928949" y="2266363"/>
            <a:ext cx="21602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025317" y="2369729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+ …</a:t>
            </a:r>
            <a:endParaRPr lang="ko-KR" alt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665" y="3706551"/>
            <a:ext cx="1495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28950" y="3068960"/>
            <a:ext cx="6876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2"/>
                </a:solidFill>
              </a:rPr>
              <a:t>Width of fission is much larger than width of neutron emission for heavy mass system.</a:t>
            </a:r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33478" y="4981818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i="1" dirty="0"/>
              <a:t>W</a:t>
            </a:r>
            <a:r>
              <a:rPr lang="en-US" altLang="ko-KR" sz="2000" i="1" baseline="-25000" dirty="0"/>
              <a:t>sur</a:t>
            </a:r>
            <a:r>
              <a:rPr lang="en-US" altLang="ko-KR" sz="2000" i="1" baseline="30000" dirty="0"/>
              <a:t>1n</a:t>
            </a:r>
            <a:r>
              <a:rPr lang="en-US" altLang="ko-KR" sz="2000" i="1" dirty="0"/>
              <a:t> &gt;&gt; W</a:t>
            </a:r>
            <a:r>
              <a:rPr lang="en-US" altLang="ko-KR" sz="2000" i="1" baseline="-25000" dirty="0"/>
              <a:t>sur</a:t>
            </a:r>
            <a:r>
              <a:rPr lang="en-US" altLang="ko-KR" sz="2000" i="1" baseline="30000" dirty="0"/>
              <a:t>2n</a:t>
            </a:r>
            <a:endParaRPr lang="ko-KR" altLang="en-US" sz="2000" i="1" baseline="30000" dirty="0"/>
          </a:p>
        </p:txBody>
      </p:sp>
      <p:sp>
        <p:nvSpPr>
          <p:cNvPr id="14" name="TextBox 8"/>
          <p:cNvSpPr txBox="1"/>
          <p:nvPr/>
        </p:nvSpPr>
        <p:spPr>
          <a:xfrm>
            <a:off x="928950" y="4257442"/>
            <a:ext cx="6876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2"/>
                </a:solidFill>
              </a:rPr>
              <a:t>The survival probability of additional one neutron evaporation is very small.</a:t>
            </a:r>
            <a:endParaRPr lang="ko-KR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11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Outline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Day 1. Overview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Day 2. Di-Nuclear System (DNS) Model 1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FF0000"/>
                </a:solidFill>
              </a:rPr>
              <a:t>Day 3. DNS Model 2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Day 4. Adiabatic Model &amp; Applications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0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Schematic</a:t>
            </a:r>
            <a:r>
              <a:rPr lang="ko-KR" altLang="en-US" dirty="0"/>
              <a:t> </a:t>
            </a:r>
            <a:r>
              <a:rPr lang="en-US" altLang="ko-KR" dirty="0"/>
              <a:t>View of the Fusion Process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6341960" y="6192973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3500000" algn="br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1495830" y="1692048"/>
            <a:ext cx="360040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 rot="915884">
            <a:off x="2095215" y="2016342"/>
            <a:ext cx="648072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7"/>
          <p:cNvSpPr/>
          <p:nvPr/>
        </p:nvSpPr>
        <p:spPr>
          <a:xfrm>
            <a:off x="1043713" y="1763422"/>
            <a:ext cx="360040" cy="177336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520765">
            <a:off x="3271236" y="210453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913025" y="2099888"/>
            <a:ext cx="438509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 rot="915884">
            <a:off x="4082756" y="2272100"/>
            <a:ext cx="537559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아래로 구부러진 화살표 10"/>
          <p:cNvSpPr/>
          <p:nvPr/>
        </p:nvSpPr>
        <p:spPr>
          <a:xfrm rot="1310551">
            <a:off x="4231291" y="2003463"/>
            <a:ext cx="440657" cy="162793"/>
          </a:xfrm>
          <a:prstGeom prst="curved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아래로 구부러진 화살표 14"/>
          <p:cNvSpPr/>
          <p:nvPr/>
        </p:nvSpPr>
        <p:spPr>
          <a:xfrm rot="11447719">
            <a:off x="3941520" y="2819598"/>
            <a:ext cx="440657" cy="162793"/>
          </a:xfrm>
          <a:prstGeom prst="curved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12103" y="2840825"/>
            <a:ext cx="857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/>
              <a:t>Capture</a:t>
            </a:r>
            <a:br>
              <a:rPr lang="en-US" altLang="ko-KR" sz="1400" b="1" dirty="0"/>
            </a:br>
            <a:r>
              <a:rPr lang="en-US" altLang="ko-KR" sz="1400" b="1" dirty="0">
                <a:solidFill>
                  <a:srgbClr val="FF0000"/>
                </a:solidFill>
              </a:rPr>
              <a:t>b&lt;</a:t>
            </a:r>
            <a:r>
              <a:rPr lang="en-US" altLang="ko-KR" sz="1400" b="1" dirty="0" err="1">
                <a:solidFill>
                  <a:srgbClr val="FF0000"/>
                </a:solidFill>
              </a:rPr>
              <a:t>b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16" name="오른쪽 화살표 16"/>
          <p:cNvSpPr/>
          <p:nvPr/>
        </p:nvSpPr>
        <p:spPr>
          <a:xfrm rot="20486740">
            <a:off x="5198751" y="1824512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7"/>
          <p:cNvSpPr/>
          <p:nvPr/>
        </p:nvSpPr>
        <p:spPr>
          <a:xfrm rot="448436">
            <a:off x="5617017" y="2400327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 rot="19666493">
            <a:off x="5759793" y="1316557"/>
            <a:ext cx="551089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 rot="21205385">
            <a:off x="5913115" y="1723781"/>
            <a:ext cx="564761" cy="45441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오른쪽 화살표 20"/>
          <p:cNvSpPr/>
          <p:nvPr/>
        </p:nvSpPr>
        <p:spPr>
          <a:xfrm rot="20431957">
            <a:off x="4826770" y="87620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오른쪽 화살표 21"/>
          <p:cNvSpPr/>
          <p:nvPr/>
        </p:nvSpPr>
        <p:spPr>
          <a:xfrm rot="21345808">
            <a:off x="6558644" y="1818395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2"/>
          <p:cNvSpPr txBox="1"/>
          <p:nvPr/>
        </p:nvSpPr>
        <p:spPr>
          <a:xfrm>
            <a:off x="6799180" y="1312696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/>
              <a:t>Quasi-fission</a:t>
            </a:r>
          </a:p>
        </p:txBody>
      </p:sp>
      <p:sp>
        <p:nvSpPr>
          <p:cNvPr id="23" name="타원 22"/>
          <p:cNvSpPr/>
          <p:nvPr/>
        </p:nvSpPr>
        <p:spPr>
          <a:xfrm rot="915884">
            <a:off x="6452195" y="2349856"/>
            <a:ext cx="772595" cy="741466"/>
          </a:xfrm>
          <a:prstGeom prst="ellipse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glow rad="228600">
              <a:srgbClr val="00B05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4"/>
          <p:cNvSpPr txBox="1"/>
          <p:nvPr/>
        </p:nvSpPr>
        <p:spPr>
          <a:xfrm>
            <a:off x="5949912" y="3148602"/>
            <a:ext cx="1872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Compound Nucleus</a:t>
            </a:r>
            <a:endParaRPr lang="ko-KR" altLang="en-US" sz="1400" b="1" dirty="0"/>
          </a:p>
        </p:txBody>
      </p:sp>
      <p:sp>
        <p:nvSpPr>
          <p:cNvPr id="25" name="오른쪽 화살표 25"/>
          <p:cNvSpPr/>
          <p:nvPr/>
        </p:nvSpPr>
        <p:spPr>
          <a:xfrm rot="20452411">
            <a:off x="2945493" y="1538338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4406311" y="903350"/>
            <a:ext cx="360040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 rot="915884">
            <a:off x="3740849" y="1308272"/>
            <a:ext cx="648072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오른쪽 화살표 28"/>
          <p:cNvSpPr/>
          <p:nvPr/>
        </p:nvSpPr>
        <p:spPr>
          <a:xfrm>
            <a:off x="7822541" y="241764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402285" y="3485367"/>
            <a:ext cx="8568952" cy="72008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오른쪽 화살표 30"/>
          <p:cNvSpPr/>
          <p:nvPr/>
        </p:nvSpPr>
        <p:spPr>
          <a:xfrm>
            <a:off x="420223" y="465313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 rot="915884">
            <a:off x="837437" y="4542750"/>
            <a:ext cx="772595" cy="741466"/>
          </a:xfrm>
          <a:prstGeom prst="ellipse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glow rad="228600">
              <a:srgbClr val="00B05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2"/>
          <p:cNvSpPr txBox="1"/>
          <p:nvPr/>
        </p:nvSpPr>
        <p:spPr>
          <a:xfrm>
            <a:off x="287419" y="5445224"/>
            <a:ext cx="1872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Compound Nucleus</a:t>
            </a:r>
            <a:endParaRPr lang="ko-KR" altLang="en-US" sz="1400" b="1" dirty="0"/>
          </a:p>
        </p:txBody>
      </p:sp>
      <p:sp>
        <p:nvSpPr>
          <p:cNvPr id="33" name="오른쪽 화살표 33"/>
          <p:cNvSpPr/>
          <p:nvPr/>
        </p:nvSpPr>
        <p:spPr>
          <a:xfrm rot="20676423">
            <a:off x="2009896" y="4193778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오른쪽 화살표 34"/>
          <p:cNvSpPr/>
          <p:nvPr/>
        </p:nvSpPr>
        <p:spPr>
          <a:xfrm rot="930001">
            <a:off x="2364615" y="5005703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 rot="19666493">
            <a:off x="2480333" y="3776100"/>
            <a:ext cx="502454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 rot="1022173">
            <a:off x="2574302" y="4253214"/>
            <a:ext cx="545201" cy="45441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오른쪽 화살표 37"/>
          <p:cNvSpPr/>
          <p:nvPr/>
        </p:nvSpPr>
        <p:spPr>
          <a:xfrm rot="19372690">
            <a:off x="3042368" y="3628287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오른쪽 화살표 38"/>
          <p:cNvSpPr/>
          <p:nvPr/>
        </p:nvSpPr>
        <p:spPr>
          <a:xfrm rot="1383910">
            <a:off x="3224780" y="4552496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9"/>
          <p:cNvSpPr txBox="1"/>
          <p:nvPr/>
        </p:nvSpPr>
        <p:spPr>
          <a:xfrm>
            <a:off x="3305755" y="3880072"/>
            <a:ext cx="1141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Fast-fission</a:t>
            </a:r>
          </a:p>
          <a:p>
            <a:r>
              <a:rPr lang="en-US" altLang="ko-KR" sz="1400" b="1" dirty="0">
                <a:solidFill>
                  <a:srgbClr val="FF0000"/>
                </a:solidFill>
              </a:rPr>
              <a:t>L</a:t>
            </a:r>
            <a:r>
              <a:rPr lang="en-US" altLang="ko-KR" sz="1400" b="1" baseline="-25000" dirty="0">
                <a:solidFill>
                  <a:srgbClr val="FF0000"/>
                </a:solidFill>
              </a:rPr>
              <a:t>B</a:t>
            </a:r>
            <a:r>
              <a:rPr lang="en-US" altLang="ko-KR" sz="1400" b="1" dirty="0">
                <a:solidFill>
                  <a:srgbClr val="FF0000"/>
                </a:solidFill>
              </a:rPr>
              <a:t>&lt;L&lt;</a:t>
            </a:r>
            <a:r>
              <a:rPr lang="en-US" altLang="ko-KR" sz="1400" b="1" dirty="0" err="1">
                <a:solidFill>
                  <a:srgbClr val="FF0000"/>
                </a:solidFill>
              </a:rPr>
              <a:t>L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cap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2856911" y="936578"/>
            <a:ext cx="153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Inelastic  </a:t>
            </a:r>
            <a:r>
              <a:rPr lang="en-US" altLang="ko-KR" sz="1400" b="1" dirty="0">
                <a:solidFill>
                  <a:srgbClr val="FF0000"/>
                </a:solidFill>
              </a:rPr>
              <a:t>b&gt;</a:t>
            </a:r>
            <a:r>
              <a:rPr lang="en-US" altLang="ko-KR" sz="1400" b="1" dirty="0" err="1">
                <a:solidFill>
                  <a:srgbClr val="FF0000"/>
                </a:solidFill>
              </a:rPr>
              <a:t>b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</a:t>
            </a:r>
            <a:endParaRPr lang="en-US" altLang="ko-KR" sz="1400" b="1" baseline="-25000" dirty="0">
              <a:solidFill>
                <a:srgbClr val="FF0000"/>
              </a:solidFill>
            </a:endParaRPr>
          </a:p>
          <a:p>
            <a:r>
              <a:rPr lang="en-US" altLang="ko-KR" sz="1400" b="1" dirty="0"/>
              <a:t>scattering</a:t>
            </a:r>
            <a:endParaRPr lang="ko-KR" altLang="en-US" sz="1400" b="1" dirty="0"/>
          </a:p>
        </p:txBody>
      </p:sp>
      <p:sp>
        <p:nvSpPr>
          <p:cNvPr id="41" name="오른쪽 화살표 43"/>
          <p:cNvSpPr/>
          <p:nvPr/>
        </p:nvSpPr>
        <p:spPr>
          <a:xfrm rot="860223">
            <a:off x="4475329" y="164379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오른쪽 화살표 44"/>
          <p:cNvSpPr/>
          <p:nvPr/>
        </p:nvSpPr>
        <p:spPr>
          <a:xfrm rot="19446219">
            <a:off x="6322825" y="114500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 rot="915884">
            <a:off x="3035092" y="5145373"/>
            <a:ext cx="772595" cy="741466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6"/>
          <p:cNvSpPr txBox="1"/>
          <p:nvPr/>
        </p:nvSpPr>
        <p:spPr>
          <a:xfrm>
            <a:off x="2786363" y="6012208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Fusion  </a:t>
            </a:r>
            <a:r>
              <a:rPr lang="en-US" altLang="ko-KR" sz="1400" b="1" dirty="0">
                <a:solidFill>
                  <a:srgbClr val="FF0000"/>
                </a:solidFill>
              </a:rPr>
              <a:t>0&lt;L&lt;L</a:t>
            </a:r>
            <a:r>
              <a:rPr lang="en-US" altLang="ko-KR" sz="1400" b="1" baseline="-25000" dirty="0">
                <a:solidFill>
                  <a:srgbClr val="FF0000"/>
                </a:solidFill>
              </a:rPr>
              <a:t>B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45" name="TextBox 47"/>
          <p:cNvSpPr txBox="1"/>
          <p:nvPr/>
        </p:nvSpPr>
        <p:spPr>
          <a:xfrm>
            <a:off x="1053909" y="1277585"/>
            <a:ext cx="980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Projectile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46" name="TextBox 48"/>
          <p:cNvSpPr txBox="1"/>
          <p:nvPr/>
        </p:nvSpPr>
        <p:spPr>
          <a:xfrm>
            <a:off x="2189957" y="2677993"/>
            <a:ext cx="719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Target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47" name="TextBox 49"/>
          <p:cNvSpPr txBox="1"/>
          <p:nvPr/>
        </p:nvSpPr>
        <p:spPr>
          <a:xfrm>
            <a:off x="740751" y="2166346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A few MeV/n</a:t>
            </a:r>
            <a:endParaRPr lang="ko-KR" altLang="en-US" sz="1400" b="1" dirty="0"/>
          </a:p>
        </p:txBody>
      </p:sp>
      <p:sp>
        <p:nvSpPr>
          <p:cNvPr id="48" name="오른쪽 화살표 50"/>
          <p:cNvSpPr/>
          <p:nvPr/>
        </p:nvSpPr>
        <p:spPr>
          <a:xfrm rot="20104284">
            <a:off x="4176380" y="4679215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 rot="19666493">
            <a:off x="4699817" y="4062253"/>
            <a:ext cx="502454" cy="469167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 rot="1022173">
            <a:off x="4817180" y="4609243"/>
            <a:ext cx="545201" cy="466706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오른쪽 화살표 53"/>
          <p:cNvSpPr/>
          <p:nvPr/>
        </p:nvSpPr>
        <p:spPr>
          <a:xfrm rot="19372690">
            <a:off x="5276086" y="3957044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오른쪽 화살표 54"/>
          <p:cNvSpPr/>
          <p:nvPr/>
        </p:nvSpPr>
        <p:spPr>
          <a:xfrm rot="985403">
            <a:off x="5418364" y="4932906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5"/>
          <p:cNvSpPr txBox="1"/>
          <p:nvPr/>
        </p:nvSpPr>
        <p:spPr>
          <a:xfrm>
            <a:off x="5518296" y="4332406"/>
            <a:ext cx="2138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Fission (Fusion-fission)</a:t>
            </a:r>
            <a:endParaRPr lang="ko-KR" altLang="en-US" sz="1400" b="1" dirty="0"/>
          </a:p>
        </p:txBody>
      </p:sp>
      <p:sp>
        <p:nvSpPr>
          <p:cNvPr id="54" name="오른쪽 화살표 56"/>
          <p:cNvSpPr/>
          <p:nvPr/>
        </p:nvSpPr>
        <p:spPr>
          <a:xfrm rot="930001">
            <a:off x="4321996" y="5546764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 rot="915884">
            <a:off x="5345430" y="5564423"/>
            <a:ext cx="707190" cy="674363"/>
          </a:xfrm>
          <a:prstGeom prst="ellipse">
            <a:avLst/>
          </a:prstGeom>
          <a:solidFill>
            <a:srgbClr val="0070C0">
              <a:alpha val="60000"/>
            </a:srgbClr>
          </a:solidFill>
          <a:ln>
            <a:noFill/>
          </a:ln>
          <a:effectLst>
            <a:glow rad="228600">
              <a:srgbClr val="0070C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/>
          <p:cNvSpPr/>
          <p:nvPr/>
        </p:nvSpPr>
        <p:spPr>
          <a:xfrm>
            <a:off x="5141304" y="5358921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sx="120000" sy="120000" algn="tl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/>
          <p:cNvSpPr/>
          <p:nvPr/>
        </p:nvSpPr>
        <p:spPr>
          <a:xfrm>
            <a:off x="6208135" y="5451028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6336225" y="6092576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13500000" algn="b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/>
          <p:cNvSpPr/>
          <p:nvPr/>
        </p:nvSpPr>
        <p:spPr>
          <a:xfrm>
            <a:off x="6256184" y="6192973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13500000" algn="b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/>
          <p:nvPr/>
        </p:nvSpPr>
        <p:spPr>
          <a:xfrm>
            <a:off x="6250491" y="6100866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3500000" algn="br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4"/>
          <p:cNvSpPr txBox="1"/>
          <p:nvPr/>
        </p:nvSpPr>
        <p:spPr>
          <a:xfrm>
            <a:off x="4973052" y="544314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n</a:t>
            </a:r>
            <a:endParaRPr lang="ko-KR" altLang="en-US" sz="1400" b="1" dirty="0"/>
          </a:p>
        </p:txBody>
      </p:sp>
      <p:sp>
        <p:nvSpPr>
          <p:cNvPr id="62" name="TextBox 65"/>
          <p:cNvSpPr txBox="1"/>
          <p:nvPr/>
        </p:nvSpPr>
        <p:spPr>
          <a:xfrm>
            <a:off x="5960165" y="5275300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p</a:t>
            </a:r>
            <a:endParaRPr lang="ko-KR" altLang="en-US" sz="1400" b="1" dirty="0"/>
          </a:p>
        </p:txBody>
      </p:sp>
      <p:sp>
        <p:nvSpPr>
          <p:cNvPr id="63" name="TextBox 66"/>
          <p:cNvSpPr txBox="1"/>
          <p:nvPr/>
        </p:nvSpPr>
        <p:spPr>
          <a:xfrm>
            <a:off x="6138135" y="628508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α</a:t>
            </a:r>
            <a:endParaRPr lang="ko-KR" altLang="en-US" sz="1400" b="1" dirty="0"/>
          </a:p>
        </p:txBody>
      </p:sp>
      <p:sp>
        <p:nvSpPr>
          <p:cNvPr id="64" name="TextBox 67"/>
          <p:cNvSpPr txBox="1"/>
          <p:nvPr/>
        </p:nvSpPr>
        <p:spPr>
          <a:xfrm>
            <a:off x="6296432" y="5721184"/>
            <a:ext cx="1201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Evaporation</a:t>
            </a:r>
            <a:endParaRPr lang="ko-KR" altLang="en-US" sz="1400" b="1" dirty="0"/>
          </a:p>
        </p:txBody>
      </p:sp>
      <p:sp>
        <p:nvSpPr>
          <p:cNvPr id="65" name="위쪽/아래쪽 화살표 68"/>
          <p:cNvSpPr/>
          <p:nvPr/>
        </p:nvSpPr>
        <p:spPr>
          <a:xfrm>
            <a:off x="6730324" y="4833733"/>
            <a:ext cx="195841" cy="746139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9"/>
          <p:cNvSpPr txBox="1"/>
          <p:nvPr/>
        </p:nvSpPr>
        <p:spPr>
          <a:xfrm>
            <a:off x="6878244" y="5020593"/>
            <a:ext cx="1301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</a:rPr>
              <a:t>Competition!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23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Evaporation Residue Cross-section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9" y="2564904"/>
            <a:ext cx="7827367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모서리가 둥근 직사각형 2"/>
          <p:cNvSpPr/>
          <p:nvPr/>
        </p:nvSpPr>
        <p:spPr bwMode="auto">
          <a:xfrm>
            <a:off x="5148064" y="2780928"/>
            <a:ext cx="1584176" cy="72008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54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Fusion in DNS Model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5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07504" y="908720"/>
            <a:ext cx="5429250" cy="478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4" descr="FFission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2441" y="1051595"/>
            <a:ext cx="33242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05388" y="5933100"/>
            <a:ext cx="3378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From Slide of Prof. </a:t>
            </a:r>
            <a:r>
              <a:rPr lang="en-US" altLang="ko-KR" dirty="0" err="1"/>
              <a:t>A.K.Nasirov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81F540-98CF-3745-BA60-225BEA5F8F9E}"/>
              </a:ext>
            </a:extLst>
          </p:cNvPr>
          <p:cNvSpPr txBox="1"/>
          <p:nvPr/>
        </p:nvSpPr>
        <p:spPr>
          <a:xfrm>
            <a:off x="5868144" y="5295009"/>
            <a:ext cx="1449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b="1" dirty="0">
                <a:solidFill>
                  <a:schemeClr val="tx2"/>
                </a:solidFill>
              </a:rPr>
              <a:t>Fast Fission</a:t>
            </a:r>
            <a:endParaRPr kumimoji="1" lang="ko-Kore-KR" alt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20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Time in Fusion Process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6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타원 4"/>
          <p:cNvSpPr/>
          <p:nvPr/>
        </p:nvSpPr>
        <p:spPr bwMode="auto">
          <a:xfrm>
            <a:off x="829241" y="1346164"/>
            <a:ext cx="1314639" cy="1362756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타원 5"/>
          <p:cNvSpPr/>
          <p:nvPr/>
        </p:nvSpPr>
        <p:spPr bwMode="auto">
          <a:xfrm>
            <a:off x="3275856" y="1124744"/>
            <a:ext cx="2160240" cy="216024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오른쪽 화살표 6"/>
          <p:cNvSpPr/>
          <p:nvPr/>
        </p:nvSpPr>
        <p:spPr bwMode="auto">
          <a:xfrm>
            <a:off x="2431215" y="1664804"/>
            <a:ext cx="637203" cy="652718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26034" y="2339588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E</a:t>
            </a:r>
            <a:r>
              <a:rPr lang="en-US" altLang="ko-KR" baseline="-25000" dirty="0" err="1"/>
              <a:t>lab</a:t>
            </a:r>
            <a:r>
              <a:rPr lang="en-US" altLang="ko-KR" baseline="30000" dirty="0"/>
              <a:t> </a:t>
            </a:r>
            <a:r>
              <a:rPr lang="en-US" altLang="ko-KR" dirty="0"/>
              <a:t>[MeV]</a:t>
            </a:r>
            <a:endParaRPr lang="ko-KR" altLang="en-US" baseline="30000" dirty="0"/>
          </a:p>
        </p:txBody>
      </p:sp>
      <p:sp>
        <p:nvSpPr>
          <p:cNvPr id="15" name="직사각형 14"/>
          <p:cNvSpPr/>
          <p:nvPr/>
        </p:nvSpPr>
        <p:spPr>
          <a:xfrm>
            <a:off x="-259826" y="3307050"/>
            <a:ext cx="9159597" cy="1210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altLang="ko-KR" baseline="30000" dirty="0"/>
              <a:t>16</a:t>
            </a:r>
            <a:r>
              <a:rPr lang="en-US" altLang="ko-KR" dirty="0"/>
              <a:t>O (Z=8) + </a:t>
            </a:r>
            <a:r>
              <a:rPr lang="en-US" altLang="ko-KR" baseline="30000" dirty="0"/>
              <a:t>204</a:t>
            </a:r>
            <a:r>
              <a:rPr lang="en-US" altLang="ko-KR" dirty="0"/>
              <a:t>Pb (Z=82)        </a:t>
            </a:r>
            <a:r>
              <a:rPr lang="en-US" altLang="ko-KR" dirty="0" err="1"/>
              <a:t>E</a:t>
            </a:r>
            <a:r>
              <a:rPr lang="en-US" altLang="ko-KR" baseline="-25000" dirty="0" err="1"/>
              <a:t>coul</a:t>
            </a:r>
            <a:r>
              <a:rPr lang="en-US" altLang="ko-KR" dirty="0"/>
              <a:t>= 124.1 MeV         </a:t>
            </a:r>
            <a:r>
              <a:rPr lang="en-US" altLang="ko-KR" dirty="0" err="1"/>
              <a:t>E</a:t>
            </a:r>
            <a:r>
              <a:rPr lang="en-US" altLang="ko-KR" baseline="-25000" dirty="0" err="1"/>
              <a:t>lab</a:t>
            </a:r>
            <a:r>
              <a:rPr lang="en-US" altLang="ko-KR" dirty="0"/>
              <a:t>= 133.3 MeV </a:t>
            </a:r>
          </a:p>
          <a:p>
            <a:pPr lvl="2"/>
            <a:r>
              <a:rPr lang="en-US" altLang="ko-KR" baseline="30000" dirty="0"/>
              <a:t>40</a:t>
            </a:r>
            <a:r>
              <a:rPr lang="en-US" altLang="ko-KR" dirty="0"/>
              <a:t>Ar (Z=18) + </a:t>
            </a:r>
            <a:r>
              <a:rPr lang="en-US" altLang="ko-KR" baseline="30000" dirty="0"/>
              <a:t>180</a:t>
            </a:r>
            <a:r>
              <a:rPr lang="en-US" altLang="ko-KR" dirty="0"/>
              <a:t>Hf (Z=72)           = 229.4 MeV             = 280.4 MeV</a:t>
            </a:r>
          </a:p>
          <a:p>
            <a:pPr lvl="2"/>
            <a:r>
              <a:rPr lang="en-US" altLang="ko-KR" baseline="30000" dirty="0"/>
              <a:t>82</a:t>
            </a:r>
            <a:r>
              <a:rPr lang="en-US" altLang="ko-KR" dirty="0"/>
              <a:t>Se (Z=34) + </a:t>
            </a:r>
            <a:r>
              <a:rPr lang="en-US" altLang="ko-KR" baseline="30000" dirty="0"/>
              <a:t>138</a:t>
            </a:r>
            <a:r>
              <a:rPr lang="en-US" altLang="ko-KR" dirty="0"/>
              <a:t>Ba (Z=56)           = 323.4 MeV             = 515.6 MeV</a:t>
            </a:r>
          </a:p>
          <a:p>
            <a:pPr lvl="2"/>
            <a:r>
              <a:rPr lang="en-US" altLang="ko-KR" baseline="30000" dirty="0"/>
              <a:t>124</a:t>
            </a:r>
            <a:r>
              <a:rPr lang="en-US" altLang="ko-KR" dirty="0"/>
              <a:t>Sn (Z=50) + </a:t>
            </a:r>
            <a:r>
              <a:rPr lang="en-US" altLang="ko-KR" baseline="30000" dirty="0"/>
              <a:t>96</a:t>
            </a:r>
            <a:r>
              <a:rPr lang="en-US" altLang="ko-KR" dirty="0"/>
              <a:t>Zr (Z=40)           = 337.8 MeV             = 774.1 MeV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2865" y="4738689"/>
                <a:ext cx="2588081" cy="5279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𝑀𝑒𝑉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𝑀𝑒𝑉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ko-KR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865" y="4738689"/>
                <a:ext cx="2588081" cy="5279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02344" y="4535339"/>
                <a:ext cx="1124539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344" y="4535339"/>
                <a:ext cx="1124539" cy="8183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오른쪽 화살표 16"/>
          <p:cNvSpPr/>
          <p:nvPr/>
        </p:nvSpPr>
        <p:spPr bwMode="auto">
          <a:xfrm>
            <a:off x="3577629" y="4817059"/>
            <a:ext cx="288032" cy="442093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691680" y="696862"/>
            <a:ext cx="77194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altLang="ko-KR" dirty="0"/>
              <a:t>O (Z=8) + </a:t>
            </a:r>
            <a:r>
              <a:rPr lang="en-US" altLang="ko-KR" dirty="0" err="1"/>
              <a:t>Pb</a:t>
            </a:r>
            <a:r>
              <a:rPr lang="en-US" altLang="ko-KR" dirty="0"/>
              <a:t> (Z=82) -&gt;  r</a:t>
            </a:r>
            <a:r>
              <a:rPr lang="en-US" altLang="ko-KR" baseline="-25000" dirty="0"/>
              <a:t>1</a:t>
            </a:r>
            <a:r>
              <a:rPr lang="en-US" altLang="ko-KR" dirty="0"/>
              <a:t>+r</a:t>
            </a:r>
            <a:r>
              <a:rPr lang="en-US" altLang="ko-KR" baseline="-25000" dirty="0"/>
              <a:t>2</a:t>
            </a:r>
            <a:r>
              <a:rPr lang="en-US" altLang="ko-KR" dirty="0"/>
              <a:t> = 1.2 * (A</a:t>
            </a:r>
            <a:r>
              <a:rPr lang="en-US" altLang="ko-KR" baseline="-25000" dirty="0"/>
              <a:t>1</a:t>
            </a:r>
            <a:r>
              <a:rPr lang="en-US" altLang="ko-KR" baseline="30000" dirty="0"/>
              <a:t>1/3</a:t>
            </a:r>
            <a:r>
              <a:rPr lang="en-US" altLang="ko-KR" dirty="0"/>
              <a:t> + A</a:t>
            </a:r>
            <a:r>
              <a:rPr lang="en-US" altLang="ko-KR" baseline="-25000" dirty="0"/>
              <a:t>2</a:t>
            </a:r>
            <a:r>
              <a:rPr lang="en-US" altLang="ko-KR" baseline="30000" dirty="0"/>
              <a:t>1/3</a:t>
            </a:r>
            <a:r>
              <a:rPr lang="en-US" altLang="ko-KR" dirty="0"/>
              <a:t>) = 7.613</a:t>
            </a:r>
          </a:p>
          <a:p>
            <a:pPr lvl="2"/>
            <a:r>
              <a:rPr lang="en-US" altLang="ko-KR" dirty="0" err="1"/>
              <a:t>Ar</a:t>
            </a:r>
            <a:r>
              <a:rPr lang="en-US" altLang="ko-KR" dirty="0"/>
              <a:t> (Z=18) + </a:t>
            </a:r>
            <a:r>
              <a:rPr lang="en-US" altLang="ko-KR" dirty="0" err="1"/>
              <a:t>Hf</a:t>
            </a:r>
            <a:r>
              <a:rPr lang="en-US" altLang="ko-KR" dirty="0"/>
              <a:t> (Z=72) -&gt;  8.137</a:t>
            </a:r>
          </a:p>
          <a:p>
            <a:pPr lvl="2"/>
            <a:r>
              <a:rPr lang="en-US" altLang="ko-KR" dirty="0"/>
              <a:t>Se (Z=34) + Ba (Z=56) -&gt;  8.479</a:t>
            </a:r>
          </a:p>
          <a:p>
            <a:pPr lvl="2"/>
            <a:r>
              <a:rPr lang="en-US" altLang="ko-KR" dirty="0"/>
              <a:t>Sn (Z=50) + </a:t>
            </a:r>
            <a:r>
              <a:rPr lang="en-US" altLang="ko-KR" dirty="0" err="1"/>
              <a:t>Zr</a:t>
            </a:r>
            <a:r>
              <a:rPr lang="en-US" altLang="ko-KR" dirty="0"/>
              <a:t> (Z=40) -&gt;  8.525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268F49-EFC1-9D43-9370-009EFAAEDC50}"/>
              </a:ext>
            </a:extLst>
          </p:cNvPr>
          <p:cNvSpPr txBox="1"/>
          <p:nvPr/>
        </p:nvSpPr>
        <p:spPr>
          <a:xfrm>
            <a:off x="530442" y="5394692"/>
            <a:ext cx="4815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/>
              <a:t>Ex.) </a:t>
            </a:r>
            <a:r>
              <a:rPr kumimoji="1" lang="en-US" altLang="ko-Kore-KR" baseline="30000" dirty="0"/>
              <a:t>40</a:t>
            </a:r>
            <a:r>
              <a:rPr kumimoji="1" lang="en-US" altLang="ko-Kore-KR" dirty="0"/>
              <a:t>Ar+</a:t>
            </a:r>
            <a:r>
              <a:rPr kumimoji="1" lang="en-US" altLang="ko-Kore-KR" baseline="30000" dirty="0"/>
              <a:t>180</a:t>
            </a:r>
            <a:r>
              <a:rPr kumimoji="1" lang="en-US" altLang="ko-Kore-KR" dirty="0"/>
              <a:t>Hf, </a:t>
            </a:r>
            <a:r>
              <a:rPr kumimoji="1" lang="en-US" altLang="ko-Kore-KR" dirty="0" err="1"/>
              <a:t>E</a:t>
            </a:r>
            <a:r>
              <a:rPr kumimoji="1" lang="en-US" altLang="ko-Kore-KR" baseline="-25000" dirty="0" err="1"/>
              <a:t>cm</a:t>
            </a:r>
            <a:r>
              <a:rPr kumimoji="1" lang="en-US" altLang="ko-Kore-KR" dirty="0"/>
              <a:t>=250 MeV, </a:t>
            </a:r>
            <a:r>
              <a:rPr kumimoji="1" lang="en-US" altLang="ko-Kore-KR" dirty="0" err="1"/>
              <a:t>m</a:t>
            </a:r>
            <a:r>
              <a:rPr kumimoji="1" lang="en-US" altLang="ko-Kore-KR" baseline="-25000" dirty="0" err="1"/>
              <a:t>N</a:t>
            </a:r>
            <a:r>
              <a:rPr kumimoji="1" lang="en-US" altLang="ko-Kore-KR" dirty="0"/>
              <a:t>=940 MeV</a:t>
            </a:r>
            <a:endParaRPr kumimoji="1" lang="ko-Kore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97158" y="5859769"/>
                <a:ext cx="3053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=0.115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=0.346∗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158" y="5859769"/>
                <a:ext cx="3053978" cy="276999"/>
              </a:xfrm>
              <a:prstGeom prst="rect">
                <a:avLst/>
              </a:prstGeom>
              <a:blipFill>
                <a:blip r:embed="rId4"/>
                <a:stretch>
                  <a:fillRect l="-200" r="-200" b="-369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오른쪽 화살표 20"/>
          <p:cNvSpPr/>
          <p:nvPr/>
        </p:nvSpPr>
        <p:spPr bwMode="auto">
          <a:xfrm>
            <a:off x="4333433" y="5777221"/>
            <a:ext cx="288032" cy="442093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52975" y="5848222"/>
                <a:ext cx="26162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𝑓𝑚</m:t>
                      </m:r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2.89∗</m:t>
                          </m:r>
                          <m:sSup>
                            <m:sSupPr>
                              <m:ctrlP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−23</m:t>
                              </m:r>
                            </m:sup>
                          </m:sSup>
                        </m:e>
                      </m:d>
                      <m:r>
                        <a:rPr lang="en-US" altLang="ko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975" y="5848222"/>
                <a:ext cx="2616294" cy="276999"/>
              </a:xfrm>
              <a:prstGeom prst="rect">
                <a:avLst/>
              </a:prstGeom>
              <a:blipFill>
                <a:blip r:embed="rId5"/>
                <a:stretch>
                  <a:fillRect l="-233" r="-466" b="-369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349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5ABC34-C7C1-6543-BA46-5A875CC97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Thermal Equilibrium</a:t>
            </a:r>
            <a:endParaRPr kumimoji="1" lang="ko-Kore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64FE4F-12B5-1C49-98A9-18B3E6E73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kumimoji="1" lang="en-US" altLang="ko-Kore-KR" dirty="0"/>
          </a:p>
          <a:p>
            <a:pPr marL="0" indent="0">
              <a:lnSpc>
                <a:spcPct val="150000"/>
              </a:lnSpc>
              <a:buNone/>
            </a:pPr>
            <a:endParaRPr kumimoji="1" lang="en-US" altLang="ko-Kore-KR" dirty="0"/>
          </a:p>
          <a:p>
            <a:pPr>
              <a:lnSpc>
                <a:spcPct val="150000"/>
              </a:lnSpc>
            </a:pPr>
            <a:r>
              <a:rPr kumimoji="1" lang="en-US" altLang="ko-Kore-KR" dirty="0"/>
              <a:t>Capture process</a:t>
            </a:r>
          </a:p>
          <a:p>
            <a:pPr lvl="1">
              <a:lnSpc>
                <a:spcPct val="150000"/>
              </a:lnSpc>
            </a:pPr>
            <a:r>
              <a:rPr kumimoji="1" lang="en-US" altLang="ko-Kore-KR" dirty="0"/>
              <a:t>~10</a:t>
            </a:r>
            <a:r>
              <a:rPr kumimoji="1" lang="en-US" altLang="ko-Kore-KR" baseline="30000" dirty="0"/>
              <a:t>-22</a:t>
            </a:r>
            <a:r>
              <a:rPr kumimoji="1" lang="en-US" altLang="ko-Kore-KR" dirty="0"/>
              <a:t>s -&gt; Non-equilibrium physics</a:t>
            </a:r>
          </a:p>
          <a:p>
            <a:pPr>
              <a:lnSpc>
                <a:spcPct val="150000"/>
              </a:lnSpc>
            </a:pPr>
            <a:r>
              <a:rPr kumimoji="1" lang="en-US" altLang="ko-Kore-KR" dirty="0"/>
              <a:t>Competition between fusion and </a:t>
            </a:r>
            <a:r>
              <a:rPr kumimoji="1" lang="en-US" altLang="ko-Kore-KR" dirty="0" err="1"/>
              <a:t>quasifission</a:t>
            </a:r>
            <a:endParaRPr kumimoji="1" lang="en-US" altLang="ko-Kore-KR" dirty="0"/>
          </a:p>
          <a:p>
            <a:pPr lvl="1">
              <a:lnSpc>
                <a:spcPct val="150000"/>
              </a:lnSpc>
            </a:pPr>
            <a:r>
              <a:rPr kumimoji="1" lang="en-US" altLang="ko-Kore-KR" dirty="0"/>
              <a:t>&gt;10</a:t>
            </a:r>
            <a:r>
              <a:rPr kumimoji="1" lang="en-US" altLang="ko-Kore-KR" baseline="30000" dirty="0"/>
              <a:t>-21</a:t>
            </a:r>
            <a:r>
              <a:rPr kumimoji="1" lang="en-US" altLang="ko-Kore-KR" dirty="0"/>
              <a:t>s -&gt; Equilibrium interpretation</a:t>
            </a:r>
          </a:p>
          <a:p>
            <a:pPr lvl="2">
              <a:lnSpc>
                <a:spcPct val="150000"/>
              </a:lnSpc>
            </a:pPr>
            <a:r>
              <a:rPr kumimoji="1" lang="en-US" altLang="ko-Kore-KR" dirty="0">
                <a:solidFill>
                  <a:srgbClr val="FF0000"/>
                </a:solidFill>
              </a:rPr>
              <a:t>Statistical method! -&gt; Level density</a:t>
            </a:r>
            <a:endParaRPr kumimoji="1" lang="ko-Kore-KR" altLang="en-US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D02C9E4-A062-E74F-A7D8-7AAE87861F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7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그림 5" descr="텍스트이(가) 표시된 사진&#10;&#10;자동 생성된 설명">
            <a:extLst>
              <a:ext uri="{FF2B5EF4-FFF2-40B4-BE49-F238E27FC236}">
                <a16:creationId xmlns:a16="http://schemas.microsoft.com/office/drawing/2014/main" id="{82E1CE47-7E6B-9949-9CCC-4C9DDA734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63" y="1340768"/>
            <a:ext cx="3782220" cy="792088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755304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2E2A92-D3DB-A845-940A-7F160A6C6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NN Potential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66A894-1B6A-FB4D-9FDC-3A13375511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8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E5E4E22-F149-714B-9BB0-9991CC7C3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6687164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177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Driving Potential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FF46E1F-7B49-8E43-B3E9-72F70DF26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43617"/>
            <a:ext cx="5347121" cy="37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9F94DA3-1820-0D4B-9C32-C96F859FC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3" y="1423089"/>
            <a:ext cx="4824536" cy="424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6CA53E-5095-4846-9D77-8CB3ABD4158C}"/>
              </a:ext>
            </a:extLst>
          </p:cNvPr>
          <p:cNvSpPr txBox="1"/>
          <p:nvPr/>
        </p:nvSpPr>
        <p:spPr>
          <a:xfrm>
            <a:off x="5488309" y="1809418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LcParenBoth"/>
            </a:pPr>
            <a:r>
              <a:rPr lang="en-US" altLang="ko-KR" b="1" dirty="0"/>
              <a:t>Entrance channel</a:t>
            </a:r>
          </a:p>
          <a:p>
            <a:pPr marL="342900" indent="-342900">
              <a:lnSpc>
                <a:spcPct val="200000"/>
              </a:lnSpc>
              <a:buAutoNum type="alphaLcParenBoth"/>
            </a:pPr>
            <a:r>
              <a:rPr lang="en-US" altLang="ko-KR" b="1" dirty="0"/>
              <a:t>Fusion</a:t>
            </a:r>
          </a:p>
          <a:p>
            <a:pPr marL="342900" indent="-342900">
              <a:lnSpc>
                <a:spcPct val="200000"/>
              </a:lnSpc>
              <a:buAutoNum type="alphaLcParenBoth"/>
            </a:pPr>
            <a:r>
              <a:rPr lang="en-US" altLang="ko-KR" b="1" dirty="0"/>
              <a:t>Charge symmetric DNS</a:t>
            </a:r>
          </a:p>
          <a:p>
            <a:pPr marL="342900" indent="-342900">
              <a:lnSpc>
                <a:spcPct val="200000"/>
              </a:lnSpc>
              <a:buAutoNum type="alphaLcParenBoth"/>
            </a:pPr>
            <a:r>
              <a:rPr lang="en-US" altLang="ko-KR" b="1" dirty="0"/>
              <a:t>Quasi fission</a:t>
            </a:r>
            <a:endParaRPr lang="ko-KR" altLang="en-US" b="1" dirty="0"/>
          </a:p>
        </p:txBody>
      </p:sp>
      <p:sp>
        <p:nvSpPr>
          <p:cNvPr id="8" name="자유형 7">
            <a:extLst>
              <a:ext uri="{FF2B5EF4-FFF2-40B4-BE49-F238E27FC236}">
                <a16:creationId xmlns:a16="http://schemas.microsoft.com/office/drawing/2014/main" id="{A7EFE9F8-89F6-C847-A44D-65CE6C7F5733}"/>
              </a:ext>
            </a:extLst>
          </p:cNvPr>
          <p:cNvSpPr/>
          <p:nvPr/>
        </p:nvSpPr>
        <p:spPr>
          <a:xfrm>
            <a:off x="1936961" y="1759005"/>
            <a:ext cx="738837" cy="2337955"/>
          </a:xfrm>
          <a:custGeom>
            <a:avLst/>
            <a:gdLst>
              <a:gd name="connsiteX0" fmla="*/ 737755 w 738837"/>
              <a:gd name="connsiteY0" fmla="*/ 0 h 2337955"/>
              <a:gd name="connsiteX1" fmla="*/ 685800 w 738837"/>
              <a:gd name="connsiteY1" fmla="*/ 987136 h 2337955"/>
              <a:gd name="connsiteX2" fmla="*/ 394855 w 738837"/>
              <a:gd name="connsiteY2" fmla="*/ 1143000 h 2337955"/>
              <a:gd name="connsiteX3" fmla="*/ 0 w 738837"/>
              <a:gd name="connsiteY3" fmla="*/ 2337955 h 2337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8837" h="2337955">
                <a:moveTo>
                  <a:pt x="737755" y="0"/>
                </a:moveTo>
                <a:cubicBezTo>
                  <a:pt x="740352" y="398318"/>
                  <a:pt x="742950" y="796636"/>
                  <a:pt x="685800" y="987136"/>
                </a:cubicBezTo>
                <a:cubicBezTo>
                  <a:pt x="628650" y="1177636"/>
                  <a:pt x="509155" y="917864"/>
                  <a:pt x="394855" y="1143000"/>
                </a:cubicBezTo>
                <a:cubicBezTo>
                  <a:pt x="280555" y="1368136"/>
                  <a:pt x="88323" y="2057401"/>
                  <a:pt x="0" y="2337955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9B8352D-C0D0-754B-8F0B-61B5A1DF26AD}"/>
              </a:ext>
            </a:extLst>
          </p:cNvPr>
          <p:cNvSpPr/>
          <p:nvPr/>
        </p:nvSpPr>
        <p:spPr>
          <a:xfrm>
            <a:off x="4492238" y="5049778"/>
            <a:ext cx="648072" cy="6147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</a:rPr>
              <a:t>Z</a:t>
            </a:r>
            <a:endParaRPr lang="ko-KR" altLang="en-US" b="1" i="1" dirty="0">
              <a:solidFill>
                <a:schemeClr val="tx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4E85B67-0FA6-6B4A-A7A7-555718126B91}"/>
              </a:ext>
            </a:extLst>
          </p:cNvPr>
          <p:cNvSpPr/>
          <p:nvPr/>
        </p:nvSpPr>
        <p:spPr>
          <a:xfrm>
            <a:off x="4984253" y="5049778"/>
            <a:ext cx="1131703" cy="9997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</a:rPr>
              <a:t>Z’</a:t>
            </a:r>
            <a:endParaRPr lang="ko-KR" altLang="en-US" b="1" i="1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9B5002-395B-B14D-9E13-B9B36ED6761B}"/>
              </a:ext>
            </a:extLst>
          </p:cNvPr>
          <p:cNvSpPr txBox="1"/>
          <p:nvPr/>
        </p:nvSpPr>
        <p:spPr>
          <a:xfrm>
            <a:off x="4696221" y="4753385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/>
              <a:t>&lt;DNS&gt;</a:t>
            </a:r>
            <a:endParaRPr lang="ko-KR" altLang="en-US" b="1" i="1" dirty="0"/>
          </a:p>
        </p:txBody>
      </p:sp>
      <p:sp>
        <p:nvSpPr>
          <p:cNvPr id="12" name="위로 구부러진 화살표 10">
            <a:extLst>
              <a:ext uri="{FF2B5EF4-FFF2-40B4-BE49-F238E27FC236}">
                <a16:creationId xmlns:a16="http://schemas.microsoft.com/office/drawing/2014/main" id="{2DDA209D-63EE-AD45-A6D5-C06F8256C50D}"/>
              </a:ext>
            </a:extLst>
          </p:cNvPr>
          <p:cNvSpPr/>
          <p:nvPr/>
        </p:nvSpPr>
        <p:spPr>
          <a:xfrm>
            <a:off x="2824013" y="5664494"/>
            <a:ext cx="1872208" cy="385012"/>
          </a:xfrm>
          <a:prstGeom prst="curved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3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116TGp_hangul_diagram_s">
  <a:themeElements>
    <a:clrScheme name="116TGp_hangul_diagram_s 3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1966B3"/>
      </a:accent1>
      <a:accent2>
        <a:srgbClr val="CCCC00"/>
      </a:accent2>
      <a:accent3>
        <a:srgbClr val="FFFFFF"/>
      </a:accent3>
      <a:accent4>
        <a:srgbClr val="0D345F"/>
      </a:accent4>
      <a:accent5>
        <a:srgbClr val="ABB8D6"/>
      </a:accent5>
      <a:accent6>
        <a:srgbClr val="B9B900"/>
      </a:accent6>
      <a:hlink>
        <a:srgbClr val="5AABCC"/>
      </a:hlink>
      <a:folHlink>
        <a:srgbClr val="648B8C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수평선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tint val="72941"/>
                <a:invGamma/>
                <a:alpha val="39999"/>
              </a:schemeClr>
            </a:gs>
            <a:gs pos="100000">
              <a:schemeClr val="accent1"/>
            </a:gs>
          </a:gsLst>
          <a:lin ang="5400000" scaled="1"/>
        </a:gra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tint val="72941"/>
                <a:invGamma/>
                <a:alpha val="39999"/>
              </a:schemeClr>
            </a:gs>
            <a:gs pos="100000">
              <a:schemeClr val="accent1"/>
            </a:gs>
          </a:gsLst>
          <a:lin ang="5400000" scaled="1"/>
        </a:gra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16TGp_hangul_diagram_s 1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3366CC"/>
        </a:accent1>
        <a:accent2>
          <a:srgbClr val="FFCC00"/>
        </a:accent2>
        <a:accent3>
          <a:srgbClr val="FFFFFF"/>
        </a:accent3>
        <a:accent4>
          <a:srgbClr val="174578"/>
        </a:accent4>
        <a:accent5>
          <a:srgbClr val="ADB8E2"/>
        </a:accent5>
        <a:accent6>
          <a:srgbClr val="E7B900"/>
        </a:accent6>
        <a:hlink>
          <a:srgbClr val="76DFF4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6TGp_hangul_diagram_s 2">
        <a:dk1>
          <a:srgbClr val="7EA012"/>
        </a:dk1>
        <a:lt1>
          <a:srgbClr val="FFFFFF"/>
        </a:lt1>
        <a:dk2>
          <a:srgbClr val="000000"/>
        </a:dk2>
        <a:lt2>
          <a:srgbClr val="C0C0C0"/>
        </a:lt2>
        <a:accent1>
          <a:srgbClr val="277564"/>
        </a:accent1>
        <a:accent2>
          <a:srgbClr val="B5CD85"/>
        </a:accent2>
        <a:accent3>
          <a:srgbClr val="FFFFFF"/>
        </a:accent3>
        <a:accent4>
          <a:srgbClr val="6B880E"/>
        </a:accent4>
        <a:accent5>
          <a:srgbClr val="ACBDB8"/>
        </a:accent5>
        <a:accent6>
          <a:srgbClr val="A4BA78"/>
        </a:accent6>
        <a:hlink>
          <a:srgbClr val="B29B3A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6TGp_hangul_diagram_s 3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CC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B9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29377</TotalTime>
  <Words>596</Words>
  <Application>Microsoft Macintosh PowerPoint</Application>
  <PresentationFormat>화면 슬라이드 쇼(4:3)</PresentationFormat>
  <Paragraphs>128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맑은 고딕</vt:lpstr>
      <vt:lpstr>Cambria Math</vt:lpstr>
      <vt:lpstr>Times New Roman</vt:lpstr>
      <vt:lpstr>Verdana</vt:lpstr>
      <vt:lpstr>Wingdings</vt:lpstr>
      <vt:lpstr>1_116TGp_hangul_diagram_s</vt:lpstr>
      <vt:lpstr>Introduction to Fusion and Quasifission Reactions</vt:lpstr>
      <vt:lpstr>Outline</vt:lpstr>
      <vt:lpstr>Schematic View of the Fusion Process</vt:lpstr>
      <vt:lpstr>Evaporation Residue Cross-section</vt:lpstr>
      <vt:lpstr>Fusion in DNS Model</vt:lpstr>
      <vt:lpstr>Time in Fusion Process</vt:lpstr>
      <vt:lpstr>Thermal Equilibrium</vt:lpstr>
      <vt:lpstr>NN Potential</vt:lpstr>
      <vt:lpstr>Driving Potential</vt:lpstr>
      <vt:lpstr>Mass Excess</vt:lpstr>
      <vt:lpstr>DNS Model - Fusion</vt:lpstr>
      <vt:lpstr>Fusion Cross-section</vt:lpstr>
      <vt:lpstr>PCN</vt:lpstr>
      <vt:lpstr>Ar+Hf</vt:lpstr>
      <vt:lpstr>Multi-nucleon Transfer</vt:lpstr>
      <vt:lpstr>DNS Model – DNS Evolution</vt:lpstr>
      <vt:lpstr>DNS Evolution of Ar+Hf</vt:lpstr>
      <vt:lpstr>Results – Synthesis of Cf</vt:lpstr>
      <vt:lpstr>Survival Probability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가속기부_001</dc:creator>
  <cp:lastModifiedBy>김 경일</cp:lastModifiedBy>
  <cp:revision>513</cp:revision>
  <cp:lastPrinted>2016-09-28T04:35:56Z</cp:lastPrinted>
  <dcterms:created xsi:type="dcterms:W3CDTF">2013-07-10T02:34:07Z</dcterms:created>
  <dcterms:modified xsi:type="dcterms:W3CDTF">2021-06-24T00:25:58Z</dcterms:modified>
</cp:coreProperties>
</file>