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48" r:id="rId1"/>
  </p:sldMasterIdLst>
  <p:notesMasterIdLst>
    <p:notesMasterId r:id="rId34"/>
  </p:notesMasterIdLst>
  <p:sldIdLst>
    <p:sldId id="256" r:id="rId2"/>
    <p:sldId id="257" r:id="rId3"/>
    <p:sldId id="260" r:id="rId4"/>
    <p:sldId id="261" r:id="rId5"/>
    <p:sldId id="262" r:id="rId6"/>
    <p:sldId id="263" r:id="rId7"/>
    <p:sldId id="264" r:id="rId8"/>
    <p:sldId id="266" r:id="rId9"/>
    <p:sldId id="267" r:id="rId10"/>
    <p:sldId id="268" r:id="rId11"/>
    <p:sldId id="269" r:id="rId12"/>
    <p:sldId id="270" r:id="rId13"/>
    <p:sldId id="271" r:id="rId14"/>
    <p:sldId id="272" r:id="rId15"/>
    <p:sldId id="273" r:id="rId16"/>
    <p:sldId id="274" r:id="rId17"/>
    <p:sldId id="276" r:id="rId18"/>
    <p:sldId id="278" r:id="rId19"/>
    <p:sldId id="279" r:id="rId20"/>
    <p:sldId id="280" r:id="rId21"/>
    <p:sldId id="281" r:id="rId22"/>
    <p:sldId id="282" r:id="rId23"/>
    <p:sldId id="283" r:id="rId24"/>
    <p:sldId id="284" r:id="rId25"/>
    <p:sldId id="285" r:id="rId26"/>
    <p:sldId id="286" r:id="rId27"/>
    <p:sldId id="287" r:id="rId28"/>
    <p:sldId id="288" r:id="rId29"/>
    <p:sldId id="275" r:id="rId30"/>
    <p:sldId id="289" r:id="rId31"/>
    <p:sldId id="290" r:id="rId32"/>
    <p:sldId id="291" r:id="rId33"/>
  </p:sldIdLst>
  <p:sldSz cx="9144000" cy="6858000" type="screen4x3"/>
  <p:notesSz cx="6858000" cy="9144000"/>
  <p:defaultTextStyle>
    <a:defPPr>
      <a:defRPr lang="ko-KR"/>
    </a:defPPr>
    <a:lvl1pPr algn="l" rtl="0" eaLnBrk="0" fontAlgn="base" hangingPunct="0">
      <a:spcBef>
        <a:spcPct val="0"/>
      </a:spcBef>
      <a:spcAft>
        <a:spcPct val="0"/>
      </a:spcAft>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1pPr>
    <a:lvl2pPr marL="457200" algn="l" rtl="0" eaLnBrk="0" fontAlgn="base" hangingPunct="0">
      <a:spcBef>
        <a:spcPct val="0"/>
      </a:spcBef>
      <a:spcAft>
        <a:spcPct val="0"/>
      </a:spcAft>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2pPr>
    <a:lvl3pPr marL="914400" algn="l" rtl="0" eaLnBrk="0" fontAlgn="base" hangingPunct="0">
      <a:spcBef>
        <a:spcPct val="0"/>
      </a:spcBef>
      <a:spcAft>
        <a:spcPct val="0"/>
      </a:spcAft>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3pPr>
    <a:lvl4pPr marL="1371600" algn="l" rtl="0" eaLnBrk="0" fontAlgn="base" hangingPunct="0">
      <a:spcBef>
        <a:spcPct val="0"/>
      </a:spcBef>
      <a:spcAft>
        <a:spcPct val="0"/>
      </a:spcAft>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4pPr>
    <a:lvl5pPr marL="1828800" algn="l" rtl="0" eaLnBrk="0" fontAlgn="base" hangingPunct="0">
      <a:spcBef>
        <a:spcPct val="0"/>
      </a:spcBef>
      <a:spcAft>
        <a:spcPct val="0"/>
      </a:spcAft>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5pPr>
    <a:lvl6pPr marL="2286000" algn="l" defTabSz="914400" rtl="0" eaLnBrk="1" latinLnBrk="1" hangingPunct="1">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6pPr>
    <a:lvl7pPr marL="2743200" algn="l" defTabSz="914400" rtl="0" eaLnBrk="1" latinLnBrk="1" hangingPunct="1">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7pPr>
    <a:lvl8pPr marL="3200400" algn="l" defTabSz="914400" rtl="0" eaLnBrk="1" latinLnBrk="1" hangingPunct="1">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8pPr>
    <a:lvl9pPr marL="3657600" algn="l" defTabSz="914400" rtl="0" eaLnBrk="1" latinLnBrk="1" hangingPunct="1">
      <a:defRPr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5" d="100"/>
          <a:sy n="125" d="100"/>
        </p:scale>
        <p:origin x="-122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 name="Rectangle 2"/>
          <p:cNvSpPr>
            <a:spLocks noGrp="1"/>
          </p:cNvSpPr>
          <p:nvPr>
            <p:ph type="body" sz="quarter" idx="1"/>
          </p:nvPr>
        </p:nvSpPr>
        <p:spPr bwMode="auto">
          <a:xfrm>
            <a:off x="914400" y="4343400"/>
            <a:ext cx="5029200" cy="4114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ko-KR" altLang="ko-KR" noProof="0" smtClean="0">
                <a:sym typeface="맑은 고딕" panose="020B0503020000020004" pitchFamily="50" charset="-127"/>
              </a:rPr>
              <a:t>Click to edit Master text styles</a:t>
            </a:r>
          </a:p>
          <a:p>
            <a:pPr lvl="1"/>
            <a:r>
              <a:rPr lang="ko-KR" altLang="ko-KR" noProof="0" smtClean="0">
                <a:sym typeface="맑은 고딕" panose="020B0503020000020004" pitchFamily="50" charset="-127"/>
              </a:rPr>
              <a:t>Second level</a:t>
            </a:r>
          </a:p>
          <a:p>
            <a:pPr lvl="2"/>
            <a:r>
              <a:rPr lang="ko-KR" altLang="ko-KR" noProof="0" smtClean="0">
                <a:sym typeface="맑은 고딕" panose="020B0503020000020004" pitchFamily="50" charset="-127"/>
              </a:rPr>
              <a:t>Third level</a:t>
            </a:r>
          </a:p>
          <a:p>
            <a:pPr lvl="3"/>
            <a:r>
              <a:rPr lang="ko-KR" altLang="ko-KR" noProof="0" smtClean="0">
                <a:sym typeface="맑은 고딕" panose="020B0503020000020004" pitchFamily="50" charset="-127"/>
              </a:rPr>
              <a:t>Fourth level</a:t>
            </a:r>
          </a:p>
          <a:p>
            <a:pPr lvl="4"/>
            <a:r>
              <a:rPr lang="ko-KR" altLang="ko-KR" noProof="0" smtClean="0">
                <a:sym typeface="맑은 고딕" panose="020B0503020000020004" pitchFamily="50" charset="-127"/>
              </a:rPr>
              <a:t>Fifth level</a:t>
            </a:r>
          </a:p>
        </p:txBody>
      </p:sp>
    </p:spTree>
    <p:extLst>
      <p:ext uri="{BB962C8B-B14F-4D97-AF65-F5344CB8AC3E}">
        <p14:creationId xmlns:p14="http://schemas.microsoft.com/office/powerpoint/2010/main" xmlns="" val="170634562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1pPr>
    <a:lvl2pPr indent="228600" algn="l" rtl="0" eaLnBrk="0" fontAlgn="base" hangingPunct="0">
      <a:spcBef>
        <a:spcPct val="0"/>
      </a:spcBef>
      <a:spcAft>
        <a:spcPct val="0"/>
      </a:spcAft>
      <a:defRPr sz="1200"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2pPr>
    <a:lvl3pPr indent="457200" algn="l" rtl="0" eaLnBrk="0" fontAlgn="base" hangingPunct="0">
      <a:spcBef>
        <a:spcPct val="0"/>
      </a:spcBef>
      <a:spcAft>
        <a:spcPct val="0"/>
      </a:spcAft>
      <a:defRPr sz="1200"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3pPr>
    <a:lvl4pPr indent="685800" algn="l" rtl="0" eaLnBrk="0" fontAlgn="base" hangingPunct="0">
      <a:spcBef>
        <a:spcPct val="0"/>
      </a:spcBef>
      <a:spcAft>
        <a:spcPct val="0"/>
      </a:spcAft>
      <a:defRPr sz="1200"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4pPr>
    <a:lvl5pPr indent="914400" algn="l" rtl="0" eaLnBrk="0" fontAlgn="base" hangingPunct="0">
      <a:spcBef>
        <a:spcPct val="0"/>
      </a:spcBef>
      <a:spcAft>
        <a:spcPct val="0"/>
      </a:spcAft>
      <a:defRPr sz="1200" kern="1200">
        <a:solidFill>
          <a:srgbClr val="000000"/>
        </a:solidFill>
        <a:latin typeface="맑은 고딕" panose="020B0503020000020004" pitchFamily="50" charset="-127"/>
        <a:ea typeface="맑은 고딕" panose="020B0503020000020004" pitchFamily="50" charset="-127"/>
        <a:cs typeface="+mn-cs"/>
        <a:sym typeface="맑은 고딕" panose="020B0503020000020004" pitchFamily="50" charset="-127"/>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Grp="1" noRot="1" noChangeAspect="1" noChangeArrowheads="1" noTextEdit="1"/>
          </p:cNvSpPr>
          <p:nvPr>
            <p:ph type="sldImg"/>
          </p:nvPr>
        </p:nvSpPr>
        <p:spPr/>
      </p:sp>
      <p:sp>
        <p:nvSpPr>
          <p:cNvPr id="409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I-1</a:t>
            </a:r>
          </a:p>
        </p:txBody>
      </p:sp>
    </p:spTree>
    <p:extLst>
      <p:ext uri="{BB962C8B-B14F-4D97-AF65-F5344CB8AC3E}">
        <p14:creationId xmlns:p14="http://schemas.microsoft.com/office/powerpoint/2010/main" xmlns="" val="4124567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Grp="1" noRot="1" noChangeAspect="1" noChangeArrowheads="1" noTextEdit="1"/>
          </p:cNvSpPr>
          <p:nvPr>
            <p:ph type="sldImg"/>
          </p:nvPr>
        </p:nvSpPr>
        <p:spPr/>
      </p:sp>
      <p:sp>
        <p:nvSpPr>
          <p:cNvPr id="28675"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Reynier Cruz Torres (Page 3)</a:t>
            </a:r>
          </a:p>
        </p:txBody>
      </p:sp>
    </p:spTree>
    <p:extLst>
      <p:ext uri="{BB962C8B-B14F-4D97-AF65-F5344CB8AC3E}">
        <p14:creationId xmlns:p14="http://schemas.microsoft.com/office/powerpoint/2010/main" xmlns="" val="2681699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Grp="1" noRot="1" noChangeAspect="1" noChangeArrowheads="1" noTextEdit="1"/>
          </p:cNvSpPr>
          <p:nvPr>
            <p:ph type="sldImg"/>
          </p:nvPr>
        </p:nvSpPr>
        <p:spPr/>
      </p:sp>
      <p:sp>
        <p:nvSpPr>
          <p:cNvPr id="30723"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D-1</a:t>
            </a:r>
          </a:p>
        </p:txBody>
      </p:sp>
    </p:spTree>
    <p:extLst>
      <p:ext uri="{BB962C8B-B14F-4D97-AF65-F5344CB8AC3E}">
        <p14:creationId xmlns:p14="http://schemas.microsoft.com/office/powerpoint/2010/main" xmlns="" val="2386086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Grp="1" noRot="1" noChangeAspect="1" noChangeArrowheads="1" noTextEdit="1"/>
          </p:cNvSpPr>
          <p:nvPr>
            <p:ph type="sldImg"/>
          </p:nvPr>
        </p:nvSpPr>
        <p:spPr/>
      </p:sp>
      <p:sp>
        <p:nvSpPr>
          <p:cNvPr id="32771"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Reformat Text</a:t>
            </a:r>
          </a:p>
        </p:txBody>
      </p:sp>
    </p:spTree>
    <p:extLst>
      <p:ext uri="{BB962C8B-B14F-4D97-AF65-F5344CB8AC3E}">
        <p14:creationId xmlns:p14="http://schemas.microsoft.com/office/powerpoint/2010/main" xmlns="" val="3459956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Rot="1" noChangeAspect="1" noChangeArrowheads="1" noTextEdit="1"/>
          </p:cNvSpPr>
          <p:nvPr>
            <p:ph type="sldImg"/>
          </p:nvPr>
        </p:nvSpPr>
        <p:spPr/>
      </p:sp>
      <p:sp>
        <p:nvSpPr>
          <p:cNvPr id="3481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MIT Copy slide 11 + Modify in future (8-14)</a:t>
            </a:r>
          </a:p>
        </p:txBody>
      </p:sp>
    </p:spTree>
    <p:extLst>
      <p:ext uri="{BB962C8B-B14F-4D97-AF65-F5344CB8AC3E}">
        <p14:creationId xmlns:p14="http://schemas.microsoft.com/office/powerpoint/2010/main" xmlns="" val="1511776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Grp="1" noRot="1" noChangeAspect="1" noChangeArrowheads="1" noTextEdit="1"/>
          </p:cNvSpPr>
          <p:nvPr>
            <p:ph type="sldImg"/>
          </p:nvPr>
        </p:nvSpPr>
        <p:spPr/>
      </p:sp>
      <p:sp>
        <p:nvSpPr>
          <p:cNvPr id="43011"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Reynier Cruz Torres (Page 5)</a:t>
            </a:r>
          </a:p>
        </p:txBody>
      </p:sp>
    </p:spTree>
    <p:extLst>
      <p:ext uri="{BB962C8B-B14F-4D97-AF65-F5344CB8AC3E}">
        <p14:creationId xmlns:p14="http://schemas.microsoft.com/office/powerpoint/2010/main" xmlns="" val="3852235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Rot="1" noChangeAspect="1" noChangeArrowheads="1" noTextEdit="1"/>
          </p:cNvSpPr>
          <p:nvPr>
            <p:ph type="sldImg"/>
          </p:nvPr>
        </p:nvSpPr>
        <p:spPr/>
      </p:sp>
      <p:sp>
        <p:nvSpPr>
          <p:cNvPr id="4505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Reynier Cruz Torres (Page 12)</a:t>
            </a:r>
          </a:p>
        </p:txBody>
      </p:sp>
    </p:spTree>
    <p:extLst>
      <p:ext uri="{BB962C8B-B14F-4D97-AF65-F5344CB8AC3E}">
        <p14:creationId xmlns:p14="http://schemas.microsoft.com/office/powerpoint/2010/main" xmlns="" val="1890195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Grp="1" noRot="1" noChangeAspect="1" noChangeArrowheads="1" noTextEdit="1"/>
          </p:cNvSpPr>
          <p:nvPr>
            <p:ph type="sldImg"/>
          </p:nvPr>
        </p:nvSpPr>
        <p:spPr/>
      </p:sp>
      <p:sp>
        <p:nvSpPr>
          <p:cNvPr id="47107"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I-2</a:t>
            </a:r>
          </a:p>
        </p:txBody>
      </p:sp>
    </p:spTree>
    <p:extLst>
      <p:ext uri="{BB962C8B-B14F-4D97-AF65-F5344CB8AC3E}">
        <p14:creationId xmlns:p14="http://schemas.microsoft.com/office/powerpoint/2010/main" xmlns="" val="1146429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p:sp>
      <p:sp>
        <p:nvSpPr>
          <p:cNvPr id="5017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D-4</a:t>
            </a:r>
          </a:p>
        </p:txBody>
      </p:sp>
    </p:spTree>
    <p:extLst>
      <p:ext uri="{BB962C8B-B14F-4D97-AF65-F5344CB8AC3E}">
        <p14:creationId xmlns:p14="http://schemas.microsoft.com/office/powerpoint/2010/main" xmlns="" val="12000733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p:sp>
      <p:sp>
        <p:nvSpPr>
          <p:cNvPr id="52227"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MIT copy slide 12</a:t>
            </a:r>
          </a:p>
        </p:txBody>
      </p:sp>
    </p:spTree>
    <p:extLst>
      <p:ext uri="{BB962C8B-B14F-4D97-AF65-F5344CB8AC3E}">
        <p14:creationId xmlns:p14="http://schemas.microsoft.com/office/powerpoint/2010/main" xmlns="" val="2627204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p:sp>
      <p:sp>
        <p:nvSpPr>
          <p:cNvPr id="5529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MIT Copy slide 10</a:t>
            </a:r>
          </a:p>
        </p:txBody>
      </p:sp>
    </p:spTree>
    <p:extLst>
      <p:ext uri="{BB962C8B-B14F-4D97-AF65-F5344CB8AC3E}">
        <p14:creationId xmlns:p14="http://schemas.microsoft.com/office/powerpoint/2010/main" xmlns="" val="1062399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p:sp>
      <p:sp>
        <p:nvSpPr>
          <p:cNvPr id="6147"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A-1</a:t>
            </a:r>
          </a:p>
        </p:txBody>
      </p:sp>
    </p:spTree>
    <p:extLst>
      <p:ext uri="{BB962C8B-B14F-4D97-AF65-F5344CB8AC3E}">
        <p14:creationId xmlns:p14="http://schemas.microsoft.com/office/powerpoint/2010/main" xmlns="" val="2892768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p:sp>
      <p:sp>
        <p:nvSpPr>
          <p:cNvPr id="36867"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Reynier Cruz Torres (Page 4)</a:t>
            </a:r>
          </a:p>
        </p:txBody>
      </p:sp>
    </p:spTree>
    <p:extLst>
      <p:ext uri="{BB962C8B-B14F-4D97-AF65-F5344CB8AC3E}">
        <p14:creationId xmlns:p14="http://schemas.microsoft.com/office/powerpoint/2010/main" xmlns="" val="65086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Rot="1" noChangeAspect="1" noChangeArrowheads="1" noTextEdit="1"/>
          </p:cNvSpPr>
          <p:nvPr>
            <p:ph type="sldImg"/>
          </p:nvPr>
        </p:nvSpPr>
        <p:spPr/>
      </p:sp>
      <p:sp>
        <p:nvSpPr>
          <p:cNvPr id="10243"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dirty="0" smtClean="0"/>
              <a:t>A-2 (</a:t>
            </a:r>
            <a:r>
              <a:rPr lang="ko-KR" altLang="ko-KR" dirty="0" err="1" smtClean="0"/>
              <a:t>Delete</a:t>
            </a:r>
            <a:r>
              <a:rPr lang="ko-KR" altLang="ko-KR" dirty="0" smtClean="0"/>
              <a:t> </a:t>
            </a:r>
            <a:r>
              <a:rPr lang="ko-KR" altLang="ko-KR" dirty="0" err="1" smtClean="0"/>
              <a:t>Figure</a:t>
            </a:r>
            <a:r>
              <a:rPr lang="ko-KR" altLang="ko-KR" dirty="0" smtClean="0"/>
              <a:t> </a:t>
            </a:r>
            <a:r>
              <a:rPr lang="ko-KR" altLang="ko-KR" dirty="0" err="1" smtClean="0"/>
              <a:t>caption</a:t>
            </a:r>
            <a:r>
              <a:rPr lang="ko-KR" altLang="ko-KR" dirty="0" smtClean="0"/>
              <a:t> </a:t>
            </a:r>
            <a:r>
              <a:rPr lang="ko-KR" altLang="ko-KR" dirty="0" err="1" smtClean="0"/>
              <a:t>on</a:t>
            </a:r>
            <a:r>
              <a:rPr lang="ko-KR" altLang="ko-KR" dirty="0" smtClean="0"/>
              <a:t> </a:t>
            </a:r>
            <a:r>
              <a:rPr lang="ko-KR" altLang="ko-KR" dirty="0" err="1" smtClean="0"/>
              <a:t>image</a:t>
            </a:r>
            <a:r>
              <a:rPr lang="ko-KR" altLang="ko-KR" dirty="0" smtClean="0"/>
              <a:t> </a:t>
            </a:r>
            <a:r>
              <a:rPr lang="ko-KR" altLang="ko-KR" dirty="0" err="1" smtClean="0"/>
              <a:t>file</a:t>
            </a:r>
            <a:r>
              <a:rPr lang="ko-KR" altLang="ko-KR" dirty="0" smtClean="0"/>
              <a:t>.) </a:t>
            </a:r>
            <a:r>
              <a:rPr lang="ko-KR" altLang="ko-KR" dirty="0" err="1" smtClean="0"/>
              <a:t>Add</a:t>
            </a:r>
            <a:r>
              <a:rPr lang="ko-KR" altLang="ko-KR" dirty="0" smtClean="0"/>
              <a:t> </a:t>
            </a:r>
            <a:r>
              <a:rPr lang="ko-KR" altLang="ko-KR" dirty="0" err="1" smtClean="0"/>
              <a:t>main</a:t>
            </a:r>
            <a:r>
              <a:rPr lang="ko-KR" altLang="ko-KR" dirty="0" smtClean="0"/>
              <a:t> </a:t>
            </a:r>
            <a:r>
              <a:rPr lang="ko-KR" altLang="ko-KR" dirty="0" err="1" smtClean="0"/>
              <a:t>author</a:t>
            </a:r>
            <a:r>
              <a:rPr lang="ko-KR" altLang="ko-KR" dirty="0" smtClean="0"/>
              <a:t> and </a:t>
            </a:r>
            <a:r>
              <a:rPr lang="ko-KR" altLang="ko-KR" dirty="0" err="1" smtClean="0"/>
              <a:t>W</a:t>
            </a:r>
            <a:r>
              <a:rPr lang="ko-KR" altLang="ko-KR" dirty="0" smtClean="0"/>
              <a:t>. KIM </a:t>
            </a:r>
            <a:r>
              <a:rPr lang="ko-KR" altLang="ko-KR" dirty="0" err="1" smtClean="0"/>
              <a:t>Phys</a:t>
            </a:r>
            <a:r>
              <a:rPr lang="ko-KR" altLang="ko-KR" dirty="0" smtClean="0"/>
              <a:t> </a:t>
            </a:r>
            <a:r>
              <a:rPr lang="ko-KR" altLang="ko-KR" dirty="0" err="1" smtClean="0"/>
              <a:t>rev</a:t>
            </a:r>
            <a:r>
              <a:rPr lang="ko-KR" altLang="ko-KR" dirty="0" smtClean="0"/>
              <a:t>. 1995 (</a:t>
            </a:r>
            <a:r>
              <a:rPr lang="ko-KR" altLang="ko-KR" dirty="0" err="1" smtClean="0"/>
              <a:t>Below</a:t>
            </a:r>
            <a:r>
              <a:rPr lang="ko-KR" altLang="ko-KR" dirty="0" smtClean="0"/>
              <a:t>)</a:t>
            </a:r>
          </a:p>
        </p:txBody>
      </p:sp>
    </p:spTree>
    <p:extLst>
      <p:ext uri="{BB962C8B-B14F-4D97-AF65-F5344CB8AC3E}">
        <p14:creationId xmlns:p14="http://schemas.microsoft.com/office/powerpoint/2010/main" xmlns="" val="2846653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Rot="1" noChangeAspect="1" noChangeArrowheads="1" noTextEdit="1"/>
          </p:cNvSpPr>
          <p:nvPr>
            <p:ph type="sldImg"/>
          </p:nvPr>
        </p:nvSpPr>
        <p:spPr/>
      </p:sp>
      <p:sp>
        <p:nvSpPr>
          <p:cNvPr id="12291"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Reynier Cruz Torres (Page 2)</a:t>
            </a:r>
          </a:p>
        </p:txBody>
      </p:sp>
    </p:spTree>
    <p:extLst>
      <p:ext uri="{BB962C8B-B14F-4D97-AF65-F5344CB8AC3E}">
        <p14:creationId xmlns:p14="http://schemas.microsoft.com/office/powerpoint/2010/main" xmlns="" val="2621984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Rot="1" noChangeAspect="1" noChangeArrowheads="1" noTextEdit="1"/>
          </p:cNvSpPr>
          <p:nvPr>
            <p:ph type="sldImg"/>
          </p:nvPr>
        </p:nvSpPr>
        <p:spPr/>
      </p:sp>
      <p:sp>
        <p:nvSpPr>
          <p:cNvPr id="14339"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I-3</a:t>
            </a:r>
          </a:p>
        </p:txBody>
      </p:sp>
    </p:spTree>
    <p:extLst>
      <p:ext uri="{BB962C8B-B14F-4D97-AF65-F5344CB8AC3E}">
        <p14:creationId xmlns:p14="http://schemas.microsoft.com/office/powerpoint/2010/main" xmlns="" val="2830109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Rot="1" noChangeAspect="1" noChangeArrowheads="1" noTextEdit="1"/>
          </p:cNvSpPr>
          <p:nvPr>
            <p:ph type="sldImg"/>
          </p:nvPr>
        </p:nvSpPr>
        <p:spPr/>
      </p:sp>
      <p:sp>
        <p:nvSpPr>
          <p:cNvPr id="16387"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dirty="0" smtClean="0"/>
              <a:t>B-1</a:t>
            </a:r>
          </a:p>
        </p:txBody>
      </p:sp>
    </p:spTree>
    <p:extLst>
      <p:ext uri="{BB962C8B-B14F-4D97-AF65-F5344CB8AC3E}">
        <p14:creationId xmlns:p14="http://schemas.microsoft.com/office/powerpoint/2010/main" xmlns="" val="2713794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Rot="1" noChangeAspect="1" noChangeArrowheads="1" noTextEdit="1"/>
          </p:cNvSpPr>
          <p:nvPr>
            <p:ph type="sldImg"/>
          </p:nvPr>
        </p:nvSpPr>
        <p:spPr/>
      </p:sp>
      <p:sp>
        <p:nvSpPr>
          <p:cNvPr id="18435"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B-2</a:t>
            </a:r>
          </a:p>
        </p:txBody>
      </p:sp>
    </p:spTree>
    <p:extLst>
      <p:ext uri="{BB962C8B-B14F-4D97-AF65-F5344CB8AC3E}">
        <p14:creationId xmlns:p14="http://schemas.microsoft.com/office/powerpoint/2010/main" xmlns="" val="1212188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Rot="1" noChangeAspect="1" noChangeArrowheads="1" noTextEdit="1"/>
          </p:cNvSpPr>
          <p:nvPr>
            <p:ph type="sldImg"/>
          </p:nvPr>
        </p:nvSpPr>
        <p:spPr/>
      </p:sp>
      <p:sp>
        <p:nvSpPr>
          <p:cNvPr id="22531"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MIT copy slide 8</a:t>
            </a:r>
          </a:p>
        </p:txBody>
      </p:sp>
    </p:spTree>
    <p:extLst>
      <p:ext uri="{BB962C8B-B14F-4D97-AF65-F5344CB8AC3E}">
        <p14:creationId xmlns:p14="http://schemas.microsoft.com/office/powerpoint/2010/main" xmlns="" val="3120774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Grp="1" noRot="1" noChangeAspect="1" noChangeArrowheads="1" noTextEdit="1"/>
          </p:cNvSpPr>
          <p:nvPr>
            <p:ph type="sldImg"/>
          </p:nvPr>
        </p:nvSpPr>
        <p:spPr/>
      </p:sp>
      <p:sp>
        <p:nvSpPr>
          <p:cNvPr id="25603" name="Rectangle 2"/>
          <p:cNvSpPr>
            <a:spLocks noGrp="1" noChangeArrowheads="1"/>
          </p:cNvSpPr>
          <p:nvPr>
            <p:ph type="body" sz="quarter"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pPr eaLnBrk="1"/>
            <a:r>
              <a:rPr lang="ko-KR" altLang="ko-KR" smtClean="0"/>
              <a:t>MIT copy slide 9</a:t>
            </a:r>
          </a:p>
        </p:txBody>
      </p:sp>
    </p:spTree>
    <p:extLst>
      <p:ext uri="{BB962C8B-B14F-4D97-AF65-F5344CB8AC3E}">
        <p14:creationId xmlns:p14="http://schemas.microsoft.com/office/powerpoint/2010/main" xmlns="" val="2425706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143000" y="1122363"/>
            <a:ext cx="6858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ko-KR" altLang="en-US"/>
          </a:p>
        </p:txBody>
      </p:sp>
      <p:sp>
        <p:nvSpPr>
          <p:cNvPr id="4" name="Rectangle 3"/>
          <p:cNvSpPr>
            <a:spLocks noGrp="1"/>
          </p:cNvSpPr>
          <p:nvPr>
            <p:ph type="sldNum" sz="quarter" idx="10"/>
          </p:nvPr>
        </p:nvSpPr>
        <p:spPr>
          <a:ln/>
        </p:spPr>
        <p:txBody>
          <a:bodyPr/>
          <a:lstStyle>
            <a:lvl1pPr>
              <a:defRPr/>
            </a:lvl1pPr>
          </a:lstStyle>
          <a:p>
            <a:pPr>
              <a:defRPr/>
            </a:pPr>
            <a:fld id="{243EF165-9084-4300-894F-1D7DE77D4449}" type="slidenum">
              <a:rPr lang="ko-KR" altLang="ko-KR"/>
              <a:pPr>
                <a:defRPr/>
              </a:pPr>
              <a:t>‹#›</a:t>
            </a:fld>
            <a:endParaRPr lang="ko-KR" altLang="ko-KR"/>
          </a:p>
        </p:txBody>
      </p:sp>
    </p:spTree>
    <p:extLst>
      <p:ext uri="{BB962C8B-B14F-4D97-AF65-F5344CB8AC3E}">
        <p14:creationId xmlns:p14="http://schemas.microsoft.com/office/powerpoint/2010/main" xmlns="" val="2583808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3"/>
          <p:cNvSpPr>
            <a:spLocks noGrp="1"/>
          </p:cNvSpPr>
          <p:nvPr>
            <p:ph type="sldNum" sz="quarter" idx="10"/>
          </p:nvPr>
        </p:nvSpPr>
        <p:spPr>
          <a:ln/>
        </p:spPr>
        <p:txBody>
          <a:bodyPr/>
          <a:lstStyle>
            <a:lvl1pPr>
              <a:defRPr/>
            </a:lvl1pPr>
          </a:lstStyle>
          <a:p>
            <a:pPr>
              <a:defRPr/>
            </a:pPr>
            <a:fld id="{29CCF517-0DFD-4D0E-9DE1-91DC8320AB5A}" type="slidenum">
              <a:rPr lang="ko-KR" altLang="ko-KR"/>
              <a:pPr>
                <a:defRPr/>
              </a:pPr>
              <a:t>‹#›</a:t>
            </a:fld>
            <a:endParaRPr lang="ko-KR" altLang="ko-KR"/>
          </a:p>
        </p:txBody>
      </p:sp>
    </p:spTree>
    <p:extLst>
      <p:ext uri="{BB962C8B-B14F-4D97-AF65-F5344CB8AC3E}">
        <p14:creationId xmlns:p14="http://schemas.microsoft.com/office/powerpoint/2010/main" xmlns="" val="1295142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3"/>
          <p:cNvSpPr>
            <a:spLocks noGrp="1"/>
          </p:cNvSpPr>
          <p:nvPr>
            <p:ph type="sldNum" sz="quarter" idx="10"/>
          </p:nvPr>
        </p:nvSpPr>
        <p:spPr>
          <a:ln/>
        </p:spPr>
        <p:txBody>
          <a:bodyPr/>
          <a:lstStyle>
            <a:lvl1pPr>
              <a:defRPr/>
            </a:lvl1pPr>
          </a:lstStyle>
          <a:p>
            <a:pPr>
              <a:defRPr/>
            </a:pPr>
            <a:fld id="{5913CBF5-8F7F-4A47-B719-AB3BD5D8B009}" type="slidenum">
              <a:rPr lang="ko-KR" altLang="ko-KR"/>
              <a:pPr>
                <a:defRPr/>
              </a:pPr>
              <a:t>‹#›</a:t>
            </a:fld>
            <a:endParaRPr lang="ko-KR" altLang="ko-KR"/>
          </a:p>
        </p:txBody>
      </p:sp>
    </p:spTree>
    <p:extLst>
      <p:ext uri="{BB962C8B-B14F-4D97-AF65-F5344CB8AC3E}">
        <p14:creationId xmlns:p14="http://schemas.microsoft.com/office/powerpoint/2010/main" xmlns="" val="234530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3"/>
          <p:cNvSpPr>
            <a:spLocks noGrp="1"/>
          </p:cNvSpPr>
          <p:nvPr>
            <p:ph type="sldNum" sz="quarter" idx="10"/>
          </p:nvPr>
        </p:nvSpPr>
        <p:spPr>
          <a:ln/>
        </p:spPr>
        <p:txBody>
          <a:bodyPr/>
          <a:lstStyle>
            <a:lvl1pPr>
              <a:defRPr/>
            </a:lvl1pPr>
          </a:lstStyle>
          <a:p>
            <a:pPr>
              <a:defRPr/>
            </a:pPr>
            <a:fld id="{D0A9582A-EE38-4E41-A012-81A2789AA41D}" type="slidenum">
              <a:rPr lang="ko-KR" altLang="ko-KR"/>
              <a:pPr>
                <a:defRPr/>
              </a:pPr>
              <a:t>‹#›</a:t>
            </a:fld>
            <a:endParaRPr lang="ko-KR" altLang="ko-KR"/>
          </a:p>
        </p:txBody>
      </p:sp>
    </p:spTree>
    <p:extLst>
      <p:ext uri="{BB962C8B-B14F-4D97-AF65-F5344CB8AC3E}">
        <p14:creationId xmlns:p14="http://schemas.microsoft.com/office/powerpoint/2010/main" xmlns="" val="1691519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623888" y="1709738"/>
            <a:ext cx="78867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ko-KR" altLang="en-US" smtClean="0"/>
              <a:t>마스터 텍스트 스타일 편집</a:t>
            </a:r>
          </a:p>
        </p:txBody>
      </p:sp>
      <p:sp>
        <p:nvSpPr>
          <p:cNvPr id="4" name="Rectangle 3"/>
          <p:cNvSpPr>
            <a:spLocks noGrp="1"/>
          </p:cNvSpPr>
          <p:nvPr>
            <p:ph type="sldNum" sz="quarter" idx="10"/>
          </p:nvPr>
        </p:nvSpPr>
        <p:spPr>
          <a:ln/>
        </p:spPr>
        <p:txBody>
          <a:bodyPr/>
          <a:lstStyle>
            <a:lvl1pPr>
              <a:defRPr/>
            </a:lvl1pPr>
          </a:lstStyle>
          <a:p>
            <a:pPr>
              <a:defRPr/>
            </a:pPr>
            <a:fld id="{CD5C7040-1587-4278-8942-063D0411E290}" type="slidenum">
              <a:rPr lang="ko-KR" altLang="ko-KR"/>
              <a:pPr>
                <a:defRPr/>
              </a:pPr>
              <a:t>‹#›</a:t>
            </a:fld>
            <a:endParaRPr lang="ko-KR" altLang="ko-KR"/>
          </a:p>
        </p:txBody>
      </p:sp>
    </p:spTree>
    <p:extLst>
      <p:ext uri="{BB962C8B-B14F-4D97-AF65-F5344CB8AC3E}">
        <p14:creationId xmlns:p14="http://schemas.microsoft.com/office/powerpoint/2010/main" xmlns="" val="34612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3"/>
          <p:cNvSpPr>
            <a:spLocks noGrp="1"/>
          </p:cNvSpPr>
          <p:nvPr>
            <p:ph type="sldNum" sz="quarter" idx="10"/>
          </p:nvPr>
        </p:nvSpPr>
        <p:spPr>
          <a:ln/>
        </p:spPr>
        <p:txBody>
          <a:bodyPr/>
          <a:lstStyle>
            <a:lvl1pPr>
              <a:defRPr/>
            </a:lvl1pPr>
          </a:lstStyle>
          <a:p>
            <a:pPr>
              <a:defRPr/>
            </a:pPr>
            <a:fld id="{ADA05CAF-F4C3-4C7D-A1FE-612D26E19611}" type="slidenum">
              <a:rPr lang="ko-KR" altLang="ko-KR"/>
              <a:pPr>
                <a:defRPr/>
              </a:pPr>
              <a:t>‹#›</a:t>
            </a:fld>
            <a:endParaRPr lang="ko-KR" altLang="ko-KR"/>
          </a:p>
        </p:txBody>
      </p:sp>
    </p:spTree>
    <p:extLst>
      <p:ext uri="{BB962C8B-B14F-4D97-AF65-F5344CB8AC3E}">
        <p14:creationId xmlns:p14="http://schemas.microsoft.com/office/powerpoint/2010/main" xmlns="" val="2853502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630238" y="365125"/>
            <a:ext cx="78867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630238" y="2505075"/>
            <a:ext cx="386873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4629150" y="2505075"/>
            <a:ext cx="38877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Rectangle 3"/>
          <p:cNvSpPr>
            <a:spLocks noGrp="1"/>
          </p:cNvSpPr>
          <p:nvPr>
            <p:ph type="sldNum" sz="quarter" idx="10"/>
          </p:nvPr>
        </p:nvSpPr>
        <p:spPr>
          <a:ln/>
        </p:spPr>
        <p:txBody>
          <a:bodyPr/>
          <a:lstStyle>
            <a:lvl1pPr>
              <a:defRPr/>
            </a:lvl1pPr>
          </a:lstStyle>
          <a:p>
            <a:pPr>
              <a:defRPr/>
            </a:pPr>
            <a:fld id="{59298B17-3008-45CC-AD6E-4E056ECFAE5E}" type="slidenum">
              <a:rPr lang="ko-KR" altLang="ko-KR"/>
              <a:pPr>
                <a:defRPr/>
              </a:pPr>
              <a:t>‹#›</a:t>
            </a:fld>
            <a:endParaRPr lang="ko-KR" altLang="ko-KR"/>
          </a:p>
        </p:txBody>
      </p:sp>
    </p:spTree>
    <p:extLst>
      <p:ext uri="{BB962C8B-B14F-4D97-AF65-F5344CB8AC3E}">
        <p14:creationId xmlns:p14="http://schemas.microsoft.com/office/powerpoint/2010/main" xmlns="" val="416913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Rectangle 3"/>
          <p:cNvSpPr>
            <a:spLocks noGrp="1"/>
          </p:cNvSpPr>
          <p:nvPr>
            <p:ph type="sldNum" sz="quarter" idx="10"/>
          </p:nvPr>
        </p:nvSpPr>
        <p:spPr>
          <a:ln/>
        </p:spPr>
        <p:txBody>
          <a:bodyPr/>
          <a:lstStyle>
            <a:lvl1pPr>
              <a:defRPr/>
            </a:lvl1pPr>
          </a:lstStyle>
          <a:p>
            <a:pPr>
              <a:defRPr/>
            </a:pPr>
            <a:fld id="{A06177C3-5864-4913-AEF7-7B67849F8762}" type="slidenum">
              <a:rPr lang="ko-KR" altLang="ko-KR"/>
              <a:pPr>
                <a:defRPr/>
              </a:pPr>
              <a:t>‹#›</a:t>
            </a:fld>
            <a:endParaRPr lang="ko-KR" altLang="ko-KR"/>
          </a:p>
        </p:txBody>
      </p:sp>
    </p:spTree>
    <p:extLst>
      <p:ext uri="{BB962C8B-B14F-4D97-AF65-F5344CB8AC3E}">
        <p14:creationId xmlns:p14="http://schemas.microsoft.com/office/powerpoint/2010/main" xmlns="" val="1980105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Rectangle 3"/>
          <p:cNvSpPr>
            <a:spLocks noGrp="1"/>
          </p:cNvSpPr>
          <p:nvPr>
            <p:ph type="sldNum" sz="quarter" idx="10"/>
          </p:nvPr>
        </p:nvSpPr>
        <p:spPr>
          <a:ln/>
        </p:spPr>
        <p:txBody>
          <a:bodyPr/>
          <a:lstStyle>
            <a:lvl1pPr>
              <a:defRPr/>
            </a:lvl1pPr>
          </a:lstStyle>
          <a:p>
            <a:pPr>
              <a:defRPr/>
            </a:pPr>
            <a:fld id="{AF2FE224-62A5-4D00-9755-7391148497C0}" type="slidenum">
              <a:rPr lang="ko-KR" altLang="ko-KR"/>
              <a:pPr>
                <a:defRPr/>
              </a:pPr>
              <a:t>‹#›</a:t>
            </a:fld>
            <a:endParaRPr lang="ko-KR" altLang="ko-KR"/>
          </a:p>
        </p:txBody>
      </p:sp>
    </p:spTree>
    <p:extLst>
      <p:ext uri="{BB962C8B-B14F-4D97-AF65-F5344CB8AC3E}">
        <p14:creationId xmlns:p14="http://schemas.microsoft.com/office/powerpoint/2010/main" xmlns="" val="2612327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30238" y="457200"/>
            <a:ext cx="2949575"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Rectangle 3"/>
          <p:cNvSpPr>
            <a:spLocks noGrp="1"/>
          </p:cNvSpPr>
          <p:nvPr>
            <p:ph type="sldNum" sz="quarter" idx="10"/>
          </p:nvPr>
        </p:nvSpPr>
        <p:spPr>
          <a:ln/>
        </p:spPr>
        <p:txBody>
          <a:bodyPr/>
          <a:lstStyle>
            <a:lvl1pPr>
              <a:defRPr/>
            </a:lvl1pPr>
          </a:lstStyle>
          <a:p>
            <a:pPr>
              <a:defRPr/>
            </a:pPr>
            <a:fld id="{3F4E9839-337A-432E-A447-0B79F7C27ACC}" type="slidenum">
              <a:rPr lang="ko-KR" altLang="ko-KR"/>
              <a:pPr>
                <a:defRPr/>
              </a:pPr>
              <a:t>‹#›</a:t>
            </a:fld>
            <a:endParaRPr lang="ko-KR" altLang="ko-KR"/>
          </a:p>
        </p:txBody>
      </p:sp>
    </p:spTree>
    <p:extLst>
      <p:ext uri="{BB962C8B-B14F-4D97-AF65-F5344CB8AC3E}">
        <p14:creationId xmlns:p14="http://schemas.microsoft.com/office/powerpoint/2010/main" xmlns="" val="68742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630238" y="457200"/>
            <a:ext cx="2949575"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sym typeface="맑은 고딕" panose="020B0503020000020004" pitchFamily="50" charset="-127"/>
            </a:endParaRPr>
          </a:p>
        </p:txBody>
      </p:sp>
      <p:sp>
        <p:nvSpPr>
          <p:cNvPr id="4" name="텍스트 개체 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Rectangle 3"/>
          <p:cNvSpPr>
            <a:spLocks noGrp="1"/>
          </p:cNvSpPr>
          <p:nvPr>
            <p:ph type="sldNum" sz="quarter" idx="10"/>
          </p:nvPr>
        </p:nvSpPr>
        <p:spPr>
          <a:ln/>
        </p:spPr>
        <p:txBody>
          <a:bodyPr/>
          <a:lstStyle>
            <a:lvl1pPr>
              <a:defRPr/>
            </a:lvl1pPr>
          </a:lstStyle>
          <a:p>
            <a:pPr>
              <a:defRPr/>
            </a:pPr>
            <a:fld id="{F3028693-8426-4D7D-A269-FCB7B0352B9D}" type="slidenum">
              <a:rPr lang="ko-KR" altLang="ko-KR"/>
              <a:pPr>
                <a:defRPr/>
              </a:pPr>
              <a:t>‹#›</a:t>
            </a:fld>
            <a:endParaRPr lang="ko-KR" altLang="ko-KR"/>
          </a:p>
        </p:txBody>
      </p:sp>
    </p:spTree>
    <p:extLst>
      <p:ext uri="{BB962C8B-B14F-4D97-AF65-F5344CB8AC3E}">
        <p14:creationId xmlns:p14="http://schemas.microsoft.com/office/powerpoint/2010/main" xmlns="" val="24846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EECE1"/>
        </a:solidFill>
        <a:effectLst/>
      </p:bgPr>
    </p:bg>
    <p:spTree>
      <p:nvGrpSpPr>
        <p:cNvPr id="1" name=""/>
        <p:cNvGrpSpPr/>
        <p:nvPr/>
      </p:nvGrpSpPr>
      <p:grpSpPr>
        <a:xfrm>
          <a:off x="0" y="0"/>
          <a:ext cx="0" cy="0"/>
          <a:chOff x="0" y="0"/>
          <a:chExt cx="0" cy="0"/>
        </a:xfrm>
      </p:grpSpPr>
      <p:sp>
        <p:nvSpPr>
          <p:cNvPr id="1026" name="Rectangle 1"/>
          <p:cNvSpPr>
            <a:spLocks noGrp="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45720" tIns="45720" rIns="45720" bIns="45720" numCol="1" anchor="ctr" anchorCtr="0" compatLnSpc="1">
            <a:prstTxWarp prst="textNoShape">
              <a:avLst/>
            </a:prstTxWarp>
          </a:bodyPr>
          <a:lstStyle/>
          <a:p>
            <a:pPr lvl="0"/>
            <a:r>
              <a:rPr lang="ko-KR" altLang="ko-KR" smtClean="0">
                <a:sym typeface="맑은 고딕" panose="020B0503020000020004" pitchFamily="50" charset="-127"/>
              </a:rPr>
              <a:t>Click to edit Master title style</a:t>
            </a:r>
          </a:p>
        </p:txBody>
      </p:sp>
      <p:sp>
        <p:nvSpPr>
          <p:cNvPr id="1027" name="Rectangle 2"/>
          <p:cNvSpPr>
            <a:spLocks noGrp="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45720" tIns="45720" rIns="45720" bIns="45720" numCol="1" anchor="t" anchorCtr="0" compatLnSpc="1">
            <a:prstTxWarp prst="textNoShape">
              <a:avLst/>
            </a:prstTxWarp>
          </a:bodyPr>
          <a:lstStyle/>
          <a:p>
            <a:pPr lvl="0"/>
            <a:r>
              <a:rPr lang="ko-KR" altLang="ko-KR" smtClean="0">
                <a:sym typeface="맑은 고딕" panose="020B0503020000020004" pitchFamily="50" charset="-127"/>
              </a:rPr>
              <a:t>Click to edit Master text styles</a:t>
            </a:r>
          </a:p>
          <a:p>
            <a:pPr lvl="1"/>
            <a:r>
              <a:rPr lang="ko-KR" altLang="ko-KR" smtClean="0">
                <a:sym typeface="맑은 고딕" panose="020B0503020000020004" pitchFamily="50" charset="-127"/>
              </a:rPr>
              <a:t>Second level</a:t>
            </a:r>
          </a:p>
          <a:p>
            <a:pPr lvl="2"/>
            <a:r>
              <a:rPr lang="ko-KR" altLang="ko-KR" smtClean="0">
                <a:sym typeface="맑은 고딕" panose="020B0503020000020004" pitchFamily="50" charset="-127"/>
              </a:rPr>
              <a:t>Third level</a:t>
            </a:r>
          </a:p>
          <a:p>
            <a:pPr lvl="3"/>
            <a:r>
              <a:rPr lang="ko-KR" altLang="ko-KR" smtClean="0">
                <a:sym typeface="맑은 고딕" panose="020B0503020000020004" pitchFamily="50" charset="-127"/>
              </a:rPr>
              <a:t>Fourth level</a:t>
            </a:r>
          </a:p>
          <a:p>
            <a:pPr lvl="4"/>
            <a:r>
              <a:rPr lang="ko-KR" altLang="ko-KR" smtClean="0">
                <a:sym typeface="맑은 고딕" panose="020B0503020000020004" pitchFamily="50" charset="-127"/>
              </a:rPr>
              <a:t>Fifth level</a:t>
            </a:r>
          </a:p>
        </p:txBody>
      </p:sp>
      <p:sp>
        <p:nvSpPr>
          <p:cNvPr id="2" name="Rectangle 3"/>
          <p:cNvSpPr>
            <a:spLocks noGrp="1"/>
          </p:cNvSpPr>
          <p:nvPr>
            <p:ph type="sldNum" sz="quarter" idx="2"/>
          </p:nvPr>
        </p:nvSpPr>
        <p:spPr bwMode="auto">
          <a:xfrm>
            <a:off x="8412163" y="6403975"/>
            <a:ext cx="274637" cy="2682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none" lIns="45720" tIns="45720" rIns="45720" bIns="45720" numCol="1" anchor="ctr" anchorCtr="0" compatLnSpc="1">
            <a:prstTxWarp prst="textNoShape">
              <a:avLst/>
            </a:prstTxWarp>
          </a:bodyPr>
          <a:lstStyle>
            <a:lvl1pPr algn="r" eaLnBrk="1">
              <a:defRPr sz="1200" smtClean="0">
                <a:solidFill>
                  <a:srgbClr val="888888"/>
                </a:solidFill>
              </a:defRPr>
            </a:lvl1pPr>
          </a:lstStyle>
          <a:p>
            <a:pPr>
              <a:defRPr/>
            </a:pPr>
            <a:fld id="{6B61F2FE-2E29-47CD-BF41-51B461BA4166}" type="slidenum">
              <a:rPr lang="ko-KR" altLang="ko-KR"/>
              <a:pPr>
                <a:defRPr/>
              </a:pPr>
              <a:t>‹#›</a:t>
            </a:fld>
            <a:endParaRPr lang="ko-KR" altLang="ko-K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rgbClr val="000000"/>
          </a:solidFill>
          <a:latin typeface="+mj-lt"/>
          <a:ea typeface="+mj-ea"/>
          <a:cs typeface="+mj-cs"/>
          <a:sym typeface="맑은 고딕" panose="020B0503020000020004" pitchFamily="50" charset="-127"/>
        </a:defRPr>
      </a:lvl1pPr>
      <a:lvl2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4572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9144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13716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18288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p:titleStyle>
    <p:bodyStyle>
      <a:lvl1pPr marL="342900" indent="-3429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mn-cs"/>
          <a:sym typeface="맑은 고딕" panose="020B0503020000020004" pitchFamily="50" charset="-127"/>
        </a:defRPr>
      </a:lvl1pPr>
      <a:lvl2pPr marL="782638" indent="-325438"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mn-cs"/>
          <a:sym typeface="맑은 고딕" panose="020B0503020000020004" pitchFamily="50" charset="-127"/>
        </a:defRPr>
      </a:lvl2pPr>
      <a:lvl3pPr marL="1219200" indent="-3048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mn-cs"/>
          <a:sym typeface="맑은 고딕" panose="020B0503020000020004" pitchFamily="50" charset="-127"/>
        </a:defRPr>
      </a:lvl3pPr>
      <a:lvl4pPr marL="1736725" indent="-36512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mn-cs"/>
          <a:sym typeface="맑은 고딕" panose="020B0503020000020004" pitchFamily="50" charset="-127"/>
        </a:defRPr>
      </a:lvl4pPr>
      <a:lvl5pPr marL="2193925" indent="-36512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mn-cs"/>
          <a:sym typeface="맑은 고딕" panose="020B0503020000020004" pitchFamily="50" charset="-127"/>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hyperlink" Target="http://theor.jinr.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descr="제목 1"/>
          <p:cNvSpPr>
            <a:spLocks noGrp="1" noChangeArrowheads="1"/>
          </p:cNvSpPr>
          <p:nvPr>
            <p:ph type="ctrTitle"/>
          </p:nvPr>
        </p:nvSpPr>
        <p:spPr>
          <a:xfrm>
            <a:off x="0" y="0"/>
            <a:ext cx="9144000" cy="1277938"/>
          </a:xfrm>
          <a:solidFill>
            <a:srgbClr val="E22626"/>
          </a:solidFill>
          <a:ln w="12700">
            <a:solidFill>
              <a:schemeClr val="accent1"/>
            </a:solidFill>
            <a:round/>
            <a:headEnd/>
            <a:tailEnd/>
          </a:ln>
        </p:spPr>
        <p:txBody>
          <a:bodyPr anchor="ctr"/>
          <a:lstStyle/>
          <a:p>
            <a:pPr eaLnBrk="1"/>
            <a:r>
              <a:rPr lang="ko-KR" altLang="ko-KR" sz="3600" smtClean="0">
                <a:solidFill>
                  <a:srgbClr val="FFFFFF"/>
                </a:solidFill>
                <a:latin typeface="Arial" panose="020B0604020202020204" pitchFamily="34" charset="0"/>
                <a:cs typeface="Arial" panose="020B0604020202020204" pitchFamily="34" charset="0"/>
                <a:sym typeface="Arial" panose="020B0604020202020204" pitchFamily="34" charset="0"/>
              </a:rPr>
              <a:t>The 12</a:t>
            </a:r>
            <a:r>
              <a:rPr lang="ko-KR" altLang="ko-KR" sz="3600" baseline="30000" smtClean="0">
                <a:solidFill>
                  <a:srgbClr val="FFFFFF"/>
                </a:solidFill>
                <a:latin typeface="Arial" panose="020B0604020202020204" pitchFamily="34" charset="0"/>
                <a:cs typeface="Arial" panose="020B0604020202020204" pitchFamily="34" charset="0"/>
                <a:sym typeface="Arial" panose="020B0604020202020204" pitchFamily="34" charset="0"/>
              </a:rPr>
              <a:t>th</a:t>
            </a:r>
            <a:r>
              <a:rPr lang="ko-KR" altLang="ko-KR" sz="3600" smtClean="0">
                <a:solidFill>
                  <a:srgbClr val="FFFFFF"/>
                </a:solidFill>
                <a:latin typeface="Arial" panose="020B0604020202020204" pitchFamily="34" charset="0"/>
                <a:cs typeface="Arial" panose="020B0604020202020204" pitchFamily="34" charset="0"/>
                <a:sym typeface="Arial" panose="020B0604020202020204" pitchFamily="34" charset="0"/>
              </a:rPr>
              <a:t> BLTP-APCTP  JINR Joint Workshop</a:t>
            </a:r>
          </a:p>
        </p:txBody>
      </p:sp>
      <p:sp>
        <p:nvSpPr>
          <p:cNvPr id="3075" name="Rectangle 2" descr="부제목 2"/>
          <p:cNvSpPr>
            <a:spLocks noGrp="1" noChangeArrowheads="1"/>
          </p:cNvSpPr>
          <p:nvPr>
            <p:ph type="subTitle" sz="quarter" idx="1"/>
          </p:nvPr>
        </p:nvSpPr>
        <p:spPr>
          <a:xfrm>
            <a:off x="1135063" y="4271963"/>
            <a:ext cx="6400800" cy="479425"/>
          </a:xfrm>
        </p:spPr>
        <p:txBody>
          <a:bodyPr/>
          <a:lstStyle/>
          <a:p>
            <a:pPr eaLnBrk="1">
              <a:spcBef>
                <a:spcPts val="600"/>
              </a:spcBef>
              <a:buSzTx/>
              <a:buFontTx/>
              <a:buNone/>
            </a:pPr>
            <a:r>
              <a:rPr lang="ko-KR" altLang="ko-KR" sz="2800" smtClean="0">
                <a:latin typeface="Arial" panose="020B0604020202020204" pitchFamily="34" charset="0"/>
                <a:cs typeface="Arial" panose="020B0604020202020204" pitchFamily="34" charset="0"/>
                <a:sym typeface="Arial" panose="020B0604020202020204" pitchFamily="34" charset="0"/>
              </a:rPr>
              <a:t>Wooyoung KIM</a:t>
            </a:r>
          </a:p>
        </p:txBody>
      </p:sp>
      <p:sp>
        <p:nvSpPr>
          <p:cNvPr id="3076" name="Text Box 3" descr="TextBox 3"/>
          <p:cNvSpPr txBox="1">
            <a:spLocks/>
          </p:cNvSpPr>
          <p:nvPr/>
        </p:nvSpPr>
        <p:spPr bwMode="auto">
          <a:xfrm>
            <a:off x="1366838" y="1508125"/>
            <a:ext cx="6551612" cy="6683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2000">
                <a:latin typeface="Arial" panose="020B0604020202020204" pitchFamily="34" charset="0"/>
                <a:cs typeface="Arial" panose="020B0604020202020204" pitchFamily="34" charset="0"/>
                <a:sym typeface="Arial" panose="020B0604020202020204" pitchFamily="34" charset="0"/>
              </a:rPr>
              <a:t>Modern Problems in Nuclear and Elementary Particle Physics</a:t>
            </a:r>
          </a:p>
        </p:txBody>
      </p:sp>
      <p:sp>
        <p:nvSpPr>
          <p:cNvPr id="3077" name="Text Box 4" descr="TextBox 4"/>
          <p:cNvSpPr txBox="1">
            <a:spLocks/>
          </p:cNvSpPr>
          <p:nvPr/>
        </p:nvSpPr>
        <p:spPr bwMode="auto">
          <a:xfrm>
            <a:off x="971550" y="2711450"/>
            <a:ext cx="7343775" cy="1017588"/>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latin typeface="Arial" panose="020B0604020202020204" pitchFamily="34" charset="0"/>
                <a:cs typeface="Arial" panose="020B0604020202020204" pitchFamily="34" charset="0"/>
                <a:sym typeface="Arial" panose="020B0604020202020204" pitchFamily="34" charset="0"/>
              </a:rPr>
              <a:t>Probing High Momentum Protons and Neutrons in Asymmetric Nuclei</a:t>
            </a:r>
          </a:p>
        </p:txBody>
      </p:sp>
      <p:pic>
        <p:nvPicPr>
          <p:cNvPr id="3078" name="Picture 5" descr="Picture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41388" y="5524500"/>
            <a:ext cx="3149600" cy="882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079" name="Picture 6" descr="Picture 4">
            <a:hlinkClick r:id="rId4"/>
          </p:cNvPr>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32288" y="5378450"/>
            <a:ext cx="1730375" cy="11763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080" name="Picture 7" descr="Picture 5"/>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867400" y="4267200"/>
            <a:ext cx="1728788" cy="528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081" name="Text Box 8" descr="TextBox 6"/>
          <p:cNvSpPr txBox="1">
            <a:spLocks/>
          </p:cNvSpPr>
          <p:nvPr/>
        </p:nvSpPr>
        <p:spPr bwMode="auto">
          <a:xfrm>
            <a:off x="2555875" y="2224088"/>
            <a:ext cx="4248150" cy="33855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1600" dirty="0" err="1">
                <a:latin typeface="Arial" panose="020B0604020202020204" pitchFamily="34" charset="0"/>
                <a:cs typeface="Arial" panose="020B0604020202020204" pitchFamily="34" charset="0"/>
                <a:sym typeface="Arial" panose="020B0604020202020204" pitchFamily="34" charset="0"/>
              </a:rPr>
              <a:t>August</a:t>
            </a:r>
            <a:r>
              <a:rPr lang="ko-KR" altLang="ko-KR" sz="1600" dirty="0">
                <a:latin typeface="Arial" panose="020B0604020202020204" pitchFamily="34" charset="0"/>
                <a:cs typeface="Arial" panose="020B0604020202020204" pitchFamily="34" charset="0"/>
                <a:sym typeface="Arial" panose="020B0604020202020204" pitchFamily="34" charset="0"/>
              </a:rPr>
              <a:t> </a:t>
            </a:r>
            <a:r>
              <a:rPr lang="en-US" altLang="ko-KR" sz="1600" dirty="0" smtClean="0">
                <a:latin typeface="Arial" panose="020B0604020202020204" pitchFamily="34" charset="0"/>
                <a:cs typeface="Arial" panose="020B0604020202020204" pitchFamily="34" charset="0"/>
                <a:sym typeface="Arial" panose="020B0604020202020204" pitchFamily="34" charset="0"/>
              </a:rPr>
              <a:t>20 </a:t>
            </a:r>
            <a:r>
              <a:rPr lang="en-US" altLang="ko-KR" sz="1600" dirty="0">
                <a:latin typeface="Arial" panose="020B0604020202020204" pitchFamily="34" charset="0"/>
                <a:cs typeface="Arial" panose="020B0604020202020204" pitchFamily="34" charset="0"/>
                <a:sym typeface="Arial" panose="020B0604020202020204" pitchFamily="34" charset="0"/>
              </a:rPr>
              <a:t>-</a:t>
            </a:r>
            <a:r>
              <a:rPr lang="ko-KR" altLang="ko-KR" sz="1600" dirty="0" smtClean="0">
                <a:latin typeface="Arial" panose="020B0604020202020204" pitchFamily="34" charset="0"/>
                <a:cs typeface="Arial" panose="020B0604020202020204" pitchFamily="34" charset="0"/>
                <a:sym typeface="Arial" panose="020B0604020202020204" pitchFamily="34" charset="0"/>
              </a:rPr>
              <a:t> 24</a:t>
            </a:r>
            <a:r>
              <a:rPr lang="ko-KR" altLang="ko-KR" sz="1600" dirty="0">
                <a:latin typeface="Arial" panose="020B0604020202020204" pitchFamily="34" charset="0"/>
                <a:cs typeface="Arial" panose="020B0604020202020204" pitchFamily="34" charset="0"/>
                <a:sym typeface="Arial" panose="020B0604020202020204" pitchFamily="34" charset="0"/>
              </a:rPr>
              <a:t>, 2018</a:t>
            </a:r>
          </a:p>
        </p:txBody>
      </p:sp>
      <p:pic>
        <p:nvPicPr>
          <p:cNvPr id="3082" name="Picture 9" descr="그림 5"/>
          <p:cNvPicPr>
            <a:picLocks noChangeAspect="1"/>
          </p:cNvPicPr>
          <p:nvPr/>
        </p:nvPicPr>
        <p:blipFill>
          <a:blip r:embed="rId7" cstate="print">
            <a:extLst>
              <a:ext uri="{28A0092B-C50C-407E-A947-70E740481C1C}">
                <a14:useLocalDpi xmlns:a14="http://schemas.microsoft.com/office/drawing/2010/main" xmlns="" val="0"/>
              </a:ext>
            </a:extLst>
          </a:blip>
          <a:srcRect l="19489" t="15726" r="74013" b="76152"/>
          <a:stretch>
            <a:fillRect/>
          </a:stretch>
        </p:blipFill>
        <p:spPr bwMode="auto">
          <a:xfrm>
            <a:off x="6629400" y="5337175"/>
            <a:ext cx="1384300" cy="1258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1"/>
          <p:cNvGrpSpPr>
            <a:grpSpLocks/>
          </p:cNvGrpSpPr>
          <p:nvPr/>
        </p:nvGrpSpPr>
        <p:grpSpPr bwMode="auto">
          <a:xfrm>
            <a:off x="0" y="0"/>
            <a:ext cx="9144000" cy="1143000"/>
            <a:chOff x="0" y="0"/>
            <a:chExt cx="9144000" cy="1143000"/>
          </a:xfrm>
        </p:grpSpPr>
        <p:sp>
          <p:nvSpPr>
            <p:cNvPr id="23561"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23562" name="Text Box 3"/>
            <p:cNvSpPr txBox="1">
              <a:spLocks/>
            </p:cNvSpPr>
            <p:nvPr/>
          </p:nvSpPr>
          <p:spPr bwMode="auto">
            <a:xfrm>
              <a:off x="0" y="32892"/>
              <a:ext cx="9144000" cy="107721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dirty="0" err="1">
                  <a:solidFill>
                    <a:srgbClr val="FFFFFF"/>
                  </a:solidFill>
                </a:rPr>
                <a:t>Momentum</a:t>
              </a:r>
              <a:r>
                <a:rPr lang="ko-KR" altLang="ko-KR" sz="3200" dirty="0">
                  <a:solidFill>
                    <a:srgbClr val="FFFFFF"/>
                  </a:solidFill>
                </a:rPr>
                <a:t> </a:t>
              </a:r>
              <a:r>
                <a:rPr lang="ko-KR" altLang="ko-KR" sz="3200" dirty="0" err="1">
                  <a:solidFill>
                    <a:srgbClr val="FFFFFF"/>
                  </a:solidFill>
                </a:rPr>
                <a:t>sharing</a:t>
              </a:r>
              <a:r>
                <a:rPr lang="ko-KR" altLang="ko-KR" sz="3200" dirty="0">
                  <a:solidFill>
                    <a:srgbClr val="FFFFFF"/>
                  </a:solidFill>
                </a:rPr>
                <a:t> </a:t>
              </a:r>
              <a:r>
                <a:rPr lang="ko-KR" altLang="ko-KR" sz="3200" dirty="0" err="1">
                  <a:solidFill>
                    <a:srgbClr val="FFFFFF"/>
                  </a:solidFill>
                </a:rPr>
                <a:t>in</a:t>
              </a:r>
              <a:r>
                <a:rPr lang="ko-KR" altLang="ko-KR" sz="3200" dirty="0">
                  <a:solidFill>
                    <a:srgbClr val="FFFFFF"/>
                  </a:solidFill>
                </a:rPr>
                <a:t> </a:t>
              </a:r>
              <a:r>
                <a:rPr lang="ko-KR" altLang="ko-KR" sz="3200" dirty="0" err="1">
                  <a:solidFill>
                    <a:srgbClr val="FFFFFF"/>
                  </a:solidFill>
                </a:rPr>
                <a:t>imbalanced</a:t>
              </a:r>
              <a:r>
                <a:rPr lang="ko-KR" altLang="ko-KR" sz="3200" dirty="0">
                  <a:solidFill>
                    <a:srgbClr val="FFFFFF"/>
                  </a:solidFill>
                </a:rPr>
                <a:t> </a:t>
              </a:r>
              <a:r>
                <a:rPr lang="ko-KR" altLang="ko-KR" sz="3200" dirty="0" err="1">
                  <a:solidFill>
                    <a:srgbClr val="FFFFFF"/>
                  </a:solidFill>
                </a:rPr>
                <a:t>Fermi</a:t>
              </a:r>
              <a:r>
                <a:rPr lang="ko-KR" altLang="ko-KR" sz="3200" dirty="0">
                  <a:solidFill>
                    <a:srgbClr val="FFFFFF"/>
                  </a:solidFill>
                </a:rPr>
                <a:t> </a:t>
              </a:r>
              <a:r>
                <a:rPr lang="ko-KR" altLang="ko-KR" sz="3200" dirty="0" err="1" smtClean="0">
                  <a:solidFill>
                    <a:srgbClr val="FFFFFF"/>
                  </a:solidFill>
                </a:rPr>
                <a:t>systems</a:t>
              </a:r>
              <a:endParaRPr lang="ko-KR" altLang="ko-KR" sz="3200" dirty="0">
                <a:solidFill>
                  <a:srgbClr val="FFFFFF"/>
                </a:solidFill>
              </a:endParaRPr>
            </a:p>
          </p:txBody>
        </p:sp>
      </p:grpSp>
      <p:grpSp>
        <p:nvGrpSpPr>
          <p:cNvPr id="23555" name="Group 4"/>
          <p:cNvGrpSpPr>
            <a:grpSpLocks/>
          </p:cNvGrpSpPr>
          <p:nvPr/>
        </p:nvGrpSpPr>
        <p:grpSpPr bwMode="auto">
          <a:xfrm>
            <a:off x="-217488" y="1295400"/>
            <a:ext cx="7527926" cy="5407025"/>
            <a:chOff x="0" y="0"/>
            <a:chExt cx="7528282" cy="5406458"/>
          </a:xfrm>
        </p:grpSpPr>
        <p:grpSp>
          <p:nvGrpSpPr>
            <p:cNvPr id="23556" name="Group 5"/>
            <p:cNvGrpSpPr>
              <a:grpSpLocks/>
            </p:cNvGrpSpPr>
            <p:nvPr/>
          </p:nvGrpSpPr>
          <p:grpSpPr bwMode="auto">
            <a:xfrm>
              <a:off x="277984" y="317079"/>
              <a:ext cx="7250298" cy="4772299"/>
              <a:chOff x="-1" y="-1"/>
              <a:chExt cx="7250299" cy="4772299"/>
            </a:xfrm>
          </p:grpSpPr>
          <p:pic>
            <p:nvPicPr>
              <p:cNvPr id="23558" name="Picture 6" descr="그림 1"/>
              <p:cNvPicPr>
                <a:picLocks noChangeAspect="1"/>
              </p:cNvPicPr>
              <p:nvPr/>
            </p:nvPicPr>
            <p:blipFill>
              <a:blip r:embed="rId2" cstate="print">
                <a:extLst>
                  <a:ext uri="{28A0092B-C50C-407E-A947-70E740481C1C}">
                    <a14:useLocalDpi xmlns:a14="http://schemas.microsoft.com/office/drawing/2010/main" xmlns="" val="0"/>
                  </a:ext>
                </a:extLst>
              </a:blip>
              <a:srcRect l="10040" t="32202" r="35622" b="23088"/>
              <a:stretch>
                <a:fillRect/>
              </a:stretch>
            </p:blipFill>
            <p:spPr bwMode="auto">
              <a:xfrm>
                <a:off x="-1" y="-1"/>
                <a:ext cx="7250299" cy="47722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3559" name="Rectangle 7" descr="직사각형 3"/>
              <p:cNvSpPr>
                <a:spLocks/>
              </p:cNvSpPr>
              <p:nvPr/>
            </p:nvSpPr>
            <p:spPr bwMode="auto">
              <a:xfrm>
                <a:off x="36322" y="-1"/>
                <a:ext cx="1776253" cy="4649649"/>
              </a:xfrm>
              <a:prstGeom prst="rect">
                <a:avLst/>
              </a:prstGeom>
              <a:solidFill>
                <a:srgbClr val="FFFFFF"/>
              </a:solidFill>
              <a:ln w="25400">
                <a:solidFill>
                  <a:srgbClr val="FFFFFF"/>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a:solidFill>
                    <a:srgbClr val="FFFFFF"/>
                  </a:solidFill>
                </a:endParaRPr>
              </a:p>
            </p:txBody>
          </p:sp>
          <p:sp>
            <p:nvSpPr>
              <p:cNvPr id="23560" name="Rectangle 8" descr="직사각형 5"/>
              <p:cNvSpPr>
                <a:spLocks/>
              </p:cNvSpPr>
              <p:nvPr/>
            </p:nvSpPr>
            <p:spPr bwMode="auto">
              <a:xfrm>
                <a:off x="77261" y="4097994"/>
                <a:ext cx="7173037" cy="612979"/>
              </a:xfrm>
              <a:prstGeom prst="rect">
                <a:avLst/>
              </a:prstGeom>
              <a:solidFill>
                <a:srgbClr val="FFFFFF"/>
              </a:solidFill>
              <a:ln w="25400">
                <a:solidFill>
                  <a:srgbClr val="FFFFFF"/>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a:solidFill>
                    <a:srgbClr val="FFFFFF"/>
                  </a:solidFill>
                </a:endParaRPr>
              </a:p>
            </p:txBody>
          </p:sp>
        </p:grpSp>
        <p:sp>
          <p:nvSpPr>
            <p:cNvPr id="23557" name="Rectangle 9"/>
            <p:cNvSpPr>
              <a:spLocks/>
            </p:cNvSpPr>
            <p:nvPr/>
          </p:nvSpPr>
          <p:spPr bwMode="auto">
            <a:xfrm>
              <a:off x="0" y="0"/>
              <a:ext cx="2147113" cy="5406458"/>
            </a:xfrm>
            <a:prstGeom prst="rect">
              <a:avLst/>
            </a:prstGeom>
            <a:solidFill>
              <a:srgbClr val="EEECE1"/>
            </a:solidFill>
            <a:ln w="25400">
              <a:solidFill>
                <a:srgbClr val="EEECE1"/>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endParaRPr lang="ko-KR" altLang="ko-KR"/>
            </a:p>
          </p:txBody>
        </p:sp>
      </p:gr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1"/>
          <p:cNvGrpSpPr>
            <a:grpSpLocks/>
          </p:cNvGrpSpPr>
          <p:nvPr/>
        </p:nvGrpSpPr>
        <p:grpSpPr bwMode="auto">
          <a:xfrm>
            <a:off x="0" y="0"/>
            <a:ext cx="9144000" cy="1143000"/>
            <a:chOff x="0" y="0"/>
            <a:chExt cx="9144000" cy="1143000"/>
          </a:xfrm>
        </p:grpSpPr>
        <p:sp>
          <p:nvSpPr>
            <p:cNvPr id="24581"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24582"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np-SRC pair dominance in heavy nuclei</a:t>
              </a:r>
            </a:p>
          </p:txBody>
        </p:sp>
      </p:grpSp>
      <p:pic>
        <p:nvPicPr>
          <p:cNvPr id="24579" name="Picture 4" descr="그림 1"/>
          <p:cNvPicPr>
            <a:picLocks noChangeAspect="1"/>
          </p:cNvPicPr>
          <p:nvPr/>
        </p:nvPicPr>
        <p:blipFill>
          <a:blip r:embed="rId3" cstate="print">
            <a:extLst>
              <a:ext uri="{28A0092B-C50C-407E-A947-70E740481C1C}">
                <a14:useLocalDpi xmlns:a14="http://schemas.microsoft.com/office/drawing/2010/main" xmlns="" val="0"/>
              </a:ext>
            </a:extLst>
          </a:blip>
          <a:srcRect l="14174" t="32483" r="34441" b="42378"/>
          <a:stretch>
            <a:fillRect/>
          </a:stretch>
        </p:blipFill>
        <p:spPr bwMode="auto">
          <a:xfrm>
            <a:off x="896938" y="1760538"/>
            <a:ext cx="7348537" cy="2874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4580" name="Text Box 5" descr="TextBox 3"/>
          <p:cNvSpPr txBox="1">
            <a:spLocks/>
          </p:cNvSpPr>
          <p:nvPr/>
        </p:nvSpPr>
        <p:spPr bwMode="auto">
          <a:xfrm>
            <a:off x="106363" y="5573713"/>
            <a:ext cx="3744912" cy="650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r>
              <a:rPr lang="ko-KR" altLang="ko-KR"/>
              <a:t>O. Hen et al. (CLAS Collaboration),</a:t>
            </a:r>
          </a:p>
          <a:p>
            <a:pPr eaLnBrk="1"/>
            <a:r>
              <a:rPr lang="ko-KR" altLang="ko-KR"/>
              <a:t>Science 346, 614 (2014)</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1"/>
          <p:cNvGrpSpPr>
            <a:grpSpLocks/>
          </p:cNvGrpSpPr>
          <p:nvPr/>
        </p:nvGrpSpPr>
        <p:grpSpPr bwMode="auto">
          <a:xfrm>
            <a:off x="0" y="0"/>
            <a:ext cx="9144000" cy="1143000"/>
            <a:chOff x="0" y="0"/>
            <a:chExt cx="9144000" cy="1143000"/>
          </a:xfrm>
        </p:grpSpPr>
        <p:sp>
          <p:nvSpPr>
            <p:cNvPr id="26628"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3200">
                <a:solidFill>
                  <a:srgbClr val="FFFFFF"/>
                </a:solidFill>
              </a:endParaRPr>
            </a:p>
          </p:txBody>
        </p:sp>
        <p:sp>
          <p:nvSpPr>
            <p:cNvPr id="26629"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np-SRC Pair Dominance in Heavy Nuclei</a:t>
              </a:r>
            </a:p>
          </p:txBody>
        </p:sp>
      </p:grpSp>
      <p:sp>
        <p:nvSpPr>
          <p:cNvPr id="26627" name="Rectangle 4" descr="내용 개체 틀 2"/>
          <p:cNvSpPr>
            <a:spLocks noGrp="1" noChangeArrowheads="1"/>
          </p:cNvSpPr>
          <p:nvPr>
            <p:ph type="body" idx="1"/>
          </p:nvPr>
        </p:nvSpPr>
        <p:spPr>
          <a:xfrm>
            <a:off x="467544" y="1164253"/>
            <a:ext cx="8229600" cy="5517232"/>
          </a:xfrm>
        </p:spPr>
        <p:txBody>
          <a:bodyPr/>
          <a:lstStyle/>
          <a:p>
            <a:pPr eaLnBrk="1">
              <a:spcBef>
                <a:spcPts val="600"/>
              </a:spcBef>
            </a:pPr>
            <a:r>
              <a:rPr lang="ko-KR" altLang="ko-KR" sz="2400" dirty="0" err="1" smtClean="0"/>
              <a:t>If</a:t>
            </a:r>
            <a:r>
              <a:rPr lang="ko-KR" altLang="ko-KR" sz="2400" dirty="0" smtClean="0"/>
              <a:t> </a:t>
            </a:r>
            <a:r>
              <a:rPr lang="ko-KR" altLang="ko-KR" sz="2400" dirty="0" err="1" smtClean="0"/>
              <a:t>the</a:t>
            </a:r>
            <a:r>
              <a:rPr lang="ko-KR" altLang="ko-KR" sz="2400" dirty="0" smtClean="0"/>
              <a:t> </a:t>
            </a:r>
            <a:r>
              <a:rPr lang="ko-KR" altLang="ko-KR" sz="2400" dirty="0" err="1" smtClean="0"/>
              <a:t>protons</a:t>
            </a:r>
            <a:r>
              <a:rPr lang="ko-KR" altLang="ko-KR" sz="2400" dirty="0" smtClean="0"/>
              <a:t> and </a:t>
            </a:r>
            <a:r>
              <a:rPr lang="ko-KR" altLang="ko-KR" sz="2400" dirty="0" err="1" smtClean="0"/>
              <a:t>neutrons</a:t>
            </a:r>
            <a:r>
              <a:rPr lang="ko-KR" altLang="ko-KR" sz="2400" dirty="0" smtClean="0"/>
              <a:t> </a:t>
            </a:r>
            <a:r>
              <a:rPr lang="ko-KR" altLang="ko-KR" sz="2400" dirty="0" err="1" smtClean="0"/>
              <a:t>did</a:t>
            </a:r>
            <a:r>
              <a:rPr lang="ko-KR" altLang="ko-KR" sz="2400" dirty="0" smtClean="0"/>
              <a:t> </a:t>
            </a:r>
            <a:r>
              <a:rPr lang="ko-KR" altLang="ko-KR" sz="2400" dirty="0" err="1" smtClean="0"/>
              <a:t>not</a:t>
            </a:r>
            <a:r>
              <a:rPr lang="ko-KR" altLang="ko-KR" sz="2400" dirty="0" smtClean="0"/>
              <a:t> </a:t>
            </a:r>
            <a:r>
              <a:rPr lang="ko-KR" altLang="ko-KR" sz="2400" dirty="0" err="1" smtClean="0"/>
              <a:t>interact</a:t>
            </a:r>
            <a:r>
              <a:rPr lang="ko-KR" altLang="ko-KR" sz="2400" dirty="0" smtClean="0"/>
              <a:t>, </a:t>
            </a:r>
            <a:r>
              <a:rPr lang="ko-KR" altLang="ko-KR" sz="2400" dirty="0" err="1" smtClean="0"/>
              <a:t>the</a:t>
            </a:r>
            <a:r>
              <a:rPr lang="ko-KR" altLang="ko-KR" sz="2400" dirty="0" smtClean="0"/>
              <a:t> </a:t>
            </a:r>
            <a:r>
              <a:rPr lang="ko-KR" altLang="ko-KR" sz="2400" dirty="0" err="1" smtClean="0"/>
              <a:t>Pauli</a:t>
            </a:r>
            <a:r>
              <a:rPr lang="ko-KR" altLang="ko-KR" sz="2400" dirty="0" smtClean="0"/>
              <a:t> </a:t>
            </a:r>
            <a:r>
              <a:rPr lang="ko-KR" altLang="ko-KR" sz="2400" dirty="0" err="1" smtClean="0"/>
              <a:t>exclusion</a:t>
            </a:r>
            <a:r>
              <a:rPr lang="ko-KR" altLang="ko-KR" sz="2400" dirty="0" smtClean="0"/>
              <a:t> </a:t>
            </a:r>
            <a:r>
              <a:rPr lang="ko-KR" altLang="ko-KR" sz="2400" dirty="0" err="1" smtClean="0"/>
              <a:t>principle</a:t>
            </a:r>
            <a:r>
              <a:rPr lang="ko-KR" altLang="ko-KR" sz="2400" dirty="0" smtClean="0"/>
              <a:t> </a:t>
            </a:r>
            <a:r>
              <a:rPr lang="ko-KR" altLang="ko-KR" sz="2400" dirty="0" err="1" smtClean="0"/>
              <a:t>would</a:t>
            </a:r>
            <a:r>
              <a:rPr lang="ko-KR" altLang="ko-KR" sz="2400" dirty="0" smtClean="0"/>
              <a:t> </a:t>
            </a:r>
            <a:r>
              <a:rPr lang="ko-KR" altLang="ko-KR" sz="2400" dirty="0" err="1" smtClean="0"/>
              <a:t>force</a:t>
            </a:r>
            <a:r>
              <a:rPr lang="ko-KR" altLang="ko-KR" sz="2400" dirty="0" smtClean="0"/>
              <a:t> </a:t>
            </a:r>
            <a:r>
              <a:rPr lang="ko-KR" altLang="ko-KR" sz="2400" dirty="0" err="1" smtClean="0"/>
              <a:t>the</a:t>
            </a:r>
            <a:r>
              <a:rPr lang="ko-KR" altLang="ko-KR" sz="2400" dirty="0" smtClean="0"/>
              <a:t> </a:t>
            </a:r>
            <a:r>
              <a:rPr lang="ko-KR" altLang="ko-KR" sz="2400" dirty="0" err="1" smtClean="0"/>
              <a:t>majority</a:t>
            </a:r>
            <a:r>
              <a:rPr lang="ko-KR" altLang="ko-KR" sz="2400" dirty="0" smtClean="0"/>
              <a:t> of </a:t>
            </a:r>
            <a:r>
              <a:rPr lang="ko-KR" altLang="ko-KR" sz="2400" dirty="0" err="1" smtClean="0"/>
              <a:t>fermions</a:t>
            </a:r>
            <a:r>
              <a:rPr lang="ko-KR" altLang="ko-KR" sz="2400" dirty="0" smtClean="0"/>
              <a:t> (</a:t>
            </a:r>
            <a:r>
              <a:rPr lang="ko-KR" altLang="ko-KR" sz="2400" dirty="0" err="1" smtClean="0"/>
              <a:t>n</a:t>
            </a:r>
            <a:r>
              <a:rPr lang="ko-KR" altLang="ko-KR" sz="2400" dirty="0" smtClean="0"/>
              <a:t>) </a:t>
            </a:r>
            <a:r>
              <a:rPr lang="ko-KR" altLang="ko-KR" sz="2400" dirty="0" err="1" smtClean="0"/>
              <a:t>to</a:t>
            </a:r>
            <a:r>
              <a:rPr lang="ko-KR" altLang="ko-KR" sz="2400" dirty="0" smtClean="0"/>
              <a:t> </a:t>
            </a:r>
            <a:r>
              <a:rPr lang="ko-KR" altLang="ko-KR" sz="2400" dirty="0" err="1" smtClean="0"/>
              <a:t>have</a:t>
            </a:r>
            <a:r>
              <a:rPr lang="ko-KR" altLang="ko-KR" sz="2400" dirty="0" smtClean="0"/>
              <a:t> </a:t>
            </a:r>
            <a:r>
              <a:rPr lang="ko-KR" altLang="ko-KR" sz="2400" dirty="0" err="1" smtClean="0"/>
              <a:t>a</a:t>
            </a:r>
            <a:r>
              <a:rPr lang="ko-KR" altLang="ko-KR" sz="2400" dirty="0" smtClean="0"/>
              <a:t> </a:t>
            </a:r>
            <a:r>
              <a:rPr lang="ko-KR" altLang="ko-KR" sz="2400" dirty="0" err="1" smtClean="0"/>
              <a:t>higher</a:t>
            </a:r>
            <a:r>
              <a:rPr lang="ko-KR" altLang="ko-KR" sz="2400" dirty="0" smtClean="0"/>
              <a:t> </a:t>
            </a:r>
            <a:r>
              <a:rPr lang="ko-KR" altLang="ko-KR" sz="2400" dirty="0" err="1" smtClean="0"/>
              <a:t>average</a:t>
            </a:r>
            <a:r>
              <a:rPr lang="ko-KR" altLang="ko-KR" sz="2400" dirty="0" smtClean="0"/>
              <a:t> </a:t>
            </a:r>
            <a:r>
              <a:rPr lang="ko-KR" altLang="ko-KR" sz="2400" dirty="0" err="1" smtClean="0"/>
              <a:t>momentum</a:t>
            </a:r>
            <a:r>
              <a:rPr lang="ko-KR" altLang="ko-KR" sz="2400" dirty="0" smtClean="0"/>
              <a:t>. </a:t>
            </a:r>
            <a:endParaRPr lang="en-US" altLang="ko-KR" sz="2400" dirty="0" smtClean="0"/>
          </a:p>
          <a:p>
            <a:pPr eaLnBrk="1">
              <a:spcBef>
                <a:spcPts val="600"/>
              </a:spcBef>
            </a:pPr>
            <a:endParaRPr lang="ko-KR" altLang="ko-KR" sz="2400" dirty="0" smtClean="0"/>
          </a:p>
          <a:p>
            <a:pPr eaLnBrk="1">
              <a:spcBef>
                <a:spcPts val="600"/>
              </a:spcBef>
            </a:pPr>
            <a:r>
              <a:rPr lang="ko-KR" altLang="ko-KR" sz="2400" dirty="0" err="1" smtClean="0"/>
              <a:t>Even</a:t>
            </a:r>
            <a:r>
              <a:rPr lang="ko-KR" altLang="ko-KR" sz="2400" dirty="0" smtClean="0"/>
              <a:t> </a:t>
            </a:r>
            <a:r>
              <a:rPr lang="ko-KR" altLang="ko-KR" sz="2400" dirty="0" err="1" smtClean="0"/>
              <a:t>in</a:t>
            </a:r>
            <a:r>
              <a:rPr lang="ko-KR" altLang="ko-KR" sz="2400" dirty="0" smtClean="0"/>
              <a:t> </a:t>
            </a:r>
            <a:r>
              <a:rPr lang="ko-KR" altLang="ko-KR" sz="2400" dirty="0" err="1" smtClean="0"/>
              <a:t>heavy</a:t>
            </a:r>
            <a:r>
              <a:rPr lang="ko-KR" altLang="ko-KR" sz="2400" dirty="0" smtClean="0"/>
              <a:t>, </a:t>
            </a:r>
            <a:r>
              <a:rPr lang="ko-KR" altLang="ko-KR" sz="2400" dirty="0" err="1" smtClean="0"/>
              <a:t>neutron-rich</a:t>
            </a:r>
            <a:r>
              <a:rPr lang="ko-KR" altLang="ko-KR" sz="2400" dirty="0" smtClean="0"/>
              <a:t> </a:t>
            </a:r>
            <a:r>
              <a:rPr lang="ko-KR" altLang="ko-KR" sz="2400" dirty="0" err="1" smtClean="0"/>
              <a:t>nuclei</a:t>
            </a:r>
            <a:r>
              <a:rPr lang="ko-KR" altLang="ko-KR" sz="2400" dirty="0" smtClean="0"/>
              <a:t>, </a:t>
            </a:r>
            <a:r>
              <a:rPr lang="ko-KR" altLang="ko-KR" sz="2400" dirty="0" err="1" smtClean="0"/>
              <a:t>short-range</a:t>
            </a:r>
            <a:r>
              <a:rPr lang="ko-KR" altLang="ko-KR" sz="2400" dirty="0" smtClean="0"/>
              <a:t> </a:t>
            </a:r>
            <a:r>
              <a:rPr lang="ko-KR" altLang="ko-KR" sz="2400" dirty="0" err="1" smtClean="0"/>
              <a:t>interactions</a:t>
            </a:r>
            <a:r>
              <a:rPr lang="ko-KR" altLang="ko-KR" sz="2400" dirty="0" smtClean="0"/>
              <a:t> </a:t>
            </a:r>
            <a:r>
              <a:rPr lang="ko-KR" altLang="ko-KR" sz="2400" dirty="0" err="1" smtClean="0"/>
              <a:t>between</a:t>
            </a:r>
            <a:r>
              <a:rPr lang="ko-KR" altLang="ko-KR" sz="2400" dirty="0" smtClean="0"/>
              <a:t> </a:t>
            </a:r>
            <a:r>
              <a:rPr lang="ko-KR" altLang="ko-KR" sz="2400" dirty="0" err="1" smtClean="0"/>
              <a:t>the</a:t>
            </a:r>
            <a:r>
              <a:rPr lang="ko-KR" altLang="ko-KR" sz="2400" dirty="0" smtClean="0"/>
              <a:t> </a:t>
            </a:r>
            <a:r>
              <a:rPr lang="ko-KR" altLang="ko-KR" sz="2400" dirty="0" err="1" smtClean="0"/>
              <a:t>fermions</a:t>
            </a:r>
            <a:r>
              <a:rPr lang="ko-KR" altLang="ko-KR" sz="2400" dirty="0" smtClean="0"/>
              <a:t> </a:t>
            </a:r>
            <a:r>
              <a:rPr lang="ko-KR" altLang="ko-KR" sz="2400" dirty="0" err="1" smtClean="0"/>
              <a:t>form</a:t>
            </a:r>
            <a:r>
              <a:rPr lang="ko-KR" altLang="ko-KR" sz="2400" dirty="0" smtClean="0"/>
              <a:t> </a:t>
            </a:r>
            <a:r>
              <a:rPr lang="ko-KR" altLang="ko-KR" sz="2400" dirty="0" err="1" smtClean="0"/>
              <a:t>correlated</a:t>
            </a:r>
            <a:r>
              <a:rPr lang="ko-KR" altLang="ko-KR" sz="2400" dirty="0" smtClean="0"/>
              <a:t> </a:t>
            </a:r>
            <a:r>
              <a:rPr lang="ko-KR" altLang="ko-KR" sz="2400" dirty="0" err="1" smtClean="0"/>
              <a:t>high-momentum</a:t>
            </a:r>
            <a:r>
              <a:rPr lang="ko-KR" altLang="ko-KR" sz="2400" dirty="0" smtClean="0"/>
              <a:t> </a:t>
            </a:r>
            <a:r>
              <a:rPr lang="ko-KR" altLang="ko-KR" sz="2400" dirty="0" err="1" smtClean="0"/>
              <a:t>n-p</a:t>
            </a:r>
            <a:r>
              <a:rPr lang="ko-KR" altLang="ko-KR" sz="2400" dirty="0" smtClean="0"/>
              <a:t> </a:t>
            </a:r>
            <a:r>
              <a:rPr lang="ko-KR" altLang="ko-KR" sz="2400" dirty="0" err="1" smtClean="0"/>
              <a:t>pairs</a:t>
            </a:r>
            <a:r>
              <a:rPr lang="ko-KR" altLang="ko-KR" sz="2400" dirty="0" smtClean="0"/>
              <a:t>. </a:t>
            </a:r>
            <a:endParaRPr lang="en-US" altLang="ko-KR" sz="2400" dirty="0" smtClean="0"/>
          </a:p>
          <a:p>
            <a:pPr eaLnBrk="1">
              <a:spcBef>
                <a:spcPts val="600"/>
              </a:spcBef>
            </a:pPr>
            <a:endParaRPr lang="ko-KR" altLang="ko-KR" sz="2400" dirty="0" smtClean="0"/>
          </a:p>
          <a:p>
            <a:pPr eaLnBrk="1">
              <a:spcBef>
                <a:spcPts val="600"/>
              </a:spcBef>
            </a:pPr>
            <a:r>
              <a:rPr lang="ko-KR" altLang="ko-KR" sz="2400" dirty="0" err="1" smtClean="0"/>
              <a:t>In</a:t>
            </a:r>
            <a:r>
              <a:rPr lang="ko-KR" altLang="ko-KR" sz="2400" dirty="0" smtClean="0"/>
              <a:t> </a:t>
            </a:r>
            <a:r>
              <a:rPr lang="ko-KR" altLang="ko-KR" sz="2400" dirty="0" err="1" smtClean="0"/>
              <a:t>neutron-rich</a:t>
            </a:r>
            <a:r>
              <a:rPr lang="ko-KR" altLang="ko-KR" sz="2400" dirty="0" smtClean="0"/>
              <a:t> </a:t>
            </a:r>
            <a:r>
              <a:rPr lang="ko-KR" altLang="ko-KR" sz="2400" dirty="0" err="1" smtClean="0"/>
              <a:t>nuclei</a:t>
            </a:r>
            <a:r>
              <a:rPr lang="ko-KR" altLang="ko-KR" sz="2400" dirty="0" smtClean="0"/>
              <a:t>, </a:t>
            </a:r>
            <a:r>
              <a:rPr lang="ko-KR" altLang="ko-KR" sz="2400" dirty="0" err="1" smtClean="0"/>
              <a:t>protons</a:t>
            </a:r>
            <a:r>
              <a:rPr lang="ko-KR" altLang="ko-KR" sz="2400" dirty="0" smtClean="0"/>
              <a:t> </a:t>
            </a:r>
            <a:r>
              <a:rPr lang="ko-KR" altLang="ko-KR" sz="2400" dirty="0" err="1" smtClean="0"/>
              <a:t>have</a:t>
            </a:r>
            <a:r>
              <a:rPr lang="ko-KR" altLang="ko-KR" sz="2400" dirty="0" smtClean="0"/>
              <a:t> </a:t>
            </a:r>
            <a:r>
              <a:rPr lang="ko-KR" altLang="ko-KR" sz="2400" dirty="0" err="1" smtClean="0"/>
              <a:t>a</a:t>
            </a:r>
            <a:r>
              <a:rPr lang="ko-KR" altLang="ko-KR" sz="2400" dirty="0" smtClean="0"/>
              <a:t> </a:t>
            </a:r>
            <a:r>
              <a:rPr lang="ko-KR" altLang="ko-KR" sz="2400" dirty="0" err="1" smtClean="0"/>
              <a:t>greater</a:t>
            </a:r>
            <a:r>
              <a:rPr lang="ko-KR" altLang="ko-KR" sz="2400" dirty="0" smtClean="0"/>
              <a:t> </a:t>
            </a:r>
            <a:r>
              <a:rPr lang="ko-KR" altLang="ko-KR" sz="2400" dirty="0" err="1" smtClean="0"/>
              <a:t>probability</a:t>
            </a:r>
            <a:r>
              <a:rPr lang="ko-KR" altLang="ko-KR" sz="2400" dirty="0" smtClean="0"/>
              <a:t> </a:t>
            </a:r>
            <a:r>
              <a:rPr lang="ko-KR" altLang="ko-KR" sz="2400" dirty="0" err="1" smtClean="0"/>
              <a:t>than</a:t>
            </a:r>
            <a:r>
              <a:rPr lang="ko-KR" altLang="ko-KR" sz="2400" dirty="0" smtClean="0"/>
              <a:t> </a:t>
            </a:r>
            <a:r>
              <a:rPr lang="ko-KR" altLang="ko-KR" sz="2400" dirty="0" err="1" smtClean="0"/>
              <a:t>neutrons</a:t>
            </a:r>
            <a:r>
              <a:rPr lang="ko-KR" altLang="ko-KR" sz="2400" dirty="0" smtClean="0"/>
              <a:t> </a:t>
            </a:r>
            <a:r>
              <a:rPr lang="ko-KR" altLang="ko-KR" sz="2400" dirty="0" err="1" smtClean="0"/>
              <a:t>to</a:t>
            </a:r>
            <a:r>
              <a:rPr lang="ko-KR" altLang="ko-KR" sz="2400" dirty="0" smtClean="0"/>
              <a:t> </a:t>
            </a:r>
            <a:r>
              <a:rPr lang="ko-KR" altLang="ko-KR" sz="2400" dirty="0" err="1" smtClean="0"/>
              <a:t>have</a:t>
            </a:r>
            <a:r>
              <a:rPr lang="ko-KR" altLang="ko-KR" sz="2400" dirty="0" smtClean="0"/>
              <a:t> </a:t>
            </a:r>
            <a:r>
              <a:rPr lang="ko-KR" altLang="ko-KR" sz="2400" dirty="0" err="1" smtClean="0"/>
              <a:t>momentum</a:t>
            </a:r>
            <a:r>
              <a:rPr lang="ko-KR" altLang="ko-KR" sz="2400" dirty="0" smtClean="0"/>
              <a:t> </a:t>
            </a:r>
            <a:r>
              <a:rPr lang="ko-KR" altLang="ko-KR" sz="2400" dirty="0" err="1" smtClean="0"/>
              <a:t>greater</a:t>
            </a:r>
            <a:r>
              <a:rPr lang="ko-KR" altLang="ko-KR" sz="2400" dirty="0" smtClean="0"/>
              <a:t> </a:t>
            </a:r>
            <a:r>
              <a:rPr lang="ko-KR" altLang="ko-KR" sz="2400" dirty="0" err="1" smtClean="0"/>
              <a:t>than</a:t>
            </a:r>
            <a:r>
              <a:rPr lang="ko-KR" altLang="ko-KR" sz="2400" dirty="0" smtClean="0"/>
              <a:t> </a:t>
            </a:r>
            <a:r>
              <a:rPr lang="ko-KR" altLang="ko-KR" sz="2400" dirty="0" err="1" smtClean="0"/>
              <a:t>the</a:t>
            </a:r>
            <a:r>
              <a:rPr lang="ko-KR" altLang="ko-KR" sz="2400" dirty="0" smtClean="0"/>
              <a:t> </a:t>
            </a:r>
            <a:r>
              <a:rPr lang="ko-KR" altLang="ko-KR" sz="2400" dirty="0" err="1" smtClean="0"/>
              <a:t>Fermi</a:t>
            </a:r>
            <a:r>
              <a:rPr lang="ko-KR" altLang="ko-KR" sz="2400" dirty="0" smtClean="0"/>
              <a:t> </a:t>
            </a:r>
            <a:r>
              <a:rPr lang="ko-KR" altLang="ko-KR" sz="2400" dirty="0" err="1" smtClean="0"/>
              <a:t>momentum</a:t>
            </a:r>
            <a:endParaRPr lang="en-US" altLang="ko-KR" sz="2400" dirty="0" smtClean="0"/>
          </a:p>
          <a:p>
            <a:pPr eaLnBrk="1">
              <a:spcBef>
                <a:spcPts val="600"/>
              </a:spcBef>
            </a:pPr>
            <a:endParaRPr lang="ko-KR" altLang="ko-KR" sz="2400" dirty="0" smtClean="0"/>
          </a:p>
          <a:p>
            <a:pPr eaLnBrk="1">
              <a:spcBef>
                <a:spcPts val="600"/>
              </a:spcBef>
            </a:pPr>
            <a:r>
              <a:rPr lang="ko-KR" altLang="ko-KR" sz="2400" dirty="0" err="1" smtClean="0"/>
              <a:t>Implications</a:t>
            </a:r>
            <a:r>
              <a:rPr lang="ko-KR" altLang="ko-KR" sz="2400" dirty="0" smtClean="0"/>
              <a:t> </a:t>
            </a:r>
            <a:r>
              <a:rPr lang="ko-KR" altLang="ko-KR" sz="2400" dirty="0" err="1" smtClean="0"/>
              <a:t>ranging</a:t>
            </a:r>
            <a:r>
              <a:rPr lang="ko-KR" altLang="ko-KR" sz="2400" dirty="0" smtClean="0"/>
              <a:t> </a:t>
            </a:r>
            <a:r>
              <a:rPr lang="ko-KR" altLang="ko-KR" sz="2400" dirty="0" err="1" smtClean="0"/>
              <a:t>from</a:t>
            </a:r>
            <a:r>
              <a:rPr lang="ko-KR" altLang="ko-KR" sz="2400" dirty="0" smtClean="0"/>
              <a:t> </a:t>
            </a:r>
            <a:r>
              <a:rPr lang="ko-KR" altLang="ko-KR" sz="2400" dirty="0" err="1" smtClean="0"/>
              <a:t>nuclear</a:t>
            </a:r>
            <a:r>
              <a:rPr lang="ko-KR" altLang="ko-KR" sz="2400" dirty="0" smtClean="0"/>
              <a:t> </a:t>
            </a:r>
            <a:r>
              <a:rPr lang="ko-KR" altLang="ko-KR" sz="2400" dirty="0" err="1" smtClean="0"/>
              <a:t>few-body</a:t>
            </a:r>
            <a:r>
              <a:rPr lang="ko-KR" altLang="ko-KR" sz="2400" dirty="0" smtClean="0"/>
              <a:t> </a:t>
            </a:r>
            <a:r>
              <a:rPr lang="ko-KR" altLang="ko-KR" sz="2400" dirty="0" err="1" smtClean="0"/>
              <a:t>systems</a:t>
            </a:r>
            <a:r>
              <a:rPr lang="ko-KR" altLang="ko-KR" sz="2400" dirty="0" smtClean="0"/>
              <a:t> </a:t>
            </a:r>
            <a:r>
              <a:rPr lang="ko-KR" altLang="ko-KR" sz="2400" dirty="0" err="1" smtClean="0"/>
              <a:t>to</a:t>
            </a:r>
            <a:r>
              <a:rPr lang="ko-KR" altLang="ko-KR" sz="2400" dirty="0" smtClean="0"/>
              <a:t> </a:t>
            </a:r>
            <a:r>
              <a:rPr lang="ko-KR" altLang="ko-KR" sz="2400" dirty="0" err="1" smtClean="0"/>
              <a:t>neutron</a:t>
            </a:r>
            <a:r>
              <a:rPr lang="ko-KR" altLang="ko-KR" sz="2400" dirty="0" smtClean="0"/>
              <a:t> </a:t>
            </a:r>
            <a:r>
              <a:rPr lang="ko-KR" altLang="ko-KR" sz="2400" dirty="0" err="1" smtClean="0"/>
              <a:t>stars</a:t>
            </a:r>
            <a:r>
              <a:rPr lang="ko-KR" altLang="ko-KR" sz="2400" dirty="0" smtClean="0"/>
              <a:t>. </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descr="내용 개체 틀 2"/>
          <p:cNvSpPr>
            <a:spLocks noGrp="1" noChangeArrowheads="1"/>
          </p:cNvSpPr>
          <p:nvPr>
            <p:ph type="body" idx="1"/>
          </p:nvPr>
        </p:nvSpPr>
        <p:spPr/>
        <p:txBody>
          <a:bodyPr/>
          <a:lstStyle/>
          <a:p>
            <a:pPr eaLnBrk="1"/>
            <a:endParaRPr lang="ko-KR" altLang="ko-KR" smtClean="0"/>
          </a:p>
        </p:txBody>
      </p:sp>
      <p:grpSp>
        <p:nvGrpSpPr>
          <p:cNvPr id="27651" name="Group 2"/>
          <p:cNvGrpSpPr>
            <a:grpSpLocks/>
          </p:cNvGrpSpPr>
          <p:nvPr/>
        </p:nvGrpSpPr>
        <p:grpSpPr bwMode="auto">
          <a:xfrm>
            <a:off x="0" y="0"/>
            <a:ext cx="9144000" cy="1143000"/>
            <a:chOff x="0" y="0"/>
            <a:chExt cx="9144000" cy="1143000"/>
          </a:xfrm>
        </p:grpSpPr>
        <p:sp>
          <p:nvSpPr>
            <p:cNvPr id="27653" name="Rectangle 3"/>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27654" name="Text Box 4"/>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np-dominance and asymmetric nuclei</a:t>
              </a:r>
            </a:p>
          </p:txBody>
        </p:sp>
      </p:grpSp>
      <p:pic>
        <p:nvPicPr>
          <p:cNvPr id="27652" name="Picture 5" descr="그림 1"/>
          <p:cNvPicPr>
            <a:picLocks noChangeAspect="1"/>
          </p:cNvPicPr>
          <p:nvPr/>
        </p:nvPicPr>
        <p:blipFill>
          <a:blip r:embed="rId3" cstate="print">
            <a:extLst>
              <a:ext uri="{28A0092B-C50C-407E-A947-70E740481C1C}">
                <a14:useLocalDpi xmlns:a14="http://schemas.microsoft.com/office/drawing/2010/main" xmlns="" val="0"/>
              </a:ext>
            </a:extLst>
          </a:blip>
          <a:srcRect l="13971" t="27852" r="12500" b="14238"/>
          <a:stretch>
            <a:fillRect/>
          </a:stretch>
        </p:blipFill>
        <p:spPr bwMode="auto">
          <a:xfrm>
            <a:off x="0" y="1163638"/>
            <a:ext cx="8963025" cy="564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descr="제목 1"/>
          <p:cNvSpPr>
            <a:spLocks noGrp="1" noChangeArrowheads="1"/>
          </p:cNvSpPr>
          <p:nvPr>
            <p:ph type="title"/>
          </p:nvPr>
        </p:nvSpPr>
        <p:spPr>
          <a:xfrm>
            <a:off x="-11113" y="1588"/>
            <a:ext cx="9142413" cy="1209675"/>
          </a:xfrm>
          <a:solidFill>
            <a:srgbClr val="E22626"/>
          </a:solidFill>
        </p:spPr>
        <p:txBody>
          <a:bodyPr/>
          <a:lstStyle/>
          <a:p>
            <a:pPr eaLnBrk="1"/>
            <a:r>
              <a:rPr lang="ko-KR" altLang="ko-KR" sz="3600" dirty="0" err="1" smtClean="0">
                <a:solidFill>
                  <a:srgbClr val="FFFFFF"/>
                </a:solidFill>
              </a:rPr>
              <a:t>Probing</a:t>
            </a:r>
            <a:r>
              <a:rPr lang="ko-KR" altLang="ko-KR" sz="3600" dirty="0" smtClean="0">
                <a:solidFill>
                  <a:srgbClr val="FFFFFF"/>
                </a:solidFill>
              </a:rPr>
              <a:t> </a:t>
            </a:r>
            <a:r>
              <a:rPr lang="ko-KR" altLang="ko-KR" sz="3600" dirty="0" err="1" smtClean="0">
                <a:solidFill>
                  <a:srgbClr val="FFFFFF"/>
                </a:solidFill>
              </a:rPr>
              <a:t>High</a:t>
            </a:r>
            <a:r>
              <a:rPr lang="ko-KR" altLang="ko-KR" sz="3600" dirty="0" smtClean="0">
                <a:solidFill>
                  <a:srgbClr val="FFFFFF"/>
                </a:solidFill>
              </a:rPr>
              <a:t> </a:t>
            </a:r>
            <a:r>
              <a:rPr lang="ko-KR" altLang="ko-KR" sz="3600" dirty="0" err="1" smtClean="0">
                <a:solidFill>
                  <a:srgbClr val="FFFFFF"/>
                </a:solidFill>
              </a:rPr>
              <a:t>Momentum</a:t>
            </a:r>
            <a:r>
              <a:rPr lang="ko-KR" altLang="ko-KR" sz="3600" dirty="0" smtClean="0">
                <a:solidFill>
                  <a:srgbClr val="FFFFFF"/>
                </a:solidFill>
              </a:rPr>
              <a:t> </a:t>
            </a:r>
            <a:r>
              <a:rPr lang="ko-KR" altLang="ko-KR" sz="3600" dirty="0" err="1" smtClean="0">
                <a:solidFill>
                  <a:srgbClr val="FFFFFF"/>
                </a:solidFill>
              </a:rPr>
              <a:t>Protons</a:t>
            </a:r>
            <a:r>
              <a:rPr lang="ko-KR" altLang="ko-KR" sz="3600" dirty="0" smtClean="0">
                <a:solidFill>
                  <a:srgbClr val="FFFFFF"/>
                </a:solidFill>
              </a:rPr>
              <a:t> and </a:t>
            </a:r>
            <a:r>
              <a:rPr lang="ko-KR" altLang="ko-KR" sz="3600" dirty="0" err="1" smtClean="0">
                <a:solidFill>
                  <a:srgbClr val="FFFFFF"/>
                </a:solidFill>
              </a:rPr>
              <a:t>Neutrons</a:t>
            </a:r>
            <a:r>
              <a:rPr lang="ko-KR" altLang="ko-KR" sz="3600" dirty="0" smtClean="0">
                <a:solidFill>
                  <a:srgbClr val="FFFFFF"/>
                </a:solidFill>
              </a:rPr>
              <a:t> </a:t>
            </a:r>
            <a:r>
              <a:rPr lang="ko-KR" altLang="ko-KR" sz="3600" dirty="0" err="1" smtClean="0">
                <a:solidFill>
                  <a:srgbClr val="FFFFFF"/>
                </a:solidFill>
              </a:rPr>
              <a:t>in</a:t>
            </a:r>
            <a:r>
              <a:rPr lang="ko-KR" altLang="ko-KR" sz="3600" dirty="0" smtClean="0">
                <a:solidFill>
                  <a:srgbClr val="FFFFFF"/>
                </a:solidFill>
              </a:rPr>
              <a:t> </a:t>
            </a:r>
            <a:r>
              <a:rPr lang="ko-KR" altLang="ko-KR" sz="3600" dirty="0" err="1" smtClean="0">
                <a:solidFill>
                  <a:srgbClr val="FFFFFF"/>
                </a:solidFill>
              </a:rPr>
              <a:t>Asymmetric</a:t>
            </a:r>
            <a:r>
              <a:rPr lang="ko-KR" altLang="ko-KR" sz="3600" dirty="0" smtClean="0">
                <a:solidFill>
                  <a:srgbClr val="FFFFFF"/>
                </a:solidFill>
              </a:rPr>
              <a:t> </a:t>
            </a:r>
            <a:r>
              <a:rPr lang="ko-KR" altLang="ko-KR" sz="3600" dirty="0" err="1" smtClean="0">
                <a:solidFill>
                  <a:srgbClr val="FFFFFF"/>
                </a:solidFill>
              </a:rPr>
              <a:t>Nuclei</a:t>
            </a:r>
            <a:endParaRPr lang="ko-KR" altLang="ko-KR" sz="3600" dirty="0" smtClean="0">
              <a:solidFill>
                <a:srgbClr val="FFFFFF"/>
              </a:solidFill>
            </a:endParaRPr>
          </a:p>
        </p:txBody>
      </p:sp>
      <p:pic>
        <p:nvPicPr>
          <p:cNvPr id="29699" name="Picture 2" descr="Picture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1263021"/>
            <a:ext cx="8064896" cy="556682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descr="내용 개체 틀 2"/>
          <p:cNvSpPr>
            <a:spLocks noGrp="1" noChangeArrowheads="1"/>
          </p:cNvSpPr>
          <p:nvPr>
            <p:ph type="body" sz="quarter" idx="1"/>
          </p:nvPr>
        </p:nvSpPr>
        <p:spPr>
          <a:xfrm>
            <a:off x="6542088" y="2890838"/>
            <a:ext cx="2298700" cy="1695450"/>
          </a:xfrm>
          <a:solidFill>
            <a:srgbClr val="FFFFFF"/>
          </a:solidFill>
          <a:ln w="25400">
            <a:solidFill>
              <a:schemeClr val="accent1"/>
            </a:solidFill>
            <a:round/>
            <a:headEnd/>
            <a:tailEnd/>
          </a:ln>
          <a:effectLst>
            <a:outerShdw blurRad="38100" dist="23000" dir="5400000" algn="ctr" rotWithShape="0">
              <a:srgbClr val="000000">
                <a:alpha val="34999"/>
              </a:srgbClr>
            </a:outerShdw>
          </a:effectLst>
        </p:spPr>
        <p:txBody>
          <a:bodyPr/>
          <a:lstStyle/>
          <a:p>
            <a:pPr marL="0" indent="0" eaLnBrk="1">
              <a:spcBef>
                <a:spcPct val="0"/>
              </a:spcBef>
              <a:buSzTx/>
              <a:buFontTx/>
              <a:buNone/>
              <a:defRPr/>
            </a:pPr>
            <a:r>
              <a:rPr lang="ko-KR" altLang="ko-KR" sz="1800" smtClean="0"/>
              <a:t>Neutron correlation probability saturate in neutron-rich nuclei while proton probabilities grow</a:t>
            </a:r>
          </a:p>
        </p:txBody>
      </p:sp>
      <p:pic>
        <p:nvPicPr>
          <p:cNvPr id="31747" name="Picture 2" descr="그림 1"/>
          <p:cNvPicPr>
            <a:picLocks noChangeAspect="1"/>
          </p:cNvPicPr>
          <p:nvPr/>
        </p:nvPicPr>
        <p:blipFill>
          <a:blip r:embed="rId3" cstate="print">
            <a:extLst>
              <a:ext uri="{28A0092B-C50C-407E-A947-70E740481C1C}">
                <a14:useLocalDpi xmlns:a14="http://schemas.microsoft.com/office/drawing/2010/main" xmlns="" val="0"/>
              </a:ext>
            </a:extLst>
          </a:blip>
          <a:srcRect l="14766" t="28568" r="17903" b="13846"/>
          <a:stretch>
            <a:fillRect/>
          </a:stretch>
        </p:blipFill>
        <p:spPr bwMode="auto">
          <a:xfrm>
            <a:off x="-540568" y="1408034"/>
            <a:ext cx="6918510" cy="473315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1748" name="Group 3"/>
          <p:cNvGrpSpPr>
            <a:grpSpLocks/>
          </p:cNvGrpSpPr>
          <p:nvPr/>
        </p:nvGrpSpPr>
        <p:grpSpPr bwMode="auto">
          <a:xfrm>
            <a:off x="-34925" y="-17463"/>
            <a:ext cx="9142413" cy="1141413"/>
            <a:chOff x="0" y="0"/>
            <a:chExt cx="9144000" cy="1143000"/>
          </a:xfrm>
        </p:grpSpPr>
        <p:sp>
          <p:nvSpPr>
            <p:cNvPr id="31751" name="Rectangle 4"/>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3200">
                <a:solidFill>
                  <a:srgbClr val="FFFFFF"/>
                </a:solidFill>
              </a:endParaRPr>
            </a:p>
          </p:txBody>
        </p:sp>
        <p:sp>
          <p:nvSpPr>
            <p:cNvPr id="31752" name="Text Box 5"/>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Short-range correlated pairs prefer to be </a:t>
              </a:r>
              <a:r>
                <a:rPr lang="ko-KR" altLang="ko-KR" sz="3200" i="1">
                  <a:solidFill>
                    <a:srgbClr val="FFFFFF"/>
                  </a:solidFill>
                </a:rPr>
                <a:t>np</a:t>
              </a:r>
              <a:endParaRPr lang="ko-KR" altLang="ko-KR" sz="3200">
                <a:solidFill>
                  <a:srgbClr val="FFFFFF"/>
                </a:solidFill>
              </a:endParaRPr>
            </a:p>
          </p:txBody>
        </p:sp>
      </p:grpSp>
      <p:sp>
        <p:nvSpPr>
          <p:cNvPr id="31749" name="Rectangle 6" descr="직사각형 6"/>
          <p:cNvSpPr>
            <a:spLocks/>
          </p:cNvSpPr>
          <p:nvPr/>
        </p:nvSpPr>
        <p:spPr bwMode="auto">
          <a:xfrm>
            <a:off x="-540568" y="5580803"/>
            <a:ext cx="6909605" cy="560387"/>
          </a:xfrm>
          <a:prstGeom prst="rect">
            <a:avLst/>
          </a:prstGeom>
          <a:solidFill>
            <a:srgbClr val="EEECE1"/>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a:solidFill>
                <a:srgbClr val="FFFFFF"/>
              </a:solidFill>
            </a:endParaRPr>
          </a:p>
        </p:txBody>
      </p:sp>
      <p:sp>
        <p:nvSpPr>
          <p:cNvPr id="31750" name="Text Box 7" descr="TextBox 3"/>
          <p:cNvSpPr txBox="1">
            <a:spLocks/>
          </p:cNvSpPr>
          <p:nvPr/>
        </p:nvSpPr>
        <p:spPr bwMode="auto">
          <a:xfrm>
            <a:off x="3043238" y="6378575"/>
            <a:ext cx="6046655"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r>
              <a:rPr lang="ko-KR" altLang="ko-KR" dirty="0"/>
              <a:t>M. Duer et al</a:t>
            </a:r>
            <a:r>
              <a:rPr lang="ko-KR" altLang="ko-KR" dirty="0" smtClean="0"/>
              <a:t>.,(</a:t>
            </a:r>
            <a:r>
              <a:rPr lang="ko-KR" altLang="ko-KR" dirty="0"/>
              <a:t>CLAS Collboration) Nature </a:t>
            </a:r>
            <a:r>
              <a:rPr lang="en-US" altLang="ko-KR" dirty="0" smtClean="0"/>
              <a:t>Aug. 30, </a:t>
            </a:r>
            <a:r>
              <a:rPr lang="ko-KR" altLang="ko-KR" dirty="0" smtClean="0"/>
              <a:t>2018</a:t>
            </a:r>
            <a:endParaRPr lang="ko-KR" altLang="ko-KR" dirty="0"/>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그림 5"/>
          <p:cNvPicPr>
            <a:picLocks noChangeAspect="1"/>
          </p:cNvPicPr>
          <p:nvPr/>
        </p:nvPicPr>
        <p:blipFill>
          <a:blip r:embed="rId3" cstate="print">
            <a:extLst>
              <a:ext uri="{28A0092B-C50C-407E-A947-70E740481C1C}">
                <a14:useLocalDpi xmlns:a14="http://schemas.microsoft.com/office/drawing/2010/main" xmlns="" val="0"/>
              </a:ext>
            </a:extLst>
          </a:blip>
          <a:srcRect l="15947" t="25838" r="52266" b="57918"/>
          <a:stretch>
            <a:fillRect/>
          </a:stretch>
        </p:blipFill>
        <p:spPr bwMode="auto">
          <a:xfrm>
            <a:off x="5267325" y="2968625"/>
            <a:ext cx="3876675" cy="1584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3795" name="Group 2"/>
          <p:cNvGrpSpPr>
            <a:grpSpLocks/>
          </p:cNvGrpSpPr>
          <p:nvPr/>
        </p:nvGrpSpPr>
        <p:grpSpPr bwMode="auto">
          <a:xfrm>
            <a:off x="0" y="0"/>
            <a:ext cx="9144000" cy="1143000"/>
            <a:chOff x="0" y="0"/>
            <a:chExt cx="9144000" cy="1143000"/>
          </a:xfrm>
        </p:grpSpPr>
        <p:sp>
          <p:nvSpPr>
            <p:cNvPr id="33797" name="Rectangle 3"/>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3200">
                <a:solidFill>
                  <a:srgbClr val="FFFFFF"/>
                </a:solidFill>
              </a:endParaRPr>
            </a:p>
          </p:txBody>
        </p:sp>
        <p:sp>
          <p:nvSpPr>
            <p:cNvPr id="33798" name="Text Box 4"/>
            <p:cNvSpPr txBox="1">
              <a:spLocks/>
            </p:cNvSpPr>
            <p:nvPr/>
          </p:nvSpPr>
          <p:spPr bwMode="auto">
            <a:xfrm>
              <a:off x="0" y="43180"/>
              <a:ext cx="9144000" cy="10566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Minority Moves Faster than Majority </a:t>
              </a:r>
              <a:endParaRPr lang="ko-KR" altLang="ko-KR" sz="4400">
                <a:solidFill>
                  <a:srgbClr val="FFFFFF"/>
                </a:solidFill>
              </a:endParaRPr>
            </a:p>
            <a:p>
              <a:pPr algn="ctr" eaLnBrk="1"/>
              <a:r>
                <a:rPr lang="ko-KR" altLang="ko-KR" sz="3200">
                  <a:solidFill>
                    <a:srgbClr val="FFFFFF"/>
                  </a:solidFill>
                </a:rPr>
                <a:t>in Heavy Nuclei</a:t>
              </a:r>
            </a:p>
          </p:txBody>
        </p:sp>
      </p:grpSp>
      <p:pic>
        <p:nvPicPr>
          <p:cNvPr id="33796" name="Picture 5" descr="그림 1"/>
          <p:cNvPicPr>
            <a:picLocks noChangeAspect="1"/>
          </p:cNvPicPr>
          <p:nvPr/>
        </p:nvPicPr>
        <p:blipFill>
          <a:blip r:embed="rId4" cstate="print">
            <a:extLst>
              <a:ext uri="{28A0092B-C50C-407E-A947-70E740481C1C}">
                <a14:useLocalDpi xmlns:a14="http://schemas.microsoft.com/office/drawing/2010/main" xmlns="" val="0"/>
              </a:ext>
            </a:extLst>
          </a:blip>
          <a:srcRect l="14563" t="51678" r="48227" b="11812"/>
          <a:stretch>
            <a:fillRect/>
          </a:stretch>
        </p:blipFill>
        <p:spPr bwMode="auto">
          <a:xfrm>
            <a:off x="-6350" y="1776413"/>
            <a:ext cx="5399088" cy="4238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descr="내용 개체 틀 2"/>
          <p:cNvSpPr>
            <a:spLocks noGrp="1" noChangeArrowheads="1"/>
          </p:cNvSpPr>
          <p:nvPr>
            <p:ph type="body" idx="1"/>
          </p:nvPr>
        </p:nvSpPr>
        <p:spPr/>
        <p:txBody>
          <a:bodyPr/>
          <a:lstStyle/>
          <a:p>
            <a:pPr eaLnBrk="1"/>
            <a:r>
              <a:rPr lang="ko-KR" altLang="ko-KR" sz="2400" dirty="0" err="1" smtClean="0"/>
              <a:t>This</a:t>
            </a:r>
            <a:r>
              <a:rPr lang="ko-KR" altLang="ko-KR" sz="2400" dirty="0" smtClean="0"/>
              <a:t> ‘</a:t>
            </a:r>
            <a:r>
              <a:rPr lang="ko-KR" altLang="ko-KR" sz="2400" dirty="0" err="1" smtClean="0"/>
              <a:t>high-momentum</a:t>
            </a:r>
            <a:r>
              <a:rPr lang="ko-KR" altLang="ko-KR" sz="2400" dirty="0" smtClean="0"/>
              <a:t> </a:t>
            </a:r>
            <a:r>
              <a:rPr lang="ko-KR" altLang="ko-KR" sz="2400" dirty="0" err="1" smtClean="0"/>
              <a:t>tail</a:t>
            </a:r>
            <a:r>
              <a:rPr lang="ko-KR" altLang="ko-KR" sz="2400" dirty="0" smtClean="0"/>
              <a:t>’ </a:t>
            </a:r>
            <a:r>
              <a:rPr lang="ko-KR" altLang="ko-KR" sz="2400" dirty="0" err="1" smtClean="0"/>
              <a:t>is</a:t>
            </a:r>
            <a:r>
              <a:rPr lang="ko-KR" altLang="ko-KR" sz="2400" dirty="0" smtClean="0"/>
              <a:t> </a:t>
            </a:r>
            <a:r>
              <a:rPr lang="ko-KR" altLang="ko-KR" sz="2400" dirty="0" err="1" smtClean="0"/>
              <a:t>predominantly</a:t>
            </a:r>
            <a:r>
              <a:rPr lang="ko-KR" altLang="ko-KR" sz="2400" dirty="0" smtClean="0"/>
              <a:t> </a:t>
            </a:r>
            <a:r>
              <a:rPr lang="ko-KR" altLang="ko-KR" sz="2400" dirty="0" err="1" smtClean="0"/>
              <a:t>due</a:t>
            </a:r>
            <a:r>
              <a:rPr lang="ko-KR" altLang="ko-KR" sz="2400" dirty="0" smtClean="0"/>
              <a:t> </a:t>
            </a:r>
            <a:r>
              <a:rPr lang="ko-KR" altLang="ko-KR" sz="2400" dirty="0" err="1" smtClean="0"/>
              <a:t>to</a:t>
            </a:r>
            <a:r>
              <a:rPr lang="ko-KR" altLang="ko-KR" sz="2400" dirty="0" smtClean="0"/>
              <a:t> </a:t>
            </a:r>
            <a:r>
              <a:rPr lang="ko-KR" altLang="ko-KR" sz="2400" dirty="0" err="1" smtClean="0"/>
              <a:t>close-proximity</a:t>
            </a:r>
            <a:r>
              <a:rPr lang="ko-KR" altLang="ko-KR" sz="2400" dirty="0" smtClean="0"/>
              <a:t> </a:t>
            </a:r>
            <a:r>
              <a:rPr lang="ko-KR" altLang="ko-KR" sz="2400" dirty="0" err="1" smtClean="0"/>
              <a:t>neutron-proton</a:t>
            </a:r>
            <a:r>
              <a:rPr lang="ko-KR" altLang="ko-KR" sz="2400" dirty="0" smtClean="0"/>
              <a:t> (</a:t>
            </a:r>
            <a:r>
              <a:rPr lang="ko-KR" altLang="ko-KR" sz="2400" dirty="0" err="1" smtClean="0"/>
              <a:t>np</a:t>
            </a:r>
            <a:r>
              <a:rPr lang="ko-KR" altLang="ko-KR" sz="2400" dirty="0" smtClean="0"/>
              <a:t>) </a:t>
            </a:r>
            <a:r>
              <a:rPr lang="ko-KR" altLang="ko-KR" sz="2400" dirty="0" err="1" smtClean="0"/>
              <a:t>pairs</a:t>
            </a:r>
            <a:r>
              <a:rPr lang="ko-KR" altLang="ko-KR" sz="2400" dirty="0" smtClean="0"/>
              <a:t> </a:t>
            </a:r>
            <a:r>
              <a:rPr lang="ko-KR" altLang="ko-KR" sz="2400" dirty="0" err="1" smtClean="0"/>
              <a:t>that</a:t>
            </a:r>
            <a:r>
              <a:rPr lang="ko-KR" altLang="ko-KR" sz="2400" dirty="0" smtClean="0"/>
              <a:t> </a:t>
            </a:r>
            <a:r>
              <a:rPr lang="ko-KR" altLang="ko-KR" sz="2400" dirty="0" err="1" smtClean="0"/>
              <a:t>interact</a:t>
            </a:r>
            <a:r>
              <a:rPr lang="ko-KR" altLang="ko-KR" sz="2400" dirty="0" smtClean="0"/>
              <a:t> </a:t>
            </a:r>
            <a:r>
              <a:rPr lang="ko-KR" altLang="ko-KR" sz="2400" dirty="0" err="1" smtClean="0"/>
              <a:t>via</a:t>
            </a:r>
            <a:r>
              <a:rPr lang="ko-KR" altLang="ko-KR" sz="2400" dirty="0" smtClean="0"/>
              <a:t> </a:t>
            </a:r>
            <a:r>
              <a:rPr lang="ko-KR" altLang="ko-KR" sz="2400" dirty="0" err="1" smtClean="0"/>
              <a:t>a</a:t>
            </a:r>
            <a:r>
              <a:rPr lang="ko-KR" altLang="ko-KR" sz="2400" dirty="0" smtClean="0"/>
              <a:t> </a:t>
            </a:r>
            <a:r>
              <a:rPr lang="ko-KR" altLang="ko-KR" sz="2400" dirty="0" err="1" smtClean="0"/>
              <a:t>strong</a:t>
            </a:r>
            <a:r>
              <a:rPr lang="ko-KR" altLang="ko-KR" sz="2400" dirty="0" smtClean="0"/>
              <a:t> </a:t>
            </a:r>
            <a:r>
              <a:rPr lang="ko-KR" altLang="ko-KR" sz="2400" dirty="0" err="1" smtClean="0"/>
              <a:t>short-range</a:t>
            </a:r>
            <a:r>
              <a:rPr lang="ko-KR" altLang="ko-KR" sz="2400" dirty="0" smtClean="0"/>
              <a:t> </a:t>
            </a:r>
            <a:r>
              <a:rPr lang="ko-KR" altLang="ko-KR" sz="2400" dirty="0" err="1" smtClean="0"/>
              <a:t>force</a:t>
            </a:r>
            <a:r>
              <a:rPr lang="ko-KR" altLang="ko-KR" sz="2400" dirty="0" smtClean="0"/>
              <a:t>. </a:t>
            </a:r>
            <a:endParaRPr lang="en-US" altLang="ko-KR" sz="2400" dirty="0" smtClean="0"/>
          </a:p>
          <a:p>
            <a:pPr eaLnBrk="1"/>
            <a:endParaRPr lang="en-US" altLang="ko-KR" sz="2400" dirty="0" smtClean="0"/>
          </a:p>
          <a:p>
            <a:pPr eaLnBrk="1">
              <a:spcBef>
                <a:spcPts val="600"/>
              </a:spcBef>
            </a:pPr>
            <a:r>
              <a:rPr lang="ko-KR" altLang="ko-KR" sz="2400" dirty="0"/>
              <a:t>The </a:t>
            </a:r>
            <a:r>
              <a:rPr lang="ko-KR" altLang="ko-KR" sz="2400" dirty="0" err="1"/>
              <a:t>fraction</a:t>
            </a:r>
            <a:r>
              <a:rPr lang="ko-KR" altLang="ko-KR" sz="2400" dirty="0"/>
              <a:t> of </a:t>
            </a:r>
            <a:r>
              <a:rPr lang="ko-KR" altLang="ko-KR" sz="2400" dirty="0" err="1"/>
              <a:t>high-momentum</a:t>
            </a:r>
            <a:r>
              <a:rPr lang="ko-KR" altLang="ko-KR" sz="2400" dirty="0"/>
              <a:t> </a:t>
            </a:r>
            <a:r>
              <a:rPr lang="ko-KR" altLang="ko-KR" sz="2400" dirty="0" err="1"/>
              <a:t>protons</a:t>
            </a:r>
            <a:r>
              <a:rPr lang="ko-KR" altLang="ko-KR" sz="2400" dirty="0"/>
              <a:t> </a:t>
            </a:r>
            <a:r>
              <a:rPr lang="ko-KR" altLang="ko-KR" sz="2400" dirty="0" err="1"/>
              <a:t>increases</a:t>
            </a:r>
            <a:r>
              <a:rPr lang="ko-KR" altLang="ko-KR" sz="2400" dirty="0"/>
              <a:t> </a:t>
            </a:r>
            <a:r>
              <a:rPr lang="ko-KR" altLang="ko-KR" sz="2400" dirty="0" err="1"/>
              <a:t>dramatically</a:t>
            </a:r>
            <a:r>
              <a:rPr lang="ko-KR" altLang="ko-KR" sz="2400" dirty="0"/>
              <a:t> </a:t>
            </a:r>
            <a:r>
              <a:rPr lang="ko-KR" altLang="ko-KR" sz="2400" dirty="0" err="1"/>
              <a:t>with</a:t>
            </a:r>
            <a:r>
              <a:rPr lang="ko-KR" altLang="ko-KR" sz="2400" dirty="0"/>
              <a:t> </a:t>
            </a:r>
            <a:r>
              <a:rPr lang="ko-KR" altLang="ko-KR" sz="2400" dirty="0" err="1"/>
              <a:t>the</a:t>
            </a:r>
            <a:r>
              <a:rPr lang="ko-KR" altLang="ko-KR" sz="2400" dirty="0"/>
              <a:t> </a:t>
            </a:r>
            <a:r>
              <a:rPr lang="ko-KR" altLang="ko-KR" sz="2400" dirty="0" err="1"/>
              <a:t>neutron</a:t>
            </a:r>
            <a:r>
              <a:rPr lang="ko-KR" altLang="ko-KR" sz="2400" dirty="0"/>
              <a:t> </a:t>
            </a:r>
            <a:r>
              <a:rPr lang="ko-KR" altLang="ko-KR" sz="2400" dirty="0" err="1"/>
              <a:t>excess</a:t>
            </a:r>
            <a:r>
              <a:rPr lang="ko-KR" altLang="ko-KR" sz="2400" dirty="0"/>
              <a:t>, </a:t>
            </a:r>
            <a:r>
              <a:rPr lang="ko-KR" altLang="ko-KR" sz="2400" dirty="0" err="1"/>
              <a:t>while</a:t>
            </a:r>
            <a:r>
              <a:rPr lang="ko-KR" altLang="ko-KR" sz="2400" dirty="0"/>
              <a:t> </a:t>
            </a:r>
            <a:r>
              <a:rPr lang="ko-KR" altLang="ko-KR" sz="2400" dirty="0" err="1"/>
              <a:t>the</a:t>
            </a:r>
            <a:r>
              <a:rPr lang="ko-KR" altLang="ko-KR" sz="2400" dirty="0"/>
              <a:t> </a:t>
            </a:r>
            <a:r>
              <a:rPr lang="ko-KR" altLang="ko-KR" sz="2400" dirty="0" err="1"/>
              <a:t>fraction</a:t>
            </a:r>
            <a:r>
              <a:rPr lang="ko-KR" altLang="ko-KR" sz="2400" dirty="0"/>
              <a:t> of </a:t>
            </a:r>
            <a:r>
              <a:rPr lang="ko-KR" altLang="ko-KR" sz="2400" dirty="0" err="1"/>
              <a:t>high-momentum</a:t>
            </a:r>
            <a:r>
              <a:rPr lang="ko-KR" altLang="ko-KR" sz="2400" dirty="0"/>
              <a:t> </a:t>
            </a:r>
            <a:r>
              <a:rPr lang="ko-KR" altLang="ko-KR" sz="2400" dirty="0" err="1"/>
              <a:t>neutrons</a:t>
            </a:r>
            <a:r>
              <a:rPr lang="ko-KR" altLang="ko-KR" sz="2400" dirty="0"/>
              <a:t> </a:t>
            </a:r>
            <a:r>
              <a:rPr lang="ko-KR" altLang="ko-KR" sz="2400" dirty="0" err="1"/>
              <a:t>decreases</a:t>
            </a:r>
            <a:r>
              <a:rPr lang="ko-KR" altLang="ko-KR" sz="2400" dirty="0"/>
              <a:t> </a:t>
            </a:r>
            <a:r>
              <a:rPr lang="ko-KR" altLang="ko-KR" sz="2400" dirty="0" err="1"/>
              <a:t>slightly</a:t>
            </a:r>
            <a:r>
              <a:rPr lang="ko-KR" altLang="ko-KR" sz="2400" dirty="0"/>
              <a:t>.</a:t>
            </a:r>
            <a:r>
              <a:rPr lang="en-US" altLang="ko-KR" sz="2400" dirty="0"/>
              <a:t> </a:t>
            </a:r>
          </a:p>
          <a:p>
            <a:pPr marL="0" indent="0" eaLnBrk="1">
              <a:spcBef>
                <a:spcPts val="600"/>
              </a:spcBef>
              <a:buNone/>
            </a:pPr>
            <a:endParaRPr lang="ko-KR" altLang="ko-KR" sz="2400" dirty="0"/>
          </a:p>
          <a:p>
            <a:pPr eaLnBrk="1">
              <a:spcBef>
                <a:spcPts val="600"/>
              </a:spcBef>
            </a:pPr>
            <a:r>
              <a:rPr lang="ko-KR" altLang="ko-KR" sz="2400" dirty="0" err="1"/>
              <a:t>Protons</a:t>
            </a:r>
            <a:r>
              <a:rPr lang="ko-KR" altLang="ko-KR" sz="2400" dirty="0"/>
              <a:t> </a:t>
            </a:r>
            <a:r>
              <a:rPr lang="ko-KR" altLang="ko-KR" sz="2400" dirty="0" err="1"/>
              <a:t>move</a:t>
            </a:r>
            <a:r>
              <a:rPr lang="ko-KR" altLang="ko-KR" sz="2400" dirty="0"/>
              <a:t> </a:t>
            </a:r>
            <a:r>
              <a:rPr lang="ko-KR" altLang="ko-KR" sz="2400" dirty="0" err="1"/>
              <a:t>faster</a:t>
            </a:r>
            <a:r>
              <a:rPr lang="ko-KR" altLang="ko-KR" sz="2400" dirty="0"/>
              <a:t> </a:t>
            </a:r>
            <a:r>
              <a:rPr lang="ko-KR" altLang="ko-KR" sz="2400" dirty="0" err="1"/>
              <a:t>than</a:t>
            </a:r>
            <a:r>
              <a:rPr lang="ko-KR" altLang="ko-KR" sz="2400" dirty="0"/>
              <a:t> </a:t>
            </a:r>
            <a:r>
              <a:rPr lang="ko-KR" altLang="ko-KR" sz="2400" dirty="0" err="1"/>
              <a:t>neutrons</a:t>
            </a:r>
            <a:r>
              <a:rPr lang="ko-KR" altLang="ko-KR" sz="2400" dirty="0"/>
              <a:t> </a:t>
            </a:r>
            <a:r>
              <a:rPr lang="ko-KR" altLang="ko-KR" sz="2400" dirty="0" err="1"/>
              <a:t>in</a:t>
            </a:r>
            <a:r>
              <a:rPr lang="ko-KR" altLang="ko-KR" sz="2400" dirty="0"/>
              <a:t> </a:t>
            </a:r>
            <a:r>
              <a:rPr lang="ko-KR" altLang="ko-KR" sz="2400" dirty="0" err="1"/>
              <a:t>neutron-rich</a:t>
            </a:r>
            <a:r>
              <a:rPr lang="ko-KR" altLang="ko-KR" sz="2400" dirty="0"/>
              <a:t> </a:t>
            </a:r>
            <a:r>
              <a:rPr lang="ko-KR" altLang="ko-KR" sz="2400" dirty="0" err="1"/>
              <a:t>nuclei</a:t>
            </a:r>
            <a:r>
              <a:rPr lang="ko-KR" altLang="ko-KR" sz="2400" dirty="0"/>
              <a:t>, </a:t>
            </a:r>
            <a:r>
              <a:rPr lang="ko-KR" altLang="ko-KR" sz="2400" dirty="0" err="1"/>
              <a:t>an</a:t>
            </a:r>
            <a:r>
              <a:rPr lang="ko-KR" altLang="ko-KR" sz="2400" dirty="0"/>
              <a:t> </a:t>
            </a:r>
            <a:r>
              <a:rPr lang="ko-KR" altLang="ko-KR" sz="2400" dirty="0" err="1"/>
              <a:t>effect</a:t>
            </a:r>
            <a:r>
              <a:rPr lang="ko-KR" altLang="ko-KR" sz="2400" dirty="0"/>
              <a:t> </a:t>
            </a:r>
            <a:r>
              <a:rPr lang="ko-KR" altLang="ko-KR" sz="2400" dirty="0" err="1"/>
              <a:t>that</a:t>
            </a:r>
            <a:r>
              <a:rPr lang="ko-KR" altLang="ko-KR" sz="2400" dirty="0"/>
              <a:t> </a:t>
            </a:r>
            <a:r>
              <a:rPr lang="ko-KR" altLang="ko-KR" sz="2400" dirty="0" err="1"/>
              <a:t>we</a:t>
            </a:r>
            <a:r>
              <a:rPr lang="ko-KR" altLang="ko-KR" sz="2400" dirty="0"/>
              <a:t> </a:t>
            </a:r>
            <a:r>
              <a:rPr lang="ko-KR" altLang="ko-KR" sz="2400" dirty="0" err="1"/>
              <a:t>call</a:t>
            </a:r>
            <a:r>
              <a:rPr lang="ko-KR" altLang="ko-KR" sz="2400" dirty="0"/>
              <a:t> </a:t>
            </a:r>
            <a:r>
              <a:rPr lang="ko-KR" altLang="ko-KR" sz="2400" dirty="0" err="1"/>
              <a:t>momentum-sharing</a:t>
            </a:r>
            <a:r>
              <a:rPr lang="ko-KR" altLang="ko-KR" sz="2400" dirty="0"/>
              <a:t> </a:t>
            </a:r>
            <a:r>
              <a:rPr lang="ko-KR" altLang="ko-KR" sz="2400" dirty="0" err="1"/>
              <a:t>inversion</a:t>
            </a:r>
            <a:r>
              <a:rPr lang="ko-KR" altLang="ko-KR" sz="2400" dirty="0"/>
              <a:t>. </a:t>
            </a:r>
          </a:p>
          <a:p>
            <a:pPr eaLnBrk="1">
              <a:lnSpc>
                <a:spcPct val="90000"/>
              </a:lnSpc>
            </a:pPr>
            <a:endParaRPr lang="ko-KR" altLang="ko-KR" sz="2400" dirty="0" smtClean="0"/>
          </a:p>
        </p:txBody>
      </p:sp>
      <p:sp>
        <p:nvSpPr>
          <p:cNvPr id="4" name="Rectangle 1" descr="제목 1"/>
          <p:cNvSpPr txBox="1">
            <a:spLocks noChangeArrowheads="1"/>
          </p:cNvSpPr>
          <p:nvPr/>
        </p:nvSpPr>
        <p:spPr bwMode="auto">
          <a:xfrm>
            <a:off x="-11113" y="1588"/>
            <a:ext cx="9142413" cy="1209675"/>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45720" tIns="45720" rIns="45720" bIns="45720" numCol="1" anchor="ctr" anchorCtr="0" compatLnSpc="1">
            <a:prstTxWarp prst="textNoShape">
              <a:avLst/>
            </a:prstTxWarp>
          </a:bodyPr>
          <a:lstStyle>
            <a:lvl1pPr algn="ctr" rtl="0" eaLnBrk="0" fontAlgn="base" hangingPunct="0">
              <a:spcBef>
                <a:spcPct val="0"/>
              </a:spcBef>
              <a:spcAft>
                <a:spcPct val="0"/>
              </a:spcAft>
              <a:defRPr sz="4400" kern="1200">
                <a:solidFill>
                  <a:srgbClr val="000000"/>
                </a:solidFill>
                <a:latin typeface="+mj-lt"/>
                <a:ea typeface="+mj-ea"/>
                <a:cs typeface="+mj-cs"/>
                <a:sym typeface="맑은 고딕" panose="020B0503020000020004" pitchFamily="50" charset="-127"/>
              </a:defRPr>
            </a:lvl1pPr>
            <a:lvl2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algn="ctr" rtl="0" eaLnBrk="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4572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9144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13716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1828800" algn="ctr" rtl="0" fontAlgn="base" hangingPunct="0">
              <a:spcBef>
                <a:spcPct val="0"/>
              </a:spcBef>
              <a:spcAft>
                <a:spcPct val="0"/>
              </a:spcAft>
              <a:defRPr sz="4400">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r>
              <a:rPr lang="ko-KR" altLang="ko-KR" sz="3600" smtClean="0">
                <a:solidFill>
                  <a:srgbClr val="FFFFFF"/>
                </a:solidFill>
              </a:rPr>
              <a:t>Probing High Momentum Protons and Neutrons in Asymmetric Nuclei</a:t>
            </a:r>
            <a:endParaRPr lang="ko-KR" altLang="ko-KR" sz="3600" dirty="0" smtClean="0">
              <a:solidFill>
                <a:srgbClr val="FFFFFF"/>
              </a:solidFill>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descr="내용 개체 틀 2"/>
          <p:cNvSpPr>
            <a:spLocks noGrp="1" noChangeArrowheads="1"/>
          </p:cNvSpPr>
          <p:nvPr>
            <p:ph type="body" idx="1"/>
          </p:nvPr>
        </p:nvSpPr>
        <p:spPr/>
        <p:txBody>
          <a:bodyPr/>
          <a:lstStyle/>
          <a:p>
            <a:pPr eaLnBrk="1">
              <a:spcBef>
                <a:spcPts val="600"/>
              </a:spcBef>
            </a:pPr>
            <a:r>
              <a:rPr lang="ko-KR" altLang="ko-KR" sz="2700" dirty="0" err="1" smtClean="0">
                <a:latin typeface="Arial" panose="020B0604020202020204" pitchFamily="34" charset="0"/>
                <a:cs typeface="Arial" panose="020B0604020202020204" pitchFamily="34" charset="0"/>
              </a:rPr>
              <a:t>Surprising</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since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in</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the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nuclear</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shell</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model</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protons</a:t>
            </a:r>
            <a:r>
              <a:rPr lang="ko-KR" altLang="ko-KR" sz="2700" dirty="0" smtClean="0">
                <a:latin typeface="Arial" panose="020B0604020202020204" pitchFamily="34" charset="0"/>
                <a:cs typeface="Arial" panose="020B0604020202020204" pitchFamily="34" charset="0"/>
              </a:rPr>
              <a:t> and </a:t>
            </a:r>
            <a:r>
              <a:rPr lang="ko-KR" altLang="ko-KR" sz="2700" dirty="0" err="1" smtClean="0">
                <a:latin typeface="Arial" panose="020B0604020202020204" pitchFamily="34" charset="0"/>
                <a:cs typeface="Arial" panose="020B0604020202020204" pitchFamily="34" charset="0"/>
              </a:rPr>
              <a:t>neutrons</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obey</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Fermi</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statistics</a:t>
            </a:r>
            <a:r>
              <a:rPr lang="ko-KR" altLang="ko-KR" sz="2700" dirty="0" smtClean="0">
                <a:latin typeface="Arial" panose="020B0604020202020204" pitchFamily="34" charset="0"/>
                <a:cs typeface="Arial" panose="020B0604020202020204" pitchFamily="34" charset="0"/>
              </a:rPr>
              <a:t> and </a:t>
            </a:r>
            <a:r>
              <a:rPr lang="ko-KR" altLang="ko-KR" sz="2700" dirty="0" err="1" smtClean="0">
                <a:latin typeface="Arial" panose="020B0604020202020204" pitchFamily="34" charset="0"/>
                <a:cs typeface="Arial" panose="020B0604020202020204" pitchFamily="34" charset="0"/>
              </a:rPr>
              <a:t>independently</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fill</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energy</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shells</a:t>
            </a:r>
            <a:r>
              <a:rPr lang="ko-KR" altLang="ko-KR" sz="2700" dirty="0" smtClean="0">
                <a:latin typeface="Arial" panose="020B0604020202020204" pitchFamily="34" charset="0"/>
                <a:cs typeface="Arial" panose="020B0604020202020204" pitchFamily="34" charset="0"/>
              </a:rPr>
              <a:t>.</a:t>
            </a:r>
            <a:endParaRPr lang="en-US" altLang="ko-KR" sz="2700" dirty="0" smtClean="0">
              <a:latin typeface="Arial" panose="020B0604020202020204" pitchFamily="34" charset="0"/>
              <a:cs typeface="Arial" panose="020B0604020202020204" pitchFamily="34" charset="0"/>
            </a:endParaRPr>
          </a:p>
          <a:p>
            <a:pPr marL="0" indent="0" eaLnBrk="1">
              <a:spcBef>
                <a:spcPts val="600"/>
              </a:spcBef>
              <a:buNone/>
            </a:pPr>
            <a:endParaRPr lang="ko-KR" altLang="ko-KR" sz="2700" dirty="0" smtClean="0">
              <a:latin typeface="Arial" panose="020B0604020202020204" pitchFamily="34" charset="0"/>
              <a:cs typeface="Arial" panose="020B0604020202020204" pitchFamily="34" charset="0"/>
            </a:endParaRPr>
          </a:p>
          <a:p>
            <a:pPr eaLnBrk="1">
              <a:spcBef>
                <a:spcPts val="600"/>
              </a:spcBef>
            </a:pPr>
            <a:r>
              <a:rPr lang="ko-KR" altLang="ko-KR" sz="2700" dirty="0" err="1" smtClean="0">
                <a:latin typeface="Arial" panose="020B0604020202020204" pitchFamily="34" charset="0"/>
                <a:cs typeface="Arial" panose="020B0604020202020204" pitchFamily="34" charset="0"/>
              </a:rPr>
              <a:t>Need</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to</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understand</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the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nature</a:t>
            </a:r>
            <a:r>
              <a:rPr lang="ko-KR" altLang="ko-KR" sz="2700" dirty="0" smtClean="0">
                <a:latin typeface="Arial" panose="020B0604020202020204" pitchFamily="34" charset="0"/>
                <a:cs typeface="Arial" panose="020B0604020202020204" pitchFamily="34" charset="0"/>
              </a:rPr>
              <a:t> of </a:t>
            </a:r>
            <a:r>
              <a:rPr lang="ko-KR" altLang="ko-KR" sz="2700" dirty="0" err="1" smtClean="0">
                <a:latin typeface="Arial" panose="020B0604020202020204" pitchFamily="34" charset="0"/>
                <a:cs typeface="Arial" panose="020B0604020202020204" pitchFamily="34" charset="0"/>
              </a:rPr>
              <a:t>the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high-momentum</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distribution</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in</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asymmetric</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nuclei</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to</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study</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systems</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such</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as</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neutron</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stars</a:t>
            </a:r>
            <a:r>
              <a:rPr lang="ko-KR" altLang="ko-KR" sz="2700" dirty="0" smtClean="0">
                <a:latin typeface="Arial" panose="020B0604020202020204" pitchFamily="34" charset="0"/>
                <a:cs typeface="Arial" panose="020B0604020202020204" pitchFamily="34" charset="0"/>
              </a:rPr>
              <a:t> and </a:t>
            </a:r>
            <a:r>
              <a:rPr lang="ko-KR" altLang="ko-KR" sz="2700" dirty="0" err="1" smtClean="0">
                <a:latin typeface="Arial" panose="020B0604020202020204" pitchFamily="34" charset="0"/>
                <a:cs typeface="Arial" panose="020B0604020202020204" pitchFamily="34" charset="0"/>
              </a:rPr>
              <a:t>the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modification</a:t>
            </a:r>
            <a:r>
              <a:rPr lang="ko-KR" altLang="ko-KR" sz="2700" dirty="0" smtClean="0">
                <a:latin typeface="Arial" panose="020B0604020202020204" pitchFamily="34" charset="0"/>
                <a:cs typeface="Arial" panose="020B0604020202020204" pitchFamily="34" charset="0"/>
              </a:rPr>
              <a:t> of </a:t>
            </a:r>
            <a:r>
              <a:rPr lang="ko-KR" altLang="ko-KR" sz="2700" dirty="0" err="1" smtClean="0">
                <a:latin typeface="Arial" panose="020B0604020202020204" pitchFamily="34" charset="0"/>
                <a:cs typeface="Arial" panose="020B0604020202020204" pitchFamily="34" charset="0"/>
              </a:rPr>
              <a:t>the</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internal</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structure</a:t>
            </a:r>
            <a:r>
              <a:rPr lang="ko-KR" altLang="ko-KR" sz="2700" dirty="0" smtClean="0">
                <a:latin typeface="Arial" panose="020B0604020202020204" pitchFamily="34" charset="0"/>
                <a:cs typeface="Arial" panose="020B0604020202020204" pitchFamily="34" charset="0"/>
              </a:rPr>
              <a:t> of </a:t>
            </a:r>
            <a:r>
              <a:rPr lang="ko-KR" altLang="ko-KR" sz="2700" dirty="0" err="1" smtClean="0">
                <a:latin typeface="Arial" panose="020B0604020202020204" pitchFamily="34" charset="0"/>
                <a:cs typeface="Arial" panose="020B0604020202020204" pitchFamily="34" charset="0"/>
              </a:rPr>
              <a:t>nucleons</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bound</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in</a:t>
            </a:r>
            <a:r>
              <a:rPr lang="ko-KR" altLang="ko-KR" sz="2700" dirty="0" smtClean="0">
                <a:latin typeface="Arial" panose="020B0604020202020204" pitchFamily="34" charset="0"/>
                <a:cs typeface="Arial" panose="020B0604020202020204" pitchFamily="34" charset="0"/>
              </a:rPr>
              <a:t> </a:t>
            </a:r>
            <a:r>
              <a:rPr lang="ko-KR" altLang="ko-KR" sz="2700" dirty="0" err="1" smtClean="0">
                <a:latin typeface="Arial" panose="020B0604020202020204" pitchFamily="34" charset="0"/>
                <a:cs typeface="Arial" panose="020B0604020202020204" pitchFamily="34" charset="0"/>
              </a:rPr>
              <a:t>nuclei</a:t>
            </a:r>
            <a:r>
              <a:rPr lang="ko-KR" altLang="ko-KR" sz="2700" dirty="0" smtClean="0">
                <a:latin typeface="Arial" panose="020B0604020202020204" pitchFamily="34" charset="0"/>
                <a:cs typeface="Arial" panose="020B0604020202020204" pitchFamily="34" charset="0"/>
              </a:rPr>
              <a:t>.</a:t>
            </a:r>
            <a:endParaRPr lang="en-US" altLang="ko-KR" sz="2700" dirty="0" smtClean="0">
              <a:latin typeface="Arial" panose="020B0604020202020204" pitchFamily="34" charset="0"/>
              <a:cs typeface="Arial" panose="020B0604020202020204" pitchFamily="34" charset="0"/>
            </a:endParaRPr>
          </a:p>
        </p:txBody>
      </p:sp>
      <p:sp>
        <p:nvSpPr>
          <p:cNvPr id="4" name="Rectangle 1" descr="제목 1"/>
          <p:cNvSpPr>
            <a:spLocks noGrp="1" noChangeArrowheads="1"/>
          </p:cNvSpPr>
          <p:nvPr>
            <p:ph type="title"/>
          </p:nvPr>
        </p:nvSpPr>
        <p:spPr>
          <a:xfrm>
            <a:off x="-11113" y="1588"/>
            <a:ext cx="9142413" cy="1209675"/>
          </a:xfrm>
          <a:solidFill>
            <a:srgbClr val="E22626"/>
          </a:solidFill>
        </p:spPr>
        <p:txBody>
          <a:bodyPr/>
          <a:lstStyle/>
          <a:p>
            <a:pPr eaLnBrk="1"/>
            <a:r>
              <a:rPr lang="ko-KR" altLang="ko-KR" sz="3600" dirty="0" err="1" smtClean="0">
                <a:solidFill>
                  <a:srgbClr val="FFFFFF"/>
                </a:solidFill>
              </a:rPr>
              <a:t>Probing</a:t>
            </a:r>
            <a:r>
              <a:rPr lang="ko-KR" altLang="ko-KR" sz="3600" dirty="0" smtClean="0">
                <a:solidFill>
                  <a:srgbClr val="FFFFFF"/>
                </a:solidFill>
              </a:rPr>
              <a:t> </a:t>
            </a:r>
            <a:r>
              <a:rPr lang="ko-KR" altLang="ko-KR" sz="3600" dirty="0" err="1" smtClean="0">
                <a:solidFill>
                  <a:srgbClr val="FFFFFF"/>
                </a:solidFill>
              </a:rPr>
              <a:t>High</a:t>
            </a:r>
            <a:r>
              <a:rPr lang="ko-KR" altLang="ko-KR" sz="3600" dirty="0" smtClean="0">
                <a:solidFill>
                  <a:srgbClr val="FFFFFF"/>
                </a:solidFill>
              </a:rPr>
              <a:t> </a:t>
            </a:r>
            <a:r>
              <a:rPr lang="ko-KR" altLang="ko-KR" sz="3600" dirty="0" err="1" smtClean="0">
                <a:solidFill>
                  <a:srgbClr val="FFFFFF"/>
                </a:solidFill>
              </a:rPr>
              <a:t>Momentum</a:t>
            </a:r>
            <a:r>
              <a:rPr lang="ko-KR" altLang="ko-KR" sz="3600" dirty="0" smtClean="0">
                <a:solidFill>
                  <a:srgbClr val="FFFFFF"/>
                </a:solidFill>
              </a:rPr>
              <a:t> </a:t>
            </a:r>
            <a:r>
              <a:rPr lang="ko-KR" altLang="ko-KR" sz="3600" dirty="0" err="1" smtClean="0">
                <a:solidFill>
                  <a:srgbClr val="FFFFFF"/>
                </a:solidFill>
              </a:rPr>
              <a:t>Protons</a:t>
            </a:r>
            <a:r>
              <a:rPr lang="ko-KR" altLang="ko-KR" sz="3600" dirty="0" smtClean="0">
                <a:solidFill>
                  <a:srgbClr val="FFFFFF"/>
                </a:solidFill>
              </a:rPr>
              <a:t> and </a:t>
            </a:r>
            <a:r>
              <a:rPr lang="ko-KR" altLang="ko-KR" sz="3600" dirty="0" err="1" smtClean="0">
                <a:solidFill>
                  <a:srgbClr val="FFFFFF"/>
                </a:solidFill>
              </a:rPr>
              <a:t>Neutrons</a:t>
            </a:r>
            <a:r>
              <a:rPr lang="ko-KR" altLang="ko-KR" sz="3600" dirty="0" smtClean="0">
                <a:solidFill>
                  <a:srgbClr val="FFFFFF"/>
                </a:solidFill>
              </a:rPr>
              <a:t> </a:t>
            </a:r>
            <a:r>
              <a:rPr lang="ko-KR" altLang="ko-KR" sz="3600" dirty="0" err="1" smtClean="0">
                <a:solidFill>
                  <a:srgbClr val="FFFFFF"/>
                </a:solidFill>
              </a:rPr>
              <a:t>in</a:t>
            </a:r>
            <a:r>
              <a:rPr lang="ko-KR" altLang="ko-KR" sz="3600" dirty="0" smtClean="0">
                <a:solidFill>
                  <a:srgbClr val="FFFFFF"/>
                </a:solidFill>
              </a:rPr>
              <a:t> </a:t>
            </a:r>
            <a:r>
              <a:rPr lang="ko-KR" altLang="ko-KR" sz="3600" dirty="0" err="1" smtClean="0">
                <a:solidFill>
                  <a:srgbClr val="FFFFFF"/>
                </a:solidFill>
              </a:rPr>
              <a:t>Asymmetric</a:t>
            </a:r>
            <a:r>
              <a:rPr lang="ko-KR" altLang="ko-KR" sz="3600" dirty="0" smtClean="0">
                <a:solidFill>
                  <a:srgbClr val="FFFFFF"/>
                </a:solidFill>
              </a:rPr>
              <a:t> </a:t>
            </a:r>
            <a:r>
              <a:rPr lang="ko-KR" altLang="ko-KR" sz="3600" dirty="0" err="1" smtClean="0">
                <a:solidFill>
                  <a:srgbClr val="FFFFFF"/>
                </a:solidFill>
              </a:rPr>
              <a:t>Nuclei</a:t>
            </a:r>
            <a:endParaRPr lang="ko-KR" altLang="ko-KR" sz="3600" dirty="0" smtClean="0">
              <a:solidFill>
                <a:srgbClr val="FFFFFF"/>
              </a:solidFill>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descr="제목 1"/>
          <p:cNvSpPr>
            <a:spLocks noGrp="1" noChangeArrowheads="1"/>
          </p:cNvSpPr>
          <p:nvPr>
            <p:ph type="title"/>
          </p:nvPr>
        </p:nvSpPr>
        <p:spPr/>
        <p:txBody>
          <a:bodyPr/>
          <a:lstStyle/>
          <a:p>
            <a:pPr eaLnBrk="1"/>
            <a:r>
              <a:rPr lang="ko-KR" altLang="ko-KR" smtClean="0"/>
              <a:t>Back Up Slides</a:t>
            </a:r>
          </a:p>
        </p:txBody>
      </p:sp>
      <p:sp>
        <p:nvSpPr>
          <p:cNvPr id="40963" name="Rectangle 2" descr="내용 개체 틀 2"/>
          <p:cNvSpPr>
            <a:spLocks noGrp="1" noChangeArrowheads="1"/>
          </p:cNvSpPr>
          <p:nvPr>
            <p:ph type="body" idx="1"/>
          </p:nvPr>
        </p:nvSpPr>
        <p:spPr/>
        <p:txBody>
          <a:bodyPr/>
          <a:lstStyle/>
          <a:p>
            <a:pPr eaLnBrk="1"/>
            <a:endParaRPr lang="ko-KR" altLang="ko-KR" smtClean="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descr="제목 1"/>
          <p:cNvSpPr>
            <a:spLocks noGrp="1" noChangeArrowheads="1"/>
          </p:cNvSpPr>
          <p:nvPr>
            <p:ph type="title"/>
          </p:nvPr>
        </p:nvSpPr>
        <p:spPr>
          <a:xfrm>
            <a:off x="0" y="0"/>
            <a:ext cx="9144000" cy="1195388"/>
          </a:xfrm>
          <a:solidFill>
            <a:srgbClr val="E22626"/>
          </a:solidFill>
        </p:spPr>
        <p:txBody>
          <a:bodyPr/>
          <a:lstStyle/>
          <a:p>
            <a:pPr algn="l" defTabSz="839788" eaLnBrk="1"/>
            <a:r>
              <a:rPr lang="ko-KR" altLang="ko-KR" sz="3600" smtClean="0">
                <a:solidFill>
                  <a:srgbClr val="FFFFFF"/>
                </a:solidFill>
              </a:rPr>
              <a:t>Short-Range Nucleon-Nucleon Correlations </a:t>
            </a:r>
            <a:br>
              <a:rPr lang="ko-KR" altLang="ko-KR" sz="3600" smtClean="0">
                <a:solidFill>
                  <a:srgbClr val="FFFFFF"/>
                </a:solidFill>
              </a:rPr>
            </a:br>
            <a:r>
              <a:rPr lang="ko-KR" altLang="ko-KR" sz="3600" smtClean="0">
                <a:solidFill>
                  <a:srgbClr val="FFFFFF"/>
                </a:solidFill>
              </a:rPr>
              <a:t>  Investigated with the Reaction</a:t>
            </a:r>
          </a:p>
        </p:txBody>
      </p:sp>
      <p:sp>
        <p:nvSpPr>
          <p:cNvPr id="5123" name="Rectangle 2" descr="내용 개체 틀 2"/>
          <p:cNvSpPr>
            <a:spLocks noGrp="1" noChangeArrowheads="1"/>
          </p:cNvSpPr>
          <p:nvPr>
            <p:ph type="body" idx="1"/>
          </p:nvPr>
        </p:nvSpPr>
        <p:spPr/>
        <p:txBody>
          <a:bodyPr/>
          <a:lstStyle/>
          <a:p>
            <a:pPr eaLnBrk="1">
              <a:spcBef>
                <a:spcPts val="600"/>
              </a:spcBef>
            </a:pPr>
            <a:r>
              <a:rPr lang="ko-KR" altLang="ko-KR" sz="2400" dirty="0" smtClean="0"/>
              <a:t>QE </a:t>
            </a:r>
            <a:r>
              <a:rPr lang="ko-KR" altLang="ko-KR" sz="2400" dirty="0" err="1" smtClean="0"/>
              <a:t>electron</a:t>
            </a:r>
            <a:r>
              <a:rPr lang="ko-KR" altLang="ko-KR" sz="2400" dirty="0" smtClean="0"/>
              <a:t> </a:t>
            </a:r>
            <a:r>
              <a:rPr lang="ko-KR" altLang="ko-KR" sz="2400" dirty="0" err="1" smtClean="0"/>
              <a:t>scattering</a:t>
            </a:r>
            <a:r>
              <a:rPr lang="ko-KR" altLang="ko-KR" sz="2400" dirty="0" smtClean="0"/>
              <a:t>          </a:t>
            </a:r>
            <a:r>
              <a:rPr lang="ko-KR" altLang="ko-KR" sz="2400" dirty="0" err="1" smtClean="0"/>
              <a:t>experiments</a:t>
            </a:r>
            <a:r>
              <a:rPr lang="ko-KR" altLang="ko-KR" sz="2400" dirty="0" smtClean="0"/>
              <a:t> : </a:t>
            </a:r>
            <a:r>
              <a:rPr lang="ko-KR" altLang="ko-KR" sz="2400" dirty="0" err="1" smtClean="0"/>
              <a:t>mean-field</a:t>
            </a:r>
            <a:r>
              <a:rPr lang="ko-KR" altLang="ko-KR" sz="2400" dirty="0" smtClean="0"/>
              <a:t> </a:t>
            </a:r>
            <a:r>
              <a:rPr lang="ko-KR" altLang="ko-KR" sz="2400" dirty="0" err="1" smtClean="0"/>
              <a:t>theories</a:t>
            </a:r>
            <a:r>
              <a:rPr lang="ko-KR" altLang="ko-KR" sz="2400" dirty="0" smtClean="0"/>
              <a:t> </a:t>
            </a:r>
            <a:r>
              <a:rPr lang="ko-KR" altLang="ko-KR" sz="2400" dirty="0" err="1" smtClean="0"/>
              <a:t>can</a:t>
            </a:r>
            <a:r>
              <a:rPr lang="ko-KR" altLang="ko-KR" sz="2400" dirty="0" smtClean="0"/>
              <a:t> </a:t>
            </a:r>
            <a:r>
              <a:rPr lang="ko-KR" altLang="ko-KR" sz="2400" dirty="0" err="1" smtClean="0"/>
              <a:t>only</a:t>
            </a:r>
            <a:r>
              <a:rPr lang="ko-KR" altLang="ko-KR" sz="2400" dirty="0" smtClean="0"/>
              <a:t> </a:t>
            </a:r>
            <a:r>
              <a:rPr lang="ko-KR" altLang="ko-KR" sz="2400" dirty="0" err="1" smtClean="0"/>
              <a:t>partly</a:t>
            </a:r>
            <a:r>
              <a:rPr lang="ko-KR" altLang="ko-KR" sz="2400" dirty="0" smtClean="0"/>
              <a:t> </a:t>
            </a:r>
            <a:r>
              <a:rPr lang="ko-KR" altLang="ko-KR" sz="2400" dirty="0" err="1" smtClean="0"/>
              <a:t>describe</a:t>
            </a:r>
            <a:r>
              <a:rPr lang="ko-KR" altLang="ko-KR" sz="2400" dirty="0" smtClean="0"/>
              <a:t> </a:t>
            </a:r>
            <a:r>
              <a:rPr lang="ko-KR" altLang="ko-KR" sz="2400" dirty="0" err="1" smtClean="0"/>
              <a:t>the</a:t>
            </a:r>
            <a:r>
              <a:rPr lang="ko-KR" altLang="ko-KR" sz="2400" dirty="0" smtClean="0"/>
              <a:t> </a:t>
            </a:r>
            <a:r>
              <a:rPr lang="ko-KR" altLang="ko-KR" sz="2400" dirty="0" err="1" smtClean="0"/>
              <a:t>properties</a:t>
            </a:r>
            <a:r>
              <a:rPr lang="ko-KR" altLang="ko-KR" sz="2400" dirty="0" smtClean="0"/>
              <a:t> of </a:t>
            </a:r>
            <a:r>
              <a:rPr lang="ko-KR" altLang="ko-KR" sz="2400" dirty="0" err="1" smtClean="0"/>
              <a:t>nucleons</a:t>
            </a:r>
            <a:r>
              <a:rPr lang="ko-KR" altLang="ko-KR" sz="2400" dirty="0" smtClean="0"/>
              <a:t> </a:t>
            </a:r>
            <a:r>
              <a:rPr lang="ko-KR" altLang="ko-KR" sz="2400" dirty="0" err="1" smtClean="0"/>
              <a:t>bound</a:t>
            </a:r>
            <a:r>
              <a:rPr lang="ko-KR" altLang="ko-KR" sz="2400" dirty="0" smtClean="0"/>
              <a:t> </a:t>
            </a:r>
            <a:r>
              <a:rPr lang="ko-KR" altLang="ko-KR" sz="2400" dirty="0" err="1" smtClean="0"/>
              <a:t>in</a:t>
            </a:r>
            <a:r>
              <a:rPr lang="ko-KR" altLang="ko-KR" sz="2400" dirty="0" smtClean="0"/>
              <a:t> </a:t>
            </a:r>
            <a:r>
              <a:rPr lang="ko-KR" altLang="ko-KR" sz="2400" dirty="0" err="1" smtClean="0"/>
              <a:t>a</a:t>
            </a:r>
            <a:r>
              <a:rPr lang="ko-KR" altLang="ko-KR" sz="2400" dirty="0" smtClean="0"/>
              <a:t> </a:t>
            </a:r>
            <a:r>
              <a:rPr lang="ko-KR" altLang="ko-KR" sz="2400" dirty="0" err="1" smtClean="0"/>
              <a:t>nuclear</a:t>
            </a:r>
            <a:r>
              <a:rPr lang="ko-KR" altLang="ko-KR" sz="2400" dirty="0" smtClean="0"/>
              <a:t> </a:t>
            </a:r>
            <a:r>
              <a:rPr lang="ko-KR" altLang="ko-KR" sz="2400" dirty="0" err="1" smtClean="0"/>
              <a:t>system</a:t>
            </a:r>
            <a:r>
              <a:rPr lang="ko-KR" altLang="ko-KR" sz="2400" dirty="0" smtClean="0"/>
              <a:t>.</a:t>
            </a:r>
            <a:endParaRPr lang="en-US" altLang="ko-KR" sz="2400" dirty="0" smtClean="0"/>
          </a:p>
          <a:p>
            <a:pPr eaLnBrk="1">
              <a:spcBef>
                <a:spcPts val="600"/>
              </a:spcBef>
            </a:pPr>
            <a:endParaRPr lang="ko-KR" altLang="ko-KR" sz="1600" dirty="0" smtClean="0"/>
          </a:p>
          <a:p>
            <a:pPr eaLnBrk="1">
              <a:spcBef>
                <a:spcPts val="600"/>
              </a:spcBef>
            </a:pPr>
            <a:r>
              <a:rPr lang="ko-KR" altLang="ko-KR" sz="2400" dirty="0" smtClean="0"/>
              <a:t>The </a:t>
            </a:r>
            <a:r>
              <a:rPr lang="ko-KR" altLang="ko-KR" sz="2400" dirty="0" err="1" smtClean="0"/>
              <a:t>depletion</a:t>
            </a:r>
            <a:r>
              <a:rPr lang="ko-KR" altLang="ko-KR" sz="2400" dirty="0" smtClean="0"/>
              <a:t> of </a:t>
            </a:r>
            <a:r>
              <a:rPr lang="ko-KR" altLang="ko-KR" sz="2400" dirty="0" err="1" smtClean="0"/>
              <a:t>the</a:t>
            </a:r>
            <a:r>
              <a:rPr lang="ko-KR" altLang="ko-KR" sz="2400" dirty="0" smtClean="0"/>
              <a:t> </a:t>
            </a:r>
            <a:r>
              <a:rPr lang="ko-KR" altLang="ko-KR" sz="2400" dirty="0" err="1" smtClean="0"/>
              <a:t>occupancy</a:t>
            </a:r>
            <a:r>
              <a:rPr lang="ko-KR" altLang="ko-KR" sz="2400" dirty="0" smtClean="0"/>
              <a:t> of </a:t>
            </a:r>
            <a:r>
              <a:rPr lang="ko-KR" altLang="ko-KR" sz="2400" dirty="0" err="1" smtClean="0"/>
              <a:t>various</a:t>
            </a:r>
            <a:r>
              <a:rPr lang="ko-KR" altLang="ko-KR" sz="2400" dirty="0" smtClean="0"/>
              <a:t> </a:t>
            </a:r>
            <a:r>
              <a:rPr lang="ko-KR" altLang="ko-KR" sz="2400" dirty="0" err="1" smtClean="0"/>
              <a:t>shells</a:t>
            </a:r>
            <a:r>
              <a:rPr lang="ko-KR" altLang="ko-KR" sz="2400" dirty="0" smtClean="0"/>
              <a:t> </a:t>
            </a:r>
            <a:r>
              <a:rPr lang="ko-KR" altLang="ko-KR" sz="2400" dirty="0" err="1" smtClean="0"/>
              <a:t>observed</a:t>
            </a:r>
            <a:r>
              <a:rPr lang="ko-KR" altLang="ko-KR" sz="2400" dirty="0" smtClean="0"/>
              <a:t> : </a:t>
            </a:r>
            <a:r>
              <a:rPr lang="ko-KR" altLang="ko-KR" sz="2400" dirty="0" err="1" smtClean="0"/>
              <a:t>a</a:t>
            </a:r>
            <a:r>
              <a:rPr lang="ko-KR" altLang="ko-KR" sz="2400" dirty="0" smtClean="0"/>
              <a:t> </a:t>
            </a:r>
            <a:r>
              <a:rPr lang="ko-KR" altLang="ko-KR" sz="2400" dirty="0" err="1" smtClean="0"/>
              <a:t>considerable</a:t>
            </a:r>
            <a:r>
              <a:rPr lang="ko-KR" altLang="ko-KR" sz="2400" dirty="0" smtClean="0"/>
              <a:t> </a:t>
            </a:r>
            <a:r>
              <a:rPr lang="ko-KR" altLang="ko-KR" sz="2400" dirty="0" err="1" smtClean="0"/>
              <a:t>fraction</a:t>
            </a:r>
            <a:r>
              <a:rPr lang="ko-KR" altLang="ko-KR" sz="2400" dirty="0" smtClean="0"/>
              <a:t> of </a:t>
            </a:r>
            <a:r>
              <a:rPr lang="ko-KR" altLang="ko-KR" sz="2400" dirty="0" err="1" smtClean="0"/>
              <a:t>the</a:t>
            </a:r>
            <a:r>
              <a:rPr lang="ko-KR" altLang="ko-KR" sz="2400" dirty="0" smtClean="0"/>
              <a:t> </a:t>
            </a:r>
            <a:r>
              <a:rPr lang="ko-KR" altLang="ko-KR" sz="2400" dirty="0" err="1" smtClean="0"/>
              <a:t>spectroscopic</a:t>
            </a:r>
            <a:r>
              <a:rPr lang="ko-KR" altLang="ko-KR" sz="2400" dirty="0" smtClean="0"/>
              <a:t> </a:t>
            </a:r>
            <a:r>
              <a:rPr lang="ko-KR" altLang="ko-KR" sz="2400" dirty="0" err="1" smtClean="0"/>
              <a:t>strength</a:t>
            </a:r>
            <a:r>
              <a:rPr lang="ko-KR" altLang="ko-KR" sz="2400" dirty="0" smtClean="0"/>
              <a:t> </a:t>
            </a:r>
            <a:r>
              <a:rPr lang="ko-KR" altLang="ko-KR" sz="2400" dirty="0" err="1" smtClean="0"/>
              <a:t>is</a:t>
            </a:r>
            <a:r>
              <a:rPr lang="ko-KR" altLang="ko-KR" sz="2400" dirty="0" smtClean="0"/>
              <a:t> </a:t>
            </a:r>
            <a:r>
              <a:rPr lang="ko-KR" altLang="ko-KR" sz="2400" dirty="0" err="1" smtClean="0"/>
              <a:t>located</a:t>
            </a:r>
            <a:r>
              <a:rPr lang="ko-KR" altLang="ko-KR" sz="2400" dirty="0" smtClean="0"/>
              <a:t> </a:t>
            </a:r>
            <a:r>
              <a:rPr lang="ko-KR" altLang="ko-KR" sz="2400" dirty="0" err="1" smtClean="0"/>
              <a:t>at</a:t>
            </a:r>
            <a:r>
              <a:rPr lang="ko-KR" altLang="ko-KR" sz="2400" dirty="0" smtClean="0"/>
              <a:t> </a:t>
            </a:r>
            <a:r>
              <a:rPr lang="ko-KR" altLang="ko-KR" sz="2400" dirty="0" err="1" smtClean="0"/>
              <a:t>large</a:t>
            </a:r>
            <a:r>
              <a:rPr lang="ko-KR" altLang="ko-KR" sz="2400" dirty="0" smtClean="0"/>
              <a:t> </a:t>
            </a:r>
            <a:r>
              <a:rPr lang="ko-KR" altLang="ko-KR" sz="2400" dirty="0" err="1" smtClean="0"/>
              <a:t>missing</a:t>
            </a:r>
            <a:r>
              <a:rPr lang="ko-KR" altLang="ko-KR" sz="2400" dirty="0" smtClean="0"/>
              <a:t> </a:t>
            </a:r>
            <a:r>
              <a:rPr lang="ko-KR" altLang="ko-KR" sz="2400" dirty="0" err="1" smtClean="0"/>
              <a:t>energy</a:t>
            </a:r>
            <a:r>
              <a:rPr lang="ko-KR" altLang="ko-KR" sz="2400" dirty="0" smtClean="0"/>
              <a:t>, </a:t>
            </a:r>
            <a:r>
              <a:rPr lang="ko-KR" altLang="ko-KR" sz="2400" dirty="0" err="1" smtClean="0"/>
              <a:t>caused</a:t>
            </a:r>
            <a:r>
              <a:rPr lang="ko-KR" altLang="ko-KR" sz="2400" dirty="0" smtClean="0"/>
              <a:t> </a:t>
            </a:r>
            <a:r>
              <a:rPr lang="ko-KR" altLang="ko-KR" sz="2400" dirty="0" err="1" smtClean="0"/>
              <a:t>by</a:t>
            </a:r>
            <a:r>
              <a:rPr lang="ko-KR" altLang="ko-KR" sz="2400" dirty="0" smtClean="0"/>
              <a:t> </a:t>
            </a:r>
            <a:r>
              <a:rPr lang="ko-KR" altLang="ko-KR" sz="2400" dirty="0" err="1" smtClean="0"/>
              <a:t>short-range</a:t>
            </a:r>
            <a:r>
              <a:rPr lang="ko-KR" altLang="ko-KR" sz="2400" dirty="0" smtClean="0"/>
              <a:t> </a:t>
            </a:r>
            <a:r>
              <a:rPr lang="ko-KR" altLang="ko-KR" sz="2400" dirty="0" err="1" smtClean="0"/>
              <a:t>nucleon-nucleon</a:t>
            </a:r>
            <a:r>
              <a:rPr lang="ko-KR" altLang="ko-KR" sz="2400" dirty="0" smtClean="0"/>
              <a:t> </a:t>
            </a:r>
            <a:r>
              <a:rPr lang="ko-KR" altLang="ko-KR" sz="2400" dirty="0" err="1" smtClean="0"/>
              <a:t>correlations</a:t>
            </a:r>
            <a:r>
              <a:rPr lang="ko-KR" altLang="ko-KR" sz="2400" dirty="0" smtClean="0"/>
              <a:t>.</a:t>
            </a:r>
            <a:endParaRPr lang="en-US" altLang="ko-KR" sz="2400" dirty="0" smtClean="0"/>
          </a:p>
          <a:p>
            <a:pPr eaLnBrk="1">
              <a:spcBef>
                <a:spcPts val="600"/>
              </a:spcBef>
            </a:pPr>
            <a:endParaRPr lang="ko-KR" altLang="ko-KR" sz="1600" dirty="0" smtClean="0"/>
          </a:p>
          <a:p>
            <a:pPr eaLnBrk="1">
              <a:spcBef>
                <a:spcPts val="600"/>
              </a:spcBef>
            </a:pPr>
            <a:r>
              <a:rPr lang="ko-KR" altLang="ko-KR" sz="2400" dirty="0" err="1" smtClean="0"/>
              <a:t>A</a:t>
            </a:r>
            <a:r>
              <a:rPr lang="ko-KR" altLang="ko-KR" sz="2400" dirty="0" smtClean="0"/>
              <a:t> </a:t>
            </a:r>
            <a:r>
              <a:rPr lang="ko-KR" altLang="ko-KR" sz="2400" dirty="0" err="1" smtClean="0"/>
              <a:t>direct</a:t>
            </a:r>
            <a:r>
              <a:rPr lang="ko-KR" altLang="ko-KR" sz="2400" dirty="0" smtClean="0"/>
              <a:t> </a:t>
            </a:r>
            <a:r>
              <a:rPr lang="ko-KR" altLang="ko-KR" sz="2400" dirty="0" err="1" smtClean="0"/>
              <a:t>way</a:t>
            </a:r>
            <a:r>
              <a:rPr lang="ko-KR" altLang="ko-KR" sz="2400" dirty="0" smtClean="0"/>
              <a:t> </a:t>
            </a:r>
            <a:r>
              <a:rPr lang="ko-KR" altLang="ko-KR" sz="2400" dirty="0" err="1" smtClean="0"/>
              <a:t>to</a:t>
            </a:r>
            <a:r>
              <a:rPr lang="ko-KR" altLang="ko-KR" sz="2400" dirty="0" smtClean="0"/>
              <a:t> </a:t>
            </a:r>
            <a:r>
              <a:rPr lang="ko-KR" altLang="ko-KR" sz="2400" dirty="0" err="1" smtClean="0"/>
              <a:t>investigate</a:t>
            </a:r>
            <a:r>
              <a:rPr lang="ko-KR" altLang="ko-KR" sz="2400" dirty="0" smtClean="0"/>
              <a:t> SRC </a:t>
            </a:r>
            <a:r>
              <a:rPr lang="ko-KR" altLang="ko-KR" sz="2400" dirty="0" err="1" smtClean="0"/>
              <a:t>in</a:t>
            </a:r>
            <a:r>
              <a:rPr lang="ko-KR" altLang="ko-KR" sz="2400" dirty="0" smtClean="0"/>
              <a:t> </a:t>
            </a:r>
            <a:r>
              <a:rPr lang="ko-KR" altLang="ko-KR" sz="2400" dirty="0" err="1" smtClean="0"/>
              <a:t>nuclei</a:t>
            </a:r>
            <a:r>
              <a:rPr lang="ko-KR" altLang="ko-KR" sz="2400" dirty="0" smtClean="0"/>
              <a:t> </a:t>
            </a:r>
            <a:r>
              <a:rPr lang="ko-KR" altLang="ko-KR" sz="2400" dirty="0" err="1" smtClean="0"/>
              <a:t>is</a:t>
            </a:r>
            <a:r>
              <a:rPr lang="ko-KR" altLang="ko-KR" sz="2400" dirty="0" smtClean="0"/>
              <a:t> </a:t>
            </a:r>
            <a:r>
              <a:rPr lang="ko-KR" altLang="ko-KR" sz="2400" dirty="0" err="1" smtClean="0"/>
              <a:t>offered</a:t>
            </a:r>
            <a:r>
              <a:rPr lang="ko-KR" altLang="ko-KR" sz="2400" dirty="0" smtClean="0"/>
              <a:t> </a:t>
            </a:r>
            <a:r>
              <a:rPr lang="ko-KR" altLang="ko-KR" sz="2400" dirty="0" err="1" smtClean="0"/>
              <a:t>by</a:t>
            </a:r>
            <a:r>
              <a:rPr lang="ko-KR" altLang="ko-KR" sz="2400" dirty="0" smtClean="0"/>
              <a:t> </a:t>
            </a:r>
            <a:r>
              <a:rPr lang="ko-KR" altLang="ko-KR" sz="2400" dirty="0" err="1" smtClean="0"/>
              <a:t>the</a:t>
            </a:r>
            <a:r>
              <a:rPr lang="ko-KR" altLang="ko-KR" sz="2400" dirty="0" smtClean="0"/>
              <a:t> </a:t>
            </a:r>
            <a:r>
              <a:rPr lang="ko-KR" altLang="ko-KR" sz="2400" dirty="0" err="1" smtClean="0"/>
              <a:t>two-nucleon</a:t>
            </a:r>
            <a:r>
              <a:rPr lang="ko-KR" altLang="ko-KR" sz="2400" dirty="0" smtClean="0"/>
              <a:t> </a:t>
            </a:r>
            <a:r>
              <a:rPr lang="ko-KR" altLang="ko-KR" sz="2400" dirty="0" err="1" smtClean="0"/>
              <a:t>knockout</a:t>
            </a:r>
            <a:r>
              <a:rPr lang="ko-KR" altLang="ko-KR" sz="2400" dirty="0" smtClean="0"/>
              <a:t> </a:t>
            </a:r>
            <a:r>
              <a:rPr lang="ko-KR" altLang="ko-KR" sz="2400" dirty="0" err="1" smtClean="0"/>
              <a:t>reaction</a:t>
            </a:r>
            <a:r>
              <a:rPr lang="ko-KR" altLang="ko-KR" sz="2400" dirty="0" smtClean="0"/>
              <a:t> </a:t>
            </a:r>
            <a:r>
              <a:rPr lang="ko-KR" altLang="ko-KR" sz="2800" dirty="0" smtClean="0"/>
              <a:t/>
            </a:r>
            <a:br>
              <a:rPr lang="ko-KR" altLang="ko-KR" sz="2800" dirty="0" smtClean="0"/>
            </a:br>
            <a:r>
              <a:rPr lang="ko-KR" altLang="ko-KR" sz="2800" dirty="0" smtClean="0"/>
              <a:t>           .</a:t>
            </a:r>
          </a:p>
        </p:txBody>
      </p:sp>
      <p:pic>
        <p:nvPicPr>
          <p:cNvPr id="5124" name="Picture 3" descr="pasted-image.pdf"/>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54800" y="546100"/>
            <a:ext cx="2489200" cy="584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125" name="Picture 4" descr="pasted-image.pdf"/>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67944" y="1700808"/>
            <a:ext cx="815975" cy="3206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126" name="Picture 5" descr="pasted-image.pdf"/>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27584" y="5775326"/>
            <a:ext cx="1309687" cy="3508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descr="내용 개체 틀 2"/>
          <p:cNvSpPr>
            <a:spLocks noGrp="1" noChangeArrowheads="1"/>
          </p:cNvSpPr>
          <p:nvPr>
            <p:ph type="body" idx="1"/>
          </p:nvPr>
        </p:nvSpPr>
        <p:spPr/>
        <p:txBody>
          <a:bodyPr/>
          <a:lstStyle/>
          <a:p>
            <a:pPr eaLnBrk="1"/>
            <a:endParaRPr lang="ko-KR" altLang="ko-KR" smtClean="0"/>
          </a:p>
        </p:txBody>
      </p:sp>
      <p:grpSp>
        <p:nvGrpSpPr>
          <p:cNvPr id="41987" name="Group 2"/>
          <p:cNvGrpSpPr>
            <a:grpSpLocks/>
          </p:cNvGrpSpPr>
          <p:nvPr/>
        </p:nvGrpSpPr>
        <p:grpSpPr bwMode="auto">
          <a:xfrm>
            <a:off x="0" y="0"/>
            <a:ext cx="9144000" cy="1143000"/>
            <a:chOff x="0" y="0"/>
            <a:chExt cx="9144000" cy="1143000"/>
          </a:xfrm>
        </p:grpSpPr>
        <p:sp>
          <p:nvSpPr>
            <p:cNvPr id="41989" name="Rectangle 3"/>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41990" name="Text Box 4"/>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Identifying M.F. QE events</a:t>
              </a:r>
            </a:p>
          </p:txBody>
        </p:sp>
      </p:grpSp>
      <p:pic>
        <p:nvPicPr>
          <p:cNvPr id="41988" name="Picture 5" descr="그림 1"/>
          <p:cNvPicPr>
            <a:picLocks noChangeAspect="1"/>
          </p:cNvPicPr>
          <p:nvPr/>
        </p:nvPicPr>
        <p:blipFill>
          <a:blip r:embed="rId3" cstate="print">
            <a:extLst>
              <a:ext uri="{28A0092B-C50C-407E-A947-70E740481C1C}">
                <a14:useLocalDpi xmlns:a14="http://schemas.microsoft.com/office/drawing/2010/main" xmlns="" val="0"/>
              </a:ext>
            </a:extLst>
          </a:blip>
          <a:srcRect l="19878" t="31543" r="18106" b="13086"/>
          <a:stretch>
            <a:fillRect/>
          </a:stretch>
        </p:blipFill>
        <p:spPr bwMode="auto">
          <a:xfrm>
            <a:off x="790575" y="1452563"/>
            <a:ext cx="7561263" cy="54006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descr="내용 개체 틀 2"/>
          <p:cNvSpPr>
            <a:spLocks noGrp="1" noChangeArrowheads="1"/>
          </p:cNvSpPr>
          <p:nvPr>
            <p:ph type="body" idx="1"/>
          </p:nvPr>
        </p:nvSpPr>
        <p:spPr/>
        <p:txBody>
          <a:bodyPr/>
          <a:lstStyle/>
          <a:p>
            <a:pPr eaLnBrk="1"/>
            <a:endParaRPr lang="ko-KR" altLang="ko-KR" smtClean="0"/>
          </a:p>
        </p:txBody>
      </p:sp>
      <p:grpSp>
        <p:nvGrpSpPr>
          <p:cNvPr id="44035" name="Group 2"/>
          <p:cNvGrpSpPr>
            <a:grpSpLocks/>
          </p:cNvGrpSpPr>
          <p:nvPr/>
        </p:nvGrpSpPr>
        <p:grpSpPr bwMode="auto">
          <a:xfrm>
            <a:off x="0" y="0"/>
            <a:ext cx="9144000" cy="1143000"/>
            <a:chOff x="0" y="0"/>
            <a:chExt cx="9144000" cy="1143000"/>
          </a:xfrm>
        </p:grpSpPr>
        <p:sp>
          <p:nvSpPr>
            <p:cNvPr id="44037" name="Rectangle 3"/>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44038" name="Text Box 4"/>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Identifying SRC QE events</a:t>
              </a:r>
            </a:p>
          </p:txBody>
        </p:sp>
      </p:grpSp>
      <p:pic>
        <p:nvPicPr>
          <p:cNvPr id="44036" name="Picture 5" descr="그림 1"/>
          <p:cNvPicPr>
            <a:picLocks noChangeAspect="1"/>
          </p:cNvPicPr>
          <p:nvPr/>
        </p:nvPicPr>
        <p:blipFill>
          <a:blip r:embed="rId3" cstate="print">
            <a:extLst>
              <a:ext uri="{28A0092B-C50C-407E-A947-70E740481C1C}">
                <a14:useLocalDpi xmlns:a14="http://schemas.microsoft.com/office/drawing/2010/main" xmlns="" val="0"/>
              </a:ext>
            </a:extLst>
          </a:blip>
          <a:srcRect l="19878" t="28589" r="18932" b="13824"/>
          <a:stretch>
            <a:fillRect/>
          </a:stretch>
        </p:blipFill>
        <p:spPr bwMode="auto">
          <a:xfrm>
            <a:off x="841375" y="1239838"/>
            <a:ext cx="7459663" cy="56181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descr="제목 1"/>
          <p:cNvSpPr>
            <a:spLocks noGrp="1" noChangeArrowheads="1"/>
          </p:cNvSpPr>
          <p:nvPr>
            <p:ph type="title"/>
          </p:nvPr>
        </p:nvSpPr>
        <p:spPr>
          <a:xfrm>
            <a:off x="0" y="0"/>
            <a:ext cx="9144000" cy="1143000"/>
          </a:xfrm>
          <a:solidFill>
            <a:srgbClr val="E22626"/>
          </a:solidFill>
        </p:spPr>
        <p:txBody>
          <a:bodyPr/>
          <a:lstStyle/>
          <a:p>
            <a:pPr eaLnBrk="1"/>
            <a:r>
              <a:rPr lang="ko-KR" altLang="ko-KR" smtClean="0">
                <a:solidFill>
                  <a:srgbClr val="FFFFFF"/>
                </a:solidFill>
                <a:latin typeface="Arial Unicode MS" charset="0"/>
                <a:sym typeface="Arial Unicode MS" charset="0"/>
              </a:rPr>
              <a:t>Introduction/SRC</a:t>
            </a:r>
          </a:p>
        </p:txBody>
      </p:sp>
      <p:sp>
        <p:nvSpPr>
          <p:cNvPr id="46083" name="Rectangle 2" descr="내용 개체 틀 2"/>
          <p:cNvSpPr>
            <a:spLocks noGrp="1" noChangeArrowheads="1"/>
          </p:cNvSpPr>
          <p:nvPr>
            <p:ph type="body" idx="1"/>
          </p:nvPr>
        </p:nvSpPr>
        <p:spPr/>
        <p:txBody>
          <a:bodyPr/>
          <a:lstStyle/>
          <a:p>
            <a:pPr marL="0" indent="0" eaLnBrk="1">
              <a:buSzTx/>
              <a:buFont typeface="Arial" panose="020B0604020202020204" pitchFamily="34" charset="0"/>
              <a:buNone/>
            </a:pPr>
            <a:r>
              <a:rPr lang="ko-KR" altLang="ko-KR" smtClean="0"/>
              <a:t>SRC</a:t>
            </a:r>
          </a:p>
        </p:txBody>
      </p:sp>
      <p:pic>
        <p:nvPicPr>
          <p:cNvPr id="46084" name="Picture 3" descr="Picture 2"/>
          <p:cNvPicPr>
            <a:picLocks noChangeAspect="1"/>
          </p:cNvPicPr>
          <p:nvPr/>
        </p:nvPicPr>
        <p:blipFill>
          <a:blip r:embed="rId3" cstate="print">
            <a:extLst>
              <a:ext uri="{28A0092B-C50C-407E-A947-70E740481C1C}">
                <a14:useLocalDpi xmlns:a14="http://schemas.microsoft.com/office/drawing/2010/main" xmlns="" val="0"/>
              </a:ext>
            </a:extLst>
          </a:blip>
          <a:srcRect l="26479" t="13875" r="41388" b="10089"/>
          <a:stretch>
            <a:fillRect/>
          </a:stretch>
        </p:blipFill>
        <p:spPr bwMode="auto">
          <a:xfrm>
            <a:off x="339725" y="2276475"/>
            <a:ext cx="2876550" cy="3827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6085" name="Picture 4" descr="Picture 3"/>
          <p:cNvPicPr>
            <a:picLocks noChangeAspect="1"/>
          </p:cNvPicPr>
          <p:nvPr/>
        </p:nvPicPr>
        <p:blipFill>
          <a:blip r:embed="rId4" cstate="print">
            <a:extLst>
              <a:ext uri="{28A0092B-C50C-407E-A947-70E740481C1C}">
                <a14:useLocalDpi xmlns:a14="http://schemas.microsoft.com/office/drawing/2010/main" xmlns="" val="0"/>
              </a:ext>
            </a:extLst>
          </a:blip>
          <a:srcRect l="27776" t="17490" r="43604" b="14737"/>
          <a:stretch>
            <a:fillRect/>
          </a:stretch>
        </p:blipFill>
        <p:spPr bwMode="auto">
          <a:xfrm>
            <a:off x="3201988" y="1743075"/>
            <a:ext cx="3306762" cy="4403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6086" name="Picture 5" descr="Picture 4"/>
          <p:cNvPicPr>
            <a:picLocks noChangeAspect="1"/>
          </p:cNvPicPr>
          <p:nvPr/>
        </p:nvPicPr>
        <p:blipFill>
          <a:blip r:embed="rId5" cstate="print">
            <a:extLst>
              <a:ext uri="{28A0092B-C50C-407E-A947-70E740481C1C}">
                <a14:useLocalDpi xmlns:a14="http://schemas.microsoft.com/office/drawing/2010/main" xmlns="" val="0"/>
              </a:ext>
            </a:extLst>
          </a:blip>
          <a:srcRect l="26033" t="15976" r="44781" b="50882"/>
          <a:stretch>
            <a:fillRect/>
          </a:stretch>
        </p:blipFill>
        <p:spPr bwMode="auto">
          <a:xfrm>
            <a:off x="6477000" y="2924175"/>
            <a:ext cx="4097338" cy="2616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1"/>
          <p:cNvGrpSpPr>
            <a:grpSpLocks/>
          </p:cNvGrpSpPr>
          <p:nvPr/>
        </p:nvGrpSpPr>
        <p:grpSpPr bwMode="auto">
          <a:xfrm>
            <a:off x="0" y="0"/>
            <a:ext cx="9144000" cy="1143000"/>
            <a:chOff x="0" y="0"/>
            <a:chExt cx="9144000" cy="1143000"/>
          </a:xfrm>
        </p:grpSpPr>
        <p:sp>
          <p:nvSpPr>
            <p:cNvPr id="48132"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48133" name="Text Box 3"/>
            <p:cNvSpPr txBox="1">
              <a:spLocks/>
            </p:cNvSpPr>
            <p:nvPr/>
          </p:nvSpPr>
          <p:spPr bwMode="auto">
            <a:xfrm>
              <a:off x="0" y="43180"/>
              <a:ext cx="9144000" cy="10566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Momentum sharing in imbalanced Fermi systems (Fig. 3)</a:t>
              </a:r>
            </a:p>
          </p:txBody>
        </p:sp>
      </p:grpSp>
      <p:pic>
        <p:nvPicPr>
          <p:cNvPr id="48131" name="Picture 4" descr="그림 2"/>
          <p:cNvPicPr>
            <a:picLocks noChangeAspect="1"/>
          </p:cNvPicPr>
          <p:nvPr/>
        </p:nvPicPr>
        <p:blipFill>
          <a:blip r:embed="rId2" cstate="print">
            <a:extLst>
              <a:ext uri="{28A0092B-C50C-407E-A947-70E740481C1C}">
                <a14:useLocalDpi xmlns:a14="http://schemas.microsoft.com/office/drawing/2010/main" xmlns="" val="0"/>
              </a:ext>
            </a:extLst>
          </a:blip>
          <a:srcRect l="9450" t="39127" r="35622" b="38724"/>
          <a:stretch>
            <a:fillRect/>
          </a:stretch>
        </p:blipFill>
        <p:spPr bwMode="auto">
          <a:xfrm>
            <a:off x="250825" y="2492375"/>
            <a:ext cx="8459788" cy="2728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descr="제목 1"/>
          <p:cNvSpPr>
            <a:spLocks noGrp="1" noChangeArrowheads="1"/>
          </p:cNvSpPr>
          <p:nvPr>
            <p:ph type="title"/>
          </p:nvPr>
        </p:nvSpPr>
        <p:spPr>
          <a:xfrm>
            <a:off x="0" y="0"/>
            <a:ext cx="9144000" cy="1143000"/>
          </a:xfrm>
          <a:solidFill>
            <a:srgbClr val="E22626"/>
          </a:solidFill>
        </p:spPr>
        <p:txBody>
          <a:bodyPr/>
          <a:lstStyle/>
          <a:p>
            <a:pPr eaLnBrk="1"/>
            <a:r>
              <a:rPr lang="ko-KR" altLang="ko-KR" sz="3200" smtClean="0">
                <a:solidFill>
                  <a:srgbClr val="FFFFFF"/>
                </a:solidFill>
              </a:rPr>
              <a:t>Short-range Correlated Pairs Prefer to be np</a:t>
            </a:r>
          </a:p>
        </p:txBody>
      </p:sp>
      <p:sp>
        <p:nvSpPr>
          <p:cNvPr id="49155" name="Rectangle 2" descr="내용 개체 틀 2"/>
          <p:cNvSpPr>
            <a:spLocks noGrp="1" noChangeArrowheads="1"/>
          </p:cNvSpPr>
          <p:nvPr>
            <p:ph type="body" idx="1"/>
          </p:nvPr>
        </p:nvSpPr>
        <p:spPr/>
        <p:txBody>
          <a:bodyPr/>
          <a:lstStyle/>
          <a:p>
            <a:pPr eaLnBrk="1"/>
            <a:r>
              <a:rPr lang="ko-KR" altLang="ko-KR" smtClean="0"/>
              <a:t>MIT PPT (Page 12)</a:t>
            </a:r>
          </a:p>
        </p:txBody>
      </p:sp>
      <p:pic>
        <p:nvPicPr>
          <p:cNvPr id="49156" name="Picture 3" descr="Picture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188" y="2284413"/>
            <a:ext cx="6737351" cy="3789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57" name="Picture 4" descr="Picture 2"/>
          <p:cNvPicPr>
            <a:picLocks noChangeAspect="1"/>
          </p:cNvPicPr>
          <p:nvPr/>
        </p:nvPicPr>
        <p:blipFill>
          <a:blip r:embed="rId4" cstate="print">
            <a:extLst>
              <a:ext uri="{28A0092B-C50C-407E-A947-70E740481C1C}">
                <a14:useLocalDpi xmlns:a14="http://schemas.microsoft.com/office/drawing/2010/main" xmlns="" val="0"/>
              </a:ext>
            </a:extLst>
          </a:blip>
          <a:srcRect l="48932" t="62289" r="26047" b="16089"/>
          <a:stretch>
            <a:fillRect/>
          </a:stretch>
        </p:blipFill>
        <p:spPr bwMode="auto">
          <a:xfrm>
            <a:off x="6011863" y="2260600"/>
            <a:ext cx="3898900" cy="18954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9158" name="Picture 5" descr="Picture 2"/>
          <p:cNvPicPr>
            <a:picLocks noChangeAspect="1"/>
          </p:cNvPicPr>
          <p:nvPr/>
        </p:nvPicPr>
        <p:blipFill>
          <a:blip r:embed="rId4" cstate="print">
            <a:extLst>
              <a:ext uri="{28A0092B-C50C-407E-A947-70E740481C1C}">
                <a14:useLocalDpi xmlns:a14="http://schemas.microsoft.com/office/drawing/2010/main" xmlns="" val="0"/>
              </a:ext>
            </a:extLst>
          </a:blip>
          <a:srcRect l="11832" t="52234" r="51938" b="8217"/>
          <a:stretch>
            <a:fillRect/>
          </a:stretch>
        </p:blipFill>
        <p:spPr bwMode="auto">
          <a:xfrm>
            <a:off x="6299200" y="4292600"/>
            <a:ext cx="3611563" cy="2217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Group 1"/>
          <p:cNvGrpSpPr>
            <a:grpSpLocks/>
          </p:cNvGrpSpPr>
          <p:nvPr/>
        </p:nvGrpSpPr>
        <p:grpSpPr bwMode="auto">
          <a:xfrm>
            <a:off x="0" y="0"/>
            <a:ext cx="9144000" cy="1143000"/>
            <a:chOff x="0" y="0"/>
            <a:chExt cx="9144000" cy="1143000"/>
          </a:xfrm>
        </p:grpSpPr>
        <p:sp>
          <p:nvSpPr>
            <p:cNvPr id="51209"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51210"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New CLAS Results (2)</a:t>
              </a:r>
            </a:p>
          </p:txBody>
        </p:sp>
      </p:grpSp>
      <p:pic>
        <p:nvPicPr>
          <p:cNvPr id="51203" name="Picture 4" descr="그림 1"/>
          <p:cNvPicPr>
            <a:picLocks noChangeAspect="1"/>
          </p:cNvPicPr>
          <p:nvPr/>
        </p:nvPicPr>
        <p:blipFill>
          <a:blip r:embed="rId3" cstate="print">
            <a:extLst>
              <a:ext uri="{28A0092B-C50C-407E-A947-70E740481C1C}">
                <a14:useLocalDpi xmlns:a14="http://schemas.microsoft.com/office/drawing/2010/main" xmlns="" val="0"/>
              </a:ext>
            </a:extLst>
          </a:blip>
          <a:srcRect l="15947" t="28053" r="50978" b="52011"/>
          <a:stretch>
            <a:fillRect/>
          </a:stretch>
        </p:blipFill>
        <p:spPr bwMode="auto">
          <a:xfrm>
            <a:off x="179388" y="1349375"/>
            <a:ext cx="4032250" cy="19446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51204" name="Group 5"/>
          <p:cNvGrpSpPr>
            <a:grpSpLocks/>
          </p:cNvGrpSpPr>
          <p:nvPr/>
        </p:nvGrpSpPr>
        <p:grpSpPr bwMode="auto">
          <a:xfrm>
            <a:off x="179388" y="3500438"/>
            <a:ext cx="5111750" cy="3240087"/>
            <a:chOff x="-1" y="-1"/>
            <a:chExt cx="5112569" cy="3240361"/>
          </a:xfrm>
        </p:grpSpPr>
        <p:pic>
          <p:nvPicPr>
            <p:cNvPr id="51207" name="Picture 6" descr="그림 5"/>
            <p:cNvPicPr>
              <a:picLocks noChangeAspect="1"/>
            </p:cNvPicPr>
            <p:nvPr/>
          </p:nvPicPr>
          <p:blipFill>
            <a:blip r:embed="rId4" cstate="print">
              <a:extLst>
                <a:ext uri="{28A0092B-C50C-407E-A947-70E740481C1C}">
                  <a14:useLocalDpi xmlns:a14="http://schemas.microsoft.com/office/drawing/2010/main" xmlns="" val="0"/>
                </a:ext>
              </a:extLst>
            </a:blip>
            <a:srcRect l="15947" t="49466" r="42119" b="17310"/>
            <a:stretch>
              <a:fillRect/>
            </a:stretch>
          </p:blipFill>
          <p:spPr bwMode="auto">
            <a:xfrm>
              <a:off x="-1" y="0"/>
              <a:ext cx="5112569" cy="324036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51208" name="Rectangle 7" descr="직사각형 3"/>
            <p:cNvSpPr>
              <a:spLocks/>
            </p:cNvSpPr>
            <p:nvPr/>
          </p:nvSpPr>
          <p:spPr bwMode="auto">
            <a:xfrm>
              <a:off x="4536504" y="-1"/>
              <a:ext cx="504057" cy="72009"/>
            </a:xfrm>
            <a:prstGeom prst="rect">
              <a:avLst/>
            </a:prstGeom>
            <a:solidFill>
              <a:srgbClr val="FFFFFF"/>
            </a:solidFill>
            <a:ln w="25400">
              <a:solidFill>
                <a:srgbClr val="FFFFFF"/>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a:p>
          </p:txBody>
        </p:sp>
      </p:grpSp>
      <p:pic>
        <p:nvPicPr>
          <p:cNvPr id="51205" name="Picture 8" descr="그림 7"/>
          <p:cNvPicPr>
            <a:picLocks noChangeAspect="1"/>
          </p:cNvPicPr>
          <p:nvPr/>
        </p:nvPicPr>
        <p:blipFill>
          <a:blip r:embed="rId3" cstate="print">
            <a:extLst>
              <a:ext uri="{28A0092B-C50C-407E-A947-70E740481C1C}">
                <a14:useLocalDpi xmlns:a14="http://schemas.microsoft.com/office/drawing/2010/main" xmlns="" val="0"/>
              </a:ext>
            </a:extLst>
          </a:blip>
          <a:srcRect l="59650" t="59062" r="11703" b="25432"/>
          <a:stretch>
            <a:fillRect/>
          </a:stretch>
        </p:blipFill>
        <p:spPr bwMode="auto">
          <a:xfrm>
            <a:off x="5507038" y="4292600"/>
            <a:ext cx="3492500" cy="1511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1206" name="Picture 9" descr="그림 8"/>
          <p:cNvPicPr>
            <a:picLocks noChangeAspect="1"/>
          </p:cNvPicPr>
          <p:nvPr/>
        </p:nvPicPr>
        <p:blipFill>
          <a:blip r:embed="rId3" cstate="print">
            <a:extLst>
              <a:ext uri="{28A0092B-C50C-407E-A947-70E740481C1C}">
                <a14:useLocalDpi xmlns:a14="http://schemas.microsoft.com/office/drawing/2010/main" xmlns="" val="0"/>
              </a:ext>
            </a:extLst>
          </a:blip>
          <a:srcRect l="59653" t="78262" r="15540" b="18782"/>
          <a:stretch>
            <a:fillRect/>
          </a:stretch>
        </p:blipFill>
        <p:spPr bwMode="auto">
          <a:xfrm>
            <a:off x="5813425" y="6164263"/>
            <a:ext cx="3024188" cy="2889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1"/>
          <p:cNvGrpSpPr>
            <a:grpSpLocks/>
          </p:cNvGrpSpPr>
          <p:nvPr/>
        </p:nvGrpSpPr>
        <p:grpSpPr bwMode="auto">
          <a:xfrm>
            <a:off x="0" y="0"/>
            <a:ext cx="9144000" cy="1143000"/>
            <a:chOff x="0" y="0"/>
            <a:chExt cx="9144000" cy="1143000"/>
          </a:xfrm>
        </p:grpSpPr>
        <p:sp>
          <p:nvSpPr>
            <p:cNvPr id="53252"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53253" name="Text Box 3"/>
            <p:cNvSpPr txBox="1">
              <a:spLocks/>
            </p:cNvSpPr>
            <p:nvPr/>
          </p:nvSpPr>
          <p:spPr bwMode="auto">
            <a:xfrm>
              <a:off x="0" y="43180"/>
              <a:ext cx="9144000" cy="10566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Probing High Momentum Protons and Neutrons in Asymmetric Nuclei (Fig. 2)</a:t>
              </a:r>
            </a:p>
          </p:txBody>
        </p:sp>
      </p:grpSp>
      <p:pic>
        <p:nvPicPr>
          <p:cNvPr id="53251" name="Picture 4" descr="그림 2"/>
          <p:cNvPicPr>
            <a:picLocks noChangeAspect="1"/>
          </p:cNvPicPr>
          <p:nvPr/>
        </p:nvPicPr>
        <p:blipFill>
          <a:blip r:embed="rId2" cstate="print">
            <a:extLst>
              <a:ext uri="{28A0092B-C50C-407E-A947-70E740481C1C}">
                <a14:useLocalDpi xmlns:a14="http://schemas.microsoft.com/office/drawing/2010/main" xmlns="" val="0"/>
              </a:ext>
            </a:extLst>
          </a:blip>
          <a:srcRect l="50203" t="19933" r="6682" b="15097"/>
          <a:stretch>
            <a:fillRect/>
          </a:stretch>
        </p:blipFill>
        <p:spPr bwMode="auto">
          <a:xfrm>
            <a:off x="2266950" y="1411288"/>
            <a:ext cx="4410075" cy="5318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1"/>
          <p:cNvGrpSpPr>
            <a:grpSpLocks/>
          </p:cNvGrpSpPr>
          <p:nvPr/>
        </p:nvGrpSpPr>
        <p:grpSpPr bwMode="auto">
          <a:xfrm>
            <a:off x="0" y="0"/>
            <a:ext cx="9144000" cy="1143000"/>
            <a:chOff x="0" y="0"/>
            <a:chExt cx="9144000" cy="1143000"/>
          </a:xfrm>
        </p:grpSpPr>
        <p:sp>
          <p:nvSpPr>
            <p:cNvPr id="54278"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54279"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New CLAS Results (1)</a:t>
              </a:r>
            </a:p>
          </p:txBody>
        </p:sp>
      </p:grpSp>
      <p:pic>
        <p:nvPicPr>
          <p:cNvPr id="54275" name="Picture 4" descr="그림 2"/>
          <p:cNvPicPr>
            <a:picLocks noChangeAspect="1"/>
          </p:cNvPicPr>
          <p:nvPr/>
        </p:nvPicPr>
        <p:blipFill>
          <a:blip r:embed="rId3" cstate="print">
            <a:extLst>
              <a:ext uri="{28A0092B-C50C-407E-A947-70E740481C1C}">
                <a14:useLocalDpi xmlns:a14="http://schemas.microsoft.com/office/drawing/2010/main" xmlns="" val="0"/>
              </a:ext>
            </a:extLst>
          </a:blip>
          <a:srcRect l="15947" t="25838" r="52266" b="57918"/>
          <a:stretch>
            <a:fillRect/>
          </a:stretch>
        </p:blipFill>
        <p:spPr bwMode="auto">
          <a:xfrm>
            <a:off x="250825" y="1484313"/>
            <a:ext cx="3875088" cy="1584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4276" name="Picture 5" descr="그림 5"/>
          <p:cNvPicPr>
            <a:picLocks noChangeAspect="1"/>
          </p:cNvPicPr>
          <p:nvPr/>
        </p:nvPicPr>
        <p:blipFill>
          <a:blip r:embed="rId3" cstate="print">
            <a:extLst>
              <a:ext uri="{28A0092B-C50C-407E-A947-70E740481C1C}">
                <a14:useLocalDpi xmlns:a14="http://schemas.microsoft.com/office/drawing/2010/main" xmlns="" val="0"/>
              </a:ext>
            </a:extLst>
          </a:blip>
          <a:srcRect l="14174" t="45772" r="48026" b="19528"/>
          <a:stretch>
            <a:fillRect/>
          </a:stretch>
        </p:blipFill>
        <p:spPr bwMode="auto">
          <a:xfrm>
            <a:off x="250825" y="3211513"/>
            <a:ext cx="4608513" cy="3384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4277" name="Picture 6" descr="그림 6"/>
          <p:cNvPicPr>
            <a:picLocks noChangeAspect="1"/>
          </p:cNvPicPr>
          <p:nvPr/>
        </p:nvPicPr>
        <p:blipFill>
          <a:blip r:embed="rId3" cstate="print">
            <a:extLst>
              <a:ext uri="{28A0092B-C50C-407E-A947-70E740481C1C}">
                <a14:useLocalDpi xmlns:a14="http://schemas.microsoft.com/office/drawing/2010/main" xmlns="" val="0"/>
              </a:ext>
            </a:extLst>
          </a:blip>
          <a:srcRect l="51868" t="73088" r="11409" b="21004"/>
          <a:stretch>
            <a:fillRect/>
          </a:stretch>
        </p:blipFill>
        <p:spPr bwMode="auto">
          <a:xfrm>
            <a:off x="5075238" y="6019800"/>
            <a:ext cx="3917950" cy="504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2" name="Group 1"/>
          <p:cNvGrpSpPr>
            <a:grpSpLocks/>
          </p:cNvGrpSpPr>
          <p:nvPr/>
        </p:nvGrpSpPr>
        <p:grpSpPr bwMode="auto">
          <a:xfrm>
            <a:off x="0" y="0"/>
            <a:ext cx="9144000" cy="1143000"/>
            <a:chOff x="0" y="0"/>
            <a:chExt cx="9144000" cy="1143000"/>
          </a:xfrm>
        </p:grpSpPr>
        <p:sp>
          <p:nvSpPr>
            <p:cNvPr id="56324"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56325" name="Text Box 3"/>
            <p:cNvSpPr txBox="1">
              <a:spLocks/>
            </p:cNvSpPr>
            <p:nvPr/>
          </p:nvSpPr>
          <p:spPr bwMode="auto">
            <a:xfrm>
              <a:off x="0" y="43180"/>
              <a:ext cx="9144000" cy="10566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Probing High Momentum Protons and Neutrons in Asymmetric Nuclei (Fig. 3)</a:t>
              </a:r>
            </a:p>
          </p:txBody>
        </p:sp>
      </p:grpSp>
      <p:pic>
        <p:nvPicPr>
          <p:cNvPr id="56323" name="Picture 4" descr="그림 2"/>
          <p:cNvPicPr>
            <a:picLocks noChangeAspect="1"/>
          </p:cNvPicPr>
          <p:nvPr/>
        </p:nvPicPr>
        <p:blipFill>
          <a:blip r:embed="rId2" cstate="print">
            <a:extLst>
              <a:ext uri="{28A0092B-C50C-407E-A947-70E740481C1C}">
                <a14:useLocalDpi xmlns:a14="http://schemas.microsoft.com/office/drawing/2010/main" xmlns="" val="0"/>
              </a:ext>
            </a:extLst>
          </a:blip>
          <a:srcRect l="9837" t="16039" r="50000" b="15300"/>
          <a:stretch>
            <a:fillRect/>
          </a:stretch>
        </p:blipFill>
        <p:spPr bwMode="auto">
          <a:xfrm>
            <a:off x="2843213" y="1484313"/>
            <a:ext cx="3455987" cy="4724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descr="내용 개체 틀 2"/>
          <p:cNvSpPr>
            <a:spLocks noGrp="1" noChangeArrowheads="1"/>
          </p:cNvSpPr>
          <p:nvPr>
            <p:ph type="body" idx="1"/>
          </p:nvPr>
        </p:nvSpPr>
        <p:spPr/>
        <p:txBody>
          <a:bodyPr/>
          <a:lstStyle/>
          <a:p>
            <a:pPr eaLnBrk="1"/>
            <a:endParaRPr lang="ko-KR" altLang="ko-KR" smtClean="0"/>
          </a:p>
        </p:txBody>
      </p:sp>
      <p:grpSp>
        <p:nvGrpSpPr>
          <p:cNvPr id="35843" name="Group 2"/>
          <p:cNvGrpSpPr>
            <a:grpSpLocks/>
          </p:cNvGrpSpPr>
          <p:nvPr/>
        </p:nvGrpSpPr>
        <p:grpSpPr bwMode="auto">
          <a:xfrm>
            <a:off x="0" y="0"/>
            <a:ext cx="9144000" cy="1143000"/>
            <a:chOff x="0" y="0"/>
            <a:chExt cx="9144000" cy="1143000"/>
          </a:xfrm>
        </p:grpSpPr>
        <p:sp>
          <p:nvSpPr>
            <p:cNvPr id="35845" name="Rectangle 3"/>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3200">
                <a:solidFill>
                  <a:srgbClr val="FFFFFF"/>
                </a:solidFill>
              </a:endParaRPr>
            </a:p>
          </p:txBody>
        </p:sp>
        <p:sp>
          <p:nvSpPr>
            <p:cNvPr id="35846" name="Text Box 4"/>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Results in Heavy Nuclei</a:t>
              </a:r>
            </a:p>
          </p:txBody>
        </p:sp>
      </p:grpSp>
      <p:pic>
        <p:nvPicPr>
          <p:cNvPr id="35844" name="Picture 5" descr="그림 1"/>
          <p:cNvPicPr>
            <a:picLocks noChangeAspect="1"/>
          </p:cNvPicPr>
          <p:nvPr/>
        </p:nvPicPr>
        <p:blipFill>
          <a:blip r:embed="rId3" cstate="print">
            <a:extLst>
              <a:ext uri="{28A0092B-C50C-407E-A947-70E740481C1C}">
                <a14:useLocalDpi xmlns:a14="http://schemas.microsoft.com/office/drawing/2010/main" xmlns="" val="0"/>
              </a:ext>
            </a:extLst>
          </a:blip>
          <a:srcRect l="13972" t="21944" r="11610" b="19730"/>
          <a:stretch>
            <a:fillRect/>
          </a:stretch>
        </p:blipFill>
        <p:spPr bwMode="auto">
          <a:xfrm>
            <a:off x="92075" y="1196975"/>
            <a:ext cx="9028113" cy="566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Picture 2"/>
          <p:cNvPicPr>
            <a:picLocks noChangeAspect="1"/>
          </p:cNvPicPr>
          <p:nvPr/>
        </p:nvPicPr>
        <p:blipFill>
          <a:blip r:embed="rId3" cstate="print">
            <a:extLst>
              <a:ext uri="{28A0092B-C50C-407E-A947-70E740481C1C}">
                <a14:useLocalDpi xmlns:a14="http://schemas.microsoft.com/office/drawing/2010/main" xmlns="" val="0"/>
              </a:ext>
            </a:extLst>
          </a:blip>
          <a:srcRect b="26352"/>
          <a:stretch>
            <a:fillRect/>
          </a:stretch>
        </p:blipFill>
        <p:spPr bwMode="auto">
          <a:xfrm>
            <a:off x="106363" y="1771650"/>
            <a:ext cx="4673600" cy="4032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mc:AlternateContent xmlns:mc="http://schemas.openxmlformats.org/markup-compatibility/2006">
        <mc:Choice xmlns:a14="http://schemas.microsoft.com/office/drawing/2010/main" xmlns="" Requires="a14">
          <p:sp>
            <p:nvSpPr>
              <p:cNvPr id="9219" name="Rectangle 2" descr="제목 1"/>
              <p:cNvSpPr>
                <a:spLocks noGrp="1" noChangeArrowheads="1"/>
              </p:cNvSpPr>
              <p:nvPr>
                <p:ph type="title"/>
              </p:nvPr>
            </p:nvSpPr>
            <p:spPr>
              <a:xfrm>
                <a:off x="0" y="0"/>
                <a:ext cx="9144000" cy="1195388"/>
              </a:xfrm>
              <a:solidFill>
                <a:srgbClr val="E22626"/>
              </a:solidFill>
            </p:spPr>
            <p:txBody>
              <a:bodyPr/>
              <a:lstStyle/>
              <a:p>
                <a:pPr eaLnBrk="1"/>
                <a:r>
                  <a:rPr lang="ko-KR" altLang="ko-KR" sz="2400" dirty="0" smtClean="0">
                    <a:solidFill>
                      <a:srgbClr val="FFFFFF"/>
                    </a:solidFill>
                  </a:rPr>
                  <a:t>Measured </a:t>
                </a:r>
                <a:r>
                  <a:rPr lang="ko-KR" altLang="ko-KR" sz="2400" dirty="0" err="1" smtClean="0">
                    <a:solidFill>
                      <a:srgbClr val="FFFFFF"/>
                    </a:solidFill>
                  </a:rPr>
                  <a:t>Cross</a:t>
                </a:r>
                <a:r>
                  <a:rPr lang="ko-KR" altLang="ko-KR" sz="2400" dirty="0" smtClean="0">
                    <a:solidFill>
                      <a:srgbClr val="FFFFFF"/>
                    </a:solidFill>
                  </a:rPr>
                  <a:t> </a:t>
                </a:r>
                <a:r>
                  <a:rPr lang="ko-KR" altLang="ko-KR" sz="2400" dirty="0" err="1" smtClean="0">
                    <a:solidFill>
                      <a:srgbClr val="FFFFFF"/>
                    </a:solidFill>
                  </a:rPr>
                  <a:t>Section</a:t>
                </a:r>
                <a:r>
                  <a:rPr lang="ko-KR" altLang="ko-KR" sz="2400" dirty="0" smtClean="0">
                    <a:solidFill>
                      <a:srgbClr val="FFFFFF"/>
                    </a:solidFill>
                  </a:rPr>
                  <a:t> </a:t>
                </a:r>
                <a:r>
                  <a:rPr lang="ko-KR" altLang="ko-KR" sz="2400" dirty="0" err="1" smtClean="0">
                    <a:solidFill>
                      <a:srgbClr val="FFFFFF"/>
                    </a:solidFill>
                  </a:rPr>
                  <a:t>for</a:t>
                </a:r>
                <a:r>
                  <a:rPr lang="ko-KR" altLang="ko-KR" sz="2400" dirty="0" smtClean="0">
                    <a:solidFill>
                      <a:srgbClr val="FFFFFF"/>
                    </a:solidFill>
                  </a:rPr>
                  <a:t> </a:t>
                </a:r>
                <a:r>
                  <a:rPr lang="ko-KR" altLang="ko-KR" sz="2400" dirty="0" err="1" smtClean="0">
                    <a:solidFill>
                      <a:srgbClr val="FFFFFF"/>
                    </a:solidFill>
                  </a:rPr>
                  <a:t>the</a:t>
                </a:r>
                <a:r>
                  <a:rPr lang="ko-KR" altLang="ko-KR" sz="2400" dirty="0" smtClean="0">
                    <a:solidFill>
                      <a:srgbClr val="FFFFFF"/>
                    </a:solidFill>
                  </a:rPr>
                  <a:t> </a:t>
                </a:r>
                <a:r>
                  <a:rPr lang="ko-KR" altLang="ko-KR" sz="2400" dirty="0" err="1" smtClean="0">
                    <a:solidFill>
                      <a:srgbClr val="FFFFFF"/>
                    </a:solidFill>
                  </a:rPr>
                  <a:t>Knockout</a:t>
                </a:r>
                <a:r>
                  <a:rPr lang="ko-KR" altLang="ko-KR" sz="2400" dirty="0" smtClean="0">
                    <a:solidFill>
                      <a:srgbClr val="FFFFFF"/>
                    </a:solidFill>
                  </a:rPr>
                  <a:t> of </a:t>
                </a:r>
                <a:r>
                  <a:rPr lang="ko-KR" altLang="ko-KR" sz="2400" dirty="0" err="1" smtClean="0">
                    <a:solidFill>
                      <a:srgbClr val="FFFFFF"/>
                    </a:solidFill>
                  </a:rPr>
                  <a:t>a</a:t>
                </a:r>
                <a:r>
                  <a:rPr lang="en-US" altLang="ko-KR" sz="2400" dirty="0">
                    <a:solidFill>
                      <a:srgbClr val="FFFFFF"/>
                    </a:solidFill>
                  </a:rPr>
                  <a:t> </a:t>
                </a:r>
                <a14:m>
                  <m:oMath xmlns:m="http://schemas.openxmlformats.org/officeDocument/2006/math">
                    <m:sSup>
                      <m:sSupPr>
                        <m:ctrlPr>
                          <a:rPr lang="en-US" altLang="ko-KR" sz="2400" b="0" i="1" smtClean="0">
                            <a:solidFill>
                              <a:srgbClr val="FFFFFF"/>
                            </a:solidFill>
                            <a:latin typeface="Cambria Math" panose="02040503050406030204" pitchFamily="18" charset="0"/>
                          </a:rPr>
                        </m:ctrlPr>
                      </m:sSupPr>
                      <m:e>
                        <m:d>
                          <m:dPr>
                            <m:ctrlPr>
                              <a:rPr lang="en-US" altLang="ko-KR" sz="2400" b="0" i="1" smtClean="0">
                                <a:solidFill>
                                  <a:srgbClr val="FFFFFF"/>
                                </a:solidFill>
                                <a:latin typeface="Cambria Math" panose="02040503050406030204" pitchFamily="18" charset="0"/>
                              </a:rPr>
                            </m:ctrlPr>
                          </m:dPr>
                          <m:e>
                            <m:r>
                              <a:rPr lang="en-US" altLang="ko-KR" sz="2400" b="0" i="1" smtClean="0">
                                <a:solidFill>
                                  <a:srgbClr val="FFFFFF"/>
                                </a:solidFill>
                                <a:latin typeface="Cambria Math" panose="02040503050406030204" pitchFamily="18" charset="0"/>
                              </a:rPr>
                              <m:t>1</m:t>
                            </m:r>
                            <m:r>
                              <a:rPr lang="en-US" altLang="ko-KR" sz="2400" b="0" i="1" smtClean="0">
                                <a:solidFill>
                                  <a:srgbClr val="FFFFFF"/>
                                </a:solidFill>
                                <a:latin typeface="Cambria Math" panose="02040503050406030204" pitchFamily="18" charset="0"/>
                              </a:rPr>
                              <m:t>𝑝</m:t>
                            </m:r>
                          </m:e>
                        </m:d>
                      </m:e>
                      <m:sup>
                        <m:r>
                          <a:rPr lang="en-US" altLang="ko-KR" sz="2400" b="0" i="1" smtClean="0">
                            <a:solidFill>
                              <a:srgbClr val="FFFFFF"/>
                            </a:solidFill>
                            <a:latin typeface="Cambria Math" panose="02040503050406030204" pitchFamily="18" charset="0"/>
                          </a:rPr>
                          <m:t>2</m:t>
                        </m:r>
                      </m:sup>
                    </m:sSup>
                  </m:oMath>
                </a14:m>
                <a:r>
                  <a:rPr lang="en-US" altLang="ko-KR" sz="2400" dirty="0" smtClean="0">
                    <a:solidFill>
                      <a:srgbClr val="FFFFFF"/>
                    </a:solidFill>
                  </a:rPr>
                  <a:t> </a:t>
                </a:r>
                <a:r>
                  <a:rPr lang="ko-KR" altLang="ko-KR" sz="2400" dirty="0" err="1" smtClean="0">
                    <a:solidFill>
                      <a:srgbClr val="FFFFFF"/>
                    </a:solidFill>
                  </a:rPr>
                  <a:t>Pair</a:t>
                </a:r>
                <a:r>
                  <a:rPr lang="ko-KR" altLang="ko-KR" sz="2400" dirty="0" smtClean="0">
                    <a:solidFill>
                      <a:srgbClr val="FFFFFF"/>
                    </a:solidFill>
                  </a:rPr>
                  <a:t>  </a:t>
                </a:r>
                <a:r>
                  <a:rPr lang="en-US" altLang="ko-KR" sz="2400" dirty="0" smtClean="0">
                    <a:solidFill>
                      <a:srgbClr val="FFFFFF"/>
                    </a:solidFill>
                  </a:rPr>
                  <a:t/>
                </a:r>
                <a:br>
                  <a:rPr lang="en-US" altLang="ko-KR" sz="2400" dirty="0" smtClean="0">
                    <a:solidFill>
                      <a:srgbClr val="FFFFFF"/>
                    </a:solidFill>
                  </a:rPr>
                </a:br>
                <a:r>
                  <a:rPr lang="ko-KR" altLang="ko-KR" sz="2400" dirty="0" err="1" smtClean="0">
                    <a:solidFill>
                      <a:srgbClr val="FFFFFF"/>
                    </a:solidFill>
                  </a:rPr>
                  <a:t>Attributed</a:t>
                </a:r>
                <a:r>
                  <a:rPr lang="ko-KR" altLang="ko-KR" sz="2400" dirty="0" smtClean="0">
                    <a:solidFill>
                      <a:srgbClr val="FFFFFF"/>
                    </a:solidFill>
                  </a:rPr>
                  <a:t> </a:t>
                </a:r>
                <a:r>
                  <a:rPr lang="ko-KR" altLang="ko-KR" sz="2400" dirty="0" err="1" smtClean="0">
                    <a:solidFill>
                      <a:srgbClr val="FFFFFF"/>
                    </a:solidFill>
                  </a:rPr>
                  <a:t>to</a:t>
                </a:r>
                <a:r>
                  <a:rPr lang="ko-KR" altLang="ko-KR" sz="2400" dirty="0" smtClean="0">
                    <a:solidFill>
                      <a:srgbClr val="FFFFFF"/>
                    </a:solidFill>
                  </a:rPr>
                  <a:t> </a:t>
                </a:r>
                <a:r>
                  <a:rPr lang="ko-KR" altLang="ko-KR" sz="2400" dirty="0" err="1" smtClean="0">
                    <a:solidFill>
                      <a:srgbClr val="FFFFFF"/>
                    </a:solidFill>
                  </a:rPr>
                  <a:t>Short-range</a:t>
                </a:r>
                <a:r>
                  <a:rPr lang="ko-KR" altLang="ko-KR" sz="2400" dirty="0" smtClean="0">
                    <a:solidFill>
                      <a:srgbClr val="FFFFFF"/>
                    </a:solidFill>
                  </a:rPr>
                  <a:t> </a:t>
                </a:r>
                <a:r>
                  <a:rPr lang="ko-KR" altLang="ko-KR" sz="2400" dirty="0" err="1" smtClean="0">
                    <a:solidFill>
                      <a:srgbClr val="FFFFFF"/>
                    </a:solidFill>
                  </a:rPr>
                  <a:t>Nucleon-Nucleon</a:t>
                </a:r>
                <a:r>
                  <a:rPr lang="ko-KR" altLang="ko-KR" sz="2400" dirty="0" smtClean="0">
                    <a:solidFill>
                      <a:srgbClr val="FFFFFF"/>
                    </a:solidFill>
                  </a:rPr>
                  <a:t> </a:t>
                </a:r>
                <a:r>
                  <a:rPr lang="ko-KR" altLang="ko-KR" sz="2400" dirty="0" err="1" smtClean="0">
                    <a:solidFill>
                      <a:srgbClr val="FFFFFF"/>
                    </a:solidFill>
                  </a:rPr>
                  <a:t>Correlations</a:t>
                </a:r>
                <a:r>
                  <a:rPr lang="ko-KR" altLang="ko-KR" sz="2400" dirty="0" smtClean="0">
                    <a:solidFill>
                      <a:srgbClr val="FFFFFF"/>
                    </a:solidFill>
                  </a:rPr>
                  <a:t>.</a:t>
                </a:r>
                <a:endParaRPr lang="ko-KR" altLang="ko-KR" sz="1600" dirty="0" smtClean="0">
                  <a:solidFill>
                    <a:srgbClr val="FFFFFF"/>
                  </a:solidFill>
                </a:endParaRPr>
              </a:p>
            </p:txBody>
          </p:sp>
        </mc:Choice>
        <mc:Fallback>
          <p:sp>
            <p:nvSpPr>
              <p:cNvPr id="9219" name="Rectangle 2" descr="제목 1"/>
              <p:cNvSpPr>
                <a:spLocks noGrp="1" noRot="1" noChangeAspect="1" noMove="1" noResize="1" noEditPoints="1" noAdjustHandles="1" noChangeArrowheads="1" noChangeShapeType="1" noTextEdit="1"/>
              </p:cNvSpPr>
              <p:nvPr>
                <p:ph type="title"/>
              </p:nvPr>
            </p:nvSpPr>
            <p:spPr>
              <a:xfrm>
                <a:off x="0" y="0"/>
                <a:ext cx="9144000" cy="1195388"/>
              </a:xfrm>
              <a:blipFill>
                <a:blip r:embed="rId4" cstate="print"/>
                <a:stretch>
                  <a:fillRect/>
                </a:stretch>
              </a:blipFill>
            </p:spPr>
            <p:txBody>
              <a:bodyPr/>
              <a:lstStyle/>
              <a:p>
                <a:r>
                  <a:rPr lang="ko-KR" altLang="en-US">
                    <a:noFill/>
                  </a:rPr>
                  <a:t> </a:t>
                </a:r>
              </a:p>
            </p:txBody>
          </p:sp>
        </mc:Fallback>
      </mc:AlternateContent>
      <p:sp>
        <p:nvSpPr>
          <p:cNvPr id="9220" name="Text Box 3" descr="TextBox 1"/>
          <p:cNvSpPr txBox="1">
            <a:spLocks/>
          </p:cNvSpPr>
          <p:nvPr/>
        </p:nvSpPr>
        <p:spPr bwMode="auto">
          <a:xfrm>
            <a:off x="4498975" y="4148138"/>
            <a:ext cx="3529013" cy="1196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marL="2857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buSzPct val="100000"/>
              <a:buFont typeface="Helvetica" panose="020B0604020202020204" pitchFamily="34" charset="0"/>
              <a:buChar char="←"/>
            </a:pPr>
            <a:r>
              <a:rPr lang="ko-KR" altLang="ko-KR" sz="2400"/>
              <a:t>Data corrected for radiative effects.</a:t>
            </a:r>
          </a:p>
        </p:txBody>
      </p:sp>
      <p:sp>
        <p:nvSpPr>
          <p:cNvPr id="9221" name="Rectangle 4" descr="내용 개체 틀 2"/>
          <p:cNvSpPr>
            <a:spLocks noGrp="1" noChangeArrowheads="1"/>
          </p:cNvSpPr>
          <p:nvPr>
            <p:ph type="body" sz="quarter" idx="1"/>
          </p:nvPr>
        </p:nvSpPr>
        <p:spPr>
          <a:xfrm>
            <a:off x="4565650" y="2419350"/>
            <a:ext cx="4114800" cy="1081088"/>
          </a:xfrm>
        </p:spPr>
        <p:txBody>
          <a:bodyPr/>
          <a:lstStyle/>
          <a:p>
            <a:pPr marL="338138" indent="-338138" defTabSz="904875" eaLnBrk="1">
              <a:lnSpc>
                <a:spcPct val="90000"/>
              </a:lnSpc>
              <a:spcBef>
                <a:spcPts val="500"/>
              </a:spcBef>
              <a:buFont typeface="Helvetica" panose="020B0604020202020204" pitchFamily="34" charset="0"/>
              <a:buChar char="←"/>
            </a:pPr>
            <a:r>
              <a:rPr lang="ko-KR" altLang="ko-KR" sz="2300" smtClean="0"/>
              <a:t>Total number of triple coincidence as a ftn of double missing energy</a:t>
            </a:r>
          </a:p>
        </p:txBody>
      </p:sp>
      <p:sp>
        <p:nvSpPr>
          <p:cNvPr id="9222" name="Text Box 5" descr="TextBox 3"/>
          <p:cNvSpPr txBox="1">
            <a:spLocks/>
          </p:cNvSpPr>
          <p:nvPr/>
        </p:nvSpPr>
        <p:spPr bwMode="auto">
          <a:xfrm>
            <a:off x="2509838" y="6388100"/>
            <a:ext cx="6709401" cy="40011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45720" rIns="45720">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r>
              <a:rPr lang="ko-KR" altLang="ko-KR" sz="2000" dirty="0"/>
              <a:t>L.J.H.M </a:t>
            </a:r>
            <a:r>
              <a:rPr lang="ko-KR" altLang="ko-KR" sz="2000" dirty="0" err="1"/>
              <a:t>Kester</a:t>
            </a:r>
            <a:r>
              <a:rPr lang="ko-KR" altLang="ko-KR" sz="2000" dirty="0"/>
              <a:t>, </a:t>
            </a:r>
            <a:r>
              <a:rPr lang="ko-KR" altLang="ko-KR" sz="2000" dirty="0" err="1"/>
              <a:t>W</a:t>
            </a:r>
            <a:r>
              <a:rPr lang="ko-KR" altLang="ko-KR" sz="2000" dirty="0"/>
              <a:t>. KIM, </a:t>
            </a:r>
            <a:r>
              <a:rPr lang="ko-KR" altLang="ko-KR" sz="2000" dirty="0" err="1"/>
              <a:t>et</a:t>
            </a:r>
            <a:r>
              <a:rPr lang="ko-KR" altLang="ko-KR" sz="2000" dirty="0"/>
              <a:t> </a:t>
            </a:r>
            <a:r>
              <a:rPr lang="ko-KR" altLang="ko-KR" sz="2000" dirty="0" err="1"/>
              <a:t>al</a:t>
            </a:r>
            <a:r>
              <a:rPr lang="ko-KR" altLang="ko-KR" sz="2000" dirty="0"/>
              <a:t>. </a:t>
            </a:r>
            <a:r>
              <a:rPr lang="ko-KR" altLang="ko-KR" sz="2000" dirty="0" err="1" smtClean="0"/>
              <a:t>Phys</a:t>
            </a:r>
            <a:r>
              <a:rPr lang="ko-KR" altLang="ko-KR" sz="2000" dirty="0" smtClean="0"/>
              <a:t>.</a:t>
            </a:r>
            <a:r>
              <a:rPr lang="en-US" altLang="ko-KR" sz="2000" dirty="0" smtClean="0"/>
              <a:t> </a:t>
            </a:r>
            <a:r>
              <a:rPr lang="ko-KR" altLang="ko-KR" sz="2000" dirty="0" err="1" smtClean="0"/>
              <a:t>Rev</a:t>
            </a:r>
            <a:r>
              <a:rPr lang="en-US" altLang="ko-KR" sz="2000" dirty="0" smtClean="0"/>
              <a:t>.</a:t>
            </a:r>
            <a:r>
              <a:rPr lang="ko-KR" altLang="ko-KR" sz="2000" dirty="0" smtClean="0"/>
              <a:t> </a:t>
            </a:r>
            <a:r>
              <a:rPr lang="en-US" altLang="ko-KR" sz="2000" dirty="0" smtClean="0"/>
              <a:t>Lett </a:t>
            </a:r>
            <a:r>
              <a:rPr lang="ko-KR" altLang="ko-KR" sz="2000" dirty="0" smtClean="0"/>
              <a:t>74</a:t>
            </a:r>
            <a:r>
              <a:rPr lang="ko-KR" altLang="ko-KR" sz="2000" dirty="0"/>
              <a:t>, 10 (1995)</a:t>
            </a:r>
          </a:p>
        </p:txBody>
      </p:sp>
      <p:sp>
        <p:nvSpPr>
          <p:cNvPr id="2" name="직사각형 1"/>
          <p:cNvSpPr/>
          <p:nvPr/>
        </p:nvSpPr>
        <p:spPr bwMode="auto">
          <a:xfrm>
            <a:off x="1773144" y="2256569"/>
            <a:ext cx="134560" cy="1100423"/>
          </a:xfrm>
          <a:prstGeom prst="rect">
            <a:avLst/>
          </a:prstGeom>
          <a:solidFill>
            <a:srgbClr val="FFFF00">
              <a:alpha val="47000"/>
            </a:srgbClr>
          </a:solidFill>
          <a:ln w="25400" cap="flat" cmpd="sng" algn="ctr">
            <a:solidFill>
              <a:schemeClr val="accent6"/>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45720" tIns="45720" rIns="45720" bIns="45720" numCol="1" rtlCol="0" anchor="ctr" anchorCtr="0" compatLnSpc="1">
            <a:prstTxWarp prst="textNoShape">
              <a:avLst/>
            </a:prstTxWarp>
            <a:spAutoFit/>
          </a:bodyPr>
          <a:lstStyle/>
          <a:p>
            <a:pPr marL="0" marR="0" indent="0" algn="l" defTabSz="914400" rtl="0" eaLnBrk="1" fontAlgn="base" latinLnBrk="0" hangingPunct="0">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rgbClr val="000000"/>
              </a:solidFill>
              <a:effectLst/>
              <a:latin typeface="맑은 고딕" panose="020B0503020000020004" pitchFamily="50" charset="-127"/>
              <a:ea typeface="맑은 고딕" panose="020B0503020000020004" pitchFamily="50" charset="-127"/>
              <a:sym typeface="맑은 고딕" panose="020B0503020000020004" pitchFamily="50" charset="-127"/>
            </a:endParaRPr>
          </a:p>
        </p:txBody>
      </p:sp>
      <p:sp>
        <p:nvSpPr>
          <p:cNvPr id="8" name="직사각형 7"/>
          <p:cNvSpPr/>
          <p:nvPr/>
        </p:nvSpPr>
        <p:spPr bwMode="auto">
          <a:xfrm>
            <a:off x="1773144" y="4239480"/>
            <a:ext cx="134560" cy="780321"/>
          </a:xfrm>
          <a:prstGeom prst="rect">
            <a:avLst/>
          </a:prstGeom>
          <a:solidFill>
            <a:srgbClr val="FFFF00">
              <a:alpha val="47000"/>
            </a:srgbClr>
          </a:solidFill>
          <a:ln w="25400" cap="flat" cmpd="sng" algn="ctr">
            <a:solidFill>
              <a:schemeClr val="accent6"/>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45720" tIns="45720" rIns="45720" bIns="45720" numCol="1" rtlCol="0" anchor="ctr" anchorCtr="0" compatLnSpc="1">
            <a:prstTxWarp prst="textNoShape">
              <a:avLst/>
            </a:prstTxWarp>
            <a:spAutoFit/>
          </a:bodyPr>
          <a:lstStyle/>
          <a:p>
            <a:pPr marL="0" marR="0" indent="0" algn="l" defTabSz="914400" rtl="0" eaLnBrk="1" fontAlgn="base" latinLnBrk="0" hangingPunct="0">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rgbClr val="000000"/>
              </a:solidFill>
              <a:effectLst/>
              <a:latin typeface="맑은 고딕" panose="020B0503020000020004" pitchFamily="50" charset="-127"/>
              <a:ea typeface="맑은 고딕" panose="020B0503020000020004" pitchFamily="50" charset="-127"/>
              <a:sym typeface="맑은 고딕" panose="020B0503020000020004" pitchFamily="50" charset="-127"/>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descr="제목 1"/>
          <p:cNvSpPr>
            <a:spLocks noGrp="1" noChangeArrowheads="1"/>
          </p:cNvSpPr>
          <p:nvPr>
            <p:ph type="title"/>
          </p:nvPr>
        </p:nvSpPr>
        <p:spPr/>
        <p:txBody>
          <a:bodyPr/>
          <a:lstStyle/>
          <a:p>
            <a:pPr eaLnBrk="1"/>
            <a:endParaRPr lang="ko-KR" altLang="ko-KR" smtClean="0"/>
          </a:p>
        </p:txBody>
      </p:sp>
      <p:sp>
        <p:nvSpPr>
          <p:cNvPr id="37891" name="Rectangle 2" descr="내용 개체 틀 2"/>
          <p:cNvSpPr>
            <a:spLocks noGrp="1" noChangeArrowheads="1"/>
          </p:cNvSpPr>
          <p:nvPr>
            <p:ph type="body" idx="1"/>
          </p:nvPr>
        </p:nvSpPr>
        <p:spPr/>
        <p:txBody>
          <a:bodyPr/>
          <a:lstStyle/>
          <a:p>
            <a:pPr eaLnBrk="1">
              <a:lnSpc>
                <a:spcPct val="90000"/>
              </a:lnSpc>
            </a:pPr>
            <a:r>
              <a:rPr lang="ko-KR" altLang="ko-KR" dirty="0" err="1" smtClean="0"/>
              <a:t>Electron</a:t>
            </a:r>
            <a:r>
              <a:rPr lang="ko-KR" altLang="ko-KR" dirty="0" smtClean="0"/>
              <a:t> </a:t>
            </a:r>
            <a:r>
              <a:rPr lang="ko-KR" altLang="ko-KR" dirty="0" err="1" smtClean="0"/>
              <a:t>scattering</a:t>
            </a:r>
            <a:r>
              <a:rPr lang="ko-KR" altLang="ko-KR" dirty="0" smtClean="0"/>
              <a:t> </a:t>
            </a:r>
            <a:r>
              <a:rPr lang="ko-KR" altLang="ko-KR" dirty="0" err="1" smtClean="0"/>
              <a:t>experiments</a:t>
            </a:r>
            <a:r>
              <a:rPr lang="ko-KR" altLang="ko-KR" dirty="0" smtClean="0"/>
              <a:t> </a:t>
            </a:r>
            <a:r>
              <a:rPr lang="ko-KR" altLang="ko-KR" dirty="0" err="1" smtClean="0"/>
              <a:t>demonstrate</a:t>
            </a:r>
            <a:r>
              <a:rPr lang="ko-KR" altLang="ko-KR" dirty="0" smtClean="0"/>
              <a:t> </a:t>
            </a:r>
            <a:r>
              <a:rPr lang="ko-KR" altLang="ko-KR" dirty="0" err="1" smtClean="0"/>
              <a:t>that</a:t>
            </a:r>
            <a:r>
              <a:rPr lang="ko-KR" altLang="ko-KR" dirty="0" smtClean="0"/>
              <a:t> </a:t>
            </a:r>
            <a:r>
              <a:rPr lang="ko-KR" altLang="ko-KR" dirty="0" err="1" smtClean="0"/>
              <a:t>about</a:t>
            </a:r>
            <a:r>
              <a:rPr lang="ko-KR" altLang="ko-KR" dirty="0" smtClean="0"/>
              <a:t> 20% of </a:t>
            </a:r>
            <a:r>
              <a:rPr lang="ko-KR" altLang="ko-KR" dirty="0" err="1" smtClean="0"/>
              <a:t>the</a:t>
            </a:r>
            <a:r>
              <a:rPr lang="ko-KR" altLang="ko-KR" dirty="0" smtClean="0"/>
              <a:t> </a:t>
            </a:r>
            <a:r>
              <a:rPr lang="ko-KR" altLang="ko-KR" dirty="0" err="1" smtClean="0"/>
              <a:t>nucleons</a:t>
            </a:r>
            <a:r>
              <a:rPr lang="ko-KR" altLang="ko-KR" dirty="0" smtClean="0"/>
              <a:t> </a:t>
            </a:r>
            <a:r>
              <a:rPr lang="ko-KR" altLang="ko-KR" dirty="0" err="1" smtClean="0"/>
              <a:t>in</a:t>
            </a:r>
            <a:r>
              <a:rPr lang="ko-KR" altLang="ko-KR" dirty="0" smtClean="0"/>
              <a:t> </a:t>
            </a:r>
            <a:r>
              <a:rPr lang="ko-KR" altLang="ko-KR" dirty="0" err="1" smtClean="0"/>
              <a:t>nuclei</a:t>
            </a:r>
            <a:r>
              <a:rPr lang="ko-KR" altLang="ko-KR" dirty="0" smtClean="0"/>
              <a:t> </a:t>
            </a:r>
            <a:r>
              <a:rPr lang="ko-KR" altLang="ko-KR" dirty="0" err="1" smtClean="0"/>
              <a:t>have</a:t>
            </a:r>
            <a:r>
              <a:rPr lang="ko-KR" altLang="ko-KR" dirty="0" smtClean="0"/>
              <a:t> </a:t>
            </a:r>
            <a:r>
              <a:rPr lang="ko-KR" altLang="ko-KR" dirty="0" err="1" smtClean="0"/>
              <a:t>momentum</a:t>
            </a:r>
            <a:r>
              <a:rPr lang="ko-KR" altLang="ko-KR" dirty="0" smtClean="0"/>
              <a:t> </a:t>
            </a:r>
            <a:r>
              <a:rPr lang="ko-KR" altLang="ko-KR" dirty="0" err="1" smtClean="0"/>
              <a:t>greater</a:t>
            </a:r>
            <a:r>
              <a:rPr lang="ko-KR" altLang="ko-KR" dirty="0" smtClean="0"/>
              <a:t> </a:t>
            </a:r>
            <a:r>
              <a:rPr lang="ko-KR" altLang="ko-KR" dirty="0" err="1" smtClean="0"/>
              <a:t>than</a:t>
            </a:r>
            <a:r>
              <a:rPr lang="ko-KR" altLang="ko-KR" dirty="0" smtClean="0"/>
              <a:t> </a:t>
            </a:r>
            <a:r>
              <a:rPr lang="ko-KR" altLang="ko-KR" dirty="0" err="1" smtClean="0"/>
              <a:t>the</a:t>
            </a:r>
            <a:r>
              <a:rPr lang="ko-KR" altLang="ko-KR" dirty="0" smtClean="0"/>
              <a:t> </a:t>
            </a:r>
            <a:r>
              <a:rPr lang="ko-KR" altLang="ko-KR" dirty="0" err="1" smtClean="0"/>
              <a:t>nuclear</a:t>
            </a:r>
            <a:r>
              <a:rPr lang="ko-KR" altLang="ko-KR" dirty="0" smtClean="0"/>
              <a:t> </a:t>
            </a:r>
            <a:r>
              <a:rPr lang="ko-KR" altLang="ko-KR" dirty="0" err="1" smtClean="0"/>
              <a:t>Fermi</a:t>
            </a:r>
            <a:r>
              <a:rPr lang="ko-KR" altLang="ko-KR" dirty="0" smtClean="0"/>
              <a:t> </a:t>
            </a:r>
            <a:r>
              <a:rPr lang="ko-KR" altLang="ko-KR" dirty="0" err="1" smtClean="0"/>
              <a:t>momentum</a:t>
            </a:r>
            <a:r>
              <a:rPr lang="ko-KR" altLang="ko-KR" dirty="0" smtClean="0"/>
              <a:t>, </a:t>
            </a:r>
            <a:r>
              <a:rPr lang="ko-KR" altLang="ko-KR" dirty="0" err="1" smtClean="0"/>
              <a:t>kF</a:t>
            </a:r>
            <a:r>
              <a:rPr lang="ko-KR" altLang="ko-KR" dirty="0" smtClean="0"/>
              <a:t>.</a:t>
            </a:r>
          </a:p>
          <a:p>
            <a:pPr eaLnBrk="1">
              <a:lnSpc>
                <a:spcPct val="90000"/>
              </a:lnSpc>
            </a:pPr>
            <a:r>
              <a:rPr lang="ko-KR" altLang="ko-KR" dirty="0" err="1" smtClean="0"/>
              <a:t>This</a:t>
            </a:r>
            <a:r>
              <a:rPr lang="ko-KR" altLang="ko-KR" dirty="0" smtClean="0"/>
              <a:t> ‘</a:t>
            </a:r>
            <a:r>
              <a:rPr lang="ko-KR" altLang="ko-KR" dirty="0" err="1" smtClean="0"/>
              <a:t>high-momentum</a:t>
            </a:r>
            <a:r>
              <a:rPr lang="ko-KR" altLang="ko-KR" dirty="0" smtClean="0"/>
              <a:t> </a:t>
            </a:r>
            <a:r>
              <a:rPr lang="ko-KR" altLang="ko-KR" dirty="0" err="1" smtClean="0"/>
              <a:t>tail</a:t>
            </a:r>
            <a:r>
              <a:rPr lang="ko-KR" altLang="ko-KR" dirty="0" smtClean="0"/>
              <a:t>’ </a:t>
            </a:r>
            <a:r>
              <a:rPr lang="ko-KR" altLang="ko-KR" dirty="0" err="1" smtClean="0"/>
              <a:t>is</a:t>
            </a:r>
            <a:r>
              <a:rPr lang="ko-KR" altLang="ko-KR" dirty="0" smtClean="0"/>
              <a:t> </a:t>
            </a:r>
            <a:r>
              <a:rPr lang="ko-KR" altLang="ko-KR" dirty="0" err="1" smtClean="0"/>
              <a:t>predominantly</a:t>
            </a:r>
            <a:r>
              <a:rPr lang="ko-KR" altLang="ko-KR" dirty="0" smtClean="0"/>
              <a:t> </a:t>
            </a:r>
            <a:r>
              <a:rPr lang="ko-KR" altLang="ko-KR" dirty="0" err="1" smtClean="0"/>
              <a:t>due</a:t>
            </a:r>
            <a:r>
              <a:rPr lang="ko-KR" altLang="ko-KR" dirty="0" smtClean="0"/>
              <a:t> </a:t>
            </a:r>
            <a:r>
              <a:rPr lang="ko-KR" altLang="ko-KR" dirty="0" err="1" smtClean="0"/>
              <a:t>to</a:t>
            </a:r>
            <a:r>
              <a:rPr lang="ko-KR" altLang="ko-KR" dirty="0" smtClean="0"/>
              <a:t> </a:t>
            </a:r>
            <a:r>
              <a:rPr lang="ko-KR" altLang="ko-KR" dirty="0" err="1" smtClean="0"/>
              <a:t>close-proximity</a:t>
            </a:r>
            <a:r>
              <a:rPr lang="ko-KR" altLang="ko-KR" dirty="0" smtClean="0"/>
              <a:t> </a:t>
            </a:r>
            <a:r>
              <a:rPr lang="ko-KR" altLang="ko-KR" dirty="0" err="1" smtClean="0"/>
              <a:t>neutron-proton</a:t>
            </a:r>
            <a:r>
              <a:rPr lang="ko-KR" altLang="ko-KR" dirty="0" smtClean="0"/>
              <a:t> (</a:t>
            </a:r>
            <a:r>
              <a:rPr lang="ko-KR" altLang="ko-KR" dirty="0" err="1" smtClean="0"/>
              <a:t>np</a:t>
            </a:r>
            <a:r>
              <a:rPr lang="ko-KR" altLang="ko-KR" dirty="0" smtClean="0"/>
              <a:t>) </a:t>
            </a:r>
            <a:r>
              <a:rPr lang="ko-KR" altLang="ko-KR" dirty="0" err="1" smtClean="0"/>
              <a:t>pairs</a:t>
            </a:r>
            <a:r>
              <a:rPr lang="ko-KR" altLang="ko-KR" dirty="0" smtClean="0"/>
              <a:t> </a:t>
            </a:r>
            <a:r>
              <a:rPr lang="ko-KR" altLang="ko-KR" dirty="0" err="1" smtClean="0"/>
              <a:t>that</a:t>
            </a:r>
            <a:r>
              <a:rPr lang="ko-KR" altLang="ko-KR" dirty="0" smtClean="0"/>
              <a:t> </a:t>
            </a:r>
            <a:r>
              <a:rPr lang="ko-KR" altLang="ko-KR" dirty="0" err="1" smtClean="0"/>
              <a:t>interact</a:t>
            </a:r>
            <a:r>
              <a:rPr lang="ko-KR" altLang="ko-KR" dirty="0" smtClean="0"/>
              <a:t> </a:t>
            </a:r>
            <a:r>
              <a:rPr lang="ko-KR" altLang="ko-KR" dirty="0" err="1" smtClean="0"/>
              <a:t>via</a:t>
            </a:r>
            <a:r>
              <a:rPr lang="ko-KR" altLang="ko-KR" dirty="0" smtClean="0"/>
              <a:t> </a:t>
            </a:r>
            <a:r>
              <a:rPr lang="ko-KR" altLang="ko-KR" dirty="0" err="1" smtClean="0"/>
              <a:t>a</a:t>
            </a:r>
            <a:r>
              <a:rPr lang="ko-KR" altLang="ko-KR" dirty="0" smtClean="0"/>
              <a:t> </a:t>
            </a:r>
            <a:r>
              <a:rPr lang="ko-KR" altLang="ko-KR" dirty="0" err="1" smtClean="0"/>
              <a:t>strong</a:t>
            </a:r>
            <a:r>
              <a:rPr lang="ko-KR" altLang="ko-KR" dirty="0" smtClean="0"/>
              <a:t> </a:t>
            </a:r>
            <a:r>
              <a:rPr lang="ko-KR" altLang="ko-KR" dirty="0" err="1" smtClean="0"/>
              <a:t>short-range</a:t>
            </a:r>
            <a:r>
              <a:rPr lang="ko-KR" altLang="ko-KR" dirty="0" smtClean="0"/>
              <a:t> </a:t>
            </a:r>
            <a:r>
              <a:rPr lang="ko-KR" altLang="ko-KR" dirty="0" err="1" smtClean="0"/>
              <a:t>force</a:t>
            </a:r>
            <a:r>
              <a:rPr lang="ko-KR" altLang="ko-KR" dirty="0" smtClean="0"/>
              <a:t>. </a:t>
            </a:r>
          </a:p>
        </p:txBody>
      </p:sp>
    </p:spTree>
    <p:extLst>
      <p:ext uri="{BB962C8B-B14F-4D97-AF65-F5344CB8AC3E}">
        <p14:creationId xmlns:p14="http://schemas.microsoft.com/office/powerpoint/2010/main" xmlns="" val="293444411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descr="제목 1"/>
          <p:cNvSpPr>
            <a:spLocks noGrp="1" noChangeArrowheads="1"/>
          </p:cNvSpPr>
          <p:nvPr>
            <p:ph type="title"/>
          </p:nvPr>
        </p:nvSpPr>
        <p:spPr/>
        <p:txBody>
          <a:bodyPr/>
          <a:lstStyle/>
          <a:p>
            <a:pPr eaLnBrk="1"/>
            <a:endParaRPr lang="ko-KR" altLang="ko-KR" smtClean="0"/>
          </a:p>
        </p:txBody>
      </p:sp>
      <p:sp>
        <p:nvSpPr>
          <p:cNvPr id="38915" name="Rectangle 2" descr="내용 개체 틀 2"/>
          <p:cNvSpPr>
            <a:spLocks noGrp="1" noChangeArrowheads="1"/>
          </p:cNvSpPr>
          <p:nvPr>
            <p:ph type="body" idx="1"/>
          </p:nvPr>
        </p:nvSpPr>
        <p:spPr/>
        <p:txBody>
          <a:bodyPr/>
          <a:lstStyle/>
          <a:p>
            <a:pPr eaLnBrk="1">
              <a:lnSpc>
                <a:spcPct val="90000"/>
              </a:lnSpc>
              <a:spcBef>
                <a:spcPts val="600"/>
              </a:spcBef>
            </a:pPr>
            <a:r>
              <a:rPr lang="ko-KR" altLang="ko-KR" sz="2900" smtClean="0"/>
              <a:t>Measured protons and, for the first time, neutrons knocked out of medium to heavy nuclei by high-energy electrons. </a:t>
            </a:r>
          </a:p>
          <a:p>
            <a:pPr eaLnBrk="1">
              <a:lnSpc>
                <a:spcPct val="90000"/>
              </a:lnSpc>
              <a:spcBef>
                <a:spcPts val="600"/>
              </a:spcBef>
            </a:pPr>
            <a:r>
              <a:rPr lang="ko-KR" altLang="ko-KR" sz="2900" smtClean="0"/>
              <a:t>The fraction of high-momentum protons increases dramatically with the neutron excess, while the fraction of high-momentum neutrons decreases slightly. </a:t>
            </a:r>
          </a:p>
          <a:p>
            <a:pPr eaLnBrk="1">
              <a:lnSpc>
                <a:spcPct val="90000"/>
              </a:lnSpc>
              <a:spcBef>
                <a:spcPts val="600"/>
              </a:spcBef>
            </a:pPr>
            <a:r>
              <a:rPr lang="ko-KR" altLang="ko-KR" sz="2900" smtClean="0"/>
              <a:t>Protons move faster than neutrons in neutron-rich nuclei, an effect that we call momentum-sharing inversion. </a:t>
            </a:r>
          </a:p>
        </p:txBody>
      </p:sp>
    </p:spTree>
    <p:extLst>
      <p:ext uri="{BB962C8B-B14F-4D97-AF65-F5344CB8AC3E}">
        <p14:creationId xmlns:p14="http://schemas.microsoft.com/office/powerpoint/2010/main" xmlns="" val="12434268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descr="제목 1"/>
          <p:cNvSpPr>
            <a:spLocks noGrp="1" noChangeArrowheads="1"/>
          </p:cNvSpPr>
          <p:nvPr>
            <p:ph type="title"/>
          </p:nvPr>
        </p:nvSpPr>
        <p:spPr/>
        <p:txBody>
          <a:bodyPr/>
          <a:lstStyle/>
          <a:p>
            <a:pPr eaLnBrk="1"/>
            <a:endParaRPr lang="ko-KR" altLang="ko-KR" smtClean="0"/>
          </a:p>
        </p:txBody>
      </p:sp>
      <p:sp>
        <p:nvSpPr>
          <p:cNvPr id="39939" name="Rectangle 2" descr="내용 개체 틀 2"/>
          <p:cNvSpPr>
            <a:spLocks noGrp="1" noChangeArrowheads="1"/>
          </p:cNvSpPr>
          <p:nvPr>
            <p:ph type="body" idx="1"/>
          </p:nvPr>
        </p:nvSpPr>
        <p:spPr/>
        <p:txBody>
          <a:bodyPr/>
          <a:lstStyle/>
          <a:p>
            <a:pPr eaLnBrk="1">
              <a:lnSpc>
                <a:spcPct val="80000"/>
              </a:lnSpc>
              <a:spcBef>
                <a:spcPts val="600"/>
              </a:spcBef>
            </a:pPr>
            <a:r>
              <a:rPr lang="ko-KR" altLang="ko-KR" sz="2700" smtClean="0"/>
              <a:t>Surprising, since in the nuclear shell model protons and neutrons obey Fermi statistics and independently fill energy shells. </a:t>
            </a:r>
          </a:p>
          <a:p>
            <a:pPr eaLnBrk="1">
              <a:lnSpc>
                <a:spcPct val="80000"/>
              </a:lnSpc>
              <a:spcBef>
                <a:spcPts val="600"/>
              </a:spcBef>
            </a:pPr>
            <a:r>
              <a:rPr lang="ko-KR" altLang="ko-KR" sz="2700" smtClean="0"/>
              <a:t>Need to understand the nature of the high-momentum distribution in asymmetric nuclei to study systems such as neutron stars and the modification of the internal structure of nucleons bound in nuclei. In particular, the neutron excess in neutron stars should dramatically increase the average momentum of the protons, which could have significant implications for their cooling rate and equation of state.</a:t>
            </a:r>
          </a:p>
        </p:txBody>
      </p:sp>
    </p:spTree>
    <p:extLst>
      <p:ext uri="{BB962C8B-B14F-4D97-AF65-F5344CB8AC3E}">
        <p14:creationId xmlns:p14="http://schemas.microsoft.com/office/powerpoint/2010/main" xmlns="" val="245538412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1"/>
          <p:cNvGrpSpPr>
            <a:grpSpLocks/>
          </p:cNvGrpSpPr>
          <p:nvPr/>
        </p:nvGrpSpPr>
        <p:grpSpPr bwMode="auto">
          <a:xfrm>
            <a:off x="0" y="0"/>
            <a:ext cx="9144000" cy="1143000"/>
            <a:chOff x="0" y="0"/>
            <a:chExt cx="9144000" cy="1143000"/>
          </a:xfrm>
        </p:grpSpPr>
        <p:sp>
          <p:nvSpPr>
            <p:cNvPr id="11268"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11269"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SRC-101</a:t>
              </a:r>
            </a:p>
          </p:txBody>
        </p:sp>
      </p:grpSp>
      <p:pic>
        <p:nvPicPr>
          <p:cNvPr id="11267" name="Picture 4" descr="그림 1"/>
          <p:cNvPicPr>
            <a:picLocks noChangeAspect="1"/>
          </p:cNvPicPr>
          <p:nvPr/>
        </p:nvPicPr>
        <p:blipFill>
          <a:blip r:embed="rId3" cstate="print">
            <a:extLst>
              <a:ext uri="{28A0092B-C50C-407E-A947-70E740481C1C}">
                <a14:useLocalDpi xmlns:a14="http://schemas.microsoft.com/office/drawing/2010/main" xmlns="" val="0"/>
              </a:ext>
            </a:extLst>
          </a:blip>
          <a:srcRect l="13972" t="27316" r="12790" b="14833"/>
          <a:stretch>
            <a:fillRect/>
          </a:stretch>
        </p:blipFill>
        <p:spPr bwMode="auto">
          <a:xfrm>
            <a:off x="0" y="1214438"/>
            <a:ext cx="8928100" cy="56435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descr="제목 1"/>
          <p:cNvSpPr>
            <a:spLocks noGrp="1" noChangeArrowheads="1"/>
          </p:cNvSpPr>
          <p:nvPr>
            <p:ph type="title"/>
          </p:nvPr>
        </p:nvSpPr>
        <p:spPr>
          <a:xfrm>
            <a:off x="0" y="0"/>
            <a:ext cx="9144000" cy="1143000"/>
          </a:xfrm>
          <a:solidFill>
            <a:srgbClr val="E22626"/>
          </a:solidFill>
        </p:spPr>
        <p:txBody>
          <a:bodyPr/>
          <a:lstStyle/>
          <a:p>
            <a:pPr defTabSz="803275" eaLnBrk="1"/>
            <a:r>
              <a:rPr lang="ko-KR" altLang="ko-KR" sz="3400" smtClean="0">
                <a:solidFill>
                  <a:srgbClr val="FFFFFF"/>
                </a:solidFill>
              </a:rPr>
              <a:t>Dominant Features of the Nucleon Momentum Distribution in Nuclei</a:t>
            </a:r>
          </a:p>
        </p:txBody>
      </p:sp>
      <p:sp>
        <p:nvSpPr>
          <p:cNvPr id="13315" name="Rectangle 2" descr="내용 개체 틀 2"/>
          <p:cNvSpPr>
            <a:spLocks noGrp="1" noChangeArrowheads="1"/>
          </p:cNvSpPr>
          <p:nvPr>
            <p:ph type="body" sz="quarter" idx="1"/>
          </p:nvPr>
        </p:nvSpPr>
        <p:spPr>
          <a:xfrm>
            <a:off x="2266950" y="6237288"/>
            <a:ext cx="7124700" cy="1400175"/>
          </a:xfrm>
        </p:spPr>
        <p:txBody>
          <a:bodyPr/>
          <a:lstStyle/>
          <a:p>
            <a:pPr marL="0" indent="0" eaLnBrk="1">
              <a:spcBef>
                <a:spcPts val="500"/>
              </a:spcBef>
              <a:buSzTx/>
              <a:buFont typeface="Arial" panose="020B0604020202020204" pitchFamily="34" charset="0"/>
              <a:buNone/>
            </a:pPr>
            <a:r>
              <a:rPr lang="ko-KR" altLang="ko-KR" sz="2400" dirty="0" err="1" smtClean="0"/>
              <a:t>O</a:t>
            </a:r>
            <a:r>
              <a:rPr lang="ko-KR" altLang="ko-KR" sz="2400" dirty="0" smtClean="0"/>
              <a:t>. </a:t>
            </a:r>
            <a:r>
              <a:rPr lang="ko-KR" altLang="ko-KR" sz="2400" dirty="0" err="1" smtClean="0"/>
              <a:t>Hen</a:t>
            </a:r>
            <a:r>
              <a:rPr lang="ko-KR" altLang="ko-KR" sz="2400" dirty="0" smtClean="0"/>
              <a:t>, </a:t>
            </a:r>
            <a:r>
              <a:rPr lang="ko-KR" altLang="ko-KR" sz="2400" dirty="0" err="1" smtClean="0"/>
              <a:t>G</a:t>
            </a:r>
            <a:r>
              <a:rPr lang="ko-KR" altLang="ko-KR" sz="2400" dirty="0" smtClean="0"/>
              <a:t>. </a:t>
            </a:r>
            <a:r>
              <a:rPr lang="ko-KR" altLang="ko-KR" sz="2400" dirty="0" err="1" smtClean="0"/>
              <a:t>Miler</a:t>
            </a:r>
            <a:r>
              <a:rPr lang="ko-KR" altLang="ko-KR" sz="2400" dirty="0" smtClean="0"/>
              <a:t> </a:t>
            </a:r>
            <a:r>
              <a:rPr lang="ko-KR" altLang="ko-KR" sz="2400" dirty="0" err="1" smtClean="0"/>
              <a:t>et</a:t>
            </a:r>
            <a:r>
              <a:rPr lang="ko-KR" altLang="ko-KR" sz="2400" dirty="0" smtClean="0"/>
              <a:t> </a:t>
            </a:r>
            <a:r>
              <a:rPr lang="ko-KR" altLang="ko-KR" sz="2400" dirty="0" err="1" smtClean="0"/>
              <a:t>al</a:t>
            </a:r>
            <a:r>
              <a:rPr lang="ko-KR" altLang="ko-KR" sz="2400" dirty="0" smtClean="0"/>
              <a:t>.</a:t>
            </a:r>
            <a:r>
              <a:rPr lang="en-US" altLang="ko-KR" sz="2400" dirty="0" smtClean="0"/>
              <a:t>,</a:t>
            </a:r>
            <a:r>
              <a:rPr lang="ko-KR" altLang="ko-KR" sz="2400" dirty="0" smtClean="0"/>
              <a:t> </a:t>
            </a:r>
            <a:r>
              <a:rPr lang="ko-KR" altLang="ko-KR" sz="2400" dirty="0" err="1" smtClean="0"/>
              <a:t>Rev</a:t>
            </a:r>
            <a:r>
              <a:rPr lang="ko-KR" altLang="ko-KR" sz="2400" dirty="0" smtClean="0"/>
              <a:t> </a:t>
            </a:r>
            <a:r>
              <a:rPr lang="ko-KR" altLang="ko-KR" sz="2400" dirty="0" err="1" smtClean="0"/>
              <a:t>Mod</a:t>
            </a:r>
            <a:r>
              <a:rPr lang="ko-KR" altLang="ko-KR" sz="2400" dirty="0" smtClean="0"/>
              <a:t>. </a:t>
            </a:r>
            <a:r>
              <a:rPr lang="ko-KR" altLang="ko-KR" sz="2400" dirty="0" err="1" smtClean="0"/>
              <a:t>Phys</a:t>
            </a:r>
            <a:r>
              <a:rPr lang="ko-KR" altLang="ko-KR" sz="2400" dirty="0" smtClean="0"/>
              <a:t>. 89 (2017)</a:t>
            </a:r>
          </a:p>
        </p:txBody>
      </p:sp>
      <p:grpSp>
        <p:nvGrpSpPr>
          <p:cNvPr id="13316" name="Group 3"/>
          <p:cNvGrpSpPr>
            <a:grpSpLocks/>
          </p:cNvGrpSpPr>
          <p:nvPr/>
        </p:nvGrpSpPr>
        <p:grpSpPr bwMode="auto">
          <a:xfrm>
            <a:off x="971550" y="1354138"/>
            <a:ext cx="7199313" cy="4878387"/>
            <a:chOff x="0" y="0"/>
            <a:chExt cx="7200801" cy="4878288"/>
          </a:xfrm>
        </p:grpSpPr>
        <p:pic>
          <p:nvPicPr>
            <p:cNvPr id="13317" name="Picture 4" descr="Picture 2"/>
            <p:cNvPicPr>
              <a:picLocks noChangeAspect="1"/>
            </p:cNvPicPr>
            <p:nvPr/>
          </p:nvPicPr>
          <p:blipFill>
            <a:blip r:embed="rId3" cstate="print">
              <a:extLst>
                <a:ext uri="{28A0092B-C50C-407E-A947-70E740481C1C}">
                  <a14:useLocalDpi xmlns:a14="http://schemas.microsoft.com/office/drawing/2010/main" xmlns="" val="0"/>
                </a:ext>
              </a:extLst>
            </a:blip>
            <a:srcRect l="6613" t="32541" r="58318" b="27217"/>
            <a:stretch>
              <a:fillRect/>
            </a:stretch>
          </p:blipFill>
          <p:spPr bwMode="auto">
            <a:xfrm>
              <a:off x="0" y="0"/>
              <a:ext cx="7200801" cy="48782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13318" name="Group 5"/>
            <p:cNvGrpSpPr>
              <a:grpSpLocks/>
            </p:cNvGrpSpPr>
            <p:nvPr/>
          </p:nvGrpSpPr>
          <p:grpSpPr bwMode="auto">
            <a:xfrm>
              <a:off x="1561057" y="2092105"/>
              <a:ext cx="2809904" cy="332741"/>
              <a:chOff x="0" y="-1"/>
              <a:chExt cx="2809903" cy="332742"/>
            </a:xfrm>
          </p:grpSpPr>
          <p:sp>
            <p:nvSpPr>
              <p:cNvPr id="2" name="Rectangle 6" descr="직사각형 3"/>
              <p:cNvSpPr>
                <a:spLocks/>
              </p:cNvSpPr>
              <p:nvPr/>
            </p:nvSpPr>
            <p:spPr bwMode="auto">
              <a:xfrm>
                <a:off x="-221" y="177"/>
                <a:ext cx="944757" cy="331781"/>
              </a:xfrm>
              <a:prstGeom prst="rect">
                <a:avLst/>
              </a:prstGeom>
              <a:solidFill>
                <a:srgbClr val="FFFF00"/>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p>
                <a:pPr algn="ctr" eaLnBrk="1">
                  <a:defRPr/>
                </a:pPr>
                <a:r>
                  <a:rPr lang="ko-KR" altLang="ko-KR" sz="1600">
                    <a:effectLst>
                      <a:outerShdw blurRad="38100" dist="38100" dir="2700000" algn="tl">
                        <a:srgbClr val="FFFFFF"/>
                      </a:outerShdw>
                    </a:effectLst>
                  </a:rPr>
                  <a:t>MF</a:t>
                </a:r>
              </a:p>
            </p:txBody>
          </p:sp>
          <p:sp>
            <p:nvSpPr>
              <p:cNvPr id="13319" name="Rectangle 7" descr="직사각형 5"/>
              <p:cNvSpPr>
                <a:spLocks/>
              </p:cNvSpPr>
              <p:nvPr/>
            </p:nvSpPr>
            <p:spPr bwMode="auto">
              <a:xfrm>
                <a:off x="1865476" y="177"/>
                <a:ext cx="944758" cy="331781"/>
              </a:xfrm>
              <a:prstGeom prst="rect">
                <a:avLst/>
              </a:prstGeom>
              <a:solidFill>
                <a:srgbClr val="FFFF00"/>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p>
                <a:pPr algn="ctr" eaLnBrk="1">
                  <a:defRPr/>
                </a:pPr>
                <a:r>
                  <a:rPr lang="ko-KR" altLang="ko-KR" sz="1600">
                    <a:effectLst>
                      <a:outerShdw blurRad="38100" dist="38100" dir="2700000" algn="tl">
                        <a:srgbClr val="FFFFFF"/>
                      </a:outerShdw>
                    </a:effectLst>
                  </a:rPr>
                  <a:t>SRC</a:t>
                </a:r>
              </a:p>
            </p:txBody>
          </p:sp>
        </p:grpSp>
      </p:gr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descr="내용 개체 틀 2"/>
          <p:cNvSpPr>
            <a:spLocks noGrp="1" noChangeArrowheads="1"/>
          </p:cNvSpPr>
          <p:nvPr>
            <p:ph type="body" idx="1"/>
          </p:nvPr>
        </p:nvSpPr>
        <p:spPr/>
        <p:txBody>
          <a:bodyPr/>
          <a:lstStyle/>
          <a:p>
            <a:pPr marL="0" indent="0" eaLnBrk="1">
              <a:spcBef>
                <a:spcPts val="600"/>
              </a:spcBef>
              <a:buNone/>
            </a:pPr>
            <a:r>
              <a:rPr lang="ko-KR" altLang="ko-KR" sz="2400" dirty="0" err="1" smtClean="0"/>
              <a:t>R</a:t>
            </a:r>
            <a:r>
              <a:rPr lang="ko-KR" altLang="ko-KR" sz="2400" dirty="0" smtClean="0"/>
              <a:t>. </a:t>
            </a:r>
            <a:r>
              <a:rPr lang="ko-KR" altLang="ko-KR" sz="2400" dirty="0" err="1" smtClean="0"/>
              <a:t>Subedi</a:t>
            </a:r>
            <a:r>
              <a:rPr lang="ko-KR" altLang="ko-KR" sz="2400" dirty="0" smtClean="0"/>
              <a:t> </a:t>
            </a:r>
            <a:r>
              <a:rPr lang="ko-KR" altLang="ko-KR" sz="2400" dirty="0" err="1" smtClean="0"/>
              <a:t>et</a:t>
            </a:r>
            <a:r>
              <a:rPr lang="ko-KR" altLang="ko-KR" sz="2400" dirty="0" smtClean="0"/>
              <a:t> </a:t>
            </a:r>
            <a:r>
              <a:rPr lang="ko-KR" altLang="ko-KR" sz="2400" dirty="0" err="1" smtClean="0"/>
              <a:t>al</a:t>
            </a:r>
            <a:r>
              <a:rPr lang="ko-KR" altLang="ko-KR" sz="2400" dirty="0" smtClean="0"/>
              <a:t>.. </a:t>
            </a:r>
            <a:r>
              <a:rPr lang="ko-KR" altLang="ko-KR" sz="2400" dirty="0" err="1" smtClean="0"/>
              <a:t>Hall</a:t>
            </a:r>
            <a:r>
              <a:rPr lang="ko-KR" altLang="ko-KR" sz="2400" dirty="0" smtClean="0"/>
              <a:t> </a:t>
            </a:r>
            <a:r>
              <a:rPr lang="ko-KR" altLang="ko-KR" sz="2400" dirty="0" err="1" smtClean="0"/>
              <a:t>A</a:t>
            </a:r>
            <a:r>
              <a:rPr lang="ko-KR" altLang="ko-KR" sz="2400" dirty="0" smtClean="0"/>
              <a:t> </a:t>
            </a:r>
            <a:r>
              <a:rPr lang="ko-KR" altLang="ko-KR" sz="2400" dirty="0" err="1" smtClean="0"/>
              <a:t>Science</a:t>
            </a:r>
            <a:r>
              <a:rPr lang="ko-KR" altLang="ko-KR" sz="2400" dirty="0" smtClean="0"/>
              <a:t> 320, 147 (2008)</a:t>
            </a:r>
          </a:p>
        </p:txBody>
      </p:sp>
      <p:pic>
        <p:nvPicPr>
          <p:cNvPr id="15363" name="Picture 2" descr="Picture 2"/>
          <p:cNvPicPr>
            <a:picLocks noChangeAspect="1"/>
          </p:cNvPicPr>
          <p:nvPr/>
        </p:nvPicPr>
        <p:blipFill>
          <a:blip r:embed="rId3" cstate="print">
            <a:extLst>
              <a:ext uri="{28A0092B-C50C-407E-A947-70E740481C1C}">
                <a14:useLocalDpi xmlns:a14="http://schemas.microsoft.com/office/drawing/2010/main" xmlns="" val="0"/>
              </a:ext>
            </a:extLst>
          </a:blip>
          <a:srcRect l="30376" t="33636" r="37717" b="16272"/>
          <a:stretch>
            <a:fillRect/>
          </a:stretch>
        </p:blipFill>
        <p:spPr bwMode="auto">
          <a:xfrm>
            <a:off x="261938" y="2547267"/>
            <a:ext cx="3851275" cy="34020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5364" name="Text Box 3" descr="제목 1"/>
          <p:cNvSpPr txBox="1">
            <a:spLocks/>
          </p:cNvSpPr>
          <p:nvPr/>
        </p:nvSpPr>
        <p:spPr bwMode="auto">
          <a:xfrm>
            <a:off x="0" y="-26988"/>
            <a:ext cx="9144000" cy="1141413"/>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600">
                <a:solidFill>
                  <a:srgbClr val="FFFFFF"/>
                </a:solidFill>
                <a:latin typeface="Arial" panose="020B0604020202020204" pitchFamily="34" charset="0"/>
                <a:cs typeface="Arial" panose="020B0604020202020204" pitchFamily="34" charset="0"/>
                <a:sym typeface="Arial Unicode MS" charset="0"/>
              </a:rPr>
              <a:t>Probing Cold Dense Nuclear Matter</a:t>
            </a:r>
          </a:p>
        </p:txBody>
      </p:sp>
      <p:sp>
        <p:nvSpPr>
          <p:cNvPr id="15365" name="Text Box 4" descr="TextBox 3"/>
          <p:cNvSpPr txBox="1">
            <a:spLocks/>
          </p:cNvSpPr>
          <p:nvPr/>
        </p:nvSpPr>
        <p:spPr bwMode="auto">
          <a:xfrm>
            <a:off x="4427984" y="2276872"/>
            <a:ext cx="4572000" cy="341632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marL="142875" indent="-14287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marL="342900" indent="-342900" eaLnBrk="1">
              <a:buFont typeface="Arial" panose="020B0604020202020204" pitchFamily="34" charset="0"/>
              <a:buChar char="•"/>
            </a:pPr>
            <a:r>
              <a:rPr lang="ko-KR" altLang="ko-KR" sz="2400" dirty="0" err="1" smtClean="0"/>
              <a:t>Th</a:t>
            </a:r>
            <a:r>
              <a:rPr lang="en-US" altLang="ko-KR" sz="2400" dirty="0" smtClean="0"/>
              <a:t>e</a:t>
            </a:r>
            <a:r>
              <a:rPr lang="ko-KR" altLang="ko-KR" sz="2400" dirty="0" smtClean="0"/>
              <a:t> </a:t>
            </a:r>
            <a:r>
              <a:rPr lang="ko-KR" altLang="ko-KR" sz="2400" dirty="0" err="1"/>
              <a:t>difference</a:t>
            </a:r>
            <a:r>
              <a:rPr lang="ko-KR" altLang="ko-KR" sz="2400" dirty="0"/>
              <a:t> </a:t>
            </a:r>
            <a:r>
              <a:rPr lang="ko-KR" altLang="ko-KR" sz="2400" dirty="0" err="1"/>
              <a:t>between</a:t>
            </a:r>
            <a:r>
              <a:rPr lang="ko-KR" altLang="ko-KR" sz="2400" dirty="0"/>
              <a:t> </a:t>
            </a:r>
            <a:r>
              <a:rPr lang="ko-KR" altLang="ko-KR" sz="2400" dirty="0" err="1"/>
              <a:t>the</a:t>
            </a:r>
            <a:r>
              <a:rPr lang="ko-KR" altLang="ko-KR" sz="2400" dirty="0"/>
              <a:t> </a:t>
            </a:r>
            <a:r>
              <a:rPr lang="ko-KR" altLang="ko-KR" sz="2400" dirty="0" err="1"/>
              <a:t>types</a:t>
            </a:r>
            <a:r>
              <a:rPr lang="ko-KR" altLang="ko-KR" sz="2400" dirty="0"/>
              <a:t> of </a:t>
            </a:r>
            <a:r>
              <a:rPr lang="ko-KR" altLang="ko-KR" sz="2400" dirty="0" err="1" smtClean="0"/>
              <a:t>pairs</a:t>
            </a:r>
            <a:r>
              <a:rPr lang="ko-KR" altLang="ko-KR" sz="2400" dirty="0" smtClean="0"/>
              <a:t>:</a:t>
            </a:r>
            <a:endParaRPr lang="en-US" altLang="ko-KR" sz="2400" dirty="0" smtClean="0"/>
          </a:p>
          <a:p>
            <a:pPr marL="0" indent="0" eaLnBrk="1"/>
            <a:endParaRPr lang="ko-KR" altLang="ko-KR" sz="2400" dirty="0"/>
          </a:p>
          <a:p>
            <a:pPr marL="342900" indent="-342900" eaLnBrk="1">
              <a:buFontTx/>
              <a:buChar char="-"/>
            </a:pPr>
            <a:r>
              <a:rPr lang="ko-KR" altLang="ko-KR" sz="2400" dirty="0" err="1" smtClean="0"/>
              <a:t>due</a:t>
            </a:r>
            <a:r>
              <a:rPr lang="ko-KR" altLang="ko-KR" sz="2400" dirty="0" smtClean="0"/>
              <a:t> </a:t>
            </a:r>
            <a:r>
              <a:rPr lang="ko-KR" altLang="ko-KR" sz="2400" dirty="0" err="1"/>
              <a:t>to</a:t>
            </a:r>
            <a:r>
              <a:rPr lang="ko-KR" altLang="ko-KR" sz="2400" dirty="0"/>
              <a:t> </a:t>
            </a:r>
            <a:r>
              <a:rPr lang="ko-KR" altLang="ko-KR" sz="2400" dirty="0" err="1"/>
              <a:t>the</a:t>
            </a:r>
            <a:r>
              <a:rPr lang="ko-KR" altLang="ko-KR" sz="2400" dirty="0"/>
              <a:t> </a:t>
            </a:r>
            <a:r>
              <a:rPr lang="ko-KR" altLang="ko-KR" sz="2400" dirty="0" err="1"/>
              <a:t>nature</a:t>
            </a:r>
            <a:r>
              <a:rPr lang="ko-KR" altLang="ko-KR" sz="2400" dirty="0"/>
              <a:t> of </a:t>
            </a:r>
            <a:r>
              <a:rPr lang="ko-KR" altLang="ko-KR" sz="2400" dirty="0" err="1"/>
              <a:t>the</a:t>
            </a:r>
            <a:r>
              <a:rPr lang="ko-KR" altLang="ko-KR" sz="2400" dirty="0"/>
              <a:t> </a:t>
            </a:r>
            <a:r>
              <a:rPr lang="ko-KR" altLang="ko-KR" sz="2400" dirty="0" err="1"/>
              <a:t>strong</a:t>
            </a:r>
            <a:r>
              <a:rPr lang="ko-KR" altLang="ko-KR" sz="2400" dirty="0"/>
              <a:t> </a:t>
            </a:r>
            <a:r>
              <a:rPr lang="ko-KR" altLang="ko-KR" sz="2400" dirty="0" err="1"/>
              <a:t>force</a:t>
            </a:r>
            <a:r>
              <a:rPr lang="ko-KR" altLang="ko-KR" sz="2400" dirty="0"/>
              <a:t> </a:t>
            </a:r>
            <a:endParaRPr lang="en-US" altLang="ko-KR" sz="2400" dirty="0" smtClean="0"/>
          </a:p>
          <a:p>
            <a:pPr marL="0" indent="0" eaLnBrk="1"/>
            <a:endParaRPr lang="ko-KR" altLang="ko-KR" sz="2400" dirty="0"/>
          </a:p>
          <a:p>
            <a:pPr eaLnBrk="1">
              <a:buSzPct val="100000"/>
              <a:buFontTx/>
              <a:buChar char="-"/>
            </a:pPr>
            <a:r>
              <a:rPr lang="ko-KR" altLang="ko-KR" sz="2400" dirty="0" smtClean="0"/>
              <a:t>implications </a:t>
            </a:r>
            <a:r>
              <a:rPr lang="ko-KR" altLang="ko-KR" sz="2400" dirty="0"/>
              <a:t>for understanding cold dense </a:t>
            </a:r>
            <a:r>
              <a:rPr lang="ko-KR" altLang="ko-KR" sz="2400" dirty="0" smtClean="0"/>
              <a:t>nuclear </a:t>
            </a:r>
            <a:r>
              <a:rPr lang="ko-KR" altLang="ko-KR" sz="2400" dirty="0"/>
              <a:t>systems such as neutron stars.</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descr="내용 개체 틀 2"/>
          <p:cNvSpPr>
            <a:spLocks noGrp="1" noChangeArrowheads="1"/>
          </p:cNvSpPr>
          <p:nvPr>
            <p:ph type="body" sz="quarter" idx="1"/>
          </p:nvPr>
        </p:nvSpPr>
        <p:spPr>
          <a:xfrm>
            <a:off x="457200" y="5146675"/>
            <a:ext cx="8229600" cy="819150"/>
          </a:xfrm>
        </p:spPr>
        <p:txBody>
          <a:bodyPr/>
          <a:lstStyle/>
          <a:p>
            <a:pPr marL="0" indent="0" eaLnBrk="1">
              <a:spcBef>
                <a:spcPts val="500"/>
              </a:spcBef>
              <a:buSzTx/>
              <a:buFont typeface="Arial" panose="020B0604020202020204" pitchFamily="34" charset="0"/>
              <a:buNone/>
            </a:pPr>
            <a:r>
              <a:rPr lang="ko-KR" altLang="ko-KR" sz="2400" smtClean="0"/>
              <a:t>In          , the n-p pairs are nearly 20 times as prevalent as p-p pairs and, by inference, n-n pairs. </a:t>
            </a:r>
          </a:p>
        </p:txBody>
      </p:sp>
      <p:pic>
        <p:nvPicPr>
          <p:cNvPr id="17411" name="Picture 2" descr="Picture 2"/>
          <p:cNvPicPr>
            <a:picLocks noChangeAspect="1"/>
          </p:cNvPicPr>
          <p:nvPr/>
        </p:nvPicPr>
        <p:blipFill>
          <a:blip r:embed="rId3" cstate="print">
            <a:extLst>
              <a:ext uri="{28A0092B-C50C-407E-A947-70E740481C1C}">
                <a14:useLocalDpi xmlns:a14="http://schemas.microsoft.com/office/drawing/2010/main" xmlns="" val="0"/>
              </a:ext>
            </a:extLst>
          </a:blip>
          <a:srcRect l="3937" t="24036" r="46645" b="19498"/>
          <a:stretch>
            <a:fillRect/>
          </a:stretch>
        </p:blipFill>
        <p:spPr bwMode="auto">
          <a:xfrm>
            <a:off x="204788" y="1736725"/>
            <a:ext cx="4522787" cy="290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7412" name="Picture 3" descr="Picture 2"/>
          <p:cNvPicPr>
            <a:picLocks noChangeAspect="1"/>
          </p:cNvPicPr>
          <p:nvPr/>
        </p:nvPicPr>
        <p:blipFill>
          <a:blip r:embed="rId3" cstate="print">
            <a:extLst>
              <a:ext uri="{28A0092B-C50C-407E-A947-70E740481C1C}">
                <a14:useLocalDpi xmlns:a14="http://schemas.microsoft.com/office/drawing/2010/main" xmlns="" val="0"/>
              </a:ext>
            </a:extLst>
          </a:blip>
          <a:srcRect l="53862" t="34137" r="20171" b="20853"/>
          <a:stretch>
            <a:fillRect/>
          </a:stretch>
        </p:blipFill>
        <p:spPr bwMode="auto">
          <a:xfrm>
            <a:off x="5345113" y="1681163"/>
            <a:ext cx="3094037" cy="3016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7413" name="Text Box 4" descr="제목 1"/>
          <p:cNvSpPr txBox="1">
            <a:spLocks/>
          </p:cNvSpPr>
          <p:nvPr/>
        </p:nvSpPr>
        <p:spPr bwMode="auto">
          <a:xfrm>
            <a:off x="0" y="0"/>
            <a:ext cx="9144000" cy="1190625"/>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marL="342900" indent="-342900" defTabSz="88582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indent="442913" defTabSz="88582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defTabSz="88582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defTabSz="88582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defTabSz="885825">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defTabSz="885825"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defTabSz="885825"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defTabSz="885825"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defTabSz="885825"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marL="0" lvl="1" eaLnBrk="1">
              <a:lnSpc>
                <a:spcPct val="80000"/>
              </a:lnSpc>
            </a:pPr>
            <a:r>
              <a:rPr lang="en-US" altLang="ko-KR" sz="3400" dirty="0" smtClean="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smtClean="0">
                <a:solidFill>
                  <a:srgbClr val="FFFFFF"/>
                </a:solidFill>
                <a:latin typeface="Arial" panose="020B0604020202020204" pitchFamily="34" charset="0"/>
                <a:cs typeface="Arial" panose="020B0604020202020204" pitchFamily="34" charset="0"/>
                <a:sym typeface="Arial Unicode MS" charset="0"/>
              </a:rPr>
              <a:t>Average</a:t>
            </a:r>
            <a:r>
              <a:rPr lang="ko-KR" altLang="ko-KR" sz="3400" dirty="0" smtClean="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Fraction</a:t>
            </a:r>
            <a:r>
              <a:rPr lang="ko-KR" altLang="ko-KR" sz="3400" dirty="0">
                <a:solidFill>
                  <a:srgbClr val="FFFFFF"/>
                </a:solidFill>
                <a:latin typeface="Arial" panose="020B0604020202020204" pitchFamily="34" charset="0"/>
                <a:cs typeface="Arial" panose="020B0604020202020204" pitchFamily="34" charset="0"/>
                <a:sym typeface="Arial Unicode MS" charset="0"/>
              </a:rPr>
              <a:t> of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Nucleons</a:t>
            </a:r>
            <a:r>
              <a:rPr lang="ko-KR" altLang="ko-KR" sz="3400" dirty="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in</a:t>
            </a:r>
            <a:r>
              <a:rPr lang="ko-KR" altLang="ko-KR" sz="3400" dirty="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th</a:t>
            </a:r>
            <a:r>
              <a:rPr lang="en-US" altLang="ko-KR" sz="3400" dirty="0">
                <a:solidFill>
                  <a:srgbClr val="FFFFFF"/>
                </a:solidFill>
                <a:latin typeface="Arial" panose="020B0604020202020204" pitchFamily="34" charset="0"/>
                <a:cs typeface="Arial" panose="020B0604020202020204" pitchFamily="34" charset="0"/>
                <a:sym typeface="Arial Unicode MS" charset="0"/>
              </a:rPr>
              <a:t>e   	 </a:t>
            </a:r>
            <a:r>
              <a:rPr lang="en-US" altLang="ko-KR" sz="3400" dirty="0" smtClean="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smtClean="0">
                <a:solidFill>
                  <a:srgbClr val="FFFFFF"/>
                </a:solidFill>
                <a:latin typeface="Arial" panose="020B0604020202020204" pitchFamily="34" charset="0"/>
                <a:cs typeface="Arial" panose="020B0604020202020204" pitchFamily="34" charset="0"/>
                <a:sym typeface="Arial Unicode MS" charset="0"/>
              </a:rPr>
              <a:t>Various</a:t>
            </a:r>
            <a:r>
              <a:rPr lang="ko-KR" altLang="ko-KR" sz="3400" dirty="0" smtClean="0">
                <a:solidFill>
                  <a:srgbClr val="FFFFFF"/>
                </a:solidFill>
                <a:latin typeface="Arial" panose="020B0604020202020204" pitchFamily="34" charset="0"/>
                <a:cs typeface="Arial" panose="020B0604020202020204" pitchFamily="34" charset="0"/>
                <a:sym typeface="Arial Unicode MS" charset="0"/>
              </a:rPr>
              <a:t>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Initial</a:t>
            </a:r>
            <a:r>
              <a:rPr lang="ko-KR" altLang="ko-KR" sz="3400" dirty="0">
                <a:solidFill>
                  <a:srgbClr val="FFFFFF"/>
                </a:solidFill>
                <a:latin typeface="Arial" panose="020B0604020202020204" pitchFamily="34" charset="0"/>
                <a:cs typeface="Arial" panose="020B0604020202020204" pitchFamily="34" charset="0"/>
                <a:sym typeface="Arial Unicode MS" charset="0"/>
              </a:rPr>
              <a:t>-State </a:t>
            </a:r>
            <a:r>
              <a:rPr lang="ko-KR" altLang="ko-KR" sz="3400" dirty="0" err="1">
                <a:solidFill>
                  <a:srgbClr val="FFFFFF"/>
                </a:solidFill>
                <a:latin typeface="Arial" panose="020B0604020202020204" pitchFamily="34" charset="0"/>
                <a:cs typeface="Arial" panose="020B0604020202020204" pitchFamily="34" charset="0"/>
                <a:sym typeface="Arial Unicode MS" charset="0"/>
              </a:rPr>
              <a:t>Configurations</a:t>
            </a:r>
            <a:r>
              <a:rPr lang="ko-KR" altLang="ko-KR" sz="3400" dirty="0">
                <a:solidFill>
                  <a:srgbClr val="FFFFFF"/>
                </a:solidFill>
                <a:latin typeface="Arial" panose="020B0604020202020204" pitchFamily="34" charset="0"/>
                <a:cs typeface="Arial" panose="020B0604020202020204" pitchFamily="34" charset="0"/>
                <a:sym typeface="Arial Unicode MS" charset="0"/>
              </a:rPr>
              <a:t> of </a:t>
            </a:r>
          </a:p>
        </p:txBody>
      </p:sp>
      <p:pic>
        <p:nvPicPr>
          <p:cNvPr id="17414" name="Picture 5" descr="pasted-image.pdf"/>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65200" y="5237163"/>
            <a:ext cx="538163" cy="327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7415" name="Picture 6" descr="pasted-image.pdf"/>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451725" y="587375"/>
            <a:ext cx="787400"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1"/>
          <p:cNvGrpSpPr>
            <a:grpSpLocks/>
          </p:cNvGrpSpPr>
          <p:nvPr/>
        </p:nvGrpSpPr>
        <p:grpSpPr bwMode="auto">
          <a:xfrm>
            <a:off x="0" y="0"/>
            <a:ext cx="9144000" cy="1143000"/>
            <a:chOff x="0" y="0"/>
            <a:chExt cx="9144000" cy="1143000"/>
          </a:xfrm>
        </p:grpSpPr>
        <p:sp>
          <p:nvSpPr>
            <p:cNvPr id="20486"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20487" name="Text Box 3"/>
            <p:cNvSpPr txBox="1">
              <a:spLocks/>
            </p:cNvSpPr>
            <p:nvPr/>
          </p:nvSpPr>
          <p:spPr bwMode="auto">
            <a:xfrm>
              <a:off x="0" y="32892"/>
              <a:ext cx="9144000" cy="107721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dirty="0" err="1">
                  <a:solidFill>
                    <a:srgbClr val="FFFFFF"/>
                  </a:solidFill>
                </a:rPr>
                <a:t>Momentum</a:t>
              </a:r>
              <a:r>
                <a:rPr lang="ko-KR" altLang="ko-KR" sz="3200" dirty="0">
                  <a:solidFill>
                    <a:srgbClr val="FFFFFF"/>
                  </a:solidFill>
                </a:rPr>
                <a:t> </a:t>
              </a:r>
              <a:r>
                <a:rPr lang="ko-KR" altLang="ko-KR" sz="3200" dirty="0" err="1">
                  <a:solidFill>
                    <a:srgbClr val="FFFFFF"/>
                  </a:solidFill>
                </a:rPr>
                <a:t>sharing</a:t>
              </a:r>
              <a:r>
                <a:rPr lang="ko-KR" altLang="ko-KR" sz="3200" dirty="0">
                  <a:solidFill>
                    <a:srgbClr val="FFFFFF"/>
                  </a:solidFill>
                </a:rPr>
                <a:t> </a:t>
              </a:r>
              <a:r>
                <a:rPr lang="ko-KR" altLang="ko-KR" sz="3200" dirty="0" err="1">
                  <a:solidFill>
                    <a:srgbClr val="FFFFFF"/>
                  </a:solidFill>
                </a:rPr>
                <a:t>in</a:t>
              </a:r>
              <a:r>
                <a:rPr lang="ko-KR" altLang="ko-KR" sz="3200" dirty="0">
                  <a:solidFill>
                    <a:srgbClr val="FFFFFF"/>
                  </a:solidFill>
                </a:rPr>
                <a:t> </a:t>
              </a:r>
              <a:r>
                <a:rPr lang="ko-KR" altLang="ko-KR" sz="3200" dirty="0" err="1">
                  <a:solidFill>
                    <a:srgbClr val="FFFFFF"/>
                  </a:solidFill>
                </a:rPr>
                <a:t>imbalanced</a:t>
              </a:r>
              <a:r>
                <a:rPr lang="ko-KR" altLang="ko-KR" sz="3200" dirty="0">
                  <a:solidFill>
                    <a:srgbClr val="FFFFFF"/>
                  </a:solidFill>
                </a:rPr>
                <a:t> </a:t>
              </a:r>
              <a:r>
                <a:rPr lang="ko-KR" altLang="ko-KR" sz="3200" dirty="0" err="1">
                  <a:solidFill>
                    <a:srgbClr val="FFFFFF"/>
                  </a:solidFill>
                </a:rPr>
                <a:t>Fermi</a:t>
              </a:r>
              <a:r>
                <a:rPr lang="ko-KR" altLang="ko-KR" sz="3200" dirty="0">
                  <a:solidFill>
                    <a:srgbClr val="FFFFFF"/>
                  </a:solidFill>
                </a:rPr>
                <a:t> </a:t>
              </a:r>
              <a:r>
                <a:rPr lang="ko-KR" altLang="ko-KR" sz="3200" dirty="0" err="1" smtClean="0">
                  <a:solidFill>
                    <a:srgbClr val="FFFFFF"/>
                  </a:solidFill>
                </a:rPr>
                <a:t>systems</a:t>
              </a:r>
              <a:endParaRPr lang="ko-KR" altLang="ko-KR" sz="3200" dirty="0">
                <a:solidFill>
                  <a:srgbClr val="FFFFFF"/>
                </a:solidFill>
              </a:endParaRPr>
            </a:p>
          </p:txBody>
        </p:sp>
      </p:grpSp>
      <p:pic>
        <p:nvPicPr>
          <p:cNvPr id="20483" name="Picture 4" descr="그림 2"/>
          <p:cNvPicPr>
            <a:picLocks noChangeAspect="1"/>
          </p:cNvPicPr>
          <p:nvPr/>
        </p:nvPicPr>
        <p:blipFill>
          <a:blip r:embed="rId2" cstate="print">
            <a:extLst>
              <a:ext uri="{28A0092B-C50C-407E-A947-70E740481C1C}">
                <a14:useLocalDpi xmlns:a14="http://schemas.microsoft.com/office/drawing/2010/main" xmlns="" val="0"/>
              </a:ext>
            </a:extLst>
          </a:blip>
          <a:srcRect l="10039" t="18456" r="8455" b="21742"/>
          <a:stretch>
            <a:fillRect/>
          </a:stretch>
        </p:blipFill>
        <p:spPr bwMode="auto">
          <a:xfrm>
            <a:off x="250825" y="1411288"/>
            <a:ext cx="8532813" cy="50085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0484" name="Rectangle 5" descr="직사각형 1"/>
          <p:cNvSpPr>
            <a:spLocks/>
          </p:cNvSpPr>
          <p:nvPr/>
        </p:nvSpPr>
        <p:spPr bwMode="auto">
          <a:xfrm>
            <a:off x="250825" y="5124450"/>
            <a:ext cx="2808288" cy="1295400"/>
          </a:xfrm>
          <a:prstGeom prst="rect">
            <a:avLst/>
          </a:prstGeom>
          <a:solidFill>
            <a:srgbClr val="FFFFFF"/>
          </a:solidFill>
          <a:ln w="25400">
            <a:solidFill>
              <a:srgbClr val="FFFFFF"/>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a:solidFill>
                <a:srgbClr val="FFFFFF"/>
              </a:solidFill>
            </a:endParaRPr>
          </a:p>
        </p:txBody>
      </p:sp>
      <p:sp>
        <p:nvSpPr>
          <p:cNvPr id="20485" name="Text Box 6" descr="TextBox 3"/>
          <p:cNvSpPr txBox="1">
            <a:spLocks/>
          </p:cNvSpPr>
          <p:nvPr/>
        </p:nvSpPr>
        <p:spPr bwMode="auto">
          <a:xfrm>
            <a:off x="107504" y="1052736"/>
            <a:ext cx="3887787" cy="156966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spAutoFit/>
          </a:bodyPr>
          <a:lstStyle>
            <a:lvl1pPr marL="214313" indent="-214313">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eaLnBrk="1"/>
            <a:r>
              <a:rPr lang="ko-KR" altLang="ko-KR" sz="2400" dirty="0"/>
              <a:t>CLAS:</a:t>
            </a:r>
          </a:p>
          <a:p>
            <a:pPr eaLnBrk="1">
              <a:buSzPct val="100000"/>
              <a:buFont typeface="Arial" panose="020B0604020202020204" pitchFamily="34" charset="0"/>
              <a:buChar char="•"/>
            </a:pPr>
            <a:r>
              <a:rPr lang="ko-KR" altLang="ko-KR" sz="2400" dirty="0" err="1"/>
              <a:t>Nuclear</a:t>
            </a:r>
            <a:r>
              <a:rPr lang="ko-KR" altLang="ko-KR" sz="2400" dirty="0"/>
              <a:t> </a:t>
            </a:r>
            <a:r>
              <a:rPr lang="ko-KR" altLang="ko-KR" sz="2400" dirty="0" err="1"/>
              <a:t>Physics</a:t>
            </a:r>
            <a:endParaRPr lang="ko-KR" altLang="ko-KR" sz="2400" dirty="0"/>
          </a:p>
          <a:p>
            <a:pPr eaLnBrk="1">
              <a:buSzPct val="100000"/>
              <a:buFont typeface="Arial" panose="020B0604020202020204" pitchFamily="34" charset="0"/>
              <a:buChar char="•"/>
            </a:pPr>
            <a:r>
              <a:rPr lang="ko-KR" altLang="ko-KR" sz="2400" dirty="0" err="1"/>
              <a:t>Hadron</a:t>
            </a:r>
            <a:r>
              <a:rPr lang="ko-KR" altLang="ko-KR" sz="2400" dirty="0"/>
              <a:t> </a:t>
            </a:r>
            <a:r>
              <a:rPr lang="ko-KR" altLang="ko-KR" sz="2400" dirty="0" err="1"/>
              <a:t>Spectroscopy</a:t>
            </a:r>
            <a:endParaRPr lang="ko-KR" altLang="ko-KR" sz="2400" dirty="0"/>
          </a:p>
          <a:p>
            <a:pPr eaLnBrk="1">
              <a:buSzPct val="100000"/>
              <a:buFont typeface="Arial" panose="020B0604020202020204" pitchFamily="34" charset="0"/>
              <a:buChar char="•"/>
            </a:pPr>
            <a:r>
              <a:rPr lang="ko-KR" altLang="ko-KR" sz="2400" dirty="0" err="1"/>
              <a:t>Deep</a:t>
            </a:r>
            <a:r>
              <a:rPr lang="ko-KR" altLang="ko-KR" sz="2400" dirty="0"/>
              <a:t> </a:t>
            </a:r>
            <a:r>
              <a:rPr lang="ko-KR" altLang="ko-KR" sz="2400" dirty="0" err="1"/>
              <a:t>Process</a:t>
            </a:r>
            <a:endParaRPr lang="ko-KR" altLang="ko-KR" sz="2400"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1"/>
          <p:cNvGrpSpPr>
            <a:grpSpLocks/>
          </p:cNvGrpSpPr>
          <p:nvPr/>
        </p:nvGrpSpPr>
        <p:grpSpPr bwMode="auto">
          <a:xfrm>
            <a:off x="0" y="0"/>
            <a:ext cx="9144000" cy="1143000"/>
            <a:chOff x="0" y="0"/>
            <a:chExt cx="9144000" cy="1143000"/>
          </a:xfrm>
        </p:grpSpPr>
        <p:sp>
          <p:nvSpPr>
            <p:cNvPr id="21513" name="Rectangle 2"/>
            <p:cNvSpPr>
              <a:spLocks/>
            </p:cNvSpPr>
            <p:nvPr/>
          </p:nvSpPr>
          <p:spPr bwMode="auto">
            <a:xfrm>
              <a:off x="0" y="0"/>
              <a:ext cx="9144000" cy="1143000"/>
            </a:xfrm>
            <a:prstGeom prst="rect">
              <a:avLst/>
            </a:prstGeom>
            <a:solidFill>
              <a:srgbClr val="E22626"/>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endParaRPr lang="ko-KR" altLang="ko-KR" sz="4400"/>
            </a:p>
          </p:txBody>
        </p:sp>
        <p:sp>
          <p:nvSpPr>
            <p:cNvPr id="21514" name="Text Box 3"/>
            <p:cNvSpPr txBox="1">
              <a:spLocks/>
            </p:cNvSpPr>
            <p:nvPr/>
          </p:nvSpPr>
          <p:spPr bwMode="auto">
            <a:xfrm>
              <a:off x="0" y="284479"/>
              <a:ext cx="9144000" cy="57404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rIns="45720" anchor="ctr">
              <a:spAutoFit/>
            </a:bodyPr>
            <a:lstStyle>
              <a:lvl1pPr>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1pPr>
              <a:lvl2pPr marL="742950" indent="-28575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2pPr>
              <a:lvl3pPr marL="11430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3pPr>
              <a:lvl4pPr marL="16002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4pPr>
              <a:lvl5pPr marL="2057400" indent="-228600">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5pPr>
              <a:lvl6pPr marL="25146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6pPr>
              <a:lvl7pPr marL="29718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7pPr>
              <a:lvl8pPr marL="34290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8pPr>
              <a:lvl9pPr marL="3886200" indent="-228600" eaLnBrk="0" fontAlgn="base" hangingPunct="0">
                <a:spcBef>
                  <a:spcPct val="0"/>
                </a:spcBef>
                <a:spcAft>
                  <a:spcPct val="0"/>
                </a:spcAft>
                <a:defRPr>
                  <a:solidFill>
                    <a:srgbClr val="000000"/>
                  </a:solidFill>
                  <a:latin typeface="맑은 고딕" panose="020B0503020000020004" pitchFamily="50" charset="-127"/>
                  <a:ea typeface="맑은 고딕" panose="020B0503020000020004" pitchFamily="50" charset="-127"/>
                  <a:sym typeface="맑은 고딕" panose="020B0503020000020004" pitchFamily="50" charset="-127"/>
                </a:defRPr>
              </a:lvl9pPr>
            </a:lstStyle>
            <a:p>
              <a:pPr algn="ctr" eaLnBrk="1"/>
              <a:r>
                <a:rPr lang="ko-KR" altLang="ko-KR" sz="3200">
                  <a:solidFill>
                    <a:srgbClr val="FFFFFF"/>
                  </a:solidFill>
                </a:rPr>
                <a:t>3D Reconstruction</a:t>
              </a:r>
            </a:p>
          </p:txBody>
        </p:sp>
      </p:grpSp>
      <p:pic>
        <p:nvPicPr>
          <p:cNvPr id="21507" name="Picture 4" descr="그림 2"/>
          <p:cNvPicPr>
            <a:picLocks noChangeAspect="1"/>
          </p:cNvPicPr>
          <p:nvPr/>
        </p:nvPicPr>
        <p:blipFill>
          <a:blip r:embed="rId3" cstate="print">
            <a:extLst>
              <a:ext uri="{28A0092B-C50C-407E-A947-70E740481C1C}">
                <a14:useLocalDpi xmlns:a14="http://schemas.microsoft.com/office/drawing/2010/main" xmlns="" val="0"/>
              </a:ext>
            </a:extLst>
          </a:blip>
          <a:srcRect l="13585" t="20670" r="57474" b="44629"/>
          <a:stretch>
            <a:fillRect/>
          </a:stretch>
        </p:blipFill>
        <p:spPr bwMode="auto">
          <a:xfrm>
            <a:off x="106363" y="1081088"/>
            <a:ext cx="3133725" cy="3006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1508" name="Picture 5" descr="그림 5"/>
          <p:cNvPicPr>
            <a:picLocks noChangeAspect="1"/>
          </p:cNvPicPr>
          <p:nvPr/>
        </p:nvPicPr>
        <p:blipFill>
          <a:blip r:embed="rId3" cstate="print">
            <a:extLst>
              <a:ext uri="{28A0092B-C50C-407E-A947-70E740481C1C}">
                <a14:useLocalDpi xmlns:a14="http://schemas.microsoft.com/office/drawing/2010/main" xmlns="" val="0"/>
              </a:ext>
            </a:extLst>
          </a:blip>
          <a:srcRect l="61423" t="30269" r="11407" b="35031"/>
          <a:stretch>
            <a:fillRect/>
          </a:stretch>
        </p:blipFill>
        <p:spPr bwMode="auto">
          <a:xfrm>
            <a:off x="5845175" y="1141413"/>
            <a:ext cx="3313113" cy="3384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1509" name="Picture 6" descr="그림 6"/>
          <p:cNvPicPr>
            <a:picLocks noChangeAspect="1"/>
          </p:cNvPicPr>
          <p:nvPr/>
        </p:nvPicPr>
        <p:blipFill>
          <a:blip r:embed="rId3" cstate="print">
            <a:extLst>
              <a:ext uri="{28A0092B-C50C-407E-A947-70E740481C1C}">
                <a14:useLocalDpi xmlns:a14="http://schemas.microsoft.com/office/drawing/2010/main" xmlns="" val="0"/>
              </a:ext>
            </a:extLst>
          </a:blip>
          <a:srcRect l="32483" t="56847" r="39757" b="8453"/>
          <a:stretch>
            <a:fillRect/>
          </a:stretch>
        </p:blipFill>
        <p:spPr bwMode="auto">
          <a:xfrm>
            <a:off x="3035300" y="4022725"/>
            <a:ext cx="2835275" cy="28336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1510" name="Picture 7" descr="그림 7"/>
          <p:cNvPicPr>
            <a:picLocks noChangeAspect="1"/>
          </p:cNvPicPr>
          <p:nvPr/>
        </p:nvPicPr>
        <p:blipFill>
          <a:blip r:embed="rId3" cstate="print">
            <a:extLst>
              <a:ext uri="{28A0092B-C50C-407E-A947-70E740481C1C}">
                <a14:useLocalDpi xmlns:a14="http://schemas.microsoft.com/office/drawing/2010/main" xmlns="" val="0"/>
              </a:ext>
            </a:extLst>
          </a:blip>
          <a:srcRect l="44649" t="35249" r="39636" b="46901"/>
          <a:stretch>
            <a:fillRect/>
          </a:stretch>
        </p:blipFill>
        <p:spPr bwMode="auto">
          <a:xfrm>
            <a:off x="3884613" y="1555750"/>
            <a:ext cx="1604962" cy="1458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1511" name="Picture 8" descr="그림 8"/>
          <p:cNvPicPr>
            <a:picLocks noChangeAspect="1"/>
          </p:cNvPicPr>
          <p:nvPr/>
        </p:nvPicPr>
        <p:blipFill>
          <a:blip r:embed="rId3" cstate="print">
            <a:extLst>
              <a:ext uri="{28A0092B-C50C-407E-A947-70E740481C1C}">
                <a14:useLocalDpi xmlns:a14="http://schemas.microsoft.com/office/drawing/2010/main" xmlns="" val="0"/>
              </a:ext>
            </a:extLst>
          </a:blip>
          <a:srcRect l="64862" t="69621" r="18216" b="11871"/>
          <a:stretch>
            <a:fillRect/>
          </a:stretch>
        </p:blipFill>
        <p:spPr bwMode="auto">
          <a:xfrm>
            <a:off x="6637338" y="4924425"/>
            <a:ext cx="1728787" cy="1512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1512" name="Picture 9" descr="그림 9"/>
          <p:cNvPicPr>
            <a:picLocks noChangeAspect="1"/>
          </p:cNvPicPr>
          <p:nvPr/>
        </p:nvPicPr>
        <p:blipFill>
          <a:blip r:embed="rId3" cstate="print">
            <a:extLst>
              <a:ext uri="{28A0092B-C50C-407E-A947-70E740481C1C}">
                <a14:useLocalDpi xmlns:a14="http://schemas.microsoft.com/office/drawing/2010/main" xmlns="" val="0"/>
              </a:ext>
            </a:extLst>
          </a:blip>
          <a:srcRect l="14790" t="58162" r="68288" b="13638"/>
          <a:stretch>
            <a:fillRect/>
          </a:stretch>
        </p:blipFill>
        <p:spPr bwMode="auto">
          <a:xfrm>
            <a:off x="414338" y="4100513"/>
            <a:ext cx="2111375" cy="281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테마">
  <a:themeElements>
    <a:clrScheme name="">
      <a:dk1>
        <a:srgbClr val="000000"/>
      </a:dk1>
      <a:lt1>
        <a:srgbClr val="EEECE1"/>
      </a:lt1>
      <a:dk2>
        <a:srgbClr val="A7A7A7"/>
      </a:dk2>
      <a:lt2>
        <a:srgbClr val="535353"/>
      </a:lt2>
      <a:accent1>
        <a:srgbClr val="4F81BD"/>
      </a:accent1>
      <a:accent2>
        <a:srgbClr val="C0504D"/>
      </a:accent2>
      <a:accent3>
        <a:srgbClr val="F5F4EE"/>
      </a:accent3>
      <a:accent4>
        <a:srgbClr val="000000"/>
      </a:accent4>
      <a:accent5>
        <a:srgbClr val="B2C1DB"/>
      </a:accent5>
      <a:accent6>
        <a:srgbClr val="AE4845"/>
      </a:accent6>
      <a:hlink>
        <a:srgbClr val="0000FF"/>
      </a:hlink>
      <a:folHlink>
        <a:srgbClr val="FF00FF"/>
      </a:folHlink>
    </a:clrScheme>
    <a:fontScheme name="Office 테마">
      <a:majorFont>
        <a:latin typeface="맑은 고딕"/>
        <a:ea typeface="맑은 고딕"/>
        <a:cs typeface=""/>
      </a:majorFont>
      <a:minorFont>
        <a:latin typeface="맑은 고딕"/>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a:spPr>
      <a:bodyPr vert="horz" wrap="square" lIns="45720" tIns="45720" rIns="45720" bIns="45720"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ko-KR" altLang="ko-KR" sz="1800" b="0" i="0" u="none" strike="noStrike" cap="none" normalizeH="0" baseline="0" smtClean="0">
            <a:ln>
              <a:noFill/>
            </a:ln>
            <a:solidFill>
              <a:srgbClr val="000000"/>
            </a:solidFill>
            <a:effectLst/>
            <a:latin typeface="맑은 고딕" panose="020B0503020000020004" pitchFamily="50" charset="-127"/>
            <a:ea typeface="맑은 고딕" panose="020B0503020000020004" pitchFamily="50" charset="-127"/>
            <a:sym typeface="맑은 고딕" panose="020B0503020000020004" pitchFamily="50" charset="-127"/>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a:spPr>
      <a:bodyPr vert="horz" wrap="square" lIns="45720" tIns="45720" rIns="45720" bIns="45720"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ko-KR" altLang="ko-KR" sz="1800" b="0" i="0" u="none" strike="noStrike" cap="none" normalizeH="0" baseline="0" smtClean="0">
            <a:ln>
              <a:noFill/>
            </a:ln>
            <a:solidFill>
              <a:srgbClr val="000000"/>
            </a:solidFill>
            <a:effectLst/>
            <a:latin typeface="맑은 고딕" panose="020B0503020000020004" pitchFamily="50" charset="-127"/>
            <a:ea typeface="맑은 고딕" panose="020B0503020000020004" pitchFamily="50" charset="-127"/>
            <a:sym typeface="맑은 고딕" panose="020B0503020000020004" pitchFamily="50" charset="-127"/>
          </a:defRPr>
        </a:defPPr>
      </a:lst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테마">
  <a:themeElements>
    <a:clrScheme name="">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FF00FF"/>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930</Words>
  <Application>Microsoft Office PowerPoint</Application>
  <PresentationFormat>화면 슬라이드 쇼(4:3)</PresentationFormat>
  <Paragraphs>104</Paragraphs>
  <Slides>32</Slides>
  <Notes>20</Notes>
  <HiddenSlides>0</HiddenSlides>
  <MMClips>0</MMClips>
  <ScaleCrop>false</ScaleCrop>
  <HeadingPairs>
    <vt:vector size="4" baseType="variant">
      <vt:variant>
        <vt:lpstr>테마</vt:lpstr>
      </vt:variant>
      <vt:variant>
        <vt:i4>1</vt:i4>
      </vt:variant>
      <vt:variant>
        <vt:lpstr>슬라이드 제목</vt:lpstr>
      </vt:variant>
      <vt:variant>
        <vt:i4>32</vt:i4>
      </vt:variant>
    </vt:vector>
  </HeadingPairs>
  <TitlesOfParts>
    <vt:vector size="33" baseType="lpstr">
      <vt:lpstr>Office 테마</vt:lpstr>
      <vt:lpstr>The 12th BLTP-APCTP  JINR Joint Workshop</vt:lpstr>
      <vt:lpstr>Short-Range Nucleon-Nucleon Correlations    Investigated with the Reaction</vt:lpstr>
      <vt:lpstr> </vt:lpstr>
      <vt:lpstr>슬라이드 4</vt:lpstr>
      <vt:lpstr>Dominant Features of the Nucleon Momentum Distribution in Nuclei</vt:lpstr>
      <vt:lpstr>슬라이드 6</vt:lpstr>
      <vt:lpstr>슬라이드 7</vt:lpstr>
      <vt:lpstr>슬라이드 8</vt:lpstr>
      <vt:lpstr>슬라이드 9</vt:lpstr>
      <vt:lpstr>슬라이드 10</vt:lpstr>
      <vt:lpstr>슬라이드 11</vt:lpstr>
      <vt:lpstr>슬라이드 12</vt:lpstr>
      <vt:lpstr>슬라이드 13</vt:lpstr>
      <vt:lpstr>Probing High Momentum Protons and Neutrons in Asymmetric Nuclei</vt:lpstr>
      <vt:lpstr>슬라이드 15</vt:lpstr>
      <vt:lpstr>슬라이드 16</vt:lpstr>
      <vt:lpstr>슬라이드 17</vt:lpstr>
      <vt:lpstr>Probing High Momentum Protons and Neutrons in Asymmetric Nuclei</vt:lpstr>
      <vt:lpstr>Back Up Slides</vt:lpstr>
      <vt:lpstr>슬라이드 20</vt:lpstr>
      <vt:lpstr>슬라이드 21</vt:lpstr>
      <vt:lpstr>Introduction/SRC</vt:lpstr>
      <vt:lpstr>슬라이드 23</vt:lpstr>
      <vt:lpstr>Short-range Correlated Pairs Prefer to be np</vt:lpstr>
      <vt:lpstr>슬라이드 25</vt:lpstr>
      <vt:lpstr>슬라이드 26</vt:lpstr>
      <vt:lpstr>슬라이드 27</vt:lpstr>
      <vt:lpstr>슬라이드 28</vt:lpstr>
      <vt:lpstr>슬라이드 29</vt:lpstr>
      <vt:lpstr>슬라이드 30</vt:lpstr>
      <vt:lpstr>슬라이드 31</vt:lpstr>
      <vt:lpstr>슬라이드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12th BLTP-APCTP  JINR Joint Workshop</dc:title>
  <dc:creator>NUCLEAR</dc:creator>
  <cp:lastModifiedBy>master</cp:lastModifiedBy>
  <cp:revision>29</cp:revision>
  <cp:lastPrinted>2018-08-15T08:09:58Z</cp:lastPrinted>
  <dcterms:modified xsi:type="dcterms:W3CDTF">2018-08-19T03:18:30Z</dcterms:modified>
</cp:coreProperties>
</file>