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7" r:id="rId2"/>
    <p:sldId id="494" r:id="rId3"/>
    <p:sldId id="428" r:id="rId4"/>
    <p:sldId id="451" r:id="rId5"/>
    <p:sldId id="449" r:id="rId6"/>
    <p:sldId id="495" r:id="rId7"/>
    <p:sldId id="450" r:id="rId8"/>
    <p:sldId id="417" r:id="rId9"/>
    <p:sldId id="454" r:id="rId10"/>
    <p:sldId id="455" r:id="rId11"/>
    <p:sldId id="456" r:id="rId12"/>
    <p:sldId id="499" r:id="rId13"/>
    <p:sldId id="458" r:id="rId14"/>
    <p:sldId id="418" r:id="rId15"/>
    <p:sldId id="398" r:id="rId16"/>
    <p:sldId id="497" r:id="rId17"/>
    <p:sldId id="496" r:id="rId18"/>
    <p:sldId id="460" r:id="rId19"/>
    <p:sldId id="461" r:id="rId20"/>
    <p:sldId id="490" r:id="rId21"/>
    <p:sldId id="462" r:id="rId22"/>
    <p:sldId id="491" r:id="rId23"/>
    <p:sldId id="463" r:id="rId24"/>
    <p:sldId id="475" r:id="rId25"/>
    <p:sldId id="481" r:id="rId26"/>
    <p:sldId id="464" r:id="rId27"/>
    <p:sldId id="498" r:id="rId28"/>
    <p:sldId id="465" r:id="rId29"/>
    <p:sldId id="482" r:id="rId30"/>
    <p:sldId id="395" r:id="rId31"/>
    <p:sldId id="487" r:id="rId32"/>
    <p:sldId id="486" r:id="rId33"/>
    <p:sldId id="485" r:id="rId34"/>
    <p:sldId id="48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CC"/>
    <a:srgbClr val="42C2D0"/>
    <a:srgbClr val="190DB3"/>
    <a:srgbClr val="009900"/>
    <a:srgbClr val="3B12A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86392" autoAdjust="0"/>
  </p:normalViewPr>
  <p:slideViewPr>
    <p:cSldViewPr>
      <p:cViewPr varScale="1">
        <p:scale>
          <a:sx n="65" d="100"/>
          <a:sy n="65" d="100"/>
        </p:scale>
        <p:origin x="-12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5.xml"/><Relationship Id="rId13" Type="http://schemas.openxmlformats.org/officeDocument/2006/relationships/slide" Target="slides/slide20.xml"/><Relationship Id="rId3" Type="http://schemas.openxmlformats.org/officeDocument/2006/relationships/slide" Target="slides/slide10.xml"/><Relationship Id="rId7" Type="http://schemas.openxmlformats.org/officeDocument/2006/relationships/slide" Target="slides/slide14.xml"/><Relationship Id="rId12" Type="http://schemas.openxmlformats.org/officeDocument/2006/relationships/slide" Target="slides/slide19.xml"/><Relationship Id="rId2" Type="http://schemas.openxmlformats.org/officeDocument/2006/relationships/slide" Target="slides/slide9.xml"/><Relationship Id="rId1" Type="http://schemas.openxmlformats.org/officeDocument/2006/relationships/slide" Target="slides/slide8.xml"/><Relationship Id="rId6" Type="http://schemas.openxmlformats.org/officeDocument/2006/relationships/slide" Target="slides/slide13.xml"/><Relationship Id="rId11" Type="http://schemas.openxmlformats.org/officeDocument/2006/relationships/slide" Target="slides/slide18.xml"/><Relationship Id="rId5" Type="http://schemas.openxmlformats.org/officeDocument/2006/relationships/slide" Target="slides/slide12.xml"/><Relationship Id="rId15" Type="http://schemas.openxmlformats.org/officeDocument/2006/relationships/slide" Target="slides/slide27.xml"/><Relationship Id="rId10" Type="http://schemas.openxmlformats.org/officeDocument/2006/relationships/slide" Target="slides/slide17.xml"/><Relationship Id="rId4" Type="http://schemas.openxmlformats.org/officeDocument/2006/relationships/slide" Target="slides/slide11.xml"/><Relationship Id="rId9" Type="http://schemas.openxmlformats.org/officeDocument/2006/relationships/slide" Target="slides/slide16.xml"/><Relationship Id="rId14" Type="http://schemas.openxmlformats.org/officeDocument/2006/relationships/slide" Target="slides/slide2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CB498-CBB1-42B0-827E-793382115EE2}" type="datetimeFigureOut">
              <a:rPr lang="en-US" smtClean="0"/>
              <a:pPr/>
              <a:t>7/1/2018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D0203-4B91-4912-832F-F11AEEFD2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D0203-4B91-4912-832F-F11AEEFD2C7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D0203-4B91-4912-832F-F11AEEFD2C7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374542-E18F-40CC-93FB-FD7320F9A543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51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F0FF92-861E-4A9F-9CD0-9EF0006609F5}" type="slidenum">
              <a:rPr lang="de-DE" smtClean="0">
                <a:latin typeface="Arial" charset="0"/>
              </a:rPr>
              <a:pPr/>
              <a:t>4</a:t>
            </a:fld>
            <a:endParaRPr lang="de-DE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9702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DD41EC-6F75-4A5C-AEBC-D5E6DB4C87FD}" type="slidenum">
              <a:rPr lang="de-DE" smtClean="0">
                <a:latin typeface="Arial" charset="0"/>
              </a:rPr>
              <a:pPr/>
              <a:t>5</a:t>
            </a:fld>
            <a:endParaRPr lang="de-DE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38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F65BEEA-71E3-4B0B-9BB5-DB58A9BB35D6}" type="slidenum">
              <a:rPr lang="en-US" sz="1200">
                <a:latin typeface="Calibri" pitchFamily="34" charset="0"/>
              </a:rPr>
              <a:pPr algn="r"/>
              <a:t>6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DD41EC-6F75-4A5C-AEBC-D5E6DB4C87FD}" type="slidenum">
              <a:rPr lang="de-DE" smtClean="0">
                <a:latin typeface="Arial" charset="0"/>
              </a:rPr>
              <a:pPr/>
              <a:t>7</a:t>
            </a:fld>
            <a:endParaRPr lang="de-DE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212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D0203-4B91-4912-832F-F11AEEFD2C7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7/1/2018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838200" y="1905000"/>
            <a:ext cx="769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Prospects of Studying Hadrons in Nuclear</a:t>
            </a:r>
          </a:p>
          <a:p>
            <a:pPr>
              <a:defRPr/>
            </a:pP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             Matter with the </a:t>
            </a:r>
            <a:r>
              <a:rPr lang="en-US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GlueX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  Detector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09600" y="228600"/>
            <a:ext cx="4038600" cy="1600200"/>
            <a:chOff x="144" y="2352"/>
            <a:chExt cx="2976" cy="1443"/>
          </a:xfrm>
        </p:grpSpPr>
        <p:pic>
          <p:nvPicPr>
            <p:cNvPr id="2056" name="Picture 1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" y="2352"/>
              <a:ext cx="2960" cy="144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2057" name="Rectangle 21"/>
            <p:cNvSpPr>
              <a:spLocks noChangeArrowheads="1"/>
            </p:cNvSpPr>
            <p:nvPr/>
          </p:nvSpPr>
          <p:spPr bwMode="auto">
            <a:xfrm>
              <a:off x="2064" y="2400"/>
              <a:ext cx="1056" cy="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3276600" y="3048000"/>
            <a:ext cx="2895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6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Somov</a:t>
            </a:r>
            <a:r>
              <a:rPr lang="en-US" sz="1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(Jefferson Lab)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30349" y="4495800"/>
            <a:ext cx="5813451" cy="1759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en-US" dirty="0" err="1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GlueX</a:t>
            </a:r>
            <a:r>
              <a:rPr lang="en-US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detector  in  Hall D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rgbClr val="190DB3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Proposed experiments  using nuclear targets</a:t>
            </a:r>
          </a:p>
          <a:p>
            <a:pPr>
              <a:lnSpc>
                <a:spcPts val="1000"/>
              </a:lnSpc>
              <a:buFont typeface="Arial" pitchFamily="34" charset="0"/>
              <a:buChar char="•"/>
            </a:pPr>
            <a:endParaRPr lang="en-US" dirty="0" smtClean="0">
              <a:solidFill>
                <a:srgbClr val="190DB3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en-US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        - Study color transparency in </a:t>
            </a:r>
            <a:r>
              <a:rPr lang="en-US" dirty="0" err="1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photoproduction</a:t>
            </a:r>
            <a:endParaRPr lang="en-US" dirty="0" smtClean="0">
              <a:solidFill>
                <a:srgbClr val="190DB3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lnSpc>
                <a:spcPts val="1200"/>
              </a:lnSpc>
            </a:pPr>
            <a:endParaRPr lang="en-US" dirty="0" smtClean="0">
              <a:solidFill>
                <a:srgbClr val="190DB3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en-US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        - Study </a:t>
            </a:r>
            <a:r>
              <a:rPr lang="en-US" dirty="0" err="1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photoproduction</a:t>
            </a:r>
            <a:r>
              <a:rPr lang="en-US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of vector mesons off nuclei </a:t>
            </a:r>
            <a:endParaRPr lang="en-US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pic>
        <p:nvPicPr>
          <p:cNvPr id="12" name="Picture 26" descr="JLab_logo_whit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533400"/>
            <a:ext cx="175260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33400" y="36576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Nature of </a:t>
            </a:r>
            <a:r>
              <a:rPr lang="en-US" b="1" dirty="0" err="1" smtClean="0"/>
              <a:t>Hadron</a:t>
            </a:r>
            <a:r>
              <a:rPr lang="en-US" b="1" dirty="0" smtClean="0"/>
              <a:t> Mass and Quark-Gluon Confinement from </a:t>
            </a:r>
            <a:r>
              <a:rPr lang="en-US" b="1" dirty="0" err="1" smtClean="0"/>
              <a:t>JLab</a:t>
            </a:r>
            <a:r>
              <a:rPr lang="en-US" b="1" dirty="0" smtClean="0"/>
              <a:t> Experiments </a:t>
            </a:r>
          </a:p>
          <a:p>
            <a:r>
              <a:rPr lang="en-US" b="1" dirty="0" smtClean="0"/>
              <a:t>                              in the 12-</a:t>
            </a:r>
            <a:r>
              <a:rPr lang="en-US" b="1" dirty="0" err="1" smtClean="0"/>
              <a:t>GeV</a:t>
            </a:r>
            <a:r>
              <a:rPr lang="en-US" b="1" dirty="0" smtClean="0"/>
              <a:t> Era,  July  3 , 2018, Pohang, Korea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391180"/>
            <a:ext cx="6277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Proposed CT Measurements at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GlueX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92162" name="Picture 2" descr="C:\Users\somov\Desktop\Documents\conferences\korea_2018\color_transparency\maria_slide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738" y="1522413"/>
            <a:ext cx="4056062" cy="358298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029200" y="1600200"/>
            <a:ext cx="3505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Measure nuclear transparency </a:t>
            </a:r>
            <a:r>
              <a:rPr lang="en-US" dirty="0" smtClean="0">
                <a:solidFill>
                  <a:srgbClr val="0000FF"/>
                </a:solidFill>
              </a:rPr>
              <a:t> 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using  </a:t>
            </a:r>
            <a:r>
              <a:rPr lang="en-US" dirty="0" smtClean="0">
                <a:solidFill>
                  <a:srgbClr val="0000FF"/>
                </a:solidFill>
              </a:rPr>
              <a:t>nuclear targets:</a:t>
            </a:r>
          </a:p>
          <a:p>
            <a:r>
              <a:rPr lang="en-US" dirty="0" smtClean="0"/>
              <a:t>         D</a:t>
            </a:r>
            <a:r>
              <a:rPr lang="en-US" dirty="0" smtClean="0"/>
              <a:t>,  </a:t>
            </a:r>
            <a:r>
              <a:rPr lang="en-US" baseline="30000" dirty="0" err="1" smtClean="0"/>
              <a:t>4</a:t>
            </a:r>
            <a:r>
              <a:rPr lang="en-US" dirty="0" err="1" smtClean="0"/>
              <a:t>He</a:t>
            </a:r>
            <a:r>
              <a:rPr lang="en-US" dirty="0" smtClean="0"/>
              <a:t>,  </a:t>
            </a:r>
            <a:r>
              <a:rPr lang="en-US" baseline="30000" dirty="0" smtClean="0"/>
              <a:t>12</a:t>
            </a:r>
            <a:r>
              <a:rPr lang="en-US" dirty="0" smtClean="0"/>
              <a:t>C,  </a:t>
            </a:r>
            <a:r>
              <a:rPr lang="en-US" baseline="30000" dirty="0" smtClean="0"/>
              <a:t>40</a:t>
            </a:r>
            <a:r>
              <a:rPr lang="en-US" dirty="0" smtClean="0"/>
              <a:t>C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Reconstruct several final states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Large range of |t </a:t>
            </a:r>
            <a:r>
              <a:rPr lang="en-US" baseline="-25000" dirty="0" smtClean="0">
                <a:solidFill>
                  <a:srgbClr val="0000FF"/>
                </a:solidFill>
              </a:rPr>
              <a:t>max</a:t>
            </a:r>
            <a:r>
              <a:rPr lang="en-US" dirty="0" smtClean="0">
                <a:solidFill>
                  <a:srgbClr val="0000FF"/>
                </a:solidFill>
              </a:rPr>
              <a:t>| 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from 3 </a:t>
            </a:r>
            <a:r>
              <a:rPr lang="en-US" dirty="0" err="1" smtClean="0">
                <a:solidFill>
                  <a:srgbClr val="0000FF"/>
                </a:solidFill>
              </a:rPr>
              <a:t>GeV</a:t>
            </a:r>
            <a:r>
              <a:rPr lang="en-US" baseline="30000" dirty="0" err="1" smtClean="0">
                <a:solidFill>
                  <a:srgbClr val="0000FF"/>
                </a:solidFill>
              </a:rPr>
              <a:t>2</a:t>
            </a:r>
            <a:r>
              <a:rPr lang="en-US" dirty="0" smtClean="0">
                <a:solidFill>
                  <a:srgbClr val="0000FF"/>
                </a:solidFill>
              </a:rPr>
              <a:t> to about 10 </a:t>
            </a:r>
            <a:r>
              <a:rPr lang="en-US" dirty="0" err="1" smtClean="0">
                <a:solidFill>
                  <a:srgbClr val="0000FF"/>
                </a:solidFill>
              </a:rPr>
              <a:t>GeV</a:t>
            </a:r>
            <a:r>
              <a:rPr lang="en-US" baseline="30000" dirty="0" err="1" smtClean="0">
                <a:solidFill>
                  <a:srgbClr val="0000FF"/>
                </a:solidFill>
              </a:rPr>
              <a:t>2</a:t>
            </a:r>
            <a:endParaRPr lang="en-US" baseline="30000" dirty="0" smtClean="0">
              <a:solidFill>
                <a:srgbClr val="0000FF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    - Previous measurement:</a:t>
            </a:r>
          </a:p>
          <a:p>
            <a:r>
              <a:rPr lang="en-US" dirty="0" smtClean="0"/>
              <a:t>               |t| &lt; 3.5 </a:t>
            </a:r>
            <a:r>
              <a:rPr lang="en-US" dirty="0" err="1" smtClean="0"/>
              <a:t>GeV</a:t>
            </a:r>
            <a:r>
              <a:rPr lang="en-US" baseline="30000" dirty="0" err="1" smtClean="0"/>
              <a:t>2</a:t>
            </a:r>
            <a:endParaRPr lang="en-US" baseline="300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43200" y="86380"/>
            <a:ext cx="3555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Expected Sensitivity   </a:t>
            </a:r>
          </a:p>
        </p:txBody>
      </p:sp>
      <p:pic>
        <p:nvPicPr>
          <p:cNvPr id="93186" name="Picture 2" descr="C:\Users\somov\Desktop\Documents\conferences\korea_2018\color_transparency\proposal_page_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1517"/>
            <a:ext cx="5105400" cy="522228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057400" y="762000"/>
            <a:ext cx="150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 + n   </a:t>
            </a:r>
            <a:r>
              <a:rPr lang="en-US" baseline="30000" dirty="0" smtClean="0">
                <a:sym typeface="Symbol"/>
              </a:rPr>
              <a:t>- </a:t>
            </a:r>
            <a:r>
              <a:rPr lang="en-US" dirty="0" smtClean="0">
                <a:sym typeface="Symbol"/>
              </a:rPr>
              <a:t>+ 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86400" y="1219200"/>
            <a:ext cx="3013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Theoretical calculations for </a:t>
            </a:r>
            <a:r>
              <a:rPr lang="en-US" sz="1600" dirty="0" err="1" smtClean="0"/>
              <a:t>GlueX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 by  </a:t>
            </a:r>
            <a:r>
              <a:rPr lang="en-US" sz="1600" dirty="0" smtClean="0"/>
              <a:t>A. </a:t>
            </a:r>
            <a:r>
              <a:rPr lang="en-US" sz="1600" dirty="0" err="1" smtClean="0"/>
              <a:t>Larionov</a:t>
            </a:r>
            <a:r>
              <a:rPr lang="en-US" sz="1600" dirty="0" smtClean="0"/>
              <a:t> and M. </a:t>
            </a:r>
            <a:r>
              <a:rPr lang="en-US" sz="1600" dirty="0" err="1" smtClean="0"/>
              <a:t>Strikman</a:t>
            </a:r>
            <a:endParaRPr lang="en-US" sz="1600" dirty="0" smtClean="0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5943600" y="1905000"/>
            <a:ext cx="2347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 </a:t>
            </a:r>
            <a:r>
              <a:rPr kumimoji="0" lang="en-US" sz="1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Phys.Lett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B,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760, 753 (2016)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105401" y="3119120"/>
          <a:ext cx="3962400" cy="181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717"/>
                <a:gridCol w="1398495"/>
                <a:gridCol w="1476188"/>
              </a:tblGrid>
              <a:tr h="1422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 + n   </a:t>
                      </a:r>
                      <a:r>
                        <a:rPr lang="en-US" sz="1600" baseline="30000" dirty="0" smtClean="0">
                          <a:sym typeface="Symbol"/>
                        </a:rPr>
                        <a:t>- </a:t>
                      </a:r>
                      <a:r>
                        <a:rPr lang="en-US" sz="1600" dirty="0" smtClean="0">
                          <a:sym typeface="Symbol"/>
                        </a:rPr>
                        <a:t>+ p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ym typeface="Symbol"/>
                        </a:rPr>
                        <a:t> + n   </a:t>
                      </a:r>
                      <a:r>
                        <a:rPr lang="en-US" sz="1600" baseline="30000" dirty="0" smtClean="0">
                          <a:sym typeface="Symbol"/>
                        </a:rPr>
                        <a:t>- </a:t>
                      </a:r>
                      <a:r>
                        <a:rPr lang="en-US" sz="1600" dirty="0" smtClean="0">
                          <a:sym typeface="Symbol"/>
                        </a:rPr>
                        <a:t>+ p</a:t>
                      </a:r>
                      <a:endParaRPr lang="en-US" sz="1600" baseline="30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13,600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57,000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aseline="30000" dirty="0" err="1" smtClean="0"/>
                        <a:t>4</a:t>
                      </a:r>
                      <a:r>
                        <a:rPr lang="en-US" sz="1600" dirty="0" err="1" smtClean="0"/>
                        <a:t>He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13,000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54,000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aseline="30000" dirty="0" smtClean="0"/>
                        <a:t>12</a:t>
                      </a:r>
                      <a:r>
                        <a:rPr lang="en-US" sz="1600" dirty="0" smtClean="0"/>
                        <a:t>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7,400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31,000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aseline="30000" dirty="0" err="1" smtClean="0"/>
                        <a:t>40</a:t>
                      </a:r>
                      <a:r>
                        <a:rPr lang="en-US" sz="1600" dirty="0" err="1" smtClean="0"/>
                        <a:t>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2,600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13,600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486400" y="2590800"/>
            <a:ext cx="3420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Number of reconstructed events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410200" y="5410200"/>
            <a:ext cx="3405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Smallest yield for </a:t>
            </a:r>
            <a:r>
              <a:rPr lang="en-US" dirty="0" smtClean="0">
                <a:sym typeface="Symbol"/>
              </a:rPr>
              <a:t> + n   </a:t>
            </a:r>
            <a:r>
              <a:rPr lang="en-US" baseline="30000" dirty="0" smtClean="0">
                <a:sym typeface="Symbol"/>
              </a:rPr>
              <a:t>- </a:t>
            </a:r>
            <a:r>
              <a:rPr lang="en-US" dirty="0" smtClean="0">
                <a:sym typeface="Symbol"/>
              </a:rPr>
              <a:t>+ p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0" y="2286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Photoproduction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of Vector Mesons on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Nuclei 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GlueX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81000" y="1828800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Measure 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photoproduction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 cross sections  of vector mesons  ,  ,  and   </a:t>
            </a:r>
          </a:p>
          <a:p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on  C,  Si,  </a:t>
            </a:r>
            <a:r>
              <a:rPr lang="en-US" sz="2000" dirty="0" err="1" smtClean="0">
                <a:solidFill>
                  <a:srgbClr val="0000FF"/>
                </a:solidFill>
                <a:sym typeface="Symbol"/>
              </a:rPr>
              <a:t>Sn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and </a:t>
            </a:r>
            <a:r>
              <a:rPr lang="en-US" sz="2000" baseline="30000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  <a:sym typeface="Symbol"/>
              </a:rPr>
              <a:t>Pb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  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targets  in the energy  range  of  6 - 9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</a:rPr>
              <a:t>GeV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with  the </a:t>
            </a:r>
          </a:p>
          <a:p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</a:rPr>
              <a:t>GlueX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 detector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90600" y="3048000"/>
            <a:ext cx="7598683" cy="33445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 Extract nuclear transparency at different energies 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cs typeface="Times New Roman" pitchFamily="18" charset="0"/>
              </a:rPr>
              <a:t>  Extract spin density matrix elements </a:t>
            </a:r>
            <a:endParaRPr lang="en-US" sz="2000" dirty="0" smtClean="0"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cs typeface="Times New Roman" pitchFamily="18" charset="0"/>
              </a:rPr>
              <a:t>  Extract  cross section of  longitudinally polarized omega mesons with </a:t>
            </a:r>
          </a:p>
          <a:p>
            <a:r>
              <a:rPr lang="en-US" sz="2000" dirty="0" smtClean="0">
                <a:cs typeface="Times New Roman" pitchFamily="18" charset="0"/>
              </a:rPr>
              <a:t>   nuclei  </a:t>
            </a:r>
            <a:r>
              <a:rPr lang="en-US" sz="2000" dirty="0" smtClean="0">
                <a:cs typeface="Times New Roman" pitchFamily="18" charset="0"/>
                <a:sym typeface="Symbol"/>
              </a:rPr>
              <a:t></a:t>
            </a:r>
            <a:r>
              <a:rPr lang="en-US" sz="2000" baseline="-25000" dirty="0" smtClean="0">
                <a:cs typeface="Times New Roman" pitchFamily="18" charset="0"/>
                <a:sym typeface="Symbol"/>
              </a:rPr>
              <a:t>L</a:t>
            </a:r>
            <a:r>
              <a:rPr lang="en-US" sz="2000" dirty="0" smtClean="0">
                <a:cs typeface="Times New Roman" pitchFamily="18" charset="0"/>
                <a:sym typeface="Symbol"/>
              </a:rPr>
              <a:t> ( N) with two methods</a:t>
            </a:r>
          </a:p>
          <a:p>
            <a:pPr>
              <a:buFontTx/>
              <a:buChar char="-"/>
            </a:pPr>
            <a:endParaRPr lang="en-US" sz="2000" dirty="0" smtClean="0">
              <a:cs typeface="Times New Roman" pitchFamily="18" charset="0"/>
              <a:sym typeface="Symbol"/>
            </a:endParaRPr>
          </a:p>
          <a:p>
            <a:r>
              <a:rPr lang="en-US" sz="2000" dirty="0" smtClean="0">
                <a:cs typeface="Times New Roman" pitchFamily="18" charset="0"/>
                <a:sym typeface="Symbol"/>
              </a:rPr>
              <a:t>             - </a:t>
            </a:r>
            <a:r>
              <a:rPr lang="en-US" sz="2000" dirty="0" smtClean="0">
                <a:cs typeface="Times New Roman" pitchFamily="18" charset="0"/>
              </a:rPr>
              <a:t>nuclear  transparency </a:t>
            </a:r>
            <a:endParaRPr lang="en-US" sz="2000" baseline="-25000" dirty="0" smtClean="0">
              <a:cs typeface="Times New Roman" pitchFamily="18" charset="0"/>
            </a:endParaRPr>
          </a:p>
          <a:p>
            <a:endParaRPr lang="en-US" sz="2000" baseline="-25000" dirty="0" smtClean="0">
              <a:cs typeface="Times New Roman" pitchFamily="18" charset="0"/>
            </a:endParaRPr>
          </a:p>
          <a:p>
            <a:r>
              <a:rPr lang="en-US" sz="2000" dirty="0" smtClean="0">
                <a:cs typeface="Times New Roman" pitchFamily="18" charset="0"/>
              </a:rPr>
              <a:t>             - spin density matrix element  </a:t>
            </a:r>
            <a:r>
              <a:rPr lang="en-US" sz="2000" dirty="0" smtClean="0">
                <a:cs typeface="Times New Roman" pitchFamily="18" charset="0"/>
                <a:sym typeface="Symbol"/>
              </a:rPr>
              <a:t></a:t>
            </a:r>
            <a:r>
              <a:rPr lang="en-US" sz="2000" baseline="30000" dirty="0" smtClean="0">
                <a:cs typeface="Times New Roman" pitchFamily="18" charset="0"/>
                <a:sym typeface="Symbol"/>
              </a:rPr>
              <a:t>A</a:t>
            </a:r>
            <a:r>
              <a:rPr lang="en-US" sz="2000" baseline="-25000" dirty="0" smtClean="0">
                <a:cs typeface="Times New Roman" pitchFamily="18" charset="0"/>
                <a:sym typeface="Symbol"/>
              </a:rPr>
              <a:t>00</a:t>
            </a:r>
            <a:endParaRPr lang="en-US" sz="2000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5334000" y="1154668"/>
            <a:ext cx="3512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Proposed experiment  PR12-18-001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3878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381000"/>
            <a:ext cx="3518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Why is it Important 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3505200"/>
            <a:ext cx="746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Disagreement between existing experimental data and  theoretical    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predictions  for nuclear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transparency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- observed weak beam-energy dependence of the nuclear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transparency in the previous experiments; contradicts theoretical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predictions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1340584"/>
            <a:ext cx="769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There are experimental indications that 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(VN)  &lt; 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(VN), but there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have been  no direct measurements of 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(VN) so far.  Measurements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of 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are important  for the  interpretation of the  color transparency in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vector meson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electroproduction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and  comparison  between   different 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theoretical  approaches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29424" y="238780"/>
            <a:ext cx="6363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Distribution of Quarks in Vector Meson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627" y="1219200"/>
            <a:ext cx="8227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</a:rPr>
              <a:t>Different distributions of quarks in the transversely and longitudinally polarized  </a:t>
            </a:r>
          </a:p>
          <a:p>
            <a:r>
              <a:rPr lang="en-US" b="1" dirty="0" smtClean="0">
                <a:solidFill>
                  <a:srgbClr val="190DB3"/>
                </a:solidFill>
                <a:latin typeface="Times New Roman" pitchFamily="18" charset="0"/>
                <a:cs typeface="Times New Roman" pitchFamily="18" charset="0"/>
              </a:rPr>
              <a:t>mesons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28600" y="2057400"/>
            <a:ext cx="8801100" cy="2590801"/>
            <a:chOff x="0" y="3251335"/>
            <a:chExt cx="9264317" cy="2546555"/>
          </a:xfrm>
        </p:grpSpPr>
        <p:pic>
          <p:nvPicPr>
            <p:cNvPr id="10" name="Picture 9" descr="light_cone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505199"/>
              <a:ext cx="5486400" cy="2292691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374106" y="3528988"/>
              <a:ext cx="3890211" cy="22689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In </a:t>
              </a:r>
              <a:r>
                <a:rPr lang="en-US" sz="1600" dirty="0" err="1" smtClean="0">
                  <a:latin typeface="Times New Roman" pitchFamily="18" charset="0"/>
                  <a:cs typeface="Times New Roman" pitchFamily="18" charset="0"/>
                </a:rPr>
                <a:t>AdS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/QCD (Brodsky &amp; </a:t>
              </a:r>
              <a:r>
                <a:rPr lang="en-US" sz="1600" dirty="0" err="1" smtClean="0">
                  <a:latin typeface="Times New Roman" pitchFamily="18" charset="0"/>
                  <a:cs typeface="Times New Roman" pitchFamily="18" charset="0"/>
                </a:rPr>
                <a:t>G.Teramond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)  </a:t>
              </a:r>
            </a:p>
            <a:p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  light-cone wave functions  depend on </a:t>
              </a:r>
            </a:p>
            <a:p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  meson polarization</a:t>
              </a:r>
            </a:p>
            <a:p>
              <a:endParaRPr lang="en-US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Light-cone wave functions for 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 mesons:</a:t>
              </a:r>
              <a:endParaRPr lang="en-US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lang="en-US" sz="1600" dirty="0" err="1" smtClean="0">
                  <a:latin typeface="Times New Roman" pitchFamily="18" charset="0"/>
                  <a:cs typeface="Times New Roman" pitchFamily="18" charset="0"/>
                </a:rPr>
                <a:t>J.Forshaw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and </a:t>
              </a:r>
              <a:r>
                <a:rPr lang="en-US" sz="1600" dirty="0" err="1" smtClean="0">
                  <a:latin typeface="Times New Roman" pitchFamily="18" charset="0"/>
                  <a:cs typeface="Times New Roman" pitchFamily="18" charset="0"/>
                </a:rPr>
                <a:t>R.Sandapen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1600" dirty="0" err="1" smtClean="0">
                  <a:latin typeface="Times New Roman" pitchFamily="18" charset="0"/>
                  <a:cs typeface="Times New Roman" pitchFamily="18" charset="0"/>
                </a:rPr>
                <a:t>Phys.Rev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1600" dirty="0" err="1" smtClean="0">
                  <a:latin typeface="Times New Roman" pitchFamily="18" charset="0"/>
                  <a:cs typeface="Times New Roman" pitchFamily="18" charset="0"/>
                </a:rPr>
                <a:t>Lett</a:t>
              </a: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. 109,081601,2012</a:t>
              </a:r>
            </a:p>
            <a:p>
              <a:endParaRPr lang="en-US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1600" dirty="0" smtClean="0">
                  <a:latin typeface="Times New Roman" pitchFamily="18" charset="0"/>
                  <a:cs typeface="Times New Roman" pitchFamily="18" charset="0"/>
                </a:rPr>
                <a:t> Color dipole model of strong interaction</a:t>
              </a:r>
              <a:endParaRPr lang="en-US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00200" y="3327535"/>
              <a:ext cx="396212" cy="406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ym typeface="Symbol"/>
                </a:rPr>
                <a:t></a:t>
              </a:r>
              <a:r>
                <a:rPr lang="en-US" baseline="-25000" dirty="0" smtClean="0">
                  <a:sym typeface="Symbol"/>
                </a:rPr>
                <a:t>L</a:t>
              </a:r>
              <a:endParaRPr lang="en-US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40147" y="3251335"/>
              <a:ext cx="408053" cy="406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ym typeface="Symbol"/>
                </a:rPr>
                <a:t></a:t>
              </a:r>
              <a:r>
                <a:rPr lang="en-US" baseline="-25000" dirty="0" smtClean="0">
                  <a:sym typeface="Symbol"/>
                </a:rPr>
                <a:t>T</a:t>
              </a:r>
              <a:endParaRPr lang="en-US" baseline="-25000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838200" y="5257800"/>
            <a:ext cx="7696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different cross sections for interactions of transversely and longitudinally   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polarized mesons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76400" y="228600"/>
            <a:ext cx="5075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Recent Theoretical Calculations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75544" y="152400"/>
            <a:ext cx="2216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S. </a:t>
            </a:r>
            <a:r>
              <a:rPr lang="en-US" sz="1600" dirty="0" err="1" smtClean="0"/>
              <a:t>Gevorkyan</a:t>
            </a:r>
            <a:r>
              <a:rPr lang="en-US" sz="1600" dirty="0" smtClean="0"/>
              <a:t>,  paper in </a:t>
            </a:r>
          </a:p>
          <a:p>
            <a:r>
              <a:rPr lang="en-US" sz="1600" dirty="0" smtClean="0"/>
              <a:t>            preparation</a:t>
            </a:r>
            <a:endParaRPr lang="en-US" sz="1600" dirty="0"/>
          </a:p>
        </p:txBody>
      </p:sp>
      <p:pic>
        <p:nvPicPr>
          <p:cNvPr id="38914" name="Picture 2" descr="C:\Users\somov\Desktop\Documents\omega_proposal\sergey_comp_sect\crossec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819400"/>
            <a:ext cx="7744952" cy="36195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1197114"/>
            <a:ext cx="876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       </a:t>
            </a:r>
            <a:r>
              <a:rPr lang="en-US" sz="20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L,T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( N)  cross sections predicted in a color dipole model using  different </a:t>
            </a:r>
          </a:p>
          <a:p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         parameterizations of wave functions: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3429000"/>
            <a:ext cx="104220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FS model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38800" y="3352800"/>
            <a:ext cx="110479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BG model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5800" y="2133600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AdS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 / QCD holographic wave function  (FS)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J.Forshaw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 and R.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Sandopen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Phys.Rev.Let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. 109, 2012                                                                                              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2127647"/>
            <a:ext cx="41148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    Boosted Gaussian  (BG)  wave function                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B.Kopeliovich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 et al.,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Phys.Rev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. C65, 2002</a:t>
            </a:r>
            <a:endParaRPr lang="en-US" sz="1600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228600"/>
            <a:ext cx="6909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Impact of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L,T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(VN) on Color Transparency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somov\Desktop\Documents\sergey\hermes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3698177" cy="33111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67200" y="2401669"/>
            <a:ext cx="4229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   </a:t>
            </a:r>
            <a:r>
              <a:rPr lang="en-US" dirty="0" smtClean="0"/>
              <a:t>Q</a:t>
            </a:r>
            <a:r>
              <a:rPr lang="en-US" baseline="30000" dirty="0" smtClean="0"/>
              <a:t>2</a:t>
            </a:r>
            <a:r>
              <a:rPr lang="en-US" dirty="0" smtClean="0"/>
              <a:t> dependence of the longitudinal-to-</a:t>
            </a:r>
          </a:p>
          <a:p>
            <a:r>
              <a:rPr lang="en-US" dirty="0" smtClean="0"/>
              <a:t> transverse cross section ratio for </a:t>
            </a:r>
            <a:r>
              <a:rPr lang="en-US" dirty="0" smtClean="0">
                <a:sym typeface="Symbol"/>
              </a:rPr>
              <a:t> mesons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90600" y="50292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0000FF"/>
                </a:solidFill>
              </a:rPr>
              <a:t> Larger </a:t>
            </a:r>
            <a:r>
              <a:rPr lang="en-US" dirty="0" smtClean="0">
                <a:solidFill>
                  <a:srgbClr val="0000FF"/>
                </a:solidFill>
              </a:rPr>
              <a:t>fraction of longitudinally polarized 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 </a:t>
            </a:r>
            <a:r>
              <a:rPr lang="en-US" dirty="0" smtClean="0">
                <a:solidFill>
                  <a:srgbClr val="0000FF"/>
                </a:solidFill>
              </a:rPr>
              <a:t> mesons produced at  larger Q</a:t>
            </a:r>
            <a:r>
              <a:rPr lang="en-US" baseline="30000" dirty="0" smtClean="0">
                <a:solidFill>
                  <a:srgbClr val="0000FF"/>
                </a:solidFill>
              </a:rPr>
              <a:t>2</a:t>
            </a:r>
          </a:p>
          <a:p>
            <a:pPr>
              <a:lnSpc>
                <a:spcPts val="1200"/>
              </a:lnSpc>
              <a:buFontTx/>
              <a:buChar char="-"/>
            </a:pPr>
            <a:endParaRPr lang="en-US" baseline="30000" dirty="0" smtClean="0">
              <a:solidFill>
                <a:srgbClr val="0000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95400" y="238780"/>
            <a:ext cx="6909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Impact of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L,T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(VN) on Color Transparency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3640" y="1143000"/>
            <a:ext cx="26263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CT measurements at CLAS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0" y="5105400"/>
            <a:ext cx="7543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endParaRPr lang="en-US" baseline="30000" dirty="0" smtClean="0">
              <a:solidFill>
                <a:srgbClr val="0000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Nuclear </a:t>
            </a:r>
            <a:r>
              <a:rPr lang="en-US" dirty="0" smtClean="0">
                <a:solidFill>
                  <a:srgbClr val="0000FF"/>
                </a:solidFill>
              </a:rPr>
              <a:t>transparency depends on the polarization of the </a:t>
            </a:r>
            <a:r>
              <a:rPr lang="en-US" dirty="0" smtClean="0">
                <a:solidFill>
                  <a:srgbClr val="0000FF"/>
                </a:solidFill>
              </a:rPr>
              <a:t>meson 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              - different absorption if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(VN)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  </a:t>
            </a:r>
            <a:r>
              <a:rPr lang="en-US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T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(VN) </a:t>
            </a:r>
            <a:endParaRPr lang="en-US" dirty="0" smtClean="0">
              <a:solidFill>
                <a:srgbClr val="0000FF"/>
              </a:solidFill>
            </a:endParaRPr>
          </a:p>
          <a:p>
            <a:pPr>
              <a:lnSpc>
                <a:spcPts val="1200"/>
              </a:lnSpc>
            </a:pPr>
            <a:endParaRPr lang="en-US" dirty="0" smtClean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             The Color Transparency effect is ‘screened </a:t>
            </a:r>
            <a:r>
              <a:rPr lang="en-US" b="1" dirty="0" smtClean="0">
                <a:solidFill>
                  <a:srgbClr val="FF0000"/>
                </a:solidFill>
              </a:rPr>
              <a:t>‘  if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(VN)   &gt;  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(VN) 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somov\Desktop\Documents\omega_proposal\pac46\CLAS_rho_4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54898"/>
            <a:ext cx="3810000" cy="4150502"/>
          </a:xfrm>
          <a:prstGeom prst="rect">
            <a:avLst/>
          </a:prstGeom>
          <a:noFill/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4191000" y="3352799"/>
            <a:ext cx="381000" cy="152400"/>
          </a:xfrm>
          <a:prstGeom prst="rightArrow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906847" y="3124200"/>
            <a:ext cx="2789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33CC"/>
                </a:solidFill>
              </a:rPr>
              <a:t>Recent theoretical calculations</a:t>
            </a:r>
          </a:p>
          <a:p>
            <a:r>
              <a:rPr lang="en-US" sz="1600" dirty="0" smtClean="0">
                <a:solidFill>
                  <a:srgbClr val="FF33CC"/>
                </a:solidFill>
              </a:rPr>
              <a:t>         </a:t>
            </a:r>
            <a:r>
              <a:rPr lang="en-US" sz="1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1600" baseline="-250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1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(VN</a:t>
            </a:r>
            <a:r>
              <a:rPr lang="en-US" sz="1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  = 10 </a:t>
            </a:r>
            <a:r>
              <a:rPr lang="en-US" sz="1600" dirty="0" err="1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mb</a:t>
            </a:r>
            <a:r>
              <a:rPr lang="en-US" sz="1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en-US" sz="16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somov\Desktop\Documents\omega_proposal\plots_proposal\ksi_epro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5074" y="951399"/>
            <a:ext cx="3698926" cy="232520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8044" y="152400"/>
            <a:ext cx="8773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Polarization-Dependent Interactions: Experimental Observations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032808"/>
            <a:ext cx="56477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Hints from the </a:t>
            </a:r>
            <a:r>
              <a:rPr lang="en-US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electroproduction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of vector mesons: </a:t>
            </a:r>
            <a:endParaRPr lang="en-US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                              where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                                                   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  mesons: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 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~  0.7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Nucl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sym typeface="Symbol"/>
              </a:rPr>
              <a:t>. Phys. B113, 53  (1976)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  mesons: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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~ 0.33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Phys. Rev. Let. 39, 516 (1977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en-US" sz="140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7200" y="1600200"/>
          <a:ext cx="2290119" cy="609600"/>
        </p:xfrm>
        <a:graphic>
          <a:graphicData uri="http://schemas.openxmlformats.org/presentationml/2006/ole">
            <p:oleObj spid="_x0000_s94210" name="Equation" r:id="rId4" imgW="1765080" imgH="469800" progId="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038600" y="1600200"/>
          <a:ext cx="971550" cy="560388"/>
        </p:xfrm>
        <a:graphic>
          <a:graphicData uri="http://schemas.openxmlformats.org/presentationml/2006/ole">
            <p:oleObj spid="_x0000_s94211" name="Equation" r:id="rId5" imgW="749160" imgH="43164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968" y="3632537"/>
            <a:ext cx="57182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Similar observations of the polarization-dependent  </a:t>
            </a:r>
          </a:p>
          <a:p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interactions of deuterons with Carbon </a:t>
            </a:r>
            <a:r>
              <a:rPr lang="en-US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targer</a:t>
            </a:r>
            <a:endParaRPr lang="en-US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- measured 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Dubna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Juelich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4" y="4702314"/>
            <a:ext cx="6467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Measurements in the charge exchange process at Argonne: </a:t>
            </a:r>
          </a:p>
          <a:p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                  </a:t>
            </a:r>
            <a:r>
              <a:rPr lang="en-US" sz="20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Ne   + Ne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38800" y="3657600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Phys. Part.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Nucl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Lett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7, 27, 2010                                                                                     Phys. Rev.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Lett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104, 2010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5710535"/>
            <a:ext cx="8007000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Propose to measure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</a:t>
            </a:r>
            <a:r>
              <a:rPr lang="en-US" sz="24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(VN)</a:t>
            </a:r>
            <a:r>
              <a:rPr lang="en-US" sz="24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using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photoproduction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on nuclei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28322" y="4724400"/>
            <a:ext cx="25394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Nucl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Phys. B67, 333 (1973)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948251" y="3124200"/>
            <a:ext cx="97654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 (</a:t>
            </a:r>
            <a:r>
              <a:rPr lang="en-US" dirty="0" err="1" smtClean="0"/>
              <a:t>GeV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257968" y="1993036"/>
            <a:ext cx="8261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    </a:t>
            </a:r>
            <a:r>
              <a:rPr lang="en-US" baseline="30000" dirty="0" smtClean="0">
                <a:sym typeface="Symbol"/>
              </a:rPr>
              <a:t>2</a:t>
            </a:r>
            <a:endParaRPr lang="en-US" baseline="3000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3048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Coherent and Incoherent Production of  Mesons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19200"/>
            <a:ext cx="8083751" cy="1369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In the coherent  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 + A   + A production at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JLab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energies the essential </a:t>
            </a:r>
          </a:p>
          <a:p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  contribution of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pion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exchange cancels out. From the absorption of ’s one </a:t>
            </a:r>
          </a:p>
          <a:p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  can extract </a:t>
            </a:r>
            <a:r>
              <a:rPr lang="en-US" sz="2000" baseline="-25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T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  <a:sym typeface="Symbol"/>
              </a:rPr>
              <a:t> ( N)</a:t>
            </a:r>
          </a:p>
          <a:p>
            <a:pPr>
              <a:lnSpc>
                <a:spcPts val="600"/>
              </a:lnSpc>
            </a:pPr>
            <a:endParaRPr lang="en-US" dirty="0" smtClean="0">
              <a:cs typeface="Times New Roman" pitchFamily="18" charset="0"/>
              <a:sym typeface="Symbol"/>
            </a:endParaRPr>
          </a:p>
          <a:p>
            <a:r>
              <a:rPr lang="en-US" dirty="0" smtClean="0">
                <a:cs typeface="Times New Roman" pitchFamily="18" charset="0"/>
                <a:sym typeface="Symbol"/>
              </a:rPr>
              <a:t>                 - it has been measured by several experiments  (</a:t>
            </a:r>
            <a:r>
              <a:rPr lang="en-US" baseline="-25000" dirty="0" smtClean="0">
                <a:cs typeface="Times New Roman" pitchFamily="18" charset="0"/>
                <a:sym typeface="Symbol"/>
              </a:rPr>
              <a:t>T  </a:t>
            </a:r>
            <a:r>
              <a:rPr lang="en-US" dirty="0" smtClean="0">
                <a:cs typeface="Times New Roman" pitchFamily="18" charset="0"/>
                <a:sym typeface="Symbol"/>
              </a:rPr>
              <a:t>~ 26 </a:t>
            </a:r>
            <a:r>
              <a:rPr lang="en-US" dirty="0" err="1" smtClean="0">
                <a:cs typeface="Times New Roman" pitchFamily="18" charset="0"/>
                <a:sym typeface="Symbol"/>
              </a:rPr>
              <a:t>mb</a:t>
            </a:r>
            <a:r>
              <a:rPr lang="en-US" dirty="0" smtClean="0">
                <a:cs typeface="Times New Roman" pitchFamily="18" charset="0"/>
                <a:sym typeface="Symbol"/>
              </a:rPr>
              <a:t>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04800" y="2819400"/>
            <a:ext cx="8153400" cy="3276600"/>
            <a:chOff x="304800" y="2819400"/>
            <a:chExt cx="8153400" cy="3276600"/>
          </a:xfrm>
        </p:grpSpPr>
        <p:sp>
          <p:nvSpPr>
            <p:cNvPr id="6" name="Rectangle 5"/>
            <p:cNvSpPr/>
            <p:nvPr/>
          </p:nvSpPr>
          <p:spPr>
            <a:xfrm>
              <a:off x="304800" y="2819400"/>
              <a:ext cx="81534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rgbClr val="0000FF"/>
                  </a:solidFill>
                  <a:cs typeface="Times New Roman" pitchFamily="18" charset="0"/>
                  <a:sym typeface="Symbol"/>
                </a:rPr>
                <a:t> In the incoherent process  + A   + A the cross section is given by</a:t>
              </a:r>
            </a:p>
          </p:txBody>
        </p:sp>
        <p:graphicFrame>
          <p:nvGraphicFramePr>
            <p:cNvPr id="49153" name="Object 1"/>
            <p:cNvGraphicFramePr>
              <a:graphicFrameLocks noChangeAspect="1"/>
            </p:cNvGraphicFramePr>
            <p:nvPr/>
          </p:nvGraphicFramePr>
          <p:xfrm>
            <a:off x="914400" y="3505200"/>
            <a:ext cx="5486400" cy="640379"/>
          </p:xfrm>
          <a:graphic>
            <a:graphicData uri="http://schemas.openxmlformats.org/presentationml/2006/ole">
              <p:oleObj spid="_x0000_s95234" name="Equation" r:id="rId3" imgW="3365280" imgH="393480" progId="">
                <p:embed/>
              </p:oleObj>
            </a:graphicData>
          </a:graphic>
        </p:graphicFrame>
        <p:sp>
          <p:nvSpPr>
            <p:cNvPr id="10" name="Rectangle 9"/>
            <p:cNvSpPr/>
            <p:nvPr/>
          </p:nvSpPr>
          <p:spPr>
            <a:xfrm>
              <a:off x="685800" y="4357062"/>
              <a:ext cx="7696200" cy="17389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i="1" dirty="0" smtClean="0"/>
                <a:t>- N (0, </a:t>
              </a:r>
              <a:r>
                <a:rPr lang="en-US" i="1" dirty="0" smtClean="0">
                  <a:sym typeface="Symbol"/>
                </a:rPr>
                <a:t></a:t>
              </a:r>
              <a:r>
                <a:rPr lang="en-US" i="1" baseline="-25000" dirty="0" smtClean="0">
                  <a:sym typeface="Symbol"/>
                </a:rPr>
                <a:t>L</a:t>
              </a:r>
              <a:r>
                <a:rPr lang="en-US" i="1" dirty="0" smtClean="0">
                  <a:sym typeface="Symbol"/>
                </a:rPr>
                <a:t>)  </a:t>
              </a:r>
              <a:r>
                <a:rPr lang="en-US" dirty="0" smtClean="0">
                  <a:sym typeface="Symbol"/>
                </a:rPr>
                <a:t>and</a:t>
              </a:r>
              <a:r>
                <a:rPr lang="en-US" i="1" dirty="0" smtClean="0">
                  <a:sym typeface="Symbol"/>
                </a:rPr>
                <a:t> </a:t>
              </a:r>
              <a:r>
                <a:rPr lang="en-US" i="1" dirty="0" smtClean="0"/>
                <a:t>N (E, </a:t>
              </a:r>
              <a:r>
                <a:rPr lang="en-US" i="1" dirty="0" smtClean="0">
                  <a:sym typeface="Symbol"/>
                </a:rPr>
                <a:t></a:t>
              </a:r>
              <a:r>
                <a:rPr lang="en-US" i="1" baseline="-25000" dirty="0" smtClean="0">
                  <a:sym typeface="Symbol"/>
                </a:rPr>
                <a:t>T</a:t>
              </a:r>
              <a:r>
                <a:rPr lang="en-US" i="1" dirty="0" smtClean="0">
                  <a:sym typeface="Symbol"/>
                </a:rPr>
                <a:t>) </a:t>
              </a:r>
              <a:r>
                <a:rPr lang="en-US" dirty="0" smtClean="0"/>
                <a:t>are absorptions of the longitudinally and transversely </a:t>
              </a:r>
            </a:p>
            <a:p>
              <a:r>
                <a:rPr lang="en-US" dirty="0" smtClean="0"/>
                <a:t>  polarized mesons predicted by theoretical models</a:t>
              </a:r>
            </a:p>
            <a:p>
              <a:endParaRPr lang="en-US" dirty="0" smtClean="0"/>
            </a:p>
            <a:p>
              <a:r>
                <a:rPr lang="en-US" b="1" dirty="0" smtClean="0">
                  <a:solidFill>
                    <a:srgbClr val="FF0000"/>
                  </a:solidFill>
                </a:rPr>
                <a:t>- Sensitivity to </a:t>
              </a:r>
              <a:r>
                <a:rPr lang="en-US" b="1" dirty="0" smtClean="0">
                  <a:solidFill>
                    <a:srgbClr val="FF0000"/>
                  </a:solidFill>
                  <a:sym typeface="Symbol"/>
                </a:rPr>
                <a:t></a:t>
              </a:r>
              <a:r>
                <a:rPr lang="en-US" b="1" baseline="-25000" dirty="0" smtClean="0">
                  <a:solidFill>
                    <a:srgbClr val="FF0000"/>
                  </a:solidFill>
                  <a:sym typeface="Symbol"/>
                </a:rPr>
                <a:t>L </a:t>
              </a:r>
              <a:r>
                <a:rPr lang="en-US" b="1" dirty="0" smtClean="0">
                  <a:solidFill>
                    <a:srgbClr val="FF0000"/>
                  </a:solidFill>
                  <a:sym typeface="Symbol"/>
                </a:rPr>
                <a:t>through the absorption </a:t>
              </a:r>
              <a:r>
                <a:rPr lang="en-US" b="1" i="1" dirty="0" smtClean="0">
                  <a:solidFill>
                    <a:srgbClr val="FF0000"/>
                  </a:solidFill>
                </a:rPr>
                <a:t>N (0, </a:t>
              </a:r>
              <a:r>
                <a:rPr lang="en-US" b="1" i="1" dirty="0" smtClean="0">
                  <a:solidFill>
                    <a:srgbClr val="FF0000"/>
                  </a:solidFill>
                  <a:sym typeface="Symbol"/>
                </a:rPr>
                <a:t></a:t>
              </a:r>
              <a:r>
                <a:rPr lang="en-US" b="1" i="1" baseline="-25000" dirty="0" smtClean="0">
                  <a:solidFill>
                    <a:srgbClr val="FF0000"/>
                  </a:solidFill>
                  <a:sym typeface="Symbol"/>
                </a:rPr>
                <a:t>L</a:t>
              </a:r>
              <a:r>
                <a:rPr lang="en-US" b="1" i="1" dirty="0" smtClean="0">
                  <a:solidFill>
                    <a:srgbClr val="FF0000"/>
                  </a:solidFill>
                  <a:sym typeface="Symbol"/>
                </a:rPr>
                <a:t>) </a:t>
              </a:r>
            </a:p>
            <a:p>
              <a:endParaRPr lang="en-US" baseline="-25000" dirty="0" smtClean="0"/>
            </a:p>
            <a:p>
              <a:pPr>
                <a:lnSpc>
                  <a:spcPts val="600"/>
                </a:lnSpc>
              </a:pPr>
              <a:endParaRPr lang="en-US" dirty="0" smtClean="0"/>
            </a:p>
            <a:p>
              <a:r>
                <a:rPr lang="en-US" dirty="0" smtClean="0">
                  <a:sym typeface="Symbol"/>
                </a:rPr>
                <a:t>- </a:t>
              </a:r>
              <a:r>
                <a:rPr lang="en-US" baseline="-25000" dirty="0" smtClean="0">
                  <a:sym typeface="Symbol"/>
                </a:rPr>
                <a:t>00 </a:t>
              </a:r>
              <a:r>
                <a:rPr lang="en-US" dirty="0" smtClean="0">
                  <a:sym typeface="Symbol"/>
                </a:rPr>
                <a:t> is the spin density matrix element measured in  p   p reaction</a:t>
              </a:r>
              <a:endParaRPr lang="en-US" dirty="0" smtClean="0"/>
            </a:p>
          </p:txBody>
        </p:sp>
        <p:graphicFrame>
          <p:nvGraphicFramePr>
            <p:cNvPr id="49154" name="Object 2"/>
            <p:cNvGraphicFramePr>
              <a:graphicFrameLocks noChangeAspect="1"/>
            </p:cNvGraphicFramePr>
            <p:nvPr/>
          </p:nvGraphicFramePr>
          <p:xfrm>
            <a:off x="6858000" y="3505200"/>
            <a:ext cx="987425" cy="684212"/>
          </p:xfrm>
          <a:graphic>
            <a:graphicData uri="http://schemas.openxmlformats.org/presentationml/2006/ole">
              <p:oleObj spid="_x0000_s95235" name="Equation" r:id="rId4" imgW="622080" imgH="431640" progId="">
                <p:embed/>
              </p:oleObj>
            </a:graphicData>
          </a:graphic>
        </p:graphicFrame>
        <p:sp>
          <p:nvSpPr>
            <p:cNvPr id="12" name="Oval 11"/>
            <p:cNvSpPr/>
            <p:nvPr/>
          </p:nvSpPr>
          <p:spPr>
            <a:xfrm>
              <a:off x="3276600" y="3429000"/>
              <a:ext cx="990600" cy="762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GlueX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Detector in Hall D at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JLab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28600" y="2362200"/>
            <a:ext cx="4219575" cy="3816350"/>
            <a:chOff x="152400" y="1752600"/>
            <a:chExt cx="4219575" cy="3816350"/>
          </a:xfrm>
        </p:grpSpPr>
        <p:pic>
          <p:nvPicPr>
            <p:cNvPr id="6147" name="Picture 3" descr="Acc_aeria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" y="1752600"/>
              <a:ext cx="4219575" cy="3816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0" name="Text Box 12"/>
            <p:cNvSpPr txBox="1">
              <a:spLocks noChangeArrowheads="1"/>
            </p:cNvSpPr>
            <p:nvPr/>
          </p:nvSpPr>
          <p:spPr bwMode="auto">
            <a:xfrm>
              <a:off x="838200" y="2057400"/>
              <a:ext cx="825500" cy="392113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Hall D</a:t>
              </a:r>
            </a:p>
          </p:txBody>
        </p:sp>
        <p:sp>
          <p:nvSpPr>
            <p:cNvPr id="6151" name="Text Box 16"/>
            <p:cNvSpPr txBox="1">
              <a:spLocks noChangeArrowheads="1"/>
            </p:cNvSpPr>
            <p:nvPr/>
          </p:nvSpPr>
          <p:spPr bwMode="auto">
            <a:xfrm>
              <a:off x="1981200" y="3886200"/>
              <a:ext cx="3492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6152" name="Text Box 19"/>
            <p:cNvSpPr txBox="1">
              <a:spLocks noChangeArrowheads="1"/>
            </p:cNvSpPr>
            <p:nvPr/>
          </p:nvSpPr>
          <p:spPr bwMode="auto">
            <a:xfrm>
              <a:off x="2700338" y="3886200"/>
              <a:ext cx="336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6153" name="Text Box 20"/>
            <p:cNvSpPr txBox="1">
              <a:spLocks noChangeArrowheads="1"/>
            </p:cNvSpPr>
            <p:nvPr/>
          </p:nvSpPr>
          <p:spPr bwMode="auto">
            <a:xfrm>
              <a:off x="3309938" y="3886200"/>
              <a:ext cx="3492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800600" y="9144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Photon beam produced by CEBAF </a:t>
            </a:r>
          </a:p>
          <a:p>
            <a:r>
              <a:rPr lang="en-US" dirty="0" smtClean="0"/>
              <a:t>   12 </a:t>
            </a:r>
            <a:r>
              <a:rPr lang="en-US" dirty="0" err="1" smtClean="0"/>
              <a:t>GeV</a:t>
            </a:r>
            <a:r>
              <a:rPr lang="en-US" dirty="0" smtClean="0"/>
              <a:t>  electrons in a thin radiator via 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bremsstrahlung</a:t>
            </a:r>
            <a:r>
              <a:rPr lang="en-US" dirty="0" smtClean="0"/>
              <a:t>  process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Linear polarization of beam photons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8600" y="12192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Newly constructed experimental Hall D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with the </a:t>
            </a:r>
            <a:r>
              <a:rPr lang="en-US" dirty="0" err="1" smtClean="0">
                <a:solidFill>
                  <a:srgbClr val="0000FF"/>
                </a:solidFill>
              </a:rPr>
              <a:t>GlueX</a:t>
            </a:r>
            <a:r>
              <a:rPr lang="en-US" dirty="0" smtClean="0">
                <a:solidFill>
                  <a:srgbClr val="0000FF"/>
                </a:solidFill>
              </a:rPr>
              <a:t> detector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181600" y="2971800"/>
            <a:ext cx="3276600" cy="3169622"/>
            <a:chOff x="5181600" y="3154978"/>
            <a:chExt cx="3276600" cy="3169622"/>
          </a:xfrm>
        </p:grpSpPr>
        <p:grpSp>
          <p:nvGrpSpPr>
            <p:cNvPr id="19" name="Group 18"/>
            <p:cNvGrpSpPr/>
            <p:nvPr/>
          </p:nvGrpSpPr>
          <p:grpSpPr>
            <a:xfrm>
              <a:off x="5181600" y="3154978"/>
              <a:ext cx="3276600" cy="3169622"/>
              <a:chOff x="5105400" y="3581400"/>
              <a:chExt cx="3276600" cy="3169622"/>
            </a:xfrm>
          </p:grpSpPr>
          <p:pic>
            <p:nvPicPr>
              <p:cNvPr id="11" name="Picture 10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105400" y="3581400"/>
                <a:ext cx="3276600" cy="2780146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6096000" y="3733800"/>
                <a:ext cx="1981200" cy="457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334000" y="5486400"/>
                <a:ext cx="1447800" cy="381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562600" y="6412468"/>
                <a:ext cx="249299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Photon beam energy  (</a:t>
                </a:r>
                <a:r>
                  <a:rPr lang="en-US" sz="1600" dirty="0" err="1" smtClean="0"/>
                  <a:t>GeV</a:t>
                </a:r>
                <a:r>
                  <a:rPr lang="en-US" sz="1600" dirty="0" smtClean="0"/>
                  <a:t>)</a:t>
                </a:r>
                <a:endParaRPr lang="en-US" sz="1600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5892012" y="3440668"/>
              <a:ext cx="2261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Uncollimated</a:t>
              </a:r>
              <a:r>
                <a:rPr lang="en-US" dirty="0" smtClean="0"/>
                <a:t> photons</a:t>
              </a:r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02558" y="4800600"/>
              <a:ext cx="18840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Collimated  beam </a:t>
              </a:r>
            </a:p>
            <a:p>
              <a:r>
                <a:rPr lang="en-US" dirty="0" smtClean="0">
                  <a:solidFill>
                    <a:srgbClr val="FF0000"/>
                  </a:solidFill>
                </a:rPr>
                <a:t>         photons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026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71800" y="1524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Why  Mesons 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914400"/>
            <a:ext cx="8763000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endParaRPr lang="en-US" dirty="0" smtClean="0">
              <a:solidFill>
                <a:srgbClr val="0000FF"/>
              </a:solidFill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 </a:t>
            </a:r>
            <a:r>
              <a:rPr lang="en-US" sz="2000" dirty="0" smtClean="0">
                <a:solidFill>
                  <a:srgbClr val="0000FF"/>
                </a:solidFill>
              </a:rPr>
              <a:t>Some fraction of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 mesons is longitudinally polarized at </a:t>
            </a:r>
            <a:r>
              <a:rPr lang="en-US" sz="2000" dirty="0" err="1" smtClean="0">
                <a:solidFill>
                  <a:srgbClr val="0000FF"/>
                </a:solidFill>
                <a:sym typeface="Symbol"/>
              </a:rPr>
              <a:t>GlueX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energies (9.3 </a:t>
            </a:r>
            <a:r>
              <a:rPr lang="en-US" sz="2000" dirty="0" err="1" smtClean="0">
                <a:solidFill>
                  <a:srgbClr val="0000FF"/>
                </a:solidFill>
                <a:sym typeface="Symbol"/>
              </a:rPr>
              <a:t>GeV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) </a:t>
            </a:r>
          </a:p>
          <a:p>
            <a:r>
              <a:rPr lang="en-US" sz="2000" dirty="0" smtClean="0">
                <a:solidFill>
                  <a:srgbClr val="0000FF"/>
                </a:solidFill>
                <a:sym typeface="Symbol"/>
              </a:rPr>
              <a:t>                 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</a:t>
            </a:r>
            <a:r>
              <a:rPr lang="en-US" sz="2000" baseline="-25000" dirty="0" smtClean="0">
                <a:solidFill>
                  <a:srgbClr val="0000FF"/>
                </a:solidFill>
                <a:sym typeface="Symbol"/>
              </a:rPr>
              <a:t>00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measured  by SLAC  is 0.2  0.07    </a:t>
            </a:r>
          </a:p>
        </p:txBody>
      </p:sp>
      <p:pic>
        <p:nvPicPr>
          <p:cNvPr id="162822" name="Picture 6" descr="C:\Users\somov\Desktop\Documents\conferences\korea_2018\staib_omega_p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67000"/>
            <a:ext cx="4572000" cy="328977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221935" y="2971800"/>
            <a:ext cx="19220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GlueX</a:t>
            </a:r>
            <a:r>
              <a:rPr lang="en-US" dirty="0" smtClean="0"/>
              <a:t> preliminary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49519" y="5943600"/>
            <a:ext cx="31134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M. </a:t>
            </a:r>
            <a:r>
              <a:rPr lang="en-US" sz="1600" dirty="0" err="1" smtClean="0"/>
              <a:t>Staib</a:t>
            </a:r>
            <a:r>
              <a:rPr lang="en-US" sz="1600" dirty="0" smtClean="0"/>
              <a:t>, PhD </a:t>
            </a:r>
            <a:r>
              <a:rPr lang="en-US" sz="1600" dirty="0" err="1" smtClean="0"/>
              <a:t>tesis</a:t>
            </a:r>
            <a:r>
              <a:rPr lang="en-US" sz="1600" dirty="0" smtClean="0"/>
              <a:t> </a:t>
            </a:r>
            <a:r>
              <a:rPr lang="en-US" sz="1600" dirty="0" err="1" smtClean="0"/>
              <a:t>GlueX</a:t>
            </a:r>
            <a:r>
              <a:rPr lang="en-US" sz="1600" dirty="0" smtClean="0"/>
              <a:t>-doc-3357</a:t>
            </a:r>
            <a:endParaRPr lang="en-US" sz="1600" dirty="0"/>
          </a:p>
        </p:txBody>
      </p:sp>
      <p:sp>
        <p:nvSpPr>
          <p:cNvPr id="16" name="Oval 15"/>
          <p:cNvSpPr/>
          <p:nvPr/>
        </p:nvSpPr>
        <p:spPr>
          <a:xfrm>
            <a:off x="4876800" y="3581400"/>
            <a:ext cx="5334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8600" y="2825115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Preliminary </a:t>
            </a:r>
            <a:r>
              <a:rPr lang="en-US" sz="2000" dirty="0" err="1" smtClean="0">
                <a:solidFill>
                  <a:srgbClr val="0000FF"/>
                </a:solidFill>
                <a:sym typeface="Symbol"/>
              </a:rPr>
              <a:t>GlueX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results indicate</a:t>
            </a:r>
          </a:p>
          <a:p>
            <a:r>
              <a:rPr lang="en-US" sz="2000" dirty="0" smtClean="0">
                <a:solidFill>
                  <a:srgbClr val="0000FF"/>
                </a:solidFill>
                <a:sym typeface="Symbol"/>
              </a:rPr>
              <a:t>   that </a:t>
            </a:r>
            <a:r>
              <a:rPr lang="en-US" sz="2000" baseline="-25000" dirty="0" smtClean="0">
                <a:solidFill>
                  <a:srgbClr val="0000FF"/>
                </a:solidFill>
                <a:sym typeface="Symbol"/>
              </a:rPr>
              <a:t>00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  is relatively large </a:t>
            </a:r>
          </a:p>
          <a:p>
            <a:endParaRPr lang="en-US" dirty="0" smtClean="0">
              <a:sym typeface="Symbo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48200" y="2020669"/>
            <a:ext cx="434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ym typeface="Symbol"/>
              </a:rPr>
              <a:t>Spin density matrix elements measured  by </a:t>
            </a:r>
          </a:p>
          <a:p>
            <a:r>
              <a:rPr lang="en-US" dirty="0" smtClean="0">
                <a:sym typeface="Symbol"/>
              </a:rPr>
              <a:t>         </a:t>
            </a:r>
            <a:r>
              <a:rPr lang="en-US" dirty="0" err="1" smtClean="0">
                <a:sym typeface="Symbol"/>
              </a:rPr>
              <a:t>GlueX</a:t>
            </a:r>
            <a:r>
              <a:rPr lang="en-US" dirty="0" smtClean="0">
                <a:sym typeface="Symbol"/>
              </a:rPr>
              <a:t>  using a pp reaction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3733800"/>
            <a:ext cx="31710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measured in the energy range </a:t>
            </a:r>
          </a:p>
          <a:p>
            <a:r>
              <a:rPr lang="en-US" dirty="0" smtClean="0"/>
              <a:t>         8.4 – 9.1 </a:t>
            </a:r>
            <a:r>
              <a:rPr lang="en-US" dirty="0" err="1" smtClean="0"/>
              <a:t>GeV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>
                <a:sym typeface="Symbol"/>
              </a:rPr>
              <a:t>- </a:t>
            </a:r>
            <a:r>
              <a:rPr lang="en-US" baseline="-25000" dirty="0" smtClean="0">
                <a:sym typeface="Symbol"/>
              </a:rPr>
              <a:t>00  </a:t>
            </a:r>
            <a:r>
              <a:rPr lang="en-US" dirty="0" smtClean="0">
                <a:sym typeface="Symbol"/>
              </a:rPr>
              <a:t>can be larger at smaller</a:t>
            </a:r>
          </a:p>
          <a:p>
            <a:r>
              <a:rPr lang="en-US" dirty="0" smtClean="0"/>
              <a:t>   energies (larger contribution</a:t>
            </a:r>
          </a:p>
          <a:p>
            <a:r>
              <a:rPr lang="en-US" dirty="0" smtClean="0"/>
              <a:t>   from </a:t>
            </a:r>
            <a:r>
              <a:rPr lang="en-US" dirty="0" err="1" smtClean="0"/>
              <a:t>pion</a:t>
            </a:r>
            <a:r>
              <a:rPr lang="en-US" dirty="0" smtClean="0"/>
              <a:t> exchange)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105400" y="1371600"/>
            <a:ext cx="3617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J.Ballam</a:t>
            </a:r>
            <a:r>
              <a:rPr lang="en-US" sz="1600" dirty="0" smtClean="0"/>
              <a:t> et al., Phys. Rev. D7, 3150 (1973)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600" y="304800"/>
            <a:ext cx="390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How to Extract 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800" b="1" baseline="-25000" dirty="0" smtClean="0">
                <a:solidFill>
                  <a:srgbClr val="FF0000"/>
                </a:solidFill>
                <a:sym typeface="Symbol"/>
              </a:rPr>
              <a:t>L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 (N)  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676400"/>
            <a:ext cx="7526548" cy="14568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sym typeface="Symbol"/>
              </a:rPr>
              <a:t></a:t>
            </a:r>
            <a:r>
              <a:rPr lang="en-US" sz="2400" baseline="-25000" dirty="0" smtClean="0">
                <a:solidFill>
                  <a:srgbClr val="002060"/>
                </a:solidFill>
                <a:sym typeface="Symbol"/>
              </a:rPr>
              <a:t>L </a:t>
            </a:r>
            <a:r>
              <a:rPr lang="en-US" sz="2400" dirty="0" smtClean="0">
                <a:solidFill>
                  <a:srgbClr val="002060"/>
                </a:solidFill>
                <a:sym typeface="Symbol"/>
              </a:rPr>
              <a:t>(N) can be extracted from the measurements of:</a:t>
            </a:r>
          </a:p>
          <a:p>
            <a:pPr>
              <a:lnSpc>
                <a:spcPts val="1000"/>
              </a:lnSpc>
              <a:buFont typeface="Arial" pitchFamily="34" charset="0"/>
              <a:buChar char="•"/>
            </a:pPr>
            <a:endParaRPr lang="en-US" sz="2400" dirty="0" smtClean="0">
              <a:solidFill>
                <a:srgbClr val="002060"/>
              </a:solidFill>
              <a:sym typeface="Symbol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sym typeface="Symbol"/>
              </a:rPr>
              <a:t>                  Method 1:    Nuclear transparency  ( </a:t>
            </a:r>
            <a:r>
              <a:rPr lang="en-US" sz="2400" b="1" dirty="0" err="1" smtClean="0">
                <a:solidFill>
                  <a:srgbClr val="C00000"/>
                </a:solidFill>
                <a:sym typeface="Symbol"/>
              </a:rPr>
              <a:t>A</a:t>
            </a:r>
            <a:r>
              <a:rPr lang="en-US" sz="2400" b="1" baseline="-25000" dirty="0" err="1" smtClean="0">
                <a:solidFill>
                  <a:srgbClr val="C00000"/>
                </a:solidFill>
                <a:sym typeface="Symbol"/>
              </a:rPr>
              <a:t>eff</a:t>
            </a:r>
            <a:r>
              <a:rPr lang="en-US" sz="2400" b="1" dirty="0" smtClean="0">
                <a:solidFill>
                  <a:srgbClr val="C00000"/>
                </a:solidFill>
                <a:sym typeface="Symbol"/>
              </a:rPr>
              <a:t> ) </a:t>
            </a:r>
          </a:p>
          <a:p>
            <a:pPr>
              <a:lnSpc>
                <a:spcPts val="1000"/>
              </a:lnSpc>
            </a:pPr>
            <a:r>
              <a:rPr lang="en-US" sz="2400" b="1" dirty="0" smtClean="0">
                <a:solidFill>
                  <a:srgbClr val="C00000"/>
                </a:solidFill>
                <a:sym typeface="Symbol"/>
              </a:rPr>
              <a:t> </a:t>
            </a:r>
          </a:p>
          <a:p>
            <a:r>
              <a:rPr lang="en-US" sz="2400" b="1" dirty="0" smtClean="0">
                <a:solidFill>
                  <a:srgbClr val="C00000"/>
                </a:solidFill>
                <a:sym typeface="Symbol"/>
              </a:rPr>
              <a:t>                  Method 2:    Spin density matrix element  (</a:t>
            </a:r>
            <a:r>
              <a:rPr lang="en-US" sz="2400" b="1" baseline="30000" dirty="0" smtClean="0">
                <a:solidFill>
                  <a:srgbClr val="C00000"/>
                </a:solidFill>
                <a:sym typeface="Symbol"/>
              </a:rPr>
              <a:t>A</a:t>
            </a:r>
            <a:r>
              <a:rPr lang="en-US" sz="2400" b="1" baseline="-25000" dirty="0" smtClean="0">
                <a:solidFill>
                  <a:srgbClr val="C00000"/>
                </a:solidFill>
                <a:sym typeface="Symbol"/>
              </a:rPr>
              <a:t>00</a:t>
            </a:r>
            <a:r>
              <a:rPr lang="en-US" sz="2400" b="1" dirty="0" smtClean="0">
                <a:solidFill>
                  <a:srgbClr val="C00000"/>
                </a:solidFill>
                <a:sym typeface="Symbol"/>
              </a:rPr>
              <a:t> 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6800" y="3886200"/>
            <a:ext cx="71392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Make use of the different absorption predicted for interactions of</a:t>
            </a:r>
          </a:p>
          <a:p>
            <a:r>
              <a:rPr lang="en-US" sz="2000" dirty="0" smtClean="0"/>
              <a:t>                   longitudinally </a:t>
            </a:r>
            <a:r>
              <a:rPr lang="en-US" sz="2000" dirty="0" smtClean="0"/>
              <a:t>and transversely polarized mesons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1200" y="238780"/>
            <a:ext cx="5159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Extraction of 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800" b="1" baseline="-25000" dirty="0" smtClean="0">
                <a:solidFill>
                  <a:srgbClr val="FF0000"/>
                </a:solidFill>
                <a:sym typeface="Symbol"/>
              </a:rPr>
              <a:t>L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 (N):    Method 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somov\Desktop\Documents\omega_proposal\plots_proposal\a_ef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99473"/>
            <a:ext cx="7162800" cy="342348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990600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 Measure nuclear transparency </a:t>
            </a:r>
            <a:r>
              <a:rPr lang="en-US" sz="2000" dirty="0" err="1" smtClean="0">
                <a:solidFill>
                  <a:srgbClr val="0000FF"/>
                </a:solidFill>
              </a:rPr>
              <a:t>A</a:t>
            </a:r>
            <a:r>
              <a:rPr lang="en-US" sz="2000" baseline="-25000" dirty="0" err="1" smtClean="0">
                <a:solidFill>
                  <a:srgbClr val="0000FF"/>
                </a:solidFill>
              </a:rPr>
              <a:t>eff</a:t>
            </a:r>
            <a:r>
              <a:rPr lang="en-US" sz="2000" baseline="-25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for each nuclear target                                                                   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1524000"/>
            <a:ext cx="3421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</a:t>
            </a:r>
            <a:r>
              <a:rPr lang="en-US" sz="2000" baseline="-25000" dirty="0" err="1" smtClean="0">
                <a:solidFill>
                  <a:srgbClr val="0000FF"/>
                </a:solidFill>
              </a:rPr>
              <a:t>eff</a:t>
            </a:r>
            <a:r>
              <a:rPr lang="en-US" sz="2000" baseline="-25000" dirty="0" smtClean="0">
                <a:solidFill>
                  <a:srgbClr val="0000FF"/>
                </a:solidFill>
              </a:rPr>
              <a:t>   </a:t>
            </a:r>
            <a:r>
              <a:rPr lang="en-US" sz="2000" dirty="0" smtClean="0">
                <a:solidFill>
                  <a:srgbClr val="0000FF"/>
                </a:solidFill>
              </a:rPr>
              <a:t>depends on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</a:t>
            </a:r>
            <a:r>
              <a:rPr lang="en-US" sz="2000" baseline="-25000" dirty="0" smtClean="0">
                <a:solidFill>
                  <a:srgbClr val="0000FF"/>
                </a:solidFill>
                <a:sym typeface="Symbol"/>
              </a:rPr>
              <a:t>L  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(see plot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)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 </a:t>
            </a:r>
          </a:p>
        </p:txBody>
      </p:sp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4419600" y="1524000"/>
          <a:ext cx="3886200" cy="376134"/>
        </p:xfrm>
        <a:graphic>
          <a:graphicData uri="http://schemas.openxmlformats.org/presentationml/2006/ole">
            <p:oleObj spid="_x0000_s163842" name="Equation" r:id="rId4" imgW="2489040" imgH="241200" progId="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990600" y="2057400"/>
            <a:ext cx="5943600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 - N (0, </a:t>
            </a:r>
            <a:r>
              <a:rPr lang="en-US" i="1" dirty="0" smtClean="0">
                <a:sym typeface="Symbol"/>
              </a:rPr>
              <a:t></a:t>
            </a:r>
            <a:r>
              <a:rPr lang="en-US" i="1" baseline="-25000" dirty="0" smtClean="0">
                <a:sym typeface="Symbol"/>
              </a:rPr>
              <a:t>L</a:t>
            </a:r>
            <a:r>
              <a:rPr lang="en-US" i="1" dirty="0" smtClean="0">
                <a:sym typeface="Symbol"/>
              </a:rPr>
              <a:t>)  </a:t>
            </a:r>
            <a:r>
              <a:rPr lang="en-US" dirty="0" smtClean="0">
                <a:sym typeface="Symbol"/>
              </a:rPr>
              <a:t>and</a:t>
            </a:r>
            <a:r>
              <a:rPr lang="en-US" i="1" dirty="0" smtClean="0">
                <a:sym typeface="Symbol"/>
              </a:rPr>
              <a:t> </a:t>
            </a:r>
            <a:r>
              <a:rPr lang="en-US" i="1" dirty="0" smtClean="0"/>
              <a:t>N (E, </a:t>
            </a:r>
            <a:r>
              <a:rPr lang="en-US" i="1" dirty="0" smtClean="0">
                <a:sym typeface="Symbol"/>
              </a:rPr>
              <a:t></a:t>
            </a:r>
            <a:r>
              <a:rPr lang="en-US" i="1" baseline="-25000" dirty="0" smtClean="0">
                <a:sym typeface="Symbol"/>
              </a:rPr>
              <a:t>T</a:t>
            </a:r>
            <a:r>
              <a:rPr lang="en-US" i="1" dirty="0" smtClean="0">
                <a:sym typeface="Symbol"/>
              </a:rPr>
              <a:t>) </a:t>
            </a:r>
            <a:r>
              <a:rPr lang="en-US" dirty="0" smtClean="0"/>
              <a:t>are predicted by theoretical models. </a:t>
            </a:r>
          </a:p>
          <a:p>
            <a:pPr>
              <a:lnSpc>
                <a:spcPts val="1000"/>
              </a:lnSpc>
            </a:pPr>
            <a:endParaRPr lang="en-US" i="1" dirty="0" smtClean="0"/>
          </a:p>
          <a:p>
            <a:r>
              <a:rPr lang="en-US" i="1" dirty="0" smtClean="0">
                <a:solidFill>
                  <a:srgbClr val="0000FF"/>
                </a:solidFill>
              </a:rPr>
              <a:t>- N (E, </a:t>
            </a:r>
            <a:r>
              <a:rPr lang="en-US" i="1" dirty="0" smtClean="0">
                <a:solidFill>
                  <a:srgbClr val="0000FF"/>
                </a:solidFill>
                <a:sym typeface="Symbol"/>
              </a:rPr>
              <a:t></a:t>
            </a:r>
            <a:r>
              <a:rPr lang="en-US" i="1" baseline="-25000" dirty="0" smtClean="0">
                <a:solidFill>
                  <a:srgbClr val="0000FF"/>
                </a:solidFill>
                <a:sym typeface="Symbol"/>
              </a:rPr>
              <a:t>T</a:t>
            </a:r>
            <a:r>
              <a:rPr lang="en-US" i="1" dirty="0" smtClean="0">
                <a:solidFill>
                  <a:srgbClr val="0000FF"/>
                </a:solidFill>
                <a:sym typeface="Symbol"/>
              </a:rPr>
              <a:t>)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will be independently  measured for  mesons</a:t>
            </a:r>
            <a:r>
              <a:rPr lang="en-US" i="1" dirty="0" smtClean="0">
                <a:solidFill>
                  <a:srgbClr val="0000FF"/>
                </a:solidFill>
                <a:sym typeface="Symbol"/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43200" y="2971800"/>
            <a:ext cx="2169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Predictions for </a:t>
            </a:r>
            <a:r>
              <a:rPr lang="en-US" dirty="0" err="1" smtClean="0">
                <a:sym typeface="Symbol"/>
              </a:rPr>
              <a:t>A</a:t>
            </a:r>
            <a:r>
              <a:rPr lang="en-US" baseline="-25000" dirty="0" err="1" smtClean="0">
                <a:sym typeface="Symbol"/>
              </a:rPr>
              <a:t>eff</a:t>
            </a:r>
            <a:r>
              <a:rPr lang="en-US" dirty="0" smtClean="0">
                <a:sym typeface="Symbol"/>
              </a:rPr>
              <a:t> </a:t>
            </a:r>
            <a:endParaRPr lang="en-US" sz="14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934200" y="3886200"/>
            <a:ext cx="2057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Calculations for </a:t>
            </a:r>
            <a:r>
              <a:rPr lang="en-US" sz="1600" dirty="0" err="1" smtClean="0"/>
              <a:t>GlueX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     by S. </a:t>
            </a:r>
            <a:r>
              <a:rPr lang="en-US" sz="1600" dirty="0" err="1" smtClean="0"/>
              <a:t>Gevorkyan</a:t>
            </a:r>
            <a:r>
              <a:rPr lang="en-US" sz="1600" dirty="0" smtClean="0"/>
              <a:t>   </a:t>
            </a:r>
          </a:p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400" dirty="0" smtClean="0"/>
              <a:t>Phys. Rev. C 93, 015203 </a:t>
            </a:r>
            <a:r>
              <a:rPr lang="en-US" sz="1400" dirty="0" smtClean="0"/>
              <a:t>   </a:t>
            </a:r>
          </a:p>
          <a:p>
            <a:r>
              <a:rPr lang="en-US" sz="1400" dirty="0" smtClean="0"/>
              <a:t>                   (</a:t>
            </a:r>
            <a:r>
              <a:rPr lang="en-US" sz="1400" dirty="0" smtClean="0"/>
              <a:t>2016)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600" y="104024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 Measure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</a:t>
            </a:r>
            <a:r>
              <a:rPr lang="en-US" sz="2000" baseline="30000" dirty="0" smtClean="0">
                <a:solidFill>
                  <a:srgbClr val="0000FF"/>
                </a:solidFill>
                <a:sym typeface="Symbol"/>
              </a:rPr>
              <a:t>A</a:t>
            </a:r>
            <a:r>
              <a:rPr lang="en-US" sz="2000" baseline="-25000" dirty="0" smtClean="0">
                <a:solidFill>
                  <a:srgbClr val="0000FF"/>
                </a:solidFill>
                <a:sym typeface="Symbol"/>
              </a:rPr>
              <a:t>00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baseline="-25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for each target from the 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   fit to  the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 </a:t>
            </a:r>
            <a:r>
              <a:rPr lang="en-US" sz="2000" dirty="0" smtClean="0">
                <a:solidFill>
                  <a:srgbClr val="0000FF"/>
                </a:solidFill>
              </a:rPr>
              <a:t>decay angular distribution</a:t>
            </a:r>
          </a:p>
          <a:p>
            <a:endParaRPr lang="en-US" sz="2000" dirty="0" smtClean="0">
              <a:solidFill>
                <a:srgbClr val="0000FF"/>
              </a:solidFill>
            </a:endParaRPr>
          </a:p>
          <a:p>
            <a:pPr>
              <a:lnSpc>
                <a:spcPts val="6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rgbClr val="0000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</a:t>
            </a:r>
            <a:r>
              <a:rPr lang="en-US" sz="2000" baseline="30000" dirty="0" smtClean="0">
                <a:solidFill>
                  <a:srgbClr val="0000FF"/>
                </a:solidFill>
                <a:sym typeface="Symbol"/>
              </a:rPr>
              <a:t>A</a:t>
            </a:r>
            <a:r>
              <a:rPr lang="en-US" sz="2000" baseline="-25000" dirty="0" smtClean="0">
                <a:solidFill>
                  <a:srgbClr val="0000FF"/>
                </a:solidFill>
                <a:sym typeface="Symbol"/>
              </a:rPr>
              <a:t>00</a:t>
            </a:r>
            <a:r>
              <a:rPr lang="en-US" sz="2000" dirty="0" smtClean="0">
                <a:solidFill>
                  <a:srgbClr val="0000FF"/>
                </a:solidFill>
              </a:rPr>
              <a:t> depends on </a:t>
            </a:r>
            <a:r>
              <a:rPr lang="en-US" sz="2000" dirty="0" smtClean="0">
                <a:solidFill>
                  <a:srgbClr val="0000FF"/>
                </a:solidFill>
                <a:sym typeface="Symbol"/>
              </a:rPr>
              <a:t></a:t>
            </a:r>
            <a:r>
              <a:rPr lang="en-US" sz="2000" baseline="-25000" dirty="0" smtClean="0">
                <a:solidFill>
                  <a:srgbClr val="0000FF"/>
                </a:solidFill>
                <a:sym typeface="Symbol"/>
              </a:rPr>
              <a:t>L  </a:t>
            </a:r>
          </a:p>
          <a:p>
            <a:pPr>
              <a:lnSpc>
                <a:spcPts val="600"/>
              </a:lnSpc>
              <a:buFont typeface="Arial" pitchFamily="34" charset="0"/>
              <a:buChar char="•"/>
            </a:pPr>
            <a:endParaRPr lang="en-US" baseline="-25000" dirty="0" smtClean="0">
              <a:sym typeface="Symbol"/>
            </a:endParaRPr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/>
        </p:nvGraphicFramePr>
        <p:xfrm>
          <a:off x="990600" y="2536825"/>
          <a:ext cx="4191000" cy="663575"/>
        </p:xfrm>
        <a:graphic>
          <a:graphicData uri="http://schemas.openxmlformats.org/presentationml/2006/ole">
            <p:oleObj spid="_x0000_s97282" name="Equation" r:id="rId3" imgW="2730240" imgH="431640" progId="">
              <p:embed/>
            </p:oleObj>
          </a:graphicData>
        </a:graphic>
      </p:graphicFrame>
      <p:pic>
        <p:nvPicPr>
          <p:cNvPr id="15" name="Picture 14" descr="rho_limi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399" y="3702310"/>
            <a:ext cx="6477001" cy="30512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68640" y="4596825"/>
            <a:ext cx="2446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Predictions for </a:t>
            </a:r>
            <a:r>
              <a:rPr lang="en-US" dirty="0" smtClean="0">
                <a:sym typeface="Symbol"/>
              </a:rPr>
              <a:t></a:t>
            </a:r>
            <a:r>
              <a:rPr lang="en-US" baseline="30000" dirty="0" smtClean="0">
                <a:sym typeface="Symbol"/>
              </a:rPr>
              <a:t>A</a:t>
            </a:r>
            <a:r>
              <a:rPr lang="en-US" baseline="-25000" dirty="0" smtClean="0">
                <a:sym typeface="Symbol"/>
              </a:rPr>
              <a:t>00</a:t>
            </a:r>
            <a:r>
              <a:rPr lang="en-US" dirty="0" smtClean="0">
                <a:sym typeface="Symbol"/>
              </a:rPr>
              <a:t>  </a:t>
            </a:r>
          </a:p>
          <a:p>
            <a:r>
              <a:rPr lang="en-US" sz="1400" dirty="0" smtClean="0">
                <a:sym typeface="Symbol"/>
              </a:rPr>
              <a:t> </a:t>
            </a:r>
            <a:r>
              <a:rPr lang="en-US" sz="1400" dirty="0" smtClean="0"/>
              <a:t>Phys. Rev. C 93, 015203 (2016)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3200" y="5421868"/>
            <a:ext cx="231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Input value:  </a:t>
            </a:r>
            <a:r>
              <a:rPr lang="en-US" baseline="-25000" dirty="0" smtClean="0">
                <a:sym typeface="Symbol"/>
              </a:rPr>
              <a:t>00</a:t>
            </a:r>
            <a:r>
              <a:rPr lang="en-US" dirty="0" smtClean="0"/>
              <a:t>  =  0.2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05000" y="238780"/>
            <a:ext cx="5159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Extraction of 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800" b="1" baseline="-25000" dirty="0" smtClean="0">
                <a:solidFill>
                  <a:srgbClr val="FF0000"/>
                </a:solidFill>
                <a:sym typeface="Symbol"/>
              </a:rPr>
              <a:t>L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 (N):    Method 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5486400" y="990600"/>
            <a:ext cx="3276600" cy="2433776"/>
            <a:chOff x="685800" y="2888002"/>
            <a:chExt cx="3581400" cy="2660175"/>
          </a:xfrm>
        </p:grpSpPr>
        <p:pic>
          <p:nvPicPr>
            <p:cNvPr id="20" name="Picture 4" descr="C:\Users\somov\Desktop\Documents\omega_proposal\plots_proposal\helisity_fi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5800" y="2888002"/>
              <a:ext cx="3581400" cy="2428767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3371450" y="5209623"/>
              <a:ext cx="612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cos</a:t>
              </a:r>
              <a:r>
                <a:rPr lang="en-US" sz="1600" dirty="0" smtClean="0"/>
                <a:t> </a:t>
              </a:r>
              <a:r>
                <a:rPr lang="en-US" sz="1600" dirty="0" smtClean="0">
                  <a:sym typeface="Symbol"/>
                </a:rPr>
                <a:t></a:t>
              </a:r>
              <a:endParaRPr lang="en-US" sz="1600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762000" y="3429000"/>
            <a:ext cx="1302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ym typeface="Symbol"/>
              </a:rPr>
              <a:t> - extract </a:t>
            </a:r>
            <a:r>
              <a:rPr lang="en-US" baseline="-25000" dirty="0" smtClean="0">
                <a:sym typeface="Symbol"/>
              </a:rPr>
              <a:t>L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09800" y="314980"/>
            <a:ext cx="5005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Projected Errors: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eff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and 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somov\Desktop\Documents\omega_proposal\plots_proposal\project_meas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058" y="2171700"/>
            <a:ext cx="3869342" cy="3619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90600" y="11430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sym typeface="Symbol"/>
              </a:rPr>
              <a:t> Projected errors on measurements of </a:t>
            </a:r>
            <a:r>
              <a:rPr lang="en-US" dirty="0" err="1" smtClean="0">
                <a:solidFill>
                  <a:srgbClr val="002060"/>
                </a:solidFill>
              </a:rPr>
              <a:t>A</a:t>
            </a:r>
            <a:r>
              <a:rPr lang="en-US" baseline="-25000" dirty="0" err="1" smtClean="0">
                <a:solidFill>
                  <a:srgbClr val="002060"/>
                </a:solidFill>
              </a:rPr>
              <a:t>eff</a:t>
            </a:r>
            <a:r>
              <a:rPr lang="en-US" baseline="-25000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and 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</a:t>
            </a:r>
            <a:r>
              <a:rPr lang="en-US" baseline="30000" dirty="0" smtClean="0">
                <a:solidFill>
                  <a:srgbClr val="002060"/>
                </a:solidFill>
                <a:sym typeface="Symbol"/>
              </a:rPr>
              <a:t>A</a:t>
            </a:r>
            <a:r>
              <a:rPr lang="en-US" baseline="-25000" dirty="0" smtClean="0">
                <a:solidFill>
                  <a:srgbClr val="002060"/>
                </a:solidFill>
                <a:sym typeface="Symbol"/>
              </a:rPr>
              <a:t>00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for   </a:t>
            </a:r>
            <a:r>
              <a:rPr lang="en-US" baseline="30000" dirty="0" smtClean="0">
                <a:solidFill>
                  <a:srgbClr val="002060"/>
                </a:solidFill>
                <a:sym typeface="Symbol"/>
              </a:rPr>
              <a:t>0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  decays</a:t>
            </a:r>
          </a:p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                             (input values:  </a:t>
            </a:r>
            <a:r>
              <a:rPr lang="en-US" baseline="-25000" dirty="0" smtClean="0">
                <a:solidFill>
                  <a:srgbClr val="002060"/>
                </a:solidFill>
                <a:sym typeface="Symbol"/>
              </a:rPr>
              <a:t>T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 = 26 </a:t>
            </a:r>
            <a:r>
              <a:rPr lang="en-US" dirty="0" err="1" smtClean="0">
                <a:solidFill>
                  <a:srgbClr val="002060"/>
                </a:solidFill>
                <a:sym typeface="Symbol"/>
              </a:rPr>
              <a:t>mb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,  </a:t>
            </a:r>
            <a:r>
              <a:rPr lang="en-US" baseline="-25000" dirty="0" smtClean="0">
                <a:solidFill>
                  <a:srgbClr val="002060"/>
                </a:solidFill>
                <a:sym typeface="Symbol"/>
              </a:rPr>
              <a:t>00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= 0.2)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1200" y="1981200"/>
            <a:ext cx="484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</a:t>
            </a:r>
            <a:r>
              <a:rPr lang="en-US" baseline="-25000" dirty="0" err="1" smtClean="0"/>
              <a:t>eff</a:t>
            </a:r>
            <a:endParaRPr lang="en-US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2286000" y="2667000"/>
            <a:ext cx="74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ym typeface="Symbol"/>
              </a:rPr>
              <a:t>9 </a:t>
            </a:r>
            <a:r>
              <a:rPr lang="en-US" dirty="0" err="1" smtClean="0">
                <a:sym typeface="Symbol"/>
              </a:rPr>
              <a:t>GeV</a:t>
            </a:r>
            <a:endParaRPr lang="en-US" dirty="0"/>
          </a:p>
        </p:txBody>
      </p:sp>
      <p:pic>
        <p:nvPicPr>
          <p:cNvPr id="23556" name="Picture 4" descr="C:\Users\somov\Desktop\Documents\omega_proposal\plots_proposal\proj_rh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201873"/>
            <a:ext cx="4513162" cy="358932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223634" y="1981200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</a:t>
            </a:r>
            <a:r>
              <a:rPr lang="en-US" baseline="30000" dirty="0" smtClean="0">
                <a:sym typeface="Symbol"/>
              </a:rPr>
              <a:t>A</a:t>
            </a:r>
            <a:r>
              <a:rPr lang="en-US" baseline="-25000" dirty="0" smtClean="0">
                <a:sym typeface="Symbol"/>
              </a:rPr>
              <a:t>00</a:t>
            </a:r>
            <a:endParaRPr lang="en-US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7025080" y="2743200"/>
            <a:ext cx="74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ym typeface="Symbol"/>
              </a:rPr>
              <a:t>9 </a:t>
            </a:r>
            <a:r>
              <a:rPr lang="en-US" dirty="0" err="1" smtClean="0">
                <a:sym typeface="Symbol"/>
              </a:rPr>
              <a:t>GeV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41159" y="152400"/>
            <a:ext cx="4616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Projected Errors on 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</a:t>
            </a:r>
            <a:r>
              <a:rPr lang="en-US" sz="2800" b="1" baseline="-25000" dirty="0" smtClean="0">
                <a:solidFill>
                  <a:srgbClr val="FF0000"/>
                </a:solidFill>
                <a:sym typeface="Symbol"/>
              </a:rPr>
              <a:t>L</a:t>
            </a:r>
            <a:r>
              <a:rPr lang="en-US" sz="2800" b="1" dirty="0" smtClean="0">
                <a:solidFill>
                  <a:srgbClr val="FF0000"/>
                </a:solidFill>
                <a:sym typeface="Symbol"/>
              </a:rPr>
              <a:t> (N)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02" name="Picture 2" descr="C:\Users\somov\Desktop\Documents\conferences\korea_2018\projected_errors_a_rh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219200"/>
            <a:ext cx="5486400" cy="532098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761036" y="2133600"/>
            <a:ext cx="331071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  <a:sym typeface="Symbol"/>
              </a:rPr>
              <a:t> 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L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extracted from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the  </a:t>
            </a:r>
            <a:endParaRPr lang="en-US" dirty="0" smtClean="0">
              <a:solidFill>
                <a:srgbClr val="0000FF"/>
              </a:solidFill>
              <a:sym typeface="Symbol"/>
            </a:endParaRPr>
          </a:p>
          <a:p>
            <a:r>
              <a:rPr lang="en-US" dirty="0" smtClean="0">
                <a:solidFill>
                  <a:srgbClr val="0000FF"/>
                </a:solidFill>
                <a:sym typeface="Symbol"/>
              </a:rPr>
              <a:t>   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measurement  of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A</a:t>
            </a:r>
            <a:r>
              <a:rPr lang="en-US" baseline="-25000" dirty="0" err="1" smtClean="0">
                <a:solidFill>
                  <a:srgbClr val="0000FF"/>
                </a:solidFill>
                <a:sym typeface="Symbol"/>
              </a:rPr>
              <a:t>eff</a:t>
            </a:r>
            <a:endParaRPr lang="en-US" baseline="-25000" dirty="0" smtClean="0">
              <a:solidFill>
                <a:srgbClr val="0000FF"/>
              </a:solidFill>
              <a:sym typeface="Symbol"/>
            </a:endParaRPr>
          </a:p>
          <a:p>
            <a:r>
              <a:rPr lang="en-US" dirty="0" smtClean="0">
                <a:solidFill>
                  <a:srgbClr val="0000FF"/>
                </a:solidFill>
                <a:sym typeface="Symbol"/>
              </a:rPr>
              <a:t> </a:t>
            </a:r>
            <a:endParaRPr lang="en-US" dirty="0" smtClean="0">
              <a:solidFill>
                <a:srgbClr val="0000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Combine measurements of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A</a:t>
            </a:r>
            <a:r>
              <a:rPr lang="en-US" baseline="-25000" dirty="0" err="1" smtClean="0">
                <a:solidFill>
                  <a:srgbClr val="0000FF"/>
                </a:solidFill>
                <a:sym typeface="Symbol"/>
              </a:rPr>
              <a:t>eff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 </a:t>
            </a:r>
          </a:p>
          <a:p>
            <a:r>
              <a:rPr lang="en-US" dirty="0" smtClean="0">
                <a:solidFill>
                  <a:srgbClr val="0000FF"/>
                </a:solidFill>
                <a:sym typeface="Symbol"/>
              </a:rPr>
              <a:t>   from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two </a:t>
            </a:r>
            <a:r>
              <a:rPr lang="en-US" dirty="0" smtClean="0">
                <a:solidFill>
                  <a:srgbClr val="0000FF"/>
                </a:solidFill>
              </a:rPr>
              <a:t>decay </a:t>
            </a:r>
            <a:r>
              <a:rPr lang="en-US" dirty="0" smtClean="0">
                <a:solidFill>
                  <a:srgbClr val="0000FF"/>
                </a:solidFill>
              </a:rPr>
              <a:t>channels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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and   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 </a:t>
            </a:r>
            <a:r>
              <a:rPr lang="en-US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</a:t>
            </a:r>
            <a:r>
              <a:rPr lang="en-US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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Symbol"/>
              <a:buChar char="w"/>
            </a:pP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  <a:sym typeface="Symbol"/>
              </a:rPr>
              <a:t> 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L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will be separately extracted</a:t>
            </a:r>
          </a:p>
          <a:p>
            <a:r>
              <a:rPr lang="en-US" dirty="0" smtClean="0">
                <a:solidFill>
                  <a:srgbClr val="0000FF"/>
                </a:solidFill>
                <a:sym typeface="Symbol"/>
              </a:rPr>
              <a:t>   from the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measuremnt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of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</a:t>
            </a:r>
            <a:r>
              <a:rPr lang="en-US" baseline="30000" dirty="0" smtClean="0">
                <a:solidFill>
                  <a:srgbClr val="0000FF"/>
                </a:solidFill>
                <a:sym typeface="Symbol"/>
              </a:rPr>
              <a:t>A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00</a:t>
            </a:r>
            <a:endParaRPr lang="en-US" baseline="-25000" dirty="0" smtClean="0">
              <a:solidFill>
                <a:srgbClr val="0000FF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724400" y="1219200"/>
            <a:ext cx="96372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</a:t>
            </a:r>
            <a:r>
              <a:rPr lang="en-US" baseline="-25000" dirty="0" smtClean="0">
                <a:solidFill>
                  <a:srgbClr val="002060"/>
                </a:solidFill>
                <a:sym typeface="Symbol"/>
              </a:rPr>
              <a:t>00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= 0.2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72000" y="4038600"/>
            <a:ext cx="108074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sym typeface="Symbol"/>
              </a:rPr>
              <a:t></a:t>
            </a:r>
            <a:r>
              <a:rPr lang="en-US" baseline="-25000" dirty="0" smtClean="0">
                <a:solidFill>
                  <a:srgbClr val="002060"/>
                </a:solidFill>
                <a:sym typeface="Symbol"/>
              </a:rPr>
              <a:t>00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= 0.14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57600" y="990600"/>
            <a:ext cx="110479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BG model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990600"/>
            <a:ext cx="104220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FS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90600" y="2743200"/>
            <a:ext cx="7225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Energy Dependence of Nuclear Transparency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80360" y="152400"/>
            <a:ext cx="7225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Energy Dependence of Nuclear Transparency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omov\Desktop\Documents\omega_proposal\plots_proposal\cornel_inc69_page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7513" y="2895601"/>
            <a:ext cx="4426486" cy="312419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876800" y="5986046"/>
            <a:ext cx="4079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G. McClellan, et al. Phys. Rev. Let.  23, 10, 1969</a:t>
            </a:r>
            <a:endParaRPr lang="en-US" sz="1600" dirty="0"/>
          </a:p>
        </p:txBody>
      </p:sp>
      <p:pic>
        <p:nvPicPr>
          <p:cNvPr id="6" name="Picture 5" descr="herm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" y="3015459"/>
            <a:ext cx="4876800" cy="32329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0943" y="961072"/>
            <a:ext cx="84520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Energy dependence of the nuclear transparency due to the interference of amplitudes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in the production  of mesons on nuclei</a:t>
            </a:r>
          </a:p>
          <a:p>
            <a:r>
              <a:rPr lang="en-US" dirty="0" smtClean="0"/>
              <a:t>   - dependence of the incoherent cross section on energy </a:t>
            </a:r>
            <a:r>
              <a:rPr lang="en-US" dirty="0" smtClean="0">
                <a:sym typeface="Symbol"/>
              </a:rPr>
              <a:t> via the </a:t>
            </a:r>
          </a:p>
          <a:p>
            <a:r>
              <a:rPr lang="en-US" dirty="0" smtClean="0">
                <a:sym typeface="Symbol"/>
              </a:rPr>
              <a:t>                                       coherence length 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Predicted for both </a:t>
            </a:r>
            <a:r>
              <a:rPr lang="en-US" dirty="0" err="1" smtClean="0">
                <a:solidFill>
                  <a:srgbClr val="0000FF"/>
                </a:solidFill>
              </a:rPr>
              <a:t>electroproduction</a:t>
            </a:r>
            <a:r>
              <a:rPr lang="en-US" dirty="0" smtClean="0">
                <a:solidFill>
                  <a:srgbClr val="0000FF"/>
                </a:solidFill>
              </a:rPr>
              <a:t> and </a:t>
            </a:r>
            <a:r>
              <a:rPr lang="en-US" dirty="0" err="1" smtClean="0">
                <a:solidFill>
                  <a:srgbClr val="0000FF"/>
                </a:solidFill>
              </a:rPr>
              <a:t>photoproduction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48986" y="2590800"/>
            <a:ext cx="3640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not observed in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 </a:t>
            </a:r>
            <a:r>
              <a:rPr lang="en-US" b="1" dirty="0" err="1" smtClean="0">
                <a:solidFill>
                  <a:srgbClr val="FF0000"/>
                </a:solidFill>
                <a:sym typeface="Symbol"/>
              </a:rPr>
              <a:t>photoproduction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0" y="2590800"/>
            <a:ext cx="3528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Measured in the </a:t>
            </a:r>
            <a:r>
              <a:rPr lang="en-US" dirty="0" err="1" smtClean="0"/>
              <a:t>electroptoduction</a:t>
            </a:r>
            <a:endParaRPr lang="en-US" dirty="0"/>
          </a:p>
        </p:txBody>
      </p:sp>
      <p:graphicFrame>
        <p:nvGraphicFramePr>
          <p:cNvPr id="60417" name="Object 1"/>
          <p:cNvGraphicFramePr>
            <a:graphicFrameLocks noChangeAspect="1"/>
          </p:cNvGraphicFramePr>
          <p:nvPr/>
        </p:nvGraphicFramePr>
        <p:xfrm>
          <a:off x="7010400" y="1524000"/>
          <a:ext cx="1143000" cy="553620"/>
        </p:xfrm>
        <a:graphic>
          <a:graphicData uri="http://schemas.openxmlformats.org/presentationml/2006/ole">
            <p:oleObj spid="_x0000_s196610" name="Equation" r:id="rId5" imgW="863280" imgH="419040" progId="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 rot="16200000">
            <a:off x="4742860" y="4248740"/>
            <a:ext cx="48481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A</a:t>
            </a:r>
            <a:r>
              <a:rPr lang="en-US" baseline="-25000" dirty="0" err="1" smtClean="0"/>
              <a:t>eff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5410200" y="4114800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A </a:t>
            </a:r>
            <a:r>
              <a:rPr lang="en-US" dirty="0" smtClean="0"/>
              <a:t>=</a:t>
            </a:r>
            <a:r>
              <a:rPr lang="en-US" dirty="0" smtClean="0">
                <a:sym typeface="Symbol"/>
              </a:rPr>
              <a:t> </a:t>
            </a:r>
            <a:r>
              <a:rPr lang="en-US" dirty="0" err="1" smtClean="0">
                <a:sym typeface="Symbol"/>
              </a:rPr>
              <a:t>A</a:t>
            </a:r>
            <a:r>
              <a:rPr lang="en-US" baseline="-25000" dirty="0" err="1" smtClean="0">
                <a:sym typeface="Symbol"/>
              </a:rPr>
              <a:t>eff</a:t>
            </a:r>
            <a:r>
              <a:rPr lang="en-US" baseline="-25000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/ A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228600"/>
            <a:ext cx="643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Energy Dependence Predicted for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GlueX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pic>
        <p:nvPicPr>
          <p:cNvPr id="25603" name="Picture 3" descr="C:\Users\somov\Desktop\Documents\omega_proposal\plots_proposal\rho_rho_de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5486400" cy="450893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3400" y="1066800"/>
            <a:ext cx="8424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Predicted energy dependence of the nuclear transparency for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  and  mesons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1200" y="327660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</a:t>
            </a:r>
            <a:r>
              <a:rPr lang="en-US" dirty="0" err="1" smtClean="0"/>
              <a:t>GeV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91200" y="3974068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 </a:t>
            </a:r>
            <a:r>
              <a:rPr lang="en-US" dirty="0" err="1" smtClean="0"/>
              <a:t>GeV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915516" y="2096869"/>
            <a:ext cx="2542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ym typeface="Symbol"/>
              </a:rPr>
              <a:t> similar dependence for </a:t>
            </a:r>
          </a:p>
          <a:p>
            <a:r>
              <a:rPr lang="en-US" dirty="0" smtClean="0">
                <a:sym typeface="Symbol"/>
              </a:rPr>
              <a:t>      -mesons  ( </a:t>
            </a:r>
            <a:r>
              <a:rPr lang="en-US" i="1" dirty="0" smtClean="0">
                <a:sym typeface="Symbol"/>
              </a:rPr>
              <a:t></a:t>
            </a:r>
            <a:r>
              <a:rPr lang="en-US" i="1" baseline="-25000" dirty="0" smtClean="0">
                <a:sym typeface="Symbol"/>
              </a:rPr>
              <a:t>00</a:t>
            </a:r>
            <a:r>
              <a:rPr lang="en-US" i="1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= 0 )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81000" y="76200"/>
            <a:ext cx="7772400" cy="685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Summary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 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228600" y="901859"/>
            <a:ext cx="8534400" cy="549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  We </a:t>
            </a:r>
            <a:r>
              <a:rPr lang="en-US" dirty="0" smtClean="0">
                <a:solidFill>
                  <a:srgbClr val="0000FF"/>
                </a:solidFill>
              </a:rPr>
              <a:t>are </a:t>
            </a:r>
            <a:r>
              <a:rPr lang="en-US" dirty="0" smtClean="0">
                <a:solidFill>
                  <a:srgbClr val="0000FF"/>
                </a:solidFill>
              </a:rPr>
              <a:t>developing </a:t>
            </a:r>
            <a:r>
              <a:rPr lang="en-US" dirty="0">
                <a:solidFill>
                  <a:srgbClr val="0000FF"/>
                </a:solidFill>
              </a:rPr>
              <a:t>physics program </a:t>
            </a:r>
            <a:r>
              <a:rPr lang="en-US" dirty="0" smtClean="0">
                <a:solidFill>
                  <a:srgbClr val="0000FF"/>
                </a:solidFill>
              </a:rPr>
              <a:t>to </a:t>
            </a:r>
            <a:r>
              <a:rPr lang="en-US" dirty="0">
                <a:solidFill>
                  <a:srgbClr val="0000FF"/>
                </a:solidFill>
              </a:rPr>
              <a:t>study  </a:t>
            </a:r>
            <a:r>
              <a:rPr lang="en-US" dirty="0" err="1" smtClean="0">
                <a:solidFill>
                  <a:srgbClr val="0000FF"/>
                </a:solidFill>
              </a:rPr>
              <a:t>photoproduction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on nuclear </a:t>
            </a:r>
            <a:r>
              <a:rPr lang="en-US" dirty="0" smtClean="0">
                <a:solidFill>
                  <a:srgbClr val="0000FF"/>
                </a:solidFill>
              </a:rPr>
              <a:t>targets 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   </a:t>
            </a:r>
            <a:r>
              <a:rPr lang="en-US" dirty="0" smtClean="0">
                <a:solidFill>
                  <a:srgbClr val="0000FF"/>
                </a:solidFill>
              </a:rPr>
              <a:t>using  the </a:t>
            </a:r>
            <a:r>
              <a:rPr lang="en-US" dirty="0" err="1" smtClean="0">
                <a:solidFill>
                  <a:srgbClr val="0000FF"/>
                </a:solidFill>
              </a:rPr>
              <a:t>GlueX</a:t>
            </a:r>
            <a:r>
              <a:rPr lang="en-US" dirty="0" smtClean="0">
                <a:solidFill>
                  <a:srgbClr val="0000FF"/>
                </a:solidFill>
              </a:rPr>
              <a:t> detector at </a:t>
            </a:r>
            <a:r>
              <a:rPr lang="en-US" dirty="0" err="1" smtClean="0">
                <a:solidFill>
                  <a:srgbClr val="0000FF"/>
                </a:solidFill>
              </a:rPr>
              <a:t>JLab</a:t>
            </a:r>
            <a:r>
              <a:rPr lang="en-US" dirty="0" smtClean="0">
                <a:solidFill>
                  <a:srgbClr val="0000FF"/>
                </a:solidFill>
              </a:rPr>
              <a:t>.  Proposals of two experiments are being </a:t>
            </a:r>
            <a:r>
              <a:rPr lang="en-US" dirty="0" smtClean="0">
                <a:solidFill>
                  <a:srgbClr val="0000FF"/>
                </a:solidFill>
              </a:rPr>
              <a:t>prepared</a:t>
            </a:r>
          </a:p>
          <a:p>
            <a:pPr>
              <a:lnSpc>
                <a:spcPts val="2000"/>
              </a:lnSpc>
            </a:pPr>
            <a:endParaRPr lang="en-US" dirty="0" smtClean="0">
              <a:solidFill>
                <a:srgbClr val="0000C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  We propose to study nuclear transparency in </a:t>
            </a:r>
            <a:r>
              <a:rPr lang="en-US" dirty="0" err="1" smtClean="0">
                <a:solidFill>
                  <a:srgbClr val="0000FF"/>
                </a:solidFill>
              </a:rPr>
              <a:t>photoproduction</a:t>
            </a:r>
            <a:r>
              <a:rPr lang="en-US" dirty="0" smtClean="0">
                <a:solidFill>
                  <a:srgbClr val="0000FF"/>
                </a:solidFill>
              </a:rPr>
              <a:t> using different binary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   reactions A(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, NN). in the beam energy range 8–9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GeV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.  The data will be used </a:t>
            </a:r>
          </a:p>
          <a:p>
            <a:r>
              <a:rPr lang="en-US" dirty="0" smtClean="0">
                <a:solidFill>
                  <a:srgbClr val="0000FF"/>
                </a:solidFill>
                <a:sym typeface="Symbol"/>
              </a:rPr>
              <a:t>    to probe the Color Transparency effect</a:t>
            </a:r>
          </a:p>
          <a:p>
            <a:pPr>
              <a:lnSpc>
                <a:spcPts val="2000"/>
              </a:lnSpc>
            </a:pPr>
            <a:endParaRPr lang="en-US" dirty="0" smtClean="0">
              <a:solidFill>
                <a:srgbClr val="0000FF"/>
              </a:solidFill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FF"/>
                </a:solidFill>
                <a:sym typeface="Symbol"/>
              </a:rPr>
              <a:t>  Nuclear transparency will be measured for light mesons , , and  over a wide </a:t>
            </a:r>
          </a:p>
          <a:p>
            <a:r>
              <a:rPr lang="en-US" dirty="0" smtClean="0">
                <a:solidFill>
                  <a:srgbClr val="0000FF"/>
                </a:solidFill>
                <a:sym typeface="Symbol"/>
              </a:rPr>
              <a:t>    energy range between 6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GeV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and 12 </a:t>
            </a:r>
            <a:r>
              <a:rPr lang="en-US" dirty="0" err="1" smtClean="0">
                <a:solidFill>
                  <a:srgbClr val="0000FF"/>
                </a:solidFill>
                <a:sym typeface="Symbol"/>
              </a:rPr>
              <a:t>GeV</a:t>
            </a:r>
            <a:endParaRPr lang="en-US" dirty="0" smtClean="0">
              <a:solidFill>
                <a:srgbClr val="0000FF"/>
              </a:solidFill>
              <a:sym typeface="Symbol"/>
            </a:endParaRPr>
          </a:p>
          <a:p>
            <a:pPr>
              <a:lnSpc>
                <a:spcPts val="1200"/>
              </a:lnSpc>
            </a:pPr>
            <a:endParaRPr lang="en-US" dirty="0" smtClean="0">
              <a:solidFill>
                <a:srgbClr val="0000CC"/>
              </a:solidFill>
              <a:sym typeface="Symbol"/>
            </a:endParaRPr>
          </a:p>
          <a:p>
            <a:r>
              <a:rPr lang="en-US" dirty="0" smtClean="0">
                <a:sym typeface="Symbol"/>
              </a:rPr>
              <a:t>      - measurement will shed light on a long standing puzzle, a week </a:t>
            </a:r>
            <a:r>
              <a:rPr lang="en-US" dirty="0" err="1" smtClean="0">
                <a:sym typeface="Symbol"/>
              </a:rPr>
              <a:t>beem</a:t>
            </a:r>
            <a:r>
              <a:rPr lang="en-US" dirty="0" smtClean="0">
                <a:sym typeface="Symbol"/>
              </a:rPr>
              <a:t> energy</a:t>
            </a:r>
          </a:p>
          <a:p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         dependence of the nuclear transparency observed in precious experiments</a:t>
            </a:r>
          </a:p>
          <a:p>
            <a:pPr>
              <a:lnSpc>
                <a:spcPts val="1200"/>
              </a:lnSpc>
            </a:pPr>
            <a:endParaRPr lang="en-US" dirty="0" smtClean="0">
              <a:solidFill>
                <a:srgbClr val="0000CC"/>
              </a:solidFill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0000CC"/>
                </a:solidFill>
                <a:sym typeface="Symbol"/>
              </a:rPr>
              <a:t> For the first time, the total cross section of  longitudinally polarized  mesons on a </a:t>
            </a:r>
          </a:p>
          <a:p>
            <a:r>
              <a:rPr lang="en-US" dirty="0" smtClean="0">
                <a:solidFill>
                  <a:srgbClr val="0000CC"/>
                </a:solidFill>
                <a:sym typeface="Symbol"/>
              </a:rPr>
              <a:t>   nucleon will be extracted from the two independent measurements of </a:t>
            </a:r>
            <a:r>
              <a:rPr lang="en-US" dirty="0" err="1" smtClean="0">
                <a:solidFill>
                  <a:srgbClr val="0000CC"/>
                </a:solidFill>
                <a:sym typeface="Symbol"/>
              </a:rPr>
              <a:t>A</a:t>
            </a:r>
            <a:r>
              <a:rPr lang="en-US" baseline="-25000" dirty="0" err="1" smtClean="0">
                <a:solidFill>
                  <a:srgbClr val="0000CC"/>
                </a:solidFill>
                <a:sym typeface="Symbol"/>
              </a:rPr>
              <a:t>eff</a:t>
            </a:r>
            <a:r>
              <a:rPr lang="en-US" dirty="0" smtClean="0">
                <a:solidFill>
                  <a:srgbClr val="0000CC"/>
                </a:solidFill>
                <a:sym typeface="Symbol"/>
              </a:rPr>
              <a:t> and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</a:t>
            </a:r>
            <a:r>
              <a:rPr lang="en-US" baseline="30000" dirty="0" smtClean="0">
                <a:solidFill>
                  <a:srgbClr val="0000FF"/>
                </a:solidFill>
                <a:sym typeface="Symbol"/>
              </a:rPr>
              <a:t>A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00</a:t>
            </a:r>
          </a:p>
          <a:p>
            <a:pPr>
              <a:lnSpc>
                <a:spcPts val="1200"/>
              </a:lnSpc>
            </a:pP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baseline="-25000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Symbol"/>
              </a:rPr>
              <a:t>   </a:t>
            </a:r>
          </a:p>
          <a:p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      - the </a:t>
            </a:r>
            <a:r>
              <a:rPr lang="en-US" dirty="0" err="1" smtClean="0">
                <a:sym typeface="Symbol"/>
              </a:rPr>
              <a:t>knowlegde</a:t>
            </a:r>
            <a:r>
              <a:rPr lang="en-US" dirty="0" smtClean="0">
                <a:sym typeface="Symbol"/>
              </a:rPr>
              <a:t> of </a:t>
            </a:r>
            <a:r>
              <a:rPr lang="en-US" dirty="0" smtClean="0">
                <a:sym typeface="Symbol"/>
              </a:rPr>
              <a:t></a:t>
            </a:r>
            <a:r>
              <a:rPr lang="en-US" baseline="-25000" dirty="0" smtClean="0">
                <a:sym typeface="Symbol"/>
              </a:rPr>
              <a:t>L</a:t>
            </a:r>
            <a:r>
              <a:rPr lang="en-US" dirty="0" smtClean="0">
                <a:sym typeface="Symbol"/>
              </a:rPr>
              <a:t> (N</a:t>
            </a:r>
            <a:r>
              <a:rPr lang="en-US" dirty="0" smtClean="0">
                <a:sym typeface="Symbol"/>
              </a:rPr>
              <a:t>) is important for many theoretical models</a:t>
            </a:r>
          </a:p>
          <a:p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      - provide information for understanding the color transparency in </a:t>
            </a:r>
            <a:r>
              <a:rPr lang="en-US" dirty="0" err="1" smtClean="0">
                <a:sym typeface="Symbol"/>
              </a:rPr>
              <a:t>electroproduction</a:t>
            </a:r>
            <a:endParaRPr lang="en-US" dirty="0" smtClean="0">
              <a:sym typeface="Symbol"/>
            </a:endParaRPr>
          </a:p>
          <a:p>
            <a:endParaRPr lang="en-US" dirty="0" smtClean="0">
              <a:sym typeface="Symbol"/>
            </a:endParaRP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Several other physics topics can be worked out. We need feedback from theorists !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7800"/>
            <a:ext cx="8522255" cy="5328077"/>
          </a:xfrm>
          <a:prstGeom prst="rect">
            <a:avLst/>
          </a:prstGeom>
        </p:spPr>
      </p:pic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457200" y="0"/>
            <a:ext cx="8686800" cy="66737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GlueX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Detector</a:t>
            </a:r>
          </a:p>
        </p:txBody>
      </p:sp>
      <p:sp>
        <p:nvSpPr>
          <p:cNvPr id="3" name="TextBox 16"/>
          <p:cNvSpPr txBox="1">
            <a:spLocks noChangeArrowheads="1"/>
          </p:cNvSpPr>
          <p:nvPr/>
        </p:nvSpPr>
        <p:spPr bwMode="auto">
          <a:xfrm>
            <a:off x="152400" y="685800"/>
            <a:ext cx="4343400" cy="231858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B02BE"/>
                </a:solidFill>
              </a:rPr>
              <a:t>• </a:t>
            </a:r>
            <a:r>
              <a:rPr lang="en-US" sz="1600" dirty="0" smtClean="0">
                <a:solidFill>
                  <a:srgbClr val="0B02BE"/>
                </a:solidFill>
              </a:rPr>
              <a:t>Optimized to detect multi-particle final states</a:t>
            </a:r>
          </a:p>
          <a:p>
            <a:pPr marL="285750" indent="-285750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r>
              <a:rPr lang="en-US" sz="1600" dirty="0" smtClean="0">
                <a:solidFill>
                  <a:srgbClr val="0B02BE"/>
                </a:solidFill>
              </a:rPr>
              <a:t>• Hermetic,  large/uniform acceptance for   </a:t>
            </a:r>
          </a:p>
          <a:p>
            <a:r>
              <a:rPr lang="en-US" sz="1600" dirty="0" smtClean="0">
                <a:solidFill>
                  <a:srgbClr val="0B02BE"/>
                </a:solidFill>
              </a:rPr>
              <a:t>  charged and neutral particles, </a:t>
            </a:r>
            <a:r>
              <a:rPr lang="en-US" sz="1600" dirty="0">
                <a:solidFill>
                  <a:srgbClr val="0B02BE"/>
                </a:solidFill>
              </a:rPr>
              <a:t>g</a:t>
            </a:r>
            <a:r>
              <a:rPr lang="en-US" sz="1600" dirty="0" smtClean="0">
                <a:solidFill>
                  <a:srgbClr val="0B02BE"/>
                </a:solidFill>
              </a:rPr>
              <a:t>ood  energy </a:t>
            </a:r>
          </a:p>
          <a:p>
            <a:r>
              <a:rPr lang="en-US" sz="1600" dirty="0" smtClean="0">
                <a:solidFill>
                  <a:srgbClr val="0B02BE"/>
                </a:solidFill>
              </a:rPr>
              <a:t>  and </a:t>
            </a:r>
            <a:r>
              <a:rPr lang="en-US" sz="1600" dirty="0">
                <a:solidFill>
                  <a:srgbClr val="0B02BE"/>
                </a:solidFill>
              </a:rPr>
              <a:t>momentum </a:t>
            </a:r>
            <a:r>
              <a:rPr lang="en-US" sz="1600" dirty="0" smtClean="0">
                <a:solidFill>
                  <a:srgbClr val="0B02BE"/>
                </a:solidFill>
              </a:rPr>
              <a:t> resolution </a:t>
            </a:r>
          </a:p>
          <a:p>
            <a:pPr>
              <a:lnSpc>
                <a:spcPts val="1000"/>
              </a:lnSpc>
            </a:pPr>
            <a:endParaRPr lang="en-US" sz="1600" b="1" dirty="0"/>
          </a:p>
          <a:p>
            <a:r>
              <a:rPr lang="en-US" sz="1600" dirty="0" smtClean="0"/>
              <a:t>    Tracks:  </a:t>
            </a:r>
            <a:r>
              <a:rPr lang="en-US" sz="1600" dirty="0" smtClean="0">
                <a:sym typeface="Symbol" pitchFamily="18" charset="2"/>
              </a:rPr>
              <a:t>            </a:t>
            </a:r>
            <a:r>
              <a:rPr lang="en-US" sz="1600" baseline="-25000" dirty="0">
                <a:sym typeface="Symbol" pitchFamily="18" charset="2"/>
              </a:rPr>
              <a:t>p </a:t>
            </a:r>
            <a:r>
              <a:rPr lang="en-US" sz="1600" dirty="0">
                <a:sym typeface="Symbol" pitchFamily="18" charset="2"/>
              </a:rPr>
              <a:t>/ p </a:t>
            </a:r>
            <a:r>
              <a:rPr lang="en-US" sz="1600" dirty="0" smtClean="0">
                <a:sym typeface="Symbol" pitchFamily="18" charset="2"/>
              </a:rPr>
              <a:t>   ~ </a:t>
            </a:r>
            <a:r>
              <a:rPr lang="en-US" sz="1600" dirty="0">
                <a:sym typeface="Symbol" pitchFamily="18" charset="2"/>
              </a:rPr>
              <a:t>2 – 5 </a:t>
            </a:r>
            <a:r>
              <a:rPr lang="en-US" sz="1600" dirty="0" smtClean="0">
                <a:sym typeface="Symbol" pitchFamily="18" charset="2"/>
              </a:rPr>
              <a:t>%</a:t>
            </a:r>
          </a:p>
          <a:p>
            <a:r>
              <a:rPr lang="en-US" sz="1600" dirty="0" smtClean="0">
                <a:sym typeface="Symbol" pitchFamily="18" charset="2"/>
              </a:rPr>
              <a:t>    Photons:          </a:t>
            </a:r>
            <a:r>
              <a:rPr lang="en-US" sz="1600" baseline="-25000" dirty="0">
                <a:sym typeface="Symbol" pitchFamily="18" charset="2"/>
              </a:rPr>
              <a:t>E</a:t>
            </a:r>
            <a:r>
              <a:rPr lang="en-US" sz="1600" dirty="0">
                <a:sym typeface="Symbol" pitchFamily="18" charset="2"/>
              </a:rPr>
              <a:t> / </a:t>
            </a:r>
            <a:r>
              <a:rPr lang="en-US" sz="1600" dirty="0" smtClean="0">
                <a:sym typeface="Symbol" pitchFamily="18" charset="2"/>
              </a:rPr>
              <a:t>E   </a:t>
            </a:r>
            <a:r>
              <a:rPr lang="en-US" sz="1600" dirty="0">
                <a:sym typeface="Symbol" pitchFamily="18" charset="2"/>
              </a:rPr>
              <a:t>=  6 % /E    1.6 </a:t>
            </a:r>
            <a:r>
              <a:rPr lang="en-US" sz="1600" dirty="0" smtClean="0">
                <a:sym typeface="Symbol" pitchFamily="18" charset="2"/>
              </a:rPr>
              <a:t>%</a:t>
            </a:r>
          </a:p>
          <a:p>
            <a:r>
              <a:rPr lang="en-US" sz="1600" dirty="0" smtClean="0">
                <a:sym typeface="Symbol" pitchFamily="18" charset="2"/>
              </a:rPr>
              <a:t>    Acceptance:    1 &lt;  &lt; 120</a:t>
            </a:r>
          </a:p>
          <a:p>
            <a:r>
              <a:rPr lang="en-US" sz="1600" dirty="0" smtClean="0">
                <a:sym typeface="Symbol" pitchFamily="18" charset="2"/>
              </a:rPr>
              <a:t>    Target:              liquid hydrogen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048000"/>
            <a:ext cx="4419600" cy="923330"/>
          </a:xfrm>
          <a:prstGeom prst="rect">
            <a:avLst/>
          </a:prstGeom>
          <a:solidFill>
            <a:srgbClr val="FFFF00"/>
          </a:solidFill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Newly proposed experiments:</a:t>
            </a:r>
          </a:p>
          <a:p>
            <a:r>
              <a:rPr lang="en-US" dirty="0" smtClean="0"/>
              <a:t>    - install nuclear targets</a:t>
            </a:r>
          </a:p>
          <a:p>
            <a:r>
              <a:rPr lang="en-US" dirty="0" smtClean="0"/>
              <a:t>    - no modifications to the existing detector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H="1" flipV="1">
            <a:off x="6705600" y="1371600"/>
            <a:ext cx="1219200" cy="9144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7152" y="990600"/>
            <a:ext cx="136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new PID (k/</a:t>
            </a:r>
            <a:r>
              <a:rPr lang="en-US" sz="1600" b="1" dirty="0" smtClean="0">
                <a:sym typeface="Symbol"/>
              </a:rPr>
              <a:t>)</a:t>
            </a:r>
            <a:endParaRPr lang="en-US" sz="1600" b="1" dirty="0"/>
          </a:p>
        </p:txBody>
      </p:sp>
      <p:cxnSp>
        <p:nvCxnSpPr>
          <p:cNvPr id="11" name="Straight Arrow Connector 10"/>
          <p:cNvCxnSpPr>
            <a:stCxn id="5" idx="3"/>
          </p:cNvCxnSpPr>
          <p:nvPr/>
        </p:nvCxnSpPr>
        <p:spPr>
          <a:xfrm>
            <a:off x="5029200" y="3509665"/>
            <a:ext cx="914400" cy="45273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64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 idx="4294967295"/>
          </p:nvPr>
        </p:nvSpPr>
        <p:spPr>
          <a:xfrm>
            <a:off x="533400" y="2514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Backup Slides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1812925" y="1865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e-DE">
              <a:latin typeface="Arial" charset="0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204617" y="914400"/>
            <a:ext cx="5549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190DB3"/>
                </a:solidFill>
              </a:rPr>
              <a:t>       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762000" y="152400"/>
            <a:ext cx="7772400" cy="685800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Nuclear Transparency Measured by CLAS E01-112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34820" name="Picture 6" descr="class_112 - Cop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4191000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7" descr="class_112 - Copy (2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371600"/>
            <a:ext cx="3081338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Box 6"/>
          <p:cNvSpPr txBox="1">
            <a:spLocks noChangeArrowheads="1"/>
          </p:cNvSpPr>
          <p:nvPr/>
        </p:nvSpPr>
        <p:spPr bwMode="auto">
          <a:xfrm>
            <a:off x="4343400" y="4267200"/>
            <a:ext cx="327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Transparency T</a:t>
            </a:r>
            <a:r>
              <a:rPr lang="en-US" b="1" baseline="-25000"/>
              <a:t>A</a:t>
            </a:r>
            <a:r>
              <a:rPr lang="en-US" b="1"/>
              <a:t> = </a:t>
            </a:r>
            <a:r>
              <a:rPr lang="en-US" b="1">
                <a:sym typeface="Symbol" pitchFamily="18" charset="2"/>
              </a:rPr>
              <a:t></a:t>
            </a:r>
            <a:r>
              <a:rPr lang="en-US" b="1" baseline="-25000">
                <a:sym typeface="Symbol" pitchFamily="18" charset="2"/>
              </a:rPr>
              <a:t>A</a:t>
            </a:r>
            <a:r>
              <a:rPr lang="en-US" b="1">
                <a:sym typeface="Symbol" pitchFamily="18" charset="2"/>
              </a:rPr>
              <a:t> /  A </a:t>
            </a:r>
            <a:r>
              <a:rPr lang="en-US" b="1" baseline="-25000">
                <a:sym typeface="Symbol" pitchFamily="18" charset="2"/>
              </a:rPr>
              <a:t>N</a:t>
            </a:r>
            <a:r>
              <a:rPr lang="en-US" b="1"/>
              <a:t> </a:t>
            </a:r>
          </a:p>
        </p:txBody>
      </p:sp>
      <p:sp>
        <p:nvSpPr>
          <p:cNvPr id="34823" name="TextBox 7"/>
          <p:cNvSpPr txBox="1">
            <a:spLocks noChangeArrowheads="1"/>
          </p:cNvSpPr>
          <p:nvPr/>
        </p:nvSpPr>
        <p:spPr bwMode="auto">
          <a:xfrm>
            <a:off x="4343400" y="4724400"/>
            <a:ext cx="46434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Large absorption observed for  </a:t>
            </a:r>
            <a:r>
              <a:rPr lang="en-US">
                <a:solidFill>
                  <a:srgbClr val="FF0000"/>
                </a:solidFill>
                <a:sym typeface="Symbol" pitchFamily="18" charset="2"/>
              </a:rPr>
              <a:t> mesons</a:t>
            </a:r>
          </a:p>
          <a:p>
            <a:endParaRPr lang="en-US">
              <a:solidFill>
                <a:srgbClr val="FF0000"/>
              </a:solidFill>
              <a:sym typeface="Symbol" pitchFamily="18" charset="2"/>
            </a:endParaRPr>
          </a:p>
          <a:p>
            <a:r>
              <a:rPr lang="en-US">
                <a:sym typeface="Symbol" pitchFamily="18" charset="2"/>
              </a:rPr>
              <a:t>not consistent with CBELSA/TAPS results</a:t>
            </a:r>
            <a:r>
              <a:rPr lang="en-US" b="1">
                <a:solidFill>
                  <a:srgbClr val="FF0000"/>
                </a:solidFill>
              </a:rPr>
              <a:t>  </a:t>
            </a:r>
            <a:r>
              <a:rPr lang="en-US"/>
              <a:t> </a:t>
            </a:r>
          </a:p>
          <a:p>
            <a:r>
              <a:rPr lang="en-US"/>
              <a:t>   - Interference between </a:t>
            </a:r>
            <a:r>
              <a:rPr lang="en-US">
                <a:sym typeface="Symbol" pitchFamily="18" charset="2"/>
              </a:rPr>
              <a:t> and  mesons</a:t>
            </a:r>
          </a:p>
          <a:p>
            <a:r>
              <a:rPr lang="en-US">
                <a:sym typeface="Symbol" pitchFamily="18" charset="2"/>
              </a:rPr>
              <a:t>      in the e</a:t>
            </a:r>
            <a:r>
              <a:rPr lang="en-US" baseline="30000">
                <a:sym typeface="Symbol" pitchFamily="18" charset="2"/>
              </a:rPr>
              <a:t></a:t>
            </a:r>
            <a:r>
              <a:rPr lang="en-US">
                <a:sym typeface="Symbol" pitchFamily="18" charset="2"/>
              </a:rPr>
              <a:t>e</a:t>
            </a:r>
            <a:r>
              <a:rPr lang="en-US" baseline="30000">
                <a:sym typeface="Symbol" pitchFamily="18" charset="2"/>
              </a:rPr>
              <a:t> </a:t>
            </a:r>
            <a:r>
              <a:rPr lang="en-US">
                <a:sym typeface="Symbol" pitchFamily="18" charset="2"/>
              </a:rPr>
              <a:t>decay mode  (?)</a:t>
            </a:r>
          </a:p>
          <a:p>
            <a:endParaRPr lang="en-US"/>
          </a:p>
        </p:txBody>
      </p:sp>
      <p:sp>
        <p:nvSpPr>
          <p:cNvPr id="34824" name="Rectangle 17"/>
          <p:cNvSpPr>
            <a:spLocks noChangeArrowheads="1"/>
          </p:cNvSpPr>
          <p:nvPr/>
        </p:nvSpPr>
        <p:spPr bwMode="auto">
          <a:xfrm>
            <a:off x="609600" y="1219200"/>
            <a:ext cx="1219200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ym typeface="Symbol" pitchFamily="18" charset="2"/>
              </a:rPr>
              <a:t> mesons </a:t>
            </a:r>
            <a:endParaRPr lang="en-US"/>
          </a:p>
        </p:txBody>
      </p:sp>
      <p:sp>
        <p:nvSpPr>
          <p:cNvPr id="34825" name="Rectangle 17"/>
          <p:cNvSpPr>
            <a:spLocks noChangeArrowheads="1"/>
          </p:cNvSpPr>
          <p:nvPr/>
        </p:nvSpPr>
        <p:spPr bwMode="auto">
          <a:xfrm>
            <a:off x="3352800" y="3810000"/>
            <a:ext cx="1219200" cy="36988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ym typeface="Symbol" pitchFamily="18" charset="2"/>
              </a:rPr>
              <a:t> mesons </a:t>
            </a:r>
            <a:endParaRPr lang="en-US"/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6400800" y="914400"/>
            <a:ext cx="24114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PRL 105, 112301 (2010)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762000" y="0"/>
            <a:ext cx="7772400" cy="685800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Experimental Results on In-medium Modifications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1265238"/>
          <a:ext cx="8839201" cy="4906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066800"/>
                <a:gridCol w="1676400"/>
                <a:gridCol w="1600200"/>
                <a:gridCol w="1600200"/>
                <a:gridCol w="1676401"/>
              </a:tblGrid>
              <a:tr h="68863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Experimet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Beam 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range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GeV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/c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sym typeface="Symbol"/>
                        </a:rPr>
                        <a:t>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sym typeface="Symbol"/>
                        </a:rPr>
                        <a:t>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sym typeface="Symbol"/>
                        </a:rPr>
                        <a:t>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457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Spring 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   A  </a:t>
                      </a:r>
                    </a:p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1.5 – 2.4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r>
                        <a:rPr lang="en-US" baseline="0" dirty="0" smtClean="0"/>
                        <a:t> &gt; 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K</a:t>
                      </a:r>
                      <a:r>
                        <a:rPr lang="en-US" b="0" baseline="30000" dirty="0" smtClean="0">
                          <a:sym typeface="Symbol"/>
                        </a:rPr>
                        <a:t></a:t>
                      </a:r>
                      <a:r>
                        <a:rPr lang="en-US" baseline="0" dirty="0" smtClean="0"/>
                        <a:t>K</a:t>
                      </a:r>
                      <a:r>
                        <a:rPr lang="en-US" b="0" baseline="30000" dirty="0" smtClean="0">
                          <a:sym typeface="Symbol"/>
                        </a:rPr>
                        <a:t>  </a:t>
                      </a:r>
                      <a:r>
                        <a:rPr lang="en-US" b="0" baseline="0" dirty="0" smtClean="0">
                          <a:sym typeface="Symbol"/>
                        </a:rPr>
                        <a:t>final state</a:t>
                      </a:r>
                      <a:endParaRPr lang="en-US" baseline="0" dirty="0" smtClean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 ~ 70</a:t>
                      </a:r>
                      <a:r>
                        <a:rPr lang="en-US" baseline="0" dirty="0" smtClean="0">
                          <a:sym typeface="Symbol"/>
                        </a:rPr>
                        <a:t> </a:t>
                      </a:r>
                      <a:r>
                        <a:rPr lang="en-US" baseline="0" dirty="0" err="1" smtClean="0">
                          <a:sym typeface="Symbol"/>
                        </a:rPr>
                        <a:t>MeV</a:t>
                      </a:r>
                      <a:endParaRPr lang="en-US" baseline="0" dirty="0" smtClean="0">
                        <a:sym typeface="Symbol"/>
                      </a:endParaRPr>
                    </a:p>
                    <a:p>
                      <a:pPr algn="ctr"/>
                      <a:r>
                        <a:rPr lang="en-US" baseline="0" dirty="0" smtClean="0">
                          <a:sym typeface="Symbol"/>
                        </a:rPr>
                        <a:t>p = 1.8 </a:t>
                      </a:r>
                      <a:r>
                        <a:rPr lang="en-US" baseline="0" dirty="0" err="1" smtClean="0">
                          <a:sym typeface="Symbol"/>
                        </a:rPr>
                        <a:t>GeV</a:t>
                      </a:r>
                      <a:r>
                        <a:rPr lang="en-US" baseline="0" dirty="0" smtClean="0">
                          <a:sym typeface="Symbol"/>
                        </a:rPr>
                        <a:t>/c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329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CBELSA/</a:t>
                      </a:r>
                    </a:p>
                    <a:p>
                      <a:pPr algn="l"/>
                      <a:r>
                        <a:rPr lang="en-US" dirty="0" smtClean="0"/>
                        <a:t>TAPS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   A   </a:t>
                      </a:r>
                    </a:p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0.9</a:t>
                      </a:r>
                      <a:r>
                        <a:rPr lang="en-US" baseline="0" dirty="0" smtClean="0">
                          <a:sym typeface="Symbol"/>
                        </a:rPr>
                        <a:t> – 2.2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r>
                        <a:rPr lang="en-US" baseline="0" dirty="0" smtClean="0"/>
                        <a:t> &gt; 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ym typeface="Symbol"/>
                        </a:rPr>
                        <a:t></a:t>
                      </a:r>
                      <a:r>
                        <a:rPr lang="en-US" baseline="30000" dirty="0" smtClean="0">
                          <a:sym typeface="Symbol"/>
                        </a:rPr>
                        <a:t>0</a:t>
                      </a:r>
                      <a:r>
                        <a:rPr lang="en-US" baseline="0" dirty="0" smtClean="0">
                          <a:sym typeface="Symbol"/>
                        </a:rPr>
                        <a:t>  final state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Symbol"/>
                        </a:rPr>
                        <a:t> ~ 130</a:t>
                      </a:r>
                      <a:r>
                        <a:rPr lang="en-US" baseline="0" dirty="0" smtClean="0">
                          <a:sym typeface="Symbol"/>
                        </a:rPr>
                        <a:t> </a:t>
                      </a:r>
                      <a:r>
                        <a:rPr lang="en-US" baseline="0" dirty="0" err="1" smtClean="0">
                          <a:sym typeface="Symbol"/>
                        </a:rPr>
                        <a:t>MeV</a:t>
                      </a:r>
                      <a:endParaRPr lang="en-US" baseline="0" dirty="0" smtClean="0">
                        <a:sym typeface="Symbo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ym typeface="Symbol"/>
                        </a:rPr>
                        <a:t>p = 1.1 </a:t>
                      </a:r>
                      <a:r>
                        <a:rPr lang="en-US" baseline="0" dirty="0" err="1" smtClean="0">
                          <a:sym typeface="Symbol"/>
                        </a:rPr>
                        <a:t>GeV</a:t>
                      </a:r>
                      <a:r>
                        <a:rPr lang="en-US" baseline="0" dirty="0" smtClean="0">
                          <a:sym typeface="Symbol"/>
                        </a:rPr>
                        <a:t>/c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092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CLAS</a:t>
                      </a:r>
                    </a:p>
                    <a:p>
                      <a:pPr algn="l"/>
                      <a:r>
                        <a:rPr lang="en-US" dirty="0" smtClean="0"/>
                        <a:t>E01-112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   A   </a:t>
                      </a:r>
                    </a:p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0.6</a:t>
                      </a:r>
                      <a:r>
                        <a:rPr lang="en-US" baseline="0" dirty="0" smtClean="0">
                          <a:sym typeface="Symbol"/>
                        </a:rPr>
                        <a:t> – 3.8</a:t>
                      </a:r>
                      <a:r>
                        <a:rPr lang="en-US" b="0" baseline="0" dirty="0" smtClean="0">
                          <a:sym typeface="Symbol"/>
                        </a:rPr>
                        <a:t> </a:t>
                      </a:r>
                      <a:endParaRPr lang="en-US" baseline="0" dirty="0" smtClean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r>
                        <a:rPr lang="en-US" baseline="0" dirty="0" smtClean="0"/>
                        <a:t> &gt; 0.8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err="1" smtClean="0">
                          <a:sym typeface="Symbol"/>
                        </a:rPr>
                        <a:t></a:t>
                      </a:r>
                      <a:r>
                        <a:rPr lang="en-US" b="0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r>
                        <a:rPr lang="en-US" b="0" baseline="0" dirty="0" smtClean="0">
                          <a:sym typeface="Symbol"/>
                        </a:rPr>
                        <a:t>  final state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Symbol"/>
                        </a:rPr>
                        <a:t>m ~ 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Symbol"/>
                        </a:rPr>
                        <a:t> ~ 70</a:t>
                      </a:r>
                      <a:r>
                        <a:rPr lang="en-US" baseline="0" dirty="0" smtClean="0">
                          <a:sym typeface="Symbol"/>
                        </a:rPr>
                        <a:t> </a:t>
                      </a:r>
                      <a:r>
                        <a:rPr lang="en-US" baseline="0" dirty="0" err="1" smtClean="0">
                          <a:sym typeface="Symbol"/>
                        </a:rPr>
                        <a:t>MeV</a:t>
                      </a:r>
                      <a:endParaRPr lang="en-US" baseline="0" dirty="0" smtClean="0">
                        <a:sym typeface="Symbol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ym typeface="Symbol"/>
                        </a:rPr>
                        <a:t>p = 1.1 </a:t>
                      </a:r>
                      <a:r>
                        <a:rPr lang="en-US" baseline="0" dirty="0" err="1" smtClean="0">
                          <a:sym typeface="Symbol"/>
                        </a:rPr>
                        <a:t>GeV</a:t>
                      </a:r>
                      <a:r>
                        <a:rPr lang="en-US" baseline="0" dirty="0" smtClean="0">
                          <a:sym typeface="Symbol"/>
                        </a:rPr>
                        <a:t>/c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821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KEK-E325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 p A  </a:t>
                      </a:r>
                    </a:p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12</a:t>
                      </a:r>
                      <a:r>
                        <a:rPr lang="en-US" baseline="0" dirty="0" smtClean="0">
                          <a:sym typeface="Symbol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r>
                        <a:rPr lang="en-US" baseline="0" dirty="0" smtClean="0"/>
                        <a:t> &gt; 0.6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err="1" smtClean="0">
                          <a:sym typeface="Symbol"/>
                        </a:rPr>
                        <a:t></a:t>
                      </a:r>
                      <a:r>
                        <a:rPr lang="en-US" b="0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r>
                        <a:rPr lang="en-US" b="0" baseline="0" dirty="0" smtClean="0">
                          <a:sym typeface="Symbol"/>
                        </a:rPr>
                        <a:t>  final state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m /m =</a:t>
                      </a:r>
                      <a:r>
                        <a:rPr lang="en-US" baseline="0" dirty="0" smtClean="0">
                          <a:sym typeface="Symbol"/>
                        </a:rPr>
                        <a:t> -9 %</a:t>
                      </a:r>
                    </a:p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 ~ 0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m /m =</a:t>
                      </a:r>
                      <a:r>
                        <a:rPr lang="en-US" baseline="0" dirty="0" smtClean="0">
                          <a:sym typeface="Symbol"/>
                        </a:rPr>
                        <a:t> -9 %</a:t>
                      </a:r>
                    </a:p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 ~ 0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m /m =</a:t>
                      </a:r>
                      <a:r>
                        <a:rPr lang="en-US" baseline="0" dirty="0" smtClean="0">
                          <a:sym typeface="Symbol"/>
                        </a:rPr>
                        <a:t> -3.4 %</a:t>
                      </a:r>
                    </a:p>
                    <a:p>
                      <a:pPr algn="ctr"/>
                      <a:r>
                        <a:rPr lang="en-US" dirty="0" smtClean="0">
                          <a:sym typeface="Symbol"/>
                        </a:rPr>
                        <a:t></a:t>
                      </a:r>
                      <a:r>
                        <a:rPr lang="en-US" baseline="0" dirty="0" smtClean="0">
                          <a:sym typeface="Symbol"/>
                        </a:rPr>
                        <a:t> / </a:t>
                      </a:r>
                      <a:r>
                        <a:rPr lang="en-US" dirty="0" smtClean="0">
                          <a:sym typeface="Symbol"/>
                        </a:rPr>
                        <a:t> = 3.6</a:t>
                      </a:r>
                    </a:p>
                  </a:txBody>
                  <a:tcPr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676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GlueX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   A   </a:t>
                      </a:r>
                    </a:p>
                    <a:p>
                      <a:pPr algn="ctr">
                        <a:buFont typeface="Symbol" pitchFamily="18" charset="2"/>
                        <a:buNone/>
                      </a:pPr>
                      <a:r>
                        <a:rPr lang="en-US" dirty="0" smtClean="0">
                          <a:sym typeface="Symbol"/>
                        </a:rPr>
                        <a:t>   6</a:t>
                      </a:r>
                      <a:r>
                        <a:rPr lang="en-US" baseline="0" dirty="0" smtClean="0">
                          <a:sym typeface="Symbol"/>
                        </a:rPr>
                        <a:t>  –  12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ym typeface="Symbol"/>
                        </a:rPr>
                        <a:t></a:t>
                      </a:r>
                    </a:p>
                    <a:p>
                      <a:pPr algn="ctr"/>
                      <a:r>
                        <a:rPr lang="en-US" baseline="0" dirty="0" smtClean="0">
                          <a:sym typeface="Symbol"/>
                        </a:rPr>
                        <a:t>(</a:t>
                      </a:r>
                      <a:r>
                        <a:rPr lang="en-US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err="1" smtClean="0">
                          <a:sym typeface="Symbol"/>
                        </a:rPr>
                        <a:t></a:t>
                      </a:r>
                      <a:r>
                        <a:rPr lang="en-US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r>
                        <a:rPr lang="en-US" b="0" baseline="0" dirty="0" smtClean="0">
                          <a:sym typeface="Symbol"/>
                        </a:rPr>
                        <a:t>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ym typeface="Symbol"/>
                        </a:rPr>
                        <a:t></a:t>
                      </a:r>
                      <a:r>
                        <a:rPr lang="en-US" baseline="30000" dirty="0" smtClean="0">
                          <a:sym typeface="Symbol"/>
                        </a:rPr>
                        <a:t>0</a:t>
                      </a:r>
                      <a:r>
                        <a:rPr lang="en-US" baseline="0" dirty="0" smtClean="0">
                          <a:sym typeface="Symbol"/>
                        </a:rPr>
                        <a:t>, </a:t>
                      </a:r>
                      <a:r>
                        <a:rPr lang="en-US" b="0" baseline="30000" dirty="0" smtClean="0">
                          <a:sym typeface="Symbol"/>
                        </a:rPr>
                        <a:t></a:t>
                      </a:r>
                      <a:r>
                        <a:rPr lang="en-US" baseline="0" dirty="0" smtClean="0">
                          <a:sym typeface="Symbol"/>
                        </a:rPr>
                        <a:t>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r>
                        <a:rPr lang="en-US" baseline="0" dirty="0" smtClean="0">
                          <a:sym typeface="Symbol"/>
                        </a:rPr>
                        <a:t></a:t>
                      </a:r>
                      <a:r>
                        <a:rPr lang="en-US" baseline="30000" dirty="0" smtClean="0">
                          <a:sym typeface="Symbol"/>
                        </a:rPr>
                        <a:t>0</a:t>
                      </a:r>
                      <a:r>
                        <a:rPr lang="en-US" baseline="0" dirty="0" smtClean="0">
                          <a:sym typeface="Symbol"/>
                        </a:rPr>
                        <a:t>, (</a:t>
                      </a:r>
                      <a:r>
                        <a:rPr lang="en-US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err="1" smtClean="0">
                          <a:sym typeface="Symbol"/>
                        </a:rPr>
                        <a:t></a:t>
                      </a:r>
                      <a:r>
                        <a:rPr lang="en-US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r>
                        <a:rPr lang="en-US" b="0" baseline="0" dirty="0" smtClean="0">
                          <a:sym typeface="Symbol"/>
                        </a:rPr>
                        <a:t>)</a:t>
                      </a:r>
                      <a:endParaRPr lang="en-US" baseline="0" dirty="0" smtClean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r>
                        <a:rPr lang="en-US" b="0" baseline="30000" dirty="0" smtClean="0">
                          <a:sym typeface="Symbol"/>
                        </a:rPr>
                        <a:t></a:t>
                      </a:r>
                      <a:r>
                        <a:rPr lang="en-US" dirty="0" smtClean="0"/>
                        <a:t>K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endParaRPr lang="en-US" dirty="0" smtClean="0"/>
                    </a:p>
                    <a:p>
                      <a:pPr algn="ctr"/>
                      <a:r>
                        <a:rPr lang="en-US" baseline="0" dirty="0" smtClean="0">
                          <a:sym typeface="Symbol"/>
                        </a:rPr>
                        <a:t>(</a:t>
                      </a:r>
                      <a:r>
                        <a:rPr lang="en-US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err="1" smtClean="0">
                          <a:sym typeface="Symbol"/>
                        </a:rPr>
                        <a:t></a:t>
                      </a:r>
                      <a:r>
                        <a:rPr lang="en-US" baseline="0" dirty="0" err="1" smtClean="0">
                          <a:sym typeface="Symbol"/>
                        </a:rPr>
                        <a:t>e</a:t>
                      </a:r>
                      <a:r>
                        <a:rPr lang="en-US" b="0" baseline="30000" dirty="0" smtClean="0">
                          <a:sym typeface="Symbol"/>
                        </a:rPr>
                        <a:t></a:t>
                      </a:r>
                      <a:r>
                        <a:rPr lang="en-US" b="0" baseline="0" dirty="0" smtClean="0">
                          <a:sym typeface="Symbol"/>
                        </a:rPr>
                        <a:t>)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3854" name="TextBox 4"/>
          <p:cNvSpPr txBox="1">
            <a:spLocks noChangeArrowheads="1"/>
          </p:cNvSpPr>
          <p:nvPr/>
        </p:nvSpPr>
        <p:spPr bwMode="auto">
          <a:xfrm>
            <a:off x="5867400" y="609600"/>
            <a:ext cx="3008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S.Leupold, V. Metag, U. Mosel </a:t>
            </a:r>
          </a:p>
          <a:p>
            <a:r>
              <a:rPr lang="en-US" sz="1600" i="1"/>
              <a:t> Int. J. Mod. Phys. E 19 (2010)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57200" y="381000"/>
            <a:ext cx="7772400" cy="685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Medium Modifications of Mesons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 </a:t>
            </a:r>
          </a:p>
        </p:txBody>
      </p:sp>
      <p:sp>
        <p:nvSpPr>
          <p:cNvPr id="32772" name="TextBox 6"/>
          <p:cNvSpPr txBox="1">
            <a:spLocks noChangeArrowheads="1"/>
          </p:cNvSpPr>
          <p:nvPr/>
        </p:nvSpPr>
        <p:spPr bwMode="auto">
          <a:xfrm>
            <a:off x="609600" y="1495425"/>
            <a:ext cx="811053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/>
              <a:t>  </a:t>
            </a:r>
            <a:r>
              <a:rPr lang="en-US">
                <a:solidFill>
                  <a:srgbClr val="3333FF"/>
                </a:solidFill>
              </a:rPr>
              <a:t>Study modifications of meson properties by nuclear matter: </a:t>
            </a:r>
          </a:p>
          <a:p>
            <a:endParaRPr lang="en-US"/>
          </a:p>
          <a:p>
            <a:r>
              <a:rPr lang="en-US"/>
              <a:t>             Spectroscopy of hadron line shapes</a:t>
            </a:r>
          </a:p>
          <a:p>
            <a:endParaRPr lang="en-US"/>
          </a:p>
          <a:p>
            <a:r>
              <a:rPr lang="en-US"/>
              <a:t>             Attenuation measurements</a:t>
            </a:r>
          </a:p>
          <a:p>
            <a:endParaRPr lang="en-US"/>
          </a:p>
          <a:p>
            <a:pPr>
              <a:buFont typeface="Wingdings" pitchFamily="2" charset="2"/>
              <a:buChar char="q"/>
            </a:pPr>
            <a:r>
              <a:rPr lang="en-US"/>
              <a:t>  </a:t>
            </a:r>
            <a:r>
              <a:rPr lang="en-US">
                <a:solidFill>
                  <a:srgbClr val="3333FF"/>
                </a:solidFill>
              </a:rPr>
              <a:t>Use vector mesons to study the mass distribution and medium absorption</a:t>
            </a:r>
          </a:p>
          <a:p>
            <a:r>
              <a:rPr lang="en-US"/>
              <a:t>                     (c</a:t>
            </a:r>
            <a:r>
              <a:rPr lang="en-US">
                <a:sym typeface="Symbol" pitchFamily="18" charset="2"/>
              </a:rPr>
              <a:t> = </a:t>
            </a:r>
            <a:r>
              <a:rPr lang="en-US"/>
              <a:t>1.3 fm,  23 fm, and 46 fm for </a:t>
            </a:r>
            <a:r>
              <a:rPr lang="en-US">
                <a:sym typeface="Symbol" pitchFamily="18" charset="2"/>
              </a:rPr>
              <a:t>, , and  )</a:t>
            </a:r>
          </a:p>
          <a:p>
            <a:endParaRPr lang="en-US">
              <a:sym typeface="Symbol" pitchFamily="18" charset="2"/>
            </a:endParaRPr>
          </a:p>
          <a:p>
            <a:endParaRPr lang="en-US">
              <a:sym typeface="Symbol" pitchFamily="18" charset="2"/>
            </a:endParaRPr>
          </a:p>
          <a:p>
            <a:pPr>
              <a:buFont typeface="Wingdings" pitchFamily="2" charset="2"/>
              <a:buChar char="q"/>
            </a:pPr>
            <a:r>
              <a:rPr lang="en-US">
                <a:sym typeface="Symbol" pitchFamily="18" charset="2"/>
              </a:rPr>
              <a:t>  </a:t>
            </a:r>
            <a:r>
              <a:rPr lang="en-US">
                <a:solidFill>
                  <a:srgbClr val="3333FF"/>
                </a:solidFill>
                <a:sym typeface="Symbol" pitchFamily="18" charset="2"/>
              </a:rPr>
              <a:t>In-medium modification measurements have been performed by several </a:t>
            </a:r>
          </a:p>
          <a:p>
            <a:r>
              <a:rPr lang="en-US">
                <a:solidFill>
                  <a:srgbClr val="3333FF"/>
                </a:solidFill>
                <a:sym typeface="Symbol" pitchFamily="18" charset="2"/>
              </a:rPr>
              <a:t>     experiments</a:t>
            </a:r>
          </a:p>
          <a:p>
            <a:endParaRPr lang="en-US">
              <a:sym typeface="Symbol" pitchFamily="18" charset="2"/>
            </a:endParaRPr>
          </a:p>
          <a:p>
            <a:r>
              <a:rPr lang="en-US">
                <a:solidFill>
                  <a:srgbClr val="FF0000"/>
                </a:solidFill>
                <a:sym typeface="Symbol" pitchFamily="18" charset="2"/>
              </a:rPr>
              <a:t>      - Experimental measurements are not completely understood</a:t>
            </a:r>
          </a:p>
          <a:p>
            <a:r>
              <a:rPr lang="en-US">
                <a:solidFill>
                  <a:srgbClr val="FF0000"/>
                </a:solidFill>
                <a:sym typeface="Symbol" pitchFamily="18" charset="2"/>
              </a:rPr>
              <a:t>                          (more measurements are required)</a:t>
            </a:r>
          </a:p>
          <a:p>
            <a:endParaRPr lang="en-US">
              <a:sym typeface="Symbol" pitchFamily="18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85800" y="533400"/>
            <a:ext cx="7772400" cy="6858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GlueX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 Perspectives to Measure In-medium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  <a:sym typeface="Symbol"/>
              </a:rPr>
              <a:t>Effects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 </a:t>
            </a:r>
          </a:p>
        </p:txBody>
      </p:sp>
      <p:sp>
        <p:nvSpPr>
          <p:cNvPr id="35844" name="TextBox 6"/>
          <p:cNvSpPr txBox="1">
            <a:spLocks noChangeArrowheads="1"/>
          </p:cNvSpPr>
          <p:nvPr/>
        </p:nvSpPr>
        <p:spPr bwMode="auto">
          <a:xfrm>
            <a:off x="914400" y="1752600"/>
            <a:ext cx="7519988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>
                <a:solidFill>
                  <a:srgbClr val="3333FF"/>
                </a:solidFill>
              </a:rPr>
              <a:t>  Study medium modifications of  light mesons </a:t>
            </a:r>
            <a:r>
              <a:rPr lang="en-US">
                <a:solidFill>
                  <a:srgbClr val="3333FF"/>
                </a:solidFill>
                <a:sym typeface="Symbol" pitchFamily="18" charset="2"/>
              </a:rPr>
              <a:t>, , and  </a:t>
            </a:r>
            <a:endParaRPr lang="en-US">
              <a:solidFill>
                <a:srgbClr val="3333FF"/>
              </a:solidFill>
            </a:endParaRPr>
          </a:p>
          <a:p>
            <a:endParaRPr lang="en-US">
              <a:solidFill>
                <a:srgbClr val="3333FF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>
                <a:solidFill>
                  <a:srgbClr val="3333FF"/>
                </a:solidFill>
              </a:rPr>
              <a:t>  Reconstruct mesons in different final states</a:t>
            </a:r>
          </a:p>
          <a:p>
            <a:pPr>
              <a:buFont typeface="Wingdings" pitchFamily="2" charset="2"/>
              <a:buChar char="q"/>
            </a:pPr>
            <a:endParaRPr lang="en-US"/>
          </a:p>
          <a:p>
            <a:r>
              <a:rPr lang="en-US"/>
              <a:t>        </a:t>
            </a:r>
            <a:r>
              <a:rPr lang="en-US">
                <a:sym typeface="Symbol" pitchFamily="18" charset="2"/>
              </a:rPr>
              <a:t>  </a:t>
            </a:r>
            <a:r>
              <a:rPr lang="en-US"/>
              <a:t>study contribution from final state interactions</a:t>
            </a:r>
          </a:p>
          <a:p>
            <a:endParaRPr lang="en-US"/>
          </a:p>
          <a:p>
            <a:r>
              <a:rPr lang="en-US"/>
              <a:t>        </a:t>
            </a:r>
            <a:r>
              <a:rPr lang="en-US">
                <a:sym typeface="Symbol" pitchFamily="18" charset="2"/>
              </a:rPr>
              <a:t>  </a:t>
            </a:r>
            <a:r>
              <a:rPr lang="en-US"/>
              <a:t>small final state distortion in the dilepton final state</a:t>
            </a:r>
          </a:p>
          <a:p>
            <a:pPr>
              <a:lnSpc>
                <a:spcPts val="1000"/>
              </a:lnSpc>
            </a:pPr>
            <a:endParaRPr lang="en-US"/>
          </a:p>
          <a:p>
            <a:r>
              <a:rPr lang="en-US"/>
              <a:t>                 - small branching fractions of 10</a:t>
            </a:r>
            <a:r>
              <a:rPr lang="en-US" baseline="30000"/>
              <a:t>-4</a:t>
            </a:r>
            <a:r>
              <a:rPr lang="en-US"/>
              <a:t> – 10</a:t>
            </a:r>
            <a:r>
              <a:rPr lang="en-US" baseline="30000"/>
              <a:t>-5</a:t>
            </a:r>
          </a:p>
          <a:p>
            <a:pPr>
              <a:lnSpc>
                <a:spcPts val="1000"/>
              </a:lnSpc>
            </a:pPr>
            <a:r>
              <a:rPr lang="en-US">
                <a:sym typeface="Symbol" pitchFamily="18" charset="2"/>
              </a:rPr>
              <a:t>                 </a:t>
            </a:r>
          </a:p>
          <a:p>
            <a:r>
              <a:rPr lang="en-US">
                <a:sym typeface="Symbol" pitchFamily="18" charset="2"/>
              </a:rPr>
              <a:t>                 -  -  interference</a:t>
            </a:r>
            <a:r>
              <a:rPr lang="en-US"/>
              <a:t> </a:t>
            </a:r>
            <a:endParaRPr lang="en-US" baseline="30000"/>
          </a:p>
          <a:p>
            <a:pPr>
              <a:lnSpc>
                <a:spcPts val="1000"/>
              </a:lnSpc>
            </a:pPr>
            <a:endParaRPr lang="en-US" baseline="30000"/>
          </a:p>
          <a:p>
            <a:r>
              <a:rPr lang="en-US"/>
              <a:t>                 - have to study GlueX reconstruction capabilities of dileptons </a:t>
            </a:r>
          </a:p>
          <a:p>
            <a:r>
              <a:rPr lang="en-US"/>
              <a:t>        </a:t>
            </a:r>
          </a:p>
          <a:p>
            <a:pPr>
              <a:buFont typeface="Wingdings" pitchFamily="2" charset="2"/>
              <a:buChar char="q"/>
            </a:pPr>
            <a:r>
              <a:rPr lang="en-US">
                <a:solidFill>
                  <a:srgbClr val="3333FF"/>
                </a:solidFill>
                <a:sym typeface="Symbol" pitchFamily="18" charset="2"/>
              </a:rPr>
              <a:t>  Study in-medium effects for different beam energies and meson </a:t>
            </a:r>
          </a:p>
          <a:p>
            <a:r>
              <a:rPr lang="en-US">
                <a:solidFill>
                  <a:srgbClr val="3333FF"/>
                </a:solidFill>
                <a:sym typeface="Symbol" pitchFamily="18" charset="2"/>
              </a:rPr>
              <a:t>     momenta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GlueX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Detector in Hall D</a:t>
            </a:r>
          </a:p>
        </p:txBody>
      </p:sp>
      <p:pic>
        <p:nvPicPr>
          <p:cNvPr id="15363" name="Picture 33" descr="20140801_Hall_D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0"/>
            <a:ext cx="8915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flipV="1">
            <a:off x="533400" y="5791200"/>
            <a:ext cx="990600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5334000"/>
            <a:ext cx="14536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Photon Beam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0" y="914400"/>
            <a:ext cx="134363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Beam Dump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0" y="2297668"/>
            <a:ext cx="17816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Solenoid Magnet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762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Approved Experiments in Hall D 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2472897"/>
              </p:ext>
            </p:extLst>
          </p:nvPr>
        </p:nvGraphicFramePr>
        <p:xfrm>
          <a:off x="152402" y="990600"/>
          <a:ext cx="8839198" cy="2553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187"/>
                <a:gridCol w="4443811"/>
                <a:gridCol w="685800"/>
                <a:gridCol w="1143000"/>
                <a:gridCol w="9144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Experiment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Name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Days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Condition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Target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2400"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8549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E12-06-102</a:t>
                      </a:r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Mapping the spectrum of light quark mesons and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gluonic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excitations with Linearly polarized photons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LH</a:t>
                      </a:r>
                      <a:r>
                        <a:rPr lang="en-US" baseline="-25000" dirty="0" smtClean="0"/>
                        <a:t>2</a:t>
                      </a:r>
                      <a:endParaRPr lang="en-US" baseline="-25000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E12-12-002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E12-13-003</a:t>
                      </a:r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study of meson and baryon decays to strange final states with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GlueX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 Hall D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220</a:t>
                      </a:r>
                    </a:p>
                    <a:p>
                      <a:pPr algn="ctr"/>
                      <a:r>
                        <a:rPr lang="en-US" dirty="0" smtClean="0"/>
                        <a:t>(200)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PID 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LH</a:t>
                      </a:r>
                      <a:r>
                        <a:rPr lang="en-US" baseline="-25000" dirty="0" smtClean="0"/>
                        <a:t>2</a:t>
                      </a:r>
                      <a:endParaRPr lang="en-US" baseline="-25000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43200" y="4419600"/>
            <a:ext cx="36039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First physics run in Spring 2016</a:t>
            </a:r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Took data in 2017 and 2018</a:t>
            </a:r>
          </a:p>
          <a:p>
            <a:r>
              <a:rPr lang="en-US" sz="2000" dirty="0" smtClean="0"/>
              <a:t>     (see talk by Elton Smith)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" y="3733800"/>
          <a:ext cx="8839198" cy="2719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187"/>
                <a:gridCol w="4443811"/>
                <a:gridCol w="685800"/>
                <a:gridCol w="1143000"/>
                <a:gridCol w="914400"/>
              </a:tblGrid>
              <a:tr h="1896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aseline="-25000" dirty="0"/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9291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E12-10-011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precision measurement of the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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radiative decay width via the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Primakoff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effect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79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LH</a:t>
                      </a:r>
                      <a:r>
                        <a:rPr lang="en-US" baseline="-25000" dirty="0" smtClean="0"/>
                        <a:t>2</a:t>
                      </a:r>
                    </a:p>
                    <a:p>
                      <a:r>
                        <a:rPr lang="en-US" baseline="0" dirty="0" smtClean="0"/>
                        <a:t>LHe</a:t>
                      </a:r>
                      <a:r>
                        <a:rPr lang="en-US" baseline="-25000" dirty="0" smtClean="0"/>
                        <a:t>4</a:t>
                      </a:r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E12-13-008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Measuring the charged pion polarizability in the 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  </a:t>
                      </a:r>
                      <a:r>
                        <a:rPr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+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</a:t>
                      </a:r>
                      <a:r>
                        <a:rPr lang="en-US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-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reaction</a:t>
                      </a:r>
                      <a:endParaRPr lang="en-US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C12-14-004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Eta decays with emphasis on rare neutral modes: The </a:t>
                      </a:r>
                      <a:r>
                        <a:rPr lang="en-US" sz="18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JLab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Eta Factory experiment (JEF)</a:t>
                      </a:r>
                      <a:endParaRPr lang="en-US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Upgrade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Forward</a:t>
                      </a:r>
                    </a:p>
                    <a:p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calorim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LH</a:t>
                      </a:r>
                      <a:r>
                        <a:rPr lang="en-US" b="0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52400"/>
            <a:ext cx="8305800" cy="533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  <a:sym typeface="Symbol" pitchFamily="18" charset="2"/>
              </a:rPr>
              <a:t>Physics Topics with Nuclear Targets </a:t>
            </a:r>
          </a:p>
        </p:txBody>
      </p:sp>
      <p:sp>
        <p:nvSpPr>
          <p:cNvPr id="22531" name="AutoShape 8"/>
          <p:cNvSpPr>
            <a:spLocks noChangeArrowheads="1"/>
          </p:cNvSpPr>
          <p:nvPr/>
        </p:nvSpPr>
        <p:spPr bwMode="auto">
          <a:xfrm>
            <a:off x="1828800" y="5410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1510" name="TextBox 15"/>
          <p:cNvSpPr txBox="1">
            <a:spLocks noChangeArrowheads="1"/>
          </p:cNvSpPr>
          <p:nvPr/>
        </p:nvSpPr>
        <p:spPr bwMode="auto">
          <a:xfrm>
            <a:off x="381000" y="2819400"/>
            <a:ext cx="8534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US" dirty="0">
                <a:solidFill>
                  <a:srgbClr val="3333FF"/>
                </a:solidFill>
                <a:latin typeface="+mn-lt"/>
                <a:cs typeface="Times New Roman" pitchFamily="18" charset="0"/>
              </a:rPr>
              <a:t>  </a:t>
            </a:r>
            <a:r>
              <a:rPr lang="en-US" dirty="0" err="1">
                <a:solidFill>
                  <a:srgbClr val="3333FF"/>
                </a:solidFill>
                <a:latin typeface="+mn-lt"/>
                <a:cs typeface="Times New Roman" pitchFamily="18" charset="0"/>
              </a:rPr>
              <a:t>Photoproduction</a:t>
            </a:r>
            <a:r>
              <a:rPr lang="en-US" dirty="0">
                <a:solidFill>
                  <a:srgbClr val="3333FF"/>
                </a:solidFill>
                <a:latin typeface="+mn-lt"/>
                <a:cs typeface="Times New Roman" pitchFamily="18" charset="0"/>
              </a:rPr>
              <a:t> of vector mesons off nuclei </a:t>
            </a:r>
            <a:r>
              <a:rPr lang="en-US" dirty="0" smtClean="0">
                <a:solidFill>
                  <a:srgbClr val="3333FF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dirty="0" smtClean="0">
                <a:latin typeface="+mn-lt"/>
                <a:cs typeface="Times New Roman" pitchFamily="18" charset="0"/>
              </a:rPr>
              <a:t>  </a:t>
            </a:r>
            <a:r>
              <a:rPr lang="en-US" sz="1600" dirty="0" smtClean="0">
                <a:latin typeface="+mn-lt"/>
                <a:cs typeface="Times New Roman" pitchFamily="18" charset="0"/>
              </a:rPr>
              <a:t>S. </a:t>
            </a:r>
            <a:r>
              <a:rPr lang="en-US" sz="1600" dirty="0" err="1" smtClean="0">
                <a:latin typeface="+mn-lt"/>
                <a:cs typeface="Times New Roman" pitchFamily="18" charset="0"/>
              </a:rPr>
              <a:t>Gevorkyan</a:t>
            </a:r>
            <a:r>
              <a:rPr lang="en-US" sz="1600" dirty="0" smtClean="0">
                <a:latin typeface="+mn-lt"/>
                <a:cs typeface="Times New Roman" pitchFamily="18" charset="0"/>
              </a:rPr>
              <a:t> et al. Phys</a:t>
            </a:r>
            <a:r>
              <a:rPr lang="en-US" sz="1600" dirty="0">
                <a:latin typeface="+mn-lt"/>
                <a:cs typeface="Times New Roman" pitchFamily="18" charset="0"/>
              </a:rPr>
              <a:t>. Rev. C 93, </a:t>
            </a:r>
            <a:r>
              <a:rPr lang="en-US" sz="1600" dirty="0" smtClean="0">
                <a:cs typeface="Times New Roman" pitchFamily="18" charset="0"/>
              </a:rPr>
              <a:t> </a:t>
            </a:r>
            <a:r>
              <a:rPr lang="en-US" sz="1600" dirty="0" smtClean="0">
                <a:latin typeface="+mn-lt"/>
                <a:cs typeface="Times New Roman" pitchFamily="18" charset="0"/>
              </a:rPr>
              <a:t>(2016</a:t>
            </a:r>
            <a:r>
              <a:rPr lang="en-US" sz="1600" dirty="0" smtClean="0">
                <a:latin typeface="+mn-lt"/>
                <a:cs typeface="Times New Roman" pitchFamily="18" charset="0"/>
              </a:rPr>
              <a:t>)</a:t>
            </a:r>
          </a:p>
          <a:p>
            <a:pPr>
              <a:defRPr/>
            </a:pPr>
            <a:endParaRPr lang="en-US" dirty="0" smtClean="0"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  <a:defRPr/>
            </a:pPr>
            <a:r>
              <a:rPr lang="en-US" dirty="0" smtClean="0">
                <a:solidFill>
                  <a:srgbClr val="3333FF"/>
                </a:solidFill>
              </a:rPr>
              <a:t>  Color transparency </a:t>
            </a:r>
            <a:r>
              <a:rPr lang="en-US" dirty="0" smtClean="0">
                <a:solidFill>
                  <a:srgbClr val="3333FF"/>
                </a:solidFill>
              </a:rPr>
              <a:t>    </a:t>
            </a:r>
            <a:r>
              <a:rPr lang="en-US" sz="1600" dirty="0" smtClean="0"/>
              <a:t>A. </a:t>
            </a:r>
            <a:r>
              <a:rPr lang="en-US" sz="1600" dirty="0" err="1" smtClean="0"/>
              <a:t>Larionov</a:t>
            </a:r>
            <a:r>
              <a:rPr lang="en-US" sz="1600" dirty="0" smtClean="0"/>
              <a:t> and M. </a:t>
            </a:r>
            <a:r>
              <a:rPr lang="en-US" sz="1600" dirty="0" err="1" smtClean="0"/>
              <a:t>Strikman</a:t>
            </a:r>
            <a:r>
              <a:rPr lang="en-US" sz="1600" dirty="0" smtClean="0"/>
              <a:t> </a:t>
            </a:r>
            <a:r>
              <a:rPr lang="en-US" sz="1600" dirty="0" err="1" smtClean="0">
                <a:cs typeface="Arial" pitchFamily="34" charset="0"/>
              </a:rPr>
              <a:t>Phys.Lett</a:t>
            </a:r>
            <a:r>
              <a:rPr lang="en-US" sz="1600" dirty="0" smtClean="0">
                <a:cs typeface="Arial" pitchFamily="34" charset="0"/>
              </a:rPr>
              <a:t>. B, 760, 753 (2016) </a:t>
            </a:r>
          </a:p>
          <a:p>
            <a:pPr lvl="0">
              <a:buFont typeface="Wingdings" pitchFamily="2" charset="2"/>
              <a:buChar char="Ø"/>
              <a:defRPr/>
            </a:pPr>
            <a:endParaRPr lang="en-US" dirty="0" smtClean="0">
              <a:latin typeface="+mn-lt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  <a:defRPr/>
            </a:pPr>
            <a:r>
              <a:rPr lang="en-US" dirty="0" smtClean="0">
                <a:cs typeface="Arial" pitchFamily="34" charset="0"/>
              </a:rPr>
              <a:t>  Short range correlations </a:t>
            </a:r>
            <a:endParaRPr lang="en-US" dirty="0">
              <a:latin typeface="+mn-lt"/>
              <a:cs typeface="Times New Roman" pitchFamily="18" charset="0"/>
            </a:endParaRPr>
          </a:p>
          <a:p>
            <a:pPr>
              <a:defRPr/>
            </a:pPr>
            <a:endParaRPr lang="en-US" dirty="0">
              <a:latin typeface="+mn-lt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dirty="0">
                <a:latin typeface="+mn-lt"/>
                <a:sym typeface="Symbol" pitchFamily="18" charset="2"/>
              </a:rPr>
              <a:t>  Study in-medium modification effects</a:t>
            </a:r>
          </a:p>
          <a:p>
            <a:pPr>
              <a:defRPr/>
            </a:pPr>
            <a:endParaRPr lang="en-US" dirty="0"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>
                <a:latin typeface="+mn-lt"/>
              </a:rPr>
              <a:t>  </a:t>
            </a:r>
            <a:r>
              <a:rPr lang="en-US" dirty="0" smtClean="0"/>
              <a:t>Heavy meson </a:t>
            </a:r>
            <a:r>
              <a:rPr lang="en-US" dirty="0" err="1" smtClean="0"/>
              <a:t>photoproduction</a:t>
            </a:r>
            <a:r>
              <a:rPr lang="en-US" dirty="0" smtClean="0"/>
              <a:t>  ( open charm,   J/</a:t>
            </a:r>
            <a:r>
              <a:rPr lang="en-US" dirty="0" smtClean="0">
                <a:sym typeface="Symbol"/>
              </a:rPr>
              <a:t></a:t>
            </a:r>
            <a:r>
              <a:rPr lang="en-US" dirty="0" smtClean="0"/>
              <a:t> )</a:t>
            </a:r>
          </a:p>
          <a:p>
            <a:pPr>
              <a:buFont typeface="Wingdings" pitchFamily="2" charset="2"/>
              <a:buChar char="Ø"/>
              <a:defRPr/>
            </a:pPr>
            <a:endParaRPr lang="en-US" dirty="0" smtClean="0">
              <a:latin typeface="+mn-lt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  </a:t>
            </a:r>
            <a:r>
              <a:rPr lang="en-US" dirty="0" err="1" smtClean="0"/>
              <a:t>Primakoff</a:t>
            </a:r>
            <a:r>
              <a:rPr lang="en-US" dirty="0" smtClean="0"/>
              <a:t> production</a:t>
            </a:r>
            <a:endParaRPr lang="en-US" dirty="0"/>
          </a:p>
          <a:p>
            <a:pPr>
              <a:defRPr/>
            </a:pPr>
            <a:r>
              <a:rPr lang="en-US" dirty="0"/>
              <a:t>                        </a:t>
            </a:r>
            <a:r>
              <a:rPr lang="en-US" dirty="0" smtClean="0"/>
              <a:t>                                   .  .  .  .  .  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143000"/>
            <a:ext cx="77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Workshop on nuclear </a:t>
            </a:r>
            <a:r>
              <a:rPr lang="en-US" dirty="0" err="1" smtClean="0"/>
              <a:t>photoproduction</a:t>
            </a:r>
            <a:r>
              <a:rPr lang="en-US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GlueX</a:t>
            </a:r>
            <a:r>
              <a:rPr lang="en-US" dirty="0" smtClean="0"/>
              <a:t>, </a:t>
            </a:r>
            <a:r>
              <a:rPr lang="en-US" dirty="0" err="1" smtClean="0"/>
              <a:t>JLab</a:t>
            </a:r>
            <a:r>
              <a:rPr lang="en-US" dirty="0" smtClean="0"/>
              <a:t>, </a:t>
            </a:r>
            <a:r>
              <a:rPr lang="en-US" dirty="0" smtClean="0"/>
              <a:t> April </a:t>
            </a:r>
            <a:r>
              <a:rPr lang="en-US" dirty="0" smtClean="0"/>
              <a:t>28 - 29, 2016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24000" y="15240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solidFill>
                  <a:srgbClr val="0000FF"/>
                </a:solidFill>
              </a:rPr>
              <a:t>https</a:t>
            </a:r>
            <a:r>
              <a:rPr lang="en-US" u="sng" dirty="0" smtClean="0">
                <a:solidFill>
                  <a:srgbClr val="0000FF"/>
                </a:solidFill>
              </a:rPr>
              <a:t>://</a:t>
            </a:r>
            <a:r>
              <a:rPr lang="en-US" u="sng" dirty="0" smtClean="0">
                <a:solidFill>
                  <a:srgbClr val="0000FF"/>
                </a:solidFill>
              </a:rPr>
              <a:t>www.jlab.org/conferences/photoproduction16</a:t>
            </a:r>
            <a:r>
              <a:rPr lang="en-US" u="sng" dirty="0" smtClean="0">
                <a:solidFill>
                  <a:srgbClr val="0000FF"/>
                </a:solidFill>
              </a:rPr>
              <a:t>/</a:t>
            </a:r>
            <a:endParaRPr lang="en-US" u="sng" dirty="0">
              <a:solidFill>
                <a:srgbClr val="0000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1981200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motivated further theoretical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studies 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0996070"/>
              </p:ext>
            </p:extLst>
          </p:nvPr>
        </p:nvGraphicFramePr>
        <p:xfrm>
          <a:off x="381000" y="1524000"/>
          <a:ext cx="82296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5638800"/>
                <a:gridCol w="838200"/>
              </a:tblGrid>
              <a:tr h="304800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Proposal</a:t>
                      </a:r>
                      <a:endParaRPr lang="en-US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Name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Target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0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PR12-17-007</a:t>
                      </a:r>
                    </a:p>
                    <a:p>
                      <a:endParaRPr lang="en-US" b="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Probing QCD in the nuclear medium with real photons and nuclear targets at </a:t>
                      </a:r>
                      <a:r>
                        <a:rPr lang="en-US" sz="1800" b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GlueX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(Color Transparency and SRC)</a:t>
                      </a:r>
                      <a:endParaRPr lang="en-US" b="0" dirty="0" smtClean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A</a:t>
                      </a:r>
                      <a:endParaRPr lang="en-US" dirty="0" smtClean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3850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PR12-17-010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PR12-18-001</a:t>
                      </a:r>
                      <a:endParaRPr lang="en-US" dirty="0" smtClean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Production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of vector mesons on nuclei with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GlueX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 </a:t>
                      </a:r>
                      <a:endParaRPr lang="en-US" dirty="0" smtClean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A</a:t>
                      </a:r>
                      <a:endParaRPr lang="en-US" dirty="0" smtClean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762000" y="381000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Hall D  Physics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Program:  New Proposals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5000" y="3440668"/>
            <a:ext cx="526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Proposed experiments in Hall D using nuclear targets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4038600"/>
            <a:ext cx="6756978" cy="190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  <a:sym typeface="Symbol"/>
              </a:rPr>
              <a:t>Working group: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>
              <a:buAutoNum type="alphaU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Gasparan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(NCAT),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L.Gan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(UNCW),  S.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Gevorkyan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(JINR), </a:t>
            </a:r>
          </a:p>
          <a:p>
            <a:pPr marL="342900" indent="-342900"/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I.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Larin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(UMAS),  O. Hen (MIT),  H.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Gao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(Duke),  M.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Patsyuk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(MIT), </a:t>
            </a:r>
          </a:p>
          <a:p>
            <a:pPr marL="342900" indent="-342900"/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Dutta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(MSS),  L. Weinstein (ODU),  E.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Piasetzky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(TAU),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and</a:t>
            </a:r>
            <a:endParaRPr lang="en-US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342900" indent="-342900"/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the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GlueX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 Collaboration</a:t>
            </a:r>
          </a:p>
          <a:p>
            <a:pPr>
              <a:lnSpc>
                <a:spcPts val="1200"/>
              </a:lnSpc>
            </a:pPr>
            <a:endParaRPr lang="en-US" dirty="0" smtClean="0">
              <a:solidFill>
                <a:srgbClr val="190DB3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19400" y="304800"/>
            <a:ext cx="3447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Color Transparency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990600"/>
            <a:ext cx="8172878" cy="2205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400" dirty="0" smtClean="0"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At high transfer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</a:rPr>
              <a:t>momenta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|t| photon couples to a  </a:t>
            </a:r>
            <a:r>
              <a:rPr lang="en-US" sz="2000" dirty="0" err="1" smtClean="0">
                <a:solidFill>
                  <a:srgbClr val="0000FF"/>
                </a:solidFill>
                <a:cs typeface="Times New Roman" pitchFamily="18" charset="0"/>
              </a:rPr>
              <a:t>qq</a:t>
            </a: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configuration with a </a:t>
            </a:r>
          </a:p>
          <a:p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 small transverse size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cs typeface="Times New Roman" pitchFamily="18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The small-size configuration interacts less with the nuclear medium</a:t>
            </a:r>
          </a:p>
          <a:p>
            <a:r>
              <a:rPr lang="en-US" sz="2000" dirty="0" smtClean="0">
                <a:solidFill>
                  <a:srgbClr val="0000FF"/>
                </a:solidFill>
                <a:cs typeface="Times New Roman" pitchFamily="18" charset="0"/>
              </a:rPr>
              <a:t>                            (fundamental predictions of QCD)</a:t>
            </a:r>
          </a:p>
          <a:p>
            <a:endParaRPr lang="en-US" sz="2000" baseline="-25000" dirty="0" smtClean="0">
              <a:cs typeface="Times New Roman" pitchFamily="18" charset="0"/>
              <a:sym typeface="Symbo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160693"/>
            <a:ext cx="735085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 Observables: </a:t>
            </a:r>
          </a:p>
          <a:p>
            <a:endParaRPr lang="en-US" dirty="0" smtClean="0"/>
          </a:p>
          <a:p>
            <a:r>
              <a:rPr lang="en-US" sz="2000" dirty="0" smtClean="0"/>
              <a:t>             - Increase of the medium nuclear transparency T = </a:t>
            </a:r>
            <a:r>
              <a:rPr lang="en-US" sz="2000" dirty="0" smtClean="0">
                <a:sym typeface="Symbol"/>
              </a:rPr>
              <a:t> </a:t>
            </a:r>
            <a:r>
              <a:rPr lang="en-US" sz="2000" baseline="-25000" dirty="0" smtClean="0">
                <a:sym typeface="Symbol"/>
              </a:rPr>
              <a:t>A</a:t>
            </a:r>
            <a:r>
              <a:rPr lang="en-US" sz="2000" dirty="0" smtClean="0">
                <a:sym typeface="Symbol"/>
              </a:rPr>
              <a:t> / A  </a:t>
            </a:r>
            <a:r>
              <a:rPr lang="en-US" sz="2000" baseline="-25000" dirty="0" smtClean="0">
                <a:sym typeface="Symbol"/>
              </a:rPr>
              <a:t>N</a:t>
            </a:r>
            <a:r>
              <a:rPr lang="en-US" sz="2000" dirty="0" smtClean="0"/>
              <a:t> 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905000" y="4355068"/>
            <a:ext cx="6181032" cy="2198132"/>
            <a:chOff x="1905000" y="4038600"/>
            <a:chExt cx="6181032" cy="2198132"/>
          </a:xfrm>
        </p:grpSpPr>
        <p:grpSp>
          <p:nvGrpSpPr>
            <p:cNvPr id="36" name="Group 35"/>
            <p:cNvGrpSpPr>
              <a:grpSpLocks noChangeAspect="1"/>
            </p:cNvGrpSpPr>
            <p:nvPr/>
          </p:nvGrpSpPr>
          <p:grpSpPr>
            <a:xfrm>
              <a:off x="2362200" y="4114800"/>
              <a:ext cx="3601156" cy="1676400"/>
              <a:chOff x="1828800" y="4114800"/>
              <a:chExt cx="4419600" cy="2057400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1828800" y="4419600"/>
                <a:ext cx="4362138" cy="886919"/>
              </a:xfrm>
              <a:custGeom>
                <a:avLst/>
                <a:gdLst>
                  <a:gd name="connsiteX0" fmla="*/ 0 w 4362138"/>
                  <a:gd name="connsiteY0" fmla="*/ 869430 h 886919"/>
                  <a:gd name="connsiteX1" fmla="*/ 929390 w 4362138"/>
                  <a:gd name="connsiteY1" fmla="*/ 869430 h 886919"/>
                  <a:gd name="connsiteX2" fmla="*/ 1454046 w 4362138"/>
                  <a:gd name="connsiteY2" fmla="*/ 764498 h 886919"/>
                  <a:gd name="connsiteX3" fmla="*/ 2323475 w 4362138"/>
                  <a:gd name="connsiteY3" fmla="*/ 329784 h 886919"/>
                  <a:gd name="connsiteX4" fmla="*/ 3162924 w 4362138"/>
                  <a:gd name="connsiteY4" fmla="*/ 59961 h 886919"/>
                  <a:gd name="connsiteX5" fmla="*/ 4362138 w 4362138"/>
                  <a:gd name="connsiteY5" fmla="*/ 0 h 88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62138" h="886919">
                    <a:moveTo>
                      <a:pt x="0" y="869430"/>
                    </a:moveTo>
                    <a:cubicBezTo>
                      <a:pt x="343524" y="878174"/>
                      <a:pt x="687049" y="886919"/>
                      <a:pt x="929390" y="869430"/>
                    </a:cubicBezTo>
                    <a:cubicBezTo>
                      <a:pt x="1171731" y="851941"/>
                      <a:pt x="1221699" y="854439"/>
                      <a:pt x="1454046" y="764498"/>
                    </a:cubicBezTo>
                    <a:cubicBezTo>
                      <a:pt x="1686394" y="674557"/>
                      <a:pt x="2038662" y="447207"/>
                      <a:pt x="2323475" y="329784"/>
                    </a:cubicBezTo>
                    <a:cubicBezTo>
                      <a:pt x="2608288" y="212361"/>
                      <a:pt x="2823147" y="114925"/>
                      <a:pt x="3162924" y="59961"/>
                    </a:cubicBezTo>
                    <a:cubicBezTo>
                      <a:pt x="3502701" y="4997"/>
                      <a:pt x="3932419" y="2498"/>
                      <a:pt x="4362138" y="0"/>
                    </a:cubicBezTo>
                  </a:path>
                </a:pathLst>
              </a:custGeom>
              <a:ln w="25400">
                <a:solidFill>
                  <a:srgbClr val="FF33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1828800" y="6172200"/>
                <a:ext cx="4343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1828800" y="4114800"/>
                <a:ext cx="0" cy="20574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stCxn id="22" idx="0"/>
              </p:cNvCxnSpPr>
              <p:nvPr/>
            </p:nvCxnSpPr>
            <p:spPr>
              <a:xfrm flipV="1">
                <a:off x="1828800" y="5257800"/>
                <a:ext cx="4419600" cy="31230"/>
              </a:xfrm>
              <a:prstGeom prst="line">
                <a:avLst/>
              </a:prstGeom>
              <a:ln>
                <a:solidFill>
                  <a:srgbClr val="0000FF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V="1">
                <a:off x="1828800" y="4388370"/>
                <a:ext cx="4419600" cy="31230"/>
              </a:xfrm>
              <a:prstGeom prst="line">
                <a:avLst/>
              </a:prstGeom>
              <a:ln>
                <a:solidFill>
                  <a:srgbClr val="0000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/>
            <p:cNvSpPr txBox="1"/>
            <p:nvPr/>
          </p:nvSpPr>
          <p:spPr>
            <a:xfrm>
              <a:off x="6096000" y="4114800"/>
              <a:ext cx="19900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33CC"/>
                  </a:solidFill>
                </a:rPr>
                <a:t>Color transparency</a:t>
              </a:r>
              <a:endParaRPr lang="en-US" b="1" dirty="0">
                <a:solidFill>
                  <a:srgbClr val="FF33CC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248400" y="4876800"/>
              <a:ext cx="946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Glauber</a:t>
              </a:r>
              <a:endParaRPr lang="en-US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05000" y="403860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562600" y="5867400"/>
              <a:ext cx="473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|t|</a:t>
              </a:r>
              <a:endParaRPr lang="en-US" dirty="0"/>
            </a:p>
          </p:txBody>
        </p:sp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90600" y="228600"/>
            <a:ext cx="7858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Example of Measurement of Color Transparency  </a:t>
            </a:r>
          </a:p>
        </p:txBody>
      </p:sp>
      <p:pic>
        <p:nvPicPr>
          <p:cNvPr id="10242" name="Picture 2" descr="C:\Users\somov\Desktop\Documents\omega_proposal\pac46\plots\CLAS_rho 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295400"/>
            <a:ext cx="4061438" cy="4512221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5334000" y="5791200"/>
            <a:ext cx="3175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L. El </a:t>
            </a:r>
            <a:r>
              <a:rPr lang="en-US" sz="1600" dirty="0" err="1" smtClean="0"/>
              <a:t>Fassi</a:t>
            </a:r>
            <a:r>
              <a:rPr lang="en-US" sz="1600" dirty="0" smtClean="0"/>
              <a:t> et al., PLB 712, 326 (2012)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6248400" y="99060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(</a:t>
            </a:r>
            <a:r>
              <a:rPr lang="en-US" dirty="0" err="1" smtClean="0"/>
              <a:t>e,e</a:t>
            </a:r>
            <a:r>
              <a:rPr lang="en-US" dirty="0" smtClean="0">
                <a:sym typeface="Symbol"/>
              </a:rPr>
              <a:t> </a:t>
            </a:r>
            <a:r>
              <a:rPr lang="en-US" baseline="30000" dirty="0" smtClean="0">
                <a:sym typeface="Symbol"/>
              </a:rPr>
              <a:t>0</a:t>
            </a:r>
            <a:r>
              <a:rPr lang="en-US" dirty="0" smtClean="0">
                <a:sym typeface="Symbol"/>
              </a:rPr>
              <a:t>)</a:t>
            </a:r>
            <a:endParaRPr lang="en-US" dirty="0"/>
          </a:p>
        </p:txBody>
      </p:sp>
      <p:pic>
        <p:nvPicPr>
          <p:cNvPr id="10243" name="Picture 3" descr="C:\Users\somov\Desktop\Documents\conferences\korea_2018\color_transparency\proposal_page_16_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447800"/>
            <a:ext cx="3810000" cy="3633280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85800" y="5181600"/>
            <a:ext cx="3316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D. </a:t>
            </a:r>
            <a:r>
              <a:rPr lang="en-US" sz="1600" dirty="0" err="1" smtClean="0"/>
              <a:t>Dutta</a:t>
            </a:r>
            <a:r>
              <a:rPr lang="en-US" sz="1600" dirty="0" smtClean="0"/>
              <a:t> </a:t>
            </a:r>
            <a:r>
              <a:rPr lang="en-US" sz="1600" dirty="0" smtClean="0"/>
              <a:t>et al., PRC 68, 021001 (2003)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914400" y="1066800"/>
            <a:ext cx="2705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Symbol"/>
              </a:rPr>
              <a:t> + n   </a:t>
            </a:r>
            <a:r>
              <a:rPr lang="en-US" baseline="30000" dirty="0" smtClean="0">
                <a:sym typeface="Symbol"/>
              </a:rPr>
              <a:t>- </a:t>
            </a:r>
            <a:r>
              <a:rPr lang="en-US" dirty="0" smtClean="0">
                <a:sym typeface="Symbol"/>
              </a:rPr>
              <a:t>+ p  (</a:t>
            </a:r>
            <a:r>
              <a:rPr lang="en-US" baseline="30000" dirty="0" err="1" smtClean="0">
                <a:sym typeface="Symbol"/>
              </a:rPr>
              <a:t>4</a:t>
            </a:r>
            <a:r>
              <a:rPr lang="en-US" dirty="0" err="1" smtClean="0">
                <a:sym typeface="Symbol"/>
              </a:rPr>
              <a:t>He</a:t>
            </a:r>
            <a:r>
              <a:rPr lang="en-US" dirty="0" smtClean="0">
                <a:sym typeface="Symbol"/>
              </a:rPr>
              <a:t> target)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.1|1.5|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13808</TotalTime>
  <Words>2799</Words>
  <Application>Microsoft Office PowerPoint</Application>
  <PresentationFormat>On-screen Show (4:3)</PresentationFormat>
  <Paragraphs>515</Paragraphs>
  <Slides>34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Equation</vt:lpstr>
      <vt:lpstr>Slide 1</vt:lpstr>
      <vt:lpstr>The GlueX Detector in Hall D at JLab </vt:lpstr>
      <vt:lpstr>The GlueX  Detector</vt:lpstr>
      <vt:lpstr>The GlueX  Detector in Hall D</vt:lpstr>
      <vt:lpstr>Approved Experiments in Hall D </vt:lpstr>
      <vt:lpstr>Physics Topics with Nuclear Targets 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Backup Slides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 Somov</dc:creator>
  <cp:lastModifiedBy>somov</cp:lastModifiedBy>
  <cp:revision>1043</cp:revision>
  <dcterms:created xsi:type="dcterms:W3CDTF">2006-08-16T00:00:00Z</dcterms:created>
  <dcterms:modified xsi:type="dcterms:W3CDTF">2018-07-02T03:37:59Z</dcterms:modified>
</cp:coreProperties>
</file>