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401" r:id="rId4"/>
    <p:sldId id="402" r:id="rId5"/>
    <p:sldId id="403" r:id="rId6"/>
    <p:sldId id="409" r:id="rId7"/>
    <p:sldId id="410" r:id="rId8"/>
    <p:sldId id="413" r:id="rId9"/>
    <p:sldId id="411" r:id="rId10"/>
    <p:sldId id="412" r:id="rId11"/>
    <p:sldId id="415" r:id="rId12"/>
    <p:sldId id="416" r:id="rId13"/>
    <p:sldId id="417" r:id="rId14"/>
    <p:sldId id="418" r:id="rId15"/>
    <p:sldId id="419" r:id="rId16"/>
    <p:sldId id="420" r:id="rId17"/>
    <p:sldId id="414" r:id="rId18"/>
    <p:sldId id="421" r:id="rId19"/>
    <p:sldId id="378" r:id="rId20"/>
    <p:sldId id="367" r:id="rId21"/>
    <p:sldId id="369" r:id="rId22"/>
    <p:sldId id="368" r:id="rId23"/>
    <p:sldId id="362" r:id="rId24"/>
    <p:sldId id="386" r:id="rId25"/>
    <p:sldId id="422" r:id="rId26"/>
    <p:sldId id="356" r:id="rId27"/>
    <p:sldId id="423" r:id="rId28"/>
    <p:sldId id="357" r:id="rId29"/>
    <p:sldId id="400" r:id="rId30"/>
    <p:sldId id="385" r:id="rId31"/>
    <p:sldId id="395" r:id="rId32"/>
    <p:sldId id="424" r:id="rId33"/>
    <p:sldId id="425" r:id="rId34"/>
    <p:sldId id="408" r:id="rId35"/>
    <p:sldId id="404" r:id="rId36"/>
    <p:sldId id="405" r:id="rId37"/>
    <p:sldId id="406" r:id="rId38"/>
    <p:sldId id="407" r:id="rId39"/>
    <p:sldId id="426" r:id="rId4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50339D-93B9-40FA-8C88-1E356FC5882F}" type="datetimeFigureOut">
              <a:rPr lang="ko-KR" altLang="en-US" smtClean="0"/>
              <a:t>2018-08-24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07EB7-9222-4D41-BB4E-5CC4CC9F05F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630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7256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3518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5201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060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729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6795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2018-08-24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0834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2018-08-24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079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2018-08-24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12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2018-08-24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7054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2018-08-24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6330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AA9A-E74A-4638-B6F2-5B2DBB22C61D}" type="datetimeFigureOut">
              <a:rPr lang="ko-KR" altLang="en-US" smtClean="0"/>
              <a:t>2018-08-24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7535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8AA9A-E74A-4638-B6F2-5B2DBB22C61D}" type="datetimeFigureOut">
              <a:rPr lang="ko-KR" altLang="en-US" smtClean="0"/>
              <a:t>2018-08-24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9E500-8E7F-4AB8-AF9F-6C87D21CE8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18097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79512" y="1052374"/>
            <a:ext cx="8784976" cy="1470025"/>
          </a:xfrm>
        </p:spPr>
        <p:txBody>
          <a:bodyPr>
            <a:normAutofit/>
          </a:bodyPr>
          <a:lstStyle/>
          <a:p>
            <a:r>
              <a:rPr lang="en-US" altLang="ko-KR" sz="3500" dirty="0" smtClean="0"/>
              <a:t>Daejeon16 for light nuclei</a:t>
            </a:r>
            <a:endParaRPr lang="en-US" altLang="ko-KR" sz="35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3212976"/>
            <a:ext cx="6400800" cy="648072"/>
          </a:xfrm>
        </p:spPr>
        <p:txBody>
          <a:bodyPr>
            <a:normAutofit/>
          </a:bodyPr>
          <a:lstStyle/>
          <a:p>
            <a:r>
              <a:rPr lang="en-US" altLang="ko-KR" sz="2700" dirty="0" smtClean="0"/>
              <a:t>Youngman Kim</a:t>
            </a:r>
            <a:r>
              <a:rPr lang="ko-KR" altLang="en-US" sz="2700" dirty="0" smtClean="0"/>
              <a:t> </a:t>
            </a:r>
            <a:r>
              <a:rPr lang="en-US" altLang="ko-KR" sz="2700" dirty="0" smtClean="0"/>
              <a:t>(IBS)</a:t>
            </a:r>
            <a:endParaRPr lang="ko-KR" altLang="en-US" sz="2700" dirty="0"/>
          </a:p>
        </p:txBody>
      </p:sp>
      <p:sp>
        <p:nvSpPr>
          <p:cNvPr id="5" name="TextBox 4"/>
          <p:cNvSpPr txBox="1"/>
          <p:nvPr/>
        </p:nvSpPr>
        <p:spPr>
          <a:xfrm>
            <a:off x="6044754" y="6534835"/>
            <a:ext cx="321145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dirty="0" smtClean="0"/>
              <a:t>Aug. 23, 2018,  APCTP-BLTP, Busan</a:t>
            </a:r>
            <a:endParaRPr lang="ko-KR" altLang="en-US" sz="1500" dirty="0"/>
          </a:p>
        </p:txBody>
      </p:sp>
      <p:sp>
        <p:nvSpPr>
          <p:cNvPr id="6" name="직사각형 5"/>
          <p:cNvSpPr/>
          <p:nvPr/>
        </p:nvSpPr>
        <p:spPr>
          <a:xfrm>
            <a:off x="971600" y="4145260"/>
            <a:ext cx="77768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In collaboration with: </a:t>
            </a:r>
          </a:p>
          <a:p>
            <a:r>
              <a:rPr lang="en-US" altLang="ko-KR" dirty="0" err="1"/>
              <a:t>Ik</a:t>
            </a:r>
            <a:r>
              <a:rPr lang="en-US" altLang="ko-KR" dirty="0"/>
              <a:t> Jae </a:t>
            </a:r>
            <a:r>
              <a:rPr lang="en-US" altLang="ko-KR" dirty="0" smtClean="0"/>
              <a:t>Shin (RISP</a:t>
            </a:r>
            <a:r>
              <a:rPr lang="en-US" altLang="ko-KR" dirty="0"/>
              <a:t>, </a:t>
            </a:r>
            <a:r>
              <a:rPr lang="en-US" altLang="ko-KR" dirty="0" smtClean="0"/>
              <a:t>IBS)</a:t>
            </a:r>
            <a:endParaRPr lang="en-US" altLang="ko-KR" dirty="0"/>
          </a:p>
          <a:p>
            <a:r>
              <a:rPr lang="en-US" altLang="ko-KR" dirty="0" smtClean="0"/>
              <a:t>J. </a:t>
            </a:r>
            <a:r>
              <a:rPr lang="en-US" altLang="ko-KR" dirty="0"/>
              <a:t>Vary, </a:t>
            </a:r>
            <a:r>
              <a:rPr lang="en-US" altLang="ko-KR" dirty="0" smtClean="0"/>
              <a:t>P. </a:t>
            </a:r>
            <a:r>
              <a:rPr lang="en-US" altLang="ko-KR" dirty="0"/>
              <a:t>Maris</a:t>
            </a:r>
            <a:r>
              <a:rPr lang="en-US" altLang="ko-KR" dirty="0" smtClean="0"/>
              <a:t>, </a:t>
            </a:r>
            <a:r>
              <a:rPr lang="en-US" altLang="ko-KR" dirty="0" err="1"/>
              <a:t>Gianina</a:t>
            </a:r>
            <a:r>
              <a:rPr lang="en-US" altLang="ko-KR" dirty="0"/>
              <a:t> Alina </a:t>
            </a:r>
            <a:r>
              <a:rPr lang="en-US" altLang="ko-KR" dirty="0" err="1"/>
              <a:t>Negoita</a:t>
            </a:r>
            <a:r>
              <a:rPr lang="en-US" altLang="ko-KR" dirty="0" smtClean="0"/>
              <a:t> (Iowa </a:t>
            </a:r>
            <a:r>
              <a:rPr lang="en-US" altLang="ko-KR" dirty="0"/>
              <a:t>State </a:t>
            </a:r>
            <a:r>
              <a:rPr lang="en-US" altLang="ko-KR" dirty="0" smtClean="0"/>
              <a:t>U.)</a:t>
            </a:r>
          </a:p>
          <a:p>
            <a:r>
              <a:rPr lang="en-US" altLang="ko-KR" dirty="0"/>
              <a:t>A. M. </a:t>
            </a:r>
            <a:r>
              <a:rPr lang="en-US" altLang="ko-KR" dirty="0" err="1"/>
              <a:t>Shirokov</a:t>
            </a:r>
            <a:r>
              <a:rPr lang="en-US" altLang="ko-KR" dirty="0"/>
              <a:t> (Moscow State U.)</a:t>
            </a:r>
          </a:p>
          <a:p>
            <a:pPr marL="342900" indent="-342900">
              <a:buAutoNum type="alphaUcPeriod"/>
            </a:pPr>
            <a:r>
              <a:rPr lang="fr-FR" altLang="ko-KR" dirty="0" smtClean="0"/>
              <a:t>I</a:t>
            </a:r>
            <a:r>
              <a:rPr lang="fr-FR" altLang="ko-KR" dirty="0"/>
              <a:t>. </a:t>
            </a:r>
            <a:r>
              <a:rPr lang="fr-FR" altLang="ko-KR" dirty="0" smtClean="0"/>
              <a:t>Mazur, I</a:t>
            </a:r>
            <a:r>
              <a:rPr lang="fr-FR" altLang="ko-KR" dirty="0"/>
              <a:t>. A. Mazur (Pacific National U</a:t>
            </a:r>
            <a:r>
              <a:rPr lang="fr-FR" altLang="ko-KR" dirty="0" smtClean="0"/>
              <a:t>.)</a:t>
            </a:r>
          </a:p>
          <a:p>
            <a:r>
              <a:rPr lang="fr-FR" altLang="ko-KR" dirty="0" smtClean="0"/>
              <a:t>&amp; more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43548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ko-K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JISP  </a:t>
            </a:r>
            <a:r>
              <a:rPr lang="it-IT" altLang="ko-KR" sz="3200" dirty="0">
                <a:latin typeface="Arial" panose="020B0604020202020204" pitchFamily="34" charset="0"/>
                <a:cs typeface="Arial" panose="020B0604020202020204" pitchFamily="34" charset="0"/>
              </a:rPr>
              <a:t>(J-matrix Inverse Scattering Potential)</a:t>
            </a:r>
            <a:endParaRPr lang="ko-KR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64903"/>
          </a:xfrm>
        </p:spPr>
        <p:txBody>
          <a:bodyPr/>
          <a:lstStyle/>
          <a:p>
            <a:r>
              <a:rPr lang="en-US" altLang="ko-K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completely phenomenological</a:t>
            </a:r>
          </a:p>
          <a:p>
            <a:r>
              <a:rPr lang="en-US" altLang="ko-K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provides </a:t>
            </a:r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a good convergence of many-body calculations, eff. interaction is not </a:t>
            </a:r>
            <a:r>
              <a:rPr lang="en-US" altLang="ko-K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needed</a:t>
            </a:r>
          </a:p>
          <a:p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 fitted to describe light nuclei: JISP6 up to A = 6, JISP16 up to A = </a:t>
            </a:r>
            <a:r>
              <a:rPr lang="en-US" altLang="ko-K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  <a:p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provides a high-quality description of NN data: chi</a:t>
            </a:r>
            <a:r>
              <a:rPr lang="en-US" altLang="ko-KR" sz="21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/datum = 1.03 up to </a:t>
            </a:r>
            <a:r>
              <a:rPr lang="en-US" altLang="ko-KR" sz="2100" dirty="0" err="1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ko-KR" sz="2100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lab</a:t>
            </a:r>
            <a:r>
              <a:rPr lang="en-US" altLang="ko-KR" sz="210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= 350 MeV for the 1992 </a:t>
            </a:r>
            <a:r>
              <a:rPr lang="en-US" altLang="ko-KR" sz="2100" dirty="0" err="1">
                <a:latin typeface="Arial" panose="020B0604020202020204" pitchFamily="34" charset="0"/>
                <a:cs typeface="Arial" panose="020B0604020202020204" pitchFamily="34" charset="0"/>
              </a:rPr>
              <a:t>np</a:t>
            </a:r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 data </a:t>
            </a:r>
            <a:r>
              <a:rPr lang="en-US" altLang="ko-K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base </a:t>
            </a:r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altLang="ko-KR" sz="2100" dirty="0" err="1">
                <a:latin typeface="Arial" panose="020B0604020202020204" pitchFamily="34" charset="0"/>
                <a:cs typeface="Arial" panose="020B0604020202020204" pitchFamily="34" charset="0"/>
              </a:rPr>
              <a:t>Andrey</a:t>
            </a:r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100" dirty="0" err="1">
                <a:latin typeface="Arial" panose="020B0604020202020204" pitchFamily="34" charset="0"/>
                <a:cs typeface="Arial" panose="020B0604020202020204" pitchFamily="34" charset="0"/>
              </a:rPr>
              <a:t>Shirokov</a:t>
            </a:r>
            <a:r>
              <a:rPr lang="en-US" altLang="ko-KR" sz="2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US" altLang="ko-KR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altLang="ko-KR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899592" y="5661248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A. M.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Shirokov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, A. I. Mazur, S. A.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Zaytsev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, J. P. Vary, 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 A. Weber,  Phys. Rev. C 70, 044005 (2004)</a:t>
            </a:r>
          </a:p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A. M.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Shirokov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, J. P. Vary, A. I. Mazur, S. A.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Zaytsev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 A. Weber, Phys.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Lett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 B 621, 96 (2005)</a:t>
            </a:r>
          </a:p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A. M.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Shirokov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, J. P. Vary, A. I. Mazur, T. A. 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Weber, Phys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Lett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. B 644, 33 (2007</a:t>
            </a:r>
            <a:r>
              <a:rPr lang="en-US" altLang="ko-K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452515"/>
            <a:ext cx="5010048" cy="898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385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04875" y="2348880"/>
            <a:ext cx="903649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P. Maris, J. P. Vary and A. M. </a:t>
            </a:r>
            <a:r>
              <a:rPr lang="en-US" altLang="ko-KR" dirty="0" err="1"/>
              <a:t>Shirokov</a:t>
            </a:r>
            <a:r>
              <a:rPr lang="en-US" altLang="ko-KR" dirty="0"/>
              <a:t>, Phys. Rev. C 79, 014308 (2009</a:t>
            </a:r>
            <a:r>
              <a:rPr lang="en-US" altLang="ko-KR" dirty="0" smtClean="0"/>
              <a:t>),</a:t>
            </a:r>
            <a:endParaRPr lang="ko-KR" altLang="en-US" dirty="0"/>
          </a:p>
          <a:p>
            <a:endParaRPr lang="en-US" altLang="ko-KR" dirty="0" smtClean="0"/>
          </a:p>
          <a:p>
            <a:r>
              <a:rPr lang="en-US" altLang="ko-KR" dirty="0" smtClean="0"/>
              <a:t>C</a:t>
            </a:r>
            <a:r>
              <a:rPr lang="en-US" altLang="ko-KR" dirty="0"/>
              <a:t>. </a:t>
            </a:r>
            <a:r>
              <a:rPr lang="en-US" altLang="ko-KR" dirty="0" err="1"/>
              <a:t>Forssen</a:t>
            </a:r>
            <a:r>
              <a:rPr lang="en-US" altLang="ko-KR" dirty="0"/>
              <a:t>, J. P. Vary, E. </a:t>
            </a:r>
            <a:r>
              <a:rPr lang="en-US" altLang="ko-KR" dirty="0" err="1"/>
              <a:t>Caurier</a:t>
            </a:r>
            <a:r>
              <a:rPr lang="en-US" altLang="ko-KR" dirty="0"/>
              <a:t> and P. </a:t>
            </a:r>
            <a:r>
              <a:rPr lang="en-US" altLang="ko-KR" dirty="0" err="1"/>
              <a:t>Navratil</a:t>
            </a:r>
            <a:r>
              <a:rPr lang="en-US" altLang="ko-KR" dirty="0"/>
              <a:t>, Phys. Rev. C 77, 024301 (2008</a:t>
            </a:r>
            <a:r>
              <a:rPr lang="en-US" altLang="ko-KR" dirty="0" smtClean="0"/>
              <a:t>),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S</a:t>
            </a:r>
            <a:r>
              <a:rPr lang="en-US" altLang="ko-KR" dirty="0"/>
              <a:t>. A. Coon, M. I. </a:t>
            </a:r>
            <a:r>
              <a:rPr lang="en-US" altLang="ko-KR" dirty="0" err="1"/>
              <a:t>Avetian</a:t>
            </a:r>
            <a:r>
              <a:rPr lang="en-US" altLang="ko-KR" dirty="0"/>
              <a:t>, M. K. G. Kruse, U. van </a:t>
            </a:r>
            <a:r>
              <a:rPr lang="en-US" altLang="ko-KR" dirty="0" err="1"/>
              <a:t>Kolck</a:t>
            </a:r>
            <a:r>
              <a:rPr lang="en-US" altLang="ko-KR" dirty="0"/>
              <a:t>, P. Maris and J. P. Vary, Phys. Rev. C 86, 054002 (2012</a:t>
            </a:r>
            <a:r>
              <a:rPr lang="en-US" altLang="ko-KR" dirty="0" smtClean="0"/>
              <a:t>),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R</a:t>
            </a:r>
            <a:r>
              <a:rPr lang="en-US" altLang="ko-KR" dirty="0"/>
              <a:t>. J. </a:t>
            </a:r>
            <a:r>
              <a:rPr lang="en-US" altLang="ko-KR" dirty="0" err="1"/>
              <a:t>Furnstahl</a:t>
            </a:r>
            <a:r>
              <a:rPr lang="en-US" altLang="ko-KR" dirty="0"/>
              <a:t>, G. Hagen and T. </a:t>
            </a:r>
            <a:r>
              <a:rPr lang="en-US" altLang="ko-KR" dirty="0" err="1"/>
              <a:t>Papenbrock</a:t>
            </a:r>
            <a:r>
              <a:rPr lang="en-US" altLang="ko-KR" dirty="0"/>
              <a:t>, Phys. Rev. C 86, 031301 (2012</a:t>
            </a:r>
            <a:r>
              <a:rPr lang="en-US" altLang="ko-KR" dirty="0" smtClean="0"/>
              <a:t>),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S</a:t>
            </a:r>
            <a:r>
              <a:rPr lang="en-US" altLang="ko-KR" dirty="0"/>
              <a:t>. N. More, A. </a:t>
            </a:r>
            <a:r>
              <a:rPr lang="en-US" altLang="ko-KR" dirty="0" err="1"/>
              <a:t>Ekstrm</a:t>
            </a:r>
            <a:r>
              <a:rPr lang="en-US" altLang="ko-KR" dirty="0"/>
              <a:t>, R. J. </a:t>
            </a:r>
            <a:r>
              <a:rPr lang="en-US" altLang="ko-KR" dirty="0" err="1"/>
              <a:t>Furnstahl</a:t>
            </a:r>
            <a:r>
              <a:rPr lang="en-US" altLang="ko-KR" dirty="0"/>
              <a:t>, G. Hagen and T. </a:t>
            </a:r>
            <a:r>
              <a:rPr lang="en-US" altLang="ko-KR" dirty="0" err="1"/>
              <a:t>Papenbrock</a:t>
            </a:r>
            <a:r>
              <a:rPr lang="en-US" altLang="ko-KR" dirty="0"/>
              <a:t>, Phys. Rev. C </a:t>
            </a:r>
            <a:r>
              <a:rPr lang="en-US" altLang="ko-KR" dirty="0" smtClean="0"/>
              <a:t>87, </a:t>
            </a:r>
            <a:r>
              <a:rPr lang="en-US" altLang="ko-KR" dirty="0"/>
              <a:t>044326 (2013</a:t>
            </a:r>
            <a:r>
              <a:rPr lang="en-US" altLang="ko-KR" dirty="0" smtClean="0"/>
              <a:t>), </a:t>
            </a:r>
          </a:p>
          <a:p>
            <a:endParaRPr lang="en-US" altLang="ko-KR" dirty="0"/>
          </a:p>
          <a:p>
            <a:r>
              <a:rPr lang="en-US" altLang="ko-KR" dirty="0" smtClean="0"/>
              <a:t>…</a:t>
            </a:r>
            <a:endParaRPr lang="en-US" altLang="ko-KR" dirty="0"/>
          </a:p>
        </p:txBody>
      </p:sp>
      <p:sp>
        <p:nvSpPr>
          <p:cNvPr id="5" name="직사각형 4"/>
          <p:cNvSpPr/>
          <p:nvPr/>
        </p:nvSpPr>
        <p:spPr>
          <a:xfrm>
            <a:off x="2915816" y="764704"/>
            <a:ext cx="2946640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100" dirty="0">
                <a:solidFill>
                  <a:srgbClr val="7030A0"/>
                </a:solidFill>
              </a:rPr>
              <a:t>Extrapolation </a:t>
            </a:r>
            <a:r>
              <a:rPr lang="en-US" altLang="ko-KR" sz="2100" dirty="0" smtClean="0">
                <a:solidFill>
                  <a:srgbClr val="7030A0"/>
                </a:solidFill>
              </a:rPr>
              <a:t>methods</a:t>
            </a:r>
            <a:endParaRPr lang="ko-KR" altLang="en-US" sz="21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82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115616" y="5805264"/>
            <a:ext cx="770485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500" dirty="0" smtClean="0"/>
              <a:t>“Extrapolations </a:t>
            </a:r>
            <a:r>
              <a:rPr lang="en-US" altLang="ko-KR" sz="1500" dirty="0"/>
              <a:t>A &amp; B”</a:t>
            </a:r>
          </a:p>
          <a:p>
            <a:r>
              <a:rPr lang="en-US" altLang="ko-KR" sz="1500" dirty="0" smtClean="0"/>
              <a:t>P</a:t>
            </a:r>
            <a:r>
              <a:rPr lang="en-US" altLang="ko-KR" sz="1500" dirty="0"/>
              <a:t>. Maris, J.P. Vary and A.M. </a:t>
            </a:r>
            <a:r>
              <a:rPr lang="en-US" altLang="ko-KR" sz="1500" dirty="0" err="1"/>
              <a:t>Shirokov</a:t>
            </a:r>
            <a:r>
              <a:rPr lang="en-US" altLang="ko-KR" sz="1500" dirty="0"/>
              <a:t>, Phys. Rev. C79, 014308 (2009)</a:t>
            </a:r>
          </a:p>
          <a:p>
            <a:r>
              <a:rPr lang="en-US" altLang="ko-KR" sz="1500" dirty="0"/>
              <a:t>P. Maris, A.M. </a:t>
            </a:r>
            <a:r>
              <a:rPr lang="en-US" altLang="ko-KR" sz="1500" dirty="0" err="1"/>
              <a:t>Shirokov</a:t>
            </a:r>
            <a:r>
              <a:rPr lang="en-US" altLang="ko-KR" sz="1500" dirty="0"/>
              <a:t> and J.P. Vary, Phys. Rev. C81, 021301(R) (2010)</a:t>
            </a:r>
            <a:endParaRPr lang="ko-KR" altLang="en-US" sz="1500" dirty="0"/>
          </a:p>
        </p:txBody>
      </p:sp>
      <p:sp>
        <p:nvSpPr>
          <p:cNvPr id="3" name="직사각형 2"/>
          <p:cNvSpPr/>
          <p:nvPr/>
        </p:nvSpPr>
        <p:spPr>
          <a:xfrm>
            <a:off x="1929519" y="260648"/>
            <a:ext cx="593303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dirty="0">
                <a:solidFill>
                  <a:srgbClr val="7030A0"/>
                </a:solidFill>
              </a:rPr>
              <a:t>Extrapolating to the infinite matrix limit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19" y="1304379"/>
            <a:ext cx="55149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666" y="2092073"/>
            <a:ext cx="6438900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373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6914388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812084"/>
            <a:ext cx="7806599" cy="235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1760" y="1844824"/>
            <a:ext cx="1992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/>
              <a:t>c</a:t>
            </a:r>
            <a:r>
              <a:rPr lang="en-US" altLang="ko-KR" sz="1200" dirty="0" smtClean="0"/>
              <a:t>onverge more slowly,</a:t>
            </a:r>
          </a:p>
          <a:p>
            <a:r>
              <a:rPr lang="en-US" altLang="ko-KR" sz="1200" dirty="0" err="1"/>
              <a:t>u</a:t>
            </a:r>
            <a:r>
              <a:rPr lang="en-US" altLang="ko-KR" sz="1200" dirty="0" err="1" smtClean="0"/>
              <a:t>nderbound</a:t>
            </a:r>
            <a:r>
              <a:rPr lang="en-US" altLang="ko-KR" sz="1200" dirty="0" smtClean="0"/>
              <a:t> by 1.44 MeV</a:t>
            </a:r>
            <a:endParaRPr lang="ko-KR" alt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5220072" y="2385125"/>
            <a:ext cx="2343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 smtClean="0"/>
              <a:t>,</a:t>
            </a:r>
          </a:p>
          <a:p>
            <a:r>
              <a:rPr lang="en-US" altLang="ko-KR" sz="1200" dirty="0" err="1"/>
              <a:t>u</a:t>
            </a:r>
            <a:r>
              <a:rPr lang="en-US" altLang="ko-KR" sz="1200" dirty="0" err="1" smtClean="0"/>
              <a:t>nderbound</a:t>
            </a:r>
            <a:r>
              <a:rPr lang="en-US" altLang="ko-KR" sz="1200" dirty="0" smtClean="0"/>
              <a:t> only by 0.46 MeV</a:t>
            </a:r>
            <a:endParaRPr lang="ko-KR" alt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3203848" y="6340678"/>
            <a:ext cx="3201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aseline="30000" dirty="0" smtClean="0"/>
              <a:t>6</a:t>
            </a:r>
            <a:r>
              <a:rPr lang="en-US" altLang="ko-KR" dirty="0" smtClean="0"/>
              <a:t>Li, </a:t>
            </a:r>
            <a:r>
              <a:rPr lang="en-US" altLang="ko-KR" dirty="0" err="1" smtClean="0"/>
              <a:t>Nmax</a:t>
            </a:r>
            <a:r>
              <a:rPr lang="en-US" altLang="ko-KR" dirty="0" smtClean="0"/>
              <a:t>=16; ~15,000 cores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402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39794"/>
            <a:ext cx="7056784" cy="4576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664579"/>
            <a:ext cx="5765279" cy="24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51920" y="3944088"/>
            <a:ext cx="27880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/>
              <a:t>l</a:t>
            </a:r>
            <a:r>
              <a:rPr lang="en-US" altLang="ko-KR" sz="1200" dirty="0" smtClean="0"/>
              <a:t>evel ordering is ok with experiments</a:t>
            </a:r>
          </a:p>
          <a:p>
            <a:endParaRPr lang="ko-KR" alt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7884368" y="1484784"/>
            <a:ext cx="90601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dirty="0" smtClean="0"/>
              <a:t>1.3 MeV</a:t>
            </a:r>
            <a:endParaRPr lang="ko-KR" altLang="en-US" sz="1500" dirty="0"/>
          </a:p>
        </p:txBody>
      </p:sp>
      <p:sp>
        <p:nvSpPr>
          <p:cNvPr id="6" name="직사각형 5"/>
          <p:cNvSpPr/>
          <p:nvPr/>
        </p:nvSpPr>
        <p:spPr>
          <a:xfrm>
            <a:off x="7956376" y="2543175"/>
            <a:ext cx="72968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500" dirty="0" smtClean="0"/>
              <a:t>8.2 eV</a:t>
            </a:r>
            <a:endParaRPr lang="ko-KR" altLang="en-US" sz="1500" dirty="0"/>
          </a:p>
        </p:txBody>
      </p:sp>
      <p:sp>
        <p:nvSpPr>
          <p:cNvPr id="9" name="직사각형 8"/>
          <p:cNvSpPr/>
          <p:nvPr/>
        </p:nvSpPr>
        <p:spPr>
          <a:xfrm>
            <a:off x="8008696" y="3459340"/>
            <a:ext cx="78168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500" dirty="0" smtClean="0"/>
              <a:t>24 </a:t>
            </a:r>
            <a:r>
              <a:rPr lang="en-US" altLang="ko-KR" sz="1500" dirty="0" err="1" smtClean="0"/>
              <a:t>keV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411537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86" y="188640"/>
            <a:ext cx="6829425" cy="481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068390"/>
            <a:ext cx="7766990" cy="363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712" y="5465736"/>
            <a:ext cx="3571875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591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18" y="692696"/>
            <a:ext cx="69818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81" y="5656119"/>
            <a:ext cx="8209298" cy="28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87824" y="6228670"/>
            <a:ext cx="414023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500" dirty="0" smtClean="0"/>
              <a:t>Both are within 2% of the experimental value</a:t>
            </a:r>
            <a:endParaRPr lang="ko-KR" altLang="en-US" sz="1500" dirty="0"/>
          </a:p>
        </p:txBody>
      </p:sp>
    </p:spTree>
    <p:extLst>
      <p:ext uri="{BB962C8B-B14F-4D97-AF65-F5344CB8AC3E}">
        <p14:creationId xmlns:p14="http://schemas.microsoft.com/office/powerpoint/2010/main" val="306255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018482" cy="340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931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74" y="260648"/>
            <a:ext cx="8799718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34" y="6339383"/>
            <a:ext cx="7685907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458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95536" y="2608312"/>
            <a:ext cx="8291264" cy="3556991"/>
          </a:xfrm>
        </p:spPr>
        <p:txBody>
          <a:bodyPr>
            <a:normAutofit/>
          </a:bodyPr>
          <a:lstStyle/>
          <a:p>
            <a:r>
              <a:rPr lang="en-US" altLang="ko-KR" sz="2100" dirty="0" smtClean="0"/>
              <a:t>Unfortunately</a:t>
            </a:r>
            <a:r>
              <a:rPr lang="en-US" altLang="ko-KR" sz="2100" dirty="0"/>
              <a:t>, the NN interaction at low energies needed for nuclear physics applications </a:t>
            </a:r>
            <a:r>
              <a:rPr lang="en-US" altLang="ko-KR" sz="2100" dirty="0" smtClean="0"/>
              <a:t>cannot </a:t>
            </a:r>
            <a:r>
              <a:rPr lang="en-US" altLang="ko-KR" sz="2100" dirty="0"/>
              <a:t>be directly derived from QCD at the </a:t>
            </a:r>
            <a:r>
              <a:rPr lang="en-US" altLang="ko-KR" sz="2100" dirty="0" smtClean="0"/>
              <a:t>moment</a:t>
            </a:r>
          </a:p>
          <a:p>
            <a:r>
              <a:rPr lang="en-US" altLang="ko-KR" sz="2100" dirty="0" smtClean="0"/>
              <a:t>Ab </a:t>
            </a:r>
            <a:r>
              <a:rPr lang="en-US" altLang="ko-KR" sz="2100" dirty="0"/>
              <a:t>initio theory </a:t>
            </a:r>
            <a:r>
              <a:rPr lang="en-US" altLang="ko-KR" sz="2100" dirty="0" smtClean="0"/>
              <a:t>(NCSM in our case) requires</a:t>
            </a:r>
            <a:r>
              <a:rPr lang="en-US" altLang="ko-KR" sz="2100" dirty="0"/>
              <a:t>, of course, a realistic NN interaction accurately describing NN scattering data and deuteron </a:t>
            </a:r>
            <a:r>
              <a:rPr lang="en-US" altLang="ko-KR" sz="2100" dirty="0" smtClean="0"/>
              <a:t>properties</a:t>
            </a:r>
          </a:p>
          <a:p>
            <a:r>
              <a:rPr lang="en-US" altLang="ko-KR" sz="2100" dirty="0" smtClean="0"/>
              <a:t>NNN requires </a:t>
            </a:r>
            <a:r>
              <a:rPr lang="en-US" altLang="ko-KR" sz="2100" dirty="0"/>
              <a:t>a significant increase </a:t>
            </a:r>
            <a:r>
              <a:rPr lang="en-US" altLang="ko-KR" sz="2100" dirty="0" smtClean="0"/>
              <a:t>of computational resources, e.g. by </a:t>
            </a:r>
            <a:r>
              <a:rPr lang="en-US" altLang="ko-KR" sz="2100" dirty="0"/>
              <a:t>a factor of 30 in the case of p-shell nuclei</a:t>
            </a:r>
            <a:endParaRPr lang="en-US" altLang="ko-KR" sz="2100" dirty="0" smtClean="0"/>
          </a:p>
          <a:p>
            <a:r>
              <a:rPr lang="en-US" altLang="ko-KR" sz="2100" dirty="0" smtClean="0"/>
              <a:t>Nice </a:t>
            </a:r>
            <a:r>
              <a:rPr lang="en-US" altLang="ko-KR" sz="2100" dirty="0"/>
              <a:t>to avoid NNN forces</a:t>
            </a:r>
            <a:r>
              <a:rPr lang="en-US" altLang="ko-KR" sz="2100" dirty="0" smtClean="0"/>
              <a:t>? Yes</a:t>
            </a:r>
            <a:endParaRPr lang="en-US" altLang="ko-KR" sz="2500" dirty="0"/>
          </a:p>
          <a:p>
            <a:endParaRPr lang="ko-KR" altLang="en-US" sz="2500" dirty="0"/>
          </a:p>
        </p:txBody>
      </p:sp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8771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b="1" dirty="0">
                <a:solidFill>
                  <a:srgbClr val="7030A0"/>
                </a:solidFill>
              </a:rPr>
              <a:t>Daejeon </a:t>
            </a:r>
            <a:r>
              <a:rPr lang="en-US" altLang="ko-KR" b="1" dirty="0" smtClean="0">
                <a:solidFill>
                  <a:srgbClr val="7030A0"/>
                </a:solidFill>
              </a:rPr>
              <a:t>16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39763" y="1268760"/>
            <a:ext cx="892899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700" dirty="0" smtClean="0"/>
              <a:t>"</a:t>
            </a:r>
            <a:r>
              <a:rPr lang="en-US" altLang="ko-KR" sz="1700" dirty="0"/>
              <a:t>N3LO NN interaction adjusted to light nuclei in ab </a:t>
            </a:r>
            <a:r>
              <a:rPr lang="en-US" altLang="ko-KR" sz="1700" dirty="0" err="1"/>
              <a:t>exitu</a:t>
            </a:r>
            <a:r>
              <a:rPr lang="en-US" altLang="ko-KR" sz="1700" dirty="0"/>
              <a:t> approach," </a:t>
            </a:r>
          </a:p>
          <a:p>
            <a:r>
              <a:rPr lang="en-US" altLang="ko-KR" sz="1700" dirty="0"/>
              <a:t>A.M. </a:t>
            </a:r>
            <a:r>
              <a:rPr lang="en-US" altLang="ko-KR" sz="1700" dirty="0" err="1"/>
              <a:t>Shirokov</a:t>
            </a:r>
            <a:r>
              <a:rPr lang="en-US" altLang="ko-KR" sz="1700" dirty="0"/>
              <a:t>, </a:t>
            </a:r>
            <a:r>
              <a:rPr lang="en-US" altLang="ko-KR" sz="1700" dirty="0" smtClean="0"/>
              <a:t>I.J</a:t>
            </a:r>
            <a:r>
              <a:rPr lang="en-US" altLang="ko-KR" sz="1700" dirty="0"/>
              <a:t>. Shin, Y. Kim, M. </a:t>
            </a:r>
            <a:r>
              <a:rPr lang="en-US" altLang="ko-KR" sz="1700" dirty="0" err="1"/>
              <a:t>Sosonkina</a:t>
            </a:r>
            <a:r>
              <a:rPr lang="en-US" altLang="ko-KR" sz="1700" dirty="0"/>
              <a:t>, P. Maris, J.P. </a:t>
            </a:r>
            <a:r>
              <a:rPr lang="en-US" altLang="ko-KR" sz="1700" dirty="0" smtClean="0"/>
              <a:t>Vary, PLB761 </a:t>
            </a:r>
            <a:r>
              <a:rPr lang="en-US" altLang="ko-KR" sz="1700" dirty="0"/>
              <a:t>(2016) 87</a:t>
            </a:r>
            <a:endParaRPr lang="ko-KR" altLang="en-US" sz="1700" dirty="0"/>
          </a:p>
        </p:txBody>
      </p:sp>
    </p:spTree>
    <p:extLst>
      <p:ext uri="{BB962C8B-B14F-4D97-AF65-F5344CB8AC3E}">
        <p14:creationId xmlns:p14="http://schemas.microsoft.com/office/powerpoint/2010/main" val="352277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31640" y="1484784"/>
            <a:ext cx="5472608" cy="39604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500" b="1" dirty="0" smtClean="0">
              <a:solidFill>
                <a:srgbClr val="7030A0"/>
              </a:solidFill>
            </a:endParaRPr>
          </a:p>
          <a:p>
            <a:r>
              <a:rPr lang="en-US" sz="2500" b="1" dirty="0" smtClean="0">
                <a:solidFill>
                  <a:srgbClr val="7030A0"/>
                </a:solidFill>
              </a:rPr>
              <a:t>Ab initio NCSM</a:t>
            </a:r>
          </a:p>
          <a:p>
            <a:pPr marL="0" indent="0">
              <a:buNone/>
            </a:pPr>
            <a:endParaRPr lang="en-US" sz="2500" b="1" dirty="0" smtClean="0">
              <a:solidFill>
                <a:srgbClr val="7030A0"/>
              </a:solidFill>
            </a:endParaRPr>
          </a:p>
          <a:p>
            <a:r>
              <a:rPr lang="en-US" altLang="ko-KR" sz="2500" b="1" dirty="0" smtClean="0">
                <a:solidFill>
                  <a:srgbClr val="7030A0"/>
                </a:solidFill>
              </a:rPr>
              <a:t>Daejeon </a:t>
            </a:r>
            <a:r>
              <a:rPr lang="en-US" altLang="ko-KR" sz="2500" b="1" dirty="0" smtClean="0">
                <a:solidFill>
                  <a:srgbClr val="7030A0"/>
                </a:solidFill>
              </a:rPr>
              <a:t>16</a:t>
            </a:r>
          </a:p>
          <a:p>
            <a:pPr marL="0" indent="0">
              <a:buNone/>
            </a:pPr>
            <a:r>
              <a:rPr lang="en-US" altLang="ko-KR" sz="2400" dirty="0" smtClean="0"/>
              <a:t>   + some isotopes</a:t>
            </a:r>
            <a:endParaRPr lang="en-US" altLang="ko-KR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altLang="ko-KR" sz="2800" dirty="0" smtClean="0"/>
              <a:t>   </a:t>
            </a:r>
            <a:r>
              <a:rPr lang="en-US" altLang="ko-KR" sz="2400" dirty="0" smtClean="0"/>
              <a:t>+ parity inversion </a:t>
            </a:r>
            <a:r>
              <a:rPr lang="en-US" altLang="ko-KR" sz="2400" dirty="0"/>
              <a:t>in </a:t>
            </a:r>
            <a:r>
              <a:rPr lang="en-US" altLang="ko-KR" sz="2400" baseline="30000" dirty="0"/>
              <a:t>11</a:t>
            </a:r>
            <a:r>
              <a:rPr lang="en-US" altLang="ko-KR" sz="2400" dirty="0"/>
              <a:t>Be</a:t>
            </a:r>
            <a:r>
              <a:rPr lang="en-US" altLang="ko-KR" sz="2400" b="1" dirty="0" smtClean="0">
                <a:solidFill>
                  <a:srgbClr val="7030A0"/>
                </a:solidFill>
              </a:rPr>
              <a:t> </a:t>
            </a:r>
            <a:endParaRPr lang="en-US" altLang="ko-KR" sz="24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altLang="ko-KR" sz="2500" b="1" dirty="0" smtClean="0">
                <a:solidFill>
                  <a:srgbClr val="7030A0"/>
                </a:solidFill>
              </a:rPr>
              <a:t>   </a:t>
            </a:r>
            <a:r>
              <a:rPr lang="en-US" altLang="ko-KR" sz="2400" dirty="0" smtClean="0"/>
              <a:t>+ tetra neutron </a:t>
            </a: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 smtClean="0"/>
              <a:t>   + artificial neural network</a:t>
            </a:r>
          </a:p>
          <a:p>
            <a:pPr marL="0" indent="0">
              <a:buNone/>
            </a:pPr>
            <a:r>
              <a:rPr lang="en-US" altLang="ko-KR" sz="2400" dirty="0" smtClean="0"/>
              <a:t>   + </a:t>
            </a:r>
            <a:r>
              <a:rPr lang="en-US" altLang="ko-KR" sz="2400" dirty="0" smtClean="0"/>
              <a:t>nucleon-alpha scattering</a:t>
            </a:r>
            <a:endParaRPr lang="ko-KR" altLang="en-US" sz="2400" dirty="0"/>
          </a:p>
          <a:p>
            <a:pPr marL="0" indent="0">
              <a:buNone/>
            </a:pPr>
            <a:endParaRPr lang="en-US" altLang="ko-KR" sz="2500" dirty="0" smtClean="0"/>
          </a:p>
        </p:txBody>
      </p:sp>
    </p:spTree>
    <p:extLst>
      <p:ext uri="{BB962C8B-B14F-4D97-AF65-F5344CB8AC3E}">
        <p14:creationId xmlns:p14="http://schemas.microsoft.com/office/powerpoint/2010/main" val="229677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87710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3500" dirty="0"/>
              <a:t>Daejeon </a:t>
            </a:r>
            <a:r>
              <a:rPr lang="en-US" altLang="ko-KR" sz="3500" dirty="0" smtClean="0"/>
              <a:t>16</a:t>
            </a:r>
            <a:endParaRPr lang="ko-KR" altLang="en-US" sz="35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1584176"/>
          </a:xfrm>
        </p:spPr>
        <p:txBody>
          <a:bodyPr>
            <a:normAutofit/>
          </a:bodyPr>
          <a:lstStyle/>
          <a:p>
            <a:r>
              <a:rPr lang="en-US" altLang="ko-KR" sz="2200" dirty="0"/>
              <a:t>We use phase-equivalent transformations to adjust off-shell properties of similarity </a:t>
            </a:r>
            <a:r>
              <a:rPr lang="en-US" altLang="ko-KR" sz="2200" dirty="0" smtClean="0"/>
              <a:t>renormalization group </a:t>
            </a:r>
            <a:r>
              <a:rPr lang="en-US" altLang="ko-KR" sz="2200" dirty="0"/>
              <a:t>evolved chiral effective field theory NN interaction (Idaho N3LO) to describe binding </a:t>
            </a:r>
            <a:r>
              <a:rPr lang="en-US" altLang="ko-KR" sz="2200" dirty="0" smtClean="0"/>
              <a:t>energies and </a:t>
            </a:r>
            <a:r>
              <a:rPr lang="en-US" altLang="ko-KR" sz="2200" dirty="0"/>
              <a:t>spectra of light nuclei without NNN forces.</a:t>
            </a:r>
            <a:endParaRPr lang="ko-KR" altLang="en-US" sz="2200" dirty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120130" y="2748910"/>
            <a:ext cx="8229600" cy="3240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dirty="0" smtClean="0"/>
              <a:t>W. </a:t>
            </a:r>
            <a:r>
              <a:rPr lang="en-US" altLang="ko-KR" sz="1800" dirty="0" err="1" smtClean="0"/>
              <a:t>Polyzou</a:t>
            </a:r>
            <a:r>
              <a:rPr lang="en-US" altLang="ko-KR" sz="1800" dirty="0" smtClean="0"/>
              <a:t> and W. </a:t>
            </a:r>
            <a:r>
              <a:rPr lang="en-GB" altLang="ko-KR" sz="1800" dirty="0" err="1" smtClean="0"/>
              <a:t>Glöckle</a:t>
            </a:r>
            <a:r>
              <a:rPr lang="en-GB" altLang="ko-KR" sz="1800" dirty="0" smtClean="0"/>
              <a:t> theorem </a:t>
            </a:r>
            <a:r>
              <a:rPr lang="en-GB" altLang="ko-KR" sz="1200" dirty="0" smtClean="0"/>
              <a:t>[Few-body Syst. </a:t>
            </a:r>
            <a:r>
              <a:rPr lang="en-GB" altLang="ko-KR" sz="1200" u="sng" dirty="0" smtClean="0"/>
              <a:t>9</a:t>
            </a:r>
            <a:r>
              <a:rPr lang="en-GB" altLang="ko-KR" sz="1200" dirty="0" smtClean="0"/>
              <a:t>, 97 (1990))]</a:t>
            </a:r>
          </a:p>
          <a:p>
            <a:pPr marL="0" indent="0" algn="ctr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en-GB" altLang="ko-KR" sz="1800" i="1" dirty="0" smtClean="0"/>
              <a:t>H=</a:t>
            </a:r>
            <a:r>
              <a:rPr lang="en-GB" altLang="ko-KR" sz="1800" i="1" dirty="0" err="1" smtClean="0"/>
              <a:t>T+V</a:t>
            </a:r>
            <a:r>
              <a:rPr lang="en-GB" altLang="ko-KR" sz="1800" i="1" baseline="-25000" dirty="0" err="1" smtClean="0"/>
              <a:t>ij</a:t>
            </a:r>
            <a:r>
              <a:rPr lang="en-GB" altLang="ko-KR" sz="1800" i="1" dirty="0" smtClean="0"/>
              <a:t> </a:t>
            </a:r>
            <a:r>
              <a:rPr lang="en-GB" altLang="ko-KR" sz="1800" dirty="0" smtClean="0"/>
              <a:t>  </a:t>
            </a:r>
            <a:r>
              <a:rPr lang="en-GB" altLang="ko-KR" sz="1800" dirty="0" smtClean="0">
                <a:latin typeface="Symbol" pitchFamily="124" charset="2"/>
              </a:rPr>
              <a:t> </a:t>
            </a:r>
            <a:r>
              <a:rPr lang="en-GB" altLang="ko-KR" sz="1800" dirty="0" smtClean="0"/>
              <a:t> </a:t>
            </a:r>
            <a:r>
              <a:rPr lang="en-GB" altLang="ko-KR" sz="1800" i="1" dirty="0" smtClean="0"/>
              <a:t>H’=</a:t>
            </a:r>
            <a:r>
              <a:rPr lang="en-GB" altLang="ko-KR" sz="1800" i="1" dirty="0" err="1" smtClean="0"/>
              <a:t>T+V’</a:t>
            </a:r>
            <a:r>
              <a:rPr lang="en-GB" altLang="ko-KR" sz="1800" i="1" baseline="-25000" dirty="0" err="1" smtClean="0"/>
              <a:t>ij</a:t>
            </a:r>
            <a:r>
              <a:rPr lang="en-GB" altLang="ko-KR" sz="1800" i="1" dirty="0" err="1" smtClean="0"/>
              <a:t>+V</a:t>
            </a:r>
            <a:r>
              <a:rPr lang="en-GB" altLang="ko-KR" sz="1800" i="1" baseline="-25000" dirty="0" err="1" smtClean="0"/>
              <a:t>ijk</a:t>
            </a:r>
            <a:endParaRPr lang="en-GB" altLang="ko-KR" sz="1800" i="1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altLang="ko-KR" sz="1800" dirty="0" smtClean="0"/>
              <a:t>   where </a:t>
            </a:r>
            <a:r>
              <a:rPr lang="en-GB" altLang="ko-KR" sz="1800" i="1" dirty="0" err="1" smtClean="0"/>
              <a:t>V</a:t>
            </a:r>
            <a:r>
              <a:rPr lang="en-GB" altLang="ko-KR" sz="1800" i="1" baseline="-25000" dirty="0" err="1" smtClean="0"/>
              <a:t>ij</a:t>
            </a:r>
            <a:r>
              <a:rPr lang="en-GB" altLang="ko-KR" sz="1800" i="1" dirty="0" smtClean="0"/>
              <a:t> </a:t>
            </a:r>
            <a:r>
              <a:rPr lang="en-GB" altLang="ko-KR" sz="1800" dirty="0" smtClean="0"/>
              <a:t>and </a:t>
            </a:r>
            <a:r>
              <a:rPr lang="en-GB" altLang="ko-KR" sz="1800" i="1" dirty="0" err="1" smtClean="0"/>
              <a:t>V’</a:t>
            </a:r>
            <a:r>
              <a:rPr lang="en-GB" altLang="ko-KR" sz="1800" i="1" baseline="-25000" dirty="0" err="1" smtClean="0"/>
              <a:t>ij</a:t>
            </a:r>
            <a:r>
              <a:rPr lang="en-GB" altLang="ko-KR" sz="1800" baseline="-25000" dirty="0" smtClean="0"/>
              <a:t>  </a:t>
            </a:r>
            <a:r>
              <a:rPr lang="en-GB" altLang="ko-KR" sz="1800" dirty="0" smtClean="0"/>
              <a:t>are phase-equivalent, </a:t>
            </a:r>
            <a:r>
              <a:rPr lang="en-GB" altLang="ko-KR" sz="1800" i="1" dirty="0" smtClean="0"/>
              <a:t>H</a:t>
            </a:r>
            <a:r>
              <a:rPr lang="en-GB" altLang="ko-KR" sz="1800" dirty="0" smtClean="0"/>
              <a:t> and </a:t>
            </a:r>
            <a:r>
              <a:rPr lang="en-GB" altLang="ko-KR" sz="1800" i="1" dirty="0" smtClean="0"/>
              <a:t>H’</a:t>
            </a:r>
            <a:r>
              <a:rPr lang="en-GB" altLang="ko-KR" sz="1800" dirty="0" smtClean="0"/>
              <a:t> are </a:t>
            </a:r>
            <a:r>
              <a:rPr lang="en-GB" altLang="ko-KR" sz="1800" dirty="0" err="1" smtClean="0"/>
              <a:t>isospectral</a:t>
            </a:r>
            <a:r>
              <a:rPr lang="en-GB" altLang="ko-KR" sz="1800" dirty="0" smtClean="0"/>
              <a:t>.</a:t>
            </a:r>
          </a:p>
          <a:p>
            <a:endParaRPr lang="en-US" altLang="ko-KR" sz="1800" dirty="0" smtClean="0"/>
          </a:p>
          <a:p>
            <a:r>
              <a:rPr lang="en-US" altLang="ko-KR" sz="1800" dirty="0" smtClean="0"/>
              <a:t>Is it possible to transform as</a:t>
            </a:r>
          </a:p>
          <a:p>
            <a:pPr marL="341313" indent="-341313" algn="ctr" defTabSz="457200">
              <a:lnSpc>
                <a:spcPct val="200000"/>
              </a:lnSpc>
              <a:spcBef>
                <a:spcPts val="400"/>
              </a:spcBef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1800" i="1" dirty="0" smtClean="0"/>
              <a:t>H’=</a:t>
            </a:r>
            <a:r>
              <a:rPr lang="en-GB" altLang="ko-KR" sz="1800" i="1" dirty="0" err="1" smtClean="0"/>
              <a:t>T+V’</a:t>
            </a:r>
            <a:r>
              <a:rPr lang="en-GB" altLang="ko-KR" sz="1800" i="1" baseline="-25000" dirty="0" err="1" smtClean="0"/>
              <a:t>ij</a:t>
            </a:r>
            <a:r>
              <a:rPr lang="en-GB" altLang="ko-KR" sz="1800" i="1" dirty="0" err="1" smtClean="0"/>
              <a:t>+V</a:t>
            </a:r>
            <a:r>
              <a:rPr lang="en-GB" altLang="ko-KR" sz="1800" i="1" baseline="-25000" dirty="0" err="1" smtClean="0"/>
              <a:t>ijk</a:t>
            </a:r>
            <a:r>
              <a:rPr lang="en-GB" altLang="ko-KR" sz="1800" i="1" baseline="-25000" dirty="0" smtClean="0"/>
              <a:t>   </a:t>
            </a:r>
            <a:r>
              <a:rPr lang="en-GB" altLang="ko-KR" sz="1800" baseline="-25000" dirty="0" smtClean="0"/>
              <a:t> </a:t>
            </a:r>
            <a:r>
              <a:rPr lang="en-GB" altLang="ko-KR" sz="1800" dirty="0" smtClean="0">
                <a:latin typeface="Symbol" pitchFamily="124" charset="2"/>
              </a:rPr>
              <a:t> </a:t>
            </a:r>
            <a:r>
              <a:rPr lang="en-GB" altLang="ko-KR" sz="1800" dirty="0" smtClean="0"/>
              <a:t> </a:t>
            </a:r>
            <a:r>
              <a:rPr lang="en-GB" altLang="ko-KR" sz="1800" i="1" dirty="0" smtClean="0"/>
              <a:t>H=</a:t>
            </a:r>
            <a:r>
              <a:rPr lang="en-GB" altLang="ko-KR" sz="1800" i="1" dirty="0" err="1" smtClean="0"/>
              <a:t>T+V</a:t>
            </a:r>
            <a:r>
              <a:rPr lang="en-GB" altLang="ko-KR" sz="1800" i="1" baseline="-25000" dirty="0" err="1" smtClean="0"/>
              <a:t>ij</a:t>
            </a:r>
            <a:endParaRPr lang="en-GB" altLang="ko-KR" sz="1800" i="1" baseline="-25000" dirty="0" smtClean="0"/>
          </a:p>
          <a:p>
            <a:pPr marL="341313" indent="-342000" defTabSz="457200">
              <a:spcBef>
                <a:spcPts val="400"/>
              </a:spcBef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altLang="ko-KR" sz="1800" i="1" dirty="0" smtClean="0"/>
              <a:t>  </a:t>
            </a:r>
            <a:r>
              <a:rPr lang="en-GB" altLang="ko-KR" sz="1800" dirty="0" smtClean="0"/>
              <a:t>with (approximately) </a:t>
            </a:r>
            <a:r>
              <a:rPr lang="en-GB" altLang="ko-KR" sz="1800" dirty="0" err="1" smtClean="0"/>
              <a:t>isospectral</a:t>
            </a:r>
            <a:r>
              <a:rPr lang="en-GB" altLang="ko-KR" sz="1800" dirty="0" smtClean="0"/>
              <a:t> </a:t>
            </a:r>
            <a:r>
              <a:rPr lang="en-GB" altLang="ko-KR" sz="1800" i="1" dirty="0" smtClean="0"/>
              <a:t>H</a:t>
            </a:r>
            <a:r>
              <a:rPr lang="en-GB" altLang="ko-KR" sz="1800" dirty="0" smtClean="0"/>
              <a:t> and </a:t>
            </a:r>
            <a:r>
              <a:rPr lang="en-GB" altLang="ko-KR" sz="1800" i="1" dirty="0" smtClean="0"/>
              <a:t>H’</a:t>
            </a:r>
            <a:r>
              <a:rPr lang="en-GB" altLang="ko-KR" sz="1800" dirty="0" smtClean="0"/>
              <a:t> </a:t>
            </a:r>
            <a:r>
              <a:rPr lang="en-US" altLang="ko-KR" sz="1800" dirty="0"/>
              <a:t>to minimize the need for the explicit introduction of three and higher body </a:t>
            </a:r>
            <a:r>
              <a:rPr lang="en-US" altLang="ko-KR" sz="1800" dirty="0" smtClean="0"/>
              <a:t>forces?</a:t>
            </a:r>
            <a:endParaRPr lang="en-GB" altLang="ko-KR" sz="1800" dirty="0" smtClean="0"/>
          </a:p>
        </p:txBody>
      </p:sp>
      <p:sp>
        <p:nvSpPr>
          <p:cNvPr id="6" name="직사각형 5"/>
          <p:cNvSpPr/>
          <p:nvPr/>
        </p:nvSpPr>
        <p:spPr>
          <a:xfrm>
            <a:off x="251520" y="5877272"/>
            <a:ext cx="87129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Assumption: our </a:t>
            </a:r>
            <a:r>
              <a:rPr lang="en-US" altLang="ko-KR" dirty="0"/>
              <a:t>selected PETs </a:t>
            </a:r>
            <a:r>
              <a:rPr lang="en-US" altLang="ko-KR" dirty="0" smtClean="0"/>
              <a:t>are generating </a:t>
            </a:r>
            <a:r>
              <a:rPr lang="en-US" altLang="ko-KR" dirty="0"/>
              <a:t>NNN forces which cancel the combined </a:t>
            </a:r>
            <a:r>
              <a:rPr lang="en-US" altLang="ko-KR" dirty="0" smtClean="0"/>
              <a:t>effect of </a:t>
            </a:r>
            <a:r>
              <a:rPr lang="en-US" altLang="ko-KR" dirty="0"/>
              <a:t>the ‘intrinsic’ NNN interaction and the NNN </a:t>
            </a:r>
            <a:r>
              <a:rPr lang="en-US" altLang="ko-KR" dirty="0" smtClean="0"/>
              <a:t>force induced </a:t>
            </a:r>
            <a:r>
              <a:rPr lang="en-US" altLang="ko-KR" dirty="0"/>
              <a:t>by the SRG transformation.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977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57200" y="331200"/>
            <a:ext cx="8229600" cy="720000"/>
          </a:xfrm>
        </p:spPr>
        <p:txBody>
          <a:bodyPr>
            <a:normAutofit/>
          </a:bodyPr>
          <a:lstStyle/>
          <a:p>
            <a:r>
              <a:rPr lang="en-US" altLang="ko-KR" sz="3200" dirty="0" smtClean="0"/>
              <a:t>PET (phase equivalent transformation)</a:t>
            </a:r>
            <a:endParaRPr lang="ko-KR" altLang="en-US" sz="3200" dirty="0"/>
          </a:p>
        </p:txBody>
      </p:sp>
      <p:sp>
        <p:nvSpPr>
          <p:cNvPr id="5" name="내용 개체 틀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2880319"/>
          </a:xfrm>
        </p:spPr>
        <p:txBody>
          <a:bodyPr>
            <a:normAutofit/>
          </a:bodyPr>
          <a:lstStyle/>
          <a:p>
            <a:r>
              <a:rPr lang="en-US" altLang="ko-KR" sz="1800" dirty="0" smtClean="0"/>
              <a:t>Assume unitary matrix [U] has only a finite matrix mixing of a few selected basis function. Then H and H’ have identical eigenvalues, and also asymptotic behavior of their eigenvector wave functions are same.</a:t>
            </a:r>
          </a:p>
          <a:p>
            <a:pPr marL="0" indent="0">
              <a:buNone/>
            </a:pPr>
            <a:endParaRPr lang="en-US" altLang="ko-KR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1800" dirty="0" smtClean="0"/>
              <a:t>do not change </a:t>
            </a:r>
            <a:r>
              <a:rPr lang="en-US" altLang="ko-KR" sz="1800" dirty="0"/>
              <a:t>scattering phase shifts and bound state energies of two-body system </a:t>
            </a:r>
            <a:endParaRPr lang="en-US" altLang="ko-KR" sz="18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altLang="ko-KR" sz="1800" dirty="0" smtClean="0"/>
              <a:t>but are </a:t>
            </a:r>
            <a:r>
              <a:rPr lang="en-US" altLang="ko-KR" sz="1800" dirty="0"/>
              <a:t>supposed to modify two-body bound state observables such as the </a:t>
            </a:r>
            <a:r>
              <a:rPr lang="en-US" altLang="ko-KR" sz="1800" dirty="0" err="1"/>
              <a:t>rms</a:t>
            </a:r>
            <a:r>
              <a:rPr lang="en-US" altLang="ko-KR" sz="1800" dirty="0"/>
              <a:t> radius and </a:t>
            </a:r>
            <a:r>
              <a:rPr lang="en-US" altLang="ko-KR" sz="1800" dirty="0" smtClean="0"/>
              <a:t>electromagnetic moments</a:t>
            </a:r>
          </a:p>
          <a:p>
            <a:pPr marL="0" indent="0">
              <a:buNone/>
            </a:pPr>
            <a:r>
              <a:rPr lang="en-US" altLang="ko-KR" sz="1800" dirty="0" smtClean="0"/>
              <a:t> ex) JISP16 </a:t>
            </a:r>
            <a:r>
              <a:rPr lang="en-GB" altLang="ko-KR" sz="1200" dirty="0" smtClean="0"/>
              <a:t>[</a:t>
            </a:r>
            <a:r>
              <a:rPr lang="en-US" altLang="ko-KR" sz="1200" dirty="0"/>
              <a:t>A.M. </a:t>
            </a:r>
            <a:r>
              <a:rPr lang="en-US" altLang="ko-KR" sz="1200" dirty="0" err="1"/>
              <a:t>Shirokov</a:t>
            </a:r>
            <a:r>
              <a:rPr lang="en-US" altLang="ko-KR" sz="1200" dirty="0"/>
              <a:t>, J.P. Vary, A.I. Mazur and T.A. Weber, Phys. Lett. B 644 (2007) </a:t>
            </a:r>
            <a:r>
              <a:rPr lang="en-US" altLang="ko-KR" sz="1200" dirty="0" smtClean="0"/>
              <a:t>33</a:t>
            </a:r>
            <a:r>
              <a:rPr lang="en-GB" altLang="ko-KR" sz="1200" dirty="0" smtClean="0"/>
              <a:t>]</a:t>
            </a: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4186014"/>
            <a:ext cx="36576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22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/>
          <a:p>
            <a:r>
              <a:rPr lang="en-US" altLang="ko-KR" sz="3200" dirty="0" smtClean="0"/>
              <a:t>JISP16 vs Daejeon16</a:t>
            </a:r>
            <a:endParaRPr lang="ko-KR" alt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727102"/>
            <a:ext cx="4392488" cy="6463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ISTP</a:t>
            </a:r>
          </a:p>
          <a:p>
            <a:pPr algn="ctr"/>
            <a:r>
              <a:rPr lang="en-US" altLang="ko-KR" dirty="0" smtClean="0"/>
              <a:t>(inverse scattering tridiagonal potential)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826655" y="1663699"/>
            <a:ext cx="2088232" cy="369332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N3LO interaction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70572" y="2420888"/>
            <a:ext cx="3600400" cy="646331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SRG</a:t>
            </a:r>
          </a:p>
          <a:p>
            <a:pPr algn="ctr"/>
            <a:r>
              <a:rPr lang="en-US" altLang="ko-KR" dirty="0" smtClean="0"/>
              <a:t>(similarity renormalization group)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85667" y="3495141"/>
            <a:ext cx="2170209" cy="369332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 smtClean="0"/>
              <a:t>SRG-evolved N3LO</a:t>
            </a:r>
            <a:endParaRPr lang="ko-KR" alt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691680" y="4437112"/>
            <a:ext cx="6048672" cy="36933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PET (phase equivalent transformation)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9552" y="5433000"/>
            <a:ext cx="4104456" cy="6463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 smtClean="0"/>
              <a:t>JISP16</a:t>
            </a:r>
          </a:p>
          <a:p>
            <a:pPr algn="ctr"/>
            <a:r>
              <a:rPr lang="en-US" altLang="ko-KR" dirty="0" smtClean="0"/>
              <a:t>(</a:t>
            </a:r>
            <a:r>
              <a:rPr lang="en-US" altLang="ko-KR" i="1" dirty="0" smtClean="0"/>
              <a:t>J</a:t>
            </a:r>
            <a:r>
              <a:rPr lang="en-US" altLang="ko-KR" dirty="0" smtClean="0"/>
              <a:t>-matrix inverse scattering potential)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222700" y="5571499"/>
            <a:ext cx="1296144" cy="369332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Daejeon16</a:t>
            </a:r>
            <a:endParaRPr lang="ko-KR" altLang="en-US" dirty="0"/>
          </a:p>
        </p:txBody>
      </p:sp>
      <p:sp>
        <p:nvSpPr>
          <p:cNvPr id="12" name="아래쪽 화살표 11"/>
          <p:cNvSpPr/>
          <p:nvPr/>
        </p:nvSpPr>
        <p:spPr>
          <a:xfrm>
            <a:off x="2373081" y="4884893"/>
            <a:ext cx="394402" cy="492168"/>
          </a:xfrm>
          <a:prstGeom prst="downArrow">
            <a:avLst>
              <a:gd name="adj1" fmla="val 43389"/>
              <a:gd name="adj2" fmla="val 50000"/>
            </a:avLst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2476367" y="2443463"/>
            <a:ext cx="187831" cy="1891086"/>
          </a:xfrm>
          <a:prstGeom prst="rect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6768000" y="3924000"/>
            <a:ext cx="180000" cy="468000"/>
          </a:xfrm>
          <a:prstGeom prst="rect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아래쪽 화살표 14"/>
          <p:cNvSpPr/>
          <p:nvPr/>
        </p:nvSpPr>
        <p:spPr>
          <a:xfrm>
            <a:off x="6660799" y="4884893"/>
            <a:ext cx="396000" cy="648000"/>
          </a:xfrm>
          <a:prstGeom prst="downArrow">
            <a:avLst>
              <a:gd name="adj1" fmla="val 43389"/>
              <a:gd name="adj2" fmla="val 50000"/>
            </a:avLst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6780833" y="2095230"/>
            <a:ext cx="179878" cy="278203"/>
          </a:xfrm>
          <a:prstGeom prst="rect">
            <a:avLst/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아래쪽 화살표 16"/>
          <p:cNvSpPr/>
          <p:nvPr/>
        </p:nvSpPr>
        <p:spPr>
          <a:xfrm>
            <a:off x="6673571" y="3097116"/>
            <a:ext cx="394402" cy="316482"/>
          </a:xfrm>
          <a:prstGeom prst="downArrow">
            <a:avLst>
              <a:gd name="adj1" fmla="val 43389"/>
              <a:gd name="adj2" fmla="val 50000"/>
            </a:avLst>
          </a:prstGeom>
          <a:noFill/>
          <a:ln>
            <a:solidFill>
              <a:srgbClr val="FF0000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549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08720"/>
            <a:ext cx="7848113" cy="108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537345" y="2348880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PET angles (in degrees) defining the </a:t>
            </a:r>
            <a:r>
              <a:rPr lang="en-US" altLang="ko-KR" dirty="0" smtClean="0"/>
              <a:t>Daejeon16 NN </a:t>
            </a:r>
            <a:r>
              <a:rPr lang="en-US" altLang="ko-KR" dirty="0"/>
              <a:t>interaction in various NN partial waves.</a:t>
            </a:r>
            <a:endParaRPr lang="ko-KR" altLang="en-US" dirty="0"/>
          </a:p>
        </p:txBody>
      </p:sp>
      <p:sp>
        <p:nvSpPr>
          <p:cNvPr id="5" name="내용 개체 틀 2"/>
          <p:cNvSpPr>
            <a:spLocks noGrp="1"/>
          </p:cNvSpPr>
          <p:nvPr>
            <p:ph idx="1"/>
          </p:nvPr>
        </p:nvSpPr>
        <p:spPr>
          <a:xfrm>
            <a:off x="107504" y="4293096"/>
            <a:ext cx="8784975" cy="14401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altLang="ko-KR" sz="2200" dirty="0" smtClean="0"/>
              <a:t> binding energies of </a:t>
            </a:r>
            <a:r>
              <a:rPr lang="en-US" altLang="ko-KR" sz="2200" baseline="30000" dirty="0" smtClean="0"/>
              <a:t>3</a:t>
            </a:r>
            <a:r>
              <a:rPr lang="en-US" altLang="ko-KR" sz="2200" dirty="0" smtClean="0"/>
              <a:t>H, </a:t>
            </a:r>
            <a:r>
              <a:rPr lang="en-US" altLang="ko-KR" sz="2200" baseline="30000" dirty="0"/>
              <a:t>4</a:t>
            </a:r>
            <a:r>
              <a:rPr lang="en-US" altLang="ko-KR" sz="2200" dirty="0" smtClean="0"/>
              <a:t>He, </a:t>
            </a:r>
            <a:r>
              <a:rPr lang="en-US" altLang="ko-KR" sz="2200" baseline="30000" dirty="0" smtClean="0"/>
              <a:t>6</a:t>
            </a:r>
            <a:r>
              <a:rPr lang="en-US" altLang="ko-KR" sz="2200" dirty="0" smtClean="0"/>
              <a:t>Li,</a:t>
            </a:r>
            <a:r>
              <a:rPr lang="en-US" altLang="ko-KR" sz="2200" baseline="30000" dirty="0"/>
              <a:t> </a:t>
            </a:r>
            <a:r>
              <a:rPr lang="en-US" altLang="ko-KR" sz="2200" baseline="30000" dirty="0" smtClean="0"/>
              <a:t>8</a:t>
            </a:r>
            <a:r>
              <a:rPr lang="en-US" altLang="ko-KR" sz="2200" dirty="0" smtClean="0"/>
              <a:t>He, </a:t>
            </a:r>
            <a:r>
              <a:rPr lang="en-US" altLang="ko-KR" sz="2200" baseline="30000" dirty="0"/>
              <a:t>10</a:t>
            </a:r>
            <a:r>
              <a:rPr lang="en-US" altLang="ko-KR" sz="2200" dirty="0"/>
              <a:t>B</a:t>
            </a:r>
            <a:r>
              <a:rPr lang="en-US" altLang="ko-KR" sz="2200" dirty="0" smtClean="0"/>
              <a:t>, </a:t>
            </a:r>
            <a:r>
              <a:rPr lang="en-US" altLang="ko-KR" sz="2200" baseline="30000" dirty="0" smtClean="0"/>
              <a:t>12</a:t>
            </a:r>
            <a:r>
              <a:rPr lang="en-US" altLang="ko-KR" sz="2200" dirty="0" smtClean="0"/>
              <a:t>C, </a:t>
            </a:r>
            <a:r>
              <a:rPr lang="en-US" altLang="ko-KR" sz="2200" baseline="30000" dirty="0" smtClean="0"/>
              <a:t>16</a:t>
            </a:r>
            <a:r>
              <a:rPr lang="en-US" altLang="ko-KR" sz="2200" dirty="0" smtClean="0"/>
              <a:t>O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altLang="ko-KR" sz="2200" dirty="0" smtClean="0"/>
              <a:t> excitation energies of </a:t>
            </a:r>
            <a:r>
              <a:rPr lang="en-US" altLang="ko-KR" sz="2200" baseline="30000" dirty="0" smtClean="0"/>
              <a:t>6</a:t>
            </a:r>
            <a:r>
              <a:rPr lang="en-US" altLang="ko-KR" sz="2200" dirty="0" smtClean="0"/>
              <a:t>Li [(3</a:t>
            </a:r>
            <a:r>
              <a:rPr lang="en-US" altLang="ko-KR" sz="2200" baseline="30000" dirty="0" smtClean="0"/>
              <a:t>+</a:t>
            </a:r>
            <a:r>
              <a:rPr lang="en-US" altLang="ko-KR" sz="2200" dirty="0" smtClean="0"/>
              <a:t>,0), (0</a:t>
            </a:r>
            <a:r>
              <a:rPr lang="en-US" altLang="ko-KR" sz="2200" baseline="30000" dirty="0" smtClean="0"/>
              <a:t>+</a:t>
            </a:r>
            <a:r>
              <a:rPr lang="en-US" altLang="ko-KR" sz="2200" dirty="0" smtClean="0"/>
              <a:t>,1)],  </a:t>
            </a:r>
            <a:r>
              <a:rPr lang="en-US" altLang="ko-KR" sz="2200" baseline="30000" dirty="0" smtClean="0"/>
              <a:t>10</a:t>
            </a:r>
            <a:r>
              <a:rPr lang="en-US" altLang="ko-KR" sz="2200" dirty="0" smtClean="0"/>
              <a:t>B[(1</a:t>
            </a:r>
            <a:r>
              <a:rPr lang="en-US" altLang="ko-KR" sz="2200" baseline="30000" dirty="0" smtClean="0"/>
              <a:t>+</a:t>
            </a:r>
            <a:r>
              <a:rPr lang="en-US" altLang="ko-KR" sz="2200" dirty="0" smtClean="0"/>
              <a:t>,0)], </a:t>
            </a:r>
            <a:r>
              <a:rPr lang="en-US" altLang="ko-KR" sz="2200" baseline="30000" dirty="0" smtClean="0"/>
              <a:t>12</a:t>
            </a:r>
            <a:r>
              <a:rPr lang="en-US" altLang="ko-KR" sz="2200" dirty="0" smtClean="0"/>
              <a:t>C</a:t>
            </a:r>
            <a:r>
              <a:rPr lang="en-US" altLang="ko-KR" sz="2200" dirty="0"/>
              <a:t>[(2</a:t>
            </a:r>
            <a:r>
              <a:rPr lang="en-US" altLang="ko-KR" sz="2200" baseline="30000" dirty="0"/>
              <a:t>+</a:t>
            </a:r>
            <a:r>
              <a:rPr lang="en-US" altLang="ko-KR" sz="2200" dirty="0"/>
              <a:t>,0</a:t>
            </a:r>
            <a:r>
              <a:rPr lang="en-US" altLang="ko-KR" sz="2200" dirty="0" smtClean="0"/>
              <a:t>)]</a:t>
            </a:r>
            <a:endParaRPr lang="ko-KR" altLang="en-US" sz="2200" dirty="0"/>
          </a:p>
        </p:txBody>
      </p:sp>
      <p:sp>
        <p:nvSpPr>
          <p:cNvPr id="8" name="위쪽 화살표 7"/>
          <p:cNvSpPr/>
          <p:nvPr/>
        </p:nvSpPr>
        <p:spPr>
          <a:xfrm>
            <a:off x="3923928" y="2924944"/>
            <a:ext cx="288032" cy="12241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634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810500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0648"/>
            <a:ext cx="8200441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38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5"/>
            <a:ext cx="7275909" cy="505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12565" y="5791455"/>
            <a:ext cx="900100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700" baseline="30000" dirty="0"/>
              <a:t>12</a:t>
            </a:r>
            <a:r>
              <a:rPr lang="en-US" altLang="ko-KR" sz="1700" dirty="0"/>
              <a:t>C ground state energy in NCSM calculations </a:t>
            </a:r>
            <a:r>
              <a:rPr lang="en-US" altLang="ko-KR" sz="1700" dirty="0" smtClean="0"/>
              <a:t>obtained with </a:t>
            </a:r>
            <a:r>
              <a:rPr lang="en-US" altLang="ko-KR" sz="1700" dirty="0"/>
              <a:t>Daejeon16 NN interaction</a:t>
            </a:r>
            <a:endParaRPr lang="ko-KR" altLang="en-US" sz="1700" dirty="0"/>
          </a:p>
        </p:txBody>
      </p:sp>
    </p:spTree>
    <p:extLst>
      <p:ext uri="{BB962C8B-B14F-4D97-AF65-F5344CB8AC3E}">
        <p14:creationId xmlns:p14="http://schemas.microsoft.com/office/powerpoint/2010/main" val="261077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0648"/>
            <a:ext cx="7855597" cy="607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0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1196752"/>
            <a:ext cx="7953375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539552" y="5229200"/>
            <a:ext cx="849694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700" dirty="0"/>
              <a:t>Binding energies (in MeV) of nuclei obtained </a:t>
            </a:r>
            <a:r>
              <a:rPr lang="en-US" altLang="ko-KR" sz="1700" dirty="0" smtClean="0"/>
              <a:t>with Daejeon16 </a:t>
            </a:r>
            <a:r>
              <a:rPr lang="en-US" altLang="ko-KR" sz="1700" dirty="0"/>
              <a:t>NN interaction using Extrapolation B </a:t>
            </a:r>
            <a:r>
              <a:rPr lang="en-US" altLang="ko-KR" sz="1700" dirty="0" smtClean="0"/>
              <a:t> with </a:t>
            </a:r>
            <a:r>
              <a:rPr lang="en-US" altLang="ko-KR" sz="1700" dirty="0"/>
              <a:t>estimated uncertainty of the </a:t>
            </a:r>
            <a:r>
              <a:rPr lang="en-US" altLang="ko-KR" sz="1700" dirty="0" smtClean="0"/>
              <a:t>extrapolation.</a:t>
            </a:r>
            <a:endParaRPr lang="ko-KR" altLang="en-US" sz="1700" dirty="0"/>
          </a:p>
        </p:txBody>
      </p:sp>
    </p:spTree>
    <p:extLst>
      <p:ext uri="{BB962C8B-B14F-4D97-AF65-F5344CB8AC3E}">
        <p14:creationId xmlns:p14="http://schemas.microsoft.com/office/powerpoint/2010/main" val="169016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74268" y="1772816"/>
            <a:ext cx="380924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b="1" dirty="0">
                <a:solidFill>
                  <a:srgbClr val="7030A0"/>
                </a:solidFill>
              </a:rPr>
              <a:t>Parity Inversion in </a:t>
            </a:r>
            <a:r>
              <a:rPr lang="en-US" altLang="ko-KR" sz="2500" baseline="30000" dirty="0">
                <a:solidFill>
                  <a:srgbClr val="7030A0"/>
                </a:solidFill>
              </a:rPr>
              <a:t>11</a:t>
            </a:r>
            <a:r>
              <a:rPr lang="en-US" altLang="ko-KR" sz="2500" b="1" dirty="0">
                <a:solidFill>
                  <a:srgbClr val="7030A0"/>
                </a:solidFill>
              </a:rPr>
              <a:t>Be</a:t>
            </a:r>
            <a:endParaRPr lang="ko-KR" altLang="en-US" sz="2500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032"/>
            <a:ext cx="79343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158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267744" y="474761"/>
            <a:ext cx="450636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b="1" dirty="0" smtClean="0">
                <a:solidFill>
                  <a:srgbClr val="7030A0"/>
                </a:solidFill>
              </a:rPr>
              <a:t>Ab initio No Core Shell Model</a:t>
            </a:r>
            <a:endParaRPr lang="en-US" altLang="ko-KR" sz="2500" b="1" dirty="0">
              <a:solidFill>
                <a:srgbClr val="7030A0"/>
              </a:solidFill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500" dirty="0" err="1" smtClean="0"/>
              <a:t>Ab</a:t>
            </a:r>
            <a:r>
              <a:rPr lang="en-US" altLang="ko-KR" sz="2500" dirty="0" smtClean="0"/>
              <a:t> initio: nuclei from first principles using fundamental </a:t>
            </a:r>
            <a:r>
              <a:rPr lang="en-US" altLang="ko-KR" sz="2500" dirty="0"/>
              <a:t>interactions without uncontrolled </a:t>
            </a:r>
            <a:r>
              <a:rPr lang="en-US" altLang="ko-KR" sz="2500" dirty="0" smtClean="0"/>
              <a:t>approximations.</a:t>
            </a:r>
          </a:p>
          <a:p>
            <a:r>
              <a:rPr lang="en-US" altLang="ko-KR" sz="2500" dirty="0" smtClean="0"/>
              <a:t>No core: all nucleons are active, no inert core.</a:t>
            </a:r>
          </a:p>
          <a:p>
            <a:r>
              <a:rPr lang="en-US" altLang="ko-KR" sz="2500" dirty="0" smtClean="0"/>
              <a:t>Shell model: harmonic oscillator basis</a:t>
            </a:r>
          </a:p>
          <a:p>
            <a:r>
              <a:rPr lang="en-US" altLang="ko-KR" sz="2500" dirty="0" smtClean="0"/>
              <a:t>Point nucleons</a:t>
            </a:r>
            <a:endParaRPr lang="ko-KR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49439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776864" cy="6234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90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8640"/>
            <a:ext cx="8208912" cy="6230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653136"/>
            <a:ext cx="52578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445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262139" y="483136"/>
            <a:ext cx="226427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500" b="1" dirty="0" smtClean="0">
                <a:solidFill>
                  <a:srgbClr val="7030A0"/>
                </a:solidFill>
              </a:rPr>
              <a:t>Tetra neutron</a:t>
            </a:r>
            <a:endParaRPr lang="ko-KR" altLang="en-US" sz="2500" dirty="0">
              <a:solidFill>
                <a:srgbClr val="7030A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50" y="1340768"/>
            <a:ext cx="8084690" cy="41202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1619672" y="5805264"/>
                <a:ext cx="688515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b-NO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K. </a:t>
                </a:r>
                <a:r>
                  <a:rPr lang="nb-NO" dirty="0" err="1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Kisamori</a:t>
                </a:r>
                <a:r>
                  <a:rPr lang="nb-NO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 et al</a:t>
                </a:r>
                <a:r>
                  <a:rPr lang="en-US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., Phys. Rev. Lett. </a:t>
                </a:r>
                <a:r>
                  <a:rPr lang="en-US" b="1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116</a:t>
                </a:r>
                <a:r>
                  <a:rPr lang="en-US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, 052501 (2016): </a:t>
                </a:r>
              </a:p>
              <a:p>
                <a:r>
                  <a:rPr lang="en-US" i="1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E</a:t>
                </a:r>
                <a:r>
                  <a:rPr lang="en-US" i="1" baseline="-25000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R</a:t>
                </a:r>
                <a:r>
                  <a:rPr lang="en-US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 = 0.83 ± 0.63(statistical) ± 1.25(systematic) MeV; width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charset="0"/>
                        <a:ea typeface="Calibri" charset="0"/>
                        <a:cs typeface="Calibri" charset="0"/>
                      </a:rPr>
                      <m:t>Γ</m:t>
                    </m:r>
                    <m:r>
                      <a:rPr lang="en-US" i="1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charset="0"/>
                        <a:ea typeface="Calibri" charset="0"/>
                        <a:cs typeface="Calibri" charset="0"/>
                      </a:rPr>
                      <m:t>≤2.6</m:t>
                    </m:r>
                  </m:oMath>
                </a14:m>
                <a:r>
                  <a:rPr lang="en-US" dirty="0">
                    <a:solidFill>
                      <a:schemeClr val="accent6">
                        <a:lumMod val="75000"/>
                      </a:schemeClr>
                    </a:solidFill>
                    <a:latin typeface="Calibri" charset="0"/>
                    <a:ea typeface="Calibri" charset="0"/>
                    <a:cs typeface="Calibri" charset="0"/>
                  </a:rPr>
                  <a:t> MeV</a:t>
                </a:r>
                <a:endParaRPr lang="en-US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5805264"/>
                <a:ext cx="6885155" cy="646331"/>
              </a:xfrm>
              <a:prstGeom prst="rect">
                <a:avLst/>
              </a:prstGeom>
              <a:blipFill rotWithShape="1">
                <a:blip r:embed="rId3"/>
                <a:stretch>
                  <a:fillRect l="-797" t="-4717" b="-1415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100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39552" y="4869160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Daejeon16: </a:t>
            </a:r>
            <a:r>
              <a:rPr lang="en-US" altLang="ko-KR" dirty="0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 </a:t>
            </a:r>
            <a:r>
              <a:rPr lang="en-US" altLang="ko-KR" dirty="0" err="1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E</a:t>
            </a:r>
            <a:r>
              <a:rPr lang="en-US" altLang="ko-KR" baseline="-25000" dirty="0" err="1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r</a:t>
            </a:r>
            <a:r>
              <a:rPr lang="en-US" altLang="ko-KR" dirty="0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=0.3 </a:t>
            </a:r>
            <a:r>
              <a:rPr lang="en-US" altLang="ko-KR" dirty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MeV,  </a:t>
            </a:r>
            <a:r>
              <a:rPr lang="ru-RU" altLang="ko-KR" dirty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Г</a:t>
            </a:r>
            <a:r>
              <a:rPr lang="en-US" altLang="ko-KR" dirty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=0.7 </a:t>
            </a:r>
            <a:r>
              <a:rPr lang="en-US" altLang="ko-KR" dirty="0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MeV  and </a:t>
            </a:r>
            <a:r>
              <a:rPr lang="en-US" altLang="ko-KR" dirty="0" err="1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E</a:t>
            </a:r>
            <a:r>
              <a:rPr lang="en-US" altLang="ko-KR" baseline="-25000" dirty="0" err="1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r</a:t>
            </a:r>
            <a:r>
              <a:rPr lang="en-US" altLang="ko-KR" dirty="0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=0.8 </a:t>
            </a:r>
            <a:r>
              <a:rPr lang="en-US" altLang="ko-KR" dirty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MeV,  </a:t>
            </a:r>
            <a:r>
              <a:rPr lang="ru-RU" altLang="ko-KR" dirty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Г</a:t>
            </a:r>
            <a:r>
              <a:rPr lang="en-US" altLang="ko-KR" dirty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=1.3 MeV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563588" y="1452275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JISP 16:  </a:t>
            </a:r>
            <a:r>
              <a:rPr lang="en-US" altLang="ko-KR" dirty="0" err="1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E</a:t>
            </a:r>
            <a:r>
              <a:rPr lang="en-US" altLang="ko-KR" baseline="-25000" dirty="0" err="1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r</a:t>
            </a:r>
            <a:r>
              <a:rPr lang="en-US" altLang="ko-KR" dirty="0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=0.8 MeV,  </a:t>
            </a:r>
            <a:r>
              <a:rPr lang="ru-RU" altLang="ko-KR" dirty="0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Г</a:t>
            </a:r>
            <a:r>
              <a:rPr lang="en-US" altLang="ko-KR" dirty="0" smtClean="0">
                <a:solidFill>
                  <a:srgbClr val="7030A0"/>
                </a:solidFill>
                <a:latin typeface="Book Antiqua" charset="0"/>
                <a:ea typeface="Book Antiqua" charset="0"/>
                <a:cs typeface="Book Antiqua" charset="0"/>
              </a:rPr>
              <a:t>=1.4</a:t>
            </a:r>
            <a:endParaRPr lang="en-US" altLang="ko-KR" dirty="0">
              <a:solidFill>
                <a:srgbClr val="7030A0"/>
              </a:solidFill>
              <a:latin typeface="Book Antiqua" charset="0"/>
              <a:ea typeface="Book Antiqua" charset="0"/>
              <a:cs typeface="Book Antiqua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67544" y="1923604"/>
            <a:ext cx="8568952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300" dirty="0"/>
              <a:t>A.M. </a:t>
            </a:r>
            <a:r>
              <a:rPr lang="en-US" altLang="ko-KR" sz="1300" dirty="0" err="1"/>
              <a:t>Shirokov</a:t>
            </a:r>
            <a:r>
              <a:rPr lang="en-US" altLang="ko-KR" sz="1300" dirty="0"/>
              <a:t>, G. Papadimitriou, A.I. Mazur, I.A. Mazur, R. Roth, J.P. Vary. Phys</a:t>
            </a:r>
            <a:r>
              <a:rPr lang="en-US" altLang="ko-KR" sz="1300" dirty="0" smtClean="0"/>
              <a:t>. Rev. Lett</a:t>
            </a:r>
            <a:r>
              <a:rPr lang="en-US" altLang="ko-KR" sz="1300" dirty="0"/>
              <a:t>. 117 (2016) 182502 </a:t>
            </a:r>
            <a:endParaRPr lang="ko-KR" altLang="en-US" sz="1300" dirty="0"/>
          </a:p>
        </p:txBody>
      </p:sp>
    </p:spTree>
    <p:extLst>
      <p:ext uri="{BB962C8B-B14F-4D97-AF65-F5344CB8AC3E}">
        <p14:creationId xmlns:p14="http://schemas.microsoft.com/office/powerpoint/2010/main" val="361429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07504" y="1997839"/>
            <a:ext cx="89289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G. A</a:t>
            </a:r>
            <a:r>
              <a:rPr lang="en-US" altLang="ko-KR" dirty="0" smtClean="0"/>
              <a:t>. </a:t>
            </a:r>
            <a:r>
              <a:rPr lang="en-US" altLang="ko-KR" dirty="0" err="1" smtClean="0"/>
              <a:t>Negoita</a:t>
            </a:r>
            <a:r>
              <a:rPr lang="en-US" altLang="ko-KR" dirty="0"/>
              <a:t>, et al</a:t>
            </a:r>
            <a:r>
              <a:rPr lang="en-US" altLang="ko-KR" dirty="0" smtClean="0"/>
              <a:t>., Proceedings </a:t>
            </a:r>
            <a:r>
              <a:rPr lang="en-US" altLang="ko-KR" dirty="0"/>
              <a:t>of the Ninth International Conference on </a:t>
            </a:r>
            <a:r>
              <a:rPr lang="en-US" altLang="ko-KR" dirty="0" smtClean="0"/>
              <a:t>Computational Logics</a:t>
            </a:r>
            <a:r>
              <a:rPr lang="en-US" altLang="ko-KR" dirty="0"/>
              <a:t>, Algebras, Programming, Tools, and Benchmarking COMPUTATION TOOLS </a:t>
            </a:r>
            <a:r>
              <a:rPr lang="en-US" altLang="ko-KR" dirty="0" smtClean="0"/>
              <a:t>2018,  </a:t>
            </a:r>
            <a:r>
              <a:rPr lang="en-US" altLang="ko-KR" dirty="0"/>
              <a:t>[arXiv:1803.03215 [</a:t>
            </a:r>
            <a:r>
              <a:rPr lang="en-US" altLang="ko-KR" dirty="0" err="1"/>
              <a:t>physics.comp-ph</a:t>
            </a:r>
            <a:r>
              <a:rPr lang="en-US" altLang="ko-KR" dirty="0"/>
              <a:t>]].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395536" y="1322249"/>
            <a:ext cx="864096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300" dirty="0">
                <a:solidFill>
                  <a:srgbClr val="7030A0"/>
                </a:solidFill>
              </a:rPr>
              <a:t>Deep Learning: A Tool for Computational Nuclear Physics</a:t>
            </a:r>
            <a:endParaRPr lang="ko-KR" altLang="en-US" sz="23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76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80963"/>
            <a:ext cx="7781925" cy="669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351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0648"/>
            <a:ext cx="6809382" cy="6173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393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463" y="61913"/>
            <a:ext cx="7839075" cy="673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409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20688"/>
            <a:ext cx="6224934" cy="599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498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79512" y="1556792"/>
            <a:ext cx="87129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ko-KR" dirty="0"/>
          </a:p>
          <a:p>
            <a:r>
              <a:rPr lang="en-US" altLang="ko-KR" dirty="0"/>
              <a:t>Nucleon-alpha Scattering and Resonances in </a:t>
            </a:r>
            <a:r>
              <a:rPr lang="en-US" altLang="ko-KR" baseline="30000" dirty="0"/>
              <a:t>5</a:t>
            </a:r>
            <a:r>
              <a:rPr lang="en-US" altLang="ko-KR" dirty="0"/>
              <a:t>He and </a:t>
            </a:r>
            <a:r>
              <a:rPr lang="en-US" altLang="ko-KR" baseline="30000" dirty="0"/>
              <a:t>5</a:t>
            </a:r>
            <a:r>
              <a:rPr lang="en-US" altLang="ko-KR" dirty="0"/>
              <a:t>Li with JISP16 and Daejeon16 NN  </a:t>
            </a:r>
            <a:r>
              <a:rPr lang="en-US" altLang="ko-KR" dirty="0" smtClean="0"/>
              <a:t>interactions: </a:t>
            </a:r>
            <a:endParaRPr lang="en-US" altLang="ko-KR" dirty="0"/>
          </a:p>
          <a:p>
            <a:r>
              <a:rPr lang="en-US" altLang="ko-KR" dirty="0"/>
              <a:t>A.M. </a:t>
            </a:r>
            <a:r>
              <a:rPr lang="en-US" altLang="ko-KR" dirty="0" err="1"/>
              <a:t>Shirokov</a:t>
            </a:r>
            <a:r>
              <a:rPr lang="en-US" altLang="ko-KR" dirty="0"/>
              <a:t>, A.I. Mazur, I.A. Mazur, E.A. Mazur, I.J. Shin, Y. Kim, L.D. </a:t>
            </a:r>
            <a:r>
              <a:rPr lang="en-US" altLang="ko-KR" dirty="0" err="1"/>
              <a:t>Blokhintsev</a:t>
            </a:r>
            <a:r>
              <a:rPr lang="en-US" altLang="ko-KR" dirty="0"/>
              <a:t>, J.P. Vary</a:t>
            </a:r>
            <a:r>
              <a:rPr lang="en-US" altLang="ko-KR" dirty="0" smtClean="0"/>
              <a:t>, e-Print</a:t>
            </a:r>
            <a:r>
              <a:rPr lang="en-US" altLang="ko-KR" dirty="0"/>
              <a:t>: arXiv:1808.03394 [</a:t>
            </a:r>
            <a:r>
              <a:rPr lang="en-US" altLang="ko-KR" dirty="0" err="1"/>
              <a:t>nucl-th</a:t>
            </a:r>
            <a:r>
              <a:rPr lang="en-US" altLang="ko-KR" dirty="0"/>
              <a:t>]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443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938213"/>
            <a:ext cx="7334250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80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700088"/>
            <a:ext cx="7143750" cy="545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727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1547664" y="548680"/>
            <a:ext cx="6696744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500" dirty="0" err="1"/>
              <a:t>Ab</a:t>
            </a:r>
            <a:r>
              <a:rPr lang="en-US" altLang="ko-KR" sz="2500" dirty="0"/>
              <a:t> initio structure and NN interaction </a:t>
            </a:r>
          </a:p>
          <a:p>
            <a:endParaRPr lang="en-US" altLang="ko-KR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100" dirty="0" smtClean="0"/>
              <a:t>Unfortunately</a:t>
            </a:r>
            <a:r>
              <a:rPr lang="en-US" altLang="ko-KR" sz="2100" dirty="0"/>
              <a:t>, the NN interaction at low energies needed for nuclear physics applications </a:t>
            </a:r>
            <a:r>
              <a:rPr lang="en-US" altLang="ko-KR" sz="2100" dirty="0" smtClean="0"/>
              <a:t>cannot </a:t>
            </a:r>
            <a:r>
              <a:rPr lang="en-US" altLang="ko-KR" sz="2100" dirty="0"/>
              <a:t>be directly derived from QCD at the </a:t>
            </a:r>
            <a:r>
              <a:rPr lang="en-US" altLang="ko-KR" sz="2100" dirty="0" smtClean="0"/>
              <a:t>moment</a:t>
            </a:r>
          </a:p>
          <a:p>
            <a:r>
              <a:rPr lang="en-US" altLang="ko-KR" sz="2100" dirty="0" err="1" smtClean="0"/>
              <a:t>Ab</a:t>
            </a:r>
            <a:r>
              <a:rPr lang="en-US" altLang="ko-KR" sz="2100" dirty="0" smtClean="0"/>
              <a:t> </a:t>
            </a:r>
            <a:r>
              <a:rPr lang="en-US" altLang="ko-KR" sz="2100" dirty="0"/>
              <a:t>initio theory requires, of course, a realistic NN interaction accurately describing NN scattering data and deuteron </a:t>
            </a:r>
            <a:r>
              <a:rPr lang="en-US" altLang="ko-KR" sz="2100" dirty="0" smtClean="0"/>
              <a:t>properties</a:t>
            </a:r>
          </a:p>
          <a:p>
            <a:r>
              <a:rPr lang="en-US" altLang="ko-KR" sz="2100" smtClean="0"/>
              <a:t>Nice </a:t>
            </a:r>
            <a:r>
              <a:rPr lang="en-US" altLang="ko-KR" sz="2100" dirty="0"/>
              <a:t>to avoid NNN forces</a:t>
            </a:r>
            <a:r>
              <a:rPr lang="en-US" altLang="ko-KR" sz="2100" dirty="0" smtClean="0"/>
              <a:t>? Yes</a:t>
            </a:r>
            <a:endParaRPr lang="en-US" altLang="ko-KR" sz="2500" dirty="0"/>
          </a:p>
          <a:p>
            <a:endParaRPr lang="ko-KR" altLang="en-US" sz="2500" dirty="0"/>
          </a:p>
        </p:txBody>
      </p:sp>
    </p:spTree>
    <p:extLst>
      <p:ext uri="{BB962C8B-B14F-4D97-AF65-F5344CB8AC3E}">
        <p14:creationId xmlns:p14="http://schemas.microsoft.com/office/powerpoint/2010/main" val="60890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7443850" cy="55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6169577" y="5157192"/>
            <a:ext cx="21018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(</a:t>
            </a:r>
            <a:r>
              <a:rPr lang="en-US" altLang="ko-KR" dirty="0" err="1"/>
              <a:t>Andrey</a:t>
            </a:r>
            <a:r>
              <a:rPr lang="en-US" altLang="ko-KR" dirty="0"/>
              <a:t> </a:t>
            </a:r>
            <a:r>
              <a:rPr lang="en-US" altLang="ko-KR" dirty="0" err="1"/>
              <a:t>Shirokov</a:t>
            </a:r>
            <a:r>
              <a:rPr lang="en-US" altLang="ko-K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36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1840" y="1916832"/>
            <a:ext cx="25555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dirty="0" smtClean="0">
                <a:solidFill>
                  <a:srgbClr val="7030A0"/>
                </a:solidFill>
              </a:rPr>
              <a:t>Example: </a:t>
            </a:r>
            <a:r>
              <a:rPr lang="en-US" altLang="ko-KR" sz="3200" baseline="30000" dirty="0" smtClean="0">
                <a:solidFill>
                  <a:srgbClr val="7030A0"/>
                </a:solidFill>
              </a:rPr>
              <a:t>6</a:t>
            </a:r>
            <a:r>
              <a:rPr lang="en-US" altLang="ko-KR" sz="3200" dirty="0" smtClean="0">
                <a:solidFill>
                  <a:srgbClr val="7030A0"/>
                </a:solidFill>
              </a:rPr>
              <a:t>Li </a:t>
            </a:r>
            <a:endParaRPr lang="ko-KR" altLang="en-US" sz="3200" dirty="0">
              <a:solidFill>
                <a:srgbClr val="7030A0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59402" y="6021288"/>
            <a:ext cx="8784976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500" dirty="0" err="1"/>
              <a:t>Ik</a:t>
            </a:r>
            <a:r>
              <a:rPr lang="en-US" altLang="ko-KR" sz="1500" dirty="0"/>
              <a:t> Jae Shin, </a:t>
            </a:r>
            <a:r>
              <a:rPr lang="en-US" altLang="ko-KR" sz="1500" dirty="0" smtClean="0"/>
              <a:t>Y. </a:t>
            </a:r>
            <a:r>
              <a:rPr lang="en-US" altLang="ko-KR" sz="1500" dirty="0"/>
              <a:t>Kim, </a:t>
            </a:r>
            <a:r>
              <a:rPr lang="en-US" altLang="ko-KR" sz="1500" dirty="0" smtClean="0"/>
              <a:t>P. </a:t>
            </a:r>
            <a:r>
              <a:rPr lang="en-US" altLang="ko-KR" sz="1500" dirty="0"/>
              <a:t>Maris, </a:t>
            </a:r>
            <a:r>
              <a:rPr lang="en-US" altLang="ko-KR" sz="1500" dirty="0" smtClean="0"/>
              <a:t>J. </a:t>
            </a:r>
            <a:r>
              <a:rPr lang="en-US" altLang="ko-KR" sz="1500" dirty="0"/>
              <a:t>P. Vary, </a:t>
            </a:r>
            <a:r>
              <a:rPr lang="en-US" altLang="ko-KR" sz="1500" dirty="0" smtClean="0"/>
              <a:t>C. </a:t>
            </a:r>
            <a:r>
              <a:rPr lang="en-US" altLang="ko-KR" sz="1500" dirty="0" err="1"/>
              <a:t>Forssén</a:t>
            </a:r>
            <a:r>
              <a:rPr lang="en-US" altLang="ko-KR" sz="1500" dirty="0"/>
              <a:t>, </a:t>
            </a:r>
            <a:r>
              <a:rPr lang="en-US" altLang="ko-KR" sz="1500" dirty="0" smtClean="0"/>
              <a:t>J. </a:t>
            </a:r>
            <a:r>
              <a:rPr lang="en-US" altLang="ko-KR" sz="1500" dirty="0" err="1"/>
              <a:t>Rotureau</a:t>
            </a:r>
            <a:r>
              <a:rPr lang="en-US" altLang="ko-KR" sz="1500" dirty="0"/>
              <a:t>, </a:t>
            </a:r>
            <a:r>
              <a:rPr lang="en-US" altLang="ko-KR" sz="1500" dirty="0" smtClean="0"/>
              <a:t>N. </a:t>
            </a:r>
            <a:r>
              <a:rPr lang="en-US" altLang="ko-KR" sz="1500" dirty="0"/>
              <a:t>Michel, </a:t>
            </a:r>
            <a:r>
              <a:rPr lang="en-US" altLang="ko-KR" sz="1500" dirty="0" smtClean="0"/>
              <a:t>J .</a:t>
            </a:r>
            <a:r>
              <a:rPr lang="en-US" altLang="ko-KR" sz="1500" dirty="0"/>
              <a:t>Phys. G44, 075103  (2017)</a:t>
            </a:r>
            <a:endParaRPr lang="en-US" altLang="ko-KR" sz="1500" dirty="0"/>
          </a:p>
        </p:txBody>
      </p:sp>
    </p:spTree>
    <p:extLst>
      <p:ext uri="{BB962C8B-B14F-4D97-AF65-F5344CB8AC3E}">
        <p14:creationId xmlns:p14="http://schemas.microsoft.com/office/powerpoint/2010/main" val="402158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10" y="620688"/>
            <a:ext cx="8419884" cy="1513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68045"/>
            <a:ext cx="9108504" cy="1847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107504" y="4149080"/>
            <a:ext cx="8784976" cy="545206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289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1551</TotalTime>
  <Words>1391</Words>
  <Application>Microsoft Office PowerPoint</Application>
  <PresentationFormat>화면 슬라이드 쇼(4:3)</PresentationFormat>
  <Paragraphs>116</Paragraphs>
  <Slides>39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39</vt:i4>
      </vt:variant>
    </vt:vector>
  </HeadingPairs>
  <TitlesOfParts>
    <vt:vector size="40" baseType="lpstr">
      <vt:lpstr>Office 테마</vt:lpstr>
      <vt:lpstr>Daejeon16 for light nuclei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JISP  (J-matrix Inverse Scattering Potential)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Daejeon 16</vt:lpstr>
      <vt:lpstr>Daejeon 16</vt:lpstr>
      <vt:lpstr>PET (phase equivalent transformation)</vt:lpstr>
      <vt:lpstr>JISP16 vs Daejeon16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of theoretical developments at RAON</dc:title>
  <dc:creator>YK</dc:creator>
  <cp:lastModifiedBy>ibs</cp:lastModifiedBy>
  <cp:revision>252</cp:revision>
  <cp:lastPrinted>2016-05-10T20:43:12Z</cp:lastPrinted>
  <dcterms:created xsi:type="dcterms:W3CDTF">2015-08-21T01:38:13Z</dcterms:created>
  <dcterms:modified xsi:type="dcterms:W3CDTF">2018-08-23T18:52:14Z</dcterms:modified>
</cp:coreProperties>
</file>