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4"/>
  </p:notesMasterIdLst>
  <p:sldIdLst>
    <p:sldId id="266" r:id="rId2"/>
    <p:sldId id="526" r:id="rId3"/>
    <p:sldId id="525" r:id="rId4"/>
    <p:sldId id="500" r:id="rId5"/>
    <p:sldId id="496" r:id="rId6"/>
    <p:sldId id="464" r:id="rId7"/>
    <p:sldId id="497" r:id="rId8"/>
    <p:sldId id="501" r:id="rId9"/>
    <p:sldId id="527" r:id="rId10"/>
    <p:sldId id="540" r:id="rId11"/>
    <p:sldId id="498" r:id="rId12"/>
    <p:sldId id="535" r:id="rId13"/>
    <p:sldId id="536" r:id="rId14"/>
    <p:sldId id="531" r:id="rId15"/>
    <p:sldId id="503" r:id="rId16"/>
    <p:sldId id="504" r:id="rId17"/>
    <p:sldId id="505" r:id="rId18"/>
    <p:sldId id="506" r:id="rId19"/>
    <p:sldId id="507" r:id="rId20"/>
    <p:sldId id="529" r:id="rId21"/>
    <p:sldId id="543" r:id="rId22"/>
    <p:sldId id="545" r:id="rId23"/>
    <p:sldId id="532" r:id="rId24"/>
    <p:sldId id="533" r:id="rId25"/>
    <p:sldId id="548" r:id="rId26"/>
    <p:sldId id="541" r:id="rId27"/>
    <p:sldId id="547" r:id="rId28"/>
    <p:sldId id="524" r:id="rId29"/>
    <p:sldId id="544" r:id="rId30"/>
    <p:sldId id="549" r:id="rId31"/>
    <p:sldId id="555" r:id="rId32"/>
    <p:sldId id="556" r:id="rId33"/>
    <p:sldId id="565" r:id="rId34"/>
    <p:sldId id="550" r:id="rId35"/>
    <p:sldId id="562" r:id="rId36"/>
    <p:sldId id="561" r:id="rId37"/>
    <p:sldId id="563" r:id="rId38"/>
    <p:sldId id="551" r:id="rId39"/>
    <p:sldId id="560" r:id="rId40"/>
    <p:sldId id="564" r:id="rId41"/>
    <p:sldId id="458" r:id="rId42"/>
    <p:sldId id="492" r:id="rId43"/>
    <p:sldId id="537" r:id="rId44"/>
    <p:sldId id="539" r:id="rId45"/>
    <p:sldId id="542" r:id="rId46"/>
    <p:sldId id="493" r:id="rId47"/>
    <p:sldId id="546" r:id="rId48"/>
    <p:sldId id="566" r:id="rId49"/>
    <p:sldId id="567" r:id="rId50"/>
    <p:sldId id="557" r:id="rId51"/>
    <p:sldId id="558" r:id="rId52"/>
    <p:sldId id="559" r:id="rId53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6FF"/>
    <a:srgbClr val="CC9900"/>
    <a:srgbClr val="663300"/>
    <a:srgbClr val="996633"/>
    <a:srgbClr val="FFCC99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1" autoAdjust="0"/>
    <p:restoredTop sz="94660" autoAdjust="0"/>
  </p:normalViewPr>
  <p:slideViewPr>
    <p:cSldViewPr>
      <p:cViewPr varScale="1">
        <p:scale>
          <a:sx n="95" d="100"/>
          <a:sy n="95" d="100"/>
        </p:scale>
        <p:origin x="174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3E54D-0D33-4AC7-A84A-959F17CB4AD3}" type="datetimeFigureOut">
              <a:rPr lang="ko-KR" altLang="en-US" smtClean="0"/>
              <a:t>2021. 6. 21.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6B1F7-9BA0-4ECA-A451-406532499F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86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28"/>
          <p:cNvSpPr>
            <a:spLocks/>
          </p:cNvSpPr>
          <p:nvPr/>
        </p:nvSpPr>
        <p:spPr bwMode="auto">
          <a:xfrm>
            <a:off x="3924300" y="5157788"/>
            <a:ext cx="1368425" cy="13684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5" name="Freeform 729"/>
          <p:cNvSpPr>
            <a:spLocks/>
          </p:cNvSpPr>
          <p:nvPr/>
        </p:nvSpPr>
        <p:spPr bwMode="auto">
          <a:xfrm>
            <a:off x="5292725" y="6092825"/>
            <a:ext cx="215900" cy="215900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pic>
        <p:nvPicPr>
          <p:cNvPr id="6" name="Picture 730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0" y="5837238"/>
            <a:ext cx="6858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6"/>
          <a:stretch>
            <a:fillRect/>
          </a:stretch>
        </p:blipFill>
        <p:spPr bwMode="auto">
          <a:xfrm>
            <a:off x="0" y="5013325"/>
            <a:ext cx="91440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1476374" y="1124744"/>
            <a:ext cx="6264275" cy="1224409"/>
          </a:xfrm>
        </p:spPr>
        <p:txBody>
          <a:bodyPr/>
          <a:lstStyle>
            <a:lvl1pPr algn="ctr">
              <a:defRPr sz="3600"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1480343" y="3573016"/>
            <a:ext cx="6256338" cy="72008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ko-KR" altLang="en-US" dirty="0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47213894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HEADPLAY2\Downloads\시그니춰2\기초과학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527800"/>
            <a:ext cx="1370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Head-pc\db\0문서0\1.진행문서\130604_코드체이서 ppt자료_C\ppt소스\중이온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397625"/>
            <a:ext cx="7159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333375"/>
            <a:ext cx="7493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7" y="44624"/>
            <a:ext cx="7848872" cy="504825"/>
          </a:xfrm>
        </p:spPr>
        <p:txBody>
          <a:bodyPr/>
          <a:lstStyle>
            <a:lvl1pPr algn="l">
              <a:defRPr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980728"/>
            <a:ext cx="8374062" cy="511175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00563" y="6543675"/>
            <a:ext cx="504825" cy="314325"/>
          </a:xfrm>
        </p:spPr>
        <p:txBody>
          <a:bodyPr/>
          <a:lstStyle>
            <a:lvl1pPr>
              <a:defRPr sz="1100" smtClean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6CF4DA16-BF14-4307-8E08-1868CB884F94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35166"/>
      </p:ext>
    </p:extLst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8" name="Freeform 610"/>
          <p:cNvSpPr>
            <a:spLocks/>
          </p:cNvSpPr>
          <p:nvPr/>
        </p:nvSpPr>
        <p:spPr bwMode="gray">
          <a:xfrm>
            <a:off x="0" y="3500438"/>
            <a:ext cx="9544050" cy="3357562"/>
          </a:xfrm>
          <a:custGeom>
            <a:avLst/>
            <a:gdLst/>
            <a:ahLst/>
            <a:cxnLst>
              <a:cxn ang="0">
                <a:pos x="5760" y="0"/>
              </a:cxn>
              <a:cxn ang="0">
                <a:pos x="4332" y="1484"/>
              </a:cxn>
              <a:cxn ang="0">
                <a:pos x="0" y="1493"/>
              </a:cxn>
              <a:cxn ang="0">
                <a:pos x="1" y="1706"/>
              </a:cxn>
              <a:cxn ang="0">
                <a:pos x="5760" y="1671"/>
              </a:cxn>
            </a:cxnLst>
            <a:rect l="0" t="0" r="r" b="b"/>
            <a:pathLst>
              <a:path w="6012" h="1706">
                <a:moveTo>
                  <a:pt x="5760" y="0"/>
                </a:moveTo>
                <a:cubicBezTo>
                  <a:pt x="5736" y="43"/>
                  <a:pt x="6012" y="1484"/>
                  <a:pt x="4332" y="1484"/>
                </a:cubicBezTo>
                <a:lnTo>
                  <a:pt x="0" y="1493"/>
                </a:lnTo>
                <a:lnTo>
                  <a:pt x="1" y="1706"/>
                </a:lnTo>
                <a:lnTo>
                  <a:pt x="5760" y="1671"/>
                </a:lnTo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38039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7" name="Freeform 609"/>
          <p:cNvSpPr>
            <a:spLocks/>
          </p:cNvSpPr>
          <p:nvPr/>
        </p:nvSpPr>
        <p:spPr bwMode="gray">
          <a:xfrm>
            <a:off x="0" y="5264150"/>
            <a:ext cx="9144000" cy="1693863"/>
          </a:xfrm>
          <a:custGeom>
            <a:avLst/>
            <a:gdLst/>
            <a:ahLst/>
            <a:cxnLst>
              <a:cxn ang="0">
                <a:pos x="5754" y="0"/>
              </a:cxn>
              <a:cxn ang="0">
                <a:pos x="4722" y="486"/>
              </a:cxn>
              <a:cxn ang="0">
                <a:pos x="0" y="489"/>
              </a:cxn>
              <a:cxn ang="0">
                <a:pos x="1" y="689"/>
              </a:cxn>
              <a:cxn ang="0">
                <a:pos x="5760" y="657"/>
              </a:cxn>
            </a:cxnLst>
            <a:rect l="0" t="0" r="r" b="b"/>
            <a:pathLst>
              <a:path w="5760" h="689">
                <a:moveTo>
                  <a:pt x="5754" y="0"/>
                </a:moveTo>
                <a:cubicBezTo>
                  <a:pt x="5730" y="0"/>
                  <a:pt x="5640" y="474"/>
                  <a:pt x="4722" y="486"/>
                </a:cubicBezTo>
                <a:lnTo>
                  <a:pt x="0" y="489"/>
                </a:lnTo>
                <a:lnTo>
                  <a:pt x="1" y="689"/>
                </a:lnTo>
                <a:lnTo>
                  <a:pt x="5760" y="657"/>
                </a:lnTo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6" name="Freeform 608"/>
          <p:cNvSpPr>
            <a:spLocks/>
          </p:cNvSpPr>
          <p:nvPr/>
        </p:nvSpPr>
        <p:spPr bwMode="gray">
          <a:xfrm>
            <a:off x="0" y="584200"/>
            <a:ext cx="9144000" cy="1260475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0" y="776"/>
              </a:cxn>
              <a:cxn ang="0">
                <a:pos x="1600" y="88"/>
              </a:cxn>
              <a:cxn ang="0">
                <a:pos x="5760" y="88"/>
              </a:cxn>
              <a:cxn ang="0">
                <a:pos x="5760" y="0"/>
              </a:cxn>
              <a:cxn ang="0">
                <a:pos x="752" y="0"/>
              </a:cxn>
            </a:cxnLst>
            <a:rect l="0" t="0" r="r" b="b"/>
            <a:pathLst>
              <a:path w="5760" h="794">
                <a:moveTo>
                  <a:pt x="0" y="96"/>
                </a:moveTo>
                <a:lnTo>
                  <a:pt x="0" y="776"/>
                </a:lnTo>
                <a:cubicBezTo>
                  <a:pt x="32" y="794"/>
                  <a:pt x="336" y="56"/>
                  <a:pt x="1600" y="88"/>
                </a:cubicBezTo>
                <a:lnTo>
                  <a:pt x="5760" y="88"/>
                </a:lnTo>
                <a:lnTo>
                  <a:pt x="5760" y="0"/>
                </a:lnTo>
                <a:lnTo>
                  <a:pt x="75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011863" y="6513513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0" hangingPunct="1">
              <a:defRPr sz="1000" b="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ko-KR">
              <a:solidFill>
                <a:srgbClr val="113F71"/>
              </a:solidFill>
            </a:endParaRP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344863" y="6551613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0" hangingPunct="1">
              <a:defRPr sz="100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42348C-0566-4244-8DEE-01AEE46045D0}" type="slidenum">
              <a:rPr lang="ko-KR" altLang="en-US" b="1">
                <a:solidFill>
                  <a:srgbClr val="113F7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ko-KR" b="1" dirty="0">
              <a:solidFill>
                <a:srgbClr val="113F71"/>
              </a:solidFill>
            </a:endParaRPr>
          </a:p>
        </p:txBody>
      </p:sp>
      <p:sp>
        <p:nvSpPr>
          <p:cNvPr id="1031" name="Freeform 604" descr="hangul_p"/>
          <p:cNvSpPr>
            <a:spLocks/>
          </p:cNvSpPr>
          <p:nvPr/>
        </p:nvSpPr>
        <p:spPr bwMode="gray">
          <a:xfrm>
            <a:off x="0" y="0"/>
            <a:ext cx="9144000" cy="1168400"/>
          </a:xfrm>
          <a:custGeom>
            <a:avLst/>
            <a:gdLst>
              <a:gd name="T0" fmla="*/ 0 w 5760"/>
              <a:gd name="T1" fmla="*/ 0 h 680"/>
              <a:gd name="T2" fmla="*/ 0 w 5760"/>
              <a:gd name="T3" fmla="*/ 2147483647 h 680"/>
              <a:gd name="T4" fmla="*/ 2147483647 w 5760"/>
              <a:gd name="T5" fmla="*/ 2147483647 h 680"/>
              <a:gd name="T6" fmla="*/ 2147483647 w 5760"/>
              <a:gd name="T7" fmla="*/ 2147483647 h 680"/>
              <a:gd name="T8" fmla="*/ 2147483647 w 5760"/>
              <a:gd name="T9" fmla="*/ 0 h 680"/>
              <a:gd name="T10" fmla="*/ 0 w 5760"/>
              <a:gd name="T11" fmla="*/ 0 h 6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680">
                <a:moveTo>
                  <a:pt x="0" y="0"/>
                </a:moveTo>
                <a:lnTo>
                  <a:pt x="0" y="680"/>
                </a:lnTo>
                <a:cubicBezTo>
                  <a:pt x="240" y="520"/>
                  <a:pt x="472" y="312"/>
                  <a:pt x="1456" y="344"/>
                </a:cubicBezTo>
                <a:lnTo>
                  <a:pt x="5760" y="342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charset="-127"/>
            </a:endParaRPr>
          </a:p>
        </p:txBody>
      </p:sp>
      <p:sp>
        <p:nvSpPr>
          <p:cNvPr id="1032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900113" y="44450"/>
            <a:ext cx="78501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33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5288" y="1196975"/>
            <a:ext cx="837406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8236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>
    <p:cover/>
  </p:transition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5pPr>
      <a:lvl6pPr marL="4572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ctrTitle" sz="quarter"/>
          </p:nvPr>
        </p:nvSpPr>
        <p:spPr>
          <a:xfrm>
            <a:off x="1115616" y="1125538"/>
            <a:ext cx="6984057" cy="1223962"/>
          </a:xfrm>
        </p:spPr>
        <p:txBody>
          <a:bodyPr/>
          <a:lstStyle/>
          <a:p>
            <a:r>
              <a:rPr lang="en-US" altLang="ko-KR" sz="2800" dirty="0"/>
              <a:t>Introduction to Fusion and </a:t>
            </a:r>
            <a:r>
              <a:rPr lang="en-US" altLang="ko-KR" sz="2800" dirty="0" err="1"/>
              <a:t>Quasifission</a:t>
            </a:r>
            <a:r>
              <a:rPr lang="en-US" altLang="ko-KR" sz="2800" dirty="0"/>
              <a:t> Reactions</a:t>
            </a:r>
            <a:endParaRPr lang="ko-KR" altLang="en-US" sz="2800" dirty="0"/>
          </a:p>
        </p:txBody>
      </p:sp>
      <p:sp>
        <p:nvSpPr>
          <p:cNvPr id="4099" name="부제목 2"/>
          <p:cNvSpPr>
            <a:spLocks noGrp="1"/>
          </p:cNvSpPr>
          <p:nvPr>
            <p:ph type="subTitle" sz="quarter" idx="1"/>
          </p:nvPr>
        </p:nvSpPr>
        <p:spPr>
          <a:xfrm>
            <a:off x="973547" y="4221088"/>
            <a:ext cx="7196906" cy="719137"/>
          </a:xfrm>
        </p:spPr>
        <p:txBody>
          <a:bodyPr/>
          <a:lstStyle/>
          <a:p>
            <a:endParaRPr lang="en-US" altLang="ko-KR" sz="1500" dirty="0"/>
          </a:p>
          <a:p>
            <a:r>
              <a:rPr lang="en-US" altLang="ko-KR" sz="1500" dirty="0"/>
              <a:t>Nuclear Physics School, June 22</a:t>
            </a:r>
            <a:r>
              <a:rPr lang="en-US" altLang="ko-KR" sz="1500" baseline="30000" dirty="0"/>
              <a:t>nd</a:t>
            </a:r>
            <a:r>
              <a:rPr lang="en-US" altLang="ko-KR" sz="1500" dirty="0"/>
              <a:t> , 2021</a:t>
            </a:r>
            <a:endParaRPr lang="ko-KR" altLang="en-US" sz="1500" dirty="0"/>
          </a:p>
        </p:txBody>
      </p:sp>
      <p:sp>
        <p:nvSpPr>
          <p:cNvPr id="4" name="부제목 2"/>
          <p:cNvSpPr txBox="1">
            <a:spLocks/>
          </p:cNvSpPr>
          <p:nvPr/>
        </p:nvSpPr>
        <p:spPr bwMode="white">
          <a:xfrm>
            <a:off x="1443831" y="2710011"/>
            <a:ext cx="62563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r>
              <a:rPr lang="en-US" altLang="ko-KR" sz="2400" kern="0" dirty="0" err="1"/>
              <a:t>Kyungil</a:t>
            </a:r>
            <a:r>
              <a:rPr lang="en-US" altLang="ko-KR" sz="2400" kern="0" dirty="0"/>
              <a:t> Kim</a:t>
            </a:r>
            <a:endParaRPr lang="ko-KR" altLang="en-US" sz="2400" kern="0" dirty="0"/>
          </a:p>
        </p:txBody>
      </p:sp>
      <p:sp>
        <p:nvSpPr>
          <p:cNvPr id="5" name="부제목 2"/>
          <p:cNvSpPr txBox="1">
            <a:spLocks/>
          </p:cNvSpPr>
          <p:nvPr/>
        </p:nvSpPr>
        <p:spPr bwMode="white">
          <a:xfrm>
            <a:off x="920931" y="2908919"/>
            <a:ext cx="7302138" cy="75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endParaRPr lang="en-US" altLang="ko-KR" kern="0" dirty="0"/>
          </a:p>
          <a:p>
            <a:pPr latinLnBrk="0"/>
            <a:r>
              <a:rPr lang="en-US" altLang="ko-KR" kern="0" dirty="0"/>
              <a:t>Rare Isotope Science Project, Institute for Basic Science</a:t>
            </a:r>
            <a:endParaRPr lang="ko-KR" altLang="en-US" kern="0" dirty="0"/>
          </a:p>
        </p:txBody>
      </p:sp>
    </p:spTree>
    <p:extLst>
      <p:ext uri="{BB962C8B-B14F-4D97-AF65-F5344CB8AC3E}">
        <p14:creationId xmlns:p14="http://schemas.microsoft.com/office/powerpoint/2010/main" val="43859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Koreanium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10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0" y="1417638"/>
            <a:ext cx="7556500" cy="3860800"/>
          </a:xfrm>
          <a:prstGeom prst="rect">
            <a:avLst/>
          </a:prstGeom>
        </p:spPr>
      </p:pic>
      <p:sp>
        <p:nvSpPr>
          <p:cNvPr id="6" name="텍스트 상자 2"/>
          <p:cNvSpPr txBox="1"/>
          <p:nvPr/>
        </p:nvSpPr>
        <p:spPr>
          <a:xfrm>
            <a:off x="1975936" y="2996952"/>
            <a:ext cx="51921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6000" b="1" dirty="0" err="1">
                <a:solidFill>
                  <a:srgbClr val="FF0000"/>
                </a:solidFill>
              </a:rPr>
              <a:t>Koreanium</a:t>
            </a:r>
            <a:r>
              <a:rPr kumimoji="1" lang="en-US" altLang="ko-KR" sz="6000" b="1" dirty="0">
                <a:solidFill>
                  <a:srgbClr val="FF0000"/>
                </a:solidFill>
              </a:rPr>
              <a:t>???</a:t>
            </a:r>
            <a:endParaRPr kumimoji="1" lang="ko-KR" alt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주기율표에 원소가 늘어났어요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764704"/>
            <a:ext cx="7138379" cy="388843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 bwMode="auto">
          <a:xfrm>
            <a:off x="5796136" y="3284984"/>
            <a:ext cx="360040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6156176" y="3284984"/>
            <a:ext cx="360040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6516216" y="3284984"/>
            <a:ext cx="432048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6884784" y="3284984"/>
            <a:ext cx="423520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7285367" y="3315233"/>
            <a:ext cx="423520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7674057" y="3295778"/>
            <a:ext cx="423520" cy="432048"/>
          </a:xfrm>
          <a:prstGeom prst="rect">
            <a:avLst/>
          </a:prstGeom>
          <a:solidFill>
            <a:schemeClr val="tx2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796136" y="3295778"/>
            <a:ext cx="2301441" cy="451503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4719" y="878993"/>
            <a:ext cx="66928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2"/>
                </a:solidFill>
              </a:rPr>
              <a:t>원자 번호는 몇 번까지 가능할까요</a:t>
            </a:r>
            <a:r>
              <a:rPr lang="en-US" altLang="ko-KR" sz="3200" b="1" dirty="0">
                <a:solidFill>
                  <a:schemeClr val="accent2"/>
                </a:solidFill>
              </a:rPr>
              <a:t>?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847100"/>
            <a:ext cx="37979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2012</a:t>
            </a:r>
            <a:r>
              <a:rPr lang="ko-KR" altLang="en-US" dirty="0"/>
              <a:t>년</a:t>
            </a:r>
            <a:endParaRPr lang="en-US" altLang="ko-KR" dirty="0"/>
          </a:p>
          <a:p>
            <a:r>
              <a:rPr lang="en-US" altLang="ko-KR" dirty="0"/>
              <a:t>114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Flerovium</a:t>
            </a:r>
            <a:r>
              <a:rPr lang="en-US" altLang="ko-KR" dirty="0"/>
              <a:t> (</a:t>
            </a:r>
            <a:r>
              <a:rPr lang="ko-KR" altLang="en-US" dirty="0" err="1"/>
              <a:t>플레로븀</a:t>
            </a:r>
            <a:r>
              <a:rPr lang="en-US" altLang="ko-KR" dirty="0"/>
              <a:t>, </a:t>
            </a:r>
            <a:r>
              <a:rPr lang="en-US" altLang="ko-KR" dirty="0" err="1"/>
              <a:t>Fl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116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Livermorium</a:t>
            </a:r>
            <a:r>
              <a:rPr lang="en-US" altLang="ko-KR" dirty="0"/>
              <a:t> (</a:t>
            </a:r>
            <a:r>
              <a:rPr lang="ko-KR" altLang="en-US" dirty="0" err="1"/>
              <a:t>리버모륨</a:t>
            </a:r>
            <a:r>
              <a:rPr lang="en-US" altLang="ko-KR" dirty="0"/>
              <a:t>, </a:t>
            </a:r>
            <a:r>
              <a:rPr lang="en-US" altLang="ko-KR" dirty="0" err="1"/>
              <a:t>Lv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103824" y="4842887"/>
            <a:ext cx="383951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2016</a:t>
            </a:r>
            <a:r>
              <a:rPr lang="ko-KR" altLang="en-US" dirty="0"/>
              <a:t>년</a:t>
            </a:r>
            <a:endParaRPr lang="en-US" altLang="ko-KR" dirty="0"/>
          </a:p>
          <a:p>
            <a:r>
              <a:rPr lang="en-US" altLang="ko-KR" dirty="0"/>
              <a:t>113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Nihonium</a:t>
            </a:r>
            <a:r>
              <a:rPr lang="en-US" altLang="ko-KR" dirty="0"/>
              <a:t> (</a:t>
            </a:r>
            <a:r>
              <a:rPr lang="ko-KR" altLang="en-US" dirty="0" err="1"/>
              <a:t>니호늄</a:t>
            </a:r>
            <a:r>
              <a:rPr lang="en-US" altLang="ko-KR" dirty="0"/>
              <a:t>, </a:t>
            </a:r>
            <a:r>
              <a:rPr lang="en-US" altLang="ko-KR" dirty="0" err="1"/>
              <a:t>Nh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115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Moscovium</a:t>
            </a:r>
            <a:r>
              <a:rPr lang="en-US" altLang="ko-KR" dirty="0"/>
              <a:t> (</a:t>
            </a:r>
            <a:r>
              <a:rPr lang="ko-KR" altLang="en-US" dirty="0" err="1"/>
              <a:t>모스코븀</a:t>
            </a:r>
            <a:r>
              <a:rPr lang="en-US" altLang="ko-KR" dirty="0"/>
              <a:t>, Mc)</a:t>
            </a:r>
          </a:p>
          <a:p>
            <a:r>
              <a:rPr lang="en-US" altLang="ko-KR" dirty="0"/>
              <a:t>117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Tennessine</a:t>
            </a:r>
            <a:r>
              <a:rPr lang="en-US" altLang="ko-KR" dirty="0"/>
              <a:t> (</a:t>
            </a:r>
            <a:r>
              <a:rPr lang="ko-KR" altLang="en-US" dirty="0" err="1"/>
              <a:t>테네신</a:t>
            </a:r>
            <a:r>
              <a:rPr lang="en-US" altLang="ko-KR" dirty="0"/>
              <a:t>, </a:t>
            </a:r>
            <a:r>
              <a:rPr lang="en-US" altLang="ko-KR" dirty="0" err="1"/>
              <a:t>Ts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118</a:t>
            </a:r>
            <a:r>
              <a:rPr lang="ko-KR" altLang="en-US" dirty="0"/>
              <a:t>번 </a:t>
            </a:r>
            <a:r>
              <a:rPr lang="en-US" altLang="ko-KR" dirty="0"/>
              <a:t>: </a:t>
            </a:r>
            <a:r>
              <a:rPr lang="en-US" altLang="ko-KR" dirty="0" err="1"/>
              <a:t>Oganesson</a:t>
            </a:r>
            <a:r>
              <a:rPr lang="en-US" altLang="ko-KR" dirty="0"/>
              <a:t> (</a:t>
            </a:r>
            <a:r>
              <a:rPr lang="ko-KR" altLang="en-US" dirty="0" err="1"/>
              <a:t>오가네손</a:t>
            </a:r>
            <a:r>
              <a:rPr lang="en-US" altLang="ko-KR" dirty="0"/>
              <a:t>, </a:t>
            </a:r>
            <a:r>
              <a:rPr lang="en-US" altLang="ko-KR" dirty="0" err="1"/>
              <a:t>Og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4" name="오른쪽 화살표 13"/>
          <p:cNvSpPr/>
          <p:nvPr/>
        </p:nvSpPr>
        <p:spPr bwMode="auto">
          <a:xfrm>
            <a:off x="8057350" y="3238894"/>
            <a:ext cx="493205" cy="622154"/>
          </a:xfrm>
          <a:prstGeom prst="rightArrow">
            <a:avLst/>
          </a:prstGeom>
          <a:solidFill>
            <a:srgbClr val="FF000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70002" y="3013697"/>
            <a:ext cx="841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i="1" dirty="0">
                <a:solidFill>
                  <a:srgbClr val="FF0000"/>
                </a:solidFill>
              </a:rPr>
              <a:t>?</a:t>
            </a:r>
            <a:endParaRPr lang="ko-KR" altLang="en-US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15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animBg="1"/>
      <p:bldP spid="15" grpId="0" animBg="1"/>
      <p:bldP spid="14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Heaviest Element in Nature?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56792"/>
            <a:ext cx="2488276" cy="367240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556792"/>
            <a:ext cx="5400675" cy="38225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7270" y="5407513"/>
            <a:ext cx="1301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From Wiki.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956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Heaviest Element in Nature?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13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56792"/>
            <a:ext cx="2488276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2514" y="5877272"/>
            <a:ext cx="1301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From Wiki.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315670"/>
            <a:ext cx="6264696" cy="440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Super Heavy Element Synthesis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14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83187"/>
            <a:ext cx="3506540" cy="2658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5036" y="3567847"/>
            <a:ext cx="2283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i="1" dirty="0"/>
              <a:t>NNDC Chart of Nuclides</a:t>
            </a:r>
            <a:endParaRPr lang="ko-KR" altLang="en-US" sz="1400" b="1" i="1" dirty="0"/>
          </a:p>
        </p:txBody>
      </p:sp>
      <p:sp>
        <p:nvSpPr>
          <p:cNvPr id="7" name="타원 6"/>
          <p:cNvSpPr/>
          <p:nvPr/>
        </p:nvSpPr>
        <p:spPr bwMode="auto">
          <a:xfrm>
            <a:off x="3693462" y="764704"/>
            <a:ext cx="705259" cy="582758"/>
          </a:xfrm>
          <a:prstGeom prst="ellipse">
            <a:avLst/>
          </a:prstGeom>
          <a:noFill/>
          <a:ln w="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?</a:t>
            </a: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8527" y="902194"/>
            <a:ext cx="4185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/>
              <a:t>Stability island?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400" b="1" i="1" dirty="0"/>
              <a:t>Various prediction from many theoretical models</a:t>
            </a:r>
            <a:endParaRPr lang="ko-KR" alt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100143" y="1857342"/>
            <a:ext cx="460735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&lt;Super heavy element (SHE) synthesis&gt;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Very small cross section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less than </a:t>
            </a:r>
            <a:r>
              <a:rPr lang="en-US" altLang="ko-KR" dirty="0" err="1"/>
              <a:t>pb</a:t>
            </a:r>
            <a:r>
              <a:rPr lang="en-US" altLang="ko-KR" dirty="0"/>
              <a:t> (</a:t>
            </a:r>
            <a:r>
              <a:rPr lang="en-US" altLang="ko-KR" dirty="0" err="1"/>
              <a:t>pb</a:t>
            </a:r>
            <a:r>
              <a:rPr lang="en-US" altLang="ko-KR" dirty="0"/>
              <a:t> for Z=116,118)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Sensitive to the beam energy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Limited beam-target combination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neutron deficient SHE</a:t>
            </a: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6E0512-573D-7E40-B196-34DC26546C9C}"/>
              </a:ext>
            </a:extLst>
          </p:cNvPr>
          <p:cNvSpPr txBox="1"/>
          <p:nvPr/>
        </p:nvSpPr>
        <p:spPr>
          <a:xfrm>
            <a:off x="488028" y="4647999"/>
            <a:ext cx="8404452" cy="132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ore-KR" dirty="0"/>
              <a:t>One of good beam and target nuclei candidates for Z=120,122 would be </a:t>
            </a:r>
            <a:r>
              <a:rPr kumimoji="1" lang="en-US" altLang="ko-Kore-KR" baseline="30000" dirty="0"/>
              <a:t>50</a:t>
            </a:r>
            <a:r>
              <a:rPr kumimoji="1" lang="en-US" altLang="ko-Kore-KR" dirty="0"/>
              <a:t>Ti and </a:t>
            </a:r>
            <a:r>
              <a:rPr kumimoji="1" lang="en-US" altLang="ko-Kore-KR" baseline="30000" dirty="0"/>
              <a:t>54</a:t>
            </a:r>
            <a:r>
              <a:rPr kumimoji="1" lang="en-US" altLang="ko-Kore-KR" dirty="0"/>
              <a:t>Cr beams and Cf target.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kumimoji="1" lang="en-US" altLang="ko-Kore-KR" b="1" i="1" dirty="0"/>
              <a:t>Are there other possibilities?  </a:t>
            </a:r>
            <a:r>
              <a:rPr kumimoji="1" lang="en-US" altLang="ko-Kore-KR" dirty="0"/>
              <a:t>( ex. Isotope beam, …)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06176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핵의 합성 과정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15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491458-82D7-8C41-8D43-E719DAF57F27}"/>
              </a:ext>
            </a:extLst>
          </p:cNvPr>
          <p:cNvGrpSpPr/>
          <p:nvPr/>
        </p:nvGrpSpPr>
        <p:grpSpPr>
          <a:xfrm>
            <a:off x="6024140" y="3308886"/>
            <a:ext cx="924683" cy="867152"/>
            <a:chOff x="2888936" y="1752465"/>
            <a:chExt cx="924683" cy="867152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B63F813-588B-B445-887C-26D3250B0351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0186923-F17E-AE4F-8F2C-10D55821C8AE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421B1A5-BBA8-3148-BA1F-A8A830AABA3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FEADB6B-5AD0-014C-8283-436959A22D69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357E85-C459-834B-839D-4729DFFBE61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6649910-CAB8-6840-B689-9FAF1C5A9EB8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CD0BBAE-F5B4-A147-96D1-02307670AB4D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0805A50-548C-044F-AA2A-44298D6B8E6C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E0094BF-8EA2-9D47-B1E2-9119C8524A40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18EC7B6-8F39-7C4A-95C6-534468990805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34EAD84-6F03-264E-BA0A-10314BBB6E62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57BE327-4AED-3D43-B08E-79C340A4D3A8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A72DAB8-396C-5546-8767-F6F3FBB37097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9E94EC-0548-8945-979B-A68C9E6269BA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D16C5F0-4CBE-9B47-A416-3ADEB2CC79E2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DAB1FC0-48D5-2549-A690-9A8AC8124BF3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BE8628B-3AB8-AE4C-AF97-063920F11943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EBC6A5B-4D65-924A-B8EC-1099D864AE1B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BF5FB30-00DB-E04D-B658-1DB06523B8EE}"/>
              </a:ext>
            </a:extLst>
          </p:cNvPr>
          <p:cNvGrpSpPr/>
          <p:nvPr/>
        </p:nvGrpSpPr>
        <p:grpSpPr>
          <a:xfrm>
            <a:off x="2555776" y="3471853"/>
            <a:ext cx="557528" cy="580443"/>
            <a:chOff x="1715433" y="3106057"/>
            <a:chExt cx="557528" cy="580443"/>
          </a:xfrm>
          <a:effectLst>
            <a:outerShdw blurRad="152400" dist="127000" dir="10800000" sx="120000" sy="120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13BFDCB6-5012-844A-8FD1-CD0E6D551BC0}"/>
                </a:ext>
              </a:extLst>
            </p:cNvPr>
            <p:cNvSpPr/>
            <p:nvPr/>
          </p:nvSpPr>
          <p:spPr>
            <a:xfrm>
              <a:off x="1752774" y="332208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77149268-AE95-1E48-9E2A-143677F79458}"/>
                </a:ext>
              </a:extLst>
            </p:cNvPr>
            <p:cNvSpPr/>
            <p:nvPr/>
          </p:nvSpPr>
          <p:spPr>
            <a:xfrm>
              <a:off x="1914976" y="32326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BC3B5685-420D-584C-9638-D1F722E01395}"/>
                </a:ext>
              </a:extLst>
            </p:cNvPr>
            <p:cNvSpPr/>
            <p:nvPr/>
          </p:nvSpPr>
          <p:spPr>
            <a:xfrm>
              <a:off x="1715433" y="317806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0701261F-AA6E-3B4C-AA6A-91E3D2EE139B}"/>
                </a:ext>
              </a:extLst>
            </p:cNvPr>
            <p:cNvSpPr/>
            <p:nvPr/>
          </p:nvSpPr>
          <p:spPr>
            <a:xfrm>
              <a:off x="1984929" y="332467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5394CAFB-89A5-F443-A36C-5C54552F759C}"/>
                </a:ext>
              </a:extLst>
            </p:cNvPr>
            <p:cNvSpPr/>
            <p:nvPr/>
          </p:nvSpPr>
          <p:spPr>
            <a:xfrm>
              <a:off x="1919168" y="310605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870ABF97-D416-0A47-80B9-437ED7FD8553}"/>
                </a:ext>
              </a:extLst>
            </p:cNvPr>
            <p:cNvSpPr/>
            <p:nvPr/>
          </p:nvSpPr>
          <p:spPr>
            <a:xfrm>
              <a:off x="1859449" y="33984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A0A5AB7-FD40-2847-B4C5-5FE183D55AF8}"/>
              </a:ext>
            </a:extLst>
          </p:cNvPr>
          <p:cNvSpPr txBox="1"/>
          <p:nvPr/>
        </p:nvSpPr>
        <p:spPr>
          <a:xfrm>
            <a:off x="2374338" y="3949635"/>
            <a:ext cx="7938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6600" b="1" dirty="0">
                <a:solidFill>
                  <a:srgbClr val="FF0000"/>
                </a:solidFill>
              </a:rPr>
              <a:t>+</a:t>
            </a:r>
            <a:endParaRPr kumimoji="1" lang="ko-Kore-KR" altLang="en-US" sz="6600" b="1" dirty="0">
              <a:solidFill>
                <a:srgbClr val="FF0000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EA85B6-90DD-AA4F-8EAF-C500D0D52868}"/>
              </a:ext>
            </a:extLst>
          </p:cNvPr>
          <p:cNvSpPr txBox="1"/>
          <p:nvPr/>
        </p:nvSpPr>
        <p:spPr>
          <a:xfrm>
            <a:off x="6059284" y="4034917"/>
            <a:ext cx="7938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6600" b="1" dirty="0">
                <a:solidFill>
                  <a:srgbClr val="FF0000"/>
                </a:solidFill>
              </a:rPr>
              <a:t>+</a:t>
            </a:r>
            <a:endParaRPr kumimoji="1" lang="ko-Kore-KR" alt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3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1.11111E-6 C 0.07847 0.00995 0.15538 0.01991 0.2309 -0.0331 C 0.30659 -0.08611 0.39027 -0.27106 0.45573 -0.31759 " pathEditMode="relative" rAng="21300000" ptsTypes="A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-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핵의 합성 과정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16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491458-82D7-8C41-8D43-E719DAF57F27}"/>
              </a:ext>
            </a:extLst>
          </p:cNvPr>
          <p:cNvGrpSpPr/>
          <p:nvPr/>
        </p:nvGrpSpPr>
        <p:grpSpPr>
          <a:xfrm>
            <a:off x="4572000" y="3332295"/>
            <a:ext cx="924683" cy="867152"/>
            <a:chOff x="2888936" y="1752465"/>
            <a:chExt cx="924683" cy="867152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B63F813-588B-B445-887C-26D3250B0351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0186923-F17E-AE4F-8F2C-10D55821C8AE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421B1A5-BBA8-3148-BA1F-A8A830AABA3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FEADB6B-5AD0-014C-8283-436959A22D69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357E85-C459-834B-839D-4729DFFBE61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6649910-CAB8-6840-B689-9FAF1C5A9EB8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CD0BBAE-F5B4-A147-96D1-02307670AB4D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0805A50-548C-044F-AA2A-44298D6B8E6C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E0094BF-8EA2-9D47-B1E2-9119C8524A40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18EC7B6-8F39-7C4A-95C6-534468990805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34EAD84-6F03-264E-BA0A-10314BBB6E62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57BE327-4AED-3D43-B08E-79C340A4D3A8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A72DAB8-396C-5546-8767-F6F3FBB37097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9E94EC-0548-8945-979B-A68C9E6269BA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D16C5F0-4CBE-9B47-A416-3ADEB2CC79E2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DAB1FC0-48D5-2549-A690-9A8AC8124BF3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BE8628B-3AB8-AE4C-AF97-063920F11943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EBC6A5B-4D65-924A-B8EC-1099D864AE1B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BF5FB30-00DB-E04D-B658-1DB06523B8EE}"/>
              </a:ext>
            </a:extLst>
          </p:cNvPr>
          <p:cNvGrpSpPr/>
          <p:nvPr/>
        </p:nvGrpSpPr>
        <p:grpSpPr>
          <a:xfrm>
            <a:off x="2555776" y="3036087"/>
            <a:ext cx="557528" cy="580443"/>
            <a:chOff x="1715433" y="3106057"/>
            <a:chExt cx="557528" cy="580443"/>
          </a:xfrm>
          <a:effectLst>
            <a:outerShdw blurRad="152400" dist="127000" dir="10800000" sx="120000" sy="120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13BFDCB6-5012-844A-8FD1-CD0E6D551BC0}"/>
                </a:ext>
              </a:extLst>
            </p:cNvPr>
            <p:cNvSpPr/>
            <p:nvPr/>
          </p:nvSpPr>
          <p:spPr>
            <a:xfrm>
              <a:off x="1752774" y="332208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77149268-AE95-1E48-9E2A-143677F79458}"/>
                </a:ext>
              </a:extLst>
            </p:cNvPr>
            <p:cNvSpPr/>
            <p:nvPr/>
          </p:nvSpPr>
          <p:spPr>
            <a:xfrm>
              <a:off x="1914976" y="32326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BC3B5685-420D-584C-9638-D1F722E01395}"/>
                </a:ext>
              </a:extLst>
            </p:cNvPr>
            <p:cNvSpPr/>
            <p:nvPr/>
          </p:nvSpPr>
          <p:spPr>
            <a:xfrm>
              <a:off x="1715433" y="317806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0701261F-AA6E-3B4C-AA6A-91E3D2EE139B}"/>
                </a:ext>
              </a:extLst>
            </p:cNvPr>
            <p:cNvSpPr/>
            <p:nvPr/>
          </p:nvSpPr>
          <p:spPr>
            <a:xfrm>
              <a:off x="1984929" y="332467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5394CAFB-89A5-F443-A36C-5C54552F759C}"/>
                </a:ext>
              </a:extLst>
            </p:cNvPr>
            <p:cNvSpPr/>
            <p:nvPr/>
          </p:nvSpPr>
          <p:spPr>
            <a:xfrm>
              <a:off x="1919168" y="310605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870ABF97-D416-0A47-80B9-437ED7FD8553}"/>
                </a:ext>
              </a:extLst>
            </p:cNvPr>
            <p:cNvSpPr/>
            <p:nvPr/>
          </p:nvSpPr>
          <p:spPr>
            <a:xfrm>
              <a:off x="1859449" y="33984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0DF28D8-858A-D149-8273-07A1B4E6285B}"/>
              </a:ext>
            </a:extLst>
          </p:cNvPr>
          <p:cNvGrpSpPr/>
          <p:nvPr/>
        </p:nvGrpSpPr>
        <p:grpSpPr>
          <a:xfrm>
            <a:off x="4425039" y="3013633"/>
            <a:ext cx="1066584" cy="1196343"/>
            <a:chOff x="2739248" y="4323945"/>
            <a:chExt cx="1066584" cy="1196343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4A9CDA69-836E-4B46-9563-9DC4FB009DCD}"/>
                </a:ext>
              </a:extLst>
            </p:cNvPr>
            <p:cNvGrpSpPr/>
            <p:nvPr/>
          </p:nvGrpSpPr>
          <p:grpSpPr>
            <a:xfrm>
              <a:off x="2881149" y="4653136"/>
              <a:ext cx="924683" cy="867152"/>
              <a:chOff x="2888936" y="1752465"/>
              <a:chExt cx="924683" cy="867152"/>
            </a:xfrm>
          </p:grpSpPr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C85252C3-AD08-5446-B8D0-2984187D29D7}"/>
                  </a:ext>
                </a:extLst>
              </p:cNvPr>
              <p:cNvSpPr/>
              <p:nvPr/>
            </p:nvSpPr>
            <p:spPr>
              <a:xfrm>
                <a:off x="2888936" y="2008424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6F1F29E2-1130-F649-AEB6-63535BD929D8}"/>
                  </a:ext>
                </a:extLst>
              </p:cNvPr>
              <p:cNvSpPr/>
              <p:nvPr/>
            </p:nvSpPr>
            <p:spPr>
              <a:xfrm>
                <a:off x="2983422" y="1830404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B24B5B1D-38B5-DC4F-8802-22ED7BBCECAE}"/>
                  </a:ext>
                </a:extLst>
              </p:cNvPr>
              <p:cNvSpPr/>
              <p:nvPr/>
            </p:nvSpPr>
            <p:spPr>
              <a:xfrm>
                <a:off x="2941139" y="2179185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4558E216-A5BC-254F-A3D5-98710575569B}"/>
                  </a:ext>
                </a:extLst>
              </p:cNvPr>
              <p:cNvSpPr/>
              <p:nvPr/>
            </p:nvSpPr>
            <p:spPr>
              <a:xfrm>
                <a:off x="3032952" y="2292925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C82327A1-54F4-E748-9480-E7B5CF3EA5F6}"/>
                  </a:ext>
                </a:extLst>
              </p:cNvPr>
              <p:cNvSpPr/>
              <p:nvPr/>
            </p:nvSpPr>
            <p:spPr>
              <a:xfrm>
                <a:off x="3164373" y="1752465"/>
                <a:ext cx="288032" cy="255959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7C11B4D1-B65B-404F-A149-7175B14D9C95}"/>
                  </a:ext>
                </a:extLst>
              </p:cNvPr>
              <p:cNvSpPr/>
              <p:nvPr/>
            </p:nvSpPr>
            <p:spPr>
              <a:xfrm>
                <a:off x="3381326" y="1767385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76B42C74-EA41-B44C-914C-2CEED132DB45}"/>
                  </a:ext>
                </a:extLst>
              </p:cNvPr>
              <p:cNvSpPr/>
              <p:nvPr/>
            </p:nvSpPr>
            <p:spPr>
              <a:xfrm>
                <a:off x="3520527" y="1911401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7A1B819E-C6DB-9747-AE46-424AEF25EF13}"/>
                  </a:ext>
                </a:extLst>
              </p:cNvPr>
              <p:cNvSpPr/>
              <p:nvPr/>
            </p:nvSpPr>
            <p:spPr>
              <a:xfrm>
                <a:off x="3237555" y="2331585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63392EA0-F342-3041-90D2-3C19838679E4}"/>
                  </a:ext>
                </a:extLst>
              </p:cNvPr>
              <p:cNvSpPr/>
              <p:nvPr/>
            </p:nvSpPr>
            <p:spPr>
              <a:xfrm>
                <a:off x="3376511" y="2298124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id="{37355FBF-64FB-564A-8318-10E193827C4A}"/>
                  </a:ext>
                </a:extLst>
              </p:cNvPr>
              <p:cNvSpPr/>
              <p:nvPr/>
            </p:nvSpPr>
            <p:spPr>
              <a:xfrm>
                <a:off x="3442362" y="2204632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5F0F4166-37CB-FE40-9B3E-394F6F73E530}"/>
                  </a:ext>
                </a:extLst>
              </p:cNvPr>
              <p:cNvSpPr/>
              <p:nvPr/>
            </p:nvSpPr>
            <p:spPr>
              <a:xfrm>
                <a:off x="3525587" y="2069000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20B779B6-03DA-3B46-97F2-14E93CFC5D57}"/>
                  </a:ext>
                </a:extLst>
              </p:cNvPr>
              <p:cNvSpPr/>
              <p:nvPr/>
            </p:nvSpPr>
            <p:spPr>
              <a:xfrm>
                <a:off x="3382504" y="2125282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950DEA9F-118E-D045-89E9-06443BCB49F6}"/>
                  </a:ext>
                </a:extLst>
              </p:cNvPr>
              <p:cNvSpPr/>
              <p:nvPr/>
            </p:nvSpPr>
            <p:spPr>
              <a:xfrm>
                <a:off x="3388376" y="1926085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타원 54">
                <a:extLst>
                  <a:ext uri="{FF2B5EF4-FFF2-40B4-BE49-F238E27FC236}">
                    <a16:creationId xmlns:a16="http://schemas.microsoft.com/office/drawing/2014/main" id="{EAE00199-9C8B-824F-ABC7-9D2248E31716}"/>
                  </a:ext>
                </a:extLst>
              </p:cNvPr>
              <p:cNvSpPr/>
              <p:nvPr/>
            </p:nvSpPr>
            <p:spPr>
              <a:xfrm>
                <a:off x="3102447" y="1862339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010F729D-D104-DA45-98AA-BB3821A97C9C}"/>
                  </a:ext>
                </a:extLst>
              </p:cNvPr>
              <p:cNvSpPr/>
              <p:nvPr/>
            </p:nvSpPr>
            <p:spPr>
              <a:xfrm>
                <a:off x="2983422" y="2043553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타원 56">
                <a:extLst>
                  <a:ext uri="{FF2B5EF4-FFF2-40B4-BE49-F238E27FC236}">
                    <a16:creationId xmlns:a16="http://schemas.microsoft.com/office/drawing/2014/main" id="{EB61709D-08C4-5F4B-8CCF-B0E946D4497B}"/>
                  </a:ext>
                </a:extLst>
              </p:cNvPr>
              <p:cNvSpPr/>
              <p:nvPr/>
            </p:nvSpPr>
            <p:spPr>
              <a:xfrm>
                <a:off x="3106217" y="2177645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4D7AD985-13BE-EC4B-B41B-C93D29FDB71B}"/>
                  </a:ext>
                </a:extLst>
              </p:cNvPr>
              <p:cNvSpPr/>
              <p:nvPr/>
            </p:nvSpPr>
            <p:spPr>
              <a:xfrm>
                <a:off x="3268985" y="2154108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>
                <a:extLst>
                  <a:ext uri="{FF2B5EF4-FFF2-40B4-BE49-F238E27FC236}">
                    <a16:creationId xmlns:a16="http://schemas.microsoft.com/office/drawing/2014/main" id="{A3BEF964-1923-2E47-96FD-6A7484CF8325}"/>
                  </a:ext>
                </a:extLst>
              </p:cNvPr>
              <p:cNvSpPr/>
              <p:nvPr/>
            </p:nvSpPr>
            <p:spPr>
              <a:xfrm>
                <a:off x="3176968" y="2035169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2E4AD1C6-BAF2-BA4A-872B-27553C3B249B}"/>
                </a:ext>
              </a:extLst>
            </p:cNvPr>
            <p:cNvGrpSpPr/>
            <p:nvPr/>
          </p:nvGrpSpPr>
          <p:grpSpPr>
            <a:xfrm>
              <a:off x="2739248" y="4323945"/>
              <a:ext cx="557528" cy="580443"/>
              <a:chOff x="1715433" y="3106057"/>
              <a:chExt cx="557528" cy="580443"/>
            </a:xfrm>
            <a:effectLst>
              <a:outerShdw blurRad="152400" dist="127000" dir="10800000" sx="120000" sy="120000" algn="r" rotWithShape="0">
                <a:schemeClr val="tx1">
                  <a:lumMod val="60000"/>
                  <a:lumOff val="40000"/>
                  <a:alpha val="40000"/>
                </a:schemeClr>
              </a:outerShdw>
            </a:effectLst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D27984AB-6987-BD40-B7EF-64A20E172B93}"/>
                  </a:ext>
                </a:extLst>
              </p:cNvPr>
              <p:cNvSpPr/>
              <p:nvPr/>
            </p:nvSpPr>
            <p:spPr>
              <a:xfrm>
                <a:off x="1752774" y="3322081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D8659E4A-C06C-2540-8690-AF1BC950CA13}"/>
                  </a:ext>
                </a:extLst>
              </p:cNvPr>
              <p:cNvSpPr/>
              <p:nvPr/>
            </p:nvSpPr>
            <p:spPr>
              <a:xfrm>
                <a:off x="1914976" y="3232650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4E582286-AF06-6541-92E0-641DC5657488}"/>
                  </a:ext>
                </a:extLst>
              </p:cNvPr>
              <p:cNvSpPr/>
              <p:nvPr/>
            </p:nvSpPr>
            <p:spPr>
              <a:xfrm>
                <a:off x="1715433" y="3178065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8E16C755-3112-694D-A2F3-D2C1EFA9078F}"/>
                  </a:ext>
                </a:extLst>
              </p:cNvPr>
              <p:cNvSpPr/>
              <p:nvPr/>
            </p:nvSpPr>
            <p:spPr>
              <a:xfrm>
                <a:off x="1984929" y="3324678"/>
                <a:ext cx="288032" cy="288032"/>
              </a:xfrm>
              <a:prstGeom prst="ellipse">
                <a:avLst/>
              </a:prstGeom>
              <a:solidFill>
                <a:srgbClr val="BF1C0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48BD6527-8CFA-6040-8033-7A87A01FBEB7}"/>
                  </a:ext>
                </a:extLst>
              </p:cNvPr>
              <p:cNvSpPr/>
              <p:nvPr/>
            </p:nvSpPr>
            <p:spPr>
              <a:xfrm>
                <a:off x="1919168" y="3106057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97B1DC8C-389E-1448-BA72-1FB27A4AE79A}"/>
                  </a:ext>
                </a:extLst>
              </p:cNvPr>
              <p:cNvSpPr/>
              <p:nvPr/>
            </p:nvSpPr>
            <p:spPr>
              <a:xfrm>
                <a:off x="1859449" y="3398468"/>
                <a:ext cx="288032" cy="28803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145E1A60-308C-BC49-9346-1818322D430A}"/>
              </a:ext>
            </a:extLst>
          </p:cNvPr>
          <p:cNvGrpSpPr/>
          <p:nvPr/>
        </p:nvGrpSpPr>
        <p:grpSpPr>
          <a:xfrm>
            <a:off x="4506862" y="2982257"/>
            <a:ext cx="557528" cy="580443"/>
            <a:chOff x="1715433" y="3106057"/>
            <a:chExt cx="557528" cy="580443"/>
          </a:xfrm>
          <a:effectLst>
            <a:outerShdw blurRad="152400" dist="127000" dir="10800000" sx="120000" sy="120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04C7D995-C7CB-2E4A-8371-AD5F66F74E4A}"/>
                </a:ext>
              </a:extLst>
            </p:cNvPr>
            <p:cNvSpPr/>
            <p:nvPr/>
          </p:nvSpPr>
          <p:spPr>
            <a:xfrm>
              <a:off x="1752774" y="332208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D44CF3BE-CCA8-8743-A5F0-5ADCA46D207A}"/>
                </a:ext>
              </a:extLst>
            </p:cNvPr>
            <p:cNvSpPr/>
            <p:nvPr/>
          </p:nvSpPr>
          <p:spPr>
            <a:xfrm>
              <a:off x="1914976" y="32326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12F6D7DD-7BB9-5D4F-9708-4B5A6BBFB7AE}"/>
                </a:ext>
              </a:extLst>
            </p:cNvPr>
            <p:cNvSpPr/>
            <p:nvPr/>
          </p:nvSpPr>
          <p:spPr>
            <a:xfrm>
              <a:off x="1715433" y="317806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B338FFB9-DFFB-BB4A-A1B3-7B87EF9C189E}"/>
                </a:ext>
              </a:extLst>
            </p:cNvPr>
            <p:cNvSpPr/>
            <p:nvPr/>
          </p:nvSpPr>
          <p:spPr>
            <a:xfrm>
              <a:off x="1984929" y="332467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A43D3279-9FD8-E647-A88D-141D9477F7C3}"/>
                </a:ext>
              </a:extLst>
            </p:cNvPr>
            <p:cNvSpPr/>
            <p:nvPr/>
          </p:nvSpPr>
          <p:spPr>
            <a:xfrm>
              <a:off x="1919168" y="310605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92E1EE67-A2B2-934E-B23C-6B2E48682FFD}"/>
                </a:ext>
              </a:extLst>
            </p:cNvPr>
            <p:cNvSpPr/>
            <p:nvPr/>
          </p:nvSpPr>
          <p:spPr>
            <a:xfrm>
              <a:off x="1859449" y="33984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6" name="직선 연결선[R] 25">
            <a:extLst>
              <a:ext uri="{FF2B5EF4-FFF2-40B4-BE49-F238E27FC236}">
                <a16:creationId xmlns:a16="http://schemas.microsoft.com/office/drawing/2014/main" id="{73C66D1C-6844-8C48-89F2-62C292DA61AE}"/>
              </a:ext>
            </a:extLst>
          </p:cNvPr>
          <p:cNvCxnSpPr>
            <a:cxnSpLocks/>
          </p:cNvCxnSpPr>
          <p:nvPr/>
        </p:nvCxnSpPr>
        <p:spPr bwMode="auto">
          <a:xfrm flipV="1">
            <a:off x="1979712" y="3274003"/>
            <a:ext cx="3672408" cy="14920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직선 연결선[R] 77">
            <a:extLst>
              <a:ext uri="{FF2B5EF4-FFF2-40B4-BE49-F238E27FC236}">
                <a16:creationId xmlns:a16="http://schemas.microsoft.com/office/drawing/2014/main" id="{9B24B742-1301-8041-AC02-264307D6A0AE}"/>
              </a:ext>
            </a:extLst>
          </p:cNvPr>
          <p:cNvCxnSpPr>
            <a:cxnSpLocks/>
          </p:cNvCxnSpPr>
          <p:nvPr/>
        </p:nvCxnSpPr>
        <p:spPr bwMode="auto">
          <a:xfrm flipV="1">
            <a:off x="1974776" y="3852505"/>
            <a:ext cx="3672408" cy="14920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위쪽/아래쪽 화살표[U] 28">
            <a:extLst>
              <a:ext uri="{FF2B5EF4-FFF2-40B4-BE49-F238E27FC236}">
                <a16:creationId xmlns:a16="http://schemas.microsoft.com/office/drawing/2014/main" id="{521AABC1-A259-084A-B1CF-014BCF31E4AF}"/>
              </a:ext>
            </a:extLst>
          </p:cNvPr>
          <p:cNvSpPr/>
          <p:nvPr/>
        </p:nvSpPr>
        <p:spPr bwMode="auto">
          <a:xfrm>
            <a:off x="3253277" y="3330672"/>
            <a:ext cx="288032" cy="491384"/>
          </a:xfrm>
          <a:prstGeom prst="up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FD983E-2786-644D-90B2-33D5BE885B84}"/>
              </a:ext>
            </a:extLst>
          </p:cNvPr>
          <p:cNvSpPr txBox="1"/>
          <p:nvPr/>
        </p:nvSpPr>
        <p:spPr>
          <a:xfrm>
            <a:off x="4233072" y="2009422"/>
            <a:ext cx="23022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sz="2400" b="1" dirty="0"/>
              <a:t>준분열</a:t>
            </a:r>
            <a:r>
              <a:rPr kumimoji="1" lang="ko-KR" altLang="en-US" sz="2400" b="1" dirty="0"/>
              <a:t> 반응</a:t>
            </a:r>
            <a:endParaRPr kumimoji="1" lang="en-US" altLang="ko-KR" sz="2400" b="1" dirty="0"/>
          </a:p>
          <a:p>
            <a:r>
              <a:rPr kumimoji="1" lang="en-US" altLang="ko-KR" sz="2400" b="1" dirty="0"/>
              <a:t>(Quasi-fission)</a:t>
            </a:r>
            <a:endParaRPr kumimoji="1" lang="ko-Kore-KR" altLang="en-US" sz="2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8591CD-D17C-BD4C-A006-FA19B89A2E4C}"/>
              </a:ext>
            </a:extLst>
          </p:cNvPr>
          <p:cNvSpPr txBox="1"/>
          <p:nvPr/>
        </p:nvSpPr>
        <p:spPr>
          <a:xfrm>
            <a:off x="4233072" y="4458464"/>
            <a:ext cx="18966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4400" b="1" dirty="0">
                <a:solidFill>
                  <a:srgbClr val="FF0000"/>
                </a:solidFill>
              </a:rPr>
              <a:t>99% !!</a:t>
            </a:r>
            <a:endParaRPr kumimoji="1" lang="ko-Kore-KR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32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20503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0023 L 0.23664 -0.22916 " pathEditMode="relative" ptsTypes="AA">
                                      <p:cBhvr>
                                        <p:cTn id="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209 L 0.28021 0.21806 " pathEditMode="relative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핵의 합성 과정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17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491458-82D7-8C41-8D43-E719DAF57F27}"/>
              </a:ext>
            </a:extLst>
          </p:cNvPr>
          <p:cNvGrpSpPr/>
          <p:nvPr/>
        </p:nvGrpSpPr>
        <p:grpSpPr>
          <a:xfrm>
            <a:off x="4788024" y="2404158"/>
            <a:ext cx="924683" cy="867152"/>
            <a:chOff x="2888936" y="1752465"/>
            <a:chExt cx="924683" cy="867152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B63F813-588B-B445-887C-26D3250B0351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0186923-F17E-AE4F-8F2C-10D55821C8AE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421B1A5-BBA8-3148-BA1F-A8A830AABA3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FEADB6B-5AD0-014C-8283-436959A22D69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357E85-C459-834B-839D-4729DFFBE61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6649910-CAB8-6840-B689-9FAF1C5A9EB8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CD0BBAE-F5B4-A147-96D1-02307670AB4D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0805A50-548C-044F-AA2A-44298D6B8E6C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E0094BF-8EA2-9D47-B1E2-9119C8524A40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18EC7B6-8F39-7C4A-95C6-534468990805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34EAD84-6F03-264E-BA0A-10314BBB6E62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57BE327-4AED-3D43-B08E-79C340A4D3A8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A72DAB8-396C-5546-8767-F6F3FBB37097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9E94EC-0548-8945-979B-A68C9E6269BA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D16C5F0-4CBE-9B47-A416-3ADEB2CC79E2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DAB1FC0-48D5-2549-A690-9A8AC8124BF3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BE8628B-3AB8-AE4C-AF97-063920F11943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EBC6A5B-4D65-924A-B8EC-1099D864AE1B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4" name="오른쪽 화살표 1">
            <a:extLst>
              <a:ext uri="{FF2B5EF4-FFF2-40B4-BE49-F238E27FC236}">
                <a16:creationId xmlns:a16="http://schemas.microsoft.com/office/drawing/2014/main" id="{7FBA46AE-575E-5141-8DC7-F41513482E12}"/>
              </a:ext>
            </a:extLst>
          </p:cNvPr>
          <p:cNvSpPr/>
          <p:nvPr/>
        </p:nvSpPr>
        <p:spPr bwMode="auto">
          <a:xfrm>
            <a:off x="4019838" y="2364370"/>
            <a:ext cx="576064" cy="644355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아래쪽 화살표 2">
            <a:extLst>
              <a:ext uri="{FF2B5EF4-FFF2-40B4-BE49-F238E27FC236}">
                <a16:creationId xmlns:a16="http://schemas.microsoft.com/office/drawing/2014/main" id="{FB68E848-B7C4-7049-8070-D16778CB9C2C}"/>
              </a:ext>
            </a:extLst>
          </p:cNvPr>
          <p:cNvSpPr/>
          <p:nvPr/>
        </p:nvSpPr>
        <p:spPr bwMode="auto">
          <a:xfrm>
            <a:off x="3591213" y="3307662"/>
            <a:ext cx="1249014" cy="43204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AF59C2E-B7AA-0045-8710-94D63B345703}"/>
              </a:ext>
            </a:extLst>
          </p:cNvPr>
          <p:cNvGrpSpPr/>
          <p:nvPr/>
        </p:nvGrpSpPr>
        <p:grpSpPr>
          <a:xfrm>
            <a:off x="3627703" y="4010706"/>
            <a:ext cx="1319259" cy="1318712"/>
            <a:chOff x="3391670" y="3865996"/>
            <a:chExt cx="1319259" cy="1318712"/>
          </a:xfrm>
          <a:effectLst>
            <a:glow rad="228600">
              <a:srgbClr val="FF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AA1A4C69-33BD-3F44-ABB1-0591CAA3C9E0}"/>
                </a:ext>
              </a:extLst>
            </p:cNvPr>
            <p:cNvSpPr/>
            <p:nvPr/>
          </p:nvSpPr>
          <p:spPr>
            <a:xfrm>
              <a:off x="3459062" y="40864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252F0EB2-AE36-504B-ADC0-1586B267940E}"/>
                </a:ext>
              </a:extLst>
            </p:cNvPr>
            <p:cNvSpPr/>
            <p:nvPr/>
          </p:nvSpPr>
          <p:spPr>
            <a:xfrm>
              <a:off x="3412074" y="43079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D634BBF4-6E22-1048-BEFC-1C4738ED639D}"/>
                </a:ext>
              </a:extLst>
            </p:cNvPr>
            <p:cNvSpPr/>
            <p:nvPr/>
          </p:nvSpPr>
          <p:spPr>
            <a:xfrm>
              <a:off x="3637300" y="3948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FE3D7E04-2720-9347-AE90-F6F0D5438D6C}"/>
                </a:ext>
              </a:extLst>
            </p:cNvPr>
            <p:cNvSpPr/>
            <p:nvPr/>
          </p:nvSpPr>
          <p:spPr>
            <a:xfrm>
              <a:off x="3606413" y="418041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7ADBCE26-D7F9-244B-8748-1AC512B3EF71}"/>
                </a:ext>
              </a:extLst>
            </p:cNvPr>
            <p:cNvSpPr/>
            <p:nvPr/>
          </p:nvSpPr>
          <p:spPr>
            <a:xfrm>
              <a:off x="3903738" y="405488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2C2B43C0-AE1A-6D43-99D9-3640185FFE7C}"/>
                </a:ext>
              </a:extLst>
            </p:cNvPr>
            <p:cNvSpPr/>
            <p:nvPr/>
          </p:nvSpPr>
          <p:spPr>
            <a:xfrm>
              <a:off x="3391670" y="45236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3A1C929C-9872-0D40-A75A-2075773EEA34}"/>
                </a:ext>
              </a:extLst>
            </p:cNvPr>
            <p:cNvSpPr/>
            <p:nvPr/>
          </p:nvSpPr>
          <p:spPr>
            <a:xfrm>
              <a:off x="3678168" y="487510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FDA6E6F4-52F4-CF43-B77B-E95B11474915}"/>
                </a:ext>
              </a:extLst>
            </p:cNvPr>
            <p:cNvSpPr/>
            <p:nvPr/>
          </p:nvSpPr>
          <p:spPr>
            <a:xfrm>
              <a:off x="3566103" y="44699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36B5DA3F-FD74-E74D-8F66-DB3CCA262B86}"/>
                </a:ext>
              </a:extLst>
            </p:cNvPr>
            <p:cNvSpPr/>
            <p:nvPr/>
          </p:nvSpPr>
          <p:spPr>
            <a:xfrm>
              <a:off x="3891251" y="4345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25F728FE-17B8-C944-B91F-30238DA78E48}"/>
                </a:ext>
              </a:extLst>
            </p:cNvPr>
            <p:cNvSpPr/>
            <p:nvPr/>
          </p:nvSpPr>
          <p:spPr>
            <a:xfrm>
              <a:off x="3869662" y="455002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56EF06C2-6E95-494E-9B50-48C9E74F4978}"/>
                </a:ext>
              </a:extLst>
            </p:cNvPr>
            <p:cNvSpPr/>
            <p:nvPr/>
          </p:nvSpPr>
          <p:spPr>
            <a:xfrm>
              <a:off x="4297054" y="402670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96F59F60-E70B-E647-95CC-E4435F796EBC}"/>
                </a:ext>
              </a:extLst>
            </p:cNvPr>
            <p:cNvSpPr/>
            <p:nvPr/>
          </p:nvSpPr>
          <p:spPr>
            <a:xfrm>
              <a:off x="4173114" y="440600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B1C1024A-55F7-9944-A9F1-86AE2A40FFDF}"/>
                </a:ext>
              </a:extLst>
            </p:cNvPr>
            <p:cNvSpPr/>
            <p:nvPr/>
          </p:nvSpPr>
          <p:spPr>
            <a:xfrm>
              <a:off x="3678168" y="44169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A6309DE3-405D-DD4A-A0F5-91952A0DDDF4}"/>
                </a:ext>
              </a:extLst>
            </p:cNvPr>
            <p:cNvSpPr/>
            <p:nvPr/>
          </p:nvSpPr>
          <p:spPr>
            <a:xfrm>
              <a:off x="3684778" y="416085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12659191-01D1-994F-9666-437A678136B1}"/>
                </a:ext>
              </a:extLst>
            </p:cNvPr>
            <p:cNvSpPr/>
            <p:nvPr/>
          </p:nvSpPr>
          <p:spPr>
            <a:xfrm>
              <a:off x="4079329" y="38889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8361ACB3-752E-4440-AF15-646CD6F82737}"/>
                </a:ext>
              </a:extLst>
            </p:cNvPr>
            <p:cNvSpPr/>
            <p:nvPr/>
          </p:nvSpPr>
          <p:spPr>
            <a:xfrm>
              <a:off x="3822184" y="386599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789F11D4-5E2E-804F-8007-8C80092434AB}"/>
                </a:ext>
              </a:extLst>
            </p:cNvPr>
            <p:cNvSpPr/>
            <p:nvPr/>
          </p:nvSpPr>
          <p:spPr>
            <a:xfrm>
              <a:off x="3520797" y="470921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1E8A7FFE-743B-5848-B914-6AF2017A0705}"/>
                </a:ext>
              </a:extLst>
            </p:cNvPr>
            <p:cNvSpPr/>
            <p:nvPr/>
          </p:nvSpPr>
          <p:spPr>
            <a:xfrm>
              <a:off x="3730274" y="46616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타원 141">
              <a:extLst>
                <a:ext uri="{FF2B5EF4-FFF2-40B4-BE49-F238E27FC236}">
                  <a16:creationId xmlns:a16="http://schemas.microsoft.com/office/drawing/2014/main" id="{2BB0B990-6E62-FC4C-B64E-47B0FC8A7552}"/>
                </a:ext>
              </a:extLst>
            </p:cNvPr>
            <p:cNvSpPr/>
            <p:nvPr/>
          </p:nvSpPr>
          <p:spPr>
            <a:xfrm>
              <a:off x="3869662" y="48966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34FBBC90-2A4B-1E4C-9682-71D2153E1B74}"/>
                </a:ext>
              </a:extLst>
            </p:cNvPr>
            <p:cNvSpPr/>
            <p:nvPr/>
          </p:nvSpPr>
          <p:spPr>
            <a:xfrm>
              <a:off x="4061156" y="422821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타원 143">
              <a:extLst>
                <a:ext uri="{FF2B5EF4-FFF2-40B4-BE49-F238E27FC236}">
                  <a16:creationId xmlns:a16="http://schemas.microsoft.com/office/drawing/2014/main" id="{3ED79B4E-95DF-8D49-AE48-34FE0352ECA9}"/>
                </a:ext>
              </a:extLst>
            </p:cNvPr>
            <p:cNvSpPr/>
            <p:nvPr/>
          </p:nvSpPr>
          <p:spPr>
            <a:xfrm>
              <a:off x="4422897" y="42327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타원 144">
              <a:extLst>
                <a:ext uri="{FF2B5EF4-FFF2-40B4-BE49-F238E27FC236}">
                  <a16:creationId xmlns:a16="http://schemas.microsoft.com/office/drawing/2014/main" id="{7DF6DF9F-1C98-C34F-85D0-C1CE2AE0658E}"/>
                </a:ext>
              </a:extLst>
            </p:cNvPr>
            <p:cNvSpPr/>
            <p:nvPr/>
          </p:nvSpPr>
          <p:spPr>
            <a:xfrm>
              <a:off x="4274239" y="44357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타원 145">
              <a:extLst>
                <a:ext uri="{FF2B5EF4-FFF2-40B4-BE49-F238E27FC236}">
                  <a16:creationId xmlns:a16="http://schemas.microsoft.com/office/drawing/2014/main" id="{EFC137BB-C809-DB46-9936-7F4472CCC63E}"/>
                </a:ext>
              </a:extLst>
            </p:cNvPr>
            <p:cNvSpPr/>
            <p:nvPr/>
          </p:nvSpPr>
          <p:spPr>
            <a:xfrm>
              <a:off x="4283522" y="47238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타원 146">
              <a:extLst>
                <a:ext uri="{FF2B5EF4-FFF2-40B4-BE49-F238E27FC236}">
                  <a16:creationId xmlns:a16="http://schemas.microsoft.com/office/drawing/2014/main" id="{85A96BF8-CD88-5A4B-97E0-C35F45D0D25E}"/>
                </a:ext>
              </a:extLst>
            </p:cNvPr>
            <p:cNvSpPr/>
            <p:nvPr/>
          </p:nvSpPr>
          <p:spPr>
            <a:xfrm>
              <a:off x="4088539" y="487510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타원 147">
              <a:extLst>
                <a:ext uri="{FF2B5EF4-FFF2-40B4-BE49-F238E27FC236}">
                  <a16:creationId xmlns:a16="http://schemas.microsoft.com/office/drawing/2014/main" id="{E5EA8897-AC57-F643-8D28-2E35C36F0034}"/>
                </a:ext>
              </a:extLst>
            </p:cNvPr>
            <p:cNvSpPr/>
            <p:nvPr/>
          </p:nvSpPr>
          <p:spPr>
            <a:xfrm>
              <a:off x="3981727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" name="타원 148">
              <a:extLst>
                <a:ext uri="{FF2B5EF4-FFF2-40B4-BE49-F238E27FC236}">
                  <a16:creationId xmlns:a16="http://schemas.microsoft.com/office/drawing/2014/main" id="{546BCBC6-308A-CA4B-A64B-FA32A466B252}"/>
                </a:ext>
              </a:extLst>
            </p:cNvPr>
            <p:cNvSpPr/>
            <p:nvPr/>
          </p:nvSpPr>
          <p:spPr>
            <a:xfrm>
              <a:off x="4067766" y="411207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0" name="타원 149">
              <a:extLst>
                <a:ext uri="{FF2B5EF4-FFF2-40B4-BE49-F238E27FC236}">
                  <a16:creationId xmlns:a16="http://schemas.microsoft.com/office/drawing/2014/main" id="{DA7E47A4-9B37-EE4B-9EF8-30307DD1BF6B}"/>
                </a:ext>
              </a:extLst>
            </p:cNvPr>
            <p:cNvSpPr/>
            <p:nvPr/>
          </p:nvSpPr>
          <p:spPr>
            <a:xfrm>
              <a:off x="3822912" y="409304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1" name="타원 150">
              <a:extLst>
                <a:ext uri="{FF2B5EF4-FFF2-40B4-BE49-F238E27FC236}">
                  <a16:creationId xmlns:a16="http://schemas.microsoft.com/office/drawing/2014/main" id="{FDEF8224-0062-A442-B79F-FD28978A17B4}"/>
                </a:ext>
              </a:extLst>
            </p:cNvPr>
            <p:cNvSpPr/>
            <p:nvPr/>
          </p:nvSpPr>
          <p:spPr>
            <a:xfrm>
              <a:off x="4134127" y="46296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2" name="타원 151">
              <a:extLst>
                <a:ext uri="{FF2B5EF4-FFF2-40B4-BE49-F238E27FC236}">
                  <a16:creationId xmlns:a16="http://schemas.microsoft.com/office/drawing/2014/main" id="{B7DB81F9-2019-9841-B7C6-AC7F5614181F}"/>
                </a:ext>
              </a:extLst>
            </p:cNvPr>
            <p:cNvSpPr/>
            <p:nvPr/>
          </p:nvSpPr>
          <p:spPr>
            <a:xfrm>
              <a:off x="4392525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07B41004-7FB3-B946-A314-BEBACC9A5800}"/>
                </a:ext>
              </a:extLst>
            </p:cNvPr>
            <p:cNvSpPr/>
            <p:nvPr/>
          </p:nvSpPr>
          <p:spPr>
            <a:xfrm>
              <a:off x="3936758" y="47092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66C2554B-0677-A945-B657-50181DF8A883}"/>
                </a:ext>
              </a:extLst>
            </p:cNvPr>
            <p:cNvSpPr/>
            <p:nvPr/>
          </p:nvSpPr>
          <p:spPr>
            <a:xfrm>
              <a:off x="4260109" y="42524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C83176A9-B8FA-C540-BD7A-7414DF320624}"/>
                </a:ext>
              </a:extLst>
            </p:cNvPr>
            <p:cNvSpPr/>
            <p:nvPr/>
          </p:nvSpPr>
          <p:spPr>
            <a:xfrm>
              <a:off x="4085830" y="4477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타원 155">
              <a:extLst>
                <a:ext uri="{FF2B5EF4-FFF2-40B4-BE49-F238E27FC236}">
                  <a16:creationId xmlns:a16="http://schemas.microsoft.com/office/drawing/2014/main" id="{39FBA1AC-2D81-ED43-8F7F-94D852141CD3}"/>
                </a:ext>
              </a:extLst>
            </p:cNvPr>
            <p:cNvSpPr/>
            <p:nvPr/>
          </p:nvSpPr>
          <p:spPr>
            <a:xfrm>
              <a:off x="4018262" y="430609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A269F567-A4F6-DB46-97FF-57730DA7D784}"/>
                </a:ext>
              </a:extLst>
            </p:cNvPr>
            <p:cNvSpPr/>
            <p:nvPr/>
          </p:nvSpPr>
          <p:spPr>
            <a:xfrm>
              <a:off x="3828794" y="447145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37B08C49-A746-E940-8A67-0EF9324AB90A}"/>
              </a:ext>
            </a:extLst>
          </p:cNvPr>
          <p:cNvGrpSpPr/>
          <p:nvPr/>
        </p:nvGrpSpPr>
        <p:grpSpPr>
          <a:xfrm>
            <a:off x="3086773" y="2295518"/>
            <a:ext cx="557528" cy="580443"/>
            <a:chOff x="1715433" y="3106057"/>
            <a:chExt cx="557528" cy="580443"/>
          </a:xfrm>
          <a:effectLst>
            <a:outerShdw blurRad="152400" dist="127000" dir="10800000" sx="120000" sy="120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D57C60DC-1026-BC4C-809A-94664F57755C}"/>
                </a:ext>
              </a:extLst>
            </p:cNvPr>
            <p:cNvSpPr/>
            <p:nvPr/>
          </p:nvSpPr>
          <p:spPr>
            <a:xfrm>
              <a:off x="1752774" y="332208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E570C539-5A48-7245-BC53-DE5CB22037E2}"/>
                </a:ext>
              </a:extLst>
            </p:cNvPr>
            <p:cNvSpPr/>
            <p:nvPr/>
          </p:nvSpPr>
          <p:spPr>
            <a:xfrm>
              <a:off x="1914976" y="32326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52149F9B-E19C-0846-8A90-2C81E19DD996}"/>
                </a:ext>
              </a:extLst>
            </p:cNvPr>
            <p:cNvSpPr/>
            <p:nvPr/>
          </p:nvSpPr>
          <p:spPr>
            <a:xfrm>
              <a:off x="1715433" y="317806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D9657025-596C-7A4B-B5D3-DF914910D291}"/>
                </a:ext>
              </a:extLst>
            </p:cNvPr>
            <p:cNvSpPr/>
            <p:nvPr/>
          </p:nvSpPr>
          <p:spPr>
            <a:xfrm>
              <a:off x="1984929" y="332467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0CF354FC-9FCA-8B4E-9AB8-BB5EE12D1071}"/>
                </a:ext>
              </a:extLst>
            </p:cNvPr>
            <p:cNvSpPr/>
            <p:nvPr/>
          </p:nvSpPr>
          <p:spPr>
            <a:xfrm>
              <a:off x="1919168" y="310605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D21619E1-E2DE-2C4C-9A0F-60380EF4986D}"/>
                </a:ext>
              </a:extLst>
            </p:cNvPr>
            <p:cNvSpPr/>
            <p:nvPr/>
          </p:nvSpPr>
          <p:spPr>
            <a:xfrm>
              <a:off x="1859449" y="33984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478D19B7-65F4-9448-A6B3-BC97FEA74BF0}"/>
              </a:ext>
            </a:extLst>
          </p:cNvPr>
          <p:cNvGrpSpPr/>
          <p:nvPr/>
        </p:nvGrpSpPr>
        <p:grpSpPr>
          <a:xfrm rot="21041556">
            <a:off x="6231854" y="3523633"/>
            <a:ext cx="1298855" cy="729976"/>
            <a:chOff x="6032564" y="4065155"/>
            <a:chExt cx="1298855" cy="729976"/>
          </a:xfrm>
        </p:grpSpPr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DFF12AEC-6A1F-C342-BAED-674B1E0F7983}"/>
                </a:ext>
              </a:extLst>
            </p:cNvPr>
            <p:cNvSpPr/>
            <p:nvPr/>
          </p:nvSpPr>
          <p:spPr>
            <a:xfrm>
              <a:off x="6079552" y="428561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id="{0DF295B9-9B24-EC4A-9468-47F3EED7B1BE}"/>
                </a:ext>
              </a:extLst>
            </p:cNvPr>
            <p:cNvSpPr/>
            <p:nvPr/>
          </p:nvSpPr>
          <p:spPr>
            <a:xfrm>
              <a:off x="6032564" y="450709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598D14D7-7175-D94A-A760-FBF5AF896F39}"/>
                </a:ext>
              </a:extLst>
            </p:cNvPr>
            <p:cNvSpPr/>
            <p:nvPr/>
          </p:nvSpPr>
          <p:spPr>
            <a:xfrm>
              <a:off x="6257790" y="414806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3D8279F3-F769-0646-9655-EB95B8A71D28}"/>
                </a:ext>
              </a:extLst>
            </p:cNvPr>
            <p:cNvSpPr/>
            <p:nvPr/>
          </p:nvSpPr>
          <p:spPr>
            <a:xfrm>
              <a:off x="6226903" y="43795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1" name="타원 90">
              <a:extLst>
                <a:ext uri="{FF2B5EF4-FFF2-40B4-BE49-F238E27FC236}">
                  <a16:creationId xmlns:a16="http://schemas.microsoft.com/office/drawing/2014/main" id="{76EF0ED3-AF90-B549-80E4-BAC1E8BE65A5}"/>
                </a:ext>
              </a:extLst>
            </p:cNvPr>
            <p:cNvSpPr/>
            <p:nvPr/>
          </p:nvSpPr>
          <p:spPr>
            <a:xfrm>
              <a:off x="6524228" y="425404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" name="타원 96">
              <a:extLst>
                <a:ext uri="{FF2B5EF4-FFF2-40B4-BE49-F238E27FC236}">
                  <a16:creationId xmlns:a16="http://schemas.microsoft.com/office/drawing/2014/main" id="{2E1537B8-D9DD-174F-9914-ECE4F6E01E03}"/>
                </a:ext>
              </a:extLst>
            </p:cNvPr>
            <p:cNvSpPr/>
            <p:nvPr/>
          </p:nvSpPr>
          <p:spPr>
            <a:xfrm>
              <a:off x="6917544" y="422586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0" name="타원 99">
              <a:extLst>
                <a:ext uri="{FF2B5EF4-FFF2-40B4-BE49-F238E27FC236}">
                  <a16:creationId xmlns:a16="http://schemas.microsoft.com/office/drawing/2014/main" id="{E000BC23-5C54-D149-8697-7563F02A3B88}"/>
                </a:ext>
              </a:extLst>
            </p:cNvPr>
            <p:cNvSpPr/>
            <p:nvPr/>
          </p:nvSpPr>
          <p:spPr>
            <a:xfrm>
              <a:off x="6305268" y="436001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8E2693D5-A8DE-4F4E-9C1C-40B6F0FB521A}"/>
                </a:ext>
              </a:extLst>
            </p:cNvPr>
            <p:cNvSpPr/>
            <p:nvPr/>
          </p:nvSpPr>
          <p:spPr>
            <a:xfrm>
              <a:off x="6699819" y="4088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F4354798-E8A1-7A46-9400-B489A2148F13}"/>
                </a:ext>
              </a:extLst>
            </p:cNvPr>
            <p:cNvSpPr/>
            <p:nvPr/>
          </p:nvSpPr>
          <p:spPr>
            <a:xfrm>
              <a:off x="6442674" y="406515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B33BE067-4BF3-3849-982C-3E30F316CF4D}"/>
                </a:ext>
              </a:extLst>
            </p:cNvPr>
            <p:cNvSpPr/>
            <p:nvPr/>
          </p:nvSpPr>
          <p:spPr>
            <a:xfrm>
              <a:off x="6681646" y="442736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BDB65975-A6CF-F44B-A0C8-8489C2D2FECB}"/>
                </a:ext>
              </a:extLst>
            </p:cNvPr>
            <p:cNvSpPr/>
            <p:nvPr/>
          </p:nvSpPr>
          <p:spPr>
            <a:xfrm>
              <a:off x="7043387" y="443189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F5C6F656-79FA-8F48-A3AE-CC76F48ABDB3}"/>
                </a:ext>
              </a:extLst>
            </p:cNvPr>
            <p:cNvSpPr/>
            <p:nvPr/>
          </p:nvSpPr>
          <p:spPr>
            <a:xfrm>
              <a:off x="6688256" y="431122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1F62B4B8-0FA7-D642-874D-AAF3E8D61CB4}"/>
                </a:ext>
              </a:extLst>
            </p:cNvPr>
            <p:cNvSpPr/>
            <p:nvPr/>
          </p:nvSpPr>
          <p:spPr>
            <a:xfrm>
              <a:off x="6443402" y="42922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D4C397CC-85DF-214C-9E96-7A1A24695251}"/>
                </a:ext>
              </a:extLst>
            </p:cNvPr>
            <p:cNvSpPr/>
            <p:nvPr/>
          </p:nvSpPr>
          <p:spPr>
            <a:xfrm>
              <a:off x="6880599" y="445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F015D8A0-6301-1F4F-86C7-E3CC806167FB}"/>
                </a:ext>
              </a:extLst>
            </p:cNvPr>
            <p:cNvSpPr/>
            <p:nvPr/>
          </p:nvSpPr>
          <p:spPr>
            <a:xfrm>
              <a:off x="6638752" y="45052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823D367-F1BD-FE4F-B2A8-665B62E49F06}"/>
              </a:ext>
            </a:extLst>
          </p:cNvPr>
          <p:cNvGrpSpPr/>
          <p:nvPr/>
        </p:nvGrpSpPr>
        <p:grpSpPr>
          <a:xfrm rot="1273640">
            <a:off x="6144491" y="4970880"/>
            <a:ext cx="1288887" cy="838800"/>
            <a:chOff x="6012160" y="4545067"/>
            <a:chExt cx="1288887" cy="838800"/>
          </a:xfrm>
        </p:grpSpPr>
        <p:sp>
          <p:nvSpPr>
            <p:cNvPr id="92" name="타원 91">
              <a:extLst>
                <a:ext uri="{FF2B5EF4-FFF2-40B4-BE49-F238E27FC236}">
                  <a16:creationId xmlns:a16="http://schemas.microsoft.com/office/drawing/2014/main" id="{17A7ADDD-300B-1F41-B429-0DAFBC7D1E59}"/>
                </a:ext>
              </a:extLst>
            </p:cNvPr>
            <p:cNvSpPr/>
            <p:nvPr/>
          </p:nvSpPr>
          <p:spPr>
            <a:xfrm>
              <a:off x="6012160" y="47227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3" name="타원 92">
              <a:extLst>
                <a:ext uri="{FF2B5EF4-FFF2-40B4-BE49-F238E27FC236}">
                  <a16:creationId xmlns:a16="http://schemas.microsoft.com/office/drawing/2014/main" id="{6F1D20CB-2FE6-714B-A9FF-F44C8DC9B35E}"/>
                </a:ext>
              </a:extLst>
            </p:cNvPr>
            <p:cNvSpPr/>
            <p:nvPr/>
          </p:nvSpPr>
          <p:spPr>
            <a:xfrm>
              <a:off x="6298658" y="50742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106C6FE7-9D44-AE4A-80CF-5D19232F3E4E}"/>
                </a:ext>
              </a:extLst>
            </p:cNvPr>
            <p:cNvSpPr/>
            <p:nvPr/>
          </p:nvSpPr>
          <p:spPr>
            <a:xfrm>
              <a:off x="6186593" y="466911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DF441629-0997-E243-8D4C-4916E3AE60FD}"/>
                </a:ext>
              </a:extLst>
            </p:cNvPr>
            <p:cNvSpPr/>
            <p:nvPr/>
          </p:nvSpPr>
          <p:spPr>
            <a:xfrm>
              <a:off x="6511741" y="454506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6" name="타원 95">
              <a:extLst>
                <a:ext uri="{FF2B5EF4-FFF2-40B4-BE49-F238E27FC236}">
                  <a16:creationId xmlns:a16="http://schemas.microsoft.com/office/drawing/2014/main" id="{7DDE7CB2-4D19-F545-8282-C9C8D90046E1}"/>
                </a:ext>
              </a:extLst>
            </p:cNvPr>
            <p:cNvSpPr/>
            <p:nvPr/>
          </p:nvSpPr>
          <p:spPr>
            <a:xfrm>
              <a:off x="6490152" y="47491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EBCF81F5-571A-D047-8C4F-88C3989EA5A0}"/>
                </a:ext>
              </a:extLst>
            </p:cNvPr>
            <p:cNvSpPr/>
            <p:nvPr/>
          </p:nvSpPr>
          <p:spPr>
            <a:xfrm>
              <a:off x="6793604" y="460516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A3790207-7621-7149-A9DF-2B96F8B6C9E3}"/>
                </a:ext>
              </a:extLst>
            </p:cNvPr>
            <p:cNvSpPr/>
            <p:nvPr/>
          </p:nvSpPr>
          <p:spPr>
            <a:xfrm>
              <a:off x="6298658" y="46160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>
              <a:extLst>
                <a:ext uri="{FF2B5EF4-FFF2-40B4-BE49-F238E27FC236}">
                  <a16:creationId xmlns:a16="http://schemas.microsoft.com/office/drawing/2014/main" id="{4A082F0A-8E84-B341-AFA7-7107F3482840}"/>
                </a:ext>
              </a:extLst>
            </p:cNvPr>
            <p:cNvSpPr/>
            <p:nvPr/>
          </p:nvSpPr>
          <p:spPr>
            <a:xfrm>
              <a:off x="6141287" y="4908373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>
              <a:extLst>
                <a:ext uri="{FF2B5EF4-FFF2-40B4-BE49-F238E27FC236}">
                  <a16:creationId xmlns:a16="http://schemas.microsoft.com/office/drawing/2014/main" id="{1CC86BD8-5C66-CE44-9E98-07A2F38FECCA}"/>
                </a:ext>
              </a:extLst>
            </p:cNvPr>
            <p:cNvSpPr/>
            <p:nvPr/>
          </p:nvSpPr>
          <p:spPr>
            <a:xfrm>
              <a:off x="6350764" y="486083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80480A61-6EE4-0147-B1DE-98C0A3342D2B}"/>
                </a:ext>
              </a:extLst>
            </p:cNvPr>
            <p:cNvSpPr/>
            <p:nvPr/>
          </p:nvSpPr>
          <p:spPr>
            <a:xfrm>
              <a:off x="6490152" y="509583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타원 107">
              <a:extLst>
                <a:ext uri="{FF2B5EF4-FFF2-40B4-BE49-F238E27FC236}">
                  <a16:creationId xmlns:a16="http://schemas.microsoft.com/office/drawing/2014/main" id="{307DA6E9-57CF-FE4F-A2F8-53D4149437EE}"/>
                </a:ext>
              </a:extLst>
            </p:cNvPr>
            <p:cNvSpPr/>
            <p:nvPr/>
          </p:nvSpPr>
          <p:spPr>
            <a:xfrm>
              <a:off x="6894729" y="463494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타원 108">
              <a:extLst>
                <a:ext uri="{FF2B5EF4-FFF2-40B4-BE49-F238E27FC236}">
                  <a16:creationId xmlns:a16="http://schemas.microsoft.com/office/drawing/2014/main" id="{63D96C8E-F3A3-DE41-A7DD-5D73C7D71D94}"/>
                </a:ext>
              </a:extLst>
            </p:cNvPr>
            <p:cNvSpPr/>
            <p:nvPr/>
          </p:nvSpPr>
          <p:spPr>
            <a:xfrm>
              <a:off x="6904012" y="49229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5CFDA20A-74D0-6144-AFFB-426CCA871441}"/>
                </a:ext>
              </a:extLst>
            </p:cNvPr>
            <p:cNvSpPr/>
            <p:nvPr/>
          </p:nvSpPr>
          <p:spPr>
            <a:xfrm>
              <a:off x="6709029" y="507426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55872484-9A9D-8C4F-BCB2-40923FC40D16}"/>
                </a:ext>
              </a:extLst>
            </p:cNvPr>
            <p:cNvSpPr/>
            <p:nvPr/>
          </p:nvSpPr>
          <p:spPr>
            <a:xfrm>
              <a:off x="6602217" y="467643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841D6720-3797-7B49-8E6B-BD56713AC0EB}"/>
                </a:ext>
              </a:extLst>
            </p:cNvPr>
            <p:cNvSpPr/>
            <p:nvPr/>
          </p:nvSpPr>
          <p:spPr>
            <a:xfrm>
              <a:off x="6754617" y="482883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7CD8841F-56CA-B647-A721-C8831B8AB02E}"/>
                </a:ext>
              </a:extLst>
            </p:cNvPr>
            <p:cNvSpPr/>
            <p:nvPr/>
          </p:nvSpPr>
          <p:spPr>
            <a:xfrm>
              <a:off x="7013015" y="467643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0DDBD0DE-B277-E840-9896-76F5E5E0BEB1}"/>
                </a:ext>
              </a:extLst>
            </p:cNvPr>
            <p:cNvSpPr/>
            <p:nvPr/>
          </p:nvSpPr>
          <p:spPr>
            <a:xfrm>
              <a:off x="6557248" y="490837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371B7494-3D97-DE45-82D0-77C5C2CEDB8D}"/>
                </a:ext>
              </a:extLst>
            </p:cNvPr>
            <p:cNvSpPr/>
            <p:nvPr/>
          </p:nvSpPr>
          <p:spPr>
            <a:xfrm>
              <a:off x="6706320" y="467656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B5F4958E-C43E-2A46-9FF8-7232D1552712}"/>
                </a:ext>
              </a:extLst>
            </p:cNvPr>
            <p:cNvSpPr/>
            <p:nvPr/>
          </p:nvSpPr>
          <p:spPr>
            <a:xfrm>
              <a:off x="6449284" y="46706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6" name="오른쪽 화살표[R] 45">
            <a:extLst>
              <a:ext uri="{FF2B5EF4-FFF2-40B4-BE49-F238E27FC236}">
                <a16:creationId xmlns:a16="http://schemas.microsoft.com/office/drawing/2014/main" id="{03CC0396-DCF9-3348-85B8-C8D481A6EE2C}"/>
              </a:ext>
            </a:extLst>
          </p:cNvPr>
          <p:cNvSpPr/>
          <p:nvPr/>
        </p:nvSpPr>
        <p:spPr bwMode="auto">
          <a:xfrm>
            <a:off x="5287464" y="3988020"/>
            <a:ext cx="792088" cy="1300467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985AED-2E4C-E84A-AAEE-F224AACF5AC7}"/>
              </a:ext>
            </a:extLst>
          </p:cNvPr>
          <p:cNvSpPr txBox="1"/>
          <p:nvPr/>
        </p:nvSpPr>
        <p:spPr>
          <a:xfrm>
            <a:off x="6171433" y="2535358"/>
            <a:ext cx="26372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sz="2400" b="1" dirty="0"/>
              <a:t>핵분열</a:t>
            </a:r>
            <a:endParaRPr kumimoji="1" lang="en-US" altLang="ko-Kore-KR" sz="2400" b="1" dirty="0"/>
          </a:p>
          <a:p>
            <a:r>
              <a:rPr kumimoji="1" lang="en-US" altLang="ko-Kore-KR" sz="2400" b="1" dirty="0"/>
              <a:t>(Nuclear Fission)</a:t>
            </a:r>
            <a:endParaRPr kumimoji="1" lang="ko-Kore-KR" altLang="en-US" sz="2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94D9382-5D36-594B-A4BC-7AF9DD990205}"/>
              </a:ext>
            </a:extLst>
          </p:cNvPr>
          <p:cNvSpPr txBox="1"/>
          <p:nvPr/>
        </p:nvSpPr>
        <p:spPr>
          <a:xfrm>
            <a:off x="7569027" y="4347796"/>
            <a:ext cx="1273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2800" b="1" dirty="0">
                <a:solidFill>
                  <a:srgbClr val="FF0000"/>
                </a:solidFill>
              </a:rPr>
              <a:t>99% !!</a:t>
            </a:r>
            <a:endParaRPr kumimoji="1" lang="ko-Kore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49" name="왼쪽 화살표[L] 48">
            <a:extLst>
              <a:ext uri="{FF2B5EF4-FFF2-40B4-BE49-F238E27FC236}">
                <a16:creationId xmlns:a16="http://schemas.microsoft.com/office/drawing/2014/main" id="{13D0BB6C-2540-BE43-BB8E-CB9D714BD576}"/>
              </a:ext>
            </a:extLst>
          </p:cNvPr>
          <p:cNvSpPr/>
          <p:nvPr/>
        </p:nvSpPr>
        <p:spPr bwMode="auto">
          <a:xfrm>
            <a:off x="2485030" y="3829140"/>
            <a:ext cx="747021" cy="1481836"/>
          </a:xfrm>
          <a:prstGeom prst="lef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EA6E2F27-AB48-5B4A-8543-B39E99F34B10}"/>
              </a:ext>
            </a:extLst>
          </p:cNvPr>
          <p:cNvGrpSpPr/>
          <p:nvPr/>
        </p:nvGrpSpPr>
        <p:grpSpPr>
          <a:xfrm>
            <a:off x="527095" y="3923148"/>
            <a:ext cx="1319259" cy="1318712"/>
            <a:chOff x="3391670" y="3865996"/>
            <a:chExt cx="1319259" cy="1318712"/>
          </a:xfrm>
          <a:effectLst>
            <a:glow rad="228600">
              <a:srgbClr val="1556FF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9" name="타원 158">
              <a:extLst>
                <a:ext uri="{FF2B5EF4-FFF2-40B4-BE49-F238E27FC236}">
                  <a16:creationId xmlns:a16="http://schemas.microsoft.com/office/drawing/2014/main" id="{BA9B5A33-976C-584E-AF9A-A8A491C03416}"/>
                </a:ext>
              </a:extLst>
            </p:cNvPr>
            <p:cNvSpPr/>
            <p:nvPr/>
          </p:nvSpPr>
          <p:spPr>
            <a:xfrm>
              <a:off x="3459062" y="40864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0" name="타원 159">
              <a:extLst>
                <a:ext uri="{FF2B5EF4-FFF2-40B4-BE49-F238E27FC236}">
                  <a16:creationId xmlns:a16="http://schemas.microsoft.com/office/drawing/2014/main" id="{42FC7004-9B1B-C84C-A3B1-3B0AC733769A}"/>
                </a:ext>
              </a:extLst>
            </p:cNvPr>
            <p:cNvSpPr/>
            <p:nvPr/>
          </p:nvSpPr>
          <p:spPr>
            <a:xfrm>
              <a:off x="3412074" y="43079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타원 160">
              <a:extLst>
                <a:ext uri="{FF2B5EF4-FFF2-40B4-BE49-F238E27FC236}">
                  <a16:creationId xmlns:a16="http://schemas.microsoft.com/office/drawing/2014/main" id="{76416A58-9C6B-CF48-97D8-10221DFA03B2}"/>
                </a:ext>
              </a:extLst>
            </p:cNvPr>
            <p:cNvSpPr/>
            <p:nvPr/>
          </p:nvSpPr>
          <p:spPr>
            <a:xfrm>
              <a:off x="3637300" y="3948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2" name="타원 161">
              <a:extLst>
                <a:ext uri="{FF2B5EF4-FFF2-40B4-BE49-F238E27FC236}">
                  <a16:creationId xmlns:a16="http://schemas.microsoft.com/office/drawing/2014/main" id="{8AA2F4C7-DFCA-2644-8BE5-2A60AE357828}"/>
                </a:ext>
              </a:extLst>
            </p:cNvPr>
            <p:cNvSpPr/>
            <p:nvPr/>
          </p:nvSpPr>
          <p:spPr>
            <a:xfrm>
              <a:off x="3606413" y="418041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3" name="타원 162">
              <a:extLst>
                <a:ext uri="{FF2B5EF4-FFF2-40B4-BE49-F238E27FC236}">
                  <a16:creationId xmlns:a16="http://schemas.microsoft.com/office/drawing/2014/main" id="{D77C6278-B690-664B-9617-475BB177B387}"/>
                </a:ext>
              </a:extLst>
            </p:cNvPr>
            <p:cNvSpPr/>
            <p:nvPr/>
          </p:nvSpPr>
          <p:spPr>
            <a:xfrm>
              <a:off x="3903738" y="405488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4" name="타원 163">
              <a:extLst>
                <a:ext uri="{FF2B5EF4-FFF2-40B4-BE49-F238E27FC236}">
                  <a16:creationId xmlns:a16="http://schemas.microsoft.com/office/drawing/2014/main" id="{0F3ACFD4-95EA-674C-9D88-1E2F5876352C}"/>
                </a:ext>
              </a:extLst>
            </p:cNvPr>
            <p:cNvSpPr/>
            <p:nvPr/>
          </p:nvSpPr>
          <p:spPr>
            <a:xfrm>
              <a:off x="3391670" y="45236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" name="타원 164">
              <a:extLst>
                <a:ext uri="{FF2B5EF4-FFF2-40B4-BE49-F238E27FC236}">
                  <a16:creationId xmlns:a16="http://schemas.microsoft.com/office/drawing/2014/main" id="{22C9F125-AEB8-1144-BA18-0625BFE6AB77}"/>
                </a:ext>
              </a:extLst>
            </p:cNvPr>
            <p:cNvSpPr/>
            <p:nvPr/>
          </p:nvSpPr>
          <p:spPr>
            <a:xfrm>
              <a:off x="3678168" y="487510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" name="타원 165">
              <a:extLst>
                <a:ext uri="{FF2B5EF4-FFF2-40B4-BE49-F238E27FC236}">
                  <a16:creationId xmlns:a16="http://schemas.microsoft.com/office/drawing/2014/main" id="{BADD222C-8BCF-BC43-AD40-D90A43070651}"/>
                </a:ext>
              </a:extLst>
            </p:cNvPr>
            <p:cNvSpPr/>
            <p:nvPr/>
          </p:nvSpPr>
          <p:spPr>
            <a:xfrm>
              <a:off x="3566103" y="44699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7" name="타원 166">
              <a:extLst>
                <a:ext uri="{FF2B5EF4-FFF2-40B4-BE49-F238E27FC236}">
                  <a16:creationId xmlns:a16="http://schemas.microsoft.com/office/drawing/2014/main" id="{8F768108-9FA6-3D47-A1AA-07A8B1DFB82E}"/>
                </a:ext>
              </a:extLst>
            </p:cNvPr>
            <p:cNvSpPr/>
            <p:nvPr/>
          </p:nvSpPr>
          <p:spPr>
            <a:xfrm>
              <a:off x="3891251" y="4345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8" name="타원 167">
              <a:extLst>
                <a:ext uri="{FF2B5EF4-FFF2-40B4-BE49-F238E27FC236}">
                  <a16:creationId xmlns:a16="http://schemas.microsoft.com/office/drawing/2014/main" id="{189F53DD-8BC3-7449-9FB5-9CF38ECCC9CE}"/>
                </a:ext>
              </a:extLst>
            </p:cNvPr>
            <p:cNvSpPr/>
            <p:nvPr/>
          </p:nvSpPr>
          <p:spPr>
            <a:xfrm>
              <a:off x="3869662" y="455002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" name="타원 168">
              <a:extLst>
                <a:ext uri="{FF2B5EF4-FFF2-40B4-BE49-F238E27FC236}">
                  <a16:creationId xmlns:a16="http://schemas.microsoft.com/office/drawing/2014/main" id="{BFA4CBF7-54AB-9E4B-BEC7-E1D158435CCD}"/>
                </a:ext>
              </a:extLst>
            </p:cNvPr>
            <p:cNvSpPr/>
            <p:nvPr/>
          </p:nvSpPr>
          <p:spPr>
            <a:xfrm>
              <a:off x="4297054" y="402670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0" name="타원 169">
              <a:extLst>
                <a:ext uri="{FF2B5EF4-FFF2-40B4-BE49-F238E27FC236}">
                  <a16:creationId xmlns:a16="http://schemas.microsoft.com/office/drawing/2014/main" id="{2D251E29-11D1-4546-A4CB-2AA3AB17C192}"/>
                </a:ext>
              </a:extLst>
            </p:cNvPr>
            <p:cNvSpPr/>
            <p:nvPr/>
          </p:nvSpPr>
          <p:spPr>
            <a:xfrm>
              <a:off x="4173114" y="440600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1" name="타원 170">
              <a:extLst>
                <a:ext uri="{FF2B5EF4-FFF2-40B4-BE49-F238E27FC236}">
                  <a16:creationId xmlns:a16="http://schemas.microsoft.com/office/drawing/2014/main" id="{E37A6748-BA1D-6B44-B722-677D8781ABAC}"/>
                </a:ext>
              </a:extLst>
            </p:cNvPr>
            <p:cNvSpPr/>
            <p:nvPr/>
          </p:nvSpPr>
          <p:spPr>
            <a:xfrm>
              <a:off x="3678168" y="44169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타원 171">
              <a:extLst>
                <a:ext uri="{FF2B5EF4-FFF2-40B4-BE49-F238E27FC236}">
                  <a16:creationId xmlns:a16="http://schemas.microsoft.com/office/drawing/2014/main" id="{2E363929-2DB8-9C41-BFC7-60889BD058DB}"/>
                </a:ext>
              </a:extLst>
            </p:cNvPr>
            <p:cNvSpPr/>
            <p:nvPr/>
          </p:nvSpPr>
          <p:spPr>
            <a:xfrm>
              <a:off x="3684778" y="416085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타원 172">
              <a:extLst>
                <a:ext uri="{FF2B5EF4-FFF2-40B4-BE49-F238E27FC236}">
                  <a16:creationId xmlns:a16="http://schemas.microsoft.com/office/drawing/2014/main" id="{AB6D0B3C-5E01-BF48-B661-29B193CC2D48}"/>
                </a:ext>
              </a:extLst>
            </p:cNvPr>
            <p:cNvSpPr/>
            <p:nvPr/>
          </p:nvSpPr>
          <p:spPr>
            <a:xfrm>
              <a:off x="4079329" y="38889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타원 173">
              <a:extLst>
                <a:ext uri="{FF2B5EF4-FFF2-40B4-BE49-F238E27FC236}">
                  <a16:creationId xmlns:a16="http://schemas.microsoft.com/office/drawing/2014/main" id="{1A20C534-F990-F242-9B32-5EE3F3E30B01}"/>
                </a:ext>
              </a:extLst>
            </p:cNvPr>
            <p:cNvSpPr/>
            <p:nvPr/>
          </p:nvSpPr>
          <p:spPr>
            <a:xfrm>
              <a:off x="3822184" y="386599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타원 174">
              <a:extLst>
                <a:ext uri="{FF2B5EF4-FFF2-40B4-BE49-F238E27FC236}">
                  <a16:creationId xmlns:a16="http://schemas.microsoft.com/office/drawing/2014/main" id="{57A28FA7-6DF0-8A43-85BF-57CDB5A29841}"/>
                </a:ext>
              </a:extLst>
            </p:cNvPr>
            <p:cNvSpPr/>
            <p:nvPr/>
          </p:nvSpPr>
          <p:spPr>
            <a:xfrm>
              <a:off x="3520797" y="470921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타원 175">
              <a:extLst>
                <a:ext uri="{FF2B5EF4-FFF2-40B4-BE49-F238E27FC236}">
                  <a16:creationId xmlns:a16="http://schemas.microsoft.com/office/drawing/2014/main" id="{D07C8705-AA51-4242-A351-9AA4E845630B}"/>
                </a:ext>
              </a:extLst>
            </p:cNvPr>
            <p:cNvSpPr/>
            <p:nvPr/>
          </p:nvSpPr>
          <p:spPr>
            <a:xfrm>
              <a:off x="3730274" y="46616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타원 176">
              <a:extLst>
                <a:ext uri="{FF2B5EF4-FFF2-40B4-BE49-F238E27FC236}">
                  <a16:creationId xmlns:a16="http://schemas.microsoft.com/office/drawing/2014/main" id="{158E5B90-2FD1-4A4B-8678-B941F0E16D9B}"/>
                </a:ext>
              </a:extLst>
            </p:cNvPr>
            <p:cNvSpPr/>
            <p:nvPr/>
          </p:nvSpPr>
          <p:spPr>
            <a:xfrm>
              <a:off x="3869662" y="48966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타원 177">
              <a:extLst>
                <a:ext uri="{FF2B5EF4-FFF2-40B4-BE49-F238E27FC236}">
                  <a16:creationId xmlns:a16="http://schemas.microsoft.com/office/drawing/2014/main" id="{1C9E45BB-610B-1046-BC7C-2A606A67B6BD}"/>
                </a:ext>
              </a:extLst>
            </p:cNvPr>
            <p:cNvSpPr/>
            <p:nvPr/>
          </p:nvSpPr>
          <p:spPr>
            <a:xfrm>
              <a:off x="4061156" y="422821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타원 178">
              <a:extLst>
                <a:ext uri="{FF2B5EF4-FFF2-40B4-BE49-F238E27FC236}">
                  <a16:creationId xmlns:a16="http://schemas.microsoft.com/office/drawing/2014/main" id="{8EC5DFC9-56CB-1643-AF2C-BE1FE3BE79E6}"/>
                </a:ext>
              </a:extLst>
            </p:cNvPr>
            <p:cNvSpPr/>
            <p:nvPr/>
          </p:nvSpPr>
          <p:spPr>
            <a:xfrm>
              <a:off x="4422897" y="42327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타원 179">
              <a:extLst>
                <a:ext uri="{FF2B5EF4-FFF2-40B4-BE49-F238E27FC236}">
                  <a16:creationId xmlns:a16="http://schemas.microsoft.com/office/drawing/2014/main" id="{AB263121-EBFE-E549-95B7-F128738579F5}"/>
                </a:ext>
              </a:extLst>
            </p:cNvPr>
            <p:cNvSpPr/>
            <p:nvPr/>
          </p:nvSpPr>
          <p:spPr>
            <a:xfrm>
              <a:off x="4274239" y="44357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타원 180">
              <a:extLst>
                <a:ext uri="{FF2B5EF4-FFF2-40B4-BE49-F238E27FC236}">
                  <a16:creationId xmlns:a16="http://schemas.microsoft.com/office/drawing/2014/main" id="{1477C21E-FFE5-2D43-A54E-3CE465BA4A12}"/>
                </a:ext>
              </a:extLst>
            </p:cNvPr>
            <p:cNvSpPr/>
            <p:nvPr/>
          </p:nvSpPr>
          <p:spPr>
            <a:xfrm>
              <a:off x="4283522" y="47238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타원 181">
              <a:extLst>
                <a:ext uri="{FF2B5EF4-FFF2-40B4-BE49-F238E27FC236}">
                  <a16:creationId xmlns:a16="http://schemas.microsoft.com/office/drawing/2014/main" id="{49138421-6CD6-D643-9A34-6A97618BAC82}"/>
                </a:ext>
              </a:extLst>
            </p:cNvPr>
            <p:cNvSpPr/>
            <p:nvPr/>
          </p:nvSpPr>
          <p:spPr>
            <a:xfrm>
              <a:off x="4088539" y="487510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타원 182">
              <a:extLst>
                <a:ext uri="{FF2B5EF4-FFF2-40B4-BE49-F238E27FC236}">
                  <a16:creationId xmlns:a16="http://schemas.microsoft.com/office/drawing/2014/main" id="{61835846-F6D4-824C-8865-7B72B655EB46}"/>
                </a:ext>
              </a:extLst>
            </p:cNvPr>
            <p:cNvSpPr/>
            <p:nvPr/>
          </p:nvSpPr>
          <p:spPr>
            <a:xfrm>
              <a:off x="3981727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4" name="타원 183">
              <a:extLst>
                <a:ext uri="{FF2B5EF4-FFF2-40B4-BE49-F238E27FC236}">
                  <a16:creationId xmlns:a16="http://schemas.microsoft.com/office/drawing/2014/main" id="{0E1BBD34-C6B7-134A-93C7-E94AD5E6FCD3}"/>
                </a:ext>
              </a:extLst>
            </p:cNvPr>
            <p:cNvSpPr/>
            <p:nvPr/>
          </p:nvSpPr>
          <p:spPr>
            <a:xfrm>
              <a:off x="4067766" y="411207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5" name="타원 184">
              <a:extLst>
                <a:ext uri="{FF2B5EF4-FFF2-40B4-BE49-F238E27FC236}">
                  <a16:creationId xmlns:a16="http://schemas.microsoft.com/office/drawing/2014/main" id="{5183E029-767A-E74F-9CC9-26DC09080227}"/>
                </a:ext>
              </a:extLst>
            </p:cNvPr>
            <p:cNvSpPr/>
            <p:nvPr/>
          </p:nvSpPr>
          <p:spPr>
            <a:xfrm>
              <a:off x="3822912" y="409304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6" name="타원 185">
              <a:extLst>
                <a:ext uri="{FF2B5EF4-FFF2-40B4-BE49-F238E27FC236}">
                  <a16:creationId xmlns:a16="http://schemas.microsoft.com/office/drawing/2014/main" id="{353FBC11-708D-414C-836E-A0D45D55C078}"/>
                </a:ext>
              </a:extLst>
            </p:cNvPr>
            <p:cNvSpPr/>
            <p:nvPr/>
          </p:nvSpPr>
          <p:spPr>
            <a:xfrm>
              <a:off x="4134127" y="46296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7" name="타원 186">
              <a:extLst>
                <a:ext uri="{FF2B5EF4-FFF2-40B4-BE49-F238E27FC236}">
                  <a16:creationId xmlns:a16="http://schemas.microsoft.com/office/drawing/2014/main" id="{842EA441-AD50-0F4A-B21E-5D1C15F5473F}"/>
                </a:ext>
              </a:extLst>
            </p:cNvPr>
            <p:cNvSpPr/>
            <p:nvPr/>
          </p:nvSpPr>
          <p:spPr>
            <a:xfrm>
              <a:off x="4392525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8" name="타원 187">
              <a:extLst>
                <a:ext uri="{FF2B5EF4-FFF2-40B4-BE49-F238E27FC236}">
                  <a16:creationId xmlns:a16="http://schemas.microsoft.com/office/drawing/2014/main" id="{11B48948-ACC2-5442-9872-BD08B3B839FE}"/>
                </a:ext>
              </a:extLst>
            </p:cNvPr>
            <p:cNvSpPr/>
            <p:nvPr/>
          </p:nvSpPr>
          <p:spPr>
            <a:xfrm>
              <a:off x="3936758" y="47092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9" name="타원 188">
              <a:extLst>
                <a:ext uri="{FF2B5EF4-FFF2-40B4-BE49-F238E27FC236}">
                  <a16:creationId xmlns:a16="http://schemas.microsoft.com/office/drawing/2014/main" id="{961B3C03-D0B4-7F4E-AE64-BFB6A4C2C5C7}"/>
                </a:ext>
              </a:extLst>
            </p:cNvPr>
            <p:cNvSpPr/>
            <p:nvPr/>
          </p:nvSpPr>
          <p:spPr>
            <a:xfrm>
              <a:off x="4260109" y="42524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0" name="타원 189">
              <a:extLst>
                <a:ext uri="{FF2B5EF4-FFF2-40B4-BE49-F238E27FC236}">
                  <a16:creationId xmlns:a16="http://schemas.microsoft.com/office/drawing/2014/main" id="{7C8AA60E-0313-3443-9104-81FD555B86BA}"/>
                </a:ext>
              </a:extLst>
            </p:cNvPr>
            <p:cNvSpPr/>
            <p:nvPr/>
          </p:nvSpPr>
          <p:spPr>
            <a:xfrm>
              <a:off x="4085830" y="4477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타원 190">
              <a:extLst>
                <a:ext uri="{FF2B5EF4-FFF2-40B4-BE49-F238E27FC236}">
                  <a16:creationId xmlns:a16="http://schemas.microsoft.com/office/drawing/2014/main" id="{6EABAD68-2415-FB4F-B6E4-30F5F0CE354A}"/>
                </a:ext>
              </a:extLst>
            </p:cNvPr>
            <p:cNvSpPr/>
            <p:nvPr/>
          </p:nvSpPr>
          <p:spPr>
            <a:xfrm>
              <a:off x="4018262" y="430609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타원 191">
              <a:extLst>
                <a:ext uri="{FF2B5EF4-FFF2-40B4-BE49-F238E27FC236}">
                  <a16:creationId xmlns:a16="http://schemas.microsoft.com/office/drawing/2014/main" id="{8DBF4B89-D9B3-4C49-8F50-11BE0025D078}"/>
                </a:ext>
              </a:extLst>
            </p:cNvPr>
            <p:cNvSpPr/>
            <p:nvPr/>
          </p:nvSpPr>
          <p:spPr>
            <a:xfrm>
              <a:off x="3828794" y="447145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93" name="타원 192">
            <a:extLst>
              <a:ext uri="{FF2B5EF4-FFF2-40B4-BE49-F238E27FC236}">
                <a16:creationId xmlns:a16="http://schemas.microsoft.com/office/drawing/2014/main" id="{A699F9C5-F9E6-6A40-AABC-5CD299744C55}"/>
              </a:ext>
            </a:extLst>
          </p:cNvPr>
          <p:cNvSpPr/>
          <p:nvPr/>
        </p:nvSpPr>
        <p:spPr>
          <a:xfrm>
            <a:off x="1763688" y="2977663"/>
            <a:ext cx="288032" cy="2880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" name="타원 193">
            <a:extLst>
              <a:ext uri="{FF2B5EF4-FFF2-40B4-BE49-F238E27FC236}">
                <a16:creationId xmlns:a16="http://schemas.microsoft.com/office/drawing/2014/main" id="{2181DA23-22A1-704A-955E-5AE8C51E19A2}"/>
              </a:ext>
            </a:extLst>
          </p:cNvPr>
          <p:cNvSpPr/>
          <p:nvPr/>
        </p:nvSpPr>
        <p:spPr>
          <a:xfrm>
            <a:off x="395288" y="3140968"/>
            <a:ext cx="288032" cy="2880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오른쪽 화살표[R] 49">
            <a:extLst>
              <a:ext uri="{FF2B5EF4-FFF2-40B4-BE49-F238E27FC236}">
                <a16:creationId xmlns:a16="http://schemas.microsoft.com/office/drawing/2014/main" id="{EA0D0069-6F3E-814F-B71D-29ED5C1F4BD9}"/>
              </a:ext>
            </a:extLst>
          </p:cNvPr>
          <p:cNvSpPr/>
          <p:nvPr/>
        </p:nvSpPr>
        <p:spPr bwMode="auto">
          <a:xfrm rot="18110011">
            <a:off x="1323419" y="3489250"/>
            <a:ext cx="664379" cy="248310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5" name="오른쪽 화살표[R] 194">
            <a:extLst>
              <a:ext uri="{FF2B5EF4-FFF2-40B4-BE49-F238E27FC236}">
                <a16:creationId xmlns:a16="http://schemas.microsoft.com/office/drawing/2014/main" id="{A4BA6BF0-CC49-A142-A1D7-E010207D09B4}"/>
              </a:ext>
            </a:extLst>
          </p:cNvPr>
          <p:cNvSpPr/>
          <p:nvPr/>
        </p:nvSpPr>
        <p:spPr bwMode="auto">
          <a:xfrm rot="14148265">
            <a:off x="439628" y="3649385"/>
            <a:ext cx="664379" cy="248310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4D710061-2394-644D-95EC-39B29F65E117}"/>
              </a:ext>
            </a:extLst>
          </p:cNvPr>
          <p:cNvSpPr txBox="1"/>
          <p:nvPr/>
        </p:nvSpPr>
        <p:spPr>
          <a:xfrm>
            <a:off x="771817" y="5458896"/>
            <a:ext cx="1091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2800" b="1" dirty="0">
                <a:solidFill>
                  <a:srgbClr val="FF0000"/>
                </a:solidFill>
              </a:rPr>
              <a:t>&lt; 1%</a:t>
            </a:r>
            <a:endParaRPr kumimoji="1" lang="ko-Kore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0BDDD2F6-E3BE-8C48-B7CB-90E44845B041}"/>
              </a:ext>
            </a:extLst>
          </p:cNvPr>
          <p:cNvSpPr txBox="1"/>
          <p:nvPr/>
        </p:nvSpPr>
        <p:spPr>
          <a:xfrm>
            <a:off x="155687" y="1961935"/>
            <a:ext cx="2151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증발</a:t>
            </a:r>
            <a:endParaRPr kumimoji="1" lang="en-US" altLang="ko-Kore-KR" sz="2400" b="1" dirty="0"/>
          </a:p>
          <a:p>
            <a:r>
              <a:rPr kumimoji="1" lang="en-US" altLang="ko-Kore-KR" sz="2400" b="1" dirty="0"/>
              <a:t>(Evaporation)</a:t>
            </a:r>
            <a:endParaRPr kumimoji="1" lang="ko-Kore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5517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48" grpId="0"/>
      <p:bldP spid="49" grpId="0" animBg="1"/>
      <p:bldP spid="193" grpId="0" animBg="1"/>
      <p:bldP spid="194" grpId="0" animBg="1"/>
      <p:bldP spid="50" grpId="0" animBg="1"/>
      <p:bldP spid="195" grpId="0" animBg="1"/>
      <p:bldP spid="196" grpId="0"/>
      <p:bldP spid="1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새로운 핵의 합성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18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491458-82D7-8C41-8D43-E719DAF57F27}"/>
              </a:ext>
            </a:extLst>
          </p:cNvPr>
          <p:cNvGrpSpPr/>
          <p:nvPr/>
        </p:nvGrpSpPr>
        <p:grpSpPr>
          <a:xfrm>
            <a:off x="2267744" y="2132856"/>
            <a:ext cx="924683" cy="867152"/>
            <a:chOff x="2888936" y="1752465"/>
            <a:chExt cx="924683" cy="867152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B63F813-588B-B445-887C-26D3250B0351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0186923-F17E-AE4F-8F2C-10D55821C8AE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421B1A5-BBA8-3148-BA1F-A8A830AABA3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FEADB6B-5AD0-014C-8283-436959A22D69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357E85-C459-834B-839D-4729DFFBE61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6649910-CAB8-6840-B689-9FAF1C5A9EB8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CD0BBAE-F5B4-A147-96D1-02307670AB4D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0805A50-548C-044F-AA2A-44298D6B8E6C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E0094BF-8EA2-9D47-B1E2-9119C8524A40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18EC7B6-8F39-7C4A-95C6-534468990805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34EAD84-6F03-264E-BA0A-10314BBB6E62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57BE327-4AED-3D43-B08E-79C340A4D3A8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A72DAB8-396C-5546-8767-F6F3FBB37097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9E94EC-0548-8945-979B-A68C9E6269BA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D16C5F0-4CBE-9B47-A416-3ADEB2CC79E2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DAB1FC0-48D5-2549-A690-9A8AC8124BF3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BE8628B-3AB8-AE4C-AF97-063920F11943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EBC6A5B-4D65-924A-B8EC-1099D864AE1B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4" name="오른쪽 화살표 1">
            <a:extLst>
              <a:ext uri="{FF2B5EF4-FFF2-40B4-BE49-F238E27FC236}">
                <a16:creationId xmlns:a16="http://schemas.microsoft.com/office/drawing/2014/main" id="{7FBA46AE-575E-5141-8DC7-F41513482E12}"/>
              </a:ext>
            </a:extLst>
          </p:cNvPr>
          <p:cNvSpPr/>
          <p:nvPr/>
        </p:nvSpPr>
        <p:spPr bwMode="auto">
          <a:xfrm>
            <a:off x="1499558" y="2093068"/>
            <a:ext cx="576064" cy="644355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아래쪽 화살표 2">
            <a:extLst>
              <a:ext uri="{FF2B5EF4-FFF2-40B4-BE49-F238E27FC236}">
                <a16:creationId xmlns:a16="http://schemas.microsoft.com/office/drawing/2014/main" id="{FB68E848-B7C4-7049-8070-D16778CB9C2C}"/>
              </a:ext>
            </a:extLst>
          </p:cNvPr>
          <p:cNvSpPr/>
          <p:nvPr/>
        </p:nvSpPr>
        <p:spPr bwMode="auto">
          <a:xfrm>
            <a:off x="1070933" y="3036360"/>
            <a:ext cx="1249014" cy="43204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AF59C2E-B7AA-0045-8710-94D63B345703}"/>
              </a:ext>
            </a:extLst>
          </p:cNvPr>
          <p:cNvGrpSpPr/>
          <p:nvPr/>
        </p:nvGrpSpPr>
        <p:grpSpPr>
          <a:xfrm>
            <a:off x="1107423" y="3739404"/>
            <a:ext cx="1319259" cy="1318712"/>
            <a:chOff x="3391670" y="3865996"/>
            <a:chExt cx="1319259" cy="1318712"/>
          </a:xfr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AA1A4C69-33BD-3F44-ABB1-0591CAA3C9E0}"/>
                </a:ext>
              </a:extLst>
            </p:cNvPr>
            <p:cNvSpPr/>
            <p:nvPr/>
          </p:nvSpPr>
          <p:spPr>
            <a:xfrm>
              <a:off x="3459062" y="40864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252F0EB2-AE36-504B-ADC0-1586B267940E}"/>
                </a:ext>
              </a:extLst>
            </p:cNvPr>
            <p:cNvSpPr/>
            <p:nvPr/>
          </p:nvSpPr>
          <p:spPr>
            <a:xfrm>
              <a:off x="3412074" y="43079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D634BBF4-6E22-1048-BEFC-1C4738ED639D}"/>
                </a:ext>
              </a:extLst>
            </p:cNvPr>
            <p:cNvSpPr/>
            <p:nvPr/>
          </p:nvSpPr>
          <p:spPr>
            <a:xfrm>
              <a:off x="3637300" y="3948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FE3D7E04-2720-9347-AE90-F6F0D5438D6C}"/>
                </a:ext>
              </a:extLst>
            </p:cNvPr>
            <p:cNvSpPr/>
            <p:nvPr/>
          </p:nvSpPr>
          <p:spPr>
            <a:xfrm>
              <a:off x="3606413" y="418041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7ADBCE26-D7F9-244B-8748-1AC512B3EF71}"/>
                </a:ext>
              </a:extLst>
            </p:cNvPr>
            <p:cNvSpPr/>
            <p:nvPr/>
          </p:nvSpPr>
          <p:spPr>
            <a:xfrm>
              <a:off x="3903738" y="405488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2C2B43C0-AE1A-6D43-99D9-3640185FFE7C}"/>
                </a:ext>
              </a:extLst>
            </p:cNvPr>
            <p:cNvSpPr/>
            <p:nvPr/>
          </p:nvSpPr>
          <p:spPr>
            <a:xfrm>
              <a:off x="3391670" y="45236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3A1C929C-9872-0D40-A75A-2075773EEA34}"/>
                </a:ext>
              </a:extLst>
            </p:cNvPr>
            <p:cNvSpPr/>
            <p:nvPr/>
          </p:nvSpPr>
          <p:spPr>
            <a:xfrm>
              <a:off x="3678168" y="487510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FDA6E6F4-52F4-CF43-B77B-E95B11474915}"/>
                </a:ext>
              </a:extLst>
            </p:cNvPr>
            <p:cNvSpPr/>
            <p:nvPr/>
          </p:nvSpPr>
          <p:spPr>
            <a:xfrm>
              <a:off x="3566103" y="44699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36B5DA3F-FD74-E74D-8F66-DB3CCA262B86}"/>
                </a:ext>
              </a:extLst>
            </p:cNvPr>
            <p:cNvSpPr/>
            <p:nvPr/>
          </p:nvSpPr>
          <p:spPr>
            <a:xfrm>
              <a:off x="3891251" y="4345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25F728FE-17B8-C944-B91F-30238DA78E48}"/>
                </a:ext>
              </a:extLst>
            </p:cNvPr>
            <p:cNvSpPr/>
            <p:nvPr/>
          </p:nvSpPr>
          <p:spPr>
            <a:xfrm>
              <a:off x="3869662" y="455002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56EF06C2-6E95-494E-9B50-48C9E74F4978}"/>
                </a:ext>
              </a:extLst>
            </p:cNvPr>
            <p:cNvSpPr/>
            <p:nvPr/>
          </p:nvSpPr>
          <p:spPr>
            <a:xfrm>
              <a:off x="4297054" y="402670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96F59F60-E70B-E647-95CC-E4435F796EBC}"/>
                </a:ext>
              </a:extLst>
            </p:cNvPr>
            <p:cNvSpPr/>
            <p:nvPr/>
          </p:nvSpPr>
          <p:spPr>
            <a:xfrm>
              <a:off x="4173114" y="440600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B1C1024A-55F7-9944-A9F1-86AE2A40FFDF}"/>
                </a:ext>
              </a:extLst>
            </p:cNvPr>
            <p:cNvSpPr/>
            <p:nvPr/>
          </p:nvSpPr>
          <p:spPr>
            <a:xfrm>
              <a:off x="3678168" y="44169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A6309DE3-405D-DD4A-A0F5-91952A0DDDF4}"/>
                </a:ext>
              </a:extLst>
            </p:cNvPr>
            <p:cNvSpPr/>
            <p:nvPr/>
          </p:nvSpPr>
          <p:spPr>
            <a:xfrm>
              <a:off x="3684778" y="416085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12659191-01D1-994F-9666-437A678136B1}"/>
                </a:ext>
              </a:extLst>
            </p:cNvPr>
            <p:cNvSpPr/>
            <p:nvPr/>
          </p:nvSpPr>
          <p:spPr>
            <a:xfrm>
              <a:off x="4079329" y="38889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8361ACB3-752E-4440-AF15-646CD6F82737}"/>
                </a:ext>
              </a:extLst>
            </p:cNvPr>
            <p:cNvSpPr/>
            <p:nvPr/>
          </p:nvSpPr>
          <p:spPr>
            <a:xfrm>
              <a:off x="3822184" y="386599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789F11D4-5E2E-804F-8007-8C80092434AB}"/>
                </a:ext>
              </a:extLst>
            </p:cNvPr>
            <p:cNvSpPr/>
            <p:nvPr/>
          </p:nvSpPr>
          <p:spPr>
            <a:xfrm>
              <a:off x="3520797" y="470921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1E8A7FFE-743B-5848-B914-6AF2017A0705}"/>
                </a:ext>
              </a:extLst>
            </p:cNvPr>
            <p:cNvSpPr/>
            <p:nvPr/>
          </p:nvSpPr>
          <p:spPr>
            <a:xfrm>
              <a:off x="3730274" y="46616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타원 141">
              <a:extLst>
                <a:ext uri="{FF2B5EF4-FFF2-40B4-BE49-F238E27FC236}">
                  <a16:creationId xmlns:a16="http://schemas.microsoft.com/office/drawing/2014/main" id="{2BB0B990-6E62-FC4C-B64E-47B0FC8A7552}"/>
                </a:ext>
              </a:extLst>
            </p:cNvPr>
            <p:cNvSpPr/>
            <p:nvPr/>
          </p:nvSpPr>
          <p:spPr>
            <a:xfrm>
              <a:off x="3869662" y="48966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34FBBC90-2A4B-1E4C-9682-71D2153E1B74}"/>
                </a:ext>
              </a:extLst>
            </p:cNvPr>
            <p:cNvSpPr/>
            <p:nvPr/>
          </p:nvSpPr>
          <p:spPr>
            <a:xfrm>
              <a:off x="4061156" y="422821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타원 143">
              <a:extLst>
                <a:ext uri="{FF2B5EF4-FFF2-40B4-BE49-F238E27FC236}">
                  <a16:creationId xmlns:a16="http://schemas.microsoft.com/office/drawing/2014/main" id="{3ED79B4E-95DF-8D49-AE48-34FE0352ECA9}"/>
                </a:ext>
              </a:extLst>
            </p:cNvPr>
            <p:cNvSpPr/>
            <p:nvPr/>
          </p:nvSpPr>
          <p:spPr>
            <a:xfrm>
              <a:off x="4422897" y="42327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타원 144">
              <a:extLst>
                <a:ext uri="{FF2B5EF4-FFF2-40B4-BE49-F238E27FC236}">
                  <a16:creationId xmlns:a16="http://schemas.microsoft.com/office/drawing/2014/main" id="{7DF6DF9F-1C98-C34F-85D0-C1CE2AE0658E}"/>
                </a:ext>
              </a:extLst>
            </p:cNvPr>
            <p:cNvSpPr/>
            <p:nvPr/>
          </p:nvSpPr>
          <p:spPr>
            <a:xfrm>
              <a:off x="4274239" y="44357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타원 145">
              <a:extLst>
                <a:ext uri="{FF2B5EF4-FFF2-40B4-BE49-F238E27FC236}">
                  <a16:creationId xmlns:a16="http://schemas.microsoft.com/office/drawing/2014/main" id="{EFC137BB-C809-DB46-9936-7F4472CCC63E}"/>
                </a:ext>
              </a:extLst>
            </p:cNvPr>
            <p:cNvSpPr/>
            <p:nvPr/>
          </p:nvSpPr>
          <p:spPr>
            <a:xfrm>
              <a:off x="4283522" y="47238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타원 146">
              <a:extLst>
                <a:ext uri="{FF2B5EF4-FFF2-40B4-BE49-F238E27FC236}">
                  <a16:creationId xmlns:a16="http://schemas.microsoft.com/office/drawing/2014/main" id="{85A96BF8-CD88-5A4B-97E0-C35F45D0D25E}"/>
                </a:ext>
              </a:extLst>
            </p:cNvPr>
            <p:cNvSpPr/>
            <p:nvPr/>
          </p:nvSpPr>
          <p:spPr>
            <a:xfrm>
              <a:off x="4088539" y="487510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타원 147">
              <a:extLst>
                <a:ext uri="{FF2B5EF4-FFF2-40B4-BE49-F238E27FC236}">
                  <a16:creationId xmlns:a16="http://schemas.microsoft.com/office/drawing/2014/main" id="{E5EA8897-AC57-F643-8D28-2E35C36F0034}"/>
                </a:ext>
              </a:extLst>
            </p:cNvPr>
            <p:cNvSpPr/>
            <p:nvPr/>
          </p:nvSpPr>
          <p:spPr>
            <a:xfrm>
              <a:off x="3981727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" name="타원 148">
              <a:extLst>
                <a:ext uri="{FF2B5EF4-FFF2-40B4-BE49-F238E27FC236}">
                  <a16:creationId xmlns:a16="http://schemas.microsoft.com/office/drawing/2014/main" id="{546BCBC6-308A-CA4B-A64B-FA32A466B252}"/>
                </a:ext>
              </a:extLst>
            </p:cNvPr>
            <p:cNvSpPr/>
            <p:nvPr/>
          </p:nvSpPr>
          <p:spPr>
            <a:xfrm>
              <a:off x="4067766" y="411207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0" name="타원 149">
              <a:extLst>
                <a:ext uri="{FF2B5EF4-FFF2-40B4-BE49-F238E27FC236}">
                  <a16:creationId xmlns:a16="http://schemas.microsoft.com/office/drawing/2014/main" id="{DA7E47A4-9B37-EE4B-9EF8-30307DD1BF6B}"/>
                </a:ext>
              </a:extLst>
            </p:cNvPr>
            <p:cNvSpPr/>
            <p:nvPr/>
          </p:nvSpPr>
          <p:spPr>
            <a:xfrm>
              <a:off x="3822912" y="409304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1" name="타원 150">
              <a:extLst>
                <a:ext uri="{FF2B5EF4-FFF2-40B4-BE49-F238E27FC236}">
                  <a16:creationId xmlns:a16="http://schemas.microsoft.com/office/drawing/2014/main" id="{FDEF8224-0062-A442-B79F-FD28978A17B4}"/>
                </a:ext>
              </a:extLst>
            </p:cNvPr>
            <p:cNvSpPr/>
            <p:nvPr/>
          </p:nvSpPr>
          <p:spPr>
            <a:xfrm>
              <a:off x="4134127" y="46296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2" name="타원 151">
              <a:extLst>
                <a:ext uri="{FF2B5EF4-FFF2-40B4-BE49-F238E27FC236}">
                  <a16:creationId xmlns:a16="http://schemas.microsoft.com/office/drawing/2014/main" id="{B7DB81F9-2019-9841-B7C6-AC7F5614181F}"/>
                </a:ext>
              </a:extLst>
            </p:cNvPr>
            <p:cNvSpPr/>
            <p:nvPr/>
          </p:nvSpPr>
          <p:spPr>
            <a:xfrm>
              <a:off x="4392525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07B41004-7FB3-B946-A314-BEBACC9A5800}"/>
                </a:ext>
              </a:extLst>
            </p:cNvPr>
            <p:cNvSpPr/>
            <p:nvPr/>
          </p:nvSpPr>
          <p:spPr>
            <a:xfrm>
              <a:off x="3936758" y="47092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66C2554B-0677-A945-B657-50181DF8A883}"/>
                </a:ext>
              </a:extLst>
            </p:cNvPr>
            <p:cNvSpPr/>
            <p:nvPr/>
          </p:nvSpPr>
          <p:spPr>
            <a:xfrm>
              <a:off x="4260109" y="42524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C83176A9-B8FA-C540-BD7A-7414DF320624}"/>
                </a:ext>
              </a:extLst>
            </p:cNvPr>
            <p:cNvSpPr/>
            <p:nvPr/>
          </p:nvSpPr>
          <p:spPr>
            <a:xfrm>
              <a:off x="4085830" y="4477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타원 155">
              <a:extLst>
                <a:ext uri="{FF2B5EF4-FFF2-40B4-BE49-F238E27FC236}">
                  <a16:creationId xmlns:a16="http://schemas.microsoft.com/office/drawing/2014/main" id="{39FBA1AC-2D81-ED43-8F7F-94D852141CD3}"/>
                </a:ext>
              </a:extLst>
            </p:cNvPr>
            <p:cNvSpPr/>
            <p:nvPr/>
          </p:nvSpPr>
          <p:spPr>
            <a:xfrm>
              <a:off x="4018262" y="430609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A269F567-A4F6-DB46-97FF-57730DA7D784}"/>
                </a:ext>
              </a:extLst>
            </p:cNvPr>
            <p:cNvSpPr/>
            <p:nvPr/>
          </p:nvSpPr>
          <p:spPr>
            <a:xfrm>
              <a:off x="3828794" y="447145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CD679C24-BD98-734B-8081-A78899A67A58}"/>
              </a:ext>
            </a:extLst>
          </p:cNvPr>
          <p:cNvGrpSpPr/>
          <p:nvPr/>
        </p:nvGrpSpPr>
        <p:grpSpPr>
          <a:xfrm>
            <a:off x="611381" y="1843501"/>
            <a:ext cx="557528" cy="580443"/>
            <a:chOff x="1715433" y="3106057"/>
            <a:chExt cx="557528" cy="580443"/>
          </a:xfrm>
          <a:effectLst>
            <a:outerShdw blurRad="152400" dist="127000" dir="10800000" sx="120000" sy="120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E8A41C84-3BEF-9B41-B7FD-21A6F2BC7B19}"/>
                </a:ext>
              </a:extLst>
            </p:cNvPr>
            <p:cNvSpPr/>
            <p:nvPr/>
          </p:nvSpPr>
          <p:spPr>
            <a:xfrm>
              <a:off x="1752774" y="332208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F4EEADE2-A59C-1540-9B37-9D46D0F3AADF}"/>
                </a:ext>
              </a:extLst>
            </p:cNvPr>
            <p:cNvSpPr/>
            <p:nvPr/>
          </p:nvSpPr>
          <p:spPr>
            <a:xfrm>
              <a:off x="1914976" y="323265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5F852C10-D094-DD48-B1A2-DF30ECB25A17}"/>
                </a:ext>
              </a:extLst>
            </p:cNvPr>
            <p:cNvSpPr/>
            <p:nvPr/>
          </p:nvSpPr>
          <p:spPr>
            <a:xfrm>
              <a:off x="1715433" y="317806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AC03DC72-670D-5741-BC0B-3E86333AEA8E}"/>
                </a:ext>
              </a:extLst>
            </p:cNvPr>
            <p:cNvSpPr/>
            <p:nvPr/>
          </p:nvSpPr>
          <p:spPr>
            <a:xfrm>
              <a:off x="1984929" y="332467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116AB5B1-A84F-0E4C-AD3F-B07CA87B52E8}"/>
                </a:ext>
              </a:extLst>
            </p:cNvPr>
            <p:cNvSpPr/>
            <p:nvPr/>
          </p:nvSpPr>
          <p:spPr>
            <a:xfrm>
              <a:off x="1919168" y="310605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615B213E-78A0-FB48-9905-571782332319}"/>
                </a:ext>
              </a:extLst>
            </p:cNvPr>
            <p:cNvSpPr/>
            <p:nvPr/>
          </p:nvSpPr>
          <p:spPr>
            <a:xfrm>
              <a:off x="1859449" y="339846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7A72340-9EB3-134F-A23D-5AE37BA41AC9}"/>
              </a:ext>
            </a:extLst>
          </p:cNvPr>
          <p:cNvSpPr txBox="1"/>
          <p:nvPr/>
        </p:nvSpPr>
        <p:spPr>
          <a:xfrm>
            <a:off x="3324045" y="1573026"/>
            <a:ext cx="57124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ore-KR" altLang="en-US" sz="2400" b="1" i="1" u="sng" dirty="0"/>
              <a:t>합성이</a:t>
            </a:r>
            <a:r>
              <a:rPr kumimoji="1" lang="ko-KR" altLang="en-US" sz="2400" b="1" i="1" u="sng" dirty="0"/>
              <a:t> 성공할 </a:t>
            </a:r>
            <a:r>
              <a:rPr kumimoji="1" lang="ko-KR" altLang="en-US" sz="2400" b="1" i="1" u="sng"/>
              <a:t>확률</a:t>
            </a:r>
            <a:r>
              <a:rPr kumimoji="1" lang="en-US" altLang="ko-KR" sz="2400" b="1" i="1" u="sng" dirty="0"/>
              <a:t>?</a:t>
            </a:r>
          </a:p>
          <a:p>
            <a:endParaRPr kumimoji="1" lang="en-US" altLang="ko-KR" sz="2400" dirty="0"/>
          </a:p>
          <a:p>
            <a:r>
              <a:rPr kumimoji="1" lang="ko-KR" altLang="en-US" sz="2400" dirty="0"/>
              <a:t>산란 단면적 단위 </a:t>
            </a:r>
            <a:r>
              <a:rPr kumimoji="1" lang="en-US" altLang="ko-KR" sz="2400" dirty="0"/>
              <a:t>: b(barn) = 10</a:t>
            </a:r>
            <a:r>
              <a:rPr kumimoji="1" lang="en-US" altLang="ko-KR" sz="2400" baseline="30000" dirty="0"/>
              <a:t>-28</a:t>
            </a:r>
            <a:r>
              <a:rPr kumimoji="1" lang="en-US" altLang="ko-KR" sz="2400" dirty="0"/>
              <a:t> m</a:t>
            </a:r>
            <a:r>
              <a:rPr kumimoji="1" lang="en-US" altLang="ko-KR" sz="2400" baseline="30000" dirty="0"/>
              <a:t>2</a:t>
            </a:r>
          </a:p>
          <a:p>
            <a:endParaRPr kumimoji="1" lang="en-US" altLang="en-US" sz="2400" dirty="0"/>
          </a:p>
          <a:p>
            <a:r>
              <a:rPr kumimoji="1" lang="ko-KR" altLang="en-US" sz="2400" dirty="0"/>
              <a:t>합성 단면적의 일반적인 크기 </a:t>
            </a:r>
            <a:r>
              <a:rPr kumimoji="1" lang="en-US" altLang="ko-KR" sz="2400" dirty="0"/>
              <a:t>~ 1 </a:t>
            </a:r>
            <a:r>
              <a:rPr kumimoji="1" lang="en-US" altLang="ko-KR" sz="2400" dirty="0" err="1"/>
              <a:t>pb</a:t>
            </a:r>
            <a:endParaRPr kumimoji="1" lang="en-US" altLang="ko-KR" sz="2400" dirty="0"/>
          </a:p>
          <a:p>
            <a:r>
              <a:rPr kumimoji="1" lang="en-US" altLang="en-US" sz="2400" dirty="0"/>
              <a:t>                                   = 10</a:t>
            </a:r>
            <a:r>
              <a:rPr kumimoji="1" lang="en-US" altLang="en-US" sz="2400" baseline="30000" dirty="0"/>
              <a:t>-12</a:t>
            </a:r>
            <a:r>
              <a:rPr kumimoji="1" lang="en-US" altLang="en-US" sz="2400" dirty="0"/>
              <a:t> b</a:t>
            </a:r>
          </a:p>
          <a:p>
            <a:endParaRPr kumimoji="1" lang="en-US" altLang="en-US" sz="2400" dirty="0"/>
          </a:p>
          <a:p>
            <a:r>
              <a:rPr kumimoji="1" lang="en-US" altLang="en-US" sz="2400" dirty="0"/>
              <a:t>-&gt; </a:t>
            </a:r>
            <a:r>
              <a:rPr kumimoji="1" lang="ko-KR" altLang="en-US" sz="2400" dirty="0"/>
              <a:t>세계 최고 시설에서 최고의 컨디션으로 실험한다면 하루에 한 개 정도가 만들어질 확률</a:t>
            </a:r>
            <a:r>
              <a:rPr kumimoji="1" lang="en-US" altLang="ko-KR" sz="2400" dirty="0"/>
              <a:t>.</a:t>
            </a:r>
            <a:endParaRPr kumimoji="1"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6687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4CE3EA-A608-5E4E-82E7-EE5C58B8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4</a:t>
            </a:r>
            <a:r>
              <a:rPr kumimoji="1" lang="en-US" altLang="ko-KR" dirty="0"/>
              <a:t>5</a:t>
            </a:r>
            <a:r>
              <a:rPr kumimoji="1" lang="ko-KR" altLang="en-US" dirty="0"/>
              <a:t>일동안 </a:t>
            </a:r>
            <a:r>
              <a:rPr kumimoji="1" lang="en-US" altLang="ko-KR" dirty="0"/>
              <a:t>3</a:t>
            </a:r>
            <a:r>
              <a:rPr kumimoji="1" lang="ko-KR" altLang="en-US" dirty="0"/>
              <a:t>개 만들어짐</a:t>
            </a:r>
            <a:r>
              <a:rPr kumimoji="1" lang="en-US" altLang="ko-KR" dirty="0"/>
              <a:t>?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AAEF4D6-5CD1-1940-8E3B-0D9F084560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5A8D7C-1115-B144-93B4-40CCFB99C553}"/>
              </a:ext>
            </a:extLst>
          </p:cNvPr>
          <p:cNvSpPr/>
          <p:nvPr/>
        </p:nvSpPr>
        <p:spPr>
          <a:xfrm>
            <a:off x="2821934" y="1242088"/>
            <a:ext cx="36724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8B324D8-96F4-7F42-B4E3-47D4D5C993EF}"/>
              </a:ext>
            </a:extLst>
          </p:cNvPr>
          <p:cNvSpPr/>
          <p:nvPr/>
        </p:nvSpPr>
        <p:spPr>
          <a:xfrm>
            <a:off x="1495830" y="1414390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76B5A8B2-CF06-784E-99D6-0682F92CC3EC}"/>
              </a:ext>
            </a:extLst>
          </p:cNvPr>
          <p:cNvSpPr/>
          <p:nvPr/>
        </p:nvSpPr>
        <p:spPr>
          <a:xfrm rot="915884">
            <a:off x="2095215" y="1738684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9">
            <a:extLst>
              <a:ext uri="{FF2B5EF4-FFF2-40B4-BE49-F238E27FC236}">
                <a16:creationId xmlns:a16="http://schemas.microsoft.com/office/drawing/2014/main" id="{565FCB80-3807-0049-A8CD-8BE4E10DD49C}"/>
              </a:ext>
            </a:extLst>
          </p:cNvPr>
          <p:cNvSpPr/>
          <p:nvPr/>
        </p:nvSpPr>
        <p:spPr>
          <a:xfrm>
            <a:off x="1043713" y="1485764"/>
            <a:ext cx="360040" cy="177336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CB7012-13F1-2E4F-ADD7-CC0CB5702779}"/>
              </a:ext>
            </a:extLst>
          </p:cNvPr>
          <p:cNvSpPr txBox="1"/>
          <p:nvPr/>
        </p:nvSpPr>
        <p:spPr>
          <a:xfrm>
            <a:off x="1053909" y="999927"/>
            <a:ext cx="980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Projectile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9B75AF-08E3-EF46-94A4-699CA5095AC5}"/>
              </a:ext>
            </a:extLst>
          </p:cNvPr>
          <p:cNvSpPr txBox="1"/>
          <p:nvPr/>
        </p:nvSpPr>
        <p:spPr>
          <a:xfrm>
            <a:off x="2189957" y="2400335"/>
            <a:ext cx="71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Target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44275E-1372-BC4A-BE28-B42B326C259E}"/>
              </a:ext>
            </a:extLst>
          </p:cNvPr>
          <p:cNvSpPr txBox="1"/>
          <p:nvPr/>
        </p:nvSpPr>
        <p:spPr>
          <a:xfrm>
            <a:off x="740751" y="1888688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 few MeV/n</a:t>
            </a:r>
            <a:endParaRPr lang="ko-KR" altLang="en-US" sz="1400" b="1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F583088-C0E8-6A40-B6E5-28BAC58A4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56459"/>
            <a:ext cx="4993313" cy="15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D4AC1D73-88EC-2743-9101-58F4FB60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829" y="2708112"/>
            <a:ext cx="6481417" cy="327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89E7BE-25F0-984F-BCB7-FE4B2BF471FA}"/>
              </a:ext>
            </a:extLst>
          </p:cNvPr>
          <p:cNvSpPr txBox="1"/>
          <p:nvPr/>
        </p:nvSpPr>
        <p:spPr>
          <a:xfrm>
            <a:off x="914607" y="5331295"/>
            <a:ext cx="344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3 events for 1080h(~45 days)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0B57B4-7DAC-3048-9D8E-49265D665EDD}"/>
              </a:ext>
            </a:extLst>
          </p:cNvPr>
          <p:cNvSpPr txBox="1"/>
          <p:nvPr/>
        </p:nvSpPr>
        <p:spPr>
          <a:xfrm>
            <a:off x="6300192" y="5311582"/>
            <a:ext cx="2266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3 events for 1000h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1051DC-AE55-CA43-904F-1310CF4C9CF4}"/>
              </a:ext>
            </a:extLst>
          </p:cNvPr>
          <p:cNvSpPr txBox="1"/>
          <p:nvPr/>
        </p:nvSpPr>
        <p:spPr>
          <a:xfrm>
            <a:off x="1715583" y="1191567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ex)</a:t>
            </a:r>
            <a:r>
              <a:rPr lang="en-US" altLang="ko-KR" baseline="30000"/>
              <a:t>48</a:t>
            </a:r>
            <a:r>
              <a:rPr lang="en-US" altLang="ko-KR"/>
              <a:t>Ca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94EA90-E678-9E4B-85BE-FA0C9FCB17EC}"/>
              </a:ext>
            </a:extLst>
          </p:cNvPr>
          <p:cNvSpPr txBox="1"/>
          <p:nvPr/>
        </p:nvSpPr>
        <p:spPr>
          <a:xfrm>
            <a:off x="2640339" y="1829762"/>
            <a:ext cx="168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ex)</a:t>
            </a:r>
            <a:r>
              <a:rPr lang="en-US" altLang="ko-KR" baseline="30000" dirty="0"/>
              <a:t>249</a:t>
            </a:r>
            <a:r>
              <a:rPr lang="en-US" altLang="ko-KR" dirty="0"/>
              <a:t>Cf, </a:t>
            </a:r>
            <a:r>
              <a:rPr lang="en-US" altLang="ko-KR" baseline="30000" dirty="0"/>
              <a:t>245</a:t>
            </a:r>
            <a:r>
              <a:rPr lang="en-US" altLang="ko-KR" dirty="0"/>
              <a:t>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26346"/>
      </p:ext>
    </p:extLst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Outline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Day 1. Overview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2. Di-Nuclear System (DNS) Model 1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3. DNS Model 2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4. Adiabatic Model &amp; Applications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0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Schematic</a:t>
            </a:r>
            <a:r>
              <a:rPr lang="ko-KR" altLang="en-US" dirty="0"/>
              <a:t> </a:t>
            </a:r>
            <a:r>
              <a:rPr lang="en-US" altLang="ko-KR" dirty="0"/>
              <a:t>View of the Fusion Process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20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6341960" y="6192973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495830" y="1692048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 rot="915884">
            <a:off x="2095215" y="201634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7"/>
          <p:cNvSpPr/>
          <p:nvPr/>
        </p:nvSpPr>
        <p:spPr>
          <a:xfrm>
            <a:off x="1043713" y="1763422"/>
            <a:ext cx="360040" cy="177336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520765">
            <a:off x="3271236" y="21045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913025" y="2099888"/>
            <a:ext cx="43850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 rot="915884">
            <a:off x="4082756" y="2272100"/>
            <a:ext cx="537559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아래로 구부러진 화살표 10"/>
          <p:cNvSpPr/>
          <p:nvPr/>
        </p:nvSpPr>
        <p:spPr>
          <a:xfrm rot="1310551">
            <a:off x="4231291" y="2003463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아래로 구부러진 화살표 14"/>
          <p:cNvSpPr/>
          <p:nvPr/>
        </p:nvSpPr>
        <p:spPr>
          <a:xfrm rot="11447719">
            <a:off x="3941520" y="2819598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12103" y="2840825"/>
            <a:ext cx="85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Capture</a:t>
            </a:r>
            <a:br>
              <a:rPr lang="en-US" altLang="ko-KR" sz="1400" b="1" dirty="0"/>
            </a:br>
            <a:r>
              <a:rPr lang="en-US" altLang="ko-KR" sz="1400" b="1" dirty="0">
                <a:solidFill>
                  <a:srgbClr val="FF0000"/>
                </a:solidFill>
              </a:rPr>
              <a:t>b&lt;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오른쪽 화살표 16"/>
          <p:cNvSpPr/>
          <p:nvPr/>
        </p:nvSpPr>
        <p:spPr>
          <a:xfrm rot="20486740">
            <a:off x="5198751" y="1824512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7"/>
          <p:cNvSpPr/>
          <p:nvPr/>
        </p:nvSpPr>
        <p:spPr>
          <a:xfrm rot="448436">
            <a:off x="5617017" y="2400327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 rot="19666493">
            <a:off x="5759793" y="1316557"/>
            <a:ext cx="55108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 rot="21205385">
            <a:off x="5913115" y="1723781"/>
            <a:ext cx="56476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20"/>
          <p:cNvSpPr/>
          <p:nvPr/>
        </p:nvSpPr>
        <p:spPr>
          <a:xfrm rot="20431957">
            <a:off x="4826770" y="8762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1"/>
          <p:cNvSpPr/>
          <p:nvPr/>
        </p:nvSpPr>
        <p:spPr>
          <a:xfrm rot="21345808">
            <a:off x="6558644" y="1818395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2"/>
          <p:cNvSpPr txBox="1"/>
          <p:nvPr/>
        </p:nvSpPr>
        <p:spPr>
          <a:xfrm>
            <a:off x="6799180" y="1312696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Quasi-fission</a:t>
            </a:r>
          </a:p>
        </p:txBody>
      </p:sp>
      <p:sp>
        <p:nvSpPr>
          <p:cNvPr id="23" name="타원 22"/>
          <p:cNvSpPr/>
          <p:nvPr/>
        </p:nvSpPr>
        <p:spPr>
          <a:xfrm rot="915884">
            <a:off x="6452195" y="2349856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4"/>
          <p:cNvSpPr txBox="1"/>
          <p:nvPr/>
        </p:nvSpPr>
        <p:spPr>
          <a:xfrm>
            <a:off x="5949912" y="3148602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25" name="오른쪽 화살표 25"/>
          <p:cNvSpPr/>
          <p:nvPr/>
        </p:nvSpPr>
        <p:spPr>
          <a:xfrm rot="20452411">
            <a:off x="2945493" y="153833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4406311" y="903350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 rot="915884">
            <a:off x="3740849" y="130827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화살표 28"/>
          <p:cNvSpPr/>
          <p:nvPr/>
        </p:nvSpPr>
        <p:spPr>
          <a:xfrm>
            <a:off x="7822541" y="241764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402285" y="3485367"/>
            <a:ext cx="8568952" cy="7200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오른쪽 화살표 30"/>
          <p:cNvSpPr/>
          <p:nvPr/>
        </p:nvSpPr>
        <p:spPr>
          <a:xfrm>
            <a:off x="420223" y="46531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 rot="915884">
            <a:off x="837437" y="4542750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2"/>
          <p:cNvSpPr txBox="1"/>
          <p:nvPr/>
        </p:nvSpPr>
        <p:spPr>
          <a:xfrm>
            <a:off x="287419" y="5445224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33" name="오른쪽 화살표 33"/>
          <p:cNvSpPr/>
          <p:nvPr/>
        </p:nvSpPr>
        <p:spPr>
          <a:xfrm rot="20676423">
            <a:off x="2009896" y="419377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오른쪽 화살표 34"/>
          <p:cNvSpPr/>
          <p:nvPr/>
        </p:nvSpPr>
        <p:spPr>
          <a:xfrm rot="930001">
            <a:off x="2364615" y="5005703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 rot="19666493">
            <a:off x="2480333" y="3776100"/>
            <a:ext cx="502454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 rot="1022173">
            <a:off x="2574302" y="4253214"/>
            <a:ext cx="54520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오른쪽 화살표 37"/>
          <p:cNvSpPr/>
          <p:nvPr/>
        </p:nvSpPr>
        <p:spPr>
          <a:xfrm rot="19372690">
            <a:off x="3042368" y="3628287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 화살표 38"/>
          <p:cNvSpPr/>
          <p:nvPr/>
        </p:nvSpPr>
        <p:spPr>
          <a:xfrm rot="1383910">
            <a:off x="3224780" y="455249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9"/>
          <p:cNvSpPr txBox="1"/>
          <p:nvPr/>
        </p:nvSpPr>
        <p:spPr>
          <a:xfrm>
            <a:off x="3305755" y="3880072"/>
            <a:ext cx="1141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Fast-fission</a:t>
            </a:r>
          </a:p>
          <a:p>
            <a:r>
              <a:rPr lang="en-US" altLang="ko-KR" sz="1400" b="1" dirty="0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r>
              <a:rPr lang="en-US" altLang="ko-KR" sz="1400" b="1" dirty="0">
                <a:solidFill>
                  <a:srgbClr val="FF0000"/>
                </a:solidFill>
              </a:rPr>
              <a:t>&lt;L&lt;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cap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2856911" y="936578"/>
            <a:ext cx="153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Inelastic  </a:t>
            </a:r>
            <a:r>
              <a:rPr lang="en-US" altLang="ko-KR" sz="1400" b="1" dirty="0">
                <a:solidFill>
                  <a:srgbClr val="FF0000"/>
                </a:solidFill>
              </a:rPr>
              <a:t>b&gt;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en-US" altLang="ko-KR" sz="1400" b="1" baseline="-25000" dirty="0">
              <a:solidFill>
                <a:srgbClr val="FF0000"/>
              </a:solidFill>
            </a:endParaRPr>
          </a:p>
          <a:p>
            <a:r>
              <a:rPr lang="en-US" altLang="ko-KR" sz="1400" b="1" dirty="0"/>
              <a:t>scattering</a:t>
            </a:r>
            <a:endParaRPr lang="ko-KR" altLang="en-US" sz="1400" b="1" dirty="0"/>
          </a:p>
        </p:txBody>
      </p:sp>
      <p:sp>
        <p:nvSpPr>
          <p:cNvPr id="41" name="오른쪽 화살표 43"/>
          <p:cNvSpPr/>
          <p:nvPr/>
        </p:nvSpPr>
        <p:spPr>
          <a:xfrm rot="860223">
            <a:off x="4475329" y="164379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오른쪽 화살표 44"/>
          <p:cNvSpPr/>
          <p:nvPr/>
        </p:nvSpPr>
        <p:spPr>
          <a:xfrm rot="19446219">
            <a:off x="6322825" y="11450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 rot="915884">
            <a:off x="3035092" y="5145373"/>
            <a:ext cx="772595" cy="741466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6"/>
          <p:cNvSpPr txBox="1"/>
          <p:nvPr/>
        </p:nvSpPr>
        <p:spPr>
          <a:xfrm>
            <a:off x="2786363" y="6012208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Fusion  </a:t>
            </a:r>
            <a:r>
              <a:rPr lang="en-US" altLang="ko-KR" sz="1400" b="1" dirty="0">
                <a:solidFill>
                  <a:srgbClr val="FF0000"/>
                </a:solidFill>
              </a:rPr>
              <a:t>0&lt;L&lt;L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5" name="TextBox 47"/>
          <p:cNvSpPr txBox="1"/>
          <p:nvPr/>
        </p:nvSpPr>
        <p:spPr>
          <a:xfrm>
            <a:off x="1053909" y="1277585"/>
            <a:ext cx="980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Projectile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6" name="TextBox 48"/>
          <p:cNvSpPr txBox="1"/>
          <p:nvPr/>
        </p:nvSpPr>
        <p:spPr>
          <a:xfrm>
            <a:off x="2189957" y="2677993"/>
            <a:ext cx="71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Target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740751" y="2166346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 few MeV/n</a:t>
            </a:r>
            <a:endParaRPr lang="ko-KR" altLang="en-US" sz="1400" b="1" dirty="0"/>
          </a:p>
        </p:txBody>
      </p:sp>
      <p:sp>
        <p:nvSpPr>
          <p:cNvPr id="48" name="오른쪽 화살표 50"/>
          <p:cNvSpPr/>
          <p:nvPr/>
        </p:nvSpPr>
        <p:spPr>
          <a:xfrm rot="20104284">
            <a:off x="4176380" y="4679215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 rot="19666493">
            <a:off x="4699817" y="4062253"/>
            <a:ext cx="502454" cy="469167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 rot="1022173">
            <a:off x="4817180" y="4609243"/>
            <a:ext cx="545201" cy="466706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오른쪽 화살표 53"/>
          <p:cNvSpPr/>
          <p:nvPr/>
        </p:nvSpPr>
        <p:spPr>
          <a:xfrm rot="19372690">
            <a:off x="5276086" y="3957044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오른쪽 화살표 54"/>
          <p:cNvSpPr/>
          <p:nvPr/>
        </p:nvSpPr>
        <p:spPr>
          <a:xfrm rot="985403">
            <a:off x="5418364" y="493290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5"/>
          <p:cNvSpPr txBox="1"/>
          <p:nvPr/>
        </p:nvSpPr>
        <p:spPr>
          <a:xfrm>
            <a:off x="5518296" y="4332406"/>
            <a:ext cx="2138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Fission (Fusion-fission)</a:t>
            </a:r>
            <a:endParaRPr lang="ko-KR" altLang="en-US" sz="1400" b="1" dirty="0"/>
          </a:p>
        </p:txBody>
      </p:sp>
      <p:sp>
        <p:nvSpPr>
          <p:cNvPr id="54" name="오른쪽 화살표 56"/>
          <p:cNvSpPr/>
          <p:nvPr/>
        </p:nvSpPr>
        <p:spPr>
          <a:xfrm rot="930001">
            <a:off x="4321996" y="5546764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 rot="915884">
            <a:off x="5345430" y="5564423"/>
            <a:ext cx="707190" cy="674363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  <a:effectLst>
            <a:glow rad="228600">
              <a:srgbClr val="0070C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5141304" y="5358921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sx="120000" sy="120000" algn="tl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6208135" y="5451028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6336225" y="6092576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6256184" y="6192973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6250491" y="6100866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4"/>
          <p:cNvSpPr txBox="1"/>
          <p:nvPr/>
        </p:nvSpPr>
        <p:spPr>
          <a:xfrm>
            <a:off x="4973052" y="544314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n</a:t>
            </a:r>
            <a:endParaRPr lang="ko-KR" altLang="en-US" sz="1400" b="1" dirty="0"/>
          </a:p>
        </p:txBody>
      </p:sp>
      <p:sp>
        <p:nvSpPr>
          <p:cNvPr id="62" name="TextBox 65"/>
          <p:cNvSpPr txBox="1"/>
          <p:nvPr/>
        </p:nvSpPr>
        <p:spPr>
          <a:xfrm>
            <a:off x="5960165" y="5275300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p</a:t>
            </a:r>
            <a:endParaRPr lang="ko-KR" altLang="en-US" sz="1400" b="1" dirty="0"/>
          </a:p>
        </p:txBody>
      </p:sp>
      <p:sp>
        <p:nvSpPr>
          <p:cNvPr id="63" name="TextBox 66"/>
          <p:cNvSpPr txBox="1"/>
          <p:nvPr/>
        </p:nvSpPr>
        <p:spPr>
          <a:xfrm>
            <a:off x="6138135" y="628508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α</a:t>
            </a:r>
            <a:endParaRPr lang="ko-KR" altLang="en-US" sz="1400" b="1" dirty="0"/>
          </a:p>
        </p:txBody>
      </p:sp>
      <p:sp>
        <p:nvSpPr>
          <p:cNvPr id="64" name="TextBox 67"/>
          <p:cNvSpPr txBox="1"/>
          <p:nvPr/>
        </p:nvSpPr>
        <p:spPr>
          <a:xfrm>
            <a:off x="6296432" y="5721184"/>
            <a:ext cx="1201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Evaporation</a:t>
            </a:r>
            <a:endParaRPr lang="ko-KR" altLang="en-US" sz="1400" b="1" dirty="0"/>
          </a:p>
        </p:txBody>
      </p:sp>
      <p:sp>
        <p:nvSpPr>
          <p:cNvPr id="65" name="위쪽/아래쪽 화살표 68"/>
          <p:cNvSpPr/>
          <p:nvPr/>
        </p:nvSpPr>
        <p:spPr>
          <a:xfrm>
            <a:off x="6730324" y="4833733"/>
            <a:ext cx="195841" cy="746139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9"/>
          <p:cNvSpPr txBox="1"/>
          <p:nvPr/>
        </p:nvSpPr>
        <p:spPr>
          <a:xfrm>
            <a:off x="6878244" y="5020593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</a:rPr>
              <a:t>Competition!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18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 err="1"/>
              <a:t>Diabatic</a:t>
            </a:r>
            <a:r>
              <a:rPr lang="en-US" altLang="ko-KR" dirty="0"/>
              <a:t> and Adiabatic Models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텍스트 상자 4"/>
          <p:cNvSpPr txBox="1"/>
          <p:nvPr/>
        </p:nvSpPr>
        <p:spPr>
          <a:xfrm>
            <a:off x="582768" y="1418088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/>
              <a:t>Adiabatic Approach</a:t>
            </a:r>
            <a:endParaRPr kumimoji="1" lang="ko-KR" altLang="en-US" dirty="0"/>
          </a:p>
        </p:txBody>
      </p:sp>
      <p:sp>
        <p:nvSpPr>
          <p:cNvPr id="6" name="텍스트 상자 6"/>
          <p:cNvSpPr txBox="1"/>
          <p:nvPr/>
        </p:nvSpPr>
        <p:spPr>
          <a:xfrm>
            <a:off x="560865" y="3543621"/>
            <a:ext cx="3542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 err="1"/>
              <a:t>Diabatic</a:t>
            </a:r>
            <a:r>
              <a:rPr kumimoji="1" lang="en-US" altLang="ko-KR" dirty="0"/>
              <a:t> Approach (DNS model)</a:t>
            </a:r>
            <a:endParaRPr kumimoji="1" lang="ko-KR" altLang="en-US" dirty="0"/>
          </a:p>
        </p:txBody>
      </p:sp>
      <p:sp>
        <p:nvSpPr>
          <p:cNvPr id="7" name="타원 6"/>
          <p:cNvSpPr/>
          <p:nvPr/>
        </p:nvSpPr>
        <p:spPr bwMode="auto">
          <a:xfrm>
            <a:off x="610190" y="2186654"/>
            <a:ext cx="734413" cy="648072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타원 7"/>
          <p:cNvSpPr/>
          <p:nvPr/>
        </p:nvSpPr>
        <p:spPr bwMode="auto">
          <a:xfrm>
            <a:off x="1344603" y="2042638"/>
            <a:ext cx="1037066" cy="1008112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오른쪽 화살표[R] 9"/>
          <p:cNvSpPr/>
          <p:nvPr/>
        </p:nvSpPr>
        <p:spPr bwMode="auto">
          <a:xfrm>
            <a:off x="2573385" y="2344236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2911396" y="2137606"/>
            <a:ext cx="898444" cy="741833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3684332" y="2134232"/>
            <a:ext cx="995618" cy="792088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오른쪽 화살표[R] 13"/>
          <p:cNvSpPr/>
          <p:nvPr/>
        </p:nvSpPr>
        <p:spPr bwMode="auto">
          <a:xfrm>
            <a:off x="4830597" y="2380925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5260789" y="2153856"/>
            <a:ext cx="898444" cy="741833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타원 13"/>
          <p:cNvSpPr/>
          <p:nvPr/>
        </p:nvSpPr>
        <p:spPr bwMode="auto">
          <a:xfrm>
            <a:off x="5661424" y="2146899"/>
            <a:ext cx="995618" cy="792088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타원 14"/>
          <p:cNvSpPr/>
          <p:nvPr/>
        </p:nvSpPr>
        <p:spPr bwMode="auto">
          <a:xfrm>
            <a:off x="7201932" y="1990975"/>
            <a:ext cx="1135749" cy="1059775"/>
          </a:xfrm>
          <a:prstGeom prst="ellipse">
            <a:avLst/>
          </a:prstGeom>
          <a:solidFill>
            <a:schemeClr val="accent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오른쪽 화살표[R] 17"/>
          <p:cNvSpPr/>
          <p:nvPr/>
        </p:nvSpPr>
        <p:spPr bwMode="auto">
          <a:xfrm>
            <a:off x="6793095" y="2344852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632564" y="4227600"/>
            <a:ext cx="734413" cy="64807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1344603" y="4235097"/>
            <a:ext cx="1037066" cy="100811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오른쪽 화살표[R] 20"/>
          <p:cNvSpPr/>
          <p:nvPr/>
        </p:nvSpPr>
        <p:spPr bwMode="auto">
          <a:xfrm>
            <a:off x="2672631" y="4577135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타원 19"/>
          <p:cNvSpPr/>
          <p:nvPr/>
        </p:nvSpPr>
        <p:spPr bwMode="auto">
          <a:xfrm>
            <a:off x="3071335" y="4237009"/>
            <a:ext cx="750721" cy="62925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타원 20"/>
          <p:cNvSpPr/>
          <p:nvPr/>
        </p:nvSpPr>
        <p:spPr bwMode="auto">
          <a:xfrm>
            <a:off x="3515463" y="4208428"/>
            <a:ext cx="1176721" cy="98929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오른쪽 화살표[R] 23"/>
          <p:cNvSpPr/>
          <p:nvPr/>
        </p:nvSpPr>
        <p:spPr bwMode="auto">
          <a:xfrm>
            <a:off x="4964289" y="4541057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타원 22"/>
          <p:cNvSpPr/>
          <p:nvPr/>
        </p:nvSpPr>
        <p:spPr bwMode="auto">
          <a:xfrm>
            <a:off x="5290498" y="4289432"/>
            <a:ext cx="484792" cy="421676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타원 23"/>
          <p:cNvSpPr/>
          <p:nvPr/>
        </p:nvSpPr>
        <p:spPr bwMode="auto">
          <a:xfrm>
            <a:off x="5560665" y="4174913"/>
            <a:ext cx="1232430" cy="111930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오른쪽 화살표[R] 26"/>
          <p:cNvSpPr/>
          <p:nvPr/>
        </p:nvSpPr>
        <p:spPr bwMode="auto">
          <a:xfrm>
            <a:off x="6912729" y="4547071"/>
            <a:ext cx="296500" cy="3240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타원 25"/>
          <p:cNvSpPr/>
          <p:nvPr/>
        </p:nvSpPr>
        <p:spPr bwMode="auto">
          <a:xfrm>
            <a:off x="7328863" y="4165493"/>
            <a:ext cx="1252585" cy="1128721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9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Evaporation Residue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9" y="2564904"/>
            <a:ext cx="782736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11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Liquid Drop Model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23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1477511" y="1882506"/>
            <a:ext cx="360040" cy="360040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+</a:t>
            </a:r>
            <a:endParaRPr lang="ko-KR" altLang="en-US" dirty="0"/>
          </a:p>
        </p:txBody>
      </p:sp>
      <p:sp>
        <p:nvSpPr>
          <p:cNvPr id="6" name="타원 5"/>
          <p:cNvSpPr/>
          <p:nvPr/>
        </p:nvSpPr>
        <p:spPr>
          <a:xfrm>
            <a:off x="1378643" y="2240660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7" name="타원 6"/>
          <p:cNvSpPr/>
          <p:nvPr/>
        </p:nvSpPr>
        <p:spPr>
          <a:xfrm>
            <a:off x="1531043" y="2208654"/>
            <a:ext cx="360040" cy="360040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1326893" y="2060640"/>
            <a:ext cx="360040" cy="360040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+</a:t>
            </a:r>
            <a:endParaRPr lang="ko-KR" altLang="en-US" dirty="0"/>
          </a:p>
        </p:txBody>
      </p:sp>
      <p:sp>
        <p:nvSpPr>
          <p:cNvPr id="9" name="타원 8"/>
          <p:cNvSpPr/>
          <p:nvPr/>
        </p:nvSpPr>
        <p:spPr>
          <a:xfrm>
            <a:off x="1738683" y="2240660"/>
            <a:ext cx="360040" cy="360040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+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1772072" y="2060640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1657531" y="1879786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2" name="타원 11"/>
          <p:cNvSpPr/>
          <p:nvPr/>
        </p:nvSpPr>
        <p:spPr>
          <a:xfrm>
            <a:off x="1592052" y="2391647"/>
            <a:ext cx="360040" cy="360040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+</a:t>
            </a:r>
            <a:endParaRPr lang="ko-KR" altLang="en-US" dirty="0"/>
          </a:p>
        </p:txBody>
      </p:sp>
      <p:sp>
        <p:nvSpPr>
          <p:cNvPr id="13" name="타원 12"/>
          <p:cNvSpPr/>
          <p:nvPr/>
        </p:nvSpPr>
        <p:spPr>
          <a:xfrm>
            <a:off x="1592052" y="2127189"/>
            <a:ext cx="360040" cy="360040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1841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4" name="오른쪽 화살표 13"/>
          <p:cNvSpPr/>
          <p:nvPr/>
        </p:nvSpPr>
        <p:spPr>
          <a:xfrm rot="10800000">
            <a:off x="2278046" y="2088280"/>
            <a:ext cx="360040" cy="441505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911125" y="2110952"/>
            <a:ext cx="360040" cy="441505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 rot="16200000">
            <a:off x="1592055" y="1298993"/>
            <a:ext cx="360040" cy="4415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rot="5400000">
            <a:off x="1592494" y="2852937"/>
            <a:ext cx="360040" cy="4415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825017" y="1834405"/>
            <a:ext cx="3327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B050"/>
                </a:solidFill>
              </a:rPr>
              <a:t>Attraction by nuclear force</a:t>
            </a:r>
          </a:p>
          <a:p>
            <a:endParaRPr lang="en-US" altLang="ko-KR" dirty="0"/>
          </a:p>
          <a:p>
            <a:r>
              <a:rPr lang="en-US" altLang="ko-KR" b="1" dirty="0">
                <a:solidFill>
                  <a:srgbClr val="FF0000"/>
                </a:solidFill>
              </a:rPr>
              <a:t>Repulsion by Coulomb force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511" y="3933056"/>
            <a:ext cx="5410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157214" y="3460914"/>
            <a:ext cx="4979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2"/>
                </a:solidFill>
              </a:rPr>
              <a:t>Mass of a nucleus in the liquid drop model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25017" y="4375968"/>
            <a:ext cx="1890999" cy="49319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4932040" y="4375968"/>
            <a:ext cx="1296144" cy="4931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8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Liquid Drop Model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24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460" y="1548110"/>
            <a:ext cx="32289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48" y="2782726"/>
            <a:ext cx="58293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170" y="4265566"/>
            <a:ext cx="34480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타원 7"/>
          <p:cNvSpPr/>
          <p:nvPr/>
        </p:nvSpPr>
        <p:spPr>
          <a:xfrm>
            <a:off x="1297728" y="1270558"/>
            <a:ext cx="1008112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>
            <a:endCxn id="8" idx="7"/>
          </p:cNvCxnSpPr>
          <p:nvPr/>
        </p:nvCxnSpPr>
        <p:spPr>
          <a:xfrm flipV="1">
            <a:off x="1801784" y="1407647"/>
            <a:ext cx="356421" cy="330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21914" y="127055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</a:t>
            </a:r>
            <a:endParaRPr lang="ko-KR" altLang="en-US" dirty="0"/>
          </a:p>
        </p:txBody>
      </p:sp>
      <p:sp>
        <p:nvSpPr>
          <p:cNvPr id="11" name="오른쪽 화살표 10"/>
          <p:cNvSpPr/>
          <p:nvPr/>
        </p:nvSpPr>
        <p:spPr>
          <a:xfrm>
            <a:off x="2514646" y="1612708"/>
            <a:ext cx="389549" cy="350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348038" y="1362891"/>
            <a:ext cx="1152128" cy="7514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>
            <a:stCxn id="12" idx="0"/>
          </p:cNvCxnSpPr>
          <p:nvPr/>
        </p:nvCxnSpPr>
        <p:spPr>
          <a:xfrm>
            <a:off x="3924102" y="1362891"/>
            <a:ext cx="0" cy="37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>
            <a:endCxn id="12" idx="6"/>
          </p:cNvCxnSpPr>
          <p:nvPr/>
        </p:nvCxnSpPr>
        <p:spPr>
          <a:xfrm>
            <a:off x="3924102" y="1738610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오른쪽으로 구부러진 화살표 14"/>
          <p:cNvSpPr/>
          <p:nvPr/>
        </p:nvSpPr>
        <p:spPr>
          <a:xfrm>
            <a:off x="4212133" y="1664514"/>
            <a:ext cx="53047" cy="1481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73992" y="1388462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65651" y="1641676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a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3573" y="2390962"/>
            <a:ext cx="4277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2"/>
                </a:solidFill>
              </a:rPr>
              <a:t>Surface and Coulomb energy change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827905" y="4609805"/>
            <a:ext cx="28803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115505" y="5289235"/>
            <a:ext cx="176202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Z</a:t>
            </a:r>
            <a:r>
              <a:rPr lang="ko-KR" altLang="en-US" b="1" i="1" dirty="0">
                <a:solidFill>
                  <a:srgbClr val="FF0000"/>
                </a:solidFill>
              </a:rPr>
              <a:t>≥</a:t>
            </a:r>
            <a:r>
              <a:rPr lang="en-US" altLang="ko-KR" b="1" i="1" dirty="0">
                <a:solidFill>
                  <a:srgbClr val="FF0000"/>
                </a:solidFill>
              </a:rPr>
              <a:t>116, A</a:t>
            </a:r>
            <a:r>
              <a:rPr lang="ko-KR" altLang="en-US" b="1" i="1" dirty="0">
                <a:solidFill>
                  <a:srgbClr val="FF0000"/>
                </a:solidFill>
              </a:rPr>
              <a:t>≥</a:t>
            </a:r>
            <a:r>
              <a:rPr lang="en-US" altLang="ko-KR" b="1" i="1" dirty="0">
                <a:solidFill>
                  <a:srgbClr val="FF0000"/>
                </a:solidFill>
              </a:rPr>
              <a:t>270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33136" y="4476303"/>
            <a:ext cx="3402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>
                <a:solidFill>
                  <a:schemeClr val="tx2"/>
                </a:solidFill>
              </a:rPr>
              <a:t>In many approaches, a next magic number of proton is predicted in the range of Z=113~126.</a:t>
            </a:r>
            <a:endParaRPr lang="ko-KR" altLang="en-US" sz="1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0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Nucleus </a:t>
            </a:r>
            <a:r>
              <a:rPr lang="en-US" altLang="ko-KR" dirty="0" err="1"/>
              <a:t>Nucleus</a:t>
            </a:r>
            <a:r>
              <a:rPr lang="en-US" altLang="ko-KR" dirty="0"/>
              <a:t> Potential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377" y="2253755"/>
            <a:ext cx="1511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solidFill>
                  <a:schemeClr val="accent2"/>
                </a:solidFill>
              </a:rPr>
              <a:t>Migdal</a:t>
            </a:r>
            <a:r>
              <a:rPr lang="en-US" altLang="ko-KR" dirty="0">
                <a:solidFill>
                  <a:schemeClr val="accent2"/>
                </a:solidFill>
              </a:rPr>
              <a:t> force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839" y="1330434"/>
            <a:ext cx="2002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B050"/>
                </a:solidFill>
              </a:rPr>
              <a:t>&lt;Nuclear force&gt;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4" y="1721276"/>
            <a:ext cx="4710918" cy="54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2623087"/>
            <a:ext cx="5256584" cy="48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22" y="3103689"/>
            <a:ext cx="3435647" cy="99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38007" y="4147830"/>
            <a:ext cx="2153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&lt;Coulomb force&gt;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4" y="4473256"/>
            <a:ext cx="7234065" cy="126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타원 11"/>
          <p:cNvSpPr/>
          <p:nvPr/>
        </p:nvSpPr>
        <p:spPr>
          <a:xfrm>
            <a:off x="6353086" y="2820883"/>
            <a:ext cx="597938" cy="565612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0955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676444" y="3125614"/>
            <a:ext cx="760656" cy="603441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0955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 rot="2647504">
            <a:off x="6548361" y="2977876"/>
            <a:ext cx="340926" cy="369332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 rot="13630917">
            <a:off x="6799293" y="3199157"/>
            <a:ext cx="340926" cy="369332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 rot="13314648">
            <a:off x="6073671" y="2515351"/>
            <a:ext cx="340926" cy="36933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rot="2647504">
            <a:off x="7348196" y="3635703"/>
            <a:ext cx="340926" cy="36933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905247" y="2558926"/>
            <a:ext cx="1576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00B050"/>
                </a:solidFill>
              </a:rPr>
              <a:t>Attraction </a:t>
            </a:r>
          </a:p>
          <a:p>
            <a:r>
              <a:rPr lang="en-US" altLang="ko-KR" sz="1400" b="1" dirty="0">
                <a:solidFill>
                  <a:srgbClr val="00B050"/>
                </a:solidFill>
              </a:rPr>
              <a:t>by nuclear force</a:t>
            </a:r>
            <a:endParaRPr lang="ko-KR" altLang="en-US" sz="14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93841" y="3820369"/>
            <a:ext cx="1725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</a:rPr>
              <a:t>Repulsion</a:t>
            </a:r>
          </a:p>
          <a:p>
            <a:r>
              <a:rPr lang="en-US" altLang="ko-KR" sz="1400" b="1" dirty="0">
                <a:solidFill>
                  <a:srgbClr val="FF0000"/>
                </a:solidFill>
              </a:rPr>
              <a:t>by Coulomb force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1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Di-Nuclear System (DNS) Model - Capture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26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11" name="TextBox 66">
            <a:extLst>
              <a:ext uri="{FF2B5EF4-FFF2-40B4-BE49-F238E27FC236}">
                <a16:creationId xmlns:a16="http://schemas.microsoft.com/office/drawing/2014/main" id="{24DDCD3C-E4D1-8A47-BBDB-FACE6A37F52A}"/>
              </a:ext>
            </a:extLst>
          </p:cNvPr>
          <p:cNvSpPr txBox="1"/>
          <p:nvPr/>
        </p:nvSpPr>
        <p:spPr>
          <a:xfrm>
            <a:off x="3901016" y="5560648"/>
            <a:ext cx="4256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chemeClr val="tx2"/>
                </a:solidFill>
              </a:rPr>
              <a:t>Kinetic energy dissipation by friction</a:t>
            </a:r>
            <a:endParaRPr lang="ko-KR" altLang="en-US" b="1" i="1" dirty="0">
              <a:solidFill>
                <a:schemeClr val="tx2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6409E99-B57B-9F42-845A-862967D7AA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4500835" cy="3396337"/>
          </a:xfrm>
          <a:prstGeom prst="rect">
            <a:avLst/>
          </a:prstGeom>
        </p:spPr>
      </p:pic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43C923F1-FCA2-7F49-8624-04D3DCF6CFC7}"/>
              </a:ext>
            </a:extLst>
          </p:cNvPr>
          <p:cNvCxnSpPr/>
          <p:nvPr/>
        </p:nvCxnSpPr>
        <p:spPr>
          <a:xfrm flipH="1" flipV="1">
            <a:off x="2627784" y="4161152"/>
            <a:ext cx="1273232" cy="1584162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B94DDF59-ED8F-DC47-8AEF-B9EEA8FD5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2485282"/>
            <a:ext cx="4457700" cy="24511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400F703-93A6-2345-82CA-2E77516BC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8" y="1305945"/>
            <a:ext cx="4254500" cy="660400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5C68B3A5-BD7E-E442-8C40-239B1EFF10DF}"/>
              </a:ext>
            </a:extLst>
          </p:cNvPr>
          <p:cNvSpPr/>
          <p:nvPr/>
        </p:nvSpPr>
        <p:spPr>
          <a:xfrm>
            <a:off x="1845938" y="3660764"/>
            <a:ext cx="976649" cy="1073832"/>
          </a:xfrm>
          <a:prstGeom prst="ellipse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0EF39-9F4A-2140-AF28-C531F07F956B}"/>
              </a:ext>
            </a:extLst>
          </p:cNvPr>
          <p:cNvSpPr txBox="1"/>
          <p:nvPr/>
        </p:nvSpPr>
        <p:spPr>
          <a:xfrm>
            <a:off x="4504813" y="928210"/>
            <a:ext cx="2754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&lt;Capture cross section&gt;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3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Nucleus </a:t>
            </a:r>
            <a:r>
              <a:rPr lang="en-US" altLang="ko-KR" dirty="0" err="1"/>
              <a:t>Nucleus</a:t>
            </a:r>
            <a:r>
              <a:rPr lang="en-US" altLang="ko-KR" dirty="0"/>
              <a:t> Potential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0" y="1705971"/>
            <a:ext cx="3866682" cy="39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50" y="2137158"/>
            <a:ext cx="1821690" cy="65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215" y="2852354"/>
            <a:ext cx="6534752" cy="63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47" y="3567452"/>
            <a:ext cx="5222239" cy="59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위로 굽은 화살표 8"/>
          <p:cNvSpPr/>
          <p:nvPr/>
        </p:nvSpPr>
        <p:spPr>
          <a:xfrm rot="5400000">
            <a:off x="3680998" y="4151901"/>
            <a:ext cx="369407" cy="38563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069982" y="4183076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solidFill>
                  <a:schemeClr val="accent2"/>
                </a:solidFill>
              </a:rPr>
              <a:t>Migdal</a:t>
            </a:r>
            <a:r>
              <a:rPr lang="en-US" altLang="ko-KR" dirty="0">
                <a:solidFill>
                  <a:schemeClr val="accent2"/>
                </a:solidFill>
              </a:rPr>
              <a:t> force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47" y="4622012"/>
            <a:ext cx="6377356" cy="62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5" y="5295436"/>
            <a:ext cx="2161543" cy="65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왼쪽 중괄호 12"/>
          <p:cNvSpPr/>
          <p:nvPr/>
        </p:nvSpPr>
        <p:spPr>
          <a:xfrm>
            <a:off x="410718" y="2322007"/>
            <a:ext cx="476031" cy="34411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37055" y="1138681"/>
            <a:ext cx="3432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&lt;Nucleus-Nucleus potential&gt;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4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Nuclear Deformation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28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4DA4EA-424E-194E-8908-3431C6ADE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4" y="2780928"/>
            <a:ext cx="7417072" cy="2129759"/>
          </a:xfrm>
          <a:prstGeom prst="rect">
            <a:avLst/>
          </a:prstGeom>
        </p:spPr>
      </p:pic>
      <p:pic>
        <p:nvPicPr>
          <p:cNvPr id="9" name="그림 8" descr="텍스트이(가) 표시된 사진&#10;&#10;자동 생성된 설명">
            <a:extLst>
              <a:ext uri="{FF2B5EF4-FFF2-40B4-BE49-F238E27FC236}">
                <a16:creationId xmlns:a16="http://schemas.microsoft.com/office/drawing/2014/main" id="{B9DAADDD-4E0F-6B4F-9A0F-2A485D20A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94366"/>
            <a:ext cx="5436096" cy="110441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1FA2BE2-EAA8-0D47-AD35-127632E87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4" y="5120266"/>
            <a:ext cx="3416300" cy="2921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687" y="1282684"/>
            <a:ext cx="2095346" cy="147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Deformation and Orientation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64" y="4829916"/>
            <a:ext cx="49720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072" y="4934690"/>
            <a:ext cx="1485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타원 6"/>
          <p:cNvSpPr/>
          <p:nvPr/>
        </p:nvSpPr>
        <p:spPr>
          <a:xfrm>
            <a:off x="899592" y="151974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907704" y="1537227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 rot="5400000">
            <a:off x="1907704" y="289702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 rot="5400000">
            <a:off x="1222586" y="291196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2411760" y="1268760"/>
            <a:ext cx="0" cy="302433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755420" y="2564904"/>
            <a:ext cx="0" cy="172819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359194" y="1268760"/>
            <a:ext cx="0" cy="302433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5222"/>
            <a:ext cx="3406164" cy="25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화살표 연결선 14"/>
          <p:cNvCxnSpPr/>
          <p:nvPr/>
        </p:nvCxnSpPr>
        <p:spPr>
          <a:xfrm>
            <a:off x="1359194" y="3861048"/>
            <a:ext cx="1052566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1755420" y="4221088"/>
            <a:ext cx="65634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60945" y="392376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</a:t>
            </a:r>
            <a:r>
              <a:rPr lang="en-US" altLang="ko-KR" baseline="-25000" dirty="0"/>
              <a:t>1</a:t>
            </a:r>
            <a:endParaRPr lang="ko-KR" altLang="en-US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1907704" y="422108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</a:t>
            </a:r>
            <a:r>
              <a:rPr lang="en-US" altLang="ko-KR" baseline="-25000" dirty="0"/>
              <a:t>2</a:t>
            </a:r>
            <a:endParaRPr lang="ko-KR" alt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778012" y="2219044"/>
            <a:ext cx="1758687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</a:rPr>
              <a:t>R</a:t>
            </a:r>
            <a:r>
              <a:rPr lang="en-US" altLang="ko-KR" b="1" baseline="-25000" dirty="0">
                <a:solidFill>
                  <a:schemeClr val="tx2"/>
                </a:solidFill>
              </a:rPr>
              <a:t>1</a:t>
            </a:r>
            <a:r>
              <a:rPr lang="en-US" altLang="ko-KR" b="1" dirty="0">
                <a:solidFill>
                  <a:schemeClr val="tx2"/>
                </a:solidFill>
              </a:rPr>
              <a:t> &gt; R</a:t>
            </a:r>
            <a:r>
              <a:rPr lang="en-US" altLang="ko-KR" b="1" baseline="-25000" dirty="0">
                <a:solidFill>
                  <a:schemeClr val="tx2"/>
                </a:solidFill>
              </a:rPr>
              <a:t>2</a:t>
            </a:r>
            <a:endParaRPr lang="en-US" altLang="ko-KR" b="1" dirty="0">
              <a:solidFill>
                <a:schemeClr val="tx2"/>
              </a:solidFill>
            </a:endParaRPr>
          </a:p>
          <a:p>
            <a:pPr algn="ctr"/>
            <a:r>
              <a:rPr lang="en-US" altLang="ko-KR" b="1" dirty="0" err="1">
                <a:solidFill>
                  <a:schemeClr val="tx2"/>
                </a:solidFill>
              </a:rPr>
              <a:t>V</a:t>
            </a:r>
            <a:r>
              <a:rPr lang="en-US" altLang="ko-KR" b="1" baseline="-25000" dirty="0" err="1">
                <a:solidFill>
                  <a:schemeClr val="tx2"/>
                </a:solidFill>
              </a:rPr>
              <a:t>c</a:t>
            </a:r>
            <a:r>
              <a:rPr lang="en-US" altLang="ko-KR" b="1" dirty="0">
                <a:solidFill>
                  <a:schemeClr val="tx2"/>
                </a:solidFill>
              </a:rPr>
              <a:t>(R</a:t>
            </a:r>
            <a:r>
              <a:rPr lang="en-US" altLang="ko-KR" b="1" baseline="-25000" dirty="0">
                <a:solidFill>
                  <a:schemeClr val="tx2"/>
                </a:solidFill>
              </a:rPr>
              <a:t>1</a:t>
            </a:r>
            <a:r>
              <a:rPr lang="en-US" altLang="ko-KR" b="1" dirty="0">
                <a:solidFill>
                  <a:schemeClr val="tx2"/>
                </a:solidFill>
              </a:rPr>
              <a:t>) &lt; </a:t>
            </a:r>
            <a:r>
              <a:rPr lang="en-US" altLang="ko-KR" b="1" dirty="0" err="1">
                <a:solidFill>
                  <a:schemeClr val="tx2"/>
                </a:solidFill>
              </a:rPr>
              <a:t>V</a:t>
            </a:r>
            <a:r>
              <a:rPr lang="en-US" altLang="ko-KR" b="1" baseline="-25000" dirty="0" err="1">
                <a:solidFill>
                  <a:schemeClr val="tx2"/>
                </a:solidFill>
              </a:rPr>
              <a:t>c</a:t>
            </a:r>
            <a:r>
              <a:rPr lang="en-US" altLang="ko-KR" b="1" dirty="0">
                <a:solidFill>
                  <a:schemeClr val="tx2"/>
                </a:solidFill>
              </a:rPr>
              <a:t>(R</a:t>
            </a:r>
            <a:r>
              <a:rPr lang="en-US" altLang="ko-KR" b="1" baseline="-25000" dirty="0">
                <a:solidFill>
                  <a:schemeClr val="tx2"/>
                </a:solidFill>
              </a:rPr>
              <a:t>2</a:t>
            </a:r>
            <a:r>
              <a:rPr lang="en-US" altLang="ko-KR" b="1" dirty="0">
                <a:solidFill>
                  <a:schemeClr val="tx2"/>
                </a:solidFill>
              </a:rPr>
              <a:t>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Fusion?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93" y="1967307"/>
            <a:ext cx="3303588" cy="298294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2215767"/>
            <a:ext cx="1838325" cy="2486025"/>
          </a:xfrm>
          <a:prstGeom prst="rect">
            <a:avLst/>
          </a:prstGeom>
        </p:spPr>
      </p:pic>
      <p:sp>
        <p:nvSpPr>
          <p:cNvPr id="7" name="오른쪽 화살표 6"/>
          <p:cNvSpPr/>
          <p:nvPr/>
        </p:nvSpPr>
        <p:spPr bwMode="auto">
          <a:xfrm>
            <a:off x="4860032" y="2852936"/>
            <a:ext cx="720080" cy="1224136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13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Vibration and Deformation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30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15" y="980728"/>
            <a:ext cx="6931496" cy="367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802485"/>
              </p:ext>
            </p:extLst>
          </p:nvPr>
        </p:nvGraphicFramePr>
        <p:xfrm>
          <a:off x="2749937" y="4655349"/>
          <a:ext cx="547261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Nucleus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β</a:t>
                      </a:r>
                      <a:r>
                        <a:rPr lang="en-US" altLang="ko-KR" baseline="-25000" dirty="0"/>
                        <a:t>2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β</a:t>
                      </a:r>
                      <a:r>
                        <a:rPr lang="en-US" altLang="ko-KR" baseline="-25000" dirty="0"/>
                        <a:t>3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dirty="0"/>
                        <a:t>β</a:t>
                      </a:r>
                      <a:r>
                        <a:rPr lang="el-GR" altLang="ko-KR" baseline="-25000" dirty="0"/>
                        <a:t>2</a:t>
                      </a:r>
                      <a:r>
                        <a:rPr lang="en-US" altLang="ko-KR" baseline="30000" dirty="0"/>
                        <a:t>*</a:t>
                      </a:r>
                      <a:endParaRPr lang="ko-KR" alt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l-GR" altLang="ko-KR" dirty="0"/>
                        <a:t>β</a:t>
                      </a:r>
                      <a:r>
                        <a:rPr lang="el-GR" altLang="ko-KR" baseline="-25000" dirty="0"/>
                        <a:t>3</a:t>
                      </a:r>
                      <a:r>
                        <a:rPr lang="en-US" altLang="ko-KR" baseline="30000" dirty="0"/>
                        <a:t>*</a:t>
                      </a:r>
                      <a:endParaRPr lang="ko-KR" altLang="en-US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30000" dirty="0"/>
                        <a:t>40</a:t>
                      </a:r>
                      <a:r>
                        <a:rPr lang="en-US" altLang="ko-KR" dirty="0"/>
                        <a:t>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0.284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0.26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30000" dirty="0"/>
                        <a:t>180</a:t>
                      </a:r>
                      <a:r>
                        <a:rPr lang="en-US" altLang="ko-KR" dirty="0"/>
                        <a:t>Hf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0.279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0.274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0.07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62906" y="4655349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Ex)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6731999"/>
      </p:ext>
    </p:extLst>
  </p:cSld>
  <p:clrMapOvr>
    <a:masterClrMapping/>
  </p:clrMapOvr>
  <p:transition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Capture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31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5498315" cy="399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타원 5"/>
          <p:cNvSpPr/>
          <p:nvPr/>
        </p:nvSpPr>
        <p:spPr>
          <a:xfrm>
            <a:off x="2105131" y="3207083"/>
            <a:ext cx="1759642" cy="1296144"/>
          </a:xfrm>
          <a:prstGeom prst="ellipse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790931" y="4549734"/>
            <a:ext cx="231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&lt;Potential pocket&gt;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자유형 7"/>
          <p:cNvSpPr/>
          <p:nvPr/>
        </p:nvSpPr>
        <p:spPr>
          <a:xfrm>
            <a:off x="2259191" y="1742693"/>
            <a:ext cx="3626433" cy="2213264"/>
          </a:xfrm>
          <a:custGeom>
            <a:avLst/>
            <a:gdLst>
              <a:gd name="connsiteX0" fmla="*/ 3626433 w 3626433"/>
              <a:gd name="connsiteY0" fmla="*/ 0 h 2213264"/>
              <a:gd name="connsiteX1" fmla="*/ 1548252 w 3626433"/>
              <a:gd name="connsiteY1" fmla="*/ 332509 h 2213264"/>
              <a:gd name="connsiteX2" fmla="*/ 6 w 3626433"/>
              <a:gd name="connsiteY2" fmla="*/ 1257300 h 2213264"/>
              <a:gd name="connsiteX3" fmla="*/ 1527470 w 3626433"/>
              <a:gd name="connsiteY3" fmla="*/ 1870364 h 2213264"/>
              <a:gd name="connsiteX4" fmla="*/ 467597 w 3626433"/>
              <a:gd name="connsiteY4" fmla="*/ 2088573 h 2213264"/>
              <a:gd name="connsiteX5" fmla="*/ 768933 w 3626433"/>
              <a:gd name="connsiteY5" fmla="*/ 2213264 h 221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6433" h="2213264">
                <a:moveTo>
                  <a:pt x="3626433" y="0"/>
                </a:moveTo>
                <a:cubicBezTo>
                  <a:pt x="2889544" y="61479"/>
                  <a:pt x="2152656" y="122959"/>
                  <a:pt x="1548252" y="332509"/>
                </a:cubicBezTo>
                <a:cubicBezTo>
                  <a:pt x="943848" y="542059"/>
                  <a:pt x="3470" y="1000991"/>
                  <a:pt x="6" y="1257300"/>
                </a:cubicBezTo>
                <a:cubicBezTo>
                  <a:pt x="-3458" y="1513609"/>
                  <a:pt x="1449538" y="1731819"/>
                  <a:pt x="1527470" y="1870364"/>
                </a:cubicBezTo>
                <a:cubicBezTo>
                  <a:pt x="1605402" y="2008909"/>
                  <a:pt x="594020" y="2031423"/>
                  <a:pt x="467597" y="2088573"/>
                </a:cubicBezTo>
                <a:cubicBezTo>
                  <a:pt x="341174" y="2145723"/>
                  <a:pt x="708319" y="2190750"/>
                  <a:pt x="768933" y="2213264"/>
                </a:cubicBez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왼쪽 화살표 8"/>
          <p:cNvSpPr/>
          <p:nvPr/>
        </p:nvSpPr>
        <p:spPr>
          <a:xfrm>
            <a:off x="5885624" y="1585861"/>
            <a:ext cx="539987" cy="325078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273483" y="1231670"/>
            <a:ext cx="324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Kinetic energy : a few MeV/n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00130" y="2374345"/>
            <a:ext cx="348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chemeClr val="accent1"/>
                </a:solidFill>
              </a:rPr>
              <a:t>Kinetic energy loss by friction</a:t>
            </a:r>
            <a:endParaRPr lang="ko-KR" altLang="en-US" b="1" i="1" dirty="0">
              <a:solidFill>
                <a:schemeClr val="accent1"/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3761315" y="3423107"/>
            <a:ext cx="1771362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2465171" y="3976739"/>
            <a:ext cx="3079250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4553403" y="3423107"/>
            <a:ext cx="0" cy="553632"/>
          </a:xfrm>
          <a:prstGeom prst="straightConnector1">
            <a:avLst/>
          </a:prstGeom>
          <a:ln w="254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14775" y="3515257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 err="1">
                <a:solidFill>
                  <a:schemeClr val="tx2"/>
                </a:solidFill>
              </a:rPr>
              <a:t>B</a:t>
            </a:r>
            <a:r>
              <a:rPr lang="en-US" altLang="ko-KR" b="1" i="1" baseline="-25000" dirty="0" err="1">
                <a:solidFill>
                  <a:schemeClr val="tx2"/>
                </a:solidFill>
              </a:rPr>
              <a:t>qf</a:t>
            </a:r>
            <a:endParaRPr lang="ko-KR" altLang="en-US" b="1" i="1" baseline="-25000" dirty="0">
              <a:solidFill>
                <a:schemeClr val="tx2"/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4942105" y="1490491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378732" y="1490491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4004796" y="16530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4301400" y="16530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2934441" y="20653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3115867" y="20653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2105131" y="2560329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2191944" y="2560329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34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Friction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21934" y="1519746"/>
            <a:ext cx="36724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5396056" y="1699766"/>
            <a:ext cx="2988881" cy="2508585"/>
            <a:chOff x="5759583" y="3281586"/>
            <a:chExt cx="2988881" cy="2508585"/>
          </a:xfrm>
        </p:grpSpPr>
        <p:sp>
          <p:nvSpPr>
            <p:cNvPr id="7" name="타원 6"/>
            <p:cNvSpPr/>
            <p:nvPr/>
          </p:nvSpPr>
          <p:spPr>
            <a:xfrm>
              <a:off x="5759583" y="3688482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7164288" y="3281586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5975607" y="414568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6012160" y="436706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6012160" y="4560369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6012160" y="479715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6012160" y="500833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7380312" y="364502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7365706" y="386104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43759" y="407707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7380312" y="422108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380312" y="440227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7380312" y="463318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타원 19"/>
            <p:cNvSpPr/>
            <p:nvPr/>
          </p:nvSpPr>
          <p:spPr>
            <a:xfrm>
              <a:off x="6166404" y="493390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6408533" y="493744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6632941" y="4940985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6852080" y="49353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6852080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6632941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399852" y="470310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67636" y="470664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66404" y="429263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6621218" y="407125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6896627" y="4298081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399852" y="44781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7596336" y="45561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7820744" y="45638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8045431" y="456738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8263896" y="4563847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7596336" y="432784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7832243" y="433138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8056651" y="434446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8281059" y="433618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7594376" y="400264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7811811" y="37866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8057234" y="379015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8282124" y="357059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오른쪽으로 구부러진 화살표 43"/>
            <p:cNvSpPr/>
            <p:nvPr/>
          </p:nvSpPr>
          <p:spPr>
            <a:xfrm rot="10800000">
              <a:off x="6543868" y="4129310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오른쪽으로 구부러진 화살표 44"/>
            <p:cNvSpPr/>
            <p:nvPr/>
          </p:nvSpPr>
          <p:spPr>
            <a:xfrm rot="10800000">
              <a:off x="7736044" y="3926767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왼쪽/오른쪽 화살표 45"/>
            <p:cNvSpPr/>
            <p:nvPr/>
          </p:nvSpPr>
          <p:spPr>
            <a:xfrm rot="20407425">
              <a:off x="6990154" y="4152076"/>
              <a:ext cx="670288" cy="144016"/>
            </a:xfrm>
            <a:prstGeom prst="left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왼쪽 화살표 46"/>
            <p:cNvSpPr/>
            <p:nvPr/>
          </p:nvSpPr>
          <p:spPr>
            <a:xfrm rot="19945817">
              <a:off x="6675133" y="3874744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왼쪽 화살표 47"/>
            <p:cNvSpPr/>
            <p:nvPr/>
          </p:nvSpPr>
          <p:spPr>
            <a:xfrm rot="9359666">
              <a:off x="6973988" y="4398292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846461" y="5420839"/>
              <a:ext cx="1467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&lt;projectile&gt;</a:t>
              </a:r>
              <a:endParaRPr lang="ko-KR" alt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552120" y="5047342"/>
              <a:ext cx="1130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&lt;target&gt;</a:t>
              </a:r>
              <a:endParaRPr lang="ko-KR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704949" y="3534787"/>
              <a:ext cx="4170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T</a:t>
              </a:r>
              <a:endParaRPr lang="ko-KR" altLang="en-US" baseline="-25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081210" y="467084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P</a:t>
              </a:r>
              <a:endParaRPr lang="ko-KR" altLang="en-US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109249" y="3853813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g</a:t>
              </a:r>
              <a:r>
                <a:rPr lang="en-US" altLang="ko-KR" baseline="-25000" dirty="0" err="1"/>
                <a:t>PT</a:t>
              </a:r>
              <a:endParaRPr lang="ko-KR" altLang="en-US" baseline="-25000" dirty="0"/>
            </a:p>
          </p:txBody>
        </p:sp>
      </p:grp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4244505"/>
            <a:ext cx="4264229" cy="540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77" y="4941168"/>
            <a:ext cx="3861579" cy="48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19" y="5517232"/>
            <a:ext cx="4688834" cy="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15321"/>
            <a:ext cx="4610664" cy="138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643608" y="1444134"/>
            <a:ext cx="257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&lt;Friction coefficient&gt;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63" y="4281745"/>
            <a:ext cx="2705142" cy="196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자유형 59"/>
          <p:cNvSpPr/>
          <p:nvPr/>
        </p:nvSpPr>
        <p:spPr>
          <a:xfrm>
            <a:off x="6186527" y="4608381"/>
            <a:ext cx="1581337" cy="907721"/>
          </a:xfrm>
          <a:custGeom>
            <a:avLst/>
            <a:gdLst>
              <a:gd name="connsiteX0" fmla="*/ 3626433 w 3626433"/>
              <a:gd name="connsiteY0" fmla="*/ 0 h 2213264"/>
              <a:gd name="connsiteX1" fmla="*/ 1548252 w 3626433"/>
              <a:gd name="connsiteY1" fmla="*/ 332509 h 2213264"/>
              <a:gd name="connsiteX2" fmla="*/ 6 w 3626433"/>
              <a:gd name="connsiteY2" fmla="*/ 1257300 h 2213264"/>
              <a:gd name="connsiteX3" fmla="*/ 1527470 w 3626433"/>
              <a:gd name="connsiteY3" fmla="*/ 1870364 h 2213264"/>
              <a:gd name="connsiteX4" fmla="*/ 467597 w 3626433"/>
              <a:gd name="connsiteY4" fmla="*/ 2088573 h 2213264"/>
              <a:gd name="connsiteX5" fmla="*/ 768933 w 3626433"/>
              <a:gd name="connsiteY5" fmla="*/ 2213264 h 221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6433" h="2213264">
                <a:moveTo>
                  <a:pt x="3626433" y="0"/>
                </a:moveTo>
                <a:cubicBezTo>
                  <a:pt x="2889544" y="61479"/>
                  <a:pt x="2152656" y="122959"/>
                  <a:pt x="1548252" y="332509"/>
                </a:cubicBezTo>
                <a:cubicBezTo>
                  <a:pt x="943848" y="542059"/>
                  <a:pt x="3470" y="1000991"/>
                  <a:pt x="6" y="1257300"/>
                </a:cubicBezTo>
                <a:cubicBezTo>
                  <a:pt x="-3458" y="1513609"/>
                  <a:pt x="1449538" y="1731819"/>
                  <a:pt x="1527470" y="1870364"/>
                </a:cubicBezTo>
                <a:cubicBezTo>
                  <a:pt x="1605402" y="2008909"/>
                  <a:pt x="594020" y="2031423"/>
                  <a:pt x="467597" y="2088573"/>
                </a:cubicBezTo>
                <a:cubicBezTo>
                  <a:pt x="341174" y="2145723"/>
                  <a:pt x="708319" y="2190750"/>
                  <a:pt x="768933" y="2213264"/>
                </a:cubicBez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643608" y="3654353"/>
            <a:ext cx="2670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&lt;Equation of motion&gt;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6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Rotation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33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9766"/>
            <a:ext cx="5889612" cy="393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230425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9013" y="1335080"/>
            <a:ext cx="145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&lt;Rotation&gt;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805264"/>
            <a:ext cx="3450834" cy="36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82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DNS Model - Fusion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34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74547"/>
            <a:ext cx="4054615" cy="356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6"/>
          <p:cNvSpPr txBox="1"/>
          <p:nvPr/>
        </p:nvSpPr>
        <p:spPr>
          <a:xfrm>
            <a:off x="652473" y="4762170"/>
            <a:ext cx="3240360" cy="170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Entrance channel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Fusion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Charge symmetric DNS</a:t>
            </a:r>
          </a:p>
          <a:p>
            <a:pPr marL="342900" indent="-342900">
              <a:lnSpc>
                <a:spcPct val="150000"/>
              </a:lnSpc>
              <a:buAutoNum type="alphaLcParenBoth"/>
            </a:pPr>
            <a:r>
              <a:rPr lang="en-US" altLang="ko-KR" b="1" dirty="0"/>
              <a:t>Quasi fission</a:t>
            </a:r>
            <a:endParaRPr lang="ko-KR" altLang="en-US" b="1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7522C-ED9D-E942-B28A-1D55E6DA6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187" y="1781253"/>
            <a:ext cx="4310414" cy="34483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4403EC4-62D2-D74A-A506-85A2F3BD4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33" y="5687336"/>
            <a:ext cx="4711700" cy="495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337E54-E095-684E-B6CE-C7EC923B995F}"/>
              </a:ext>
            </a:extLst>
          </p:cNvPr>
          <p:cNvSpPr txBox="1"/>
          <p:nvPr/>
        </p:nvSpPr>
        <p:spPr>
          <a:xfrm>
            <a:off x="3892833" y="5211766"/>
            <a:ext cx="260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&lt;Fusion cross section&gt;</a:t>
            </a:r>
            <a:endParaRPr kumimoji="1"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91" y="1406409"/>
            <a:ext cx="4320480" cy="30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8845C4-6CB1-0943-B329-7E44B3C28E29}"/>
              </a:ext>
            </a:extLst>
          </p:cNvPr>
          <p:cNvSpPr txBox="1"/>
          <p:nvPr/>
        </p:nvSpPr>
        <p:spPr>
          <a:xfrm>
            <a:off x="4069291" y="964095"/>
            <a:ext cx="225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&lt;Driving potential&gt;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5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Fusion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592" y="1454126"/>
            <a:ext cx="4260701" cy="318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1" y="4500092"/>
            <a:ext cx="3744416" cy="64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44" y="5367086"/>
            <a:ext cx="332125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/>
          <a:stretch/>
        </p:blipFill>
        <p:spPr bwMode="auto">
          <a:xfrm>
            <a:off x="5187696" y="5301908"/>
            <a:ext cx="3168352" cy="70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3476"/>
            <a:ext cx="4000072" cy="55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9" y="2513941"/>
            <a:ext cx="2152079" cy="42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9552" y="1084794"/>
            <a:ext cx="420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Cross-section for evaporation residues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1" y="2100667"/>
            <a:ext cx="229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Fusion cross-section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09" y="3122503"/>
            <a:ext cx="2569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Probability for formation of compound nucleus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4709" y="5148019"/>
            <a:ext cx="1239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Level density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2" y="3789740"/>
            <a:ext cx="4657526" cy="65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07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Hindrance by </a:t>
            </a:r>
            <a:r>
              <a:rPr lang="en-US" altLang="ko-KR" dirty="0" err="1"/>
              <a:t>Quasifission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36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2880320" cy="239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65" y="3523265"/>
            <a:ext cx="3491973" cy="249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23265"/>
            <a:ext cx="3415742" cy="260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오른쪽 화살표 7"/>
          <p:cNvSpPr/>
          <p:nvPr/>
        </p:nvSpPr>
        <p:spPr>
          <a:xfrm>
            <a:off x="4355976" y="4365104"/>
            <a:ext cx="28803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555776" y="3933056"/>
            <a:ext cx="0" cy="504056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55776" y="4011916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~10 times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6948264" y="3877192"/>
            <a:ext cx="0" cy="1207992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103531" y="4252446"/>
            <a:ext cx="149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~1000 times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왼쪽 화살표 12"/>
          <p:cNvSpPr/>
          <p:nvPr/>
        </p:nvSpPr>
        <p:spPr>
          <a:xfrm>
            <a:off x="3563888" y="1916832"/>
            <a:ext cx="236139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851920" y="162880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Almost every event become a quasi-fission in </a:t>
            </a:r>
            <a:r>
              <a:rPr lang="en-US" altLang="ko-KR" dirty="0" err="1"/>
              <a:t>superheavy</a:t>
            </a:r>
            <a:r>
              <a:rPr lang="en-US" altLang="ko-KR" dirty="0"/>
              <a:t> element synthesis.</a:t>
            </a:r>
          </a:p>
        </p:txBody>
      </p:sp>
    </p:spTree>
    <p:extLst>
      <p:ext uri="{BB962C8B-B14F-4D97-AF65-F5344CB8AC3E}">
        <p14:creationId xmlns:p14="http://schemas.microsoft.com/office/powerpoint/2010/main" val="320852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Multi-nucleon Transfer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6502"/>
            <a:ext cx="4947840" cy="10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127170"/>
            <a:ext cx="4764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2"/>
                </a:solidFill>
              </a:rPr>
              <a:t>Evolution of the DNS by nucleon transfer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3419872" y="286392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932312" y="302161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3587668" y="291360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37150" y="317401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779912" y="329643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803939" y="306492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064351" y="354199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4142607" y="327604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4358631" y="358400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4619043" y="362839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4506030" y="336163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4766442" y="343254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4466643" y="313145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1474119" y="434091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1986559" y="449860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1641915" y="439059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1591397" y="465100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1834159" y="477342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2296063" y="4564001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2118598" y="501898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2196854" y="475303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2412878" y="506099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2673290" y="510538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2560277" y="483862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2820689" y="490953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/>
          <p:cNvSpPr/>
          <p:nvPr/>
        </p:nvSpPr>
        <p:spPr>
          <a:xfrm>
            <a:off x="2520890" y="460844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3754138" y="4443766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/>
          <p:cNvSpPr/>
          <p:nvPr/>
        </p:nvSpPr>
        <p:spPr>
          <a:xfrm>
            <a:off x="4266578" y="4601458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3921934" y="449344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3871416" y="475385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4114178" y="4876275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4138205" y="464476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4398617" y="512183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/>
          <p:cNvSpPr/>
          <p:nvPr/>
        </p:nvSpPr>
        <p:spPr>
          <a:xfrm>
            <a:off x="4476873" y="4855882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4692897" y="516384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4953309" y="520823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4840296" y="494147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5100708" y="501238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4800909" y="471129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5931768" y="4304008"/>
            <a:ext cx="7200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6444208" y="4461700"/>
            <a:ext cx="1215752" cy="9951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6099564" y="435368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6049046" y="4614100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6291808" y="4736517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6315835" y="450500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6576247" y="4982079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/>
          <p:nvPr/>
        </p:nvSpPr>
        <p:spPr>
          <a:xfrm>
            <a:off x="6654503" y="4716124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6870527" y="5024088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7130939" y="506847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7017926" y="4801720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7278338" y="487262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6315835" y="4340916"/>
            <a:ext cx="216024" cy="216024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아래쪽 화살표 58"/>
          <p:cNvSpPr/>
          <p:nvPr/>
        </p:nvSpPr>
        <p:spPr>
          <a:xfrm>
            <a:off x="4266578" y="4088790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아래쪽 화살표 59"/>
          <p:cNvSpPr/>
          <p:nvPr/>
        </p:nvSpPr>
        <p:spPr>
          <a:xfrm rot="2217990">
            <a:off x="3338049" y="4032492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아래쪽 화살표 60"/>
          <p:cNvSpPr/>
          <p:nvPr/>
        </p:nvSpPr>
        <p:spPr>
          <a:xfrm rot="17931568">
            <a:off x="5274285" y="3985020"/>
            <a:ext cx="416089" cy="252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1413112" y="5109348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Z-1</a:t>
            </a:r>
            <a:endParaRPr lang="ko-KR" altLang="en-US" b="1" i="1" baseline="-25000" dirty="0"/>
          </a:p>
        </p:txBody>
      </p:sp>
      <p:sp>
        <p:nvSpPr>
          <p:cNvPr id="63" name="TextBox 62"/>
          <p:cNvSpPr txBox="1"/>
          <p:nvPr/>
        </p:nvSpPr>
        <p:spPr>
          <a:xfrm>
            <a:off x="3707782" y="5192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</a:t>
            </a:r>
            <a:endParaRPr lang="ko-KR" altLang="en-US" b="1" i="1" baseline="-25000" dirty="0"/>
          </a:p>
        </p:txBody>
      </p:sp>
      <p:sp>
        <p:nvSpPr>
          <p:cNvPr id="64" name="TextBox 63"/>
          <p:cNvSpPr txBox="1"/>
          <p:nvPr/>
        </p:nvSpPr>
        <p:spPr>
          <a:xfrm>
            <a:off x="5851254" y="5105384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/>
              <a:t>Y</a:t>
            </a:r>
            <a:r>
              <a:rPr lang="en-US" altLang="ko-KR" b="1" i="1" baseline="-25000" dirty="0"/>
              <a:t>Z+1</a:t>
            </a:r>
            <a:endParaRPr lang="ko-KR" altLang="en-US" b="1" i="1" baseline="-25000" dirty="0"/>
          </a:p>
        </p:txBody>
      </p:sp>
    </p:spTree>
    <p:extLst>
      <p:ext uri="{BB962C8B-B14F-4D97-AF65-F5344CB8AC3E}">
        <p14:creationId xmlns:p14="http://schemas.microsoft.com/office/powerpoint/2010/main" val="41621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DNS Model – DNS Evolution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38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DFF99A7-967C-2149-860F-4A1C210B48B1}"/>
              </a:ext>
            </a:extLst>
          </p:cNvPr>
          <p:cNvGrpSpPr/>
          <p:nvPr/>
        </p:nvGrpSpPr>
        <p:grpSpPr>
          <a:xfrm>
            <a:off x="683568" y="1387592"/>
            <a:ext cx="2988881" cy="2508585"/>
            <a:chOff x="5759583" y="3281586"/>
            <a:chExt cx="2988881" cy="2508585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65261883-A35B-414D-B32E-1836985E8C27}"/>
                </a:ext>
              </a:extLst>
            </p:cNvPr>
            <p:cNvSpPr/>
            <p:nvPr/>
          </p:nvSpPr>
          <p:spPr>
            <a:xfrm>
              <a:off x="5759583" y="3688482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CB95F67-42E7-C141-AD24-A393DC20EE64}"/>
                </a:ext>
              </a:extLst>
            </p:cNvPr>
            <p:cNvSpPr/>
            <p:nvPr/>
          </p:nvSpPr>
          <p:spPr>
            <a:xfrm>
              <a:off x="7164288" y="3281586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" name="직선 연결선 90">
              <a:extLst>
                <a:ext uri="{FF2B5EF4-FFF2-40B4-BE49-F238E27FC236}">
                  <a16:creationId xmlns:a16="http://schemas.microsoft.com/office/drawing/2014/main" id="{02F09E4B-03AF-1747-9033-C701AE607634}"/>
                </a:ext>
              </a:extLst>
            </p:cNvPr>
            <p:cNvCxnSpPr/>
            <p:nvPr/>
          </p:nvCxnSpPr>
          <p:spPr>
            <a:xfrm>
              <a:off x="5975607" y="414568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24">
              <a:extLst>
                <a:ext uri="{FF2B5EF4-FFF2-40B4-BE49-F238E27FC236}">
                  <a16:creationId xmlns:a16="http://schemas.microsoft.com/office/drawing/2014/main" id="{0B167748-1CAC-7742-9ACA-BAF9932EC1FC}"/>
                </a:ext>
              </a:extLst>
            </p:cNvPr>
            <p:cNvCxnSpPr/>
            <p:nvPr/>
          </p:nvCxnSpPr>
          <p:spPr>
            <a:xfrm>
              <a:off x="6012160" y="436706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25">
              <a:extLst>
                <a:ext uri="{FF2B5EF4-FFF2-40B4-BE49-F238E27FC236}">
                  <a16:creationId xmlns:a16="http://schemas.microsoft.com/office/drawing/2014/main" id="{F94C755B-E77B-0748-B2FE-21D104D39A93}"/>
                </a:ext>
              </a:extLst>
            </p:cNvPr>
            <p:cNvCxnSpPr/>
            <p:nvPr/>
          </p:nvCxnSpPr>
          <p:spPr>
            <a:xfrm>
              <a:off x="6012160" y="4560369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26">
              <a:extLst>
                <a:ext uri="{FF2B5EF4-FFF2-40B4-BE49-F238E27FC236}">
                  <a16:creationId xmlns:a16="http://schemas.microsoft.com/office/drawing/2014/main" id="{9114C65B-A2E3-9742-B69A-44865E55525A}"/>
                </a:ext>
              </a:extLst>
            </p:cNvPr>
            <p:cNvCxnSpPr/>
            <p:nvPr/>
          </p:nvCxnSpPr>
          <p:spPr>
            <a:xfrm>
              <a:off x="6012160" y="479715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27">
              <a:extLst>
                <a:ext uri="{FF2B5EF4-FFF2-40B4-BE49-F238E27FC236}">
                  <a16:creationId xmlns:a16="http://schemas.microsoft.com/office/drawing/2014/main" id="{66D1E13F-445F-A646-A627-8B59275C7138}"/>
                </a:ext>
              </a:extLst>
            </p:cNvPr>
            <p:cNvCxnSpPr/>
            <p:nvPr/>
          </p:nvCxnSpPr>
          <p:spPr>
            <a:xfrm>
              <a:off x="6012160" y="500833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28">
              <a:extLst>
                <a:ext uri="{FF2B5EF4-FFF2-40B4-BE49-F238E27FC236}">
                  <a16:creationId xmlns:a16="http://schemas.microsoft.com/office/drawing/2014/main" id="{D8C8BE3B-E822-5543-BDFE-093F41BA3292}"/>
                </a:ext>
              </a:extLst>
            </p:cNvPr>
            <p:cNvCxnSpPr/>
            <p:nvPr/>
          </p:nvCxnSpPr>
          <p:spPr>
            <a:xfrm>
              <a:off x="7380312" y="364502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129">
              <a:extLst>
                <a:ext uri="{FF2B5EF4-FFF2-40B4-BE49-F238E27FC236}">
                  <a16:creationId xmlns:a16="http://schemas.microsoft.com/office/drawing/2014/main" id="{CF42CAB4-79B1-8846-BA28-D24E168AB582}"/>
                </a:ext>
              </a:extLst>
            </p:cNvPr>
            <p:cNvCxnSpPr/>
            <p:nvPr/>
          </p:nvCxnSpPr>
          <p:spPr>
            <a:xfrm>
              <a:off x="7365706" y="386104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130">
              <a:extLst>
                <a:ext uri="{FF2B5EF4-FFF2-40B4-BE49-F238E27FC236}">
                  <a16:creationId xmlns:a16="http://schemas.microsoft.com/office/drawing/2014/main" id="{D86FF6A1-65F5-114D-884B-52588F2D3A52}"/>
                </a:ext>
              </a:extLst>
            </p:cNvPr>
            <p:cNvCxnSpPr/>
            <p:nvPr/>
          </p:nvCxnSpPr>
          <p:spPr>
            <a:xfrm>
              <a:off x="7343759" y="407707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131">
              <a:extLst>
                <a:ext uri="{FF2B5EF4-FFF2-40B4-BE49-F238E27FC236}">
                  <a16:creationId xmlns:a16="http://schemas.microsoft.com/office/drawing/2014/main" id="{5B1E6FB0-E18C-E04E-8837-2A0D06925826}"/>
                </a:ext>
              </a:extLst>
            </p:cNvPr>
            <p:cNvCxnSpPr/>
            <p:nvPr/>
          </p:nvCxnSpPr>
          <p:spPr>
            <a:xfrm>
              <a:off x="7380312" y="422108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132">
              <a:extLst>
                <a:ext uri="{FF2B5EF4-FFF2-40B4-BE49-F238E27FC236}">
                  <a16:creationId xmlns:a16="http://schemas.microsoft.com/office/drawing/2014/main" id="{DC14AEDF-ABCB-374F-9EC6-51128B2D8417}"/>
                </a:ext>
              </a:extLst>
            </p:cNvPr>
            <p:cNvCxnSpPr/>
            <p:nvPr/>
          </p:nvCxnSpPr>
          <p:spPr>
            <a:xfrm>
              <a:off x="7380312" y="440227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133">
              <a:extLst>
                <a:ext uri="{FF2B5EF4-FFF2-40B4-BE49-F238E27FC236}">
                  <a16:creationId xmlns:a16="http://schemas.microsoft.com/office/drawing/2014/main" id="{F27F568B-CB23-204A-BCCE-6CD67B510B06}"/>
                </a:ext>
              </a:extLst>
            </p:cNvPr>
            <p:cNvCxnSpPr/>
            <p:nvPr/>
          </p:nvCxnSpPr>
          <p:spPr>
            <a:xfrm>
              <a:off x="7380312" y="463318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1C2C5C0B-70A9-7246-8BD9-CCC6ACB52068}"/>
                </a:ext>
              </a:extLst>
            </p:cNvPr>
            <p:cNvSpPr/>
            <p:nvPr/>
          </p:nvSpPr>
          <p:spPr>
            <a:xfrm>
              <a:off x="6166404" y="493390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7379A097-ED38-C043-9BBC-53F3730E7731}"/>
                </a:ext>
              </a:extLst>
            </p:cNvPr>
            <p:cNvSpPr/>
            <p:nvPr/>
          </p:nvSpPr>
          <p:spPr>
            <a:xfrm>
              <a:off x="6408533" y="493744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64B1D0F-627D-D845-95A4-796837EFDD92}"/>
                </a:ext>
              </a:extLst>
            </p:cNvPr>
            <p:cNvSpPr/>
            <p:nvPr/>
          </p:nvSpPr>
          <p:spPr>
            <a:xfrm>
              <a:off x="6632941" y="4940985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D53A3D90-23B0-B44C-B2CE-021F032FC603}"/>
                </a:ext>
              </a:extLst>
            </p:cNvPr>
            <p:cNvSpPr/>
            <p:nvPr/>
          </p:nvSpPr>
          <p:spPr>
            <a:xfrm>
              <a:off x="6852080" y="49353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BE9D6E6-2983-454F-B757-C004C21E64F7}"/>
                </a:ext>
              </a:extLst>
            </p:cNvPr>
            <p:cNvSpPr/>
            <p:nvPr/>
          </p:nvSpPr>
          <p:spPr>
            <a:xfrm>
              <a:off x="6852080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BDF4951A-3471-E248-A319-BD114A7D3B79}"/>
                </a:ext>
              </a:extLst>
            </p:cNvPr>
            <p:cNvSpPr/>
            <p:nvPr/>
          </p:nvSpPr>
          <p:spPr>
            <a:xfrm>
              <a:off x="6632941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A13ED2C4-FB0D-8D49-9C0C-30AB2ACC842A}"/>
                </a:ext>
              </a:extLst>
            </p:cNvPr>
            <p:cNvSpPr/>
            <p:nvPr/>
          </p:nvSpPr>
          <p:spPr>
            <a:xfrm>
              <a:off x="6399852" y="470310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5023C280-B959-4940-9E2E-6928BC9B3D19}"/>
                </a:ext>
              </a:extLst>
            </p:cNvPr>
            <p:cNvSpPr/>
            <p:nvPr/>
          </p:nvSpPr>
          <p:spPr>
            <a:xfrm>
              <a:off x="6167636" y="470664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8F1412E9-A01F-3940-8C70-693FA42FA8A9}"/>
                </a:ext>
              </a:extLst>
            </p:cNvPr>
            <p:cNvSpPr/>
            <p:nvPr/>
          </p:nvSpPr>
          <p:spPr>
            <a:xfrm>
              <a:off x="6166404" y="429263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D333973F-689E-DD4D-8BFD-BF9C99A081F9}"/>
                </a:ext>
              </a:extLst>
            </p:cNvPr>
            <p:cNvSpPr/>
            <p:nvPr/>
          </p:nvSpPr>
          <p:spPr>
            <a:xfrm>
              <a:off x="6621218" y="407125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F095A9D5-D792-984C-8C9F-9B0DF3BB1EBC}"/>
                </a:ext>
              </a:extLst>
            </p:cNvPr>
            <p:cNvSpPr/>
            <p:nvPr/>
          </p:nvSpPr>
          <p:spPr>
            <a:xfrm>
              <a:off x="6896627" y="4298081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B7A6A17A-1970-A34E-9C43-D4C57FFA3C70}"/>
                </a:ext>
              </a:extLst>
            </p:cNvPr>
            <p:cNvSpPr/>
            <p:nvPr/>
          </p:nvSpPr>
          <p:spPr>
            <a:xfrm>
              <a:off x="6399852" y="44781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3D49ACD3-0343-6046-AEAD-23798AF5DE0D}"/>
                </a:ext>
              </a:extLst>
            </p:cNvPr>
            <p:cNvSpPr/>
            <p:nvPr/>
          </p:nvSpPr>
          <p:spPr>
            <a:xfrm>
              <a:off x="7596336" y="45561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894F129A-423A-3442-BD26-FF8013BC1FF5}"/>
                </a:ext>
              </a:extLst>
            </p:cNvPr>
            <p:cNvSpPr/>
            <p:nvPr/>
          </p:nvSpPr>
          <p:spPr>
            <a:xfrm>
              <a:off x="7820744" y="45638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0C127212-C8F1-7741-BF50-A2087B9DE7C1}"/>
                </a:ext>
              </a:extLst>
            </p:cNvPr>
            <p:cNvSpPr/>
            <p:nvPr/>
          </p:nvSpPr>
          <p:spPr>
            <a:xfrm>
              <a:off x="8045431" y="456738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A2C75A29-B09E-1345-A9D5-600A84BDEDF4}"/>
                </a:ext>
              </a:extLst>
            </p:cNvPr>
            <p:cNvSpPr/>
            <p:nvPr/>
          </p:nvSpPr>
          <p:spPr>
            <a:xfrm>
              <a:off x="8263896" y="4563847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E53E9B43-E9C3-0C4D-8D35-CFF2E19B0279}"/>
                </a:ext>
              </a:extLst>
            </p:cNvPr>
            <p:cNvSpPr/>
            <p:nvPr/>
          </p:nvSpPr>
          <p:spPr>
            <a:xfrm>
              <a:off x="7596336" y="432784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279ADE2D-3FC1-654A-80FB-E5E54717E47C}"/>
                </a:ext>
              </a:extLst>
            </p:cNvPr>
            <p:cNvSpPr/>
            <p:nvPr/>
          </p:nvSpPr>
          <p:spPr>
            <a:xfrm>
              <a:off x="7832243" y="433138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AE60D534-82C0-184E-8088-7F49C5A0E95A}"/>
                </a:ext>
              </a:extLst>
            </p:cNvPr>
            <p:cNvSpPr/>
            <p:nvPr/>
          </p:nvSpPr>
          <p:spPr>
            <a:xfrm>
              <a:off x="8056651" y="434446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814B162F-9EA6-1440-AEEC-F3E97405E3E0}"/>
                </a:ext>
              </a:extLst>
            </p:cNvPr>
            <p:cNvSpPr/>
            <p:nvPr/>
          </p:nvSpPr>
          <p:spPr>
            <a:xfrm>
              <a:off x="8281059" y="433618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A2BC10BD-F4C9-E64A-9DE2-2CCABA032E59}"/>
                </a:ext>
              </a:extLst>
            </p:cNvPr>
            <p:cNvSpPr/>
            <p:nvPr/>
          </p:nvSpPr>
          <p:spPr>
            <a:xfrm>
              <a:off x="7594376" y="400264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3DD2D197-E42C-5344-B4FA-1ABE702A2DD2}"/>
                </a:ext>
              </a:extLst>
            </p:cNvPr>
            <p:cNvSpPr/>
            <p:nvPr/>
          </p:nvSpPr>
          <p:spPr>
            <a:xfrm>
              <a:off x="7811811" y="37866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DC29F2E4-D785-9F4F-87CF-555B29603208}"/>
                </a:ext>
              </a:extLst>
            </p:cNvPr>
            <p:cNvSpPr/>
            <p:nvPr/>
          </p:nvSpPr>
          <p:spPr>
            <a:xfrm>
              <a:off x="8057234" y="379015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6CF67ACD-93C7-0F4E-B975-16C05B3715D5}"/>
                </a:ext>
              </a:extLst>
            </p:cNvPr>
            <p:cNvSpPr/>
            <p:nvPr/>
          </p:nvSpPr>
          <p:spPr>
            <a:xfrm>
              <a:off x="8282124" y="357059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오른쪽으로 구부러진 화살표 93">
              <a:extLst>
                <a:ext uri="{FF2B5EF4-FFF2-40B4-BE49-F238E27FC236}">
                  <a16:creationId xmlns:a16="http://schemas.microsoft.com/office/drawing/2014/main" id="{14B7FD7F-A0A8-6047-9AE9-35EBDC1D529A}"/>
                </a:ext>
              </a:extLst>
            </p:cNvPr>
            <p:cNvSpPr/>
            <p:nvPr/>
          </p:nvSpPr>
          <p:spPr>
            <a:xfrm>
              <a:off x="6399852" y="4151501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오른쪽으로 구부러진 화살표 160">
              <a:extLst>
                <a:ext uri="{FF2B5EF4-FFF2-40B4-BE49-F238E27FC236}">
                  <a16:creationId xmlns:a16="http://schemas.microsoft.com/office/drawing/2014/main" id="{A94EF962-6C9C-0841-91E9-1CA817127CC3}"/>
                </a:ext>
              </a:extLst>
            </p:cNvPr>
            <p:cNvSpPr/>
            <p:nvPr/>
          </p:nvSpPr>
          <p:spPr>
            <a:xfrm>
              <a:off x="7743049" y="3701265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왼쪽/오른쪽 화살표 94">
              <a:extLst>
                <a:ext uri="{FF2B5EF4-FFF2-40B4-BE49-F238E27FC236}">
                  <a16:creationId xmlns:a16="http://schemas.microsoft.com/office/drawing/2014/main" id="{0526F2F3-0C01-CE40-BBF5-42FC53FA1F54}"/>
                </a:ext>
              </a:extLst>
            </p:cNvPr>
            <p:cNvSpPr/>
            <p:nvPr/>
          </p:nvSpPr>
          <p:spPr>
            <a:xfrm rot="20407425">
              <a:off x="6990154" y="4152076"/>
              <a:ext cx="670288" cy="144016"/>
            </a:xfrm>
            <a:prstGeom prst="left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왼쪽 화살표 95">
              <a:extLst>
                <a:ext uri="{FF2B5EF4-FFF2-40B4-BE49-F238E27FC236}">
                  <a16:creationId xmlns:a16="http://schemas.microsoft.com/office/drawing/2014/main" id="{4F6CA5E6-22A6-B748-87A4-50804ABF0F79}"/>
                </a:ext>
              </a:extLst>
            </p:cNvPr>
            <p:cNvSpPr/>
            <p:nvPr/>
          </p:nvSpPr>
          <p:spPr>
            <a:xfrm rot="19945817">
              <a:off x="6675133" y="3874744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왼쪽 화살표 163">
              <a:extLst>
                <a:ext uri="{FF2B5EF4-FFF2-40B4-BE49-F238E27FC236}">
                  <a16:creationId xmlns:a16="http://schemas.microsoft.com/office/drawing/2014/main" id="{DD02A2BC-4FD1-8049-8DE0-FF4073C20B74}"/>
                </a:ext>
              </a:extLst>
            </p:cNvPr>
            <p:cNvSpPr/>
            <p:nvPr/>
          </p:nvSpPr>
          <p:spPr>
            <a:xfrm rot="9359666">
              <a:off x="6973988" y="4398292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96">
              <a:extLst>
                <a:ext uri="{FF2B5EF4-FFF2-40B4-BE49-F238E27FC236}">
                  <a16:creationId xmlns:a16="http://schemas.microsoft.com/office/drawing/2014/main" id="{CCC6F373-9A72-764B-80F1-FC4890AC7F3C}"/>
                </a:ext>
              </a:extLst>
            </p:cNvPr>
            <p:cNvSpPr txBox="1"/>
            <p:nvPr/>
          </p:nvSpPr>
          <p:spPr>
            <a:xfrm>
              <a:off x="5846461" y="5420839"/>
              <a:ext cx="1467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&lt;projectile&gt;</a:t>
              </a:r>
              <a:endParaRPr lang="ko-KR" altLang="en-US" dirty="0"/>
            </a:p>
          </p:txBody>
        </p:sp>
        <p:sp>
          <p:nvSpPr>
            <p:cNvPr id="56" name="TextBox 165">
              <a:extLst>
                <a:ext uri="{FF2B5EF4-FFF2-40B4-BE49-F238E27FC236}">
                  <a16:creationId xmlns:a16="http://schemas.microsoft.com/office/drawing/2014/main" id="{725128F4-1067-C245-BC4E-107DDB2028D7}"/>
                </a:ext>
              </a:extLst>
            </p:cNvPr>
            <p:cNvSpPr txBox="1"/>
            <p:nvPr/>
          </p:nvSpPr>
          <p:spPr>
            <a:xfrm>
              <a:off x="7552120" y="5047342"/>
              <a:ext cx="1130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&lt;target&gt;</a:t>
              </a:r>
              <a:endParaRPr lang="ko-KR" altLang="en-US" dirty="0"/>
            </a:p>
          </p:txBody>
        </p:sp>
        <p:sp>
          <p:nvSpPr>
            <p:cNvPr id="57" name="TextBox 97">
              <a:extLst>
                <a:ext uri="{FF2B5EF4-FFF2-40B4-BE49-F238E27FC236}">
                  <a16:creationId xmlns:a16="http://schemas.microsoft.com/office/drawing/2014/main" id="{B0ED9CF1-008C-9D42-87E2-86742A0AB9A3}"/>
                </a:ext>
              </a:extLst>
            </p:cNvPr>
            <p:cNvSpPr txBox="1"/>
            <p:nvPr/>
          </p:nvSpPr>
          <p:spPr>
            <a:xfrm>
              <a:off x="6704949" y="3534787"/>
              <a:ext cx="4170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T</a:t>
              </a:r>
              <a:endParaRPr lang="ko-KR" altLang="en-US" baseline="-25000" dirty="0"/>
            </a:p>
          </p:txBody>
        </p:sp>
        <p:sp>
          <p:nvSpPr>
            <p:cNvPr id="58" name="TextBox 167">
              <a:extLst>
                <a:ext uri="{FF2B5EF4-FFF2-40B4-BE49-F238E27FC236}">
                  <a16:creationId xmlns:a16="http://schemas.microsoft.com/office/drawing/2014/main" id="{2601EA0F-357F-D34C-B959-DE435A854EE6}"/>
                </a:ext>
              </a:extLst>
            </p:cNvPr>
            <p:cNvSpPr txBox="1"/>
            <p:nvPr/>
          </p:nvSpPr>
          <p:spPr>
            <a:xfrm>
              <a:off x="7081210" y="467084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P</a:t>
              </a:r>
              <a:endParaRPr lang="ko-KR" altLang="en-US" baseline="-25000" dirty="0"/>
            </a:p>
          </p:txBody>
        </p:sp>
        <p:sp>
          <p:nvSpPr>
            <p:cNvPr id="59" name="TextBox 168">
              <a:extLst>
                <a:ext uri="{FF2B5EF4-FFF2-40B4-BE49-F238E27FC236}">
                  <a16:creationId xmlns:a16="http://schemas.microsoft.com/office/drawing/2014/main" id="{EB953542-E973-0D4A-BC69-D84B12BEC9D5}"/>
                </a:ext>
              </a:extLst>
            </p:cNvPr>
            <p:cNvSpPr txBox="1"/>
            <p:nvPr/>
          </p:nvSpPr>
          <p:spPr>
            <a:xfrm>
              <a:off x="7109249" y="3853813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g</a:t>
              </a:r>
              <a:r>
                <a:rPr lang="en-US" altLang="ko-KR" baseline="-25000" dirty="0" err="1"/>
                <a:t>PT</a:t>
              </a:r>
              <a:endParaRPr lang="ko-KR" altLang="en-US" baseline="-25000" dirty="0"/>
            </a:p>
          </p:txBody>
        </p:sp>
      </p:grpSp>
      <p:pic>
        <p:nvPicPr>
          <p:cNvPr id="60" name="그림 59">
            <a:extLst>
              <a:ext uri="{FF2B5EF4-FFF2-40B4-BE49-F238E27FC236}">
                <a16:creationId xmlns:a16="http://schemas.microsoft.com/office/drawing/2014/main" id="{29472E91-F03D-7449-A1A9-0E5B2AE80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585" y="1323642"/>
            <a:ext cx="4558419" cy="1872208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4D5FABF4-C460-E144-8B88-C486A4146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591" y="3596662"/>
            <a:ext cx="3445446" cy="2480721"/>
          </a:xfrm>
          <a:prstGeom prst="rect">
            <a:avLst/>
          </a:prstGeom>
        </p:spPr>
      </p:pic>
      <p:sp>
        <p:nvSpPr>
          <p:cNvPr id="62" name="텍스트 상자 7">
            <a:extLst>
              <a:ext uri="{FF2B5EF4-FFF2-40B4-BE49-F238E27FC236}">
                <a16:creationId xmlns:a16="http://schemas.microsoft.com/office/drawing/2014/main" id="{754449F9-F421-094C-9F6D-AEB173AB2132}"/>
              </a:ext>
            </a:extLst>
          </p:cNvPr>
          <p:cNvSpPr txBox="1"/>
          <p:nvPr/>
        </p:nvSpPr>
        <p:spPr>
          <a:xfrm>
            <a:off x="3923928" y="910368"/>
            <a:ext cx="222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&lt;Master equation&gt;</a:t>
            </a:r>
            <a:endParaRPr kumimoji="1" lang="ko-KR" altLang="en-US" dirty="0"/>
          </a:p>
        </p:txBody>
      </p:sp>
      <p:sp>
        <p:nvSpPr>
          <p:cNvPr id="63" name="텍스트 상자 9">
            <a:extLst>
              <a:ext uri="{FF2B5EF4-FFF2-40B4-BE49-F238E27FC236}">
                <a16:creationId xmlns:a16="http://schemas.microsoft.com/office/drawing/2014/main" id="{9C07AE25-E57D-D24D-B046-FB48729A7854}"/>
              </a:ext>
            </a:extLst>
          </p:cNvPr>
          <p:cNvSpPr txBox="1"/>
          <p:nvPr/>
        </p:nvSpPr>
        <p:spPr>
          <a:xfrm>
            <a:off x="3845755" y="3128663"/>
            <a:ext cx="1993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&lt;Transition rate&gt;</a:t>
            </a:r>
            <a:endParaRPr kumimoji="1" lang="ko-KR" altLang="en-US" dirty="0"/>
          </a:p>
        </p:txBody>
      </p:sp>
      <p:pic>
        <p:nvPicPr>
          <p:cNvPr id="64" name="Picture 6">
            <a:extLst>
              <a:ext uri="{FF2B5EF4-FFF2-40B4-BE49-F238E27FC236}">
                <a16:creationId xmlns:a16="http://schemas.microsoft.com/office/drawing/2014/main" id="{DA3E7541-51F1-4346-8995-407622225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37022"/>
            <a:ext cx="2436613" cy="55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텍스트 상자 9">
            <a:extLst>
              <a:ext uri="{FF2B5EF4-FFF2-40B4-BE49-F238E27FC236}">
                <a16:creationId xmlns:a16="http://schemas.microsoft.com/office/drawing/2014/main" id="{4B94C4A2-E487-EF4A-A749-5D03A1A6CA48}"/>
              </a:ext>
            </a:extLst>
          </p:cNvPr>
          <p:cNvSpPr txBox="1"/>
          <p:nvPr/>
        </p:nvSpPr>
        <p:spPr>
          <a:xfrm>
            <a:off x="847946" y="443585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&lt;Matrix element&gt;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468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Fast Fission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88" y="1054751"/>
            <a:ext cx="3498005" cy="2295566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88" y="3494333"/>
            <a:ext cx="3456385" cy="2072564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12" y="3206301"/>
            <a:ext cx="3597801" cy="252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80" y="1778474"/>
            <a:ext cx="3094856" cy="33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94116" y="1132143"/>
            <a:ext cx="480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2"/>
                </a:solidFill>
              </a:rPr>
              <a:t>&lt;Temperature and angular momentum dependence of fission barrier&gt;</a:t>
            </a:r>
            <a:endParaRPr lang="ko-KR" altLang="en-US" dirty="0">
              <a:solidFill>
                <a:schemeClr val="tx2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887" y="2097465"/>
            <a:ext cx="2880320" cy="70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17" y="2879004"/>
            <a:ext cx="3215059" cy="18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22309" y="5729855"/>
            <a:ext cx="258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err="1">
                <a:solidFill>
                  <a:schemeClr val="accent2"/>
                </a:solidFill>
              </a:rPr>
              <a:t>Kowal</a:t>
            </a:r>
            <a:r>
              <a:rPr lang="en-US" altLang="ko-KR" sz="1200" i="1" dirty="0">
                <a:solidFill>
                  <a:schemeClr val="accent2"/>
                </a:solidFill>
              </a:rPr>
              <a:t>, et al. PRC82 (2010) 014303</a:t>
            </a:r>
            <a:endParaRPr lang="ko-KR" altLang="en-US" sz="12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21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영화 속의 퓨전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1D6FF2-9A6B-354D-9D23-ACCF2679957F}"/>
              </a:ext>
            </a:extLst>
          </p:cNvPr>
          <p:cNvSpPr txBox="1"/>
          <p:nvPr/>
        </p:nvSpPr>
        <p:spPr>
          <a:xfrm>
            <a:off x="346872" y="2852936"/>
            <a:ext cx="86661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3200" b="1" dirty="0"/>
              <a:t>안타깝게도 우리는 이렇게 멋지지는 않습니다</a:t>
            </a:r>
            <a:r>
              <a:rPr kumimoji="1" lang="en-US" altLang="ko-KR" sz="3200" b="1" dirty="0"/>
              <a:t>.</a:t>
            </a:r>
          </a:p>
          <a:p>
            <a:r>
              <a:rPr kumimoji="1" lang="en-US" altLang="ko-KR" sz="3200" b="1" dirty="0"/>
              <a:t>(</a:t>
            </a:r>
            <a:r>
              <a:rPr kumimoji="1" lang="ko-KR" altLang="en-US" sz="3200" b="1" dirty="0" err="1"/>
              <a:t>스포</a:t>
            </a:r>
            <a:r>
              <a:rPr kumimoji="1" lang="ko-KR" altLang="en-US" sz="3200" b="1" dirty="0"/>
              <a:t> 주의</a:t>
            </a:r>
            <a:r>
              <a:rPr kumimoji="1" lang="en-US" altLang="ko-KR" sz="3200" b="1" dirty="0"/>
              <a:t>!</a:t>
            </a:r>
            <a:r>
              <a:rPr kumimoji="1" lang="ko-KR" altLang="en-US" sz="3200" b="1" dirty="0"/>
              <a:t> </a:t>
            </a:r>
            <a:r>
              <a:rPr kumimoji="1" lang="en-US" altLang="ko-KR" sz="3200" b="1" dirty="0"/>
              <a:t>10</a:t>
            </a:r>
            <a:r>
              <a:rPr kumimoji="1" lang="ko-KR" altLang="en-US" sz="3200" b="1" dirty="0"/>
              <a:t>년 넘은 영화지만</a:t>
            </a:r>
            <a:r>
              <a:rPr kumimoji="1" lang="en-US" altLang="ko-KR" sz="3200" b="1" dirty="0"/>
              <a:t>….)</a:t>
            </a:r>
            <a:endParaRPr kumimoji="1" lang="ko-Kore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706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Survival Probability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40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993" y="1999379"/>
            <a:ext cx="5898073" cy="82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7" y="1525434"/>
            <a:ext cx="4000072" cy="55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9297" y="1196752"/>
            <a:ext cx="420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Cross-section for evaporation residues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841981" y="1636459"/>
            <a:ext cx="864096" cy="3299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>
            <a:off x="928949" y="2266363"/>
            <a:ext cx="21602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025317" y="2369729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+ …</a:t>
            </a:r>
            <a:endParaRPr lang="ko-KR" alt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665" y="3706551"/>
            <a:ext cx="1495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28950" y="3068960"/>
            <a:ext cx="687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2"/>
                </a:solidFill>
              </a:rPr>
              <a:t>Width of fission is much larger than width of neutron emission for heavy mass system.</a:t>
            </a:r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33478" y="4981818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i="1" dirty="0"/>
              <a:t>W</a:t>
            </a:r>
            <a:r>
              <a:rPr lang="en-US" altLang="ko-KR" sz="2000" i="1" baseline="-25000" dirty="0"/>
              <a:t>sur</a:t>
            </a:r>
            <a:r>
              <a:rPr lang="en-US" altLang="ko-KR" sz="2000" i="1" baseline="30000" dirty="0"/>
              <a:t>1n</a:t>
            </a:r>
            <a:r>
              <a:rPr lang="en-US" altLang="ko-KR" sz="2000" i="1" dirty="0"/>
              <a:t> &gt;&gt; W</a:t>
            </a:r>
            <a:r>
              <a:rPr lang="en-US" altLang="ko-KR" sz="2000" i="1" baseline="-25000" dirty="0"/>
              <a:t>sur</a:t>
            </a:r>
            <a:r>
              <a:rPr lang="en-US" altLang="ko-KR" sz="2000" i="1" baseline="30000" dirty="0"/>
              <a:t>2n</a:t>
            </a:r>
            <a:endParaRPr lang="ko-KR" altLang="en-US" sz="2000" i="1" baseline="30000" dirty="0"/>
          </a:p>
        </p:txBody>
      </p:sp>
      <p:sp>
        <p:nvSpPr>
          <p:cNvPr id="14" name="TextBox 8"/>
          <p:cNvSpPr txBox="1"/>
          <p:nvPr/>
        </p:nvSpPr>
        <p:spPr>
          <a:xfrm>
            <a:off x="928950" y="4257442"/>
            <a:ext cx="687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2"/>
                </a:solidFill>
              </a:rPr>
              <a:t>The survival probability of additional one neutron evaporation is very small.</a:t>
            </a:r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75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Th </a:t>
            </a:r>
            <a:r>
              <a:rPr lang="ko-KR" altLang="en-US" dirty="0"/>
              <a:t>표적을 이용한 핵 합성 연구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CCACA95-734F-DA40-A094-D2CF56665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32" y="1192182"/>
            <a:ext cx="3432902" cy="285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5B9FEC7-C348-C346-BF75-5E8CEEC5A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332" y="1091488"/>
            <a:ext cx="3636466" cy="30526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E09C81-5F07-054D-A417-58CD0C01812D}"/>
              </a:ext>
            </a:extLst>
          </p:cNvPr>
          <p:cNvSpPr txBox="1"/>
          <p:nvPr/>
        </p:nvSpPr>
        <p:spPr>
          <a:xfrm>
            <a:off x="1403648" y="822850"/>
            <a:ext cx="419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&lt;Z=116,118 synthesis with Th target&gt;</a:t>
            </a:r>
            <a:endParaRPr kumimoji="1"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2926071-C181-2944-B501-8DC2081B6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61048"/>
            <a:ext cx="3031448" cy="237626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659CDA-F956-B642-89AC-9E4135005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63" y="3861048"/>
            <a:ext cx="3114970" cy="2483963"/>
          </a:xfrm>
          <a:prstGeom prst="rect">
            <a:avLst/>
          </a:prstGeom>
        </p:spPr>
      </p:pic>
      <p:sp>
        <p:nvSpPr>
          <p:cNvPr id="10" name="텍스트 상자 7">
            <a:extLst>
              <a:ext uri="{FF2B5EF4-FFF2-40B4-BE49-F238E27FC236}">
                <a16:creationId xmlns:a16="http://schemas.microsoft.com/office/drawing/2014/main" id="{05B94C0A-C72D-A54B-87C8-1757BB7041E1}"/>
              </a:ext>
            </a:extLst>
          </p:cNvPr>
          <p:cNvSpPr txBox="1"/>
          <p:nvPr/>
        </p:nvSpPr>
        <p:spPr>
          <a:xfrm>
            <a:off x="3131840" y="6272562"/>
            <a:ext cx="3894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i="1" dirty="0">
                <a:solidFill>
                  <a:srgbClr val="FF0000"/>
                </a:solidFill>
              </a:rPr>
              <a:t>Ref.) </a:t>
            </a:r>
            <a:r>
              <a:rPr kumimoji="1" lang="en-US" altLang="ko-KR" sz="1400" i="1" dirty="0" err="1">
                <a:solidFill>
                  <a:srgbClr val="FF0000"/>
                </a:solidFill>
              </a:rPr>
              <a:t>A.Nasirov</a:t>
            </a:r>
            <a:r>
              <a:rPr kumimoji="1" lang="en-US" altLang="ko-KR" sz="1400" i="1" dirty="0">
                <a:solidFill>
                  <a:srgbClr val="FF0000"/>
                </a:solidFill>
              </a:rPr>
              <a:t>, KIK, et al. EPJ A 49 (2013) 147</a:t>
            </a:r>
            <a:endParaRPr kumimoji="1" lang="ko-KR" alt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9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Th </a:t>
            </a:r>
            <a:r>
              <a:rPr lang="ko-KR" altLang="en-US" dirty="0"/>
              <a:t>표적을 이용한 핵 합성 연구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42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B02067-4A6B-C149-AD60-7E6AB75F5BE0}"/>
              </a:ext>
            </a:extLst>
          </p:cNvPr>
          <p:cNvSpPr txBox="1"/>
          <p:nvPr/>
        </p:nvSpPr>
        <p:spPr>
          <a:xfrm>
            <a:off x="1403648" y="822850"/>
            <a:ext cx="419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&lt;Z=116,118 synthesis with Th target&gt;</a:t>
            </a:r>
            <a:endParaRPr kumimoji="1"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0EF3D8-923D-C349-9036-002AEBBEC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61048"/>
            <a:ext cx="3222214" cy="237626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B9137A7-9265-FA42-BBFA-7357E887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1" y="1381898"/>
            <a:ext cx="3268035" cy="254180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66B2A99-228D-A24F-93F0-3EC8CC6D7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03" y="3827325"/>
            <a:ext cx="2909770" cy="23396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2B2F31A-E4A4-5B4D-A21C-221F96AED1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86" y="1575415"/>
            <a:ext cx="3038078" cy="22913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DC9867-6CAA-F841-A7CA-A25E7B0DE465}"/>
              </a:ext>
            </a:extLst>
          </p:cNvPr>
          <p:cNvSpPr txBox="1"/>
          <p:nvPr/>
        </p:nvSpPr>
        <p:spPr>
          <a:xfrm>
            <a:off x="6855804" y="2201020"/>
            <a:ext cx="2108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Fusion-evaporation cross sections with Th target are ~</a:t>
            </a:r>
            <a:r>
              <a:rPr kumimoji="1" lang="en-US" altLang="ko-KR" dirty="0">
                <a:solidFill>
                  <a:srgbClr val="FF0000"/>
                </a:solidFill>
              </a:rPr>
              <a:t>fb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F95D09-3605-8A48-B1FD-FA320D00A4DA}"/>
              </a:ext>
            </a:extLst>
          </p:cNvPr>
          <p:cNvSpPr txBox="1"/>
          <p:nvPr/>
        </p:nvSpPr>
        <p:spPr>
          <a:xfrm>
            <a:off x="6907194" y="4221088"/>
            <a:ext cx="2108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Fusion-evaporation cross sections are ~</a:t>
            </a:r>
            <a:r>
              <a:rPr kumimoji="1" lang="en-US" altLang="ko-KR" dirty="0" err="1">
                <a:solidFill>
                  <a:srgbClr val="FF0000"/>
                </a:solidFill>
              </a:rPr>
              <a:t>pb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4" name="텍스트 상자 7">
            <a:extLst>
              <a:ext uri="{FF2B5EF4-FFF2-40B4-BE49-F238E27FC236}">
                <a16:creationId xmlns:a16="http://schemas.microsoft.com/office/drawing/2014/main" id="{C63A8657-B0CD-2F4A-BFEA-0A9F0A914E16}"/>
              </a:ext>
            </a:extLst>
          </p:cNvPr>
          <p:cNvSpPr txBox="1"/>
          <p:nvPr/>
        </p:nvSpPr>
        <p:spPr>
          <a:xfrm>
            <a:off x="3365602" y="6152393"/>
            <a:ext cx="3894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i="1" dirty="0">
                <a:solidFill>
                  <a:srgbClr val="FF0000"/>
                </a:solidFill>
              </a:rPr>
              <a:t>Ref.) </a:t>
            </a:r>
            <a:r>
              <a:rPr kumimoji="1" lang="en-US" altLang="ko-KR" sz="1400" i="1" dirty="0" err="1">
                <a:solidFill>
                  <a:srgbClr val="FF0000"/>
                </a:solidFill>
              </a:rPr>
              <a:t>A.Nasirov</a:t>
            </a:r>
            <a:r>
              <a:rPr kumimoji="1" lang="en-US" altLang="ko-KR" sz="1400" i="1" dirty="0">
                <a:solidFill>
                  <a:srgbClr val="FF0000"/>
                </a:solidFill>
              </a:rPr>
              <a:t>, KIK, et al. EPJ A 49 (2013) 147</a:t>
            </a:r>
            <a:endParaRPr kumimoji="1" lang="ko-KR" alt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How Select Beam and Target?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Ex.) If we want to synthesize </a:t>
            </a:r>
            <a:r>
              <a:rPr lang="en-US" altLang="ko-KR" dirty="0" err="1"/>
              <a:t>Th</a:t>
            </a:r>
            <a:r>
              <a:rPr lang="en-US" altLang="ko-KR" dirty="0"/>
              <a:t> (Z=90),</a:t>
            </a:r>
          </a:p>
          <a:p>
            <a:pPr lvl="1"/>
            <a:r>
              <a:rPr lang="en-US" altLang="ko-KR" dirty="0"/>
              <a:t>Possible beam-target combination,</a:t>
            </a:r>
          </a:p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</a:t>
            </a:r>
          </a:p>
          <a:p>
            <a:pPr lvl="2"/>
            <a:r>
              <a:rPr lang="en-US" altLang="ko-KR" dirty="0"/>
              <a:t>Se (Z=34) + Ba (Z=56)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</a:t>
            </a:r>
          </a:p>
          <a:p>
            <a:pPr lvl="1"/>
            <a:r>
              <a:rPr lang="en-US" altLang="ko-KR" dirty="0"/>
              <a:t>Coulomb Force</a:t>
            </a:r>
          </a:p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        -&gt;  Z</a:t>
            </a:r>
            <a:r>
              <a:rPr lang="en-US" altLang="ko-KR" baseline="-25000" dirty="0"/>
              <a:t>1</a:t>
            </a:r>
            <a:r>
              <a:rPr lang="en-US" altLang="ko-KR" dirty="0"/>
              <a:t>Z</a:t>
            </a:r>
            <a:r>
              <a:rPr lang="en-US" altLang="ko-KR" baseline="-25000" dirty="0"/>
              <a:t>2</a:t>
            </a:r>
            <a:r>
              <a:rPr lang="en-US" altLang="ko-KR" dirty="0"/>
              <a:t> = 656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      -&gt;           1296</a:t>
            </a:r>
          </a:p>
          <a:p>
            <a:pPr lvl="2"/>
            <a:r>
              <a:rPr lang="en-US" altLang="ko-KR" dirty="0"/>
              <a:t>Se (Z=34) + Ba (Z=56)      -&gt;          1904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      -&gt;           2000</a:t>
            </a:r>
          </a:p>
          <a:p>
            <a:pPr lvl="2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43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아래쪽 화살표 4"/>
          <p:cNvSpPr/>
          <p:nvPr/>
        </p:nvSpPr>
        <p:spPr bwMode="auto">
          <a:xfrm>
            <a:off x="4698929" y="2060848"/>
            <a:ext cx="288032" cy="115212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5388" y="2452246"/>
            <a:ext cx="2064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More symmetric!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51800"/>
          <a:stretch/>
        </p:blipFill>
        <p:spPr bwMode="auto">
          <a:xfrm>
            <a:off x="5076056" y="2985581"/>
            <a:ext cx="2336371" cy="8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아래쪽 화살표 7"/>
          <p:cNvSpPr/>
          <p:nvPr/>
        </p:nvSpPr>
        <p:spPr bwMode="auto">
          <a:xfrm>
            <a:off x="6781960" y="3878955"/>
            <a:ext cx="288032" cy="115212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9992" y="4243091"/>
            <a:ext cx="1945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More repulsion!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6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How Select Beam and Target?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Ex.) If we want to synthesize </a:t>
            </a:r>
            <a:r>
              <a:rPr lang="en-US" altLang="ko-KR" dirty="0" err="1"/>
              <a:t>Th</a:t>
            </a:r>
            <a:r>
              <a:rPr lang="en-US" altLang="ko-KR" dirty="0"/>
              <a:t> (Z=90),</a:t>
            </a:r>
          </a:p>
          <a:p>
            <a:pPr lvl="1"/>
            <a:r>
              <a:rPr lang="en-US" altLang="ko-KR" dirty="0"/>
              <a:t>Nuclear Force</a:t>
            </a:r>
          </a:p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 -&gt;  r</a:t>
            </a:r>
            <a:r>
              <a:rPr lang="en-US" altLang="ko-KR" baseline="-25000" dirty="0"/>
              <a:t>1</a:t>
            </a:r>
            <a:r>
              <a:rPr lang="en-US" altLang="ko-KR" dirty="0"/>
              <a:t>+r</a:t>
            </a:r>
            <a:r>
              <a:rPr lang="en-US" altLang="ko-KR" baseline="-25000" dirty="0"/>
              <a:t>2</a:t>
            </a:r>
            <a:r>
              <a:rPr lang="en-US" altLang="ko-KR" dirty="0"/>
              <a:t> = 1.2 * (A</a:t>
            </a:r>
            <a:r>
              <a:rPr lang="en-US" altLang="ko-KR" baseline="-25000" dirty="0"/>
              <a:t>1</a:t>
            </a:r>
            <a:r>
              <a:rPr lang="en-US" altLang="ko-KR" baseline="30000" dirty="0"/>
              <a:t>1/3</a:t>
            </a:r>
            <a:r>
              <a:rPr lang="en-US" altLang="ko-KR" dirty="0"/>
              <a:t> + A</a:t>
            </a:r>
            <a:r>
              <a:rPr lang="en-US" altLang="ko-KR" baseline="-25000" dirty="0"/>
              <a:t>2</a:t>
            </a:r>
            <a:r>
              <a:rPr lang="en-US" altLang="ko-KR" baseline="30000" dirty="0"/>
              <a:t>1/3</a:t>
            </a:r>
            <a:r>
              <a:rPr lang="en-US" altLang="ko-KR" dirty="0"/>
              <a:t>) = 7.613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 -&gt;  8.137</a:t>
            </a:r>
          </a:p>
          <a:p>
            <a:pPr lvl="2"/>
            <a:r>
              <a:rPr lang="en-US" altLang="ko-KR" dirty="0"/>
              <a:t>Se (Z=34) + Ba (Z=56) -&gt;  8.479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 -&gt;  8.525</a:t>
            </a:r>
          </a:p>
          <a:p>
            <a:pPr lvl="2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44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아래쪽 화살표 4"/>
          <p:cNvSpPr/>
          <p:nvPr/>
        </p:nvSpPr>
        <p:spPr bwMode="auto">
          <a:xfrm>
            <a:off x="6560978" y="2276872"/>
            <a:ext cx="288032" cy="115212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49010" y="2668270"/>
            <a:ext cx="175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FF0000"/>
                </a:solidFill>
              </a:rPr>
              <a:t>Easy to touch!</a:t>
            </a:r>
            <a:endParaRPr lang="ko-KR" altLang="en-US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5543" y="4105495"/>
            <a:ext cx="1511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solidFill>
                  <a:schemeClr val="accent2"/>
                </a:solidFill>
              </a:rPr>
              <a:t>Migdal</a:t>
            </a:r>
            <a:r>
              <a:rPr lang="en-US" altLang="ko-KR" dirty="0">
                <a:solidFill>
                  <a:schemeClr val="accent2"/>
                </a:solidFill>
              </a:rPr>
              <a:t> force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73016"/>
            <a:ext cx="4710918" cy="54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05" y="4474827"/>
            <a:ext cx="5256584" cy="48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28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Hot and Cold Fusion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6536"/>
            <a:ext cx="4066406" cy="31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4322" y="1351870"/>
            <a:ext cx="7986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b="1" baseline="30000" dirty="0"/>
              <a:t>220</a:t>
            </a:r>
            <a:r>
              <a:rPr lang="en-US" altLang="ko-KR" b="1" dirty="0"/>
              <a:t>Th</a:t>
            </a:r>
            <a:r>
              <a:rPr lang="en-US" altLang="ko-KR" b="1" baseline="30000" dirty="0"/>
              <a:t>*</a:t>
            </a:r>
            <a:endParaRPr lang="ko-KR" altLang="en-US" b="1" baseline="30000" dirty="0"/>
          </a:p>
        </p:txBody>
      </p:sp>
      <p:sp>
        <p:nvSpPr>
          <p:cNvPr id="7" name="TextBox 6"/>
          <p:cNvSpPr txBox="1"/>
          <p:nvPr/>
        </p:nvSpPr>
        <p:spPr>
          <a:xfrm>
            <a:off x="4427984" y="1536536"/>
            <a:ext cx="43204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/>
              <a:t>Cold Fusion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Relatively mass symmetric entrance channel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Excitation energy: 10~20 MeV</a:t>
            </a:r>
          </a:p>
          <a:p>
            <a:pPr lvl="1"/>
            <a:r>
              <a:rPr lang="en-US" altLang="ko-KR" dirty="0"/>
              <a:t>    (1~2n 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Typical target : </a:t>
            </a:r>
            <a:r>
              <a:rPr lang="en-US" altLang="ko-KR" dirty="0" err="1"/>
              <a:t>Pb</a:t>
            </a:r>
            <a:r>
              <a:rPr lang="en-US" altLang="ko-KR" dirty="0"/>
              <a:t>, Bi</a:t>
            </a:r>
          </a:p>
          <a:p>
            <a:pPr lvl="1"/>
            <a:r>
              <a:rPr lang="en-US" altLang="ko-KR" dirty="0"/>
              <a:t>    (near doubly magic nuclei)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/>
              <a:t>Hot fusion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Relatively mass asymmetric entrance channel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Excitation energy:30~40 MeV</a:t>
            </a:r>
          </a:p>
          <a:p>
            <a:pPr lvl="1"/>
            <a:r>
              <a:rPr lang="en-US" altLang="ko-KR" dirty="0"/>
              <a:t>    (3~4n ER)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056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다양한 빔</a:t>
            </a:r>
            <a:r>
              <a:rPr lang="en-US" altLang="ko-KR" dirty="0"/>
              <a:t>-</a:t>
            </a:r>
            <a:r>
              <a:rPr lang="ko-KR" altLang="en-US" dirty="0"/>
              <a:t>표적 조합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46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1CBD4-1B79-8E46-B393-6D45C83759AA}"/>
              </a:ext>
            </a:extLst>
          </p:cNvPr>
          <p:cNvSpPr txBox="1"/>
          <p:nvPr/>
        </p:nvSpPr>
        <p:spPr>
          <a:xfrm>
            <a:off x="1187624" y="908720"/>
            <a:ext cx="234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&lt;Synthesis of </a:t>
            </a:r>
            <a:r>
              <a:rPr kumimoji="1" lang="en-US" altLang="ko-KR" baseline="30000" dirty="0"/>
              <a:t>220</a:t>
            </a:r>
            <a:r>
              <a:rPr kumimoji="1" lang="en-US" altLang="ko-KR" dirty="0"/>
              <a:t>Th&gt;</a:t>
            </a:r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EFF1679-9035-D844-9D50-BB0B1452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63" y="1412776"/>
            <a:ext cx="2840014" cy="23159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F25C2E3-22E2-F546-A0A7-7518AC56C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345" y="1412776"/>
            <a:ext cx="2948847" cy="23435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8731062-46A8-9C4E-A8DB-A1560E64E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055" y="3756288"/>
            <a:ext cx="3060615" cy="224385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C2FE97D-6074-364E-9E8B-F10B72BE9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3" y="3676719"/>
            <a:ext cx="3139522" cy="23478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ADEC91D-53AF-0A48-A01A-08CDC7ECCAD5}"/>
              </a:ext>
            </a:extLst>
          </p:cNvPr>
          <p:cNvSpPr txBox="1"/>
          <p:nvPr/>
        </p:nvSpPr>
        <p:spPr>
          <a:xfrm>
            <a:off x="6876256" y="2132856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solidFill>
                  <a:srgbClr val="C00000"/>
                </a:solidFill>
              </a:rPr>
              <a:t>Hot fusion</a:t>
            </a:r>
            <a:endParaRPr kumimoji="1" lang="ko-KR" altLang="en-US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D49623-9B7E-DE40-A3E6-96100E606949}"/>
              </a:ext>
            </a:extLst>
          </p:cNvPr>
          <p:cNvSpPr txBox="1"/>
          <p:nvPr/>
        </p:nvSpPr>
        <p:spPr>
          <a:xfrm>
            <a:off x="6876256" y="4508882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Cold fusion</a:t>
            </a:r>
            <a:endParaRPr kumimoji="1" lang="ko-KR" altLang="en-US" dirty="0"/>
          </a:p>
        </p:txBody>
      </p:sp>
      <p:sp>
        <p:nvSpPr>
          <p:cNvPr id="11" name="텍스트 상자 7">
            <a:extLst>
              <a:ext uri="{FF2B5EF4-FFF2-40B4-BE49-F238E27FC236}">
                <a16:creationId xmlns:a16="http://schemas.microsoft.com/office/drawing/2014/main" id="{4CCDFDE9-1431-CF47-8D87-E137ECC1875E}"/>
              </a:ext>
            </a:extLst>
          </p:cNvPr>
          <p:cNvSpPr txBox="1"/>
          <p:nvPr/>
        </p:nvSpPr>
        <p:spPr>
          <a:xfrm>
            <a:off x="2854966" y="6021416"/>
            <a:ext cx="3181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i="1" dirty="0">
                <a:solidFill>
                  <a:srgbClr val="FF0000"/>
                </a:solidFill>
              </a:rPr>
              <a:t>Ref.) KIK et al. PRC 91 (2015) 064608</a:t>
            </a:r>
            <a:endParaRPr kumimoji="1" lang="ko-KR" alt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99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Stability Island?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555776" y="1268009"/>
            <a:ext cx="36724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90" y="1500122"/>
            <a:ext cx="5686617" cy="4275984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 flipV="1">
            <a:off x="1425522" y="1161039"/>
            <a:ext cx="4176464" cy="4176464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04912" y="978356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</a:rPr>
              <a:t>N=Z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9" name="타원 8"/>
          <p:cNvSpPr/>
          <p:nvPr/>
        </p:nvSpPr>
        <p:spPr>
          <a:xfrm>
            <a:off x="6226933" y="1628049"/>
            <a:ext cx="885970" cy="720080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824107" y="1355654"/>
            <a:ext cx="1972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i="1" dirty="0">
                <a:solidFill>
                  <a:srgbClr val="FF0000"/>
                </a:solidFill>
              </a:rPr>
              <a:t>Stability island?</a:t>
            </a:r>
            <a:endParaRPr lang="ko-KR" altLang="en-US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22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71B019-961B-B442-B6A5-E9DF3D56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Target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7099FFA-6FD1-184F-987E-F6E5E2D44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48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AACEB3-5A6F-9C42-ABBC-5279B50E1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041400"/>
            <a:ext cx="8153400" cy="4775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2D1D18-4E1C-B947-BC53-7CB6C6EBE93C}"/>
              </a:ext>
            </a:extLst>
          </p:cNvPr>
          <p:cNvSpPr txBox="1"/>
          <p:nvPr/>
        </p:nvSpPr>
        <p:spPr>
          <a:xfrm>
            <a:off x="6588224" y="5810805"/>
            <a:ext cx="1827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From Wikipedia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84768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Heaviest Element in Nature?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56792"/>
            <a:ext cx="2488276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2514" y="5877272"/>
            <a:ext cx="1301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From Wiki.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315670"/>
            <a:ext cx="6264696" cy="440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4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영화 </a:t>
            </a:r>
            <a:r>
              <a:rPr lang="en-US" altLang="ko-KR" dirty="0"/>
              <a:t>&lt;</a:t>
            </a:r>
            <a:r>
              <a:rPr lang="ko-KR" altLang="en-US" dirty="0" err="1"/>
              <a:t>아이언맨</a:t>
            </a:r>
            <a:r>
              <a:rPr lang="en-US" altLang="ko-KR" dirty="0"/>
              <a:t>2&gt; </a:t>
            </a:r>
            <a:r>
              <a:rPr lang="ko-KR" altLang="en-US" dirty="0"/>
              <a:t>중에서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82EC5B9-E0CF-8D4C-B8D3-73114B991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884438"/>
            <a:ext cx="2499869" cy="194354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91284ED-EC5F-8848-855C-A1D422555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937737"/>
            <a:ext cx="3739354" cy="196782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553A0FF-D0F8-8342-A56E-62A9FC61B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54" y="3961863"/>
            <a:ext cx="3610473" cy="21796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A5395-57CD-9441-AD36-B5EC7FF7BD94}"/>
              </a:ext>
            </a:extLst>
          </p:cNvPr>
          <p:cNvSpPr txBox="1"/>
          <p:nvPr/>
        </p:nvSpPr>
        <p:spPr>
          <a:xfrm>
            <a:off x="3660650" y="1025944"/>
            <a:ext cx="5470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ore-KR" altLang="en-US" dirty="0"/>
              <a:t>돌아가신</a:t>
            </a:r>
            <a:r>
              <a:rPr kumimoji="1" lang="ko-KR" altLang="en-US" dirty="0"/>
              <a:t> 아버지에게서 가르침을 얻은 토니 </a:t>
            </a:r>
            <a:r>
              <a:rPr kumimoji="1" lang="ko-KR" altLang="en-US" dirty="0" err="1"/>
              <a:t>스타크는</a:t>
            </a:r>
            <a:r>
              <a:rPr kumimoji="1" lang="ko-KR" altLang="en-US" dirty="0"/>
              <a:t> 새로운 물질을 합성하는 법을 알아내고</a:t>
            </a:r>
            <a:r>
              <a:rPr kumimoji="1" lang="en-US" altLang="ko-KR" dirty="0"/>
              <a:t>,</a:t>
            </a:r>
            <a:endParaRPr kumimoji="1" lang="ko-Kore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8D3CE4-C88B-064E-852A-8465C6DEE8DF}"/>
              </a:ext>
            </a:extLst>
          </p:cNvPr>
          <p:cNvSpPr txBox="1"/>
          <p:nvPr/>
        </p:nvSpPr>
        <p:spPr>
          <a:xfrm>
            <a:off x="445237" y="3244334"/>
            <a:ext cx="448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dirty="0"/>
              <a:t>뭔가</a:t>
            </a:r>
            <a:r>
              <a:rPr kumimoji="1" lang="ko-KR" altLang="en-US" dirty="0"/>
              <a:t> 뚝딱뚝딱 만들어서 빔을 </a:t>
            </a:r>
            <a:r>
              <a:rPr kumimoji="1" lang="ko-KR" altLang="en-US" dirty="0" err="1"/>
              <a:t>쏘아대더니</a:t>
            </a:r>
            <a:r>
              <a:rPr kumimoji="1" lang="en-US" altLang="ko-KR" dirty="0"/>
              <a:t>,</a:t>
            </a:r>
            <a:endParaRPr kumimoji="1" lang="ko-Kore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F2573-8507-074C-9D78-1A445CAD09A8}"/>
              </a:ext>
            </a:extLst>
          </p:cNvPr>
          <p:cNvSpPr txBox="1"/>
          <p:nvPr/>
        </p:nvSpPr>
        <p:spPr>
          <a:xfrm>
            <a:off x="4383837" y="4532465"/>
            <a:ext cx="40238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dirty="0"/>
              <a:t>새로운</a:t>
            </a:r>
            <a:r>
              <a:rPr kumimoji="1" lang="ko-KR" altLang="en-US" dirty="0"/>
              <a:t> 물질을 짜잔</a:t>
            </a:r>
            <a:r>
              <a:rPr kumimoji="1" lang="en-US" altLang="ko-KR" dirty="0"/>
              <a:t>~!</a:t>
            </a:r>
            <a:r>
              <a:rPr kumimoji="1" lang="ko-KR" altLang="en-US" dirty="0"/>
              <a:t> 만들어 냅니다</a:t>
            </a:r>
            <a:r>
              <a:rPr kumimoji="1" lang="en-US" altLang="ko-KR" dirty="0"/>
              <a:t>.</a:t>
            </a:r>
          </a:p>
          <a:p>
            <a:endParaRPr kumimoji="1" lang="en-US" altLang="ko-Kore-KR" dirty="0"/>
          </a:p>
          <a:p>
            <a:endParaRPr kumimoji="1" lang="en-US" altLang="ko-Kore-KR" dirty="0"/>
          </a:p>
          <a:p>
            <a:r>
              <a:rPr kumimoji="1" lang="ko-KR" altLang="en-US" dirty="0"/>
              <a:t>영화 </a:t>
            </a:r>
            <a:r>
              <a:rPr kumimoji="1" lang="en-US" altLang="ko-KR" dirty="0"/>
              <a:t>&lt;</a:t>
            </a:r>
            <a:r>
              <a:rPr kumimoji="1" lang="ko-KR" altLang="en-US" dirty="0" err="1"/>
              <a:t>아이언맨</a:t>
            </a:r>
            <a:r>
              <a:rPr kumimoji="1" lang="en-US" altLang="ko-KR" dirty="0"/>
              <a:t>2&gt;</a:t>
            </a:r>
            <a:r>
              <a:rPr kumimoji="1" lang="ko-KR" altLang="en-US" dirty="0"/>
              <a:t> 중에서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415243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Experimental Results – Synthesis of </a:t>
            </a:r>
            <a:r>
              <a:rPr lang="en-US" altLang="ko-KR" dirty="0" err="1"/>
              <a:t>Cf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50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8149"/>
            <a:ext cx="5040560" cy="478386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844824"/>
            <a:ext cx="3314700" cy="3213100"/>
          </a:xfrm>
          <a:prstGeom prst="rect">
            <a:avLst/>
          </a:prstGeom>
        </p:spPr>
      </p:pic>
      <p:sp>
        <p:nvSpPr>
          <p:cNvPr id="8" name="텍스트 상자 7"/>
          <p:cNvSpPr txBox="1"/>
          <p:nvPr/>
        </p:nvSpPr>
        <p:spPr>
          <a:xfrm>
            <a:off x="3657568" y="6011580"/>
            <a:ext cx="4154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i="1" dirty="0">
                <a:solidFill>
                  <a:srgbClr val="FF0000"/>
                </a:solidFill>
              </a:rPr>
              <a:t>Ref.) </a:t>
            </a:r>
            <a:r>
              <a:rPr kumimoji="1" lang="en-US" altLang="ko-KR" sz="1400" i="1" dirty="0" err="1">
                <a:solidFill>
                  <a:srgbClr val="FF0000"/>
                </a:solidFill>
              </a:rPr>
              <a:t>J.Khuyagbaatar</a:t>
            </a:r>
            <a:r>
              <a:rPr kumimoji="1" lang="en-US" altLang="ko-KR" sz="1400" i="1" dirty="0">
                <a:solidFill>
                  <a:srgbClr val="FF0000"/>
                </a:solidFill>
              </a:rPr>
              <a:t>, et al. PRC 86 (2012) 064602</a:t>
            </a:r>
            <a:endParaRPr kumimoji="1" lang="ko-KR" alt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0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101D0B-293C-F640-81BC-C4EF231E7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2" y="1552175"/>
            <a:ext cx="3460900" cy="2543987"/>
          </a:xfrm>
          <a:prstGeom prst="rect">
            <a:avLst/>
          </a:prstGeom>
        </p:spPr>
      </p:pic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Results – Synthesis of </a:t>
            </a:r>
            <a:r>
              <a:rPr lang="en-US" altLang="ko-KR" dirty="0" err="1"/>
              <a:t>Cf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BAEF421-EA8B-B648-86F1-13FD77193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1057290"/>
            <a:ext cx="3888432" cy="270281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1628480-D725-6B45-9928-2F4517D25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71" y="3740739"/>
            <a:ext cx="3539037" cy="26632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6E5613-50AE-7F43-BDE2-B65B6BA5C9CA}"/>
              </a:ext>
            </a:extLst>
          </p:cNvPr>
          <p:cNvSpPr txBox="1"/>
          <p:nvPr/>
        </p:nvSpPr>
        <p:spPr>
          <a:xfrm>
            <a:off x="1323292" y="1188988"/>
            <a:ext cx="202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&lt;DNS evolution&gt;</a:t>
            </a:r>
            <a:endParaRPr kumimoji="1"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1261E-3337-7D45-BE08-0045AA3481BD}"/>
              </a:ext>
            </a:extLst>
          </p:cNvPr>
          <p:cNvSpPr txBox="1"/>
          <p:nvPr/>
        </p:nvSpPr>
        <p:spPr>
          <a:xfrm>
            <a:off x="5436096" y="827717"/>
            <a:ext cx="225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&lt;Driving potential&gt;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DDD2C3-001D-F047-A78F-9339A5AA5FB0}"/>
              </a:ext>
            </a:extLst>
          </p:cNvPr>
          <p:cNvSpPr txBox="1"/>
          <p:nvPr/>
        </p:nvSpPr>
        <p:spPr>
          <a:xfrm>
            <a:off x="5458968" y="3738554"/>
            <a:ext cx="2374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&lt;Fusion probability&gt;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2B8B6F-092C-BC4E-AF84-E8515E50B94E}"/>
              </a:ext>
            </a:extLst>
          </p:cNvPr>
          <p:cNvSpPr txBox="1"/>
          <p:nvPr/>
        </p:nvSpPr>
        <p:spPr>
          <a:xfrm>
            <a:off x="477662" y="4226358"/>
            <a:ext cx="3816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Different initial N/Z ratios of two system give different mass and charge distributions of di-nuclear systems during the fusion process.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51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Results – Synthesis of </a:t>
            </a:r>
            <a:r>
              <a:rPr lang="en-US" altLang="ko-KR" dirty="0" err="1"/>
              <a:t>Cf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52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62ABA7-53EE-AC4F-87A7-F481417E8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" y="1702659"/>
            <a:ext cx="4309263" cy="345453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7E13F04-C33C-894B-9288-3D2ABE265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16" y="1703238"/>
            <a:ext cx="4796481" cy="345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0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isp.ibs.re.kr/images/orginfo/intro/img_gree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20" y="881387"/>
            <a:ext cx="7578112" cy="535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RAON (</a:t>
            </a:r>
            <a:r>
              <a:rPr lang="ko-KR" altLang="en-US" dirty="0"/>
              <a:t>라온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6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25630BD-2F97-8744-ADF4-2C6862697E61}"/>
              </a:ext>
            </a:extLst>
          </p:cNvPr>
          <p:cNvGrpSpPr/>
          <p:nvPr/>
        </p:nvGrpSpPr>
        <p:grpSpPr>
          <a:xfrm>
            <a:off x="1043608" y="1988840"/>
            <a:ext cx="4208636" cy="3697139"/>
            <a:chOff x="4571999" y="2049941"/>
            <a:chExt cx="4208636" cy="3697139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44623D2-E376-B64A-A4D7-140C2A044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9" y="2049941"/>
              <a:ext cx="4208636" cy="3697139"/>
            </a:xfrm>
            <a:prstGeom prst="rect">
              <a:avLst/>
            </a:prstGeom>
          </p:spPr>
        </p:pic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2DF73771-D2B1-CD4C-9C03-2CFCE8EFC13E}"/>
                </a:ext>
              </a:extLst>
            </p:cNvPr>
            <p:cNvSpPr/>
            <p:nvPr/>
          </p:nvSpPr>
          <p:spPr>
            <a:xfrm>
              <a:off x="6424289" y="2780928"/>
              <a:ext cx="504056" cy="5710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0" name="텍스트 상자 7">
              <a:extLst>
                <a:ext uri="{FF2B5EF4-FFF2-40B4-BE49-F238E27FC236}">
                  <a16:creationId xmlns:a16="http://schemas.microsoft.com/office/drawing/2014/main" id="{9A0D3ECA-7D48-2345-95D1-63387101EB95}"/>
                </a:ext>
              </a:extLst>
            </p:cNvPr>
            <p:cNvSpPr txBox="1"/>
            <p:nvPr/>
          </p:nvSpPr>
          <p:spPr>
            <a:xfrm>
              <a:off x="6512004" y="301559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/>
                <a:t>신동지구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103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중이온 가속기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7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 descr="http://risp.ibs.re.kr/images/orginfo/intro/img_gree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58" y="1127501"/>
            <a:ext cx="254866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3179946" y="3732399"/>
            <a:ext cx="924683" cy="867152"/>
            <a:chOff x="2888936" y="1752465"/>
            <a:chExt cx="924683" cy="867152"/>
          </a:xfrm>
        </p:grpSpPr>
        <p:sp>
          <p:nvSpPr>
            <p:cNvPr id="7" name="타원 6"/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/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351544" y="3294705"/>
            <a:ext cx="924683" cy="867152"/>
            <a:chOff x="2888936" y="1752465"/>
            <a:chExt cx="924683" cy="867152"/>
          </a:xfrm>
          <a:effectLst>
            <a:outerShdw blurRad="266700" dist="101600" dir="10560000" sx="114000" sy="114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26" name="타원 25"/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오른쪽 화살표 1"/>
          <p:cNvSpPr/>
          <p:nvPr/>
        </p:nvSpPr>
        <p:spPr bwMode="auto">
          <a:xfrm>
            <a:off x="2411760" y="3692611"/>
            <a:ext cx="576064" cy="644355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아래쪽 화살표 2"/>
          <p:cNvSpPr/>
          <p:nvPr/>
        </p:nvSpPr>
        <p:spPr bwMode="auto">
          <a:xfrm>
            <a:off x="2363317" y="4397836"/>
            <a:ext cx="1249014" cy="43204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65" name="그룹 64"/>
          <p:cNvGrpSpPr/>
          <p:nvPr/>
        </p:nvGrpSpPr>
        <p:grpSpPr>
          <a:xfrm>
            <a:off x="5292080" y="3235914"/>
            <a:ext cx="865203" cy="849523"/>
            <a:chOff x="5146957" y="1472103"/>
            <a:chExt cx="865203" cy="849523"/>
          </a:xfrm>
        </p:grpSpPr>
        <p:sp>
          <p:nvSpPr>
            <p:cNvPr id="66" name="타원 65"/>
            <p:cNvSpPr/>
            <p:nvPr/>
          </p:nvSpPr>
          <p:spPr>
            <a:xfrm>
              <a:off x="5146957" y="1558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5330381" y="1472103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5626797" y="15823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5724128" y="1835882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5474397" y="154785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5715243" y="171364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5427211" y="203359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5562165" y="1969283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5274133" y="193365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5194282" y="18215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274133" y="167376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418149" y="1857662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562165" y="176439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타원 78"/>
          <p:cNvSpPr/>
          <p:nvPr/>
        </p:nvSpPr>
        <p:spPr>
          <a:xfrm>
            <a:off x="6103258" y="2879767"/>
            <a:ext cx="288032" cy="2880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rgbClr val="0070C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타원 79"/>
          <p:cNvSpPr/>
          <p:nvPr/>
        </p:nvSpPr>
        <p:spPr>
          <a:xfrm>
            <a:off x="6519639" y="3359641"/>
            <a:ext cx="288032" cy="288032"/>
          </a:xfrm>
          <a:prstGeom prst="ellipse">
            <a:avLst/>
          </a:prstGeom>
          <a:solidFill>
            <a:srgbClr val="BF1C0B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152400" dir="10800000" sx="84000" sy="84000" algn="r" rotWithShape="0">
              <a:srgbClr val="BF1C0B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/>
          <p:cNvGrpSpPr/>
          <p:nvPr/>
        </p:nvGrpSpPr>
        <p:grpSpPr>
          <a:xfrm>
            <a:off x="6300772" y="3917600"/>
            <a:ext cx="432048" cy="449385"/>
            <a:chOff x="6232611" y="1926813"/>
            <a:chExt cx="432048" cy="449385"/>
          </a:xfr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65100" dir="12000000" sx="88000" sy="88000" algn="r" rotWithShape="0">
              <a:srgbClr val="0070C0">
                <a:alpha val="40000"/>
              </a:srgbClr>
            </a:outerShdw>
          </a:effectLst>
        </p:grpSpPr>
        <p:sp>
          <p:nvSpPr>
            <p:cNvPr id="82" name="타원 81"/>
            <p:cNvSpPr/>
            <p:nvPr/>
          </p:nvSpPr>
          <p:spPr>
            <a:xfrm>
              <a:off x="6232611" y="192681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6286553" y="208816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6376627" y="195923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84"/>
          <p:cNvGrpSpPr/>
          <p:nvPr/>
        </p:nvGrpSpPr>
        <p:grpSpPr>
          <a:xfrm rot="1486630">
            <a:off x="5122374" y="4782449"/>
            <a:ext cx="879274" cy="610578"/>
            <a:chOff x="4886697" y="2822447"/>
            <a:chExt cx="879274" cy="610578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86" name="타원 85"/>
            <p:cNvSpPr/>
            <p:nvPr/>
          </p:nvSpPr>
          <p:spPr>
            <a:xfrm>
              <a:off x="4896067" y="300715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4980758" y="308584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74729" y="314499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368145" y="312634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5462761" y="3001523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224178" y="2964842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5042349" y="291614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4886697" y="287983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5266974" y="28537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5477939" y="284338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5104996" y="282244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96"/>
          <p:cNvGrpSpPr/>
          <p:nvPr/>
        </p:nvGrpSpPr>
        <p:grpSpPr>
          <a:xfrm>
            <a:off x="6105931" y="4545132"/>
            <a:ext cx="632675" cy="644319"/>
            <a:chOff x="5598407" y="2580039"/>
            <a:chExt cx="632675" cy="644319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17500" dir="12000000" sx="83000" sy="83000" algn="br" rotWithShape="0">
              <a:srgbClr val="0070C0">
                <a:alpha val="40000"/>
              </a:srgbClr>
            </a:outerShdw>
          </a:effectLst>
        </p:grpSpPr>
        <p:sp>
          <p:nvSpPr>
            <p:cNvPr id="98" name="타원 97"/>
            <p:cNvSpPr/>
            <p:nvPr/>
          </p:nvSpPr>
          <p:spPr>
            <a:xfrm>
              <a:off x="5871604" y="26832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5748121" y="272388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943050" y="284338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5673646" y="25800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5598407" y="266569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5727588" y="288922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5915638" y="29363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5804477" y="260119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/>
            <p:cNvSpPr/>
            <p:nvPr/>
          </p:nvSpPr>
          <p:spPr>
            <a:xfrm>
              <a:off x="5727588" y="271013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9A0B4244-5160-4941-BAAF-CA566C5E89AE}"/>
              </a:ext>
            </a:extLst>
          </p:cNvPr>
          <p:cNvSpPr txBox="1"/>
          <p:nvPr/>
        </p:nvSpPr>
        <p:spPr>
          <a:xfrm>
            <a:off x="1590046" y="715083"/>
            <a:ext cx="760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b="1" dirty="0"/>
              <a:t>RAON (</a:t>
            </a:r>
            <a:r>
              <a:rPr lang="en-US" altLang="ko-Kore-KR" b="1" dirty="0"/>
              <a:t>Rare isotope Accelerator complex for </a:t>
            </a:r>
            <a:r>
              <a:rPr lang="en-US" altLang="ko-Kore-KR" b="1" dirty="0" err="1"/>
              <a:t>ON-line</a:t>
            </a:r>
            <a:r>
              <a:rPr lang="en-US" altLang="ko-Kore-KR" b="1" dirty="0"/>
              <a:t> experiments)</a:t>
            </a:r>
            <a:endParaRPr kumimoji="1" lang="ko-Kore-KR" altLang="en-US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F32FB7B-31E9-3C40-B975-EA413624CE28}"/>
              </a:ext>
            </a:extLst>
          </p:cNvPr>
          <p:cNvSpPr txBox="1"/>
          <p:nvPr/>
        </p:nvSpPr>
        <p:spPr>
          <a:xfrm>
            <a:off x="3115467" y="1221634"/>
            <a:ext cx="592103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b="1" i="1" dirty="0"/>
              <a:t>중이온 가속기</a:t>
            </a:r>
            <a:endParaRPr kumimoji="1" lang="en-US" altLang="ko-KR" sz="2000" b="1" i="1" dirty="0"/>
          </a:p>
          <a:p>
            <a:r>
              <a:rPr kumimoji="1" lang="ko-KR" altLang="en-US" b="1" dirty="0">
                <a:solidFill>
                  <a:srgbClr val="00B050"/>
                </a:solidFill>
              </a:rPr>
              <a:t>중이온 </a:t>
            </a:r>
            <a:r>
              <a:rPr kumimoji="1" lang="en-US" altLang="ko-KR" b="1" dirty="0">
                <a:solidFill>
                  <a:srgbClr val="00B050"/>
                </a:solidFill>
              </a:rPr>
              <a:t>:</a:t>
            </a:r>
            <a:r>
              <a:rPr kumimoji="1" lang="ko-KR" altLang="en-US" b="1" dirty="0">
                <a:solidFill>
                  <a:srgbClr val="00B050"/>
                </a:solidFill>
              </a:rPr>
              <a:t> </a:t>
            </a:r>
            <a:r>
              <a:rPr kumimoji="1" lang="ko-KR" altLang="en-US" dirty="0"/>
              <a:t>무거운 핵을 의미</a:t>
            </a:r>
            <a:r>
              <a:rPr kumimoji="1" lang="en-US" altLang="ko-KR" dirty="0"/>
              <a:t>.</a:t>
            </a:r>
            <a:r>
              <a:rPr kumimoji="1" lang="ko-KR" altLang="en-US" dirty="0"/>
              <a:t> 가장 가벼운 수소 원자 </a:t>
            </a:r>
            <a:r>
              <a:rPr kumimoji="1" lang="en-US" altLang="ko-KR" dirty="0"/>
              <a:t>(</a:t>
            </a:r>
            <a:r>
              <a:rPr kumimoji="1" lang="ko-KR" altLang="en-US" dirty="0"/>
              <a:t>양성자</a:t>
            </a:r>
            <a:r>
              <a:rPr kumimoji="1" lang="en-US" altLang="ko-KR" dirty="0"/>
              <a:t>)</a:t>
            </a:r>
            <a:r>
              <a:rPr kumimoji="1" lang="ko-KR" altLang="en-US" dirty="0" err="1"/>
              <a:t>부터</a:t>
            </a:r>
            <a:r>
              <a:rPr kumimoji="1" lang="ko-KR" altLang="en-US" dirty="0"/>
              <a:t> 가장 무거운 우라늄까지 가속이 가능</a:t>
            </a:r>
            <a:r>
              <a:rPr kumimoji="1" lang="en-US" altLang="ko-KR" dirty="0"/>
              <a:t>.</a:t>
            </a:r>
          </a:p>
          <a:p>
            <a:r>
              <a:rPr kumimoji="1" lang="ko-KR" altLang="en-US" b="1" dirty="0">
                <a:solidFill>
                  <a:srgbClr val="00B050"/>
                </a:solidFill>
              </a:rPr>
              <a:t>가속기 </a:t>
            </a:r>
            <a:r>
              <a:rPr kumimoji="1" lang="en-US" altLang="ko-KR" b="1" dirty="0">
                <a:solidFill>
                  <a:srgbClr val="00B050"/>
                </a:solidFill>
              </a:rPr>
              <a:t>:</a:t>
            </a:r>
            <a:r>
              <a:rPr kumimoji="1" lang="ko-KR" altLang="en-US" b="1" dirty="0">
                <a:solidFill>
                  <a:srgbClr val="00B050"/>
                </a:solidFill>
              </a:rPr>
              <a:t> </a:t>
            </a:r>
            <a:r>
              <a:rPr kumimoji="1" lang="ko-KR" altLang="en-US" dirty="0"/>
              <a:t>이러한 원자 핵을 </a:t>
            </a:r>
            <a:r>
              <a:rPr kumimoji="1" lang="en-US" altLang="ko-KR" dirty="0"/>
              <a:t>~200</a:t>
            </a:r>
            <a:r>
              <a:rPr kumimoji="1" lang="ko-KR" altLang="en-US" dirty="0"/>
              <a:t> </a:t>
            </a:r>
            <a:r>
              <a:rPr kumimoji="1" lang="en-US" altLang="ko-KR" dirty="0"/>
              <a:t>MeV</a:t>
            </a:r>
            <a:r>
              <a:rPr kumimoji="1" lang="en-US" altLang="ko-KR"/>
              <a:t>/n</a:t>
            </a:r>
            <a:endParaRPr kumimoji="1" lang="ko-Kore-KR" altLang="en-US" dirty="0"/>
          </a:p>
        </p:txBody>
      </p:sp>
      <p:sp>
        <p:nvSpPr>
          <p:cNvPr id="108" name="오른쪽 화살표[R] 107">
            <a:extLst>
              <a:ext uri="{FF2B5EF4-FFF2-40B4-BE49-F238E27FC236}">
                <a16:creationId xmlns:a16="http://schemas.microsoft.com/office/drawing/2014/main" id="{9AA6F25C-64E7-1941-944C-142EA23FDA89}"/>
              </a:ext>
            </a:extLst>
          </p:cNvPr>
          <p:cNvSpPr/>
          <p:nvPr/>
        </p:nvSpPr>
        <p:spPr bwMode="auto">
          <a:xfrm>
            <a:off x="4427538" y="3550664"/>
            <a:ext cx="673637" cy="1282500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A351E821-29CD-4243-9B0A-E0FDA25AEDD8}"/>
              </a:ext>
            </a:extLst>
          </p:cNvPr>
          <p:cNvGrpSpPr/>
          <p:nvPr/>
        </p:nvGrpSpPr>
        <p:grpSpPr>
          <a:xfrm>
            <a:off x="2328194" y="4913452"/>
            <a:ext cx="1319259" cy="1318712"/>
            <a:chOff x="3391670" y="3865996"/>
            <a:chExt cx="1319259" cy="1318712"/>
          </a:xfr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D34C057A-053F-E14C-B843-FA2EC88832C9}"/>
                </a:ext>
              </a:extLst>
            </p:cNvPr>
            <p:cNvSpPr/>
            <p:nvPr/>
          </p:nvSpPr>
          <p:spPr>
            <a:xfrm>
              <a:off x="3459062" y="40864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A654F88A-7A4D-604C-A0FD-6A7075E4CD16}"/>
                </a:ext>
              </a:extLst>
            </p:cNvPr>
            <p:cNvSpPr/>
            <p:nvPr/>
          </p:nvSpPr>
          <p:spPr>
            <a:xfrm>
              <a:off x="3412074" y="43079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BE1223E4-7301-4E43-8755-BCE3E0B3555B}"/>
                </a:ext>
              </a:extLst>
            </p:cNvPr>
            <p:cNvSpPr/>
            <p:nvPr/>
          </p:nvSpPr>
          <p:spPr>
            <a:xfrm>
              <a:off x="3637300" y="3948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5FAC9AF3-D3C2-F04A-A4C3-0078A9063C90}"/>
                </a:ext>
              </a:extLst>
            </p:cNvPr>
            <p:cNvSpPr/>
            <p:nvPr/>
          </p:nvSpPr>
          <p:spPr>
            <a:xfrm>
              <a:off x="3606413" y="418041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7361BBF3-042C-7741-BA4B-DF6547F5FD32}"/>
                </a:ext>
              </a:extLst>
            </p:cNvPr>
            <p:cNvSpPr/>
            <p:nvPr/>
          </p:nvSpPr>
          <p:spPr>
            <a:xfrm>
              <a:off x="3903738" y="405488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0136830B-1553-7F41-8BD9-75DF020FEFBB}"/>
                </a:ext>
              </a:extLst>
            </p:cNvPr>
            <p:cNvSpPr/>
            <p:nvPr/>
          </p:nvSpPr>
          <p:spPr>
            <a:xfrm>
              <a:off x="3391670" y="45236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8A402C2B-92CB-DF45-9292-5BC205F0CAC9}"/>
                </a:ext>
              </a:extLst>
            </p:cNvPr>
            <p:cNvSpPr/>
            <p:nvPr/>
          </p:nvSpPr>
          <p:spPr>
            <a:xfrm>
              <a:off x="3678168" y="487510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03B24CF8-D082-1E45-9E16-14B8B491B9F6}"/>
                </a:ext>
              </a:extLst>
            </p:cNvPr>
            <p:cNvSpPr/>
            <p:nvPr/>
          </p:nvSpPr>
          <p:spPr>
            <a:xfrm>
              <a:off x="3566103" y="44699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EEF07AD4-4BA1-9D44-9B16-96CB2DEE6248}"/>
                </a:ext>
              </a:extLst>
            </p:cNvPr>
            <p:cNvSpPr/>
            <p:nvPr/>
          </p:nvSpPr>
          <p:spPr>
            <a:xfrm>
              <a:off x="3891251" y="4345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7F71785B-F683-5044-BF05-6BE9FA25E068}"/>
                </a:ext>
              </a:extLst>
            </p:cNvPr>
            <p:cNvSpPr/>
            <p:nvPr/>
          </p:nvSpPr>
          <p:spPr>
            <a:xfrm>
              <a:off x="3869662" y="455002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958AEE4B-5017-4D46-9EC6-E49F7440EEFE}"/>
                </a:ext>
              </a:extLst>
            </p:cNvPr>
            <p:cNvSpPr/>
            <p:nvPr/>
          </p:nvSpPr>
          <p:spPr>
            <a:xfrm>
              <a:off x="4297054" y="402670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2" name="타원 121">
              <a:extLst>
                <a:ext uri="{FF2B5EF4-FFF2-40B4-BE49-F238E27FC236}">
                  <a16:creationId xmlns:a16="http://schemas.microsoft.com/office/drawing/2014/main" id="{E5F67E9A-8439-8741-8DD8-B01D4C8CFDB4}"/>
                </a:ext>
              </a:extLst>
            </p:cNvPr>
            <p:cNvSpPr/>
            <p:nvPr/>
          </p:nvSpPr>
          <p:spPr>
            <a:xfrm>
              <a:off x="4173114" y="440600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CDEF6DBB-814A-124C-81E9-C19862678BDF}"/>
                </a:ext>
              </a:extLst>
            </p:cNvPr>
            <p:cNvSpPr/>
            <p:nvPr/>
          </p:nvSpPr>
          <p:spPr>
            <a:xfrm>
              <a:off x="3678168" y="44169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50D533A3-EBB8-8642-B684-D18232A8C2AD}"/>
                </a:ext>
              </a:extLst>
            </p:cNvPr>
            <p:cNvSpPr/>
            <p:nvPr/>
          </p:nvSpPr>
          <p:spPr>
            <a:xfrm>
              <a:off x="3684778" y="416085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953E4050-8833-7049-A6AB-B71249ADB940}"/>
                </a:ext>
              </a:extLst>
            </p:cNvPr>
            <p:cNvSpPr/>
            <p:nvPr/>
          </p:nvSpPr>
          <p:spPr>
            <a:xfrm>
              <a:off x="4079329" y="38889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53F6659C-FD28-A147-8698-96BE765426A8}"/>
                </a:ext>
              </a:extLst>
            </p:cNvPr>
            <p:cNvSpPr/>
            <p:nvPr/>
          </p:nvSpPr>
          <p:spPr>
            <a:xfrm>
              <a:off x="3822184" y="386599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89C4E315-27F1-E142-9AC1-2F88D3BEEDBD}"/>
                </a:ext>
              </a:extLst>
            </p:cNvPr>
            <p:cNvSpPr/>
            <p:nvPr/>
          </p:nvSpPr>
          <p:spPr>
            <a:xfrm>
              <a:off x="3520797" y="470921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F5942507-9ED3-7248-8158-882D32F0DC9B}"/>
                </a:ext>
              </a:extLst>
            </p:cNvPr>
            <p:cNvSpPr/>
            <p:nvPr/>
          </p:nvSpPr>
          <p:spPr>
            <a:xfrm>
              <a:off x="3730274" y="46616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814300E6-C4CB-5840-8053-BB28E6AEE224}"/>
                </a:ext>
              </a:extLst>
            </p:cNvPr>
            <p:cNvSpPr/>
            <p:nvPr/>
          </p:nvSpPr>
          <p:spPr>
            <a:xfrm>
              <a:off x="3869662" y="48966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B7248C9F-E813-1E46-89DF-6B50E58E6B95}"/>
                </a:ext>
              </a:extLst>
            </p:cNvPr>
            <p:cNvSpPr/>
            <p:nvPr/>
          </p:nvSpPr>
          <p:spPr>
            <a:xfrm>
              <a:off x="4061156" y="422821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05587936-67BE-DA4D-8957-BB1FDDF3358B}"/>
                </a:ext>
              </a:extLst>
            </p:cNvPr>
            <p:cNvSpPr/>
            <p:nvPr/>
          </p:nvSpPr>
          <p:spPr>
            <a:xfrm>
              <a:off x="4422897" y="42327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28DB935D-4C7D-AE45-92CA-BDFA04493BB7}"/>
                </a:ext>
              </a:extLst>
            </p:cNvPr>
            <p:cNvSpPr/>
            <p:nvPr/>
          </p:nvSpPr>
          <p:spPr>
            <a:xfrm>
              <a:off x="4274239" y="44357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00FDB37C-4367-0E42-8FF0-48217EA8FED9}"/>
                </a:ext>
              </a:extLst>
            </p:cNvPr>
            <p:cNvSpPr/>
            <p:nvPr/>
          </p:nvSpPr>
          <p:spPr>
            <a:xfrm>
              <a:off x="4283522" y="47238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7D0B15A2-7E7E-E34B-8CD6-D4746840CB2D}"/>
                </a:ext>
              </a:extLst>
            </p:cNvPr>
            <p:cNvSpPr/>
            <p:nvPr/>
          </p:nvSpPr>
          <p:spPr>
            <a:xfrm>
              <a:off x="4088539" y="487510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F344E75A-0AF8-3C40-AF83-74ED113F4DE7}"/>
                </a:ext>
              </a:extLst>
            </p:cNvPr>
            <p:cNvSpPr/>
            <p:nvPr/>
          </p:nvSpPr>
          <p:spPr>
            <a:xfrm>
              <a:off x="3981727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9CCDC0BE-20A8-284E-B8EE-E95400511E5D}"/>
                </a:ext>
              </a:extLst>
            </p:cNvPr>
            <p:cNvSpPr/>
            <p:nvPr/>
          </p:nvSpPr>
          <p:spPr>
            <a:xfrm>
              <a:off x="4067766" y="411207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F5CF996E-D317-9145-9D78-4DF6320031C3}"/>
                </a:ext>
              </a:extLst>
            </p:cNvPr>
            <p:cNvSpPr/>
            <p:nvPr/>
          </p:nvSpPr>
          <p:spPr>
            <a:xfrm>
              <a:off x="3822912" y="409304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3B6F9681-6445-0B4B-885A-319D5F22C4AB}"/>
                </a:ext>
              </a:extLst>
            </p:cNvPr>
            <p:cNvSpPr/>
            <p:nvPr/>
          </p:nvSpPr>
          <p:spPr>
            <a:xfrm>
              <a:off x="4134127" y="46296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465DCA7C-ECD6-DD4B-BDBD-4F0685B8B364}"/>
                </a:ext>
              </a:extLst>
            </p:cNvPr>
            <p:cNvSpPr/>
            <p:nvPr/>
          </p:nvSpPr>
          <p:spPr>
            <a:xfrm>
              <a:off x="4392525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B8ECB441-73B1-BE42-A928-1485EBA4918F}"/>
                </a:ext>
              </a:extLst>
            </p:cNvPr>
            <p:cNvSpPr/>
            <p:nvPr/>
          </p:nvSpPr>
          <p:spPr>
            <a:xfrm>
              <a:off x="3936758" y="47092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03F20188-A16C-C54A-A2FB-F20AEBBE1394}"/>
                </a:ext>
              </a:extLst>
            </p:cNvPr>
            <p:cNvSpPr/>
            <p:nvPr/>
          </p:nvSpPr>
          <p:spPr>
            <a:xfrm>
              <a:off x="4260109" y="42524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타원 141">
              <a:extLst>
                <a:ext uri="{FF2B5EF4-FFF2-40B4-BE49-F238E27FC236}">
                  <a16:creationId xmlns:a16="http://schemas.microsoft.com/office/drawing/2014/main" id="{E2C76A33-9FE5-5A4E-801F-38119ABA60B5}"/>
                </a:ext>
              </a:extLst>
            </p:cNvPr>
            <p:cNvSpPr/>
            <p:nvPr/>
          </p:nvSpPr>
          <p:spPr>
            <a:xfrm>
              <a:off x="4085830" y="4477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1D6896B3-DF63-C14A-8A97-F4F21C7D33D3}"/>
                </a:ext>
              </a:extLst>
            </p:cNvPr>
            <p:cNvSpPr/>
            <p:nvPr/>
          </p:nvSpPr>
          <p:spPr>
            <a:xfrm>
              <a:off x="4018262" y="430609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타원 143">
              <a:extLst>
                <a:ext uri="{FF2B5EF4-FFF2-40B4-BE49-F238E27FC236}">
                  <a16:creationId xmlns:a16="http://schemas.microsoft.com/office/drawing/2014/main" id="{5DF221B5-5033-D04F-8272-C5CDF542BC00}"/>
                </a:ext>
              </a:extLst>
            </p:cNvPr>
            <p:cNvSpPr/>
            <p:nvPr/>
          </p:nvSpPr>
          <p:spPr>
            <a:xfrm>
              <a:off x="3828794" y="447145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157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 animBg="1"/>
      <p:bldP spid="79" grpId="0" animBg="1"/>
      <p:bldP spid="80" grpId="0" animBg="1"/>
      <p:bldP spid="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ko-KR" altLang="en-US" dirty="0"/>
              <a:t>새로운 핵의 합성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491458-82D7-8C41-8D43-E719DAF57F27}"/>
              </a:ext>
            </a:extLst>
          </p:cNvPr>
          <p:cNvGrpSpPr/>
          <p:nvPr/>
        </p:nvGrpSpPr>
        <p:grpSpPr>
          <a:xfrm>
            <a:off x="4788024" y="2404158"/>
            <a:ext cx="924683" cy="867152"/>
            <a:chOff x="2888936" y="1752465"/>
            <a:chExt cx="924683" cy="867152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B63F813-588B-B445-887C-26D3250B0351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0186923-F17E-AE4F-8F2C-10D55821C8AE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421B1A5-BBA8-3148-BA1F-A8A830AABA3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FEADB6B-5AD0-014C-8283-436959A22D69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357E85-C459-834B-839D-4729DFFBE61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66649910-CAB8-6840-B689-9FAF1C5A9EB8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CD0BBAE-F5B4-A147-96D1-02307670AB4D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0805A50-548C-044F-AA2A-44298D6B8E6C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E0094BF-8EA2-9D47-B1E2-9119C8524A40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18EC7B6-8F39-7C4A-95C6-534468990805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34EAD84-6F03-264E-BA0A-10314BBB6E62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57BE327-4AED-3D43-B08E-79C340A4D3A8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A72DAB8-396C-5546-8767-F6F3FBB37097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69E94EC-0548-8945-979B-A68C9E6269BA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5D16C5F0-4CBE-9B47-A416-3ADEB2CC79E2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DAB1FC0-48D5-2549-A690-9A8AC8124BF3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BE8628B-3AB8-AE4C-AF97-063920F11943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EBC6A5B-4D65-924A-B8EC-1099D864AE1B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93952A8-AFEC-BA4D-B144-4085543BCD69}"/>
              </a:ext>
            </a:extLst>
          </p:cNvPr>
          <p:cNvGrpSpPr/>
          <p:nvPr/>
        </p:nvGrpSpPr>
        <p:grpSpPr>
          <a:xfrm>
            <a:off x="2959622" y="1966464"/>
            <a:ext cx="924683" cy="867152"/>
            <a:chOff x="2888936" y="1752465"/>
            <a:chExt cx="924683" cy="867152"/>
          </a:xfrm>
          <a:effectLst>
            <a:outerShdw blurRad="266700" dist="101600" dir="10560000" sx="114000" sy="114000" algn="r" rotWithShape="0">
              <a:schemeClr val="tx1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E15F616B-7B3F-DD4C-948D-637F147BFE7C}"/>
                </a:ext>
              </a:extLst>
            </p:cNvPr>
            <p:cNvSpPr/>
            <p:nvPr/>
          </p:nvSpPr>
          <p:spPr>
            <a:xfrm>
              <a:off x="2888936" y="200842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081862F0-21C6-4D4F-8571-A953D023AC63}"/>
                </a:ext>
              </a:extLst>
            </p:cNvPr>
            <p:cNvSpPr/>
            <p:nvPr/>
          </p:nvSpPr>
          <p:spPr>
            <a:xfrm>
              <a:off x="2983422" y="183040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ADD428F6-7299-034B-854F-4B869D80099A}"/>
                </a:ext>
              </a:extLst>
            </p:cNvPr>
            <p:cNvSpPr/>
            <p:nvPr/>
          </p:nvSpPr>
          <p:spPr>
            <a:xfrm>
              <a:off x="2941139" y="21791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35D39CE-327C-6347-82A5-AC515A086501}"/>
                </a:ext>
              </a:extLst>
            </p:cNvPr>
            <p:cNvSpPr/>
            <p:nvPr/>
          </p:nvSpPr>
          <p:spPr>
            <a:xfrm>
              <a:off x="3032952" y="229292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4D3E81AC-E251-0B4D-9221-8B9A910B50A7}"/>
                </a:ext>
              </a:extLst>
            </p:cNvPr>
            <p:cNvSpPr/>
            <p:nvPr/>
          </p:nvSpPr>
          <p:spPr>
            <a:xfrm>
              <a:off x="3164373" y="1752465"/>
              <a:ext cx="288032" cy="2559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1C50894D-FB58-B64C-9457-D74DF834C7FC}"/>
                </a:ext>
              </a:extLst>
            </p:cNvPr>
            <p:cNvSpPr/>
            <p:nvPr/>
          </p:nvSpPr>
          <p:spPr>
            <a:xfrm>
              <a:off x="3381326" y="17673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E4863F9A-43C9-1940-B574-F1FB77649DCA}"/>
                </a:ext>
              </a:extLst>
            </p:cNvPr>
            <p:cNvSpPr/>
            <p:nvPr/>
          </p:nvSpPr>
          <p:spPr>
            <a:xfrm>
              <a:off x="3520527" y="1911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5DBF3374-FF90-6D4C-B8C9-E92FF21A1A3F}"/>
                </a:ext>
              </a:extLst>
            </p:cNvPr>
            <p:cNvSpPr/>
            <p:nvPr/>
          </p:nvSpPr>
          <p:spPr>
            <a:xfrm>
              <a:off x="3237555" y="233158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20B447CF-8536-0942-9ECD-D0355ED2487A}"/>
                </a:ext>
              </a:extLst>
            </p:cNvPr>
            <p:cNvSpPr/>
            <p:nvPr/>
          </p:nvSpPr>
          <p:spPr>
            <a:xfrm>
              <a:off x="3376511" y="229812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80D9E4B3-4617-404C-96C9-2438B652513E}"/>
                </a:ext>
              </a:extLst>
            </p:cNvPr>
            <p:cNvSpPr/>
            <p:nvPr/>
          </p:nvSpPr>
          <p:spPr>
            <a:xfrm>
              <a:off x="3442362" y="220463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EE57E087-AF71-1B41-B78C-0411AC2B40D6}"/>
                </a:ext>
              </a:extLst>
            </p:cNvPr>
            <p:cNvSpPr/>
            <p:nvPr/>
          </p:nvSpPr>
          <p:spPr>
            <a:xfrm>
              <a:off x="3525587" y="206900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23A966A1-C3AE-E14A-B4E6-7FC6645D6E79}"/>
                </a:ext>
              </a:extLst>
            </p:cNvPr>
            <p:cNvSpPr/>
            <p:nvPr/>
          </p:nvSpPr>
          <p:spPr>
            <a:xfrm>
              <a:off x="3382504" y="212528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0E064819-4902-FA4B-A171-3713A07A92F3}"/>
                </a:ext>
              </a:extLst>
            </p:cNvPr>
            <p:cNvSpPr/>
            <p:nvPr/>
          </p:nvSpPr>
          <p:spPr>
            <a:xfrm>
              <a:off x="3388376" y="19260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09A0B786-AA25-394D-91A5-4738F7D89748}"/>
                </a:ext>
              </a:extLst>
            </p:cNvPr>
            <p:cNvSpPr/>
            <p:nvPr/>
          </p:nvSpPr>
          <p:spPr>
            <a:xfrm>
              <a:off x="3102447" y="186233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F435051C-7CA1-ED48-8324-C3016FD1F7FF}"/>
                </a:ext>
              </a:extLst>
            </p:cNvPr>
            <p:cNvSpPr/>
            <p:nvPr/>
          </p:nvSpPr>
          <p:spPr>
            <a:xfrm>
              <a:off x="2983422" y="204355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A0B30B23-01F6-F04F-9769-96DE9DAD99FC}"/>
                </a:ext>
              </a:extLst>
            </p:cNvPr>
            <p:cNvSpPr/>
            <p:nvPr/>
          </p:nvSpPr>
          <p:spPr>
            <a:xfrm>
              <a:off x="3106217" y="217764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17B3C684-AF0C-7C42-89BF-F75474ACEE98}"/>
                </a:ext>
              </a:extLst>
            </p:cNvPr>
            <p:cNvSpPr/>
            <p:nvPr/>
          </p:nvSpPr>
          <p:spPr>
            <a:xfrm>
              <a:off x="3268985" y="2154108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7A156E99-9523-1C4E-932F-197EB62A9061}"/>
                </a:ext>
              </a:extLst>
            </p:cNvPr>
            <p:cNvSpPr/>
            <p:nvPr/>
          </p:nvSpPr>
          <p:spPr>
            <a:xfrm>
              <a:off x="3176968" y="203516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오른쪽 화살표 1">
            <a:extLst>
              <a:ext uri="{FF2B5EF4-FFF2-40B4-BE49-F238E27FC236}">
                <a16:creationId xmlns:a16="http://schemas.microsoft.com/office/drawing/2014/main" id="{7FBA46AE-575E-5141-8DC7-F41513482E12}"/>
              </a:ext>
            </a:extLst>
          </p:cNvPr>
          <p:cNvSpPr/>
          <p:nvPr/>
        </p:nvSpPr>
        <p:spPr bwMode="auto">
          <a:xfrm>
            <a:off x="4019838" y="2364370"/>
            <a:ext cx="576064" cy="644355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아래쪽 화살표 2">
            <a:extLst>
              <a:ext uri="{FF2B5EF4-FFF2-40B4-BE49-F238E27FC236}">
                <a16:creationId xmlns:a16="http://schemas.microsoft.com/office/drawing/2014/main" id="{FB68E848-B7C4-7049-8070-D16778CB9C2C}"/>
              </a:ext>
            </a:extLst>
          </p:cNvPr>
          <p:cNvSpPr/>
          <p:nvPr/>
        </p:nvSpPr>
        <p:spPr bwMode="auto">
          <a:xfrm>
            <a:off x="3591213" y="3307662"/>
            <a:ext cx="1249014" cy="432048"/>
          </a:xfrm>
          <a:prstGeom prst="down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AF59C2E-B7AA-0045-8710-94D63B345703}"/>
              </a:ext>
            </a:extLst>
          </p:cNvPr>
          <p:cNvGrpSpPr/>
          <p:nvPr/>
        </p:nvGrpSpPr>
        <p:grpSpPr>
          <a:xfrm>
            <a:off x="3627703" y="4010706"/>
            <a:ext cx="1319259" cy="1318712"/>
            <a:chOff x="3391670" y="3865996"/>
            <a:chExt cx="1319259" cy="1318712"/>
          </a:xfr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AA1A4C69-33BD-3F44-ABB1-0591CAA3C9E0}"/>
                </a:ext>
              </a:extLst>
            </p:cNvPr>
            <p:cNvSpPr/>
            <p:nvPr/>
          </p:nvSpPr>
          <p:spPr>
            <a:xfrm>
              <a:off x="3459062" y="40864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252F0EB2-AE36-504B-ADC0-1586B267940E}"/>
                </a:ext>
              </a:extLst>
            </p:cNvPr>
            <p:cNvSpPr/>
            <p:nvPr/>
          </p:nvSpPr>
          <p:spPr>
            <a:xfrm>
              <a:off x="3412074" y="430794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D634BBF4-6E22-1048-BEFC-1C4738ED639D}"/>
                </a:ext>
              </a:extLst>
            </p:cNvPr>
            <p:cNvSpPr/>
            <p:nvPr/>
          </p:nvSpPr>
          <p:spPr>
            <a:xfrm>
              <a:off x="3637300" y="3948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FE3D7E04-2720-9347-AE90-F6F0D5438D6C}"/>
                </a:ext>
              </a:extLst>
            </p:cNvPr>
            <p:cNvSpPr/>
            <p:nvPr/>
          </p:nvSpPr>
          <p:spPr>
            <a:xfrm>
              <a:off x="3606413" y="418041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7ADBCE26-D7F9-244B-8748-1AC512B3EF71}"/>
                </a:ext>
              </a:extLst>
            </p:cNvPr>
            <p:cNvSpPr/>
            <p:nvPr/>
          </p:nvSpPr>
          <p:spPr>
            <a:xfrm>
              <a:off x="3903738" y="405488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2C2B43C0-AE1A-6D43-99D9-3640185FFE7C}"/>
                </a:ext>
              </a:extLst>
            </p:cNvPr>
            <p:cNvSpPr/>
            <p:nvPr/>
          </p:nvSpPr>
          <p:spPr>
            <a:xfrm>
              <a:off x="3391670" y="45236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3A1C929C-9872-0D40-A75A-2075773EEA34}"/>
                </a:ext>
              </a:extLst>
            </p:cNvPr>
            <p:cNvSpPr/>
            <p:nvPr/>
          </p:nvSpPr>
          <p:spPr>
            <a:xfrm>
              <a:off x="3678168" y="4875109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FDA6E6F4-52F4-CF43-B77B-E95B11474915}"/>
                </a:ext>
              </a:extLst>
            </p:cNvPr>
            <p:cNvSpPr/>
            <p:nvPr/>
          </p:nvSpPr>
          <p:spPr>
            <a:xfrm>
              <a:off x="3566103" y="446995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36B5DA3F-FD74-E74D-8F66-DB3CCA262B86}"/>
                </a:ext>
              </a:extLst>
            </p:cNvPr>
            <p:cNvSpPr/>
            <p:nvPr/>
          </p:nvSpPr>
          <p:spPr>
            <a:xfrm>
              <a:off x="3891251" y="434590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25F728FE-17B8-C944-B91F-30238DA78E48}"/>
                </a:ext>
              </a:extLst>
            </p:cNvPr>
            <p:cNvSpPr/>
            <p:nvPr/>
          </p:nvSpPr>
          <p:spPr>
            <a:xfrm>
              <a:off x="3869662" y="4550023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56EF06C2-6E95-494E-9B50-48C9E74F4978}"/>
                </a:ext>
              </a:extLst>
            </p:cNvPr>
            <p:cNvSpPr/>
            <p:nvPr/>
          </p:nvSpPr>
          <p:spPr>
            <a:xfrm>
              <a:off x="4297054" y="402670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96F59F60-E70B-E647-95CC-E4435F796EBC}"/>
                </a:ext>
              </a:extLst>
            </p:cNvPr>
            <p:cNvSpPr/>
            <p:nvPr/>
          </p:nvSpPr>
          <p:spPr>
            <a:xfrm>
              <a:off x="4173114" y="4406007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B1C1024A-55F7-9944-A9F1-86AE2A40FFDF}"/>
                </a:ext>
              </a:extLst>
            </p:cNvPr>
            <p:cNvSpPr/>
            <p:nvPr/>
          </p:nvSpPr>
          <p:spPr>
            <a:xfrm>
              <a:off x="3678168" y="44169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A6309DE3-405D-DD4A-A0F5-91952A0DDDF4}"/>
                </a:ext>
              </a:extLst>
            </p:cNvPr>
            <p:cNvSpPr/>
            <p:nvPr/>
          </p:nvSpPr>
          <p:spPr>
            <a:xfrm>
              <a:off x="3684778" y="416085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12659191-01D1-994F-9666-437A678136B1}"/>
                </a:ext>
              </a:extLst>
            </p:cNvPr>
            <p:cNvSpPr/>
            <p:nvPr/>
          </p:nvSpPr>
          <p:spPr>
            <a:xfrm>
              <a:off x="4079329" y="388892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8361ACB3-752E-4440-AF15-646CD6F82737}"/>
                </a:ext>
              </a:extLst>
            </p:cNvPr>
            <p:cNvSpPr/>
            <p:nvPr/>
          </p:nvSpPr>
          <p:spPr>
            <a:xfrm>
              <a:off x="3822184" y="386599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789F11D4-5E2E-804F-8007-8C80092434AB}"/>
                </a:ext>
              </a:extLst>
            </p:cNvPr>
            <p:cNvSpPr/>
            <p:nvPr/>
          </p:nvSpPr>
          <p:spPr>
            <a:xfrm>
              <a:off x="3520797" y="4709214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1E8A7FFE-743B-5848-B914-6AF2017A0705}"/>
                </a:ext>
              </a:extLst>
            </p:cNvPr>
            <p:cNvSpPr/>
            <p:nvPr/>
          </p:nvSpPr>
          <p:spPr>
            <a:xfrm>
              <a:off x="3730274" y="466167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타원 141">
              <a:extLst>
                <a:ext uri="{FF2B5EF4-FFF2-40B4-BE49-F238E27FC236}">
                  <a16:creationId xmlns:a16="http://schemas.microsoft.com/office/drawing/2014/main" id="{2BB0B990-6E62-FC4C-B64E-47B0FC8A7552}"/>
                </a:ext>
              </a:extLst>
            </p:cNvPr>
            <p:cNvSpPr/>
            <p:nvPr/>
          </p:nvSpPr>
          <p:spPr>
            <a:xfrm>
              <a:off x="3869662" y="4896676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34FBBC90-2A4B-1E4C-9682-71D2153E1B74}"/>
                </a:ext>
              </a:extLst>
            </p:cNvPr>
            <p:cNvSpPr/>
            <p:nvPr/>
          </p:nvSpPr>
          <p:spPr>
            <a:xfrm>
              <a:off x="4061156" y="4228210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타원 143">
              <a:extLst>
                <a:ext uri="{FF2B5EF4-FFF2-40B4-BE49-F238E27FC236}">
                  <a16:creationId xmlns:a16="http://schemas.microsoft.com/office/drawing/2014/main" id="{3ED79B4E-95DF-8D49-AE48-34FE0352ECA9}"/>
                </a:ext>
              </a:extLst>
            </p:cNvPr>
            <p:cNvSpPr/>
            <p:nvPr/>
          </p:nvSpPr>
          <p:spPr>
            <a:xfrm>
              <a:off x="4422897" y="423273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타원 144">
              <a:extLst>
                <a:ext uri="{FF2B5EF4-FFF2-40B4-BE49-F238E27FC236}">
                  <a16:creationId xmlns:a16="http://schemas.microsoft.com/office/drawing/2014/main" id="{7DF6DF9F-1C98-C34F-85D0-C1CE2AE0658E}"/>
                </a:ext>
              </a:extLst>
            </p:cNvPr>
            <p:cNvSpPr/>
            <p:nvPr/>
          </p:nvSpPr>
          <p:spPr>
            <a:xfrm>
              <a:off x="4274239" y="4435785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타원 145">
              <a:extLst>
                <a:ext uri="{FF2B5EF4-FFF2-40B4-BE49-F238E27FC236}">
                  <a16:creationId xmlns:a16="http://schemas.microsoft.com/office/drawing/2014/main" id="{EFC137BB-C809-DB46-9936-7F4472CCC63E}"/>
                </a:ext>
              </a:extLst>
            </p:cNvPr>
            <p:cNvSpPr/>
            <p:nvPr/>
          </p:nvSpPr>
          <p:spPr>
            <a:xfrm>
              <a:off x="4283522" y="4723817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타원 146">
              <a:extLst>
                <a:ext uri="{FF2B5EF4-FFF2-40B4-BE49-F238E27FC236}">
                  <a16:creationId xmlns:a16="http://schemas.microsoft.com/office/drawing/2014/main" id="{85A96BF8-CD88-5A4B-97E0-C35F45D0D25E}"/>
                </a:ext>
              </a:extLst>
            </p:cNvPr>
            <p:cNvSpPr/>
            <p:nvPr/>
          </p:nvSpPr>
          <p:spPr>
            <a:xfrm>
              <a:off x="4088539" y="4875109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타원 147">
              <a:extLst>
                <a:ext uri="{FF2B5EF4-FFF2-40B4-BE49-F238E27FC236}">
                  <a16:creationId xmlns:a16="http://schemas.microsoft.com/office/drawing/2014/main" id="{E5EA8897-AC57-F643-8D28-2E35C36F0034}"/>
                </a:ext>
              </a:extLst>
            </p:cNvPr>
            <p:cNvSpPr/>
            <p:nvPr/>
          </p:nvSpPr>
          <p:spPr>
            <a:xfrm>
              <a:off x="3981727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" name="타원 148">
              <a:extLst>
                <a:ext uri="{FF2B5EF4-FFF2-40B4-BE49-F238E27FC236}">
                  <a16:creationId xmlns:a16="http://schemas.microsoft.com/office/drawing/2014/main" id="{546BCBC6-308A-CA4B-A64B-FA32A466B252}"/>
                </a:ext>
              </a:extLst>
            </p:cNvPr>
            <p:cNvSpPr/>
            <p:nvPr/>
          </p:nvSpPr>
          <p:spPr>
            <a:xfrm>
              <a:off x="4067766" y="411207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0" name="타원 149">
              <a:extLst>
                <a:ext uri="{FF2B5EF4-FFF2-40B4-BE49-F238E27FC236}">
                  <a16:creationId xmlns:a16="http://schemas.microsoft.com/office/drawing/2014/main" id="{DA7E47A4-9B37-EE4B-9EF8-30307DD1BF6B}"/>
                </a:ext>
              </a:extLst>
            </p:cNvPr>
            <p:cNvSpPr/>
            <p:nvPr/>
          </p:nvSpPr>
          <p:spPr>
            <a:xfrm>
              <a:off x="3822912" y="4093041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1" name="타원 150">
              <a:extLst>
                <a:ext uri="{FF2B5EF4-FFF2-40B4-BE49-F238E27FC236}">
                  <a16:creationId xmlns:a16="http://schemas.microsoft.com/office/drawing/2014/main" id="{FDEF8224-0062-A442-B79F-FD28978A17B4}"/>
                </a:ext>
              </a:extLst>
            </p:cNvPr>
            <p:cNvSpPr/>
            <p:nvPr/>
          </p:nvSpPr>
          <p:spPr>
            <a:xfrm>
              <a:off x="4134127" y="46296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2" name="타원 151">
              <a:extLst>
                <a:ext uri="{FF2B5EF4-FFF2-40B4-BE49-F238E27FC236}">
                  <a16:creationId xmlns:a16="http://schemas.microsoft.com/office/drawing/2014/main" id="{B7DB81F9-2019-9841-B7C6-AC7F5614181F}"/>
                </a:ext>
              </a:extLst>
            </p:cNvPr>
            <p:cNvSpPr/>
            <p:nvPr/>
          </p:nvSpPr>
          <p:spPr>
            <a:xfrm>
              <a:off x="4392525" y="447727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07B41004-7FB3-B946-A314-BEBACC9A5800}"/>
                </a:ext>
              </a:extLst>
            </p:cNvPr>
            <p:cNvSpPr/>
            <p:nvPr/>
          </p:nvSpPr>
          <p:spPr>
            <a:xfrm>
              <a:off x="3936758" y="470921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66C2554B-0677-A945-B657-50181DF8A883}"/>
                </a:ext>
              </a:extLst>
            </p:cNvPr>
            <p:cNvSpPr/>
            <p:nvPr/>
          </p:nvSpPr>
          <p:spPr>
            <a:xfrm>
              <a:off x="4260109" y="4252426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C83176A9-B8FA-C540-BD7A-7414DF320624}"/>
                </a:ext>
              </a:extLst>
            </p:cNvPr>
            <p:cNvSpPr/>
            <p:nvPr/>
          </p:nvSpPr>
          <p:spPr>
            <a:xfrm>
              <a:off x="4085830" y="447740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타원 155">
              <a:extLst>
                <a:ext uri="{FF2B5EF4-FFF2-40B4-BE49-F238E27FC236}">
                  <a16:creationId xmlns:a16="http://schemas.microsoft.com/office/drawing/2014/main" id="{39FBA1AC-2D81-ED43-8F7F-94D852141CD3}"/>
                </a:ext>
              </a:extLst>
            </p:cNvPr>
            <p:cNvSpPr/>
            <p:nvPr/>
          </p:nvSpPr>
          <p:spPr>
            <a:xfrm>
              <a:off x="4018262" y="4306091"/>
              <a:ext cx="288032" cy="288032"/>
            </a:xfrm>
            <a:prstGeom prst="ellipse">
              <a:avLst/>
            </a:prstGeom>
            <a:solidFill>
              <a:srgbClr val="BF1C0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A269F567-A4F6-DB46-97FF-57730DA7D784}"/>
                </a:ext>
              </a:extLst>
            </p:cNvPr>
            <p:cNvSpPr/>
            <p:nvPr/>
          </p:nvSpPr>
          <p:spPr>
            <a:xfrm>
              <a:off x="3828794" y="4471455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8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Name of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116530"/>
              </p:ext>
            </p:extLst>
          </p:nvPr>
        </p:nvGraphicFramePr>
        <p:xfrm>
          <a:off x="1512615" y="1052736"/>
          <a:ext cx="648072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7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Element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Derived from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aseline="-25000" dirty="0"/>
                        <a:t>45</a:t>
                      </a:r>
                      <a:r>
                        <a:rPr lang="en-US" altLang="ko-KR" dirty="0"/>
                        <a:t>Rh (Rhodium)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Rose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96</a:t>
                      </a:r>
                      <a:r>
                        <a:rPr lang="en-US" altLang="ko-KR" dirty="0"/>
                        <a:t>Cm</a:t>
                      </a:r>
                      <a:r>
                        <a:rPr lang="en-US" altLang="ko-KR" baseline="0" dirty="0"/>
                        <a:t> (Curium)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Curie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102</a:t>
                      </a:r>
                      <a:r>
                        <a:rPr lang="en-US" altLang="ko-KR" dirty="0"/>
                        <a:t>No (Nobelium)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Nobel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114</a:t>
                      </a:r>
                      <a:r>
                        <a:rPr lang="en-US" altLang="ko-KR" dirty="0"/>
                        <a:t>Fl</a:t>
                      </a:r>
                      <a:r>
                        <a:rPr lang="en-US" altLang="ko-KR" baseline="0" dirty="0"/>
                        <a:t> (</a:t>
                      </a:r>
                      <a:r>
                        <a:rPr lang="en-US" altLang="ko-KR" baseline="0" dirty="0" err="1"/>
                        <a:t>Flerovium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/>
                        <a:t>Flyorov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32</a:t>
                      </a:r>
                      <a:r>
                        <a:rPr lang="en-US" altLang="ko-KR" dirty="0"/>
                        <a:t>Ge (Germanium)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Germany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84</a:t>
                      </a:r>
                      <a:r>
                        <a:rPr lang="en-US" altLang="ko-KR" dirty="0"/>
                        <a:t>Po (Polonium)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Poland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87</a:t>
                      </a:r>
                      <a:r>
                        <a:rPr lang="en-US" altLang="ko-KR" dirty="0"/>
                        <a:t>Fr</a:t>
                      </a:r>
                      <a:r>
                        <a:rPr lang="en-US" altLang="ko-KR" baseline="0" dirty="0"/>
                        <a:t> (Francium)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France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95</a:t>
                      </a:r>
                      <a:r>
                        <a:rPr lang="en-US" altLang="ko-KR" dirty="0"/>
                        <a:t>Am (Americium)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America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72</a:t>
                      </a:r>
                      <a:r>
                        <a:rPr lang="en-US" altLang="ko-KR" dirty="0"/>
                        <a:t>Hf</a:t>
                      </a:r>
                      <a:r>
                        <a:rPr lang="en-US" altLang="ko-KR" baseline="0" dirty="0"/>
                        <a:t> (hafnium)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Copenhagen (</a:t>
                      </a:r>
                      <a:r>
                        <a:rPr lang="en-US" altLang="ko-KR" dirty="0" err="1"/>
                        <a:t>Hafnia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98</a:t>
                      </a:r>
                      <a:r>
                        <a:rPr lang="en-US" altLang="ko-KR" dirty="0"/>
                        <a:t>Cf</a:t>
                      </a:r>
                      <a:r>
                        <a:rPr lang="en-US" altLang="ko-KR" baseline="0" dirty="0"/>
                        <a:t> (Californium)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California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-25000" dirty="0"/>
                        <a:t>116</a:t>
                      </a:r>
                      <a:r>
                        <a:rPr lang="en-US" altLang="ko-KR" dirty="0"/>
                        <a:t>Lv (</a:t>
                      </a:r>
                      <a:r>
                        <a:rPr lang="en-US" altLang="ko-KR" dirty="0" err="1"/>
                        <a:t>Livermorium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Livermore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?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?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33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116TGp_hangul_diagram_s">
  <a:themeElements>
    <a:clrScheme name="116TGp_hangul_diagram_s 3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1966B3"/>
      </a:accent1>
      <a:accent2>
        <a:srgbClr val="CCCC00"/>
      </a:accent2>
      <a:accent3>
        <a:srgbClr val="FFFFFF"/>
      </a:accent3>
      <a:accent4>
        <a:srgbClr val="0D345F"/>
      </a:accent4>
      <a:accent5>
        <a:srgbClr val="ABB8D6"/>
      </a:accent5>
      <a:accent6>
        <a:srgbClr val="B9B900"/>
      </a:accent6>
      <a:hlink>
        <a:srgbClr val="5AABCC"/>
      </a:hlink>
      <a:folHlink>
        <a:srgbClr val="648B8C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수평선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16TGp_hangul_diagram_s 1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3366CC"/>
        </a:accent1>
        <a:accent2>
          <a:srgbClr val="FFCC00"/>
        </a:accent2>
        <a:accent3>
          <a:srgbClr val="FFFFFF"/>
        </a:accent3>
        <a:accent4>
          <a:srgbClr val="174578"/>
        </a:accent4>
        <a:accent5>
          <a:srgbClr val="ADB8E2"/>
        </a:accent5>
        <a:accent6>
          <a:srgbClr val="E7B900"/>
        </a:accent6>
        <a:hlink>
          <a:srgbClr val="76DFF4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2">
        <a:dk1>
          <a:srgbClr val="7EA012"/>
        </a:dk1>
        <a:lt1>
          <a:srgbClr val="FFFFFF"/>
        </a:lt1>
        <a:dk2>
          <a:srgbClr val="000000"/>
        </a:dk2>
        <a:lt2>
          <a:srgbClr val="C0C0C0"/>
        </a:lt2>
        <a:accent1>
          <a:srgbClr val="277564"/>
        </a:accent1>
        <a:accent2>
          <a:srgbClr val="B5CD85"/>
        </a:accent2>
        <a:accent3>
          <a:srgbClr val="FFFFFF"/>
        </a:accent3>
        <a:accent4>
          <a:srgbClr val="6B880E"/>
        </a:accent4>
        <a:accent5>
          <a:srgbClr val="ACBDB8"/>
        </a:accent5>
        <a:accent6>
          <a:srgbClr val="A4BA78"/>
        </a:accent6>
        <a:hlink>
          <a:srgbClr val="B29B3A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3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CC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B9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28594</TotalTime>
  <Words>1479</Words>
  <Application>Microsoft Macintosh PowerPoint</Application>
  <PresentationFormat>화면 슬라이드 쇼(4:3)</PresentationFormat>
  <Paragraphs>368</Paragraphs>
  <Slides>52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52</vt:i4>
      </vt:variant>
    </vt:vector>
  </HeadingPairs>
  <TitlesOfParts>
    <vt:vector size="58" baseType="lpstr">
      <vt:lpstr>맑은 고딕</vt:lpstr>
      <vt:lpstr>Arial</vt:lpstr>
      <vt:lpstr>Times New Roman</vt:lpstr>
      <vt:lpstr>Verdana</vt:lpstr>
      <vt:lpstr>Wingdings</vt:lpstr>
      <vt:lpstr>1_116TGp_hangul_diagram_s</vt:lpstr>
      <vt:lpstr>Introduction to Fusion and Quasifission Reactions</vt:lpstr>
      <vt:lpstr>Outline</vt:lpstr>
      <vt:lpstr>Fusion?</vt:lpstr>
      <vt:lpstr>영화 속의 퓨전</vt:lpstr>
      <vt:lpstr>영화 &lt;아이언맨2&gt; 중에서</vt:lpstr>
      <vt:lpstr>RAON (라온)</vt:lpstr>
      <vt:lpstr>중이온 가속기?</vt:lpstr>
      <vt:lpstr>새로운 핵의 합성</vt:lpstr>
      <vt:lpstr>Name of Elements</vt:lpstr>
      <vt:lpstr>Koreanium?</vt:lpstr>
      <vt:lpstr>주기율표에 원소가 늘어났어요.</vt:lpstr>
      <vt:lpstr>Heaviest Element in Nature?</vt:lpstr>
      <vt:lpstr>Heaviest Element in Nature?</vt:lpstr>
      <vt:lpstr>Super Heavy Element Synthesis</vt:lpstr>
      <vt:lpstr>핵의 합성 과정</vt:lpstr>
      <vt:lpstr>핵의 합성 과정</vt:lpstr>
      <vt:lpstr>핵의 합성 과정</vt:lpstr>
      <vt:lpstr>새로운 핵의 합성</vt:lpstr>
      <vt:lpstr>45일동안 3개 만들어짐?</vt:lpstr>
      <vt:lpstr>Schematic View of the Fusion Process</vt:lpstr>
      <vt:lpstr>Diabatic and Adiabatic Models</vt:lpstr>
      <vt:lpstr>Evaporation Residue Cross-section</vt:lpstr>
      <vt:lpstr>Liquid Drop Model</vt:lpstr>
      <vt:lpstr>Liquid Drop Model</vt:lpstr>
      <vt:lpstr>Nucleus Nucleus Potential</vt:lpstr>
      <vt:lpstr>Di-Nuclear System (DNS) Model - Capture</vt:lpstr>
      <vt:lpstr>Nucleus Nucleus Potential</vt:lpstr>
      <vt:lpstr>Nuclear Deformation</vt:lpstr>
      <vt:lpstr>Deformation and Orientation</vt:lpstr>
      <vt:lpstr>Vibration and Deformation</vt:lpstr>
      <vt:lpstr>Capture</vt:lpstr>
      <vt:lpstr>Friction</vt:lpstr>
      <vt:lpstr>Rotation</vt:lpstr>
      <vt:lpstr>DNS Model - Fusion</vt:lpstr>
      <vt:lpstr>Fusion Cross-section</vt:lpstr>
      <vt:lpstr>Hindrance by Quasifission</vt:lpstr>
      <vt:lpstr>Multi-nucleon Transfer</vt:lpstr>
      <vt:lpstr>DNS Model – DNS Evolution</vt:lpstr>
      <vt:lpstr>Fast Fission</vt:lpstr>
      <vt:lpstr>Survival Probability</vt:lpstr>
      <vt:lpstr>Th 표적을 이용한 핵 합성 연구</vt:lpstr>
      <vt:lpstr>Th 표적을 이용한 핵 합성 연구</vt:lpstr>
      <vt:lpstr>How Select Beam and Target?</vt:lpstr>
      <vt:lpstr>How Select Beam and Target?</vt:lpstr>
      <vt:lpstr>Hot and Cold Fusion</vt:lpstr>
      <vt:lpstr>다양한 빔-표적 조합</vt:lpstr>
      <vt:lpstr>Stability Island?</vt:lpstr>
      <vt:lpstr>Target</vt:lpstr>
      <vt:lpstr>Heaviest Element in Nature?</vt:lpstr>
      <vt:lpstr>Experimental Results – Synthesis of Cf</vt:lpstr>
      <vt:lpstr>Results – Synthesis of Cf</vt:lpstr>
      <vt:lpstr>Results – Synthesis of Cf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가속기부_001</dc:creator>
  <cp:lastModifiedBy>김 경일</cp:lastModifiedBy>
  <cp:revision>524</cp:revision>
  <cp:lastPrinted>2016-09-28T04:35:56Z</cp:lastPrinted>
  <dcterms:created xsi:type="dcterms:W3CDTF">2013-07-10T02:34:07Z</dcterms:created>
  <dcterms:modified xsi:type="dcterms:W3CDTF">2021-06-21T14:43:49Z</dcterms:modified>
</cp:coreProperties>
</file>