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5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6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7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8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9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0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2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1" r:id="rId2"/>
    <p:sldMasterId id="2147485067" r:id="rId3"/>
    <p:sldMasterId id="2147485217" r:id="rId4"/>
    <p:sldMasterId id="2147485264" r:id="rId5"/>
    <p:sldMasterId id="2147485364" r:id="rId6"/>
    <p:sldMasterId id="2147485502" r:id="rId7"/>
    <p:sldMasterId id="2147485528" r:id="rId8"/>
    <p:sldMasterId id="2147485540" r:id="rId9"/>
    <p:sldMasterId id="2147485564" r:id="rId10"/>
    <p:sldMasterId id="2147485595" r:id="rId11"/>
    <p:sldMasterId id="2147485614" r:id="rId12"/>
    <p:sldMasterId id="2147485626" r:id="rId13"/>
  </p:sldMasterIdLst>
  <p:notesMasterIdLst>
    <p:notesMasterId r:id="rId43"/>
  </p:notesMasterIdLst>
  <p:handoutMasterIdLst>
    <p:handoutMasterId r:id="rId44"/>
  </p:handoutMasterIdLst>
  <p:sldIdLst>
    <p:sldId id="510" r:id="rId14"/>
    <p:sldId id="733" r:id="rId15"/>
    <p:sldId id="719" r:id="rId16"/>
    <p:sldId id="756" r:id="rId17"/>
    <p:sldId id="792" r:id="rId18"/>
    <p:sldId id="794" r:id="rId19"/>
    <p:sldId id="828" r:id="rId20"/>
    <p:sldId id="829" r:id="rId21"/>
    <p:sldId id="806" r:id="rId22"/>
    <p:sldId id="686" r:id="rId23"/>
    <p:sldId id="810" r:id="rId24"/>
    <p:sldId id="776" r:id="rId25"/>
    <p:sldId id="786" r:id="rId26"/>
    <p:sldId id="788" r:id="rId27"/>
    <p:sldId id="805" r:id="rId28"/>
    <p:sldId id="821" r:id="rId29"/>
    <p:sldId id="822" r:id="rId30"/>
    <p:sldId id="823" r:id="rId31"/>
    <p:sldId id="825" r:id="rId32"/>
    <p:sldId id="811" r:id="rId33"/>
    <p:sldId id="812" r:id="rId34"/>
    <p:sldId id="826" r:id="rId35"/>
    <p:sldId id="816" r:id="rId36"/>
    <p:sldId id="818" r:id="rId37"/>
    <p:sldId id="827" r:id="rId38"/>
    <p:sldId id="820" r:id="rId39"/>
    <p:sldId id="813" r:id="rId40"/>
    <p:sldId id="754" r:id="rId41"/>
    <p:sldId id="807" r:id="rId42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4400" kern="1200">
        <a:solidFill>
          <a:schemeClr val="tx2"/>
        </a:solidFill>
        <a:latin typeface="휴먼모음T" pitchFamily="18" charset="-127"/>
        <a:ea typeface="휴먼모음T" pitchFamily="18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4400" kern="1200">
        <a:solidFill>
          <a:schemeClr val="tx2"/>
        </a:solidFill>
        <a:latin typeface="휴먼모음T" pitchFamily="18" charset="-127"/>
        <a:ea typeface="휴먼모음T" pitchFamily="18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4400" kern="1200">
        <a:solidFill>
          <a:schemeClr val="tx2"/>
        </a:solidFill>
        <a:latin typeface="휴먼모음T" pitchFamily="18" charset="-127"/>
        <a:ea typeface="휴먼모음T" pitchFamily="18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4400" kern="1200">
        <a:solidFill>
          <a:schemeClr val="tx2"/>
        </a:solidFill>
        <a:latin typeface="휴먼모음T" pitchFamily="18" charset="-127"/>
        <a:ea typeface="휴먼모음T" pitchFamily="18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4400" kern="1200">
        <a:solidFill>
          <a:schemeClr val="tx2"/>
        </a:solidFill>
        <a:latin typeface="휴먼모음T" pitchFamily="18" charset="-127"/>
        <a:ea typeface="휴먼모음T" pitchFamily="18" charset="-127"/>
        <a:cs typeface="+mn-cs"/>
      </a:defRPr>
    </a:lvl5pPr>
    <a:lvl6pPr marL="2286000" algn="l" defTabSz="914400" rtl="0" eaLnBrk="1" latinLnBrk="1" hangingPunct="1">
      <a:defRPr kumimoji="1" sz="4400" kern="1200">
        <a:solidFill>
          <a:schemeClr val="tx2"/>
        </a:solidFill>
        <a:latin typeface="휴먼모음T" pitchFamily="18" charset="-127"/>
        <a:ea typeface="휴먼모음T" pitchFamily="18" charset="-127"/>
        <a:cs typeface="+mn-cs"/>
      </a:defRPr>
    </a:lvl6pPr>
    <a:lvl7pPr marL="2743200" algn="l" defTabSz="914400" rtl="0" eaLnBrk="1" latinLnBrk="1" hangingPunct="1">
      <a:defRPr kumimoji="1" sz="4400" kern="1200">
        <a:solidFill>
          <a:schemeClr val="tx2"/>
        </a:solidFill>
        <a:latin typeface="휴먼모음T" pitchFamily="18" charset="-127"/>
        <a:ea typeface="휴먼모음T" pitchFamily="18" charset="-127"/>
        <a:cs typeface="+mn-cs"/>
      </a:defRPr>
    </a:lvl7pPr>
    <a:lvl8pPr marL="3200400" algn="l" defTabSz="914400" rtl="0" eaLnBrk="1" latinLnBrk="1" hangingPunct="1">
      <a:defRPr kumimoji="1" sz="4400" kern="1200">
        <a:solidFill>
          <a:schemeClr val="tx2"/>
        </a:solidFill>
        <a:latin typeface="휴먼모음T" pitchFamily="18" charset="-127"/>
        <a:ea typeface="휴먼모음T" pitchFamily="18" charset="-127"/>
        <a:cs typeface="+mn-cs"/>
      </a:defRPr>
    </a:lvl8pPr>
    <a:lvl9pPr marL="3657600" algn="l" defTabSz="914400" rtl="0" eaLnBrk="1" latinLnBrk="1" hangingPunct="1">
      <a:defRPr kumimoji="1" sz="4400" kern="1200">
        <a:solidFill>
          <a:schemeClr val="tx2"/>
        </a:solidFill>
        <a:latin typeface="휴먼모음T" pitchFamily="18" charset="-127"/>
        <a:ea typeface="휴먼모음T" pitchFamily="18" charset="-127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33CC"/>
    <a:srgbClr val="000000"/>
    <a:srgbClr val="99CCFF"/>
    <a:srgbClr val="CCFF99"/>
    <a:srgbClr val="FFFF99"/>
    <a:srgbClr val="F5FB05"/>
    <a:srgbClr val="FFFF00"/>
    <a:srgbClr val="C000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8" autoAdjust="0"/>
    <p:restoredTop sz="96208" autoAdjust="0"/>
  </p:normalViewPr>
  <p:slideViewPr>
    <p:cSldViewPr>
      <p:cViewPr>
        <p:scale>
          <a:sx n="60" d="100"/>
          <a:sy n="60" d="100"/>
        </p:scale>
        <p:origin x="-900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4" Type="http://schemas.openxmlformats.org/officeDocument/2006/relationships/image" Target="../media/image3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4" Type="http://schemas.openxmlformats.org/officeDocument/2006/relationships/image" Target="../media/image5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E6FCE-1452-4A44-9B18-5AF20DA6C904}" type="datetimeFigureOut">
              <a:rPr lang="ko-KR" altLang="en-US" smtClean="0"/>
              <a:pPr/>
              <a:t>2018-06-29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5F4CB-FF25-42E7-85B5-9BD119BF95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001247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37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8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218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18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B124C11B-D954-4935-94E8-11395E67408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984933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3169246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6163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98388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3342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91435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60872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61636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61636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61636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61636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6163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24656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742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  <p:sp>
        <p:nvSpPr>
          <p:cNvPr id="48742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fld id="{2FE90D18-CFAC-4B09-8C75-644A64513A74}" type="slidenum">
              <a:rPr lang="en-US" altLang="ko-KR">
                <a:solidFill>
                  <a:srgbClr val="000000"/>
                </a:solidFill>
              </a:rPr>
              <a:pPr/>
              <a:t>21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3291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742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  <p:sp>
        <p:nvSpPr>
          <p:cNvPr id="48742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fld id="{2FE90D18-CFAC-4B09-8C75-644A64513A74}" type="slidenum">
              <a:rPr lang="en-US" altLang="ko-KR">
                <a:solidFill>
                  <a:srgbClr val="000000"/>
                </a:solidFill>
              </a:rPr>
              <a:pPr/>
              <a:t>22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3291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3811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  <p:sp>
        <p:nvSpPr>
          <p:cNvPr id="503812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fld id="{B55D343D-EFCD-4FE2-9A82-954BF9748D5D}" type="slidenum">
              <a:rPr lang="en-US" altLang="ko-KR">
                <a:solidFill>
                  <a:prstClr val="black"/>
                </a:solidFill>
              </a:rPr>
              <a:pPr/>
              <a:t>23</a:t>
            </a:fld>
            <a:endParaRPr lang="en-US" altLang="ko-K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5179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790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  <p:sp>
        <p:nvSpPr>
          <p:cNvPr id="50790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fld id="{7E46F719-DB25-4BB6-ADAF-A25A89E505F9}" type="slidenum">
              <a:rPr lang="en-US" altLang="ko-KR">
                <a:solidFill>
                  <a:prstClr val="black"/>
                </a:solidFill>
              </a:rPr>
              <a:pPr/>
              <a:t>24</a:t>
            </a:fld>
            <a:endParaRPr lang="en-US" altLang="ko-K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5662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790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  <p:sp>
        <p:nvSpPr>
          <p:cNvPr id="50790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fld id="{7E46F719-DB25-4BB6-ADAF-A25A89E505F9}" type="slidenum">
              <a:rPr lang="en-US" altLang="ko-KR">
                <a:solidFill>
                  <a:prstClr val="black"/>
                </a:solidFill>
              </a:rPr>
              <a:pPr/>
              <a:t>25</a:t>
            </a:fld>
            <a:endParaRPr lang="en-US" altLang="ko-K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063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9955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  <p:sp>
        <p:nvSpPr>
          <p:cNvPr id="509956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fld id="{7D4A8CEA-FD0A-4C27-8F79-C44CC8EDCB81}" type="slidenum">
              <a:rPr lang="en-US" altLang="ko-KR">
                <a:solidFill>
                  <a:prstClr val="black"/>
                </a:solidFill>
              </a:rPr>
              <a:pPr/>
              <a:t>26</a:t>
            </a:fld>
            <a:endParaRPr lang="en-US" altLang="ko-K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4470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31866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7670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1237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1273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106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9507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9642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8297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5417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AB071-D14A-41B9-8144-30170FCAD8A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CB3857F0-575F-4F25-8FC6-D93E2C4D060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5870296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76EC7B7C-97AD-4B9A-93E4-EE47F73C1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1563495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682724A9-3F37-4990-9BC6-41874EED908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7774448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228FB78B-7D47-4923-8646-65A36F913CA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9542053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AAAC8A23-20C2-4315-A32F-348FC59DF6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740251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954C6A91-2E68-4460-80DA-78884F23C89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1469372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85B7A6EE-0AF7-4B0A-901A-75442CD0B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9667272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982C11DA-2FD6-42EF-AA2C-6278D6C03EB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101057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 kumimoji="1">
                <a:latin typeface="굴림" pitchFamily="50" charset="-127"/>
              </a:defRPr>
            </a:lvl1pPr>
          </a:lstStyle>
          <a:p>
            <a:fld id="{39B87A5F-A4A4-4320-AC56-6656FAAACFD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0740197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 kumimoji="1">
                <a:latin typeface="굴림" pitchFamily="50" charset="-127"/>
              </a:defRPr>
            </a:lvl1pPr>
          </a:lstStyle>
          <a:p>
            <a:fld id="{B7306368-4E6E-4DD5-B59C-163782111C0A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073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53BC9-B99C-4013-A8CD-C6136F62E18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 kumimoji="1">
                <a:latin typeface="굴림" pitchFamily="50" charset="-127"/>
              </a:defRPr>
            </a:lvl1pPr>
          </a:lstStyle>
          <a:p>
            <a:fld id="{BF03D25F-B646-4DC6-ACA0-0B5917BFF8B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6770420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 kumimoji="1">
                <a:latin typeface="굴림" pitchFamily="50" charset="-127"/>
              </a:defRPr>
            </a:lvl1pPr>
          </a:lstStyle>
          <a:p>
            <a:fld id="{759C9A72-484E-45FC-AF33-169ECD83682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1532081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 kumimoji="1">
                <a:latin typeface="굴림" pitchFamily="50" charset="-127"/>
              </a:defRPr>
            </a:lvl1pPr>
          </a:lstStyle>
          <a:p>
            <a:fld id="{EDEB64F0-44B0-4CFE-8689-1F4F246ACF2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5776869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 kumimoji="1">
                <a:latin typeface="굴림" pitchFamily="50" charset="-127"/>
              </a:defRPr>
            </a:lvl1pPr>
          </a:lstStyle>
          <a:p>
            <a:fld id="{6825B66C-E6BB-4EAB-A901-EBFE649F89EA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7819709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 kumimoji="1">
                <a:latin typeface="굴림" pitchFamily="50" charset="-127"/>
              </a:defRPr>
            </a:lvl1pPr>
          </a:lstStyle>
          <a:p>
            <a:fld id="{BD729965-13AA-4ECA-AE70-494824F9F19A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6366081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 kumimoji="1">
                <a:latin typeface="굴림" pitchFamily="50" charset="-127"/>
              </a:defRPr>
            </a:lvl1pPr>
          </a:lstStyle>
          <a:p>
            <a:fld id="{E9D99FFF-6058-4BCB-848A-93A6AA7417E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7303223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 kumimoji="1">
                <a:latin typeface="굴림" pitchFamily="50" charset="-127"/>
              </a:defRPr>
            </a:lvl1pPr>
          </a:lstStyle>
          <a:p>
            <a:fld id="{85F966F4-E085-4EF5-9D10-F465F308ADA9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1782115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 kumimoji="1">
                <a:latin typeface="굴림" pitchFamily="50" charset="-127"/>
              </a:defRPr>
            </a:lvl1pPr>
          </a:lstStyle>
          <a:p>
            <a:fld id="{CCBD90DB-2D3A-4061-A168-9BF16DBE888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2037411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 kumimoji="1">
                <a:latin typeface="굴림" pitchFamily="50" charset="-127"/>
              </a:defRPr>
            </a:lvl1pPr>
          </a:lstStyle>
          <a:p>
            <a:fld id="{3D8CD731-559E-46DE-8E77-27190E50AF2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0516219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070E9522-F1C7-4BEC-A420-47F5EE569F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84594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0AF5E-E1D2-4417-973B-581DFA27065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5E209E7E-18F8-444E-8C9E-957A93AE1C7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76161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B4BAC532-16AF-4301-9AD2-461C6C87DE2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76991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7900682C-AD8C-4ACF-B929-7D0C5505C99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1049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8C650D12-1BB9-46DD-83DA-08B89637C8C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70988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23EC8CF4-D5EA-4B8F-9039-AB97614A0F3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37587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88243658-C1A7-410D-A153-09D130D55F3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42389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38787940-BBBE-4B57-9DDE-AFE7302F5BF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20303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6DA7FBF0-F134-4E3D-8787-6E40E21BF4C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0415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085664CF-7789-4E35-971F-E369164F3E7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53702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CE3A72E6-1E47-4AD0-A4CB-6652BB0284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18400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BE671-5E30-410B-B1F0-D9B36CC6A85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DED273D5-86FF-493D-B736-2C12E3FBCDBB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632220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97074301-176C-4EBA-BC51-70F54C1DEA39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885127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8548FEE2-BF7C-4ECA-896A-4D2DB13A9327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394624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165879B5-37D2-41EA-9B38-BB2B1C84F5CE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55796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C37434DF-BE00-4B63-B6AA-603365410994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432240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3C8781BC-6433-4623-A90D-8041EDA7E148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091434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0CBF65B0-1E14-4117-8684-A5D756121F29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944703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2B179B0A-931C-411F-9CA7-5F822A1D3E47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474761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F036E8DA-88FB-4DD3-B6B4-D89C74DB3090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999891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4240EB1C-55B0-4B51-B931-55D42A94FD8F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3388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960C0-C55B-45EA-8C71-3D683CB5DBF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CF23A565-A6A3-43D3-BE59-32998E7DDC08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24550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>
              <a:defRPr/>
            </a:pPr>
            <a:endParaRPr lang="ko-KR" altLang="ko-KR" smtClean="0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  <a:defRPr/>
            </a:pPr>
            <a:endParaRPr lang="ko-KR" altLang="ko-KR" sz="3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21939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>
              <a:defRPr/>
            </a:pPr>
            <a:endParaRPr lang="ko-KR" altLang="ko-KR" smtClean="0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  <a:defRPr/>
            </a:pPr>
            <a:endParaRPr lang="ko-KR" altLang="ko-KR" sz="3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7999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>
              <a:defRPr/>
            </a:pPr>
            <a:endParaRPr lang="ko-KR" altLang="ko-KR" smtClean="0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  <a:defRPr/>
            </a:pPr>
            <a:endParaRPr lang="ko-KR" altLang="ko-KR" sz="3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1344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>
              <a:defRPr/>
            </a:pPr>
            <a:endParaRPr lang="ko-KR" altLang="ko-KR" smtClean="0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  <a:defRPr/>
            </a:pPr>
            <a:endParaRPr lang="ko-KR" altLang="ko-KR" sz="3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34003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>
              <a:defRPr/>
            </a:pPr>
            <a:endParaRPr lang="ko-KR" altLang="ko-KR" smtClean="0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  <a:defRPr/>
            </a:pPr>
            <a:endParaRPr lang="ko-KR" altLang="ko-KR" sz="3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79126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>
              <a:defRPr/>
            </a:pPr>
            <a:endParaRPr lang="ko-KR" altLang="ko-KR" smtClean="0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  <a:defRPr/>
            </a:pPr>
            <a:endParaRPr lang="ko-KR" altLang="ko-KR" sz="3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42570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>
              <a:defRPr/>
            </a:pPr>
            <a:endParaRPr lang="ko-KR" altLang="ko-KR" smtClean="0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  <a:defRPr/>
            </a:pPr>
            <a:endParaRPr lang="ko-KR" altLang="ko-KR" sz="3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16201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>
              <a:defRPr/>
            </a:pPr>
            <a:endParaRPr lang="ko-KR" altLang="ko-KR" smtClean="0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  <a:defRPr/>
            </a:pPr>
            <a:endParaRPr lang="ko-KR" altLang="ko-KR" sz="3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4194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F4E47B2E-ACF7-4045-94DE-7B41AAEB88A8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46560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4B505-1E95-4E9F-9815-776D9E591EB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3968F990-1601-4973-8E6F-B755B91996F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2028000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59913B40-9900-4A99-B43C-4C262B558508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1861193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9A35741D-0CF5-4D1E-923B-37A661EDE33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4803578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0EB27872-3E8E-4731-B702-4B532D53A6E4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6054636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01C13281-28E4-4714-BA18-ACA089110CD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689116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9F88C9A6-7893-4213-9BED-F36E20B4B66A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2039172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2585A850-CDCA-4F10-8F27-840B4B3BE65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7482951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719226CA-86AC-4003-8649-9F441FF536B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1149974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fld id="{0C11D4B1-FCB4-4601-9243-1B8152344E63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5372541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0238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2F25E-8429-4B80-9281-6D3BE03DC2D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E9D2B661-21BD-4438-8C23-A5E7C1410A0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0332610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171B17DE-46BF-4235-A59E-1A7A120C487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065397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43116FAA-7E44-4FEA-863C-5B499034A16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7028058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73914293-DDC3-4595-B66A-0E364C1AC28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15546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FE19E4E6-BFBC-4DD8-9A6A-EE918761DB0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5812335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369AB6D9-2609-4307-8324-A1F9F817E4F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5857794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5B563707-7013-4256-A440-BAE6FBAB677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0526087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29B6ED77-06D5-436F-96AA-DA2D7710797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6776716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C8727761-BA6D-4416-A93D-526C129A7E9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7585886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D69F5328-57E8-421C-AC02-2D12223B937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19956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369AB-717D-4349-9F32-651EE420850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r>
              <a:rPr lang="en-US" altLang="ja-JP"/>
              <a:t>Y.Itow@NP02, Kyoto, 27Sep-02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F0785CA0-3D8C-4D2C-8FF7-F64AD638B83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6700347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r>
              <a:rPr lang="en-US" altLang="ja-JP"/>
              <a:t>Y.Itow@NP02, Kyoto, 27Sep-02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B95A1117-9FD6-4CAE-927C-9415A264E1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956228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r>
              <a:rPr lang="en-US" altLang="ja-JP"/>
              <a:t>Y.Itow@NP02, Kyoto, 27Sep-02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47E10E33-5034-4B57-8432-CF35EF359CE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1422534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r>
              <a:rPr lang="en-US" altLang="ja-JP"/>
              <a:t>Y.Itow@NP02, Kyoto, 27Sep-02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09E9600F-F34D-432F-8EBD-016267FE874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5294783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r>
              <a:rPr lang="en-US" altLang="ja-JP"/>
              <a:t>Y.Itow@NP02, Kyoto, 27Sep-02</a:t>
            </a: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CB3857F0-575F-4F25-8FC6-D93E2C4D060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9018032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r>
              <a:rPr lang="en-US" altLang="ja-JP"/>
              <a:t>Y.Itow@NP02, Kyoto, 27Sep-02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76EC7B7C-97AD-4B9A-93E4-EE47F73C1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5849340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r>
              <a:rPr lang="en-US" altLang="ja-JP"/>
              <a:t>Y.Itow@NP02, Kyoto, 27Sep-02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682724A9-3F37-4990-9BC6-41874EED908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3668628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r>
              <a:rPr lang="en-US" altLang="ja-JP"/>
              <a:t>Y.Itow@NP02, Kyoto, 27Sep-02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228FB78B-7D47-4923-8646-65A36F913CA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7044681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r>
              <a:rPr lang="en-US" altLang="ja-JP"/>
              <a:t>Y.Itow@NP02, Kyoto, 27Sep-02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AAAC8A23-20C2-4315-A32F-348FC59DF6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1965230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r>
              <a:rPr lang="en-US" altLang="ja-JP"/>
              <a:t>Y.Itow@NP02, Kyoto, 27Sep-02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954C6A91-2E68-4460-80DA-78884F23C89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154011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1C985-A850-49F0-8739-E75EA22CEFC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r>
              <a:rPr lang="en-US" altLang="ja-JP"/>
              <a:t>Y.Itow@NP02, Kyoto, 27Sep-02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85B7A6EE-0AF7-4B0A-901A-75442CD0B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250411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r>
              <a:rPr lang="en-US" altLang="ja-JP"/>
              <a:t>Y.Itow@NP02, Kyoto, 27Sep-02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982C11DA-2FD6-42EF-AA2C-6278D6C03EB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227247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81FF3-20A6-48B2-80A6-C5276CBF29F6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8FD83-7CC8-422F-BB31-F839E36B857B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1F296-AEEF-4440-939C-7B663BC844E4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6D6D8-9560-4528-AACA-98B56CD77616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EE0BD-3B99-4B96-95B0-DB62087B5FCE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09DED-8D07-4A07-B5ED-D131DCC9412E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87B69-82E8-4628-87ED-B2A9F9E284D2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812A6-84C1-47D9-8E92-50260CD598DD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EAF33-DE18-4843-850D-9713164BAD68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FAC8C-A292-41D4-B36A-1736FF6F056E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C2F41-1B84-49A5-8BA0-2793B966EC52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F0785CA0-3D8C-4D2C-8FF7-F64AD638B83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B95A1117-9FD6-4CAE-927C-9415A264E1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47E10E33-5034-4B57-8432-CF35EF359CE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09E9600F-F34D-432F-8EBD-016267FE874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CB3857F0-575F-4F25-8FC6-D93E2C4D060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76EC7B7C-97AD-4B9A-93E4-EE47F73C1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682724A9-3F37-4990-9BC6-41874EED908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228FB78B-7D47-4923-8646-65A36F913CA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AAAC8A23-20C2-4315-A32F-348FC59DF6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954C6A91-2E68-4460-80DA-78884F23C89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85B7A6EE-0AF7-4B0A-901A-75442CD0B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982C11DA-2FD6-42EF-AA2C-6278D6C03EB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E7B49-3F20-47B9-A218-54604EF2EAA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AB071-D14A-41B9-8144-30170FCAD8A5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53BC9-B99C-4013-A8CD-C6136F62E183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0AF5E-E1D2-4417-973B-581DFA270650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BE671-5E30-410B-B1F0-D9B36CC6A85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960C0-C55B-45EA-8C71-3D683CB5DBF3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4B505-1E95-4E9F-9815-776D9E591EB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2F25E-8429-4B80-9281-6D3BE03DC2D6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369AB-717D-4349-9F32-651EE4208502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1C985-A850-49F0-8739-E75EA22CEFCC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53048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125482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37660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75123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229230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0952961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32478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06099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E7B49-3F20-47B9-A218-54604EF2EAA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85839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AB071-D14A-41B9-8144-30170FCAD8A5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388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53BC9-B99C-4013-A8CD-C6136F62E183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90925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0AF5E-E1D2-4417-973B-581DFA270650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24927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BE671-5E30-410B-B1F0-D9B36CC6A85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051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960C0-C55B-45EA-8C71-3D683CB5DBF3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0721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4B505-1E95-4E9F-9815-776D9E591EB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6305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2F25E-8429-4B80-9281-6D3BE03DC2D6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79727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369AB-717D-4349-9F32-651EE4208502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2577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1C985-A850-49F0-8739-E75EA22CEFCC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37507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15159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2788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6604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357034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962102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266852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08544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ko-KR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ko-KR" altLang="ko-KR" sz="320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379030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E7B49-3F20-47B9-A218-54604EF2EAA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40030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AB071-D14A-41B9-8144-30170FCAD8A5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85792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53BC9-B99C-4013-A8CD-C6136F62E183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67429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0AF5E-E1D2-4417-973B-581DFA270650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235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E7B49-3F20-47B9-A218-54604EF2EAA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BE671-5E30-410B-B1F0-D9B36CC6A85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3314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960C0-C55B-45EA-8C71-3D683CB5DBF3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40320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4B505-1E95-4E9F-9815-776D9E591EB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7208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2F25E-8429-4B80-9281-6D3BE03DC2D6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77449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369AB-717D-4349-9F32-651EE4208502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23090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1C985-A850-49F0-8739-E75EA22CEFCC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3670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F0785CA0-3D8C-4D2C-8FF7-F64AD638B83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696839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B95A1117-9FD6-4CAE-927C-9415A264E1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626103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47E10E33-5034-4B57-8432-CF35EF359CE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6282425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1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pPr>
              <a:defRPr/>
            </a:pPr>
            <a:fld id="{09E9600F-F34D-432F-8EBD-016267FE874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00850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slideLayout" Target="../slideLayouts/slideLayout153.xml"/><Relationship Id="rId18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17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2.xml"/><Relationship Id="rId16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50.xml"/><Relationship Id="rId19" Type="http://schemas.openxmlformats.org/officeDocument/2006/relationships/theme" Target="../theme/theme11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slideLayout" Target="../slideLayouts/slideLayout15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5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1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87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089F428-BFC7-4CFE-A64C-06AE091CDAF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1" r:id="rId1"/>
    <p:sldLayoutId id="2147484692" r:id="rId2"/>
    <p:sldLayoutId id="2147484693" r:id="rId3"/>
    <p:sldLayoutId id="2147484694" r:id="rId4"/>
    <p:sldLayoutId id="2147484695" r:id="rId5"/>
    <p:sldLayoutId id="2147484696" r:id="rId6"/>
    <p:sldLayoutId id="2147484697" r:id="rId7"/>
    <p:sldLayoutId id="2147484698" r:id="rId8"/>
    <p:sldLayoutId id="2147484661" r:id="rId9"/>
    <p:sldLayoutId id="2147484662" r:id="rId10"/>
    <p:sldLayoutId id="2147484663" r:id="rId11"/>
    <p:sldLayoutId id="2147484664" r:id="rId12"/>
    <p:sldLayoutId id="2147484665" r:id="rId13"/>
    <p:sldLayoutId id="2147484666" r:id="rId14"/>
    <p:sldLayoutId id="2147484667" r:id="rId15"/>
    <p:sldLayoutId id="2147484668" r:id="rId16"/>
    <p:sldLayoutId id="2147484669" r:id="rId17"/>
    <p:sldLayoutId id="2147484670" r:id="rId18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867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fld id="{5CD80DD4-12CB-4D54-B4D6-0968BAD037E4}" type="slidenum">
              <a:rPr lang="ko-KR" altLang="en-US" smtClean="0"/>
              <a:pPr/>
              <a:t>‹#›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128482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65" r:id="rId1"/>
    <p:sldLayoutId id="2147485566" r:id="rId2"/>
    <p:sldLayoutId id="2147485567" r:id="rId3"/>
    <p:sldLayoutId id="2147485568" r:id="rId4"/>
    <p:sldLayoutId id="2147485569" r:id="rId5"/>
    <p:sldLayoutId id="2147485570" r:id="rId6"/>
    <p:sldLayoutId id="2147485571" r:id="rId7"/>
    <p:sldLayoutId id="2147485572" r:id="rId8"/>
    <p:sldLayoutId id="2147485573" r:id="rId9"/>
    <p:sldLayoutId id="2147485574" r:id="rId10"/>
    <p:sldLayoutId id="2147485575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latinLnBrk="1" hangingPunct="1"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400">
                <a:solidFill>
                  <a:srgbClr val="000000"/>
                </a:solidFill>
              </a:defRPr>
            </a:lvl1pPr>
          </a:lstStyle>
          <a:p>
            <a:fld id="{22E95D77-46A7-47B6-8FDC-DA4EC56248D4}" type="slidenum">
              <a:rPr lang="en-US" altLang="ko-KR" smtClean="0">
                <a:latin typeface="굴림" pitchFamily="50" charset="-127"/>
                <a:ea typeface="굴림" pitchFamily="50" charset="-127"/>
              </a:rPr>
              <a:pPr/>
              <a:t>‹#›</a:t>
            </a:fld>
            <a:endParaRPr lang="en-US" altLang="ko-KR" smtClean="0"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32425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96" r:id="rId1"/>
    <p:sldLayoutId id="2147485597" r:id="rId2"/>
    <p:sldLayoutId id="2147485598" r:id="rId3"/>
    <p:sldLayoutId id="2147485599" r:id="rId4"/>
    <p:sldLayoutId id="2147485600" r:id="rId5"/>
    <p:sldLayoutId id="2147485601" r:id="rId6"/>
    <p:sldLayoutId id="2147485602" r:id="rId7"/>
    <p:sldLayoutId id="2147485603" r:id="rId8"/>
    <p:sldLayoutId id="2147485604" r:id="rId9"/>
    <p:sldLayoutId id="2147485605" r:id="rId10"/>
    <p:sldLayoutId id="2147485606" r:id="rId11"/>
    <p:sldLayoutId id="2147485607" r:id="rId12"/>
    <p:sldLayoutId id="2147485608" r:id="rId13"/>
    <p:sldLayoutId id="2147485609" r:id="rId14"/>
    <p:sldLayoutId id="2147485610" r:id="rId15"/>
    <p:sldLayoutId id="2147485611" r:id="rId16"/>
    <p:sldLayoutId id="2147485612" r:id="rId17"/>
    <p:sldLayoutId id="2147485613" r:id="rId18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>
              <a:latin typeface="굴림" pitchFamily="50" charset="-127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>
              <a:latin typeface="굴림" pitchFamily="50" charset="-127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ea typeface="굴림" pitchFamily="50" charset="-127"/>
              </a:defRPr>
            </a:lvl1pPr>
          </a:lstStyle>
          <a:p>
            <a:pPr>
              <a:defRPr/>
            </a:pPr>
            <a:fld id="{5D1D99A8-9AAF-4990-92A3-E9D493E8E90B}" type="slidenum">
              <a:rPr lang="en-US" altLang="ko-KR">
                <a:latin typeface="굴림" pitchFamily="50" charset="-127"/>
              </a:rPr>
              <a:pPr>
                <a:defRPr/>
              </a:pPr>
              <a:t>‹#›</a:t>
            </a:fld>
            <a:endParaRPr lang="en-US" altLang="ko-KR">
              <a:latin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8883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15" r:id="rId1"/>
    <p:sldLayoutId id="2147485616" r:id="rId2"/>
    <p:sldLayoutId id="2147485617" r:id="rId3"/>
    <p:sldLayoutId id="2147485618" r:id="rId4"/>
    <p:sldLayoutId id="2147485619" r:id="rId5"/>
    <p:sldLayoutId id="2147485620" r:id="rId6"/>
    <p:sldLayoutId id="2147485621" r:id="rId7"/>
    <p:sldLayoutId id="2147485622" r:id="rId8"/>
    <p:sldLayoutId id="2147485623" r:id="rId9"/>
    <p:sldLayoutId id="2147485624" r:id="rId10"/>
    <p:sldLayoutId id="2147485625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0">
              <a:defRPr sz="1400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0">
              <a:defRPr sz="1400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 altLang="ja-JP"/>
              <a:t>Y.Itow@NP02, Kyoto, 27Sep-02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0">
              <a:defRPr sz="1400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B98EFAB5-CA52-4D31-A802-4EE72270306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3651444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5627" r:id="rId1"/>
    <p:sldLayoutId id="2147485628" r:id="rId2"/>
    <p:sldLayoutId id="2147485629" r:id="rId3"/>
    <p:sldLayoutId id="2147485630" r:id="rId4"/>
    <p:sldLayoutId id="2147485631" r:id="rId5"/>
    <p:sldLayoutId id="2147485632" r:id="rId6"/>
    <p:sldLayoutId id="2147485633" r:id="rId7"/>
    <p:sldLayoutId id="2147485634" r:id="rId8"/>
    <p:sldLayoutId id="2147485635" r:id="rId9"/>
    <p:sldLayoutId id="2147485636" r:id="rId10"/>
    <p:sldLayoutId id="2147485637" r:id="rId11"/>
    <p:sldLayoutId id="214748563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545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1"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45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1"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45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1"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BB825B1-910D-4DDF-9886-27BC9658E8B7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7" r:id="rId1"/>
    <p:sldLayoutId id="2147484728" r:id="rId2"/>
    <p:sldLayoutId id="2147484729" r:id="rId3"/>
    <p:sldLayoutId id="2147484730" r:id="rId4"/>
    <p:sldLayoutId id="2147484731" r:id="rId5"/>
    <p:sldLayoutId id="2147484732" r:id="rId6"/>
    <p:sldLayoutId id="2147484733" r:id="rId7"/>
    <p:sldLayoutId id="2147484734" r:id="rId8"/>
    <p:sldLayoutId id="2147484735" r:id="rId9"/>
    <p:sldLayoutId id="2147484736" r:id="rId10"/>
    <p:sldLayoutId id="2147484737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0">
              <a:defRPr sz="1400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0">
              <a:defRPr sz="1400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0">
              <a:defRPr sz="1400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B98EFAB5-CA52-4D31-A802-4EE72270306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068" r:id="rId1"/>
    <p:sldLayoutId id="2147485069" r:id="rId2"/>
    <p:sldLayoutId id="2147485070" r:id="rId3"/>
    <p:sldLayoutId id="2147485071" r:id="rId4"/>
    <p:sldLayoutId id="2147485072" r:id="rId5"/>
    <p:sldLayoutId id="2147485073" r:id="rId6"/>
    <p:sldLayoutId id="2147485074" r:id="rId7"/>
    <p:sldLayoutId id="2147485075" r:id="rId8"/>
    <p:sldLayoutId id="2147485076" r:id="rId9"/>
    <p:sldLayoutId id="2147485077" r:id="rId10"/>
    <p:sldLayoutId id="2147485078" r:id="rId11"/>
    <p:sldLayoutId id="2147485079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089F428-BFC7-4CFE-A64C-06AE091CDAF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18" r:id="rId1"/>
    <p:sldLayoutId id="2147485219" r:id="rId2"/>
    <p:sldLayoutId id="2147485220" r:id="rId3"/>
    <p:sldLayoutId id="2147485221" r:id="rId4"/>
    <p:sldLayoutId id="2147485222" r:id="rId5"/>
    <p:sldLayoutId id="2147485223" r:id="rId6"/>
    <p:sldLayoutId id="2147485224" r:id="rId7"/>
    <p:sldLayoutId id="2147485225" r:id="rId8"/>
    <p:sldLayoutId id="2147485226" r:id="rId9"/>
    <p:sldLayoutId id="2147485227" r:id="rId10"/>
    <p:sldLayoutId id="2147485228" r:id="rId11"/>
    <p:sldLayoutId id="2147485229" r:id="rId12"/>
    <p:sldLayoutId id="2147485230" r:id="rId13"/>
    <p:sldLayoutId id="2147485231" r:id="rId14"/>
    <p:sldLayoutId id="2147485232" r:id="rId15"/>
    <p:sldLayoutId id="2147485233" r:id="rId16"/>
    <p:sldLayoutId id="2147485234" r:id="rId17"/>
    <p:sldLayoutId id="2147485235" r:id="rId18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089F428-BFC7-4CFE-A64C-06AE091CDAF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317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65" r:id="rId1"/>
    <p:sldLayoutId id="2147485266" r:id="rId2"/>
    <p:sldLayoutId id="2147485267" r:id="rId3"/>
    <p:sldLayoutId id="2147485268" r:id="rId4"/>
    <p:sldLayoutId id="2147485269" r:id="rId5"/>
    <p:sldLayoutId id="2147485270" r:id="rId6"/>
    <p:sldLayoutId id="2147485271" r:id="rId7"/>
    <p:sldLayoutId id="2147485272" r:id="rId8"/>
    <p:sldLayoutId id="2147485273" r:id="rId9"/>
    <p:sldLayoutId id="2147485274" r:id="rId10"/>
    <p:sldLayoutId id="2147485275" r:id="rId11"/>
    <p:sldLayoutId id="2147485276" r:id="rId12"/>
    <p:sldLayoutId id="2147485277" r:id="rId13"/>
    <p:sldLayoutId id="2147485278" r:id="rId14"/>
    <p:sldLayoutId id="2147485279" r:id="rId15"/>
    <p:sldLayoutId id="2147485280" r:id="rId16"/>
    <p:sldLayoutId id="2147485281" r:id="rId17"/>
    <p:sldLayoutId id="2147485282" r:id="rId18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089F428-BFC7-4CFE-A64C-06AE091CDAF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54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65" r:id="rId1"/>
    <p:sldLayoutId id="2147485366" r:id="rId2"/>
    <p:sldLayoutId id="2147485367" r:id="rId3"/>
    <p:sldLayoutId id="2147485368" r:id="rId4"/>
    <p:sldLayoutId id="2147485369" r:id="rId5"/>
    <p:sldLayoutId id="2147485370" r:id="rId6"/>
    <p:sldLayoutId id="2147485371" r:id="rId7"/>
    <p:sldLayoutId id="2147485372" r:id="rId8"/>
    <p:sldLayoutId id="2147485373" r:id="rId9"/>
    <p:sldLayoutId id="2147485374" r:id="rId10"/>
    <p:sldLayoutId id="2147485375" r:id="rId11"/>
    <p:sldLayoutId id="2147485376" r:id="rId12"/>
    <p:sldLayoutId id="2147485377" r:id="rId13"/>
    <p:sldLayoutId id="2147485378" r:id="rId14"/>
    <p:sldLayoutId id="2147485379" r:id="rId15"/>
    <p:sldLayoutId id="2147485380" r:id="rId16"/>
    <p:sldLayoutId id="2147485381" r:id="rId17"/>
    <p:sldLayoutId id="2147485382" r:id="rId18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0">
              <a:defRPr sz="1400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0">
              <a:defRPr sz="1400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0">
              <a:defRPr sz="1400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B98EFAB5-CA52-4D31-A802-4EE72270306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1277104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5503" r:id="rId1"/>
    <p:sldLayoutId id="2147485504" r:id="rId2"/>
    <p:sldLayoutId id="2147485505" r:id="rId3"/>
    <p:sldLayoutId id="2147485506" r:id="rId4"/>
    <p:sldLayoutId id="2147485507" r:id="rId5"/>
    <p:sldLayoutId id="2147485508" r:id="rId6"/>
    <p:sldLayoutId id="2147485509" r:id="rId7"/>
    <p:sldLayoutId id="2147485510" r:id="rId8"/>
    <p:sldLayoutId id="2147485511" r:id="rId9"/>
    <p:sldLayoutId id="2147485512" r:id="rId10"/>
    <p:sldLayoutId id="2147485513" r:id="rId11"/>
    <p:sldLayoutId id="2147485514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327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Calibri"/>
                <a:ea typeface="맑은 고딕" panose="020B0503020000020004" pitchFamily="50" charset="-127"/>
              </a:defRPr>
            </a:lvl1pPr>
          </a:lstStyle>
          <a:p>
            <a:pPr latinLnBrk="0"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 latinLnBrk="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kumimoji="0"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latinLnBrk="0"/>
            <a:fld id="{E4004121-BDE3-4DDD-9D0A-840A1112C178}" type="slidenum">
              <a:rPr lang="en-US" altLang="ko-KR" smtClean="0">
                <a:ea typeface="굴림" pitchFamily="50" charset="-127"/>
              </a:rPr>
              <a:pPr latinLnBrk="0"/>
              <a:t>‹#›</a:t>
            </a:fld>
            <a:endParaRPr lang="en-US" altLang="ko-KR" smtClean="0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5412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29" r:id="rId1"/>
    <p:sldLayoutId id="2147485530" r:id="rId2"/>
    <p:sldLayoutId id="2147485531" r:id="rId3"/>
    <p:sldLayoutId id="2147485532" r:id="rId4"/>
    <p:sldLayoutId id="2147485533" r:id="rId5"/>
    <p:sldLayoutId id="2147485534" r:id="rId6"/>
    <p:sldLayoutId id="2147485535" r:id="rId7"/>
    <p:sldLayoutId id="2147485536" r:id="rId8"/>
    <p:sldLayoutId id="2147485537" r:id="rId9"/>
    <p:sldLayoutId id="2147485538" r:id="rId10"/>
    <p:sldLayoutId id="2147485539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맑은 고딕" panose="020B0503020000020004" pitchFamily="50" charset="-127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맑은 고딕" panose="020B0503020000020004" pitchFamily="50" charset="-127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맑은 고딕" panose="020B0503020000020004" pitchFamily="50" charset="-127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맑은 고딕" panose="020B0503020000020004" pitchFamily="50" charset="-127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맑은 고딕" panose="020B0503020000020004" pitchFamily="50" charset="-127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맑은 고딕" panose="020B0503020000020004" pitchFamily="50" charset="-127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맑은 고딕" panose="020B0503020000020004" pitchFamily="50" charset="-127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맑은 고딕" panose="020B0503020000020004" pitchFamily="50" charset="-127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935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0">
              <a:defRPr sz="1400">
                <a:solidFill>
                  <a:srgbClr val="FFFFFF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935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0">
              <a:defRPr sz="1400">
                <a:solidFill>
                  <a:srgbClr val="FFFFFF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935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0">
              <a:defRPr sz="1400">
                <a:solidFill>
                  <a:srgbClr val="FFFFFF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B51A9A6D-BAF8-4BD8-9F7A-F3B03552B9E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61739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5541" r:id="rId1"/>
    <p:sldLayoutId id="2147485542" r:id="rId2"/>
    <p:sldLayoutId id="2147485543" r:id="rId3"/>
    <p:sldLayoutId id="2147485544" r:id="rId4"/>
    <p:sldLayoutId id="2147485545" r:id="rId5"/>
    <p:sldLayoutId id="2147485546" r:id="rId6"/>
    <p:sldLayoutId id="2147485547" r:id="rId7"/>
    <p:sldLayoutId id="2147485548" r:id="rId8"/>
    <p:sldLayoutId id="2147485549" r:id="rId9"/>
    <p:sldLayoutId id="2147485550" r:id="rId10"/>
    <p:sldLayoutId id="214748555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01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png"/><Relationship Id="rId5" Type="http://schemas.openxmlformats.org/officeDocument/2006/relationships/image" Target="../media/image23.e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reno01.snu.ac.kr/~reno/wiki/images/f/f8/Comparison_experiments_2018.pn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01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250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hyperlink" Target="http://reno01.snu.ac.kr/~reno/wiki/images/5/5a/Figure_yi_vs_ff_near.png" TargetMode="External"/><Relationship Id="rId3" Type="http://schemas.openxmlformats.org/officeDocument/2006/relationships/slideLayout" Target="../slideLayouts/slideLayout101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30.wmf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9.wmf"/><Relationship Id="rId4" Type="http://schemas.openxmlformats.org/officeDocument/2006/relationships/notesSlide" Target="../notesSlides/notesSlide16.xml"/><Relationship Id="rId9" Type="http://schemas.openxmlformats.org/officeDocument/2006/relationships/oleObject" Target="../embeddings/oleObject4.bin"/><Relationship Id="rId1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01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32.png"/><Relationship Id="rId4" Type="http://schemas.openxmlformats.org/officeDocument/2006/relationships/hyperlink" Target="http://reno01.snu.ac.kr/~reno/wiki/images/c/c0/Figure_contour.pn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01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33.png"/><Relationship Id="rId4" Type="http://schemas.openxmlformats.org/officeDocument/2006/relationships/hyperlink" Target="http://reno01.snu.ac.kr/~reno/wiki/images/3/3c/Figure_yi_vs_ff_near_2pad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01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4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0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5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8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slideLayout" Target="../slideLayouts/slideLayout125.xml"/><Relationship Id="rId7" Type="http://schemas.openxmlformats.org/officeDocument/2006/relationships/oleObject" Target="../embeddings/oleObject7.bin"/><Relationship Id="rId12" Type="http://schemas.openxmlformats.org/officeDocument/2006/relationships/image" Target="../media/image50.wmf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47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49.wmf"/><Relationship Id="rId4" Type="http://schemas.openxmlformats.org/officeDocument/2006/relationships/notesSlide" Target="../notesSlides/notesSlide26.xml"/><Relationship Id="rId9" Type="http://schemas.openxmlformats.org/officeDocument/2006/relationships/oleObject" Target="../embeddings/oleObject8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5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75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01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ygn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7" y="7937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2820" name="Rectangle 4"/>
          <p:cNvSpPr>
            <a:spLocks noChangeArrowheads="1"/>
          </p:cNvSpPr>
          <p:nvPr/>
        </p:nvSpPr>
        <p:spPr bwMode="auto">
          <a:xfrm>
            <a:off x="115883" y="116632"/>
            <a:ext cx="8839200" cy="1270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latinLnBrk="0"/>
            <a:r>
              <a:rPr kumimoji="0" lang="en-US" altLang="ko-KR" sz="4800" b="1" dirty="0" smtClean="0">
                <a:solidFill>
                  <a:schemeClr val="bg1"/>
                </a:solidFill>
                <a:latin typeface="Arial" pitchFamily="34" charset="0"/>
                <a:ea typeface="굴림" pitchFamily="50" charset="-127"/>
              </a:rPr>
              <a:t>New Results from RENO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706611" y="6237312"/>
            <a:ext cx="424847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0">
              <a:lnSpc>
                <a:spcPct val="80000"/>
              </a:lnSpc>
              <a:spcBef>
                <a:spcPct val="50000"/>
              </a:spcBef>
            </a:pPr>
            <a:r>
              <a:rPr lang="en-US" altLang="ko-KR" sz="2400" b="1" dirty="0" smtClean="0">
                <a:solidFill>
                  <a:schemeClr val="bg1"/>
                </a:solidFill>
                <a:latin typeface="Arial" charset="0"/>
              </a:rPr>
              <a:t>Soo-Bong Kim </a:t>
            </a:r>
            <a:r>
              <a:rPr lang="en-US" altLang="ko-KR" sz="2400" b="1" dirty="0" smtClean="0">
                <a:solidFill>
                  <a:schemeClr val="bg1"/>
                </a:solidFill>
                <a:latin typeface="Arial" charset="0"/>
              </a:rPr>
              <a:t>(</a:t>
            </a:r>
            <a:r>
              <a:rPr lang="en-US" altLang="ko-KR" sz="2400" b="1" dirty="0" smtClean="0">
                <a:solidFill>
                  <a:schemeClr val="bg1"/>
                </a:solidFill>
                <a:latin typeface="Arial" charset="0"/>
              </a:rPr>
              <a:t>SNU)</a:t>
            </a:r>
            <a:endParaRPr lang="en-US" altLang="ko-KR" sz="2400" b="1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AutoShape 4" descr="https://www.jyu.fi/en/congress/ndm15/welcome-to-neutrinos-and-dark-matter-congress/NDM15b.jpg"/>
          <p:cNvSpPr>
            <a:spLocks noChangeAspect="1" noChangeArrowheads="1"/>
          </p:cNvSpPr>
          <p:nvPr/>
        </p:nvSpPr>
        <p:spPr bwMode="auto">
          <a:xfrm>
            <a:off x="7461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7012" y="1386880"/>
            <a:ext cx="8593459" cy="1163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0">
              <a:lnSpc>
                <a:spcPct val="80000"/>
              </a:lnSpc>
              <a:spcBef>
                <a:spcPct val="50000"/>
              </a:spcBef>
            </a:pPr>
            <a:r>
              <a:rPr lang="en-US" altLang="ko-KR" sz="2400" b="1" i="1" dirty="0" smtClean="0">
                <a:solidFill>
                  <a:schemeClr val="bg1"/>
                </a:solidFill>
                <a:latin typeface="Arial" charset="0"/>
              </a:rPr>
              <a:t>APCTP workshop on “The nature of hadron mass and quark-gluon confinement from </a:t>
            </a:r>
            <a:r>
              <a:rPr lang="en-US" altLang="ko-KR" sz="2400" b="1" i="1" dirty="0" err="1" smtClean="0">
                <a:solidFill>
                  <a:schemeClr val="bg1"/>
                </a:solidFill>
                <a:latin typeface="Arial" charset="0"/>
              </a:rPr>
              <a:t>Jlab</a:t>
            </a:r>
            <a:r>
              <a:rPr lang="en-US" altLang="ko-KR" sz="2400" b="1" i="1" dirty="0" smtClean="0">
                <a:solidFill>
                  <a:schemeClr val="bg1"/>
                </a:solidFill>
                <a:latin typeface="Arial" charset="0"/>
              </a:rPr>
              <a:t> Experiments”</a:t>
            </a:r>
            <a:r>
              <a:rPr lang="en-US" altLang="ko-KR" sz="2400" b="1" i="1" dirty="0" smtClean="0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algn="ctr" latinLnBrk="0">
              <a:lnSpc>
                <a:spcPct val="80000"/>
              </a:lnSpc>
              <a:spcBef>
                <a:spcPct val="50000"/>
              </a:spcBef>
            </a:pPr>
            <a:r>
              <a:rPr lang="en-US" altLang="ko-KR" sz="2400" b="1" i="1" dirty="0" smtClean="0">
                <a:solidFill>
                  <a:schemeClr val="bg1"/>
                </a:solidFill>
                <a:latin typeface="Arial" charset="0"/>
              </a:rPr>
              <a:t>APCTP at POSTECH, Pohang, </a:t>
            </a:r>
            <a:r>
              <a:rPr lang="en-US" altLang="ko-KR" sz="2400" b="1" i="1" dirty="0" smtClean="0">
                <a:solidFill>
                  <a:schemeClr val="bg1"/>
                </a:solidFill>
                <a:latin typeface="Arial" charset="0"/>
              </a:rPr>
              <a:t>July </a:t>
            </a:r>
            <a:r>
              <a:rPr lang="en-US" altLang="ko-KR" sz="2400" b="1" i="1" dirty="0" smtClean="0">
                <a:solidFill>
                  <a:schemeClr val="bg1"/>
                </a:solidFill>
                <a:latin typeface="Arial" charset="0"/>
              </a:rPr>
              <a:t>3</a:t>
            </a:r>
            <a:r>
              <a:rPr lang="en-US" altLang="ko-KR" sz="2400" b="1" i="1" baseline="30000" dirty="0" smtClean="0">
                <a:solidFill>
                  <a:schemeClr val="bg1"/>
                </a:solidFill>
                <a:latin typeface="Arial" charset="0"/>
              </a:rPr>
              <a:t>rd</a:t>
            </a:r>
            <a:r>
              <a:rPr lang="en-US" altLang="ko-KR" sz="2400" b="1" i="1" dirty="0" smtClean="0">
                <a:solidFill>
                  <a:schemeClr val="bg1"/>
                </a:solidFill>
                <a:latin typeface="Arial" charset="0"/>
              </a:rPr>
              <a:t>, 2018</a:t>
            </a:r>
            <a:endParaRPr lang="en-US" altLang="ko-KR" sz="2400" b="1" i="1" dirty="0" smtClean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589160" y="332656"/>
            <a:ext cx="8015288" cy="576064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kumimoji="0" lang="en-US" altLang="ko-KR" sz="3000" b="1" dirty="0" smtClean="0">
                <a:solidFill>
                  <a:srgbClr val="000000"/>
                </a:solidFill>
                <a:latin typeface="Helvetica" pitchFamily="34" charset="0"/>
                <a:ea typeface="굴림" charset="-127"/>
              </a:rPr>
              <a:t>Measured Spectra of IBD Prompt Signal</a:t>
            </a:r>
            <a:endParaRPr kumimoji="0" lang="en-US" altLang="ko-KR" sz="3000" b="1" dirty="0">
              <a:solidFill>
                <a:srgbClr val="000000"/>
              </a:solidFill>
              <a:latin typeface="Helvetica" pitchFamily="34" charset="0"/>
              <a:ea typeface="굴림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503" y="5273332"/>
            <a:ext cx="4475077" cy="1107996"/>
          </a:xfrm>
          <a:prstGeom prst="rect">
            <a:avLst/>
          </a:prstGeom>
          <a:solidFill>
            <a:srgbClr val="FFFCB6"/>
          </a:solidFill>
          <a:ln w="38100" cmpd="sng">
            <a:noFill/>
          </a:ln>
        </p:spPr>
        <p:txBody>
          <a:bodyPr wrap="square" rtlCol="0">
            <a:spAutoFit/>
          </a:bodyPr>
          <a:lstStyle/>
          <a:p>
            <a:pPr defTabSz="457200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sz="2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Near Live time   =  1807.88 days</a:t>
            </a:r>
          </a:p>
          <a:p>
            <a:pPr defTabSz="457200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sz="2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# of IBD candidate  =   850,666</a:t>
            </a:r>
          </a:p>
          <a:p>
            <a:pPr defTabSz="457200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sz="2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# of background =  17,233 (</a:t>
            </a:r>
            <a:r>
              <a:rPr kumimoji="0" lang="en-US" sz="2200" dirty="0" smtClean="0">
                <a:solidFill>
                  <a:srgbClr val="0000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2.0 %</a:t>
            </a:r>
            <a:r>
              <a:rPr kumimoji="0" lang="en-US" sz="2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en-US" sz="2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28907" y="5273332"/>
            <a:ext cx="4307589" cy="1107996"/>
          </a:xfrm>
          <a:prstGeom prst="rect">
            <a:avLst/>
          </a:prstGeom>
          <a:solidFill>
            <a:srgbClr val="FFFCB6"/>
          </a:solidFill>
          <a:ln w="38100" cmpd="sng">
            <a:solidFill>
              <a:srgbClr val="FFFFFF"/>
            </a:solidFill>
          </a:ln>
        </p:spPr>
        <p:txBody>
          <a:bodyPr wrap="none" rtlCol="0">
            <a:spAutoFit/>
          </a:bodyPr>
          <a:lstStyle/>
          <a:p>
            <a:pPr defTabSz="457200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sz="2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 Live time   =  2193.04 days</a:t>
            </a:r>
          </a:p>
          <a:p>
            <a:pPr defTabSz="457200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sz="2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# of IBD candidate =  103,212</a:t>
            </a:r>
          </a:p>
          <a:p>
            <a:pPr defTabSz="457200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sz="2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# of background =  4,879 (</a:t>
            </a:r>
            <a:r>
              <a:rPr kumimoji="0" lang="en-US" sz="2200" dirty="0" smtClean="0">
                <a:solidFill>
                  <a:srgbClr val="0000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4.8 %</a:t>
            </a:r>
            <a:r>
              <a:rPr kumimoji="0" lang="en-US" sz="2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en-US" sz="2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246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054327"/>
            <a:ext cx="4519354" cy="292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403647" y="3833172"/>
            <a:ext cx="10801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000" b="1" dirty="0" smtClean="0">
                <a:solidFill>
                  <a:srgbClr val="0033CC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~2.5%</a:t>
            </a:r>
            <a:endParaRPr lang="en-US" altLang="ko-KR" sz="2000" b="1" dirty="0">
              <a:solidFill>
                <a:srgbClr val="0033CC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pic>
        <p:nvPicPr>
          <p:cNvPr id="6246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504" y="2028785"/>
            <a:ext cx="4555728" cy="295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940152" y="3833172"/>
            <a:ext cx="10801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000" b="1" dirty="0" smtClean="0">
                <a:solidFill>
                  <a:srgbClr val="0033CC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~2.5%</a:t>
            </a:r>
            <a:endParaRPr lang="en-US" altLang="ko-KR" sz="2000" b="1" dirty="0">
              <a:solidFill>
                <a:srgbClr val="0033CC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0455" y="1237292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 excess</a:t>
            </a:r>
            <a:r>
              <a:rPr lang="en-US" altLang="ko-KR" sz="24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5 MeV </a:t>
            </a:r>
            <a:r>
              <a:rPr lang="en-US" altLang="ko-KR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(persistent from the first result)</a:t>
            </a:r>
            <a:endParaRPr lang="ko-KR" alt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F960C0-C55B-45EA-8C71-3D683CB5DBF3}" type="slidenum">
              <a:rPr lang="en-US" altLang="ko-KR" smtClean="0"/>
              <a:pPr>
                <a:defRPr/>
              </a:pPr>
              <a:t>10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1"/>
          <p:cNvSpPr>
            <a:spLocks noChangeArrowheads="1"/>
          </p:cNvSpPr>
          <p:nvPr/>
        </p:nvSpPr>
        <p:spPr bwMode="auto">
          <a:xfrm>
            <a:off x="179512" y="332656"/>
            <a:ext cx="8784976" cy="576064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2800" b="1" dirty="0" smtClean="0">
                <a:solidFill>
                  <a:srgbClr val="000000"/>
                </a:solidFill>
                <a:latin typeface="Arial" charset="0"/>
              </a:rPr>
              <a:t>Correlation of 5 MeV Excess with Reactor Power</a:t>
            </a:r>
            <a:endParaRPr lang="ko-KR" altLang="en-US" sz="2800" b="1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" t="15286" r="1807" b="1392"/>
          <a:stretch>
            <a:fillRect/>
          </a:stretch>
        </p:blipFill>
        <p:spPr bwMode="auto">
          <a:xfrm>
            <a:off x="0" y="1627188"/>
            <a:ext cx="6081713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4254500" y="3494088"/>
            <a:ext cx="1635125" cy="646112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>
            <a:spAutoFit/>
          </a:bodyPr>
          <a:lstStyle/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800" kern="0" dirty="0">
                <a:solidFill>
                  <a:srgbClr val="FF0000"/>
                </a:solidFill>
                <a:latin typeface="Calibri"/>
                <a:ea typeface="맑은 고딕"/>
              </a:rPr>
              <a:t>All the six reactors are on</a:t>
            </a:r>
            <a:endParaRPr kumimoji="0" lang="ko-KR" altLang="en-US" sz="1800" kern="0" dirty="0">
              <a:solidFill>
                <a:srgbClr val="FF0000"/>
              </a:solidFill>
              <a:latin typeface="Calibri"/>
              <a:ea typeface="맑은 고딕"/>
            </a:endParaRPr>
          </a:p>
        </p:txBody>
      </p:sp>
      <p:cxnSp>
        <p:nvCxnSpPr>
          <p:cNvPr id="25" name="직선 화살표 연결선 5"/>
          <p:cNvCxnSpPr>
            <a:cxnSpLocks noChangeShapeType="1"/>
          </p:cNvCxnSpPr>
          <p:nvPr/>
        </p:nvCxnSpPr>
        <p:spPr bwMode="auto">
          <a:xfrm flipH="1" flipV="1">
            <a:off x="4602163" y="3019425"/>
            <a:ext cx="215900" cy="474663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TextBox 26"/>
          <p:cNvSpPr txBox="1"/>
          <p:nvPr/>
        </p:nvSpPr>
        <p:spPr>
          <a:xfrm>
            <a:off x="955675" y="3446463"/>
            <a:ext cx="1636713" cy="646112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>
            <a:spAutoFit/>
          </a:bodyPr>
          <a:lstStyle/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800" kern="0" dirty="0">
                <a:solidFill>
                  <a:srgbClr val="FF0000"/>
                </a:solidFill>
                <a:latin typeface="Calibri"/>
                <a:ea typeface="맑은 고딕"/>
              </a:rPr>
              <a:t>two or three reactors are off</a:t>
            </a:r>
            <a:endParaRPr kumimoji="0" lang="ko-KR" altLang="en-US" sz="1800" kern="0" dirty="0">
              <a:solidFill>
                <a:srgbClr val="FF0000"/>
              </a:solidFill>
              <a:latin typeface="Calibri"/>
              <a:ea typeface="맑은 고딕"/>
            </a:endParaRPr>
          </a:p>
        </p:txBody>
      </p:sp>
      <p:cxnSp>
        <p:nvCxnSpPr>
          <p:cNvPr id="28" name="직선 화살표 연결선 12"/>
          <p:cNvCxnSpPr>
            <a:cxnSpLocks noChangeShapeType="1"/>
          </p:cNvCxnSpPr>
          <p:nvPr/>
        </p:nvCxnSpPr>
        <p:spPr bwMode="auto">
          <a:xfrm>
            <a:off x="2301875" y="4092575"/>
            <a:ext cx="165100" cy="220663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TextBox 29"/>
          <p:cNvSpPr txBox="1"/>
          <p:nvPr/>
        </p:nvSpPr>
        <p:spPr>
          <a:xfrm>
            <a:off x="1255713" y="2068513"/>
            <a:ext cx="18415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>
              <a:solidFill>
                <a:prstClr val="black"/>
              </a:solidFill>
              <a:latin typeface="Calibri"/>
              <a:ea typeface="굴림" pitchFamily="50" charset="-127"/>
            </a:endParaRPr>
          </a:p>
        </p:txBody>
      </p:sp>
      <p:grpSp>
        <p:nvGrpSpPr>
          <p:cNvPr id="31" name="그룹 3"/>
          <p:cNvGrpSpPr>
            <a:grpSpLocks/>
          </p:cNvGrpSpPr>
          <p:nvPr/>
        </p:nvGrpSpPr>
        <p:grpSpPr bwMode="auto">
          <a:xfrm>
            <a:off x="6276975" y="2081213"/>
            <a:ext cx="2903538" cy="1784350"/>
            <a:chOff x="6277630" y="1412776"/>
            <a:chExt cx="2902882" cy="1785104"/>
          </a:xfrm>
        </p:grpSpPr>
        <p:sp>
          <p:nvSpPr>
            <p:cNvPr id="32" name="Right Arrow 3"/>
            <p:cNvSpPr/>
            <p:nvPr/>
          </p:nvSpPr>
          <p:spPr>
            <a:xfrm>
              <a:off x="6277630" y="2140158"/>
              <a:ext cx="750718" cy="484392"/>
            </a:xfrm>
            <a:prstGeom prst="rightArrow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defTabSz="457200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sz="1800" kern="0">
                <a:solidFill>
                  <a:prstClr val="white"/>
                </a:solidFill>
                <a:latin typeface="Calibri"/>
                <a:ea typeface="굴림" pitchFamily="50" charset="-127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893441" y="1412776"/>
              <a:ext cx="2287071" cy="178510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457200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sz="2200" b="1" dirty="0">
                  <a:solidFill>
                    <a:srgbClr val="0033CC"/>
                  </a:solidFill>
                  <a:latin typeface="Arial" panose="020B0604020202020204" pitchFamily="34" charset="0"/>
                  <a:ea typeface="굴림" pitchFamily="50" charset="-127"/>
                  <a:cs typeface="Arial" panose="020B0604020202020204" pitchFamily="34" charset="0"/>
                </a:rPr>
                <a:t>5 MeV excess </a:t>
              </a:r>
            </a:p>
            <a:p>
              <a:pPr algn="ctr" defTabSz="457200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sz="2200" b="1" dirty="0">
                  <a:solidFill>
                    <a:srgbClr val="0033CC"/>
                  </a:solidFill>
                  <a:latin typeface="Arial" panose="020B0604020202020204" pitchFamily="34" charset="0"/>
                  <a:ea typeface="굴림" pitchFamily="50" charset="-127"/>
                  <a:cs typeface="Arial" panose="020B0604020202020204" pitchFamily="34" charset="0"/>
                </a:rPr>
                <a:t>has a clear </a:t>
              </a:r>
            </a:p>
            <a:p>
              <a:pPr algn="ctr" defTabSz="457200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sz="2200" b="1" dirty="0">
                  <a:solidFill>
                    <a:srgbClr val="0033CC"/>
                  </a:solidFill>
                  <a:latin typeface="Arial" panose="020B0604020202020204" pitchFamily="34" charset="0"/>
                  <a:ea typeface="굴림" pitchFamily="50" charset="-127"/>
                  <a:cs typeface="Arial" panose="020B0604020202020204" pitchFamily="34" charset="0"/>
                </a:rPr>
                <a:t>correlation</a:t>
              </a:r>
            </a:p>
            <a:p>
              <a:pPr algn="ctr" defTabSz="457200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sz="2200" b="1" dirty="0">
                  <a:solidFill>
                    <a:srgbClr val="0033CC"/>
                  </a:solidFill>
                  <a:latin typeface="Arial" panose="020B0604020202020204" pitchFamily="34" charset="0"/>
                  <a:ea typeface="굴림" pitchFamily="50" charset="-127"/>
                  <a:cs typeface="Arial" panose="020B0604020202020204" pitchFamily="34" charset="0"/>
                </a:rPr>
                <a:t>with reactor </a:t>
              </a:r>
            </a:p>
            <a:p>
              <a:pPr algn="ctr" defTabSz="457200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sz="2200" b="1" dirty="0">
                  <a:solidFill>
                    <a:srgbClr val="0033CC"/>
                  </a:solidFill>
                  <a:latin typeface="Arial" panose="020B0604020202020204" pitchFamily="34" charset="0"/>
                  <a:ea typeface="굴림" pitchFamily="50" charset="-127"/>
                  <a:cs typeface="Arial" panose="020B0604020202020204" pitchFamily="34" charset="0"/>
                </a:rPr>
                <a:t>thermal power !</a:t>
              </a:r>
            </a:p>
          </p:txBody>
        </p:sp>
      </p:grpSp>
      <p:grpSp>
        <p:nvGrpSpPr>
          <p:cNvPr id="34" name="그룹 2"/>
          <p:cNvGrpSpPr>
            <a:grpSpLocks/>
          </p:cNvGrpSpPr>
          <p:nvPr/>
        </p:nvGrpSpPr>
        <p:grpSpPr bwMode="auto">
          <a:xfrm>
            <a:off x="5991225" y="4184650"/>
            <a:ext cx="3278188" cy="1579563"/>
            <a:chOff x="5990995" y="3516178"/>
            <a:chExt cx="3278649" cy="1579683"/>
          </a:xfrm>
        </p:grpSpPr>
        <p:sp>
          <p:nvSpPr>
            <p:cNvPr id="35" name="TextBox 34"/>
            <p:cNvSpPr txBox="1"/>
            <p:nvPr/>
          </p:nvSpPr>
          <p:spPr>
            <a:xfrm>
              <a:off x="5990995" y="4325865"/>
              <a:ext cx="3278649" cy="7699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457200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sz="2200" b="1" kern="0" dirty="0">
                  <a:solidFill>
                    <a:srgbClr val="FF6600"/>
                  </a:solidFill>
                  <a:latin typeface="Arial" panose="020B0604020202020204" pitchFamily="34" charset="0"/>
                  <a:ea typeface="굴림" pitchFamily="50" charset="-127"/>
                  <a:cs typeface="Arial" panose="020B0604020202020204" pitchFamily="34" charset="0"/>
                </a:rPr>
                <a:t>The 5 MeV excess comes from reactors!</a:t>
              </a:r>
            </a:p>
          </p:txBody>
        </p:sp>
        <p:sp>
          <p:nvSpPr>
            <p:cNvPr id="36" name="아래쪽 화살표 1"/>
            <p:cNvSpPr>
              <a:spLocks noChangeArrowheads="1"/>
            </p:cNvSpPr>
            <p:nvPr/>
          </p:nvSpPr>
          <p:spPr bwMode="auto">
            <a:xfrm>
              <a:off x="7504675" y="3516178"/>
              <a:ext cx="531934" cy="704909"/>
            </a:xfrm>
            <a:prstGeom prst="downArrow">
              <a:avLst>
                <a:gd name="adj1" fmla="val 50000"/>
                <a:gd name="adj2" fmla="val 50001"/>
              </a:avLst>
            </a:prstGeom>
            <a:solidFill>
              <a:srgbClr val="4F81BD"/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맑은 고딕" pitchFamily="50" charset="-127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맑은 고딕" pitchFamily="50" charset="-127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맑은 고딕" pitchFamily="50" charset="-127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맑은 고딕" pitchFamily="50" charset="-127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맑은 고딕" pitchFamily="50" charset="-127"/>
                </a:defRPr>
              </a:lvl9pPr>
            </a:lstStyle>
            <a:p>
              <a:pPr fontAlgn="auto" latinLnBrk="0"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kumimoji="0" lang="ko-KR" altLang="en-US" sz="1800" kern="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endParaRPr>
            </a:p>
          </p:txBody>
        </p:sp>
      </p:grpSp>
      <p:sp>
        <p:nvSpPr>
          <p:cNvPr id="37" name="직사각형 36"/>
          <p:cNvSpPr/>
          <p:nvPr/>
        </p:nvSpPr>
        <p:spPr>
          <a:xfrm>
            <a:off x="3851920" y="1412875"/>
            <a:ext cx="22422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1938" indent="-261938" defTabSz="457200" eaLnBrk="0" fontAlgn="auto" latin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spc="10" dirty="0">
                <a:solidFill>
                  <a:prstClr val="black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1400 days of data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C7B7C-97AD-4B9A-93E4-EE47F73C1FD6}" type="slidenum">
              <a:rPr lang="en-US" altLang="ja-JP" smtClean="0"/>
              <a:pPr>
                <a:defRPr/>
              </a:pPr>
              <a:t>11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75958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107" name="Rectangle 51"/>
          <p:cNvSpPr>
            <a:spLocks noChangeArrowheads="1"/>
          </p:cNvSpPr>
          <p:nvPr/>
        </p:nvSpPr>
        <p:spPr bwMode="auto">
          <a:xfrm>
            <a:off x="251520" y="116632"/>
            <a:ext cx="8496944" cy="603250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3000" b="1" dirty="0" smtClean="0">
                <a:solidFill>
                  <a:srgbClr val="000000"/>
                </a:solidFill>
                <a:latin typeface="Arial" charset="0"/>
              </a:rPr>
              <a:t>Far/Near Shape Analysis</a:t>
            </a:r>
            <a:endParaRPr lang="ko-KR" altLang="en-US" sz="3000" b="1" baseline="300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1285860"/>
            <a:ext cx="6168178" cy="4182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7544" y="836712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Energy-dependent disappearance of reactor antineutrinos</a:t>
            </a:r>
            <a:endParaRPr lang="ko-KR" altLang="en-US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3092"/>
          <p:cNvSpPr txBox="1">
            <a:spLocks noChangeArrowheads="1"/>
          </p:cNvSpPr>
          <p:nvPr/>
        </p:nvSpPr>
        <p:spPr bwMode="auto">
          <a:xfrm>
            <a:off x="6899688" y="5679916"/>
            <a:ext cx="11947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 latinLnBrk="0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ko-KR" sz="2000" kern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(± 7.6%)</a:t>
            </a:r>
            <a:r>
              <a:rPr kumimoji="0" lang="en-US" altLang="ko-KR" sz="2000" kern="0" dirty="0" smtClean="0">
                <a:solidFill>
                  <a:srgbClr val="0000FF"/>
                </a:solidFill>
                <a:latin typeface="Symbol" pitchFamily="18" charset="2"/>
                <a:cs typeface="Arial" pitchFamily="34" charset="0"/>
              </a:rPr>
              <a:t> </a:t>
            </a:r>
            <a:r>
              <a:rPr kumimoji="0" lang="en-US" altLang="ko-KR" sz="2000" kern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7" name="Text Box 3092"/>
          <p:cNvSpPr txBox="1">
            <a:spLocks noChangeArrowheads="1"/>
          </p:cNvSpPr>
          <p:nvPr/>
        </p:nvSpPr>
        <p:spPr bwMode="auto">
          <a:xfrm>
            <a:off x="7166520" y="6179982"/>
            <a:ext cx="13617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 latinLnBrk="0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ko-KR" sz="2000" kern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(± 5.2 %)</a:t>
            </a:r>
            <a:r>
              <a:rPr kumimoji="0" lang="en-US" altLang="ko-KR" sz="2000" kern="0" dirty="0" smtClean="0">
                <a:solidFill>
                  <a:srgbClr val="0000FF"/>
                </a:solidFill>
                <a:latin typeface="Symbol" pitchFamily="18" charset="2"/>
                <a:cs typeface="Arial" pitchFamily="34" charset="0"/>
              </a:rPr>
              <a:t> </a:t>
            </a:r>
            <a:r>
              <a:rPr kumimoji="0" lang="en-US" altLang="ko-KR" sz="2000" kern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627" y="5679916"/>
            <a:ext cx="6367097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</a:t>
            </a:r>
            <a:r>
              <a:rPr lang="en-US" altLang="ko-KR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ko-KR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0.0896±0.0048(stat.)±0.0048(syst.)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9777" y="6179982"/>
            <a:ext cx="6768751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altLang="ko-KR" sz="2400" dirty="0" smtClean="0">
                <a:latin typeface="굴림"/>
                <a:ea typeface="굴림"/>
                <a:cs typeface="Times New Roman" panose="02020603050405020304" pitchFamily="18" charset="0"/>
              </a:rPr>
              <a:t>△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ee</a:t>
            </a:r>
            <a:r>
              <a:rPr lang="en-US" altLang="ko-KR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| = 2.68±0.12(stat.)±0.07(syst.) (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ko-KR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eV</a:t>
            </a:r>
            <a:r>
              <a:rPr lang="en-US" altLang="ko-KR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5792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107" name="Rectangle 51"/>
          <p:cNvSpPr>
            <a:spLocks noChangeArrowheads="1"/>
          </p:cNvSpPr>
          <p:nvPr/>
        </p:nvSpPr>
        <p:spPr bwMode="auto">
          <a:xfrm>
            <a:off x="899592" y="161454"/>
            <a:ext cx="7416824" cy="603250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3000" b="1" dirty="0" smtClean="0">
                <a:solidFill>
                  <a:srgbClr val="000000"/>
                </a:solidFill>
                <a:latin typeface="Arial" charset="0"/>
              </a:rPr>
              <a:t>Results of </a:t>
            </a:r>
            <a:r>
              <a:rPr lang="en-US" altLang="ko-KR" sz="3200" b="1" dirty="0">
                <a:solidFill>
                  <a:srgbClr val="000000"/>
                </a:solidFill>
                <a:latin typeface="Symbol" pitchFamily="18" charset="2"/>
              </a:rPr>
              <a:t>q</a:t>
            </a:r>
            <a:r>
              <a:rPr lang="en-US" altLang="ko-KR" sz="3200" b="1" baseline="-25000" dirty="0">
                <a:solidFill>
                  <a:srgbClr val="000000"/>
                </a:solidFill>
                <a:latin typeface="Arial" charset="0"/>
              </a:rPr>
              <a:t>13 </a:t>
            </a:r>
            <a:r>
              <a:rPr lang="en-US" altLang="ko-KR" sz="3200" b="1" dirty="0">
                <a:solidFill>
                  <a:srgbClr val="000000"/>
                </a:solidFill>
                <a:latin typeface="Arial" charset="0"/>
              </a:rPr>
              <a:t> and</a:t>
            </a:r>
            <a:r>
              <a:rPr lang="en-US" altLang="ko-KR" sz="3200" b="1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US" altLang="ko-KR" sz="3200" b="1" dirty="0">
                <a:solidFill>
                  <a:schemeClr val="tx1"/>
                </a:solidFill>
                <a:latin typeface="Arial" charset="0"/>
              </a:rPr>
              <a:t>|</a:t>
            </a:r>
            <a:r>
              <a:rPr lang="en-US" altLang="ko-KR" sz="3200" b="1" dirty="0">
                <a:solidFill>
                  <a:schemeClr val="tx1"/>
                </a:solidFill>
                <a:latin typeface="Symbol" charset="2"/>
                <a:cs typeface="Symbol" charset="2"/>
              </a:rPr>
              <a:t>D</a:t>
            </a:r>
            <a:r>
              <a:rPr lang="en-US" altLang="ko-KR" sz="3200" b="1" dirty="0">
                <a:solidFill>
                  <a:schemeClr val="tx1"/>
                </a:solidFill>
                <a:latin typeface="Arial" charset="0"/>
              </a:rPr>
              <a:t>m</a:t>
            </a:r>
            <a:r>
              <a:rPr lang="en-US" altLang="ko-KR" sz="3200" b="1" baseline="30000" dirty="0">
                <a:solidFill>
                  <a:schemeClr val="tx1"/>
                </a:solidFill>
                <a:latin typeface="Arial" charset="0"/>
              </a:rPr>
              <a:t>2</a:t>
            </a:r>
            <a:r>
              <a:rPr lang="en-US" altLang="ko-KR" sz="3200" b="1" baseline="-25000" dirty="0">
                <a:solidFill>
                  <a:schemeClr val="tx1"/>
                </a:solidFill>
                <a:latin typeface="Arial" charset="0"/>
              </a:rPr>
              <a:t>ee</a:t>
            </a:r>
            <a:r>
              <a:rPr lang="en-US" altLang="ko-KR" sz="3200" b="1" dirty="0">
                <a:solidFill>
                  <a:schemeClr val="tx1"/>
                </a:solidFill>
                <a:latin typeface="Arial" charset="0"/>
              </a:rPr>
              <a:t>| </a:t>
            </a:r>
            <a:endParaRPr lang="ko-KR" altLang="en-US" sz="3000" b="1" baseline="300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08521" name="Picture 26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80728"/>
            <a:ext cx="6552728" cy="471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434498" y="5807585"/>
            <a:ext cx="6367097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</a:t>
            </a:r>
            <a:r>
              <a:rPr lang="en-US" altLang="ko-KR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ko-KR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0.0896±0.0048(stat.)±0.0048(syst.)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03648" y="6351711"/>
            <a:ext cx="6768751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altLang="ko-KR" sz="2400" dirty="0" smtClean="0">
                <a:latin typeface="굴림"/>
                <a:ea typeface="굴림"/>
                <a:cs typeface="Times New Roman" panose="02020603050405020304" pitchFamily="18" charset="0"/>
              </a:rPr>
              <a:t>△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ee</a:t>
            </a:r>
            <a:r>
              <a:rPr lang="en-US" altLang="ko-KR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| = 2.68±0.12(stat.)±0.07(syst.) (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ko-KR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eV</a:t>
            </a:r>
            <a:r>
              <a:rPr lang="en-US" altLang="ko-KR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C7B7C-97AD-4B9A-93E4-EE47F73C1FD6}" type="slidenum">
              <a:rPr lang="en-US" altLang="ja-JP" smtClean="0"/>
              <a:pPr>
                <a:defRPr/>
              </a:pPr>
              <a:t>13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63221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107" name="Rectangle 51"/>
          <p:cNvSpPr>
            <a:spLocks noChangeArrowheads="1"/>
          </p:cNvSpPr>
          <p:nvPr/>
        </p:nvSpPr>
        <p:spPr bwMode="auto">
          <a:xfrm>
            <a:off x="251520" y="233462"/>
            <a:ext cx="8496944" cy="603250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3000" b="1" dirty="0" smtClean="0">
                <a:solidFill>
                  <a:srgbClr val="000000"/>
                </a:solidFill>
                <a:latin typeface="Arial" charset="0"/>
              </a:rPr>
              <a:t>Observed L/E Dependent Oscillation</a:t>
            </a:r>
            <a:endParaRPr lang="ko-KR" altLang="en-US" sz="3000" b="1" baseline="30000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2" name="개체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8205697"/>
              </p:ext>
            </p:extLst>
          </p:nvPr>
        </p:nvGraphicFramePr>
        <p:xfrm>
          <a:off x="2483768" y="5855990"/>
          <a:ext cx="4643025" cy="885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1411" name="Equation" r:id="rId4" imgW="2514240" imgH="466200" progId="Equation.3">
                  <p:embed/>
                </p:oleObj>
              </mc:Choice>
              <mc:Fallback>
                <p:oleObj name="Equation" r:id="rId4" imgW="2514240" imgH="466200" progId="Equation.3">
                  <p:embed/>
                  <p:pic>
                    <p:nvPicPr>
                      <p:cNvPr id="0" name="Picture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5855990"/>
                        <a:ext cx="4643025" cy="885378"/>
                      </a:xfrm>
                      <a:prstGeom prst="rect">
                        <a:avLst/>
                      </a:prstGeom>
                      <a:solidFill>
                        <a:srgbClr val="FFFD88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1371" name="Picture 4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7588250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209DED-8D07-4A07-B5ED-D131DCC9412E}" type="slidenum">
              <a:rPr lang="ko-KR" altLang="en-US" smtClean="0"/>
              <a:pPr>
                <a:defRPr/>
              </a:pPr>
              <a:t>14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9087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70" name="Rectangle 70"/>
          <p:cNvSpPr>
            <a:spLocks noChangeArrowheads="1"/>
          </p:cNvSpPr>
          <p:nvPr/>
        </p:nvSpPr>
        <p:spPr bwMode="auto">
          <a:xfrm>
            <a:off x="179512" y="233462"/>
            <a:ext cx="8784976" cy="603250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3000" b="1" dirty="0" smtClean="0">
                <a:solidFill>
                  <a:srgbClr val="000000"/>
                </a:solidFill>
                <a:latin typeface="Arial" charset="0"/>
              </a:rPr>
              <a:t>Comparison of </a:t>
            </a:r>
            <a:r>
              <a:rPr lang="en-US" altLang="ko-KR" sz="2800" b="1" dirty="0" smtClean="0">
                <a:solidFill>
                  <a:srgbClr val="000000"/>
                </a:solidFill>
                <a:latin typeface="Symbol" pitchFamily="18" charset="2"/>
              </a:rPr>
              <a:t>q</a:t>
            </a:r>
            <a:r>
              <a:rPr lang="en-US" altLang="ko-KR" sz="2800" b="1" baseline="-25000" dirty="0" smtClean="0">
                <a:solidFill>
                  <a:srgbClr val="000000"/>
                </a:solidFill>
                <a:latin typeface="Arial" charset="0"/>
              </a:rPr>
              <a:t>13 </a:t>
            </a:r>
            <a:r>
              <a:rPr lang="en-US" altLang="ko-KR" sz="2800" b="1" dirty="0" smtClean="0">
                <a:solidFill>
                  <a:srgbClr val="000000"/>
                </a:solidFill>
                <a:latin typeface="Arial" charset="0"/>
              </a:rPr>
              <a:t> and</a:t>
            </a:r>
            <a:r>
              <a:rPr lang="en-US" altLang="ko-KR" sz="2800" b="1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US" altLang="ko-KR" sz="2800" b="1" dirty="0">
                <a:solidFill>
                  <a:schemeClr val="tx1"/>
                </a:solidFill>
                <a:latin typeface="Arial" charset="0"/>
              </a:rPr>
              <a:t>|</a:t>
            </a:r>
            <a:r>
              <a:rPr lang="en-US" altLang="ko-KR" sz="2800" b="1" dirty="0">
                <a:solidFill>
                  <a:schemeClr val="tx1"/>
                </a:solidFill>
                <a:latin typeface="Symbol" charset="2"/>
                <a:cs typeface="Symbol" charset="2"/>
              </a:rPr>
              <a:t>D</a:t>
            </a:r>
            <a:r>
              <a:rPr lang="en-US" altLang="ko-KR" sz="2800" b="1" dirty="0">
                <a:solidFill>
                  <a:schemeClr val="tx1"/>
                </a:solidFill>
                <a:latin typeface="Arial" charset="0"/>
              </a:rPr>
              <a:t>m</a:t>
            </a:r>
            <a:r>
              <a:rPr lang="en-US" altLang="ko-KR" sz="2800" b="1" baseline="30000" dirty="0">
                <a:solidFill>
                  <a:schemeClr val="tx1"/>
                </a:solidFill>
                <a:latin typeface="Arial" charset="0"/>
              </a:rPr>
              <a:t>2</a:t>
            </a:r>
            <a:r>
              <a:rPr lang="en-US" altLang="ko-KR" sz="2800" b="1" baseline="-25000" dirty="0">
                <a:solidFill>
                  <a:schemeClr val="tx1"/>
                </a:solidFill>
                <a:latin typeface="Arial" charset="0"/>
              </a:rPr>
              <a:t>ee</a:t>
            </a:r>
            <a:r>
              <a:rPr lang="en-US" altLang="ko-KR" sz="2800" b="1" dirty="0">
                <a:solidFill>
                  <a:schemeClr val="tx1"/>
                </a:solidFill>
                <a:latin typeface="Arial" charset="0"/>
              </a:rPr>
              <a:t>|</a:t>
            </a:r>
            <a:r>
              <a:rPr lang="en-US" altLang="ko-KR" sz="2800" b="1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altLang="ko-KR" sz="3000" b="1" dirty="0" smtClean="0">
                <a:solidFill>
                  <a:schemeClr val="tx1"/>
                </a:solidFill>
                <a:latin typeface="Arial" charset="0"/>
              </a:rPr>
              <a:t> </a:t>
            </a:r>
            <a:endParaRPr lang="en-US" altLang="ko-KR" sz="30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8FD83-7CC8-422F-BB31-F839E36B857B}" type="slidenum">
              <a:rPr lang="ko-KR" altLang="en-US" smtClean="0"/>
              <a:pPr>
                <a:defRPr/>
              </a:pPr>
              <a:t>15</a:t>
            </a:fld>
            <a:endParaRPr lang="en-US" altLang="ko-KR"/>
          </a:p>
        </p:txBody>
      </p:sp>
      <p:pic>
        <p:nvPicPr>
          <p:cNvPr id="850946" name="Picture 2" descr="Image:Comparison experiments 2018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41" y="1052736"/>
            <a:ext cx="7419975" cy="57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71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1"/>
          <p:cNvSpPr>
            <a:spLocks noChangeArrowheads="1"/>
          </p:cNvSpPr>
          <p:nvPr/>
        </p:nvSpPr>
        <p:spPr bwMode="auto">
          <a:xfrm>
            <a:off x="179958" y="188640"/>
            <a:ext cx="8856538" cy="563265"/>
          </a:xfrm>
          <a:prstGeom prst="rect">
            <a:avLst/>
          </a:prstGeom>
          <a:solidFill>
            <a:srgbClr val="33CCCC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dist="107763" dir="2700000" algn="ctr" rotWithShape="0">
              <a:srgbClr val="EEECE1"/>
            </a:outerShdw>
          </a:effectLst>
        </p:spPr>
        <p:txBody>
          <a:bodyPr wrap="none" anchor="ctr"/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algn="ctr" fontAlgn="auto" latinLnBrk="0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en-US" altLang="ko-KR" sz="26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Evolution of Fuel Isotope Fraction</a:t>
            </a:r>
            <a:endParaRPr kumimoji="0" lang="ko-KR" altLang="en-US" sz="2600" b="1" kern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958" y="836712"/>
            <a:ext cx="8964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groups of near IBD samples with different </a:t>
            </a:r>
            <a:r>
              <a:rPr lang="en-US" altLang="ko-KR" sz="240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235</a:t>
            </a:r>
            <a:r>
              <a:rPr lang="en-US" altLang="ko-K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isotope fraction</a:t>
            </a:r>
            <a:endParaRPr lang="ko-KR" alt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101" y="1414263"/>
            <a:ext cx="5519179" cy="4651616"/>
          </a:xfrm>
          <a:prstGeom prst="rect">
            <a:avLst/>
          </a:prstGeom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C7B7C-97AD-4B9A-93E4-EE47F73C1FD6}" type="slidenum">
              <a:rPr lang="en-US" altLang="ja-JP" smtClean="0"/>
              <a:pPr>
                <a:defRPr/>
              </a:pPr>
              <a:t>16</a:t>
            </a:fld>
            <a:endParaRPr lang="en-US" altLang="ja-JP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직사각형 3"/>
              <p:cNvSpPr/>
              <p:nvPr/>
            </p:nvSpPr>
            <p:spPr>
              <a:xfrm>
                <a:off x="1875709" y="6121113"/>
                <a:ext cx="5662972" cy="67653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US" altLang="ko-KR" sz="1800" b="1" dirty="0" smtClean="0">
                    <a:solidFill>
                      <a:schemeClr val="tx1"/>
                    </a:solidFill>
                    <a:latin typeface="+mn-lt"/>
                  </a:rPr>
                  <a:t>Average fission fraction </a:t>
                </a:r>
              </a:p>
              <a:p>
                <a:pPr lvl="0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ko-KR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ko-KR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235</m:t>
                        </m:r>
                      </m:sub>
                    </m:sSub>
                  </m:oMath>
                </a14:m>
                <a:r>
                  <a:rPr lang="en-US" altLang="ko-KR" sz="1800" dirty="0" smtClean="0">
                    <a:solidFill>
                      <a:schemeClr val="tx1"/>
                    </a:solidFill>
                    <a:latin typeface="+mn-lt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ko-KR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ko-KR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239</m:t>
                        </m:r>
                      </m:sub>
                    </m:sSub>
                  </m:oMath>
                </a14:m>
                <a:r>
                  <a:rPr lang="en-US" altLang="ko-KR" sz="1800" dirty="0" smtClean="0">
                    <a:solidFill>
                      <a:schemeClr val="tx1"/>
                    </a:solidFill>
                    <a:latin typeface="+mn-lt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ko-KR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ko-KR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238</m:t>
                        </m:r>
                      </m:sub>
                    </m:sSub>
                  </m:oMath>
                </a14:m>
                <a:r>
                  <a:rPr lang="en-US" altLang="ko-KR" sz="1800" dirty="0" smtClean="0">
                    <a:solidFill>
                      <a:schemeClr val="tx1"/>
                    </a:solidFill>
                    <a:latin typeface="+mn-lt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ko-KR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ko-KR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241</m:t>
                        </m:r>
                      </m:sub>
                    </m:sSub>
                  </m:oMath>
                </a14:m>
                <a:r>
                  <a:rPr lang="en-US" altLang="ko-KR" sz="1800" dirty="0" smtClean="0">
                    <a:solidFill>
                      <a:schemeClr val="tx1"/>
                    </a:solidFill>
                    <a:latin typeface="+mn-lt"/>
                  </a:rPr>
                  <a:t>= 0.573 : 0.299 : 0.073 : 0.055</a:t>
                </a:r>
                <a:endParaRPr lang="ko-KR" altLang="en-US" sz="180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직사각형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5709" y="6121113"/>
                <a:ext cx="5662972" cy="676532"/>
              </a:xfrm>
              <a:prstGeom prst="rect">
                <a:avLst/>
              </a:prstGeom>
              <a:blipFill rotWithShape="0">
                <a:blip r:embed="rId5"/>
                <a:stretch>
                  <a:fillRect l="-969" t="-4505" b="-900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3810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1"/>
          <p:cNvSpPr>
            <a:spLocks noChangeArrowheads="1"/>
          </p:cNvSpPr>
          <p:nvPr/>
        </p:nvSpPr>
        <p:spPr bwMode="auto">
          <a:xfrm>
            <a:off x="179958" y="188640"/>
            <a:ext cx="8856538" cy="563265"/>
          </a:xfrm>
          <a:prstGeom prst="rect">
            <a:avLst/>
          </a:prstGeom>
          <a:solidFill>
            <a:srgbClr val="33CCCC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dist="107763" dir="2700000" algn="ctr" rotWithShape="0">
              <a:srgbClr val="EEECE1"/>
            </a:outerShdw>
          </a:effectLst>
        </p:spPr>
        <p:txBody>
          <a:bodyPr wrap="none" anchor="ctr"/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algn="ctr" fontAlgn="auto" latinLnBrk="0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en-US" altLang="ko-KR" sz="26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Fuel-Composition Dependent Reactor Neutrino Yield </a:t>
            </a:r>
            <a:endParaRPr kumimoji="0" lang="ko-KR" altLang="en-US" sz="2600" b="1" kern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412776"/>
            <a:ext cx="77663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altLang="ko-KR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6.1</a:t>
            </a:r>
            <a:r>
              <a:rPr lang="en-US" altLang="ko-KR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 rejection</a:t>
            </a:r>
            <a:r>
              <a:rPr lang="en-US" altLang="ko-KR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identical reactor antineutrino spectra between 4 main fuel isotopes</a:t>
            </a:r>
            <a:endParaRPr lang="ko-KR" altLang="en-US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90872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Observation of fuel(energy)-dependent variation in IBD yield</a:t>
            </a:r>
            <a:endParaRPr lang="ko-KR" altLang="en-US" sz="2400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C7B7C-97AD-4B9A-93E4-EE47F73C1FD6}" type="slidenum">
              <a:rPr lang="en-US" altLang="ja-JP" smtClean="0"/>
              <a:pPr>
                <a:defRPr/>
              </a:pPr>
              <a:t>17</a:t>
            </a:fld>
            <a:endParaRPr lang="en-US" altLang="ja-JP" dirty="0"/>
          </a:p>
        </p:txBody>
      </p:sp>
      <p:graphicFrame>
        <p:nvGraphicFramePr>
          <p:cNvPr id="10" name="개체 9"/>
          <p:cNvGraphicFramePr>
            <a:graphicFrameLocks noChangeAspect="1"/>
          </p:cNvGraphicFramePr>
          <p:nvPr/>
        </p:nvGraphicFramePr>
        <p:xfrm>
          <a:off x="6572264" y="3000372"/>
          <a:ext cx="2409409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975" name="수식" r:id="rId5" imgW="1346040" imgH="279360" progId="Equation.3">
                  <p:embed/>
                </p:oleObj>
              </mc:Choice>
              <mc:Fallback>
                <p:oleObj name="수식" r:id="rId5" imgW="1346040" imgH="27936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3000372"/>
                        <a:ext cx="2409409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429388" y="2600262"/>
            <a:ext cx="2714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schemeClr val="tx1"/>
                </a:solidFill>
                <a:latin typeface="+mj-lt"/>
              </a:rPr>
              <a:t>IBD yield per fission</a:t>
            </a:r>
            <a:endParaRPr lang="ko-KR" altLang="en-US" sz="200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12" name="개체 11"/>
          <p:cNvGraphicFramePr>
            <a:graphicFrameLocks noChangeAspect="1"/>
          </p:cNvGraphicFramePr>
          <p:nvPr/>
        </p:nvGraphicFramePr>
        <p:xfrm>
          <a:off x="6528608" y="3643314"/>
          <a:ext cx="615160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976" name="수식" r:id="rId7" imgW="393480" imgH="228600" progId="Equation.3">
                  <p:embed/>
                </p:oleObj>
              </mc:Choice>
              <mc:Fallback>
                <p:oleObj name="수식" r:id="rId7" imgW="39348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8608" y="3643314"/>
                        <a:ext cx="615160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143768" y="3661950"/>
            <a:ext cx="1857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+mj-lt"/>
              </a:rPr>
              <a:t>: energy spectrum</a:t>
            </a:r>
            <a:endParaRPr lang="ko-KR" altLang="en-US" sz="1600" dirty="0">
              <a:latin typeface="+mj-lt"/>
            </a:endParaRPr>
          </a:p>
        </p:txBody>
      </p:sp>
      <p:graphicFrame>
        <p:nvGraphicFramePr>
          <p:cNvPr id="849923" name="Object 3"/>
          <p:cNvGraphicFramePr>
            <a:graphicFrameLocks noChangeAspect="1"/>
          </p:cNvGraphicFramePr>
          <p:nvPr/>
        </p:nvGraphicFramePr>
        <p:xfrm>
          <a:off x="6630988" y="4132263"/>
          <a:ext cx="1411287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977" name="수식" r:id="rId9" imgW="787320" imgH="266400" progId="Equation.3">
                  <p:embed/>
                </p:oleObj>
              </mc:Choice>
              <mc:Fallback>
                <p:oleObj name="수식" r:id="rId9" imgW="787320" imgH="2664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0988" y="4132263"/>
                        <a:ext cx="1411287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개체 13"/>
          <p:cNvGraphicFramePr>
            <a:graphicFrameLocks noChangeAspect="1"/>
          </p:cNvGraphicFramePr>
          <p:nvPr/>
        </p:nvGraphicFramePr>
        <p:xfrm>
          <a:off x="6572264" y="4714884"/>
          <a:ext cx="276241" cy="412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978" name="수식" r:id="rId11" imgW="177480" imgH="253800" progId="Equation.3">
                  <p:embed/>
                </p:oleObj>
              </mc:Choice>
              <mc:Fallback>
                <p:oleObj name="수식" r:id="rId11" imgW="177480" imgH="2538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4714884"/>
                        <a:ext cx="276241" cy="4127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858016" y="4714884"/>
            <a:ext cx="2285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+mj-lt"/>
              </a:rPr>
              <a:t>: time averaged fission fraction of isotope </a:t>
            </a:r>
            <a:r>
              <a:rPr lang="en-US" altLang="ko-KR" sz="1600" dirty="0" err="1" smtClean="0">
                <a:latin typeface="+mj-lt"/>
              </a:rPr>
              <a:t>i</a:t>
            </a:r>
            <a:endParaRPr lang="ko-KR" altLang="en-US" sz="1600" dirty="0">
              <a:latin typeface="+mj-lt"/>
            </a:endParaRPr>
          </a:p>
        </p:txBody>
      </p:sp>
      <p:pic>
        <p:nvPicPr>
          <p:cNvPr id="849950" name="Picture 30" descr="Image:Figure yi vs ff near.png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67" y="2348880"/>
            <a:ext cx="6292547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8587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1"/>
          <p:cNvSpPr>
            <a:spLocks noChangeArrowheads="1"/>
          </p:cNvSpPr>
          <p:nvPr/>
        </p:nvSpPr>
        <p:spPr bwMode="auto">
          <a:xfrm>
            <a:off x="179958" y="188640"/>
            <a:ext cx="8856538" cy="563265"/>
          </a:xfrm>
          <a:prstGeom prst="rect">
            <a:avLst/>
          </a:prstGeom>
          <a:solidFill>
            <a:srgbClr val="33CCCC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dist="107763" dir="2700000" algn="ctr" rotWithShape="0">
              <a:srgbClr val="EEECE1"/>
            </a:outerShdw>
          </a:effectLst>
        </p:spPr>
        <p:txBody>
          <a:bodyPr wrap="none" anchor="ctr"/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algn="ctr" fontAlgn="auto" latinLnBrk="0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en-US" altLang="ko-KR" sz="26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Reactor Antineutrino Yield per </a:t>
            </a:r>
            <a:r>
              <a:rPr kumimoji="0" lang="en-US" altLang="ko-KR" sz="2600" b="1" kern="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235</a:t>
            </a:r>
            <a:r>
              <a:rPr kumimoji="0" lang="en-US" altLang="ko-KR" sz="26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vs. </a:t>
            </a:r>
            <a:r>
              <a:rPr kumimoji="0" lang="en-US" altLang="ko-KR" sz="2600" b="1" kern="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239</a:t>
            </a:r>
            <a:r>
              <a:rPr kumimoji="0" lang="en-US" altLang="ko-KR" sz="26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 Fission </a:t>
            </a:r>
            <a:endParaRPr kumimoji="0" lang="ko-KR" altLang="en-US" sz="2600" b="1" kern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826161"/>
            <a:ext cx="8858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The best-fit measured yields per fission of </a:t>
            </a:r>
            <a:r>
              <a:rPr lang="en-US" altLang="ko-KR" sz="2400" baseline="30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235</a:t>
            </a:r>
            <a:r>
              <a:rPr lang="en-US" altLang="ko-KR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 (</a:t>
            </a:r>
            <a:r>
              <a:rPr lang="en-US" altLang="ko-KR" sz="2400" baseline="30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239</a:t>
            </a:r>
            <a:r>
              <a:rPr lang="en-US" altLang="ko-KR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Pu)</a:t>
            </a:r>
          </a:p>
          <a:p>
            <a:r>
              <a:rPr lang="en-US" altLang="ko-K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ko-K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altLang="ko-KR" sz="24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235</a:t>
            </a:r>
            <a:r>
              <a:rPr lang="en-US" altLang="ko-K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U: </a:t>
            </a:r>
            <a:r>
              <a:rPr lang="en-US" altLang="ko-K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3.5</a:t>
            </a:r>
            <a:r>
              <a:rPr lang="en-US" altLang="ko-K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 </a:t>
            </a:r>
            <a:r>
              <a:rPr lang="en-US" altLang="ko-K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deficit relative to Huber-Mueller (H-M) prediction</a:t>
            </a:r>
          </a:p>
          <a:p>
            <a:r>
              <a:rPr lang="en-US" altLang="ko-K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  </a:t>
            </a:r>
            <a:r>
              <a:rPr lang="en-US" altLang="ko-K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   </a:t>
            </a:r>
            <a:r>
              <a:rPr lang="en-US" altLang="ko-KR" sz="24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239</a:t>
            </a:r>
            <a:r>
              <a:rPr lang="en-US" altLang="ko-K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Pu: </a:t>
            </a:r>
            <a:r>
              <a:rPr lang="en-US" altLang="ko-K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1.2</a:t>
            </a:r>
            <a:r>
              <a:rPr lang="en-US" altLang="ko-K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 </a:t>
            </a:r>
            <a:r>
              <a:rPr lang="en-US" altLang="ko-K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deficit</a:t>
            </a:r>
            <a:endParaRPr lang="en-US" altLang="ko-KR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Symbol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C7B7C-97AD-4B9A-93E4-EE47F73C1FD6}" type="slidenum">
              <a:rPr lang="en-US" altLang="ja-JP" smtClean="0"/>
              <a:pPr>
                <a:defRPr/>
              </a:pPr>
              <a:t>18</a:t>
            </a:fld>
            <a:endParaRPr lang="en-US" altLang="ja-JP"/>
          </a:p>
        </p:txBody>
      </p:sp>
      <p:pic>
        <p:nvPicPr>
          <p:cNvPr id="851970" name="Picture 2" descr="Image:Figure contour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233" y="2091121"/>
            <a:ext cx="5331047" cy="4722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235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1"/>
          <p:cNvSpPr>
            <a:spLocks noChangeArrowheads="1"/>
          </p:cNvSpPr>
          <p:nvPr/>
        </p:nvSpPr>
        <p:spPr bwMode="auto">
          <a:xfrm>
            <a:off x="179958" y="116632"/>
            <a:ext cx="8856538" cy="563265"/>
          </a:xfrm>
          <a:prstGeom prst="rect">
            <a:avLst/>
          </a:prstGeom>
          <a:solidFill>
            <a:srgbClr val="33CCCC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dist="107763" dir="2700000" algn="ctr" rotWithShape="0">
              <a:srgbClr val="EEECE1"/>
            </a:outerShdw>
          </a:effectLst>
        </p:spPr>
        <p:txBody>
          <a:bodyPr wrap="none" anchor="ctr"/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algn="ctr" fontAlgn="auto" latinLnBrk="0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en-US" altLang="ko-KR" sz="26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IBD Yield Variation of 5 MeV Excess Region</a:t>
            </a:r>
            <a:endParaRPr kumimoji="0" lang="ko-KR" altLang="en-US" sz="2600" b="1" kern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950" y="764704"/>
            <a:ext cx="8856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Ratio of IBD yield per fission between “5 MeV excess region” and “total” </a:t>
            </a:r>
            <a:r>
              <a:rPr lang="en-US" altLang="ko-KR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Weak indication of enhanced yield in 5 MeV excess region due to </a:t>
            </a:r>
            <a:r>
              <a:rPr lang="en-US" altLang="ko-KR" sz="2400" baseline="30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235</a:t>
            </a:r>
            <a:r>
              <a:rPr lang="en-US" altLang="ko-KR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 isotope fraction increase…. </a:t>
            </a:r>
            <a:endParaRPr lang="ko-KR" altLang="en-US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C7B7C-97AD-4B9A-93E4-EE47F73C1FD6}" type="slidenum">
              <a:rPr lang="en-US" altLang="ja-JP" smtClean="0"/>
              <a:pPr>
                <a:defRPr/>
              </a:pPr>
              <a:t>19</a:t>
            </a:fld>
            <a:endParaRPr lang="en-US" altLang="ja-JP"/>
          </a:p>
        </p:txBody>
      </p:sp>
      <p:pic>
        <p:nvPicPr>
          <p:cNvPr id="852994" name="Picture 2" descr="Image:Figure yi vs ff near 2pad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6391999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4620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ext Box 3"/>
          <p:cNvSpPr txBox="1">
            <a:spLocks noChangeArrowheads="1"/>
          </p:cNvSpPr>
          <p:nvPr/>
        </p:nvSpPr>
        <p:spPr bwMode="auto">
          <a:xfrm>
            <a:off x="107504" y="1857013"/>
            <a:ext cx="8382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>
              <a:buFont typeface="굴림" pitchFamily="50" charset="-127"/>
              <a:buNone/>
            </a:pPr>
            <a:r>
              <a:rPr lang="ja-JP" altLang="en-US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lang="ja-JP" altLang="ko-KR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lang="ja-JP" altLang="en-US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lang="en-US" altLang="ko-KR" sz="24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(</a:t>
            </a:r>
            <a:r>
              <a:rPr lang="en-US" altLang="ko-KR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8</a:t>
            </a:r>
            <a:r>
              <a:rPr lang="en-US" altLang="ko-KR" sz="24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lang="en-US" altLang="ko-KR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institutions and 40 physicists</a:t>
            </a:r>
            <a:r>
              <a:rPr lang="en-US" altLang="ko-KR" sz="24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)</a:t>
            </a:r>
            <a:endParaRPr lang="en-US" altLang="ko-KR" sz="2400" dirty="0">
              <a:solidFill>
                <a:srgbClr val="000000"/>
              </a:solidFill>
              <a:latin typeface="Arial" pitchFamily="34" charset="0"/>
              <a:ea typeface="굴림" pitchFamily="50" charset="-127"/>
            </a:endParaRPr>
          </a:p>
          <a:p>
            <a:pPr latinLnBrk="0">
              <a:buFont typeface="굴림" pitchFamily="50" charset="-127"/>
              <a:buNone/>
            </a:pPr>
            <a:endParaRPr lang="en-US" altLang="ko-KR" sz="2400" dirty="0">
              <a:solidFill>
                <a:srgbClr val="000000"/>
              </a:solidFill>
              <a:latin typeface="Arial" pitchFamily="34" charset="0"/>
              <a:ea typeface="굴림" pitchFamily="50" charset="-127"/>
            </a:endParaRPr>
          </a:p>
          <a:p>
            <a:pPr latinLnBrk="0">
              <a:buFont typeface="Wingdings" pitchFamily="2" charset="2"/>
              <a:buChar char="§"/>
            </a:pPr>
            <a:r>
              <a:rPr lang="en-US" altLang="ko-KR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lang="en-US" altLang="ko-KR" sz="2400" dirty="0" err="1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Chonnam</a:t>
            </a:r>
            <a:r>
              <a:rPr lang="en-US" altLang="ko-KR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National </a:t>
            </a:r>
            <a:r>
              <a:rPr lang="en-US" altLang="ko-KR" sz="24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University</a:t>
            </a:r>
            <a:endParaRPr lang="en-US" altLang="ja-JP" sz="2400" dirty="0">
              <a:solidFill>
                <a:srgbClr val="000000"/>
              </a:solidFill>
              <a:latin typeface="Arial" pitchFamily="34" charset="0"/>
              <a:ea typeface="굴림" pitchFamily="50" charset="-127"/>
            </a:endParaRPr>
          </a:p>
          <a:p>
            <a:pPr latinLnBrk="0">
              <a:buFont typeface="Wingdings" pitchFamily="2" charset="2"/>
              <a:buChar char="§"/>
            </a:pPr>
            <a:r>
              <a:rPr lang="en-US" altLang="ja-JP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lang="en-US" altLang="ja-JP" sz="2400" dirty="0" err="1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Dongshin</a:t>
            </a:r>
            <a:r>
              <a:rPr lang="en-US" altLang="ja-JP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lang="en-US" altLang="ja-JP" sz="24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University</a:t>
            </a:r>
          </a:p>
          <a:p>
            <a:pPr latinLnBrk="0">
              <a:buFont typeface="Wingdings" pitchFamily="2" charset="2"/>
              <a:buChar char="§"/>
            </a:pPr>
            <a:r>
              <a:rPr lang="en-US" altLang="ja-JP" sz="24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GIST</a:t>
            </a:r>
          </a:p>
          <a:p>
            <a:pPr latinLnBrk="0">
              <a:buFont typeface="Wingdings" pitchFamily="2" charset="2"/>
              <a:buChar char="§"/>
            </a:pPr>
            <a:r>
              <a:rPr lang="en-US" altLang="ja-JP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lang="en-US" altLang="ja-JP" sz="24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KAIST</a:t>
            </a:r>
            <a:endParaRPr lang="en-US" altLang="ja-JP" sz="2400" dirty="0">
              <a:solidFill>
                <a:srgbClr val="000000"/>
              </a:solidFill>
              <a:latin typeface="Arial" pitchFamily="34" charset="0"/>
              <a:ea typeface="굴림" pitchFamily="50" charset="-127"/>
            </a:endParaRPr>
          </a:p>
          <a:p>
            <a:pPr latinLnBrk="0">
              <a:buFont typeface="Wingdings" pitchFamily="2" charset="2"/>
              <a:buChar char="§"/>
            </a:pPr>
            <a:r>
              <a:rPr lang="en-US" altLang="ja-JP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lang="en-US" altLang="ja-JP" sz="2400" dirty="0" err="1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Kyungpook</a:t>
            </a:r>
            <a:r>
              <a:rPr lang="en-US" altLang="ja-JP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National </a:t>
            </a:r>
            <a:r>
              <a:rPr lang="en-US" altLang="ja-JP" sz="24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University</a:t>
            </a:r>
            <a:endParaRPr lang="en-US" altLang="ko-KR" sz="2400" dirty="0">
              <a:solidFill>
                <a:srgbClr val="000000"/>
              </a:solidFill>
              <a:latin typeface="Arial" pitchFamily="34" charset="0"/>
              <a:ea typeface="굴림" pitchFamily="50" charset="-127"/>
            </a:endParaRPr>
          </a:p>
          <a:p>
            <a:pPr latinLnBrk="0">
              <a:buFont typeface="Wingdings" pitchFamily="2" charset="2"/>
              <a:buChar char="§"/>
            </a:pPr>
            <a:r>
              <a:rPr lang="en-US" altLang="ko-KR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Seoul National University</a:t>
            </a:r>
            <a:endParaRPr lang="en-US" altLang="ja-JP" sz="2400" dirty="0">
              <a:solidFill>
                <a:srgbClr val="000000"/>
              </a:solidFill>
              <a:latin typeface="Arial" pitchFamily="34" charset="0"/>
              <a:ea typeface="굴림" pitchFamily="50" charset="-127"/>
            </a:endParaRPr>
          </a:p>
          <a:p>
            <a:pPr latinLnBrk="0">
              <a:buFont typeface="Wingdings" pitchFamily="2" charset="2"/>
              <a:buChar char="§"/>
            </a:pPr>
            <a:r>
              <a:rPr lang="en-US" altLang="ja-JP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lang="en-US" altLang="ja-JP" sz="2400" dirty="0" err="1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Seoyeong</a:t>
            </a:r>
            <a:r>
              <a:rPr lang="en-US" altLang="ja-JP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University</a:t>
            </a:r>
          </a:p>
          <a:p>
            <a:pPr latinLnBrk="0">
              <a:buFont typeface="Wingdings" pitchFamily="2" charset="2"/>
              <a:buChar char="§"/>
            </a:pPr>
            <a:r>
              <a:rPr lang="en-US" altLang="ja-JP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lang="en-US" altLang="ja-JP" sz="2400" dirty="0" err="1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Sungkyunkwan</a:t>
            </a:r>
            <a:r>
              <a:rPr lang="en-US" altLang="ja-JP" sz="24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University</a:t>
            </a:r>
          </a:p>
        </p:txBody>
      </p:sp>
      <p:pic>
        <p:nvPicPr>
          <p:cNvPr id="181251" name="Picture 4" descr="RENO로고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88" y="0"/>
            <a:ext cx="3095625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8313" y="449486"/>
            <a:ext cx="5146675" cy="603250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3000" b="1" dirty="0">
                <a:solidFill>
                  <a:srgbClr val="000000"/>
                </a:solidFill>
                <a:latin typeface="Arial" charset="0"/>
              </a:rPr>
              <a:t>RENO Collaboration</a:t>
            </a:r>
          </a:p>
        </p:txBody>
      </p:sp>
      <p:sp>
        <p:nvSpPr>
          <p:cNvPr id="7" name="Text Box 3092"/>
          <p:cNvSpPr txBox="1">
            <a:spLocks noChangeArrowheads="1"/>
          </p:cNvSpPr>
          <p:nvPr/>
        </p:nvSpPr>
        <p:spPr bwMode="auto">
          <a:xfrm>
            <a:off x="5256584" y="2178730"/>
            <a:ext cx="3779912" cy="1754326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 latinLnBrk="0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Total cost : $10M</a:t>
            </a:r>
          </a:p>
          <a:p>
            <a:pPr fontAlgn="auto" latinLnBrk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Start of project : 2006</a:t>
            </a:r>
          </a:p>
          <a:p>
            <a:pPr marL="177800" indent="-177800" fontAlgn="auto" latinLnBrk="0">
              <a:lnSpc>
                <a:spcPct val="85000"/>
              </a:lnSpc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The first experiment running with both near &amp; far detectors from  Aug. 2011</a:t>
            </a:r>
          </a:p>
        </p:txBody>
      </p:sp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3838575" y="4137025"/>
            <a:ext cx="5305424" cy="2720975"/>
            <a:chOff x="2418" y="2606"/>
            <a:chExt cx="3342" cy="1714"/>
          </a:xfrm>
        </p:grpSpPr>
        <p:pic>
          <p:nvPicPr>
            <p:cNvPr id="9" name="Picture 52" descr="YG-map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43" y="2606"/>
              <a:ext cx="2517" cy="1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 Box 16"/>
            <p:cNvSpPr txBox="1">
              <a:spLocks noChangeArrowheads="1"/>
            </p:cNvSpPr>
            <p:nvPr/>
          </p:nvSpPr>
          <p:spPr bwMode="auto">
            <a:xfrm>
              <a:off x="2418" y="3466"/>
              <a:ext cx="1497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latinLnBrk="0">
                <a:spcBef>
                  <a:spcPct val="50000"/>
                </a:spcBef>
              </a:pPr>
              <a:r>
                <a:rPr lang="en-US" altLang="ko-KR" sz="1800" b="1" dirty="0" err="1">
                  <a:solidFill>
                    <a:srgbClr val="000000"/>
                  </a:solidFill>
                  <a:latin typeface="Arial" pitchFamily="34" charset="0"/>
                  <a:ea typeface="굴림" pitchFamily="50" charset="-127"/>
                </a:rPr>
                <a:t>YongGwang</a:t>
              </a:r>
              <a:r>
                <a:rPr lang="en-US" altLang="ko-KR" sz="1800" b="1" dirty="0">
                  <a:solidFill>
                    <a:srgbClr val="000000"/>
                  </a:solidFill>
                  <a:latin typeface="Arial" pitchFamily="34" charset="0"/>
                  <a:ea typeface="굴림" pitchFamily="50" charset="-127"/>
                </a:rPr>
                <a:t> (</a:t>
              </a:r>
              <a:r>
                <a:rPr lang="ko-KR" altLang="en-US" sz="1800" b="1" dirty="0" err="1">
                  <a:solidFill>
                    <a:srgbClr val="000000"/>
                  </a:solidFill>
                  <a:latin typeface="Arial" pitchFamily="34" charset="0"/>
                  <a:ea typeface="굴림" pitchFamily="50" charset="-127"/>
                </a:rPr>
                <a:t>靈光</a:t>
              </a:r>
              <a:r>
                <a:rPr lang="en-US" altLang="ko-KR" sz="1800" b="1" dirty="0">
                  <a:solidFill>
                    <a:srgbClr val="000000"/>
                  </a:solidFill>
                  <a:latin typeface="Arial" pitchFamily="34" charset="0"/>
                  <a:ea typeface="굴림" pitchFamily="50" charset="-127"/>
                </a:rPr>
                <a:t>) </a:t>
              </a:r>
              <a:r>
                <a:rPr lang="en-US" altLang="ko-KR" sz="1800" b="1" dirty="0" smtClean="0">
                  <a:solidFill>
                    <a:srgbClr val="000000"/>
                  </a:solidFill>
                  <a:latin typeface="Arial" pitchFamily="34" charset="0"/>
                  <a:ea typeface="굴림" pitchFamily="50" charset="-127"/>
                </a:rPr>
                <a:t>:</a:t>
              </a:r>
            </a:p>
            <a:p>
              <a:pPr latinLnBrk="0">
                <a:spcBef>
                  <a:spcPct val="50000"/>
                </a:spcBef>
              </a:pPr>
              <a:r>
                <a:rPr lang="en-US" altLang="ko-KR" sz="1800" b="1" dirty="0" smtClean="0">
                  <a:solidFill>
                    <a:srgbClr val="000000"/>
                  </a:solidFill>
                  <a:latin typeface="Arial" pitchFamily="34" charset="0"/>
                  <a:ea typeface="굴림" pitchFamily="50" charset="-127"/>
                </a:rPr>
                <a:t>16.8 GW (6 reactors)       </a:t>
              </a:r>
              <a:endParaRPr lang="en-US" altLang="ko-KR" sz="1800" b="1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endParaRPr>
            </a:p>
          </p:txBody>
        </p:sp>
      </p:grp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483768" y="1311151"/>
            <a:ext cx="662473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chemeClr val="accent2"/>
                </a:solidFill>
                <a:latin typeface="Arial" pitchFamily="34" charset="0"/>
                <a:ea typeface="굴림" pitchFamily="50" charset="-127"/>
              </a:rPr>
              <a:t>R</a:t>
            </a:r>
            <a:r>
              <a:rPr lang="en-US" altLang="ko-KR" sz="2400" b="1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eactor </a:t>
            </a:r>
            <a:r>
              <a:rPr lang="en-US" altLang="ko-KR" sz="2400" b="1" dirty="0" smtClean="0">
                <a:solidFill>
                  <a:schemeClr val="accent2"/>
                </a:solidFill>
                <a:latin typeface="Arial" pitchFamily="34" charset="0"/>
                <a:ea typeface="굴림" pitchFamily="50" charset="-127"/>
              </a:rPr>
              <a:t>E</a:t>
            </a:r>
            <a:r>
              <a:rPr lang="en-US" altLang="ko-KR" sz="2400" b="1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xperiment for </a:t>
            </a:r>
            <a:r>
              <a:rPr lang="en-US" altLang="ko-KR" sz="2400" b="1" dirty="0" smtClean="0">
                <a:solidFill>
                  <a:schemeClr val="accent2"/>
                </a:solidFill>
                <a:latin typeface="Arial" pitchFamily="34" charset="0"/>
                <a:ea typeface="굴림" pitchFamily="50" charset="-127"/>
              </a:rPr>
              <a:t>N</a:t>
            </a:r>
            <a:r>
              <a:rPr lang="en-US" altLang="ko-KR" sz="2400" b="1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eutrino </a:t>
            </a:r>
            <a:r>
              <a:rPr lang="en-US" altLang="ko-KR" sz="2400" b="1" dirty="0" smtClean="0">
                <a:solidFill>
                  <a:schemeClr val="accent2"/>
                </a:solidFill>
                <a:latin typeface="Arial" pitchFamily="34" charset="0"/>
                <a:ea typeface="굴림" pitchFamily="50" charset="-127"/>
              </a:rPr>
              <a:t>O</a:t>
            </a:r>
            <a:r>
              <a:rPr lang="en-US" altLang="ko-KR" sz="2400" b="1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scillation</a:t>
            </a:r>
            <a:endParaRPr lang="en-US" altLang="ko-KR" sz="24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5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4018" name="Picture 2" descr="http://reno01.snu.ac.kr/~reno/wiki/images/2/2a/Figure_5mev_vs_ff_5bin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601707" cy="513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51"/>
          <p:cNvSpPr>
            <a:spLocks noChangeArrowheads="1"/>
          </p:cNvSpPr>
          <p:nvPr/>
        </p:nvSpPr>
        <p:spPr bwMode="auto">
          <a:xfrm>
            <a:off x="179958" y="188640"/>
            <a:ext cx="8856538" cy="563265"/>
          </a:xfrm>
          <a:prstGeom prst="rect">
            <a:avLst/>
          </a:prstGeom>
          <a:solidFill>
            <a:srgbClr val="33CCCC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dist="107763" dir="2700000" algn="ctr" rotWithShape="0">
              <a:srgbClr val="EEECE1"/>
            </a:outerShdw>
          </a:effectLst>
        </p:spPr>
        <p:txBody>
          <a:bodyPr wrap="none" anchor="ctr"/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algn="ctr" fontAlgn="auto" latinLnBrk="0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en-US" altLang="ko-KR" sz="26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Correlation of 5 MeV excess with </a:t>
            </a:r>
            <a:r>
              <a:rPr kumimoji="0" lang="en-US" altLang="ko-KR" sz="2600" b="1" kern="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235</a:t>
            </a:r>
            <a:r>
              <a:rPr kumimoji="0" lang="en-US" altLang="ko-KR" sz="26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isotope fraction</a:t>
            </a:r>
            <a:endParaRPr kumimoji="0" lang="ko-KR" altLang="en-US" sz="2600" b="1" kern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36"/>
              <p:cNvSpPr txBox="1">
                <a:spLocks noChangeArrowheads="1"/>
              </p:cNvSpPr>
              <p:nvPr/>
            </p:nvSpPr>
            <p:spPr bwMode="auto">
              <a:xfrm>
                <a:off x="6041074" y="4710604"/>
                <a:ext cx="2491366" cy="10226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defTabSz="45720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맑은 고딕" pitchFamily="50" charset="-127"/>
                  </a:defRPr>
                </a:lvl1pPr>
                <a:lvl2pPr marL="742950" indent="-285750" defTabSz="45720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맑은 고딕" pitchFamily="50" charset="-127"/>
                  </a:defRPr>
                </a:lvl2pPr>
                <a:lvl3pPr marL="1143000" indent="-228600" defTabSz="45720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맑은 고딕" pitchFamily="50" charset="-127"/>
                  </a:defRPr>
                </a:lvl3pPr>
                <a:lvl4pPr marL="1600200" indent="-228600" defTabSz="45720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맑은 고딕" pitchFamily="50" charset="-127"/>
                  </a:defRPr>
                </a:lvl4pPr>
                <a:lvl5pPr marL="2057400" indent="-228600" defTabSz="45720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맑은 고딕" pitchFamily="50" charset="-127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맑은 고딕" pitchFamily="50" charset="-127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맑은 고딕" pitchFamily="50" charset="-127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맑은 고딕" pitchFamily="50" charset="-127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맑은 고딕" pitchFamily="50" charset="-127"/>
                  </a:defRPr>
                </a:lvl9pPr>
              </a:lstStyle>
              <a:p>
                <a:pPr fontAlgn="auto" latinLnBrk="0"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kumimoji="0" lang="en-US" altLang="ko-KR" sz="2000" kern="0" dirty="0">
                    <a:solidFill>
                      <a:srgbClr val="000000"/>
                    </a:solidFill>
                    <a:latin typeface="+mn-lt"/>
                  </a:rPr>
                  <a:t>(for constant)</a:t>
                </a:r>
                <a:endParaRPr kumimoji="0" lang="ko-KR" altLang="en-US" sz="2000" kern="0" dirty="0">
                  <a:solidFill>
                    <a:srgbClr val="000000"/>
                  </a:solidFill>
                  <a:latin typeface="+mn-lt"/>
                </a:endParaRPr>
              </a:p>
              <a:p>
                <a:pPr fontAlgn="auto" latinLnBrk="0">
                  <a:spcBef>
                    <a:spcPct val="0"/>
                  </a:spcBef>
                  <a:spcAft>
                    <a:spcPts val="0"/>
                  </a:spcAft>
                  <a:buFontTx/>
                  <a:buNone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ko-KR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ko-KR" altLang="en-US" sz="2000" i="1" dirty="0"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en-US" altLang="ko-KR" sz="2000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kumimoji="0" lang="en-US" altLang="ko-KR" sz="2000" kern="0" dirty="0" smtClean="0">
                    <a:solidFill>
                      <a:srgbClr val="000000"/>
                    </a:solidFill>
                    <a:latin typeface="+mn-lt"/>
                  </a:rPr>
                  <a:t> = 6.58 (</a:t>
                </a:r>
                <a:r>
                  <a:rPr lang="en-US" altLang="ko-KR" sz="2000" dirty="0" smtClean="0">
                    <a:latin typeface="+mn-lt"/>
                    <a:cs typeface="Arial" panose="020B0604020202020204" pitchFamily="34" charset="0"/>
                  </a:rPr>
                  <a:t>2.6</a:t>
                </a:r>
                <a:r>
                  <a:rPr lang="en-US" altLang="ko-KR" sz="2000" dirty="0" smtClean="0">
                    <a:latin typeface="+mn-lt"/>
                    <a:cs typeface="Arial" panose="020B0604020202020204" pitchFamily="34" charset="0"/>
                    <a:sym typeface="Symbol"/>
                  </a:rPr>
                  <a:t>)</a:t>
                </a:r>
                <a:endParaRPr kumimoji="0" lang="en-US" altLang="ko-KR" sz="2000" kern="0" dirty="0" smtClean="0">
                  <a:latin typeface="+mn-lt"/>
                </a:endParaRPr>
              </a:p>
              <a:p>
                <a:pPr fontAlgn="auto" latinLnBrk="0">
                  <a:spcBef>
                    <a:spcPct val="0"/>
                  </a:spcBef>
                  <a:spcAft>
                    <a:spcPts val="0"/>
                  </a:spcAft>
                  <a:buFontTx/>
                  <a:buNone/>
                  <a:defRPr/>
                </a:pPr>
                <a:r>
                  <a:rPr kumimoji="0" lang="en-US" altLang="ko-KR" sz="2000" kern="0" dirty="0" smtClean="0">
                    <a:solidFill>
                      <a:srgbClr val="000000"/>
                    </a:solidFill>
                    <a:latin typeface="+mn-lt"/>
                  </a:rPr>
                  <a:t>p-value = 0.067</a:t>
                </a:r>
              </a:p>
            </p:txBody>
          </p:sp>
        </mc:Choice>
        <mc:Fallback>
          <p:sp>
            <p:nvSpPr>
              <p:cNvPr id="23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41074" y="4710604"/>
                <a:ext cx="2491366" cy="1022652"/>
              </a:xfrm>
              <a:prstGeom prst="rect">
                <a:avLst/>
              </a:prstGeom>
              <a:blipFill rotWithShape="1">
                <a:blip r:embed="rId5"/>
                <a:stretch>
                  <a:fillRect l="-2689" t="-2395" b="-1077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37"/>
          <p:cNvSpPr txBox="1">
            <a:spLocks noChangeArrowheads="1"/>
          </p:cNvSpPr>
          <p:nvPr/>
        </p:nvSpPr>
        <p:spPr bwMode="auto">
          <a:xfrm>
            <a:off x="6288088" y="6172200"/>
            <a:ext cx="14811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fontAlgn="auto" latinLnBrk="0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en-US" altLang="ko-KR" sz="1600" kern="0" smtClean="0">
                <a:solidFill>
                  <a:srgbClr val="FF0000"/>
                </a:solidFill>
              </a:rPr>
              <a:t>(Beginning </a:t>
            </a:r>
          </a:p>
          <a:p>
            <a:pPr fontAlgn="auto" latinLnBrk="0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en-US" altLang="ko-KR" sz="1600" kern="0" smtClean="0">
                <a:solidFill>
                  <a:srgbClr val="FF0000"/>
                </a:solidFill>
              </a:rPr>
              <a:t>of reactor cycle)</a:t>
            </a:r>
          </a:p>
        </p:txBody>
      </p:sp>
      <p:sp>
        <p:nvSpPr>
          <p:cNvPr id="38" name="TextBox 39"/>
          <p:cNvSpPr txBox="1">
            <a:spLocks noChangeArrowheads="1"/>
          </p:cNvSpPr>
          <p:nvPr/>
        </p:nvSpPr>
        <p:spPr bwMode="auto">
          <a:xfrm>
            <a:off x="2051919" y="6093296"/>
            <a:ext cx="14716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fontAlgn="auto" latinLnBrk="0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en-US" altLang="ko-KR" sz="1600" kern="0" dirty="0" smtClean="0">
                <a:solidFill>
                  <a:srgbClr val="FF0000"/>
                </a:solidFill>
              </a:rPr>
              <a:t>(End </a:t>
            </a:r>
          </a:p>
          <a:p>
            <a:pPr fontAlgn="auto" latinLnBrk="0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en-US" altLang="ko-KR" sz="1600" kern="0" dirty="0" smtClean="0">
                <a:solidFill>
                  <a:srgbClr val="FF0000"/>
                </a:solidFill>
              </a:rPr>
              <a:t>of reactor cycle)</a:t>
            </a:r>
          </a:p>
        </p:txBody>
      </p:sp>
      <p:cxnSp>
        <p:nvCxnSpPr>
          <p:cNvPr id="39" name="직선 화살표 연결선 38"/>
          <p:cNvCxnSpPr/>
          <p:nvPr/>
        </p:nvCxnSpPr>
        <p:spPr>
          <a:xfrm flipH="1">
            <a:off x="1475656" y="6385396"/>
            <a:ext cx="576263" cy="0"/>
          </a:xfrm>
          <a:prstGeom prst="straightConnector1">
            <a:avLst/>
          </a:prstGeom>
          <a:noFill/>
          <a:ln w="57150" cap="flat" cmpd="sng" algn="ctr">
            <a:solidFill>
              <a:srgbClr val="0066FF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0" name="직선 화살표 연결선 39"/>
          <p:cNvCxnSpPr/>
          <p:nvPr/>
        </p:nvCxnSpPr>
        <p:spPr>
          <a:xfrm>
            <a:off x="7505700" y="6381750"/>
            <a:ext cx="639763" cy="0"/>
          </a:xfrm>
          <a:prstGeom prst="straightConnector1">
            <a:avLst/>
          </a:prstGeom>
          <a:noFill/>
          <a:ln w="57150" cap="flat" cmpd="sng" algn="ctr">
            <a:solidFill>
              <a:srgbClr val="0066FF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C7B7C-97AD-4B9A-93E4-EE47F73C1FD6}" type="slidenum">
              <a:rPr lang="en-US" altLang="ja-JP" smtClean="0"/>
              <a:pPr>
                <a:defRPr/>
              </a:pPr>
              <a:t>20</a:t>
            </a:fld>
            <a:endParaRPr lang="en-US" altLang="ja-JP"/>
          </a:p>
        </p:txBody>
      </p:sp>
      <p:sp>
        <p:nvSpPr>
          <p:cNvPr id="17" name="TextBox 16"/>
          <p:cNvSpPr txBox="1"/>
          <p:nvPr/>
        </p:nvSpPr>
        <p:spPr>
          <a:xfrm>
            <a:off x="467544" y="869811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2.6</a:t>
            </a:r>
            <a:r>
              <a:rPr lang="en-US" altLang="ko-KR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 i</a:t>
            </a:r>
            <a:r>
              <a:rPr lang="en-US" altLang="ko-KR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ndication of 5 MeV excess coming from </a:t>
            </a:r>
            <a:r>
              <a:rPr lang="en-US" altLang="ko-KR" sz="2400" baseline="30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235</a:t>
            </a:r>
            <a:r>
              <a:rPr lang="en-US" altLang="ko-KR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fuel isotope fission !!</a:t>
            </a:r>
            <a:endParaRPr lang="ko-KR" altLang="en-US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39069" y="3933056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+mn-lt"/>
              </a:rPr>
              <a:t>(2.545 +-0.065) %</a:t>
            </a:r>
            <a:endParaRPr lang="ko-KR" alt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85522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4" name="Rectangle 23"/>
          <p:cNvSpPr>
            <a:spLocks noChangeArrowheads="1"/>
          </p:cNvSpPr>
          <p:nvPr/>
        </p:nvSpPr>
        <p:spPr bwMode="auto">
          <a:xfrm>
            <a:off x="251520" y="63389"/>
            <a:ext cx="8669659" cy="576262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r>
              <a:rPr kumimoji="0" lang="en-US" altLang="ko-KR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Measurement of Absolute Reactor Neutrino Flux</a:t>
            </a:r>
            <a:endParaRPr kumimoji="0" lang="ko-KR" altLang="en-US" sz="2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9965-13AA-4ECA-AE70-494824F9F19A}" type="slidenum">
              <a:rPr lang="en-US" altLang="ko-KR" smtClean="0"/>
              <a:pPr/>
              <a:t>21</a:t>
            </a:fld>
            <a:endParaRPr lang="en-US" altLang="ko-KR"/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653017"/>
              </p:ext>
            </p:extLst>
          </p:nvPr>
        </p:nvGraphicFramePr>
        <p:xfrm>
          <a:off x="3039522" y="850032"/>
          <a:ext cx="5638650" cy="1066800"/>
        </p:xfrm>
        <a:graphic>
          <a:graphicData uri="http://schemas.openxmlformats.org/drawingml/2006/table">
            <a:tbl>
              <a:tblPr firstRow="1" bandRow="1"/>
              <a:tblGrid>
                <a:gridCol w="5638650"/>
              </a:tblGrid>
              <a:tr h="28889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atinLnBrk="1"/>
                      <a:r>
                        <a:rPr lang="en-US" altLang="ko-KR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/ Prediction,   RENO 2200 days at near (411 m)</a:t>
                      </a:r>
                      <a:endParaRPr lang="ko-KR" alt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55371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latinLnBrk="1"/>
                      <a:r>
                        <a:rPr kumimoji="0" lang="en-US" altLang="ko-KR" sz="2000" b="0" dirty="0" smtClean="0">
                          <a:solidFill>
                            <a:srgbClr val="99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0.924 </a:t>
                      </a:r>
                      <a:r>
                        <a:rPr kumimoji="0" lang="en-US" altLang="ko-KR" sz="2000" b="0" dirty="0" smtClean="0">
                          <a:solidFill>
                            <a:srgbClr val="99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+- 0.018 (for Huber + Mueller</a:t>
                      </a:r>
                      <a:r>
                        <a:rPr kumimoji="0" lang="en-US" altLang="ko-KR" sz="2000" b="0" baseline="0" dirty="0" smtClean="0">
                          <a:solidFill>
                            <a:srgbClr val="99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model)</a:t>
                      </a:r>
                    </a:p>
                    <a:p>
                      <a:pPr algn="l" latinLnBrk="1"/>
                      <a:r>
                        <a:rPr kumimoji="0" lang="en-US" altLang="ko-KR" sz="2000" b="0" dirty="0" smtClean="0">
                          <a:solidFill>
                            <a:srgbClr val="99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0.965 </a:t>
                      </a:r>
                      <a:r>
                        <a:rPr kumimoji="0" lang="en-US" altLang="ko-KR" sz="2000" b="0" dirty="0" smtClean="0">
                          <a:solidFill>
                            <a:srgbClr val="99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+- 0.018</a:t>
                      </a:r>
                      <a:r>
                        <a:rPr lang="en-US" altLang="ko-KR" sz="2000" b="0" dirty="0" smtClean="0">
                          <a:solidFill>
                            <a:srgbClr val="99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(for ILL + Vogel</a:t>
                      </a:r>
                      <a:r>
                        <a:rPr lang="en-US" altLang="ko-KR" sz="2000" b="0" baseline="0" dirty="0" smtClean="0">
                          <a:solidFill>
                            <a:srgbClr val="99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model)</a:t>
                      </a:r>
                      <a:endParaRPr lang="ko-KR" altLang="en-US" sz="2000" b="0" dirty="0">
                        <a:solidFill>
                          <a:srgbClr val="9933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14349" y="6150556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algn="just" fontAlgn="auto" latinLnBrk="0">
              <a:spcBef>
                <a:spcPct val="50000"/>
              </a:spcBef>
              <a:spcAft>
                <a:spcPts val="0"/>
              </a:spcAft>
              <a:buFontTx/>
              <a:buNone/>
            </a:pPr>
            <a:r>
              <a:rPr kumimoji="0" lang="en-US" altLang="ko-KR" sz="18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Deficit of observed reactor neutrino fluxes relative to the prediction (Huber + Mueller model) indicates an overestimated flux or possible oscillation to sterile neutrinos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0823" y="841111"/>
                <a:ext cx="2654984" cy="923330"/>
              </a:xfrm>
              <a:prstGeom prst="rect">
                <a:avLst/>
              </a:prstGeom>
              <a:noFill/>
              <a:ln w="12700">
                <a:solidFill>
                  <a:sysClr val="windowText" lastClr="0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맑은 고딕" panose="020B0503020000020004" pitchFamily="50" charset="-127"/>
                  </a:rPr>
                  <a:t>Cross section calculation</a:t>
                </a:r>
              </a:p>
              <a:p>
                <a:pPr marL="285750" marR="0" lvl="0" indent="-28575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맑은 고딕" panose="020B0503020000020004" pitchFamily="50" charset="-127"/>
                  </a:rPr>
                  <a:t>Vogel 84 formalism</a:t>
                </a:r>
              </a:p>
              <a:p>
                <a:pPr marL="285750" marR="0" lvl="0" indent="-28575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ko-KR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a:rPr kumimoji="0" lang="ko-KR" alt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0" lang="en-US" altLang="ko-KR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kumimoji="0" lang="en-US" altLang="ko-KR" sz="1800" b="0" i="0" u="none" strike="noStrike" kern="1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맑은 고딕" panose="020B0503020000020004" pitchFamily="50" charset="-127"/>
                  </a:rPr>
                  <a:t>= 880.2s (PDG2017)</a:t>
                </a:r>
                <a:endParaRPr kumimoji="0" lang="ko-KR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23" y="841111"/>
                <a:ext cx="2654984" cy="923330"/>
              </a:xfrm>
              <a:prstGeom prst="rect">
                <a:avLst/>
              </a:prstGeom>
              <a:blipFill rotWithShape="0">
                <a:blip r:embed="rId3"/>
                <a:stretch>
                  <a:fillRect l="-1831" t="-3922" r="-458" b="-8497"/>
                </a:stretch>
              </a:blipFill>
              <a:ln w="12700">
                <a:solidFill>
                  <a:sysClr val="windowText" lastClr="00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그룹 18"/>
          <p:cNvGrpSpPr/>
          <p:nvPr/>
        </p:nvGrpSpPr>
        <p:grpSpPr>
          <a:xfrm>
            <a:off x="744279" y="2199302"/>
            <a:ext cx="7406550" cy="3932979"/>
            <a:chOff x="552892" y="2114679"/>
            <a:chExt cx="7406550" cy="3932979"/>
          </a:xfrm>
        </p:grpSpPr>
        <p:pic>
          <p:nvPicPr>
            <p:cNvPr id="20" name="그림 19"/>
            <p:cNvPicPr>
              <a:picLocks noChangeAspect="1"/>
            </p:cNvPicPr>
            <p:nvPr/>
          </p:nvPicPr>
          <p:blipFill rotWithShape="1">
            <a:blip r:embed="rId4"/>
            <a:srcRect l="1742" t="11511" r="3936" b="3212"/>
            <a:stretch/>
          </p:blipFill>
          <p:spPr>
            <a:xfrm>
              <a:off x="552892" y="2114679"/>
              <a:ext cx="7406550" cy="393297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1713688" y="2267070"/>
                  <a:ext cx="5957974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kumimoji="0" lang="en-US" altLang="ko-KR" sz="1800" b="1" dirty="0" smtClean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RENO :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kumimoji="0" lang="en-US" altLang="ko-KR" sz="18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kumimoji="0" lang="en-US" altLang="ko-KR" sz="1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kumimoji="0" lang="en-US" altLang="ko-KR" sz="1800" b="1" i="1" baseline="-250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</m:oMath>
                  </a14:m>
                  <a:r>
                    <a:rPr kumimoji="0" lang="en-US" altLang="ko-KR" sz="1800" b="1" dirty="0" smtClean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 = (5.785 </a:t>
                  </a:r>
                  <a:r>
                    <a:rPr kumimoji="0" lang="en-US" altLang="ko-KR" sz="1800" b="1" dirty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+- </a:t>
                  </a:r>
                  <a:r>
                    <a:rPr kumimoji="0" lang="en-US" altLang="ko-KR" sz="1800" b="1" dirty="0" smtClean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0.113) x 10</a:t>
                  </a:r>
                  <a:r>
                    <a:rPr kumimoji="0" lang="en-US" altLang="ko-KR" sz="1800" b="1" baseline="30000" dirty="0" smtClean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-43</a:t>
                  </a:r>
                  <a:r>
                    <a:rPr kumimoji="0" lang="en-US" altLang="ko-KR" sz="1800" b="1" dirty="0" smtClean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 cm</a:t>
                  </a:r>
                  <a:r>
                    <a:rPr kumimoji="0" lang="en-US" altLang="ko-KR" sz="1800" b="1" baseline="30000" dirty="0" smtClean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2</a:t>
                  </a:r>
                  <a:r>
                    <a:rPr kumimoji="0" lang="en-US" altLang="ko-KR" sz="1800" b="1" dirty="0" smtClean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/fission</a:t>
                  </a:r>
                </a:p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kumimoji="0" lang="en-US" altLang="ko-KR" sz="1800" b="1" dirty="0" smtClean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H-M model :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kumimoji="0" lang="en-US" altLang="ko-KR" sz="1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kumimoji="0" lang="en-US" altLang="ko-KR" sz="1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kumimoji="0" lang="en-US" altLang="ko-KR" sz="1800" b="1" i="1" baseline="-25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</m:oMath>
                  </a14:m>
                  <a:r>
                    <a:rPr kumimoji="0" lang="en-US" altLang="ko-KR" sz="1800" b="1" dirty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 = </a:t>
                  </a:r>
                  <a:r>
                    <a:rPr kumimoji="0" lang="en-US" altLang="ko-KR" sz="1800" b="1" dirty="0" smtClean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(6.271 </a:t>
                  </a:r>
                  <a:r>
                    <a:rPr kumimoji="0" lang="en-US" altLang="ko-KR" sz="1800" b="1" dirty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+- </a:t>
                  </a:r>
                  <a:r>
                    <a:rPr kumimoji="0" lang="en-US" altLang="ko-KR" sz="1800" b="1" dirty="0" smtClean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0.150) </a:t>
                  </a:r>
                  <a:r>
                    <a:rPr kumimoji="0" lang="en-US" altLang="ko-KR" sz="1800" b="1" dirty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x 10</a:t>
                  </a:r>
                  <a:r>
                    <a:rPr kumimoji="0" lang="en-US" altLang="ko-KR" sz="1800" b="1" baseline="30000" dirty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-43</a:t>
                  </a:r>
                  <a:r>
                    <a:rPr kumimoji="0" lang="en-US" altLang="ko-KR" sz="1800" b="1" dirty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 cm</a:t>
                  </a:r>
                  <a:r>
                    <a:rPr kumimoji="0" lang="en-US" altLang="ko-KR" sz="1800" b="1" baseline="30000" dirty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2</a:t>
                  </a:r>
                  <a:r>
                    <a:rPr kumimoji="0" lang="en-US" altLang="ko-KR" sz="1800" b="1" dirty="0">
                      <a:solidFill>
                        <a:prstClr val="black"/>
                      </a:solidFill>
                      <a:latin typeface="Calibri" panose="020F0502020204030204"/>
                      <a:ea typeface="맑은 고딕" panose="020B0503020000020004" pitchFamily="50" charset="-127"/>
                    </a:rPr>
                    <a:t>/fission</a:t>
                  </a:r>
                  <a:endParaRPr kumimoji="0" lang="ko-KR" altLang="en-US" sz="1800" b="1" dirty="0">
                    <a:solidFill>
                      <a:prstClr val="black"/>
                    </a:solidFill>
                    <a:latin typeface="Calibri" panose="020F0502020204030204"/>
                    <a:ea typeface="맑은 고딕" panose="020B0503020000020004" pitchFamily="50" charset="-127"/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13688" y="2267070"/>
                  <a:ext cx="5957974" cy="646331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921" t="-5660" b="-14151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1327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4" name="Rectangle 23"/>
          <p:cNvSpPr>
            <a:spLocks noChangeArrowheads="1"/>
          </p:cNvSpPr>
          <p:nvPr/>
        </p:nvSpPr>
        <p:spPr bwMode="auto">
          <a:xfrm>
            <a:off x="251520" y="260450"/>
            <a:ext cx="8669659" cy="576262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r>
              <a:rPr lang="en-US" altLang="ko-KR" sz="2800" b="1" dirty="0">
                <a:solidFill>
                  <a:srgbClr val="000000"/>
                </a:solidFill>
                <a:latin typeface="Arial" charset="0"/>
              </a:rPr>
              <a:t>Unfolded Reactor Antineutrino Spectrum</a:t>
            </a:r>
            <a:endParaRPr kumimoji="0" lang="ko-KR" altLang="en-US" sz="2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9965-13AA-4ECA-AE70-494824F9F19A}" type="slidenum">
              <a:rPr lang="en-US" altLang="ko-KR" smtClean="0"/>
              <a:pPr/>
              <a:t>22</a:t>
            </a:fld>
            <a:endParaRPr lang="en-US" altLang="ko-KR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3"/>
          <a:srcRect l="1806" t="10671" r="1555" b="2129"/>
          <a:stretch/>
        </p:blipFill>
        <p:spPr>
          <a:xfrm>
            <a:off x="4683839" y="1879676"/>
            <a:ext cx="4283944" cy="2904538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4"/>
          <a:srcRect l="1566" t="10759" r="1556" b="2296"/>
          <a:stretch/>
        </p:blipFill>
        <p:spPr>
          <a:xfrm>
            <a:off x="127596" y="1902243"/>
            <a:ext cx="4294539" cy="289604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425500" y="1201332"/>
            <a:ext cx="3232504" cy="461665"/>
          </a:xfrm>
          <a:prstGeom prst="rect">
            <a:avLst/>
          </a:prstGeom>
          <a:solidFill>
            <a:srgbClr val="4472C4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</a:rPr>
              <a:t>Spectral comparison</a:t>
            </a:r>
            <a:endParaRPr kumimoji="0" lang="ko-KR" altLang="en-US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8403" y="6010416"/>
            <a:ext cx="8535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kumimoji="0" lang="en-US" altLang="ko-KR" sz="2400" dirty="0" smtClean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Unfolding using iterative method in </a:t>
            </a:r>
            <a:r>
              <a:rPr kumimoji="0" lang="en-US" altLang="ko-KR" sz="2400" i="1" dirty="0" err="1" smtClean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RooUnfold</a:t>
            </a:r>
            <a:endParaRPr kumimoji="0" lang="ko-KR" altLang="en-US" sz="2400" i="1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6075" y="4915245"/>
            <a:ext cx="3847841" cy="707886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</a:rPr>
              <a:t>* MC is normalized to data in the region excluding 3.6 &lt; </a:t>
            </a:r>
            <a:r>
              <a:rPr kumimoji="0" lang="en-US" altLang="ko-KR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</a:rPr>
              <a:t>E</a:t>
            </a:r>
            <a:r>
              <a:rPr kumimoji="0" lang="en-US" altLang="ko-KR" sz="20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</a:rPr>
              <a:t>p</a:t>
            </a:r>
            <a:r>
              <a:rPr kumimoji="0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</a:rPr>
              <a:t> &lt; 6.6 MeV</a:t>
            </a:r>
            <a:endParaRPr kumimoji="0" lang="ko-KR" alt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5995" y="1016667"/>
            <a:ext cx="3710763" cy="830997"/>
          </a:xfrm>
          <a:prstGeom prst="rect">
            <a:avLst/>
          </a:prstGeom>
          <a:solidFill>
            <a:srgbClr val="4472C4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</a:rPr>
              <a:t>Measured spectrum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</a:rPr>
              <a:t>vs. H-M prediction</a:t>
            </a:r>
            <a:endParaRPr kumimoji="0" lang="ko-KR" altLang="en-US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528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7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873648"/>
            <a:ext cx="5140325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/>
          <a:lstStyle/>
          <a:p>
            <a:pPr algn="ctr">
              <a:defRPr/>
            </a:pPr>
            <a:endParaRPr lang="en-US" altLang="ko-KR" sz="5400" b="1" baseline="-25000" dirty="0">
              <a:solidFill>
                <a:srgbClr val="0000CC"/>
              </a:solidFill>
              <a:latin typeface="Arial" pitchFamily="34" charset="0"/>
              <a:ea typeface="굴림" pitchFamily="50" charset="-127"/>
            </a:endParaRPr>
          </a:p>
        </p:txBody>
      </p:sp>
      <p:sp>
        <p:nvSpPr>
          <p:cNvPr id="502789" name="TextBox 6"/>
          <p:cNvSpPr txBox="1">
            <a:spLocks noChangeArrowheads="1"/>
          </p:cNvSpPr>
          <p:nvPr/>
        </p:nvSpPr>
        <p:spPr bwMode="auto">
          <a:xfrm>
            <a:off x="285750" y="1179909"/>
            <a:ext cx="8559800" cy="1384995"/>
          </a:xfrm>
          <a:prstGeom prst="rect">
            <a:avLst/>
          </a:prstGeom>
          <a:solidFill>
            <a:srgbClr val="FEFF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ko-KR" sz="2800" u="sng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Motivation: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ko-KR" sz="800" dirty="0" smtClean="0">
              <a:solidFill>
                <a:srgbClr val="000000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ko-KR" sz="24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1. Independent measurement of </a:t>
            </a:r>
            <a:r>
              <a:rPr lang="en-US" altLang="ko-KR" sz="2400" dirty="0" smtClean="0">
                <a:solidFill>
                  <a:srgbClr val="000000"/>
                </a:solidFill>
                <a:latin typeface="Symbol" pitchFamily="18" charset="2"/>
                <a:ea typeface="굴림" pitchFamily="50" charset="-127"/>
                <a:cs typeface="Arial" pitchFamily="34" charset="0"/>
              </a:rPr>
              <a:t>q</a:t>
            </a:r>
            <a:r>
              <a:rPr lang="en-US" altLang="ko-KR" sz="2400" baseline="-250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13</a:t>
            </a:r>
            <a:r>
              <a:rPr lang="en-US" altLang="ko-KR" sz="24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value.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ko-KR" sz="24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2. Consistency and systematic check on reactor neutrinos.</a:t>
            </a:r>
          </a:p>
        </p:txBody>
      </p:sp>
      <p:pic>
        <p:nvPicPr>
          <p:cNvPr id="502790" name="Picture 5" descr="RENO_d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2938735"/>
            <a:ext cx="3565526" cy="373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2791" name="TextBox 19"/>
          <p:cNvSpPr txBox="1">
            <a:spLocks noChangeArrowheads="1"/>
          </p:cNvSpPr>
          <p:nvPr/>
        </p:nvSpPr>
        <p:spPr bwMode="auto">
          <a:xfrm>
            <a:off x="4643438" y="2792685"/>
            <a:ext cx="3840162" cy="369888"/>
          </a:xfrm>
          <a:prstGeom prst="rect">
            <a:avLst/>
          </a:prstGeom>
          <a:solidFill>
            <a:srgbClr val="FF862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1800" b="1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n-H IBD Event Vertex Distribution</a:t>
            </a:r>
          </a:p>
        </p:txBody>
      </p:sp>
      <p:sp>
        <p:nvSpPr>
          <p:cNvPr id="502792" name="TextBox 20"/>
          <p:cNvSpPr txBox="1">
            <a:spLocks noChangeArrowheads="1"/>
          </p:cNvSpPr>
          <p:nvPr/>
        </p:nvSpPr>
        <p:spPr bwMode="auto">
          <a:xfrm>
            <a:off x="4613275" y="4332560"/>
            <a:ext cx="711200" cy="338138"/>
          </a:xfrm>
          <a:prstGeom prst="rect">
            <a:avLst/>
          </a:prstGeom>
          <a:solidFill>
            <a:srgbClr val="FFF9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ko-KR" sz="160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target</a:t>
            </a:r>
          </a:p>
        </p:txBody>
      </p:sp>
      <p:sp>
        <p:nvSpPr>
          <p:cNvPr id="502793" name="TextBox 21"/>
          <p:cNvSpPr txBox="1">
            <a:spLocks noChangeArrowheads="1"/>
          </p:cNvSpPr>
          <p:nvPr/>
        </p:nvSpPr>
        <p:spPr bwMode="auto">
          <a:xfrm>
            <a:off x="6450013" y="4332560"/>
            <a:ext cx="1071562" cy="338138"/>
          </a:xfrm>
          <a:prstGeom prst="rect">
            <a:avLst/>
          </a:prstGeom>
          <a:solidFill>
            <a:srgbClr val="FFF9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ko-KR" sz="1600" smtClean="0">
                <a:solidFill>
                  <a:srgbClr val="000000"/>
                </a:solidFill>
                <a:latin typeface="Symbol" pitchFamily="18" charset="2"/>
                <a:ea typeface="굴림" pitchFamily="50" charset="-127"/>
              </a:rPr>
              <a:t>g</a:t>
            </a:r>
            <a:r>
              <a:rPr lang="en-US" altLang="ko-KR" sz="160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-</a:t>
            </a:r>
            <a:r>
              <a:rPr lang="en-US" altLang="ko-KR" sz="160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catcher</a:t>
            </a:r>
          </a:p>
        </p:txBody>
      </p:sp>
      <p:sp>
        <p:nvSpPr>
          <p:cNvPr id="12" name="Rectangle 70"/>
          <p:cNvSpPr>
            <a:spLocks noChangeArrowheads="1"/>
          </p:cNvSpPr>
          <p:nvPr/>
        </p:nvSpPr>
        <p:spPr bwMode="auto">
          <a:xfrm>
            <a:off x="395536" y="305470"/>
            <a:ext cx="8424936" cy="603250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000" b="1" kern="0" dirty="0" smtClean="0">
                <a:solidFill>
                  <a:srgbClr val="000000"/>
                </a:solidFill>
                <a:latin typeface="Arial" charset="0"/>
              </a:rPr>
              <a:t>n-H IBD Analysis</a:t>
            </a:r>
            <a:r>
              <a:rPr kumimoji="0" lang="en-US" altLang="ko-KR" sz="2800" kern="0" spc="10" dirty="0" smtClean="0">
                <a:solidFill>
                  <a:srgbClr val="000000"/>
                </a:solidFill>
                <a:latin typeface="Symbol" panose="05050102010706020507" pitchFamily="18" charset="2"/>
                <a:ea typeface="굴림" pitchFamily="50" charset="-127"/>
                <a:cs typeface="Arial" pitchFamily="34" charset="0"/>
              </a:rPr>
              <a:t>|</a:t>
            </a:r>
            <a:endParaRPr kumimoji="0" lang="en-US" altLang="ko-KR" sz="3000" b="1" kern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273D5-86FF-493D-B736-2C12E3FBCDBB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38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TextBox 16"/>
          <p:cNvSpPr txBox="1">
            <a:spLocks noChangeArrowheads="1"/>
          </p:cNvSpPr>
          <p:nvPr/>
        </p:nvSpPr>
        <p:spPr bwMode="auto">
          <a:xfrm>
            <a:off x="1998663" y="10699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latinLnBrk="1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defTabSz="457200" latinLnBrk="1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defTabSz="457200" latinLnBrk="1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defTabSz="457200" latinLnBrk="1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defTabSz="457200" latinLnBrk="1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kumimoji="0" lang="en-US" altLang="ko-KR" sz="1800" smtClean="0">
              <a:solidFill>
                <a:srgbClr val="000000"/>
              </a:solidFill>
              <a:latin typeface="Calibri" pitchFamily="34" charset="0"/>
              <a:ea typeface="굴림" pitchFamily="50" charset="-127"/>
            </a:endParaRPr>
          </a:p>
        </p:txBody>
      </p:sp>
      <p:sp>
        <p:nvSpPr>
          <p:cNvPr id="10" name="Rectangle 70"/>
          <p:cNvSpPr>
            <a:spLocks noChangeArrowheads="1"/>
          </p:cNvSpPr>
          <p:nvPr/>
        </p:nvSpPr>
        <p:spPr bwMode="auto">
          <a:xfrm>
            <a:off x="961840" y="233363"/>
            <a:ext cx="7093135" cy="603250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000" b="1" dirty="0" smtClean="0">
                <a:solidFill>
                  <a:prstClr val="black"/>
                </a:solidFill>
                <a:latin typeface="Symbol" pitchFamily="18" charset="2"/>
                <a:ea typeface="MS PGothic" pitchFamily="34" charset="-128"/>
                <a:cs typeface="Symbol" pitchFamily="18" charset="2"/>
              </a:rPr>
              <a:t>q</a:t>
            </a:r>
            <a:r>
              <a:rPr lang="en-US" altLang="ko-KR" sz="3000" b="1" baseline="-25000" dirty="0" smtClean="0">
                <a:solidFill>
                  <a:prstClr val="black"/>
                </a:solidFill>
                <a:latin typeface="Arial" pitchFamily="34" charset="0"/>
                <a:ea typeface="MS PGothic" pitchFamily="34" charset="-128"/>
                <a:cs typeface="Symbol" pitchFamily="18" charset="2"/>
              </a:rPr>
              <a:t>13</a:t>
            </a:r>
            <a:r>
              <a:rPr lang="en-US" altLang="ko-KR" sz="3000" b="1" dirty="0" smtClean="0">
                <a:solidFill>
                  <a:prstClr val="black"/>
                </a:solidFill>
                <a:latin typeface="Arial" pitchFamily="34" charset="0"/>
                <a:ea typeface="MS PGothic" pitchFamily="34" charset="-128"/>
                <a:cs typeface="Symbol" pitchFamily="18" charset="2"/>
              </a:rPr>
              <a:t> </a:t>
            </a:r>
            <a:r>
              <a:rPr lang="en-US" altLang="ko-KR" sz="3000" b="1" dirty="0">
                <a:solidFill>
                  <a:prstClr val="black"/>
                </a:solidFill>
                <a:latin typeface="Arial" pitchFamily="34" charset="0"/>
                <a:ea typeface="MS PGothic" pitchFamily="34" charset="-128"/>
                <a:cs typeface="Symbol" pitchFamily="18" charset="2"/>
              </a:rPr>
              <a:t>Measurement with </a:t>
            </a:r>
            <a:r>
              <a:rPr lang="en-US" altLang="ko-KR" sz="3000" b="1" dirty="0" smtClean="0">
                <a:solidFill>
                  <a:prstClr val="black"/>
                </a:solidFill>
                <a:latin typeface="Arial" pitchFamily="34" charset="0"/>
                <a:ea typeface="MS PGothic" pitchFamily="34" charset="-128"/>
                <a:cs typeface="Symbol" pitchFamily="18" charset="2"/>
              </a:rPr>
              <a:t>n-H</a:t>
            </a:r>
            <a:endParaRPr kumimoji="0" lang="en-US" altLang="ko-KR" sz="3000" b="1" kern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22612" name="Picture 20" descr="http://reno01.snu.ac.kr/~reno/wiki/images/d/da/NH_5MeV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1700808"/>
            <a:ext cx="8999363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34498" y="5807585"/>
            <a:ext cx="6367097" cy="461665"/>
          </a:xfrm>
          <a:prstGeom prst="rect">
            <a:avLst/>
          </a:prstGeom>
          <a:solidFill>
            <a:srgbClr val="BBE0E3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sin</a:t>
            </a:r>
            <a:r>
              <a:rPr kumimoji="0" lang="en-US" altLang="ko-KR" sz="24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ko-K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l-GR" altLang="ko-K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kumimoji="0" lang="en-US" altLang="ko-KR" sz="24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kumimoji="0" lang="en-US" altLang="ko-K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= 0.085±0.008(stat.)±0.012(syst.)</a:t>
            </a:r>
            <a:endParaRPr kumimoji="0" lang="ko-KR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781BC-6433-4623-A90D-8041EDA7E148}" type="slidenum">
              <a:rPr lang="ko-KR" altLang="en-US" smtClean="0"/>
              <a:pPr/>
              <a:t>24</a:t>
            </a:fld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406" y="6286520"/>
            <a:ext cx="885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rgbClr val="0070C0"/>
                </a:solidFill>
              </a:rPr>
              <a:t>Poster Presentation “Measurement of </a:t>
            </a:r>
            <a:r>
              <a:rPr lang="en-US" altLang="ja-JP" sz="1400" b="1" dirty="0" smtClean="0">
                <a:solidFill>
                  <a:srgbClr val="0070C0"/>
                </a:solidFill>
                <a:latin typeface="Symbol" pitchFamily="18" charset="2"/>
                <a:ea typeface="MS PGothic" pitchFamily="34" charset="-128"/>
              </a:rPr>
              <a:t>q</a:t>
            </a:r>
            <a:r>
              <a:rPr lang="en-US" altLang="ja-JP" sz="1400" baseline="-25000" dirty="0" smtClean="0">
                <a:solidFill>
                  <a:srgbClr val="0070C0"/>
                </a:solidFill>
                <a:latin typeface="Arial" charset="0"/>
                <a:ea typeface="MS PGothic" pitchFamily="34" charset="-128"/>
              </a:rPr>
              <a:t>13</a:t>
            </a:r>
            <a:r>
              <a:rPr lang="en-US" altLang="ko-KR" sz="1400" dirty="0" smtClean="0">
                <a:solidFill>
                  <a:srgbClr val="0070C0"/>
                </a:solidFill>
              </a:rPr>
              <a:t> in the reactor neutrino events with neutron captures on Hydrogen at RENO” by C. D. Shin (# 178)</a:t>
            </a:r>
            <a:endParaRPr lang="ko-KR" altLang="en-US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94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TextBox 16"/>
          <p:cNvSpPr txBox="1">
            <a:spLocks noChangeArrowheads="1"/>
          </p:cNvSpPr>
          <p:nvPr/>
        </p:nvSpPr>
        <p:spPr bwMode="auto">
          <a:xfrm>
            <a:off x="1998663" y="10699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latinLnBrk="1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defTabSz="457200" latinLnBrk="1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defTabSz="457200" latinLnBrk="1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defTabSz="457200" latinLnBrk="1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defTabSz="457200" latinLnBrk="1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kumimoji="0" lang="en-US" altLang="ko-KR" sz="1800" smtClean="0">
              <a:solidFill>
                <a:srgbClr val="000000"/>
              </a:solidFill>
              <a:latin typeface="Calibri" pitchFamily="34" charset="0"/>
              <a:ea typeface="굴림" pitchFamily="50" charset="-127"/>
            </a:endParaRPr>
          </a:p>
        </p:txBody>
      </p:sp>
      <p:sp>
        <p:nvSpPr>
          <p:cNvPr id="10" name="Rectangle 70"/>
          <p:cNvSpPr>
            <a:spLocks noChangeArrowheads="1"/>
          </p:cNvSpPr>
          <p:nvPr/>
        </p:nvSpPr>
        <p:spPr bwMode="auto">
          <a:xfrm>
            <a:off x="961840" y="233363"/>
            <a:ext cx="7093135" cy="603250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000" b="1" dirty="0" smtClean="0">
                <a:solidFill>
                  <a:prstClr val="black"/>
                </a:solidFill>
                <a:latin typeface="Symbol" pitchFamily="18" charset="2"/>
                <a:ea typeface="MS PGothic" pitchFamily="34" charset="-128"/>
                <a:cs typeface="Symbol" pitchFamily="18" charset="2"/>
              </a:rPr>
              <a:t>q</a:t>
            </a:r>
            <a:r>
              <a:rPr lang="en-US" altLang="ko-KR" sz="3000" b="1" baseline="-25000" dirty="0" smtClean="0">
                <a:solidFill>
                  <a:prstClr val="black"/>
                </a:solidFill>
                <a:latin typeface="Arial" pitchFamily="34" charset="0"/>
                <a:ea typeface="MS PGothic" pitchFamily="34" charset="-128"/>
                <a:cs typeface="Symbol" pitchFamily="18" charset="2"/>
              </a:rPr>
              <a:t>13</a:t>
            </a:r>
            <a:r>
              <a:rPr lang="en-US" altLang="ko-KR" sz="3000" b="1" dirty="0" smtClean="0">
                <a:solidFill>
                  <a:prstClr val="black"/>
                </a:solidFill>
                <a:latin typeface="Arial" pitchFamily="34" charset="0"/>
                <a:ea typeface="MS PGothic" pitchFamily="34" charset="-128"/>
                <a:cs typeface="Symbol" pitchFamily="18" charset="2"/>
              </a:rPr>
              <a:t> and </a:t>
            </a:r>
            <a:r>
              <a:rPr lang="en-US" altLang="ko-KR" sz="2800" b="1" dirty="0">
                <a:solidFill>
                  <a:schemeClr val="tx1"/>
                </a:solidFill>
                <a:latin typeface="Arial" charset="0"/>
              </a:rPr>
              <a:t>|</a:t>
            </a:r>
            <a:r>
              <a:rPr lang="en-US" altLang="ko-KR" sz="2800" b="1" dirty="0">
                <a:solidFill>
                  <a:schemeClr val="tx1"/>
                </a:solidFill>
                <a:latin typeface="Symbol" charset="2"/>
                <a:cs typeface="Symbol" charset="2"/>
              </a:rPr>
              <a:t>D</a:t>
            </a:r>
            <a:r>
              <a:rPr lang="en-US" altLang="ko-KR" sz="2800" b="1" dirty="0">
                <a:solidFill>
                  <a:schemeClr val="tx1"/>
                </a:solidFill>
                <a:latin typeface="Arial" charset="0"/>
              </a:rPr>
              <a:t>m</a:t>
            </a:r>
            <a:r>
              <a:rPr lang="en-US" altLang="ko-KR" sz="2800" b="1" baseline="30000" dirty="0">
                <a:solidFill>
                  <a:schemeClr val="tx1"/>
                </a:solidFill>
                <a:latin typeface="Arial" charset="0"/>
              </a:rPr>
              <a:t>2</a:t>
            </a:r>
            <a:r>
              <a:rPr lang="en-US" altLang="ko-KR" sz="2800" b="1" baseline="-25000" dirty="0">
                <a:solidFill>
                  <a:schemeClr val="tx1"/>
                </a:solidFill>
                <a:latin typeface="Arial" charset="0"/>
              </a:rPr>
              <a:t>ee</a:t>
            </a:r>
            <a:r>
              <a:rPr lang="en-US" altLang="ko-KR" sz="2800" b="1" dirty="0">
                <a:solidFill>
                  <a:schemeClr val="tx1"/>
                </a:solidFill>
                <a:latin typeface="Arial" charset="0"/>
              </a:rPr>
              <a:t>| </a:t>
            </a:r>
            <a:r>
              <a:rPr lang="en-US" altLang="ko-KR" sz="3000" b="1" dirty="0" smtClean="0">
                <a:solidFill>
                  <a:prstClr val="black"/>
                </a:solidFill>
                <a:latin typeface="Arial" pitchFamily="34" charset="0"/>
                <a:ea typeface="MS PGothic" pitchFamily="34" charset="-128"/>
                <a:cs typeface="Symbol" pitchFamily="18" charset="2"/>
              </a:rPr>
              <a:t>Measurement </a:t>
            </a:r>
            <a:r>
              <a:rPr lang="en-US" altLang="ko-KR" sz="3000" b="1" dirty="0">
                <a:solidFill>
                  <a:prstClr val="black"/>
                </a:solidFill>
                <a:latin typeface="Arial" pitchFamily="34" charset="0"/>
                <a:ea typeface="MS PGothic" pitchFamily="34" charset="-128"/>
                <a:cs typeface="Symbol" pitchFamily="18" charset="2"/>
              </a:rPr>
              <a:t>with </a:t>
            </a:r>
            <a:r>
              <a:rPr lang="en-US" altLang="ko-KR" sz="3000" b="1" dirty="0" smtClean="0">
                <a:solidFill>
                  <a:prstClr val="black"/>
                </a:solidFill>
                <a:latin typeface="Arial" pitchFamily="34" charset="0"/>
                <a:ea typeface="MS PGothic" pitchFamily="34" charset="-128"/>
                <a:cs typeface="Symbol" pitchFamily="18" charset="2"/>
              </a:rPr>
              <a:t>n-H</a:t>
            </a:r>
            <a:endParaRPr kumimoji="0" lang="en-US" altLang="ko-KR" sz="3000" b="1" kern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4498" y="5807585"/>
            <a:ext cx="6367097" cy="461665"/>
          </a:xfrm>
          <a:prstGeom prst="rect">
            <a:avLst/>
          </a:prstGeom>
          <a:solidFill>
            <a:srgbClr val="BBE0E3"/>
          </a:solidFill>
        </p:spPr>
        <p:txBody>
          <a:bodyPr wrap="square" rtlCol="0">
            <a:spAutoFit/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</a:t>
            </a:r>
            <a:r>
              <a:rPr kumimoji="0" lang="en-US" altLang="ko-KR" sz="2400" kern="0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ko-KR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l-GR" altLang="ko-KR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kumimoji="0" lang="en-US" altLang="ko-KR" sz="2400" kern="0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kumimoji="0" lang="en-US" altLang="ko-KR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0.085±0.008(stat.)±0.012(syst.)</a:t>
            </a:r>
            <a:endParaRPr kumimoji="0" lang="ko-KR" altLang="en-US" sz="2400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348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337126"/>
            <a:ext cx="7086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884" name="Picture 4" descr="http://reno01.snu.ac.kr/~reno/wiki/images/f/f2/NH_s1_rati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97967"/>
            <a:ext cx="6876364" cy="466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781BC-6433-4623-A90D-8041EDA7E148}" type="slidenum">
              <a:rPr lang="ko-KR" altLang="en-US" smtClean="0"/>
              <a:pPr/>
              <a:t>25</a:t>
            </a:fld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857752" y="1428736"/>
            <a:ext cx="335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RENO Preliminary</a:t>
            </a:r>
            <a:endParaRPr lang="ko-KR" altLang="en-US" sz="20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924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1" name="TextBox 5"/>
          <p:cNvSpPr txBox="1">
            <a:spLocks noChangeArrowheads="1"/>
          </p:cNvSpPr>
          <p:nvPr/>
        </p:nvSpPr>
        <p:spPr bwMode="auto">
          <a:xfrm>
            <a:off x="79376" y="1330473"/>
            <a:ext cx="434975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0"/>
              </a:spcBef>
            </a:pPr>
            <a:r>
              <a:rPr lang="en-US" altLang="ko-K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바탕" pitchFamily="18" charset="-127"/>
                <a:cs typeface="Arial" panose="020B0604020202020204" pitchFamily="34" charset="0"/>
              </a:rPr>
              <a:t> 2200 days of RENO data</a:t>
            </a:r>
          </a:p>
          <a:p>
            <a:pPr eaLnBrk="0" latinLnBrk="0" hangingPunct="0">
              <a:spcBef>
                <a:spcPct val="0"/>
              </a:spcBef>
            </a:pPr>
            <a:endParaRPr lang="en-US" altLang="ko-KR" sz="1800" b="1" dirty="0" smtClean="0">
              <a:solidFill>
                <a:srgbClr val="000000"/>
              </a:solidFill>
              <a:latin typeface="Arial" panose="020B0604020202020204" pitchFamily="34" charset="0"/>
              <a:ea typeface="바탕" pitchFamily="18" charset="-127"/>
              <a:cs typeface="Arial" panose="020B0604020202020204" pitchFamily="34" charset="0"/>
            </a:endParaRPr>
          </a:p>
          <a:p>
            <a:pPr eaLnBrk="0" latinLnBrk="0" hangingPunct="0">
              <a:spcBef>
                <a:spcPct val="0"/>
              </a:spcBef>
            </a:pPr>
            <a:r>
              <a:rPr lang="en-US" altLang="ko-K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바탕" pitchFamily="18" charset="-127"/>
                <a:cs typeface="Arial" panose="020B0604020202020204" pitchFamily="34" charset="0"/>
              </a:rPr>
              <a:t> Consistent with standard 3-flavor</a:t>
            </a:r>
          </a:p>
          <a:p>
            <a:pPr eaLnBrk="0" latinLnBrk="0" hangingPunct="0">
              <a:spcBef>
                <a:spcPct val="0"/>
              </a:spcBef>
              <a:buFontTx/>
              <a:buNone/>
            </a:pPr>
            <a:r>
              <a:rPr lang="en-US" altLang="ko-K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바탕" pitchFamily="18" charset="-127"/>
                <a:cs typeface="Arial" panose="020B0604020202020204" pitchFamily="34" charset="0"/>
              </a:rPr>
              <a:t>  neutrino oscillation model </a:t>
            </a:r>
          </a:p>
          <a:p>
            <a:pPr eaLnBrk="0" latinLnBrk="0" hangingPunct="0">
              <a:spcBef>
                <a:spcPct val="0"/>
              </a:spcBef>
              <a:buFontTx/>
              <a:buNone/>
            </a:pPr>
            <a:endParaRPr lang="en-US" altLang="ko-KR" sz="1800" b="1" dirty="0" smtClean="0">
              <a:solidFill>
                <a:srgbClr val="000000"/>
              </a:solidFill>
              <a:latin typeface="Arial" panose="020B0604020202020204" pitchFamily="34" charset="0"/>
              <a:ea typeface="바탕" pitchFamily="18" charset="-127"/>
              <a:cs typeface="Arial" panose="020B0604020202020204" pitchFamily="34" charset="0"/>
            </a:endParaRPr>
          </a:p>
          <a:p>
            <a:pPr eaLnBrk="0" latinLnBrk="0" hangingPunct="0">
              <a:spcBef>
                <a:spcPct val="0"/>
              </a:spcBef>
            </a:pPr>
            <a:r>
              <a:rPr lang="en-US" altLang="ko-K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바탕" pitchFamily="18" charset="-127"/>
                <a:cs typeface="Arial" panose="020B0604020202020204" pitchFamily="34" charset="0"/>
              </a:rPr>
              <a:t> Able to set stringent limits in </a:t>
            </a:r>
          </a:p>
          <a:p>
            <a:pPr eaLnBrk="0" latinLnBrk="0" hangingPunct="0">
              <a:spcBef>
                <a:spcPct val="0"/>
              </a:spcBef>
              <a:buFontTx/>
              <a:buNone/>
            </a:pPr>
            <a:r>
              <a:rPr lang="en-US" altLang="ko-K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바탕" pitchFamily="18" charset="-127"/>
                <a:cs typeface="Arial" panose="020B0604020202020204" pitchFamily="34" charset="0"/>
              </a:rPr>
              <a:t>  the region </a:t>
            </a:r>
            <a:r>
              <a:rPr lang="en-US" altLang="ko-KR" sz="1800" b="1" dirty="0" smtClean="0">
                <a:solidFill>
                  <a:srgbClr val="FF0000"/>
                </a:solidFill>
                <a:latin typeface="Arial" panose="020B0604020202020204" pitchFamily="34" charset="0"/>
                <a:ea typeface="바탕" pitchFamily="18" charset="-127"/>
                <a:cs typeface="Arial" panose="020B0604020202020204" pitchFamily="34" charset="0"/>
              </a:rPr>
              <a:t>|</a:t>
            </a:r>
            <a:r>
              <a:rPr kumimoji="0" lang="en-US" altLang="ko-KR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Δm</a:t>
            </a:r>
            <a:r>
              <a:rPr kumimoji="0" lang="en-US" altLang="ko-KR" sz="1800" baseline="-25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41</a:t>
            </a:r>
            <a:r>
              <a:rPr kumimoji="0" lang="en-US" altLang="ko-KR" sz="180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en-US" altLang="ko-KR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|&lt; 10</a:t>
            </a:r>
            <a:r>
              <a:rPr kumimoji="0" lang="en-US" altLang="ko-KR" sz="180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-2</a:t>
            </a:r>
            <a:r>
              <a:rPr kumimoji="0" lang="en-US" altLang="ko-KR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eV</a:t>
            </a:r>
            <a:r>
              <a:rPr kumimoji="0" lang="en-US" altLang="ko-KR" sz="180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1800" b="1" baseline="30000" dirty="0" smtClean="0">
              <a:solidFill>
                <a:srgbClr val="FF0000"/>
              </a:solidFill>
              <a:latin typeface="Arial" panose="020B0604020202020204" pitchFamily="34" charset="0"/>
              <a:ea typeface="바탕" pitchFamily="18" charset="-127"/>
              <a:cs typeface="Arial" panose="020B0604020202020204" pitchFamily="34" charset="0"/>
            </a:endParaRPr>
          </a:p>
        </p:txBody>
      </p:sp>
      <p:sp>
        <p:nvSpPr>
          <p:cNvPr id="508937" name="Rectangle 23"/>
          <p:cNvSpPr>
            <a:spLocks noChangeArrowheads="1"/>
          </p:cNvSpPr>
          <p:nvPr/>
        </p:nvSpPr>
        <p:spPr bwMode="auto">
          <a:xfrm>
            <a:off x="461963" y="305470"/>
            <a:ext cx="8016875" cy="603250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3000" b="1" dirty="0" smtClean="0">
                <a:solidFill>
                  <a:srgbClr val="00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Light Sterile Neutrino Search Results</a:t>
            </a:r>
            <a:endParaRPr lang="ko-KR" altLang="en-US" sz="3000" b="1" dirty="0" smtClean="0">
              <a:solidFill>
                <a:srgbClr val="000000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562" y="1785926"/>
            <a:ext cx="4208032" cy="4500594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0777"/>
            <a:ext cx="4799934" cy="228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15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239" name="Rectangle 23"/>
          <p:cNvSpPr>
            <a:spLocks noChangeArrowheads="1"/>
          </p:cNvSpPr>
          <p:nvPr/>
        </p:nvSpPr>
        <p:spPr bwMode="auto">
          <a:xfrm>
            <a:off x="539750" y="116632"/>
            <a:ext cx="8015288" cy="603250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kumimoji="0" lang="en-US" altLang="ko-KR" sz="3600" b="1" dirty="0" smtClean="0">
                <a:solidFill>
                  <a:srgbClr val="000000"/>
                </a:solidFill>
                <a:latin typeface="Helvetica" pitchFamily="34" charset="0"/>
                <a:ea typeface="굴림" charset="-127"/>
              </a:rPr>
              <a:t>Summary </a:t>
            </a:r>
            <a:endParaRPr kumimoji="0" lang="en-US" altLang="ko-KR" sz="3600" b="1" dirty="0">
              <a:solidFill>
                <a:srgbClr val="000000"/>
              </a:solidFill>
              <a:latin typeface="Helvetica" pitchFamily="34" charset="0"/>
              <a:ea typeface="굴림" charset="-127"/>
            </a:endParaRPr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173826" y="3159625"/>
            <a:ext cx="8827330" cy="769441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1938" indent="-261938" eaLnBrk="0" latinLnBrk="0" hangingPunct="0">
              <a:buFont typeface="Wingdings" pitchFamily="2" charset="2"/>
              <a:buChar char="§"/>
            </a:pPr>
            <a:r>
              <a:rPr kumimoji="0" lang="en-US" altLang="ko-KR" sz="22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First hint for correlation between 5 </a:t>
            </a:r>
            <a:r>
              <a:rPr kumimoji="0" lang="en-US" altLang="ko-KR" sz="2200" dirty="0" err="1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MeV</a:t>
            </a:r>
            <a:r>
              <a:rPr kumimoji="0" lang="en-US" altLang="ko-KR" sz="22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excess and </a:t>
            </a:r>
            <a:r>
              <a:rPr kumimoji="0" lang="en-US" altLang="ko-KR" sz="2200" baseline="300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235</a:t>
            </a:r>
            <a:r>
              <a:rPr kumimoji="0" lang="en-US" altLang="ko-KR" sz="22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U fission                                  fraction</a:t>
            </a:r>
            <a:endParaRPr kumimoji="0" lang="en-US" altLang="ko-KR" sz="2200" dirty="0" smtClean="0">
              <a:solidFill>
                <a:srgbClr val="000000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179512" y="909881"/>
            <a:ext cx="8784976" cy="1947615"/>
            <a:chOff x="179512" y="1052736"/>
            <a:chExt cx="8784976" cy="1947615"/>
          </a:xfrm>
        </p:grpSpPr>
        <p:sp>
          <p:nvSpPr>
            <p:cNvPr id="15" name="Text Box 20"/>
            <p:cNvSpPr txBox="1">
              <a:spLocks noChangeArrowheads="1"/>
            </p:cNvSpPr>
            <p:nvPr/>
          </p:nvSpPr>
          <p:spPr bwMode="auto">
            <a:xfrm>
              <a:off x="179512" y="1052736"/>
              <a:ext cx="8784976" cy="83099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61938" indent="-261938" eaLnBrk="0" latinLnBrk="0" hangingPunct="0">
                <a:buFont typeface="Wingdings" pitchFamily="2" charset="2"/>
                <a:buChar char="§"/>
              </a:pPr>
              <a:r>
                <a:rPr kumimoji="0" lang="ko-KR" altLang="en-US" sz="2200" dirty="0">
                  <a:solidFill>
                    <a:srgbClr val="000000"/>
                  </a:solidFill>
                  <a:latin typeface="Helvetica" pitchFamily="34" charset="0"/>
                  <a:ea typeface="굴림" pitchFamily="50" charset="-127"/>
                </a:rPr>
                <a:t> </a:t>
              </a:r>
              <a:r>
                <a:rPr kumimoji="0" lang="en-US" altLang="ko-KR" sz="2200" dirty="0" smtClean="0">
                  <a:solidFill>
                    <a:srgbClr val="000000"/>
                  </a:solidFill>
                  <a:latin typeface="Helvetica" pitchFamily="34" charset="0"/>
                  <a:ea typeface="굴림" pitchFamily="50" charset="-127"/>
                </a:rPr>
                <a:t>Observation of energy dependent disappearance of reactor neutrinos and improved measurement of</a:t>
              </a:r>
              <a:r>
                <a:rPr kumimoji="0" lang="en-US" altLang="ko-KR" sz="2200" dirty="0" smtClean="0">
                  <a:solidFill>
                    <a:srgbClr val="000000"/>
                  </a:solidFill>
                  <a:latin typeface="Arial" pitchFamily="34" charset="0"/>
                  <a:ea typeface="굴림" pitchFamily="50" charset="-127"/>
                  <a:cs typeface="Arial" pitchFamily="34" charset="0"/>
                </a:rPr>
                <a:t> and |</a:t>
              </a:r>
              <a:r>
                <a:rPr kumimoji="0" lang="en-US" altLang="ko-KR" sz="2200" dirty="0" smtClean="0">
                  <a:solidFill>
                    <a:srgbClr val="000000"/>
                  </a:solidFill>
                  <a:latin typeface="Symbol" panose="05050102010706020507" pitchFamily="18" charset="2"/>
                  <a:ea typeface="굴림" pitchFamily="50" charset="-127"/>
                  <a:cs typeface="Arial" pitchFamily="34" charset="0"/>
                </a:rPr>
                <a:t>D</a:t>
              </a:r>
              <a:r>
                <a:rPr kumimoji="0" lang="en-US" altLang="ko-KR" sz="2200" dirty="0" smtClean="0">
                  <a:solidFill>
                    <a:srgbClr val="000000"/>
                  </a:solidFill>
                  <a:latin typeface="Arial" pitchFamily="34" charset="0"/>
                  <a:ea typeface="굴림" pitchFamily="50" charset="-127"/>
                  <a:cs typeface="Arial" pitchFamily="34" charset="0"/>
                </a:rPr>
                <a:t>m</a:t>
              </a:r>
              <a:r>
                <a:rPr kumimoji="0" lang="en-US" altLang="ko-KR" sz="2200" baseline="-25000" dirty="0" smtClean="0">
                  <a:solidFill>
                    <a:srgbClr val="000000"/>
                  </a:solidFill>
                  <a:latin typeface="Arial" pitchFamily="34" charset="0"/>
                  <a:ea typeface="굴림" pitchFamily="50" charset="-127"/>
                  <a:cs typeface="Arial" pitchFamily="34" charset="0"/>
                </a:rPr>
                <a:t>ee</a:t>
              </a:r>
              <a:r>
                <a:rPr kumimoji="0" lang="en-US" altLang="ko-KR" sz="2200" baseline="30000" dirty="0" smtClean="0">
                  <a:solidFill>
                    <a:srgbClr val="000000"/>
                  </a:solidFill>
                  <a:latin typeface="Arial" pitchFamily="34" charset="0"/>
                  <a:ea typeface="굴림" pitchFamily="50" charset="-127"/>
                  <a:cs typeface="Arial" pitchFamily="34" charset="0"/>
                </a:rPr>
                <a:t>2 </a:t>
              </a:r>
              <a:r>
                <a:rPr kumimoji="0" lang="en-US" altLang="ko-KR" sz="2200" dirty="0" smtClean="0">
                  <a:solidFill>
                    <a:srgbClr val="000000"/>
                  </a:solidFill>
                  <a:latin typeface="Arial" pitchFamily="34" charset="0"/>
                  <a:ea typeface="굴림" pitchFamily="50" charset="-127"/>
                  <a:cs typeface="Arial" pitchFamily="34" charset="0"/>
                </a:rPr>
                <a:t>| and </a:t>
              </a:r>
              <a:r>
                <a:rPr lang="en-US" altLang="ja-JP" sz="2400" b="1" dirty="0" smtClean="0">
                  <a:solidFill>
                    <a:schemeClr val="tx1"/>
                  </a:solidFill>
                  <a:latin typeface="Symbol" pitchFamily="18" charset="2"/>
                  <a:ea typeface="MS PGothic" pitchFamily="34" charset="-128"/>
                </a:rPr>
                <a:t>q</a:t>
              </a:r>
              <a:r>
                <a:rPr lang="en-US" altLang="ja-JP" sz="2400" baseline="-25000" dirty="0" smtClean="0">
                  <a:solidFill>
                    <a:schemeClr val="tx1"/>
                  </a:solidFill>
                  <a:latin typeface="Arial" charset="0"/>
                  <a:ea typeface="MS PGothic" pitchFamily="34" charset="-128"/>
                </a:rPr>
                <a:t>13</a:t>
              </a:r>
              <a:r>
                <a:rPr kumimoji="0" lang="en-US" altLang="ko-KR" sz="2200" dirty="0" smtClean="0">
                  <a:solidFill>
                    <a:srgbClr val="000000"/>
                  </a:solidFill>
                  <a:latin typeface="Arial" pitchFamily="34" charset="0"/>
                  <a:ea typeface="굴림" pitchFamily="50" charset="-127"/>
                  <a:cs typeface="Arial" pitchFamily="34" charset="0"/>
                </a:rPr>
                <a:t> </a:t>
              </a:r>
            </a:p>
          </p:txBody>
        </p:sp>
        <p:graphicFrame>
          <p:nvGraphicFramePr>
            <p:cNvPr id="14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46119415"/>
                </p:ext>
              </p:extLst>
            </p:nvPr>
          </p:nvGraphicFramePr>
          <p:xfrm>
            <a:off x="203199" y="1992766"/>
            <a:ext cx="5654685" cy="4360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9738" name="수식" r:id="rId5" imgW="2895480" imgH="241200" progId="Equation.3">
                    <p:embed/>
                  </p:oleObj>
                </mc:Choice>
                <mc:Fallback>
                  <p:oleObj name="수식" r:id="rId5" imgW="2895480" imgH="241200" progId="Equation.3">
                    <p:embed/>
                    <p:pic>
                      <p:nvPicPr>
                        <p:cNvPr id="0" name="Picture 1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3199" y="1992766"/>
                          <a:ext cx="5654685" cy="436081"/>
                        </a:xfrm>
                        <a:prstGeom prst="rect">
                          <a:avLst/>
                        </a:prstGeom>
                        <a:solidFill>
                          <a:srgbClr val="99CC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개체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63100800"/>
                </p:ext>
              </p:extLst>
            </p:nvPr>
          </p:nvGraphicFramePr>
          <p:xfrm>
            <a:off x="214313" y="2538389"/>
            <a:ext cx="5000625" cy="4619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9739" name="수식" r:id="rId7" imgW="3149280" imgH="279360" progId="Equation.3">
                    <p:embed/>
                  </p:oleObj>
                </mc:Choice>
                <mc:Fallback>
                  <p:oleObj name="수식" r:id="rId7" imgW="3149280" imgH="279360" progId="Equation.3">
                    <p:embed/>
                    <p:pic>
                      <p:nvPicPr>
                        <p:cNvPr id="0" name="Picture 1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313" y="2538389"/>
                          <a:ext cx="5000625" cy="461962"/>
                        </a:xfrm>
                        <a:prstGeom prst="rect">
                          <a:avLst/>
                        </a:prstGeom>
                        <a:solidFill>
                          <a:srgbClr val="99CC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" name="개체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13229691"/>
                </p:ext>
              </p:extLst>
            </p:nvPr>
          </p:nvGraphicFramePr>
          <p:xfrm>
            <a:off x="5929318" y="2026061"/>
            <a:ext cx="1143012" cy="3118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9740" name="수식" r:id="rId9" imgW="634680" imgH="177480" progId="Equation.3">
                    <p:embed/>
                  </p:oleObj>
                </mc:Choice>
                <mc:Fallback>
                  <p:oleObj name="수식" r:id="rId9" imgW="634680" imgH="177480" progId="Equation.3">
                    <p:embed/>
                    <p:pic>
                      <p:nvPicPr>
                        <p:cNvPr id="0" name="Picture 1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29318" y="2026061"/>
                          <a:ext cx="1143012" cy="311857"/>
                        </a:xfrm>
                        <a:prstGeom prst="rect">
                          <a:avLst/>
                        </a:prstGeom>
                        <a:solidFill>
                          <a:srgbClr val="D0FF6E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개체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26514509"/>
                </p:ext>
              </p:extLst>
            </p:nvPr>
          </p:nvGraphicFramePr>
          <p:xfrm>
            <a:off x="6143635" y="2643161"/>
            <a:ext cx="857257" cy="3147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9741" name="수식" r:id="rId11" imgW="469800" imgH="177480" progId="Equation.3">
                    <p:embed/>
                  </p:oleObj>
                </mc:Choice>
                <mc:Fallback>
                  <p:oleObj name="수식" r:id="rId11" imgW="469800" imgH="177480" progId="Equation.3">
                    <p:embed/>
                    <p:pic>
                      <p:nvPicPr>
                        <p:cNvPr id="0" name="Picture 1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43635" y="2643161"/>
                          <a:ext cx="857257" cy="314795"/>
                        </a:xfrm>
                        <a:prstGeom prst="rect">
                          <a:avLst/>
                        </a:prstGeom>
                        <a:solidFill>
                          <a:srgbClr val="D0FF6E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Text Box 3092"/>
            <p:cNvSpPr txBox="1">
              <a:spLocks noChangeArrowheads="1"/>
            </p:cNvSpPr>
            <p:nvPr/>
          </p:nvSpPr>
          <p:spPr bwMode="auto">
            <a:xfrm>
              <a:off x="7164288" y="1988077"/>
              <a:ext cx="1765430" cy="36933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fontAlgn="auto" latinLnBrk="0" hangingPunct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en-US" altLang="ko-KR" sz="1800" kern="0" dirty="0" smtClean="0">
                  <a:solidFill>
                    <a:sysClr val="windowText" lastClr="000000"/>
                  </a:solidFill>
                  <a:latin typeface="Arial" pitchFamily="34" charset="0"/>
                  <a:ea typeface="굴림" pitchFamily="50" charset="-127"/>
                  <a:cs typeface="Arial" pitchFamily="34" charset="0"/>
                </a:rPr>
                <a:t>7.6 </a:t>
              </a:r>
              <a:r>
                <a:rPr kumimoji="0" lang="en-US" altLang="ko-KR" sz="1800" kern="0" dirty="0">
                  <a:solidFill>
                    <a:sysClr val="windowText" lastClr="000000"/>
                  </a:solidFill>
                  <a:latin typeface="Arial" pitchFamily="34" charset="0"/>
                  <a:ea typeface="굴림" pitchFamily="50" charset="-127"/>
                  <a:cs typeface="Arial" pitchFamily="34" charset="0"/>
                </a:rPr>
                <a:t>% precision </a:t>
              </a:r>
            </a:p>
          </p:txBody>
        </p:sp>
        <p:sp>
          <p:nvSpPr>
            <p:cNvPr id="16" name="Text Box 3092"/>
            <p:cNvSpPr txBox="1">
              <a:spLocks noChangeArrowheads="1"/>
            </p:cNvSpPr>
            <p:nvPr/>
          </p:nvSpPr>
          <p:spPr bwMode="auto">
            <a:xfrm>
              <a:off x="7143768" y="2571723"/>
              <a:ext cx="1785950" cy="36933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fontAlgn="auto" latinLnBrk="0" hangingPunct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en-US" altLang="ko-KR" sz="1800" kern="0" dirty="0" smtClean="0">
                  <a:solidFill>
                    <a:sysClr val="windowText" lastClr="000000"/>
                  </a:solidFill>
                  <a:latin typeface="Arial" pitchFamily="34" charset="0"/>
                  <a:ea typeface="굴림" pitchFamily="50" charset="-127"/>
                  <a:cs typeface="Arial" pitchFamily="34" charset="0"/>
                </a:rPr>
                <a:t>5.2 </a:t>
              </a:r>
              <a:r>
                <a:rPr kumimoji="0" lang="en-US" altLang="ko-KR" sz="1800" kern="0" dirty="0">
                  <a:solidFill>
                    <a:sysClr val="windowText" lastClr="000000"/>
                  </a:solidFill>
                  <a:latin typeface="Arial" pitchFamily="34" charset="0"/>
                  <a:ea typeface="굴림" pitchFamily="50" charset="-127"/>
                  <a:cs typeface="Arial" pitchFamily="34" charset="0"/>
                </a:rPr>
                <a:t>% precision </a:t>
              </a:r>
            </a:p>
          </p:txBody>
        </p:sp>
      </p:grp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137158" y="4069683"/>
            <a:ext cx="8820472" cy="43088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1938" indent="-261938" eaLnBrk="0" latinLnBrk="0" hangingPunct="0">
              <a:buFont typeface="Wingdings" pitchFamily="2" charset="2"/>
              <a:buChar char="§"/>
            </a:pPr>
            <a:r>
              <a:rPr kumimoji="0" lang="ko-KR" altLang="en-US" sz="2200" dirty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</a:t>
            </a:r>
            <a:r>
              <a:rPr kumimoji="0" lang="en-US" altLang="ko-KR" sz="22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Measured absolute reactor neutrino flux </a:t>
            </a:r>
            <a:r>
              <a:rPr kumimoji="0" lang="en-US" altLang="ko-KR" sz="22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: </a:t>
            </a:r>
            <a:r>
              <a:rPr kumimoji="0" lang="en-US" altLang="ko-KR" sz="2200" dirty="0" smtClean="0">
                <a:solidFill>
                  <a:srgbClr val="0033CC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R= </a:t>
            </a:r>
            <a:r>
              <a:rPr kumimoji="0" lang="en-US" altLang="ko-KR" sz="2200" dirty="0" smtClean="0">
                <a:solidFill>
                  <a:srgbClr val="0033CC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0.924±0.018 </a:t>
            </a:r>
            <a:r>
              <a:rPr kumimoji="0" lang="en-US" altLang="ko-KR" sz="2200" dirty="0" smtClean="0">
                <a:solidFill>
                  <a:srgbClr val="0033CC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(H-M) </a:t>
            </a:r>
            <a:endParaRPr kumimoji="0" lang="en-US" altLang="ko-KR" sz="2200" dirty="0">
              <a:solidFill>
                <a:srgbClr val="0033CC"/>
              </a:solidFill>
              <a:latin typeface="Helvetica" pitchFamily="34" charset="0"/>
              <a:ea typeface="굴림" pitchFamily="50" charset="-127"/>
            </a:endParaRP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142844" y="5212691"/>
            <a:ext cx="8820472" cy="43088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1938" indent="-261938" eaLnBrk="0" latinLnBrk="0" hangingPunct="0">
              <a:buFont typeface="Wingdings" pitchFamily="2" charset="2"/>
              <a:buChar char="§"/>
            </a:pPr>
            <a:r>
              <a:rPr kumimoji="0" lang="ko-KR" altLang="en-US" sz="2200" dirty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</a:t>
            </a:r>
            <a:r>
              <a:rPr kumimoji="0" lang="en-US" altLang="ko-KR" sz="22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Obtained an excluded region from a sterile neutrino search</a:t>
            </a:r>
            <a:endParaRPr kumimoji="0" lang="en-US" altLang="ko-KR" sz="2200" dirty="0">
              <a:solidFill>
                <a:srgbClr val="B9B9E7">
                  <a:lumMod val="50000"/>
                </a:srgbClr>
              </a:solidFill>
              <a:latin typeface="Helvetica" pitchFamily="34" charset="0"/>
              <a:ea typeface="굴림" pitchFamily="50" charset="-127"/>
            </a:endParaRPr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144016" y="4641187"/>
            <a:ext cx="8820472" cy="46166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1938" indent="-261938" eaLnBrk="0" latinLnBrk="0" hangingPunct="0">
              <a:buFont typeface="Wingdings" pitchFamily="2" charset="2"/>
              <a:buChar char="§"/>
            </a:pPr>
            <a:r>
              <a:rPr kumimoji="0" lang="ko-KR" altLang="en-US" sz="2200" dirty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</a:t>
            </a:r>
            <a:r>
              <a:rPr kumimoji="0" lang="en-US" altLang="ko-KR" sz="22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Measurement of |</a:t>
            </a:r>
            <a:r>
              <a:rPr kumimoji="0" lang="en-US" altLang="ko-KR" sz="2200" dirty="0" smtClean="0">
                <a:solidFill>
                  <a:srgbClr val="000000"/>
                </a:solidFill>
                <a:latin typeface="Symbol" panose="05050102010706020507" pitchFamily="18" charset="2"/>
                <a:ea typeface="굴림" pitchFamily="50" charset="-127"/>
                <a:cs typeface="Arial" pitchFamily="34" charset="0"/>
              </a:rPr>
              <a:t>D</a:t>
            </a:r>
            <a:r>
              <a:rPr kumimoji="0" lang="en-US" altLang="ko-KR" sz="22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m</a:t>
            </a:r>
            <a:r>
              <a:rPr kumimoji="0" lang="en-US" altLang="ko-KR" sz="2200" baseline="-250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ee</a:t>
            </a:r>
            <a:r>
              <a:rPr kumimoji="0" lang="en-US" altLang="ko-KR" sz="2200" baseline="300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2 </a:t>
            </a:r>
            <a:r>
              <a:rPr kumimoji="0" lang="en-US" altLang="ko-KR" sz="22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| and </a:t>
            </a:r>
            <a:r>
              <a:rPr lang="en-US" altLang="ja-JP" sz="2400" b="1" dirty="0" smtClean="0">
                <a:solidFill>
                  <a:schemeClr val="tx1"/>
                </a:solidFill>
                <a:latin typeface="Symbol" pitchFamily="18" charset="2"/>
                <a:ea typeface="MS PGothic" pitchFamily="34" charset="-128"/>
              </a:rPr>
              <a:t>q</a:t>
            </a:r>
            <a:r>
              <a:rPr lang="en-US" altLang="ja-JP" sz="2400" baseline="-25000" dirty="0" smtClean="0">
                <a:solidFill>
                  <a:schemeClr val="tx1"/>
                </a:solidFill>
                <a:latin typeface="Arial" charset="0"/>
                <a:ea typeface="MS PGothic" pitchFamily="34" charset="-128"/>
              </a:rPr>
              <a:t>13</a:t>
            </a:r>
            <a:r>
              <a:rPr kumimoji="0" lang="en-US" altLang="ko-KR" sz="22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using n-H IBD analysis </a:t>
            </a:r>
            <a:endParaRPr kumimoji="0" lang="en-US" altLang="ko-KR" sz="2200" dirty="0">
              <a:solidFill>
                <a:srgbClr val="B9B9E7">
                  <a:lumMod val="50000"/>
                </a:srgbClr>
              </a:solidFill>
              <a:latin typeface="Helvetica" pitchFamily="34" charset="0"/>
              <a:ea typeface="굴림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243658-C1A7-410D-A153-09D130D55F3F}" type="slidenum">
              <a:rPr lang="en-US" altLang="ja-JP" smtClean="0"/>
              <a:pPr>
                <a:defRPr/>
              </a:pPr>
              <a:t>27</a:t>
            </a:fld>
            <a:endParaRPr lang="en-US" altLang="ja-JP"/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153007" y="5786454"/>
            <a:ext cx="8784976" cy="769441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1938" indent="-261938" eaLnBrk="0" latinLnBrk="0" hangingPunct="0">
              <a:buFont typeface="Wingdings" pitchFamily="2" charset="2"/>
              <a:buChar char="§"/>
            </a:pPr>
            <a:r>
              <a:rPr kumimoji="0" lang="en-US" altLang="ko-KR" sz="22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  <a:sym typeface="Wingdings" panose="05000000000000000000" pitchFamily="2" charset="2"/>
              </a:rPr>
              <a:t> additional 2~3 years of data taking under consideration to improve </a:t>
            </a:r>
            <a:r>
              <a:rPr kumimoji="0" lang="en-US" altLang="ko-KR" sz="2200" dirty="0" smtClean="0">
                <a:solidFill>
                  <a:srgbClr val="000000"/>
                </a:solidFill>
                <a:latin typeface="Symbol" panose="05050102010706020507" pitchFamily="18" charset="2"/>
                <a:ea typeface="굴림" pitchFamily="50" charset="-127"/>
                <a:cs typeface="Arial" pitchFamily="34" charset="0"/>
              </a:rPr>
              <a:t>D</a:t>
            </a:r>
            <a:r>
              <a:rPr kumimoji="0" lang="en-US" altLang="ko-KR" sz="22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m</a:t>
            </a:r>
            <a:r>
              <a:rPr kumimoji="0" lang="en-US" altLang="ko-KR" sz="2200" baseline="-250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ee</a:t>
            </a:r>
            <a:r>
              <a:rPr kumimoji="0" lang="en-US" altLang="ko-KR" sz="2200" baseline="300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2</a:t>
            </a:r>
            <a:r>
              <a:rPr kumimoji="0" lang="en-US" altLang="ko-KR" sz="22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accuracy</a:t>
            </a:r>
          </a:p>
        </p:txBody>
      </p:sp>
    </p:spTree>
    <p:extLst>
      <p:ext uri="{BB962C8B-B14F-4D97-AF65-F5344CB8AC3E}">
        <p14:creationId xmlns:p14="http://schemas.microsoft.com/office/powerpoint/2010/main" val="34555678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2852936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Thanks for your attention!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3BE671-5E30-410B-B1F0-D9B36CC6A85E}" type="slidenum">
              <a:rPr lang="en-US" altLang="ko-KR" smtClean="0"/>
              <a:pPr>
                <a:defRPr/>
              </a:pPr>
              <a:t>28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2329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그룹 49"/>
          <p:cNvGrpSpPr/>
          <p:nvPr/>
        </p:nvGrpSpPr>
        <p:grpSpPr>
          <a:xfrm>
            <a:off x="251520" y="2924944"/>
            <a:ext cx="2477042" cy="3284984"/>
            <a:chOff x="251520" y="2924944"/>
            <a:chExt cx="2477042" cy="3284984"/>
          </a:xfrm>
        </p:grpSpPr>
        <p:pic>
          <p:nvPicPr>
            <p:cNvPr id="19" name="Picture 6" descr="RENO검출기-개요도-new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1520" y="3789040"/>
              <a:ext cx="2477042" cy="2420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3092"/>
            <p:cNvSpPr txBox="1">
              <a:spLocks noChangeArrowheads="1"/>
            </p:cNvSpPr>
            <p:nvPr/>
          </p:nvSpPr>
          <p:spPr bwMode="auto">
            <a:xfrm>
              <a:off x="683568" y="2924944"/>
              <a:ext cx="1368152" cy="36933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fontAlgn="auto" latinLnBrk="0">
                <a:spcBef>
                  <a:spcPct val="50000"/>
                </a:spcBef>
                <a:spcAft>
                  <a:spcPts val="0"/>
                </a:spcAft>
              </a:pPr>
              <a:r>
                <a:rPr lang="en-US" altLang="ja-JP" sz="1800" dirty="0" smtClean="0">
                  <a:solidFill>
                    <a:srgbClr val="000000"/>
                  </a:solidFill>
                  <a:latin typeface="Arial" pitchFamily="34" charset="0"/>
                  <a:ea typeface="MS PGothic" pitchFamily="34" charset="-128"/>
                </a:rPr>
                <a:t>Accidentals</a:t>
              </a:r>
              <a:endParaRPr kumimoji="0" lang="en-US" altLang="ko-KR" sz="1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Rectangle 23"/>
          <p:cNvSpPr>
            <a:spLocks noChangeArrowheads="1"/>
          </p:cNvSpPr>
          <p:nvPr/>
        </p:nvSpPr>
        <p:spPr bwMode="auto">
          <a:xfrm>
            <a:off x="1237232" y="188640"/>
            <a:ext cx="6719144" cy="531242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kumimoji="0" lang="en-US" altLang="ko-KR" sz="3000" b="1" dirty="0" smtClean="0">
                <a:solidFill>
                  <a:srgbClr val="000000"/>
                </a:solidFill>
                <a:latin typeface="Helvetica" pitchFamily="34" charset="0"/>
                <a:ea typeface="굴림" charset="-127"/>
              </a:rPr>
              <a:t>Backgrounds</a:t>
            </a:r>
            <a:endParaRPr kumimoji="0" lang="en-US" altLang="ko-KR" sz="3000" b="1" dirty="0">
              <a:solidFill>
                <a:srgbClr val="000000"/>
              </a:solidFill>
              <a:latin typeface="Helvetica" pitchFamily="34" charset="0"/>
              <a:ea typeface="굴림" charset="-127"/>
            </a:endParaRPr>
          </a:p>
        </p:txBody>
      </p:sp>
      <p:sp>
        <p:nvSpPr>
          <p:cNvPr id="18" name="Text Box 3092"/>
          <p:cNvSpPr txBox="1">
            <a:spLocks noChangeArrowheads="1"/>
          </p:cNvSpPr>
          <p:nvPr/>
        </p:nvSpPr>
        <p:spPr bwMode="auto">
          <a:xfrm>
            <a:off x="251520" y="1005696"/>
            <a:ext cx="8568952" cy="1631216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 latinLnBrk="0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2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2000" kern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Accidental coincidence </a:t>
            </a:r>
            <a:r>
              <a:rPr kumimoji="0" lang="en-US" altLang="ko-KR" sz="2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between prompt and delayed signals </a:t>
            </a:r>
          </a:p>
          <a:p>
            <a:pPr fontAlgn="auto" latinLnBrk="0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2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2000" kern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Fast neutrons </a:t>
            </a:r>
            <a:r>
              <a:rPr kumimoji="0" lang="en-US" altLang="ko-KR" sz="2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produced by </a:t>
            </a:r>
            <a:r>
              <a:rPr kumimoji="0" lang="en-US" altLang="ko-KR" sz="2000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muons</a:t>
            </a:r>
            <a:r>
              <a:rPr kumimoji="0" lang="en-US" altLang="ko-KR" sz="2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,  from surrounding rocks and inside  detector   (n scattering : prompt,    n capture : delayed)</a:t>
            </a:r>
          </a:p>
          <a:p>
            <a:pPr fontAlgn="auto" latinLnBrk="0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2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2000" kern="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Cosmogenic</a:t>
            </a:r>
            <a:r>
              <a:rPr kumimoji="0" lang="en-US" altLang="ko-KR" sz="2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2000" b="1" kern="0" baseline="30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kumimoji="0" lang="en-US" altLang="ko-KR" sz="2000" b="1" kern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Li/</a:t>
            </a:r>
            <a:r>
              <a:rPr kumimoji="0" lang="en-US" altLang="ko-KR" sz="2000" b="1" kern="0" baseline="30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kumimoji="0" lang="en-US" altLang="ko-KR" sz="2000" b="1" kern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He </a:t>
            </a:r>
            <a:r>
              <a:rPr kumimoji="0" lang="en-US" altLang="ko-KR" sz="2000" kern="0" dirty="0" smtClean="0">
                <a:solidFill>
                  <a:srgbClr val="0033CC"/>
                </a:solidFill>
                <a:latin typeface="Symbol" pitchFamily="18" charset="2"/>
                <a:cs typeface="Arial" pitchFamily="34" charset="0"/>
              </a:rPr>
              <a:t>b</a:t>
            </a:r>
            <a:r>
              <a:rPr kumimoji="0" lang="en-US" altLang="ko-KR" sz="2000" kern="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-n followers </a:t>
            </a:r>
            <a:r>
              <a:rPr kumimoji="0" lang="en-US" altLang="ko-KR" sz="2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produced by cosmic muon spallation                                 </a:t>
            </a:r>
            <a:endParaRPr lang="en-US" altLang="ko-KR" sz="2000" b="1" dirty="0" smtClean="0">
              <a:solidFill>
                <a:srgbClr val="0033CC"/>
              </a:solidFill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62" name="그룹 61"/>
          <p:cNvGrpSpPr/>
          <p:nvPr/>
        </p:nvGrpSpPr>
        <p:grpSpPr>
          <a:xfrm>
            <a:off x="1115616" y="3140968"/>
            <a:ext cx="1656184" cy="3528392"/>
            <a:chOff x="1115616" y="3140968"/>
            <a:chExt cx="1656184" cy="3528392"/>
          </a:xfrm>
        </p:grpSpPr>
        <p:grpSp>
          <p:nvGrpSpPr>
            <p:cNvPr id="71" name="그룹 70"/>
            <p:cNvGrpSpPr/>
            <p:nvPr/>
          </p:nvGrpSpPr>
          <p:grpSpPr>
            <a:xfrm>
              <a:off x="2339752" y="3140968"/>
              <a:ext cx="432048" cy="3528392"/>
              <a:chOff x="2339752" y="2924944"/>
              <a:chExt cx="432048" cy="3528392"/>
            </a:xfrm>
          </p:grpSpPr>
          <p:cxnSp>
            <p:nvCxnSpPr>
              <p:cNvPr id="24" name="직선 화살표 연결선 23"/>
              <p:cNvCxnSpPr/>
              <p:nvPr/>
            </p:nvCxnSpPr>
            <p:spPr bwMode="auto">
              <a:xfrm flipH="1">
                <a:off x="2483768" y="3140968"/>
                <a:ext cx="216024" cy="3312368"/>
              </a:xfrm>
              <a:prstGeom prst="straightConnector1">
                <a:avLst/>
              </a:prstGeom>
              <a:solidFill>
                <a:schemeClr val="accent1"/>
              </a:solidFill>
              <a:ln w="34925" cap="flat" cmpd="sng" algn="ctr">
                <a:solidFill>
                  <a:srgbClr val="FF6600"/>
                </a:solidFill>
                <a:prstDash val="solid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33" name="TextBox 32"/>
              <p:cNvSpPr txBox="1"/>
              <p:nvPr/>
            </p:nvSpPr>
            <p:spPr>
              <a:xfrm>
                <a:off x="2339752" y="2924944"/>
                <a:ext cx="43204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altLang="ko-KR" sz="2400" b="1" dirty="0" smtClean="0">
                    <a:solidFill>
                      <a:srgbClr val="FF6600"/>
                    </a:solidFill>
                    <a:latin typeface="Symbol" pitchFamily="18" charset="2"/>
                    <a:ea typeface="굴림" pitchFamily="50" charset="-127"/>
                    <a:cs typeface="Arial"/>
                  </a:rPr>
                  <a:t>m </a:t>
                </a:r>
                <a:endParaRPr lang="ko-KR" altLang="en-US" sz="2400" b="1" dirty="0">
                  <a:solidFill>
                    <a:srgbClr val="FF6600"/>
                  </a:solidFill>
                  <a:latin typeface="Symbol" pitchFamily="18" charset="2"/>
                  <a:ea typeface="굴림" pitchFamily="50" charset="-127"/>
                  <a:cs typeface="Arial"/>
                </a:endParaRPr>
              </a:p>
            </p:txBody>
          </p:sp>
        </p:grpSp>
        <p:grpSp>
          <p:nvGrpSpPr>
            <p:cNvPr id="72" name="그룹 71"/>
            <p:cNvGrpSpPr/>
            <p:nvPr/>
          </p:nvGrpSpPr>
          <p:grpSpPr>
            <a:xfrm>
              <a:off x="1115616" y="4581128"/>
              <a:ext cx="1512168" cy="965721"/>
              <a:chOff x="1115616" y="4365104"/>
              <a:chExt cx="1512168" cy="965721"/>
            </a:xfrm>
          </p:grpSpPr>
          <p:cxnSp>
            <p:nvCxnSpPr>
              <p:cNvPr id="27" name="직선 화살표 연결선 26"/>
              <p:cNvCxnSpPr/>
              <p:nvPr/>
            </p:nvCxnSpPr>
            <p:spPr bwMode="auto">
              <a:xfrm flipH="1">
                <a:off x="1547664" y="4653136"/>
                <a:ext cx="1080120" cy="432048"/>
              </a:xfrm>
              <a:prstGeom prst="straightConnector1">
                <a:avLst/>
              </a:prstGeom>
              <a:solidFill>
                <a:schemeClr val="accent1"/>
              </a:solidFill>
              <a:ln w="34925" cap="flat" cmpd="sng" algn="ctr">
                <a:solidFill>
                  <a:srgbClr val="0033CC"/>
                </a:solidFill>
                <a:prstDash val="solid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32" name="TextBox 31"/>
              <p:cNvSpPr txBox="1"/>
              <p:nvPr/>
            </p:nvSpPr>
            <p:spPr>
              <a:xfrm>
                <a:off x="2051720" y="4365104"/>
                <a:ext cx="43204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altLang="ko-KR" sz="2400" b="1" dirty="0" smtClean="0">
                    <a:solidFill>
                      <a:srgbClr val="0033CC"/>
                    </a:solidFill>
                    <a:latin typeface="Arial"/>
                    <a:ea typeface="굴림" pitchFamily="50" charset="-127"/>
                    <a:cs typeface="Arial"/>
                  </a:rPr>
                  <a:t>n </a:t>
                </a:r>
                <a:endParaRPr lang="ko-KR" altLang="en-US" sz="2400" b="1" dirty="0">
                  <a:solidFill>
                    <a:srgbClr val="0033CC"/>
                  </a:solidFill>
                  <a:latin typeface="Arial"/>
                  <a:ea typeface="굴림" pitchFamily="50" charset="-127"/>
                  <a:cs typeface="Arial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1115616" y="4869160"/>
                <a:ext cx="6480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altLang="ko-KR" sz="2000" b="1" dirty="0" err="1" smtClean="0">
                    <a:solidFill>
                      <a:srgbClr val="0033CC"/>
                    </a:solidFill>
                    <a:latin typeface="Arial"/>
                    <a:ea typeface="굴림" pitchFamily="50" charset="-127"/>
                    <a:cs typeface="Arial"/>
                  </a:rPr>
                  <a:t>Gd</a:t>
                </a:r>
                <a:r>
                  <a:rPr lang="en-US" altLang="ko-KR" sz="2400" b="1" dirty="0" smtClean="0">
                    <a:solidFill>
                      <a:srgbClr val="0033CC"/>
                    </a:solidFill>
                    <a:latin typeface="Arial"/>
                    <a:ea typeface="굴림" pitchFamily="50" charset="-127"/>
                    <a:cs typeface="Arial"/>
                  </a:rPr>
                  <a:t> </a:t>
                </a:r>
                <a:endParaRPr lang="ko-KR" altLang="en-US" sz="2400" b="1" dirty="0">
                  <a:solidFill>
                    <a:srgbClr val="0033CC"/>
                  </a:solidFill>
                  <a:latin typeface="Arial"/>
                  <a:ea typeface="굴림" pitchFamily="50" charset="-127"/>
                  <a:cs typeface="Arial"/>
                </a:endParaRPr>
              </a:p>
            </p:txBody>
          </p:sp>
        </p:grpSp>
      </p:grpSp>
      <p:grpSp>
        <p:nvGrpSpPr>
          <p:cNvPr id="70" name="그룹 69"/>
          <p:cNvGrpSpPr/>
          <p:nvPr/>
        </p:nvGrpSpPr>
        <p:grpSpPr>
          <a:xfrm>
            <a:off x="179512" y="4437112"/>
            <a:ext cx="1152128" cy="504056"/>
            <a:chOff x="179512" y="4221088"/>
            <a:chExt cx="1152128" cy="504056"/>
          </a:xfrm>
        </p:grpSpPr>
        <p:sp>
          <p:nvSpPr>
            <p:cNvPr id="35" name="TextBox 34"/>
            <p:cNvSpPr txBox="1"/>
            <p:nvPr/>
          </p:nvSpPr>
          <p:spPr>
            <a:xfrm>
              <a:off x="179512" y="4221088"/>
              <a:ext cx="360040" cy="4766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2400" b="1" dirty="0" smtClean="0">
                  <a:solidFill>
                    <a:srgbClr val="FF6600"/>
                  </a:solidFill>
                  <a:latin typeface="Symbol" pitchFamily="18" charset="2"/>
                  <a:ea typeface="굴림" pitchFamily="50" charset="-127"/>
                  <a:cs typeface="Arial"/>
                </a:rPr>
                <a:t>g</a:t>
              </a:r>
              <a:r>
                <a:rPr lang="en-US" altLang="ko-KR" sz="2400" b="1" dirty="0" smtClean="0">
                  <a:solidFill>
                    <a:srgbClr val="0033CC"/>
                  </a:solidFill>
                  <a:latin typeface="Arial"/>
                  <a:ea typeface="굴림" pitchFamily="50" charset="-127"/>
                  <a:cs typeface="Arial"/>
                </a:rPr>
                <a:t> </a:t>
              </a:r>
              <a:endParaRPr lang="ko-KR" altLang="en-US" sz="2400" b="1" dirty="0">
                <a:solidFill>
                  <a:srgbClr val="0033CC"/>
                </a:solidFill>
                <a:latin typeface="Arial"/>
                <a:ea typeface="굴림" pitchFamily="50" charset="-127"/>
                <a:cs typeface="Arial"/>
              </a:endParaRPr>
            </a:p>
          </p:txBody>
        </p:sp>
        <p:cxnSp>
          <p:nvCxnSpPr>
            <p:cNvPr id="37" name="직선 화살표 연결선 36"/>
            <p:cNvCxnSpPr/>
            <p:nvPr/>
          </p:nvCxnSpPr>
          <p:spPr bwMode="auto">
            <a:xfrm>
              <a:off x="323528" y="4293096"/>
              <a:ext cx="1008112" cy="432048"/>
            </a:xfrm>
            <a:prstGeom prst="straightConnector1">
              <a:avLst/>
            </a:prstGeom>
            <a:solidFill>
              <a:schemeClr val="accent1"/>
            </a:solidFill>
            <a:ln w="34925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arrow" w="med" len="lg"/>
            </a:ln>
            <a:effectLst/>
          </p:spPr>
        </p:cxnSp>
      </p:grpSp>
      <p:grpSp>
        <p:nvGrpSpPr>
          <p:cNvPr id="61" name="그룹 60"/>
          <p:cNvGrpSpPr/>
          <p:nvPr/>
        </p:nvGrpSpPr>
        <p:grpSpPr>
          <a:xfrm>
            <a:off x="6372200" y="2924944"/>
            <a:ext cx="2477042" cy="3284984"/>
            <a:chOff x="6372200" y="2924944"/>
            <a:chExt cx="2477042" cy="3284984"/>
          </a:xfrm>
        </p:grpSpPr>
        <p:pic>
          <p:nvPicPr>
            <p:cNvPr id="22" name="Picture 6" descr="RENO검출기-개요도-new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372200" y="3789040"/>
              <a:ext cx="2477042" cy="2420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Text Box 3092"/>
            <p:cNvSpPr txBox="1">
              <a:spLocks noChangeArrowheads="1"/>
            </p:cNvSpPr>
            <p:nvPr/>
          </p:nvSpPr>
          <p:spPr bwMode="auto">
            <a:xfrm>
              <a:off x="6444208" y="2924944"/>
              <a:ext cx="2304256" cy="36933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fontAlgn="auto" latinLnBrk="0">
                <a:spcBef>
                  <a:spcPct val="50000"/>
                </a:spcBef>
                <a:spcAft>
                  <a:spcPts val="0"/>
                </a:spcAft>
              </a:pPr>
              <a:r>
                <a:rPr lang="en-US" altLang="ko-KR" sz="1800" baseline="30000" dirty="0" smtClean="0">
                  <a:solidFill>
                    <a:srgbClr val="000000"/>
                  </a:solidFill>
                  <a:latin typeface="Arial" pitchFamily="34" charset="0"/>
                  <a:ea typeface="MS PGothic" pitchFamily="34" charset="-128"/>
                </a:rPr>
                <a:t>9</a:t>
              </a:r>
              <a:r>
                <a:rPr lang="en-US" altLang="ko-KR" sz="1800" dirty="0" smtClean="0">
                  <a:solidFill>
                    <a:srgbClr val="000000"/>
                  </a:solidFill>
                  <a:latin typeface="Arial" pitchFamily="34" charset="0"/>
                  <a:ea typeface="MS PGothic" pitchFamily="34" charset="-128"/>
                </a:rPr>
                <a:t>Li/</a:t>
              </a:r>
              <a:r>
                <a:rPr lang="en-US" altLang="ko-KR" sz="1800" baseline="30000" dirty="0" smtClean="0">
                  <a:solidFill>
                    <a:srgbClr val="000000"/>
                  </a:solidFill>
                  <a:latin typeface="Arial" pitchFamily="34" charset="0"/>
                  <a:ea typeface="MS PGothic" pitchFamily="34" charset="-128"/>
                </a:rPr>
                <a:t>8</a:t>
              </a:r>
              <a:r>
                <a:rPr lang="en-US" altLang="ko-KR" sz="1800" dirty="0" smtClean="0">
                  <a:solidFill>
                    <a:srgbClr val="000000"/>
                  </a:solidFill>
                  <a:latin typeface="Arial" pitchFamily="34" charset="0"/>
                  <a:ea typeface="MS PGothic" pitchFamily="34" charset="-128"/>
                </a:rPr>
                <a:t>He</a:t>
              </a:r>
              <a:r>
                <a:rPr kumimoji="0" lang="en-US" altLang="ko-KR" sz="1800" kern="0" dirty="0" smtClean="0">
                  <a:solidFill>
                    <a:srgbClr val="000000"/>
                  </a:solidFill>
                  <a:latin typeface="Symbol" pitchFamily="18" charset="2"/>
                  <a:cs typeface="Arial" pitchFamily="34" charset="0"/>
                </a:rPr>
                <a:t> b</a:t>
              </a:r>
              <a:r>
                <a:rPr kumimoji="0" lang="en-US" altLang="ko-KR" sz="1800" kern="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-n followers</a:t>
              </a:r>
              <a:r>
                <a:rPr lang="en-US" altLang="ko-KR" sz="1800" dirty="0" smtClean="0">
                  <a:solidFill>
                    <a:srgbClr val="000000"/>
                  </a:solidFill>
                  <a:latin typeface="Arial" pitchFamily="34" charset="0"/>
                  <a:ea typeface="MS PGothic" pitchFamily="34" charset="-128"/>
                </a:rPr>
                <a:t>  </a:t>
              </a:r>
              <a:endParaRPr kumimoji="0" lang="en-US" altLang="ko-KR" sz="1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" name="그룹 59"/>
          <p:cNvGrpSpPr/>
          <p:nvPr/>
        </p:nvGrpSpPr>
        <p:grpSpPr>
          <a:xfrm>
            <a:off x="3347864" y="2924944"/>
            <a:ext cx="2477042" cy="3284984"/>
            <a:chOff x="3347864" y="2924944"/>
            <a:chExt cx="2477042" cy="3284984"/>
          </a:xfrm>
        </p:grpSpPr>
        <p:pic>
          <p:nvPicPr>
            <p:cNvPr id="20" name="Picture 6" descr="RENO검출기-개요도-new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47864" y="3789040"/>
              <a:ext cx="2477042" cy="2420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" name="Text Box 3092"/>
            <p:cNvSpPr txBox="1">
              <a:spLocks noChangeArrowheads="1"/>
            </p:cNvSpPr>
            <p:nvPr/>
          </p:nvSpPr>
          <p:spPr bwMode="auto">
            <a:xfrm>
              <a:off x="3707904" y="2924944"/>
              <a:ext cx="1584176" cy="36933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fontAlgn="auto" latinLnBrk="0">
                <a:spcBef>
                  <a:spcPct val="50000"/>
                </a:spcBef>
                <a:spcAft>
                  <a:spcPts val="0"/>
                </a:spcAft>
              </a:pPr>
              <a:r>
                <a:rPr lang="en-US" altLang="ko-KR" sz="1800" dirty="0" smtClean="0">
                  <a:solidFill>
                    <a:srgbClr val="000000"/>
                  </a:solidFill>
                  <a:latin typeface="Arial" pitchFamily="34" charset="0"/>
                  <a:ea typeface="MS PGothic" pitchFamily="34" charset="-128"/>
                </a:rPr>
                <a:t>Fast neutrons</a:t>
              </a:r>
              <a:endParaRPr kumimoji="0" lang="en-US" altLang="ko-KR" sz="1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4" name="그룹 63"/>
          <p:cNvGrpSpPr/>
          <p:nvPr/>
        </p:nvGrpSpPr>
        <p:grpSpPr>
          <a:xfrm>
            <a:off x="4572000" y="3212976"/>
            <a:ext cx="1224136" cy="3600400"/>
            <a:chOff x="4572000" y="3212976"/>
            <a:chExt cx="1224136" cy="3600400"/>
          </a:xfrm>
        </p:grpSpPr>
        <p:grpSp>
          <p:nvGrpSpPr>
            <p:cNvPr id="73" name="그룹 72"/>
            <p:cNvGrpSpPr/>
            <p:nvPr/>
          </p:nvGrpSpPr>
          <p:grpSpPr>
            <a:xfrm>
              <a:off x="5364088" y="3212976"/>
              <a:ext cx="432048" cy="3600400"/>
              <a:chOff x="5364088" y="2996952"/>
              <a:chExt cx="432048" cy="3600400"/>
            </a:xfrm>
          </p:grpSpPr>
          <p:cxnSp>
            <p:nvCxnSpPr>
              <p:cNvPr id="25" name="직선 화살표 연결선 24"/>
              <p:cNvCxnSpPr/>
              <p:nvPr/>
            </p:nvCxnSpPr>
            <p:spPr bwMode="auto">
              <a:xfrm flipH="1">
                <a:off x="5508104" y="3284984"/>
                <a:ext cx="216024" cy="3312368"/>
              </a:xfrm>
              <a:prstGeom prst="straightConnector1">
                <a:avLst/>
              </a:prstGeom>
              <a:solidFill>
                <a:schemeClr val="accent1"/>
              </a:solidFill>
              <a:ln w="34925" cap="flat" cmpd="sng" algn="ctr">
                <a:solidFill>
                  <a:srgbClr val="FF6600"/>
                </a:solidFill>
                <a:prstDash val="solid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41" name="TextBox 40"/>
              <p:cNvSpPr txBox="1"/>
              <p:nvPr/>
            </p:nvSpPr>
            <p:spPr>
              <a:xfrm>
                <a:off x="5364088" y="2996952"/>
                <a:ext cx="43204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altLang="ko-KR" sz="2400" b="1" dirty="0" smtClean="0">
                    <a:solidFill>
                      <a:srgbClr val="FF6600"/>
                    </a:solidFill>
                    <a:latin typeface="Symbol" pitchFamily="18" charset="2"/>
                    <a:ea typeface="굴림" pitchFamily="50" charset="-127"/>
                    <a:cs typeface="Arial"/>
                  </a:rPr>
                  <a:t>m </a:t>
                </a:r>
                <a:endParaRPr lang="ko-KR" altLang="en-US" sz="2400" b="1" dirty="0">
                  <a:solidFill>
                    <a:srgbClr val="FF6600"/>
                  </a:solidFill>
                  <a:latin typeface="Symbol" pitchFamily="18" charset="2"/>
                  <a:ea typeface="굴림" pitchFamily="50" charset="-127"/>
                  <a:cs typeface="Arial"/>
                </a:endParaRPr>
              </a:p>
            </p:txBody>
          </p:sp>
        </p:grpSp>
        <p:grpSp>
          <p:nvGrpSpPr>
            <p:cNvPr id="74" name="그룹 73"/>
            <p:cNvGrpSpPr/>
            <p:nvPr/>
          </p:nvGrpSpPr>
          <p:grpSpPr>
            <a:xfrm>
              <a:off x="4572000" y="4509120"/>
              <a:ext cx="1080120" cy="533673"/>
              <a:chOff x="4572000" y="4293096"/>
              <a:chExt cx="1080120" cy="533673"/>
            </a:xfrm>
          </p:grpSpPr>
          <p:cxnSp>
            <p:nvCxnSpPr>
              <p:cNvPr id="42" name="직선 화살표 연결선 41"/>
              <p:cNvCxnSpPr/>
              <p:nvPr/>
            </p:nvCxnSpPr>
            <p:spPr bwMode="auto">
              <a:xfrm flipH="1">
                <a:off x="4572000" y="4293096"/>
                <a:ext cx="1080120" cy="432048"/>
              </a:xfrm>
              <a:prstGeom prst="straightConnector1">
                <a:avLst/>
              </a:prstGeom>
              <a:solidFill>
                <a:schemeClr val="accent1"/>
              </a:solidFill>
              <a:ln w="34925" cap="flat" cmpd="sng" algn="ctr">
                <a:solidFill>
                  <a:srgbClr val="0033CC"/>
                </a:solidFill>
                <a:prstDash val="solid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43" name="TextBox 42"/>
              <p:cNvSpPr txBox="1"/>
              <p:nvPr/>
            </p:nvSpPr>
            <p:spPr>
              <a:xfrm>
                <a:off x="5148064" y="4365104"/>
                <a:ext cx="43204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altLang="ko-KR" sz="2400" b="1" dirty="0" smtClean="0">
                    <a:solidFill>
                      <a:srgbClr val="0033CC"/>
                    </a:solidFill>
                    <a:latin typeface="Arial"/>
                    <a:ea typeface="굴림" pitchFamily="50" charset="-127"/>
                    <a:cs typeface="Arial"/>
                  </a:rPr>
                  <a:t>n </a:t>
                </a:r>
                <a:endParaRPr lang="ko-KR" altLang="en-US" sz="2400" b="1" dirty="0">
                  <a:solidFill>
                    <a:srgbClr val="0033CC"/>
                  </a:solidFill>
                  <a:latin typeface="Arial"/>
                  <a:ea typeface="굴림" pitchFamily="50" charset="-127"/>
                  <a:cs typeface="Arial"/>
                </a:endParaRPr>
              </a:p>
            </p:txBody>
          </p:sp>
        </p:grpSp>
      </p:grpSp>
      <p:grpSp>
        <p:nvGrpSpPr>
          <p:cNvPr id="75" name="그룹 74"/>
          <p:cNvGrpSpPr/>
          <p:nvPr/>
        </p:nvGrpSpPr>
        <p:grpSpPr>
          <a:xfrm>
            <a:off x="4211960" y="4407495"/>
            <a:ext cx="360040" cy="533673"/>
            <a:chOff x="4211960" y="4191471"/>
            <a:chExt cx="360040" cy="533673"/>
          </a:xfrm>
        </p:grpSpPr>
        <p:cxnSp>
          <p:nvCxnSpPr>
            <p:cNvPr id="44" name="직선 화살표 연결선 43"/>
            <p:cNvCxnSpPr/>
            <p:nvPr/>
          </p:nvCxnSpPr>
          <p:spPr bwMode="auto">
            <a:xfrm flipH="1" flipV="1">
              <a:off x="4283968" y="4653136"/>
              <a:ext cx="288032" cy="72008"/>
            </a:xfrm>
            <a:prstGeom prst="straightConnector1">
              <a:avLst/>
            </a:prstGeom>
            <a:solidFill>
              <a:schemeClr val="accent1"/>
            </a:solidFill>
            <a:ln w="34925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47" name="TextBox 46"/>
            <p:cNvSpPr txBox="1"/>
            <p:nvPr/>
          </p:nvSpPr>
          <p:spPr>
            <a:xfrm>
              <a:off x="4211960" y="4191471"/>
              <a:ext cx="3600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2400" b="1" dirty="0" smtClean="0">
                  <a:solidFill>
                    <a:srgbClr val="FF6600"/>
                  </a:solidFill>
                  <a:latin typeface="Arial" pitchFamily="34" charset="0"/>
                  <a:ea typeface="굴림" pitchFamily="50" charset="-127"/>
                  <a:cs typeface="Arial" pitchFamily="34" charset="0"/>
                </a:rPr>
                <a:t>p</a:t>
              </a:r>
              <a:endParaRPr lang="ko-KR" altLang="en-US" sz="2400" b="1" dirty="0">
                <a:solidFill>
                  <a:srgbClr val="0033CC"/>
                </a:solidFill>
                <a:latin typeface="Arial"/>
                <a:ea typeface="굴림" pitchFamily="50" charset="-127"/>
                <a:cs typeface="Arial"/>
              </a:endParaRPr>
            </a:p>
          </p:txBody>
        </p:sp>
      </p:grpSp>
      <p:grpSp>
        <p:nvGrpSpPr>
          <p:cNvPr id="76" name="그룹 75"/>
          <p:cNvGrpSpPr/>
          <p:nvPr/>
        </p:nvGrpSpPr>
        <p:grpSpPr>
          <a:xfrm>
            <a:off x="4283968" y="4941168"/>
            <a:ext cx="720080" cy="533673"/>
            <a:chOff x="4283968" y="4725144"/>
            <a:chExt cx="720080" cy="533673"/>
          </a:xfrm>
        </p:grpSpPr>
        <p:cxnSp>
          <p:nvCxnSpPr>
            <p:cNvPr id="48" name="직선 화살표 연결선 47"/>
            <p:cNvCxnSpPr/>
            <p:nvPr/>
          </p:nvCxnSpPr>
          <p:spPr bwMode="auto">
            <a:xfrm flipH="1">
              <a:off x="4283968" y="4725144"/>
              <a:ext cx="288032" cy="360040"/>
            </a:xfrm>
            <a:prstGeom prst="straightConnector1">
              <a:avLst/>
            </a:prstGeom>
            <a:solidFill>
              <a:schemeClr val="accent1"/>
            </a:solidFill>
            <a:ln w="34925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54" name="TextBox 53"/>
            <p:cNvSpPr txBox="1"/>
            <p:nvPr/>
          </p:nvSpPr>
          <p:spPr>
            <a:xfrm>
              <a:off x="4355976" y="4797152"/>
              <a:ext cx="64807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2000" b="1" dirty="0" err="1" smtClean="0">
                  <a:solidFill>
                    <a:srgbClr val="0033CC"/>
                  </a:solidFill>
                  <a:latin typeface="Arial"/>
                  <a:ea typeface="굴림" pitchFamily="50" charset="-127"/>
                  <a:cs typeface="Arial"/>
                </a:rPr>
                <a:t>Gd</a:t>
              </a:r>
              <a:r>
                <a:rPr lang="en-US" altLang="ko-KR" sz="2400" b="1" dirty="0" smtClean="0">
                  <a:solidFill>
                    <a:srgbClr val="0033CC"/>
                  </a:solidFill>
                  <a:latin typeface="Arial"/>
                  <a:ea typeface="굴림" pitchFamily="50" charset="-127"/>
                  <a:cs typeface="Arial"/>
                </a:rPr>
                <a:t> </a:t>
              </a:r>
              <a:endParaRPr lang="ko-KR" altLang="en-US" sz="2400" b="1" dirty="0">
                <a:solidFill>
                  <a:srgbClr val="0033CC"/>
                </a:solidFill>
                <a:latin typeface="Arial"/>
                <a:ea typeface="굴림" pitchFamily="50" charset="-127"/>
                <a:cs typeface="Arial"/>
              </a:endParaRPr>
            </a:p>
          </p:txBody>
        </p:sp>
      </p:grpSp>
      <p:grpSp>
        <p:nvGrpSpPr>
          <p:cNvPr id="83" name="그룹 82"/>
          <p:cNvGrpSpPr/>
          <p:nvPr/>
        </p:nvGrpSpPr>
        <p:grpSpPr>
          <a:xfrm>
            <a:off x="7308304" y="5013176"/>
            <a:ext cx="936104" cy="533673"/>
            <a:chOff x="7308304" y="4911551"/>
            <a:chExt cx="936104" cy="533673"/>
          </a:xfrm>
        </p:grpSpPr>
        <p:cxnSp>
          <p:nvCxnSpPr>
            <p:cNvPr id="63" name="직선 화살표 연결선 62"/>
            <p:cNvCxnSpPr/>
            <p:nvPr/>
          </p:nvCxnSpPr>
          <p:spPr bwMode="auto">
            <a:xfrm>
              <a:off x="7380312" y="4911551"/>
              <a:ext cx="331562" cy="381131"/>
            </a:xfrm>
            <a:prstGeom prst="straightConnector1">
              <a:avLst/>
            </a:prstGeom>
            <a:solidFill>
              <a:schemeClr val="accent1"/>
            </a:solidFill>
            <a:ln w="34925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66" name="TextBox 65"/>
            <p:cNvSpPr txBox="1"/>
            <p:nvPr/>
          </p:nvSpPr>
          <p:spPr>
            <a:xfrm>
              <a:off x="7308304" y="4983559"/>
              <a:ext cx="4320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2400" b="1" dirty="0" smtClean="0">
                  <a:solidFill>
                    <a:srgbClr val="0033CC"/>
                  </a:solidFill>
                  <a:latin typeface="Arial"/>
                  <a:ea typeface="굴림" pitchFamily="50" charset="-127"/>
                  <a:cs typeface="Arial"/>
                </a:rPr>
                <a:t>n</a:t>
              </a:r>
              <a:endParaRPr lang="ko-KR" altLang="en-US" sz="2400" b="1" dirty="0">
                <a:solidFill>
                  <a:srgbClr val="0033CC"/>
                </a:solidFill>
                <a:latin typeface="Arial"/>
                <a:ea typeface="굴림" pitchFamily="50" charset="-127"/>
                <a:cs typeface="Arial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596336" y="4911551"/>
              <a:ext cx="64807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2000" b="1" dirty="0" err="1" smtClean="0">
                  <a:solidFill>
                    <a:srgbClr val="0033CC"/>
                  </a:solidFill>
                  <a:latin typeface="Arial"/>
                  <a:ea typeface="굴림" pitchFamily="50" charset="-127"/>
                  <a:cs typeface="Arial"/>
                </a:rPr>
                <a:t>Gd</a:t>
              </a:r>
              <a:r>
                <a:rPr lang="en-US" altLang="ko-KR" sz="2400" b="1" dirty="0" smtClean="0">
                  <a:solidFill>
                    <a:srgbClr val="0033CC"/>
                  </a:solidFill>
                  <a:latin typeface="Arial"/>
                  <a:ea typeface="굴림" pitchFamily="50" charset="-127"/>
                  <a:cs typeface="Arial"/>
                </a:rPr>
                <a:t> </a:t>
              </a:r>
              <a:endParaRPr lang="ko-KR" altLang="en-US" sz="2400" b="1" dirty="0">
                <a:solidFill>
                  <a:srgbClr val="0033CC"/>
                </a:solidFill>
                <a:latin typeface="Arial"/>
                <a:ea typeface="굴림" pitchFamily="50" charset="-127"/>
                <a:cs typeface="Arial"/>
              </a:endParaRPr>
            </a:p>
          </p:txBody>
        </p:sp>
      </p:grpSp>
      <p:grpSp>
        <p:nvGrpSpPr>
          <p:cNvPr id="84" name="그룹 83"/>
          <p:cNvGrpSpPr/>
          <p:nvPr/>
        </p:nvGrpSpPr>
        <p:grpSpPr>
          <a:xfrm>
            <a:off x="7092280" y="3284984"/>
            <a:ext cx="792088" cy="3456384"/>
            <a:chOff x="7092280" y="2996952"/>
            <a:chExt cx="792088" cy="3456384"/>
          </a:xfrm>
        </p:grpSpPr>
        <p:cxnSp>
          <p:nvCxnSpPr>
            <p:cNvPr id="26" name="직선 화살표 연결선 25"/>
            <p:cNvCxnSpPr/>
            <p:nvPr/>
          </p:nvCxnSpPr>
          <p:spPr bwMode="auto">
            <a:xfrm flipH="1">
              <a:off x="7236296" y="3140968"/>
              <a:ext cx="216024" cy="3312368"/>
            </a:xfrm>
            <a:prstGeom prst="straightConnector1">
              <a:avLst/>
            </a:prstGeom>
            <a:solidFill>
              <a:schemeClr val="accent1"/>
            </a:solidFill>
            <a:ln w="34925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arrow" w="med" len="lg"/>
            </a:ln>
            <a:effectLst/>
          </p:spPr>
        </p:cxnSp>
        <p:sp>
          <p:nvSpPr>
            <p:cNvPr id="56" name="TextBox 55"/>
            <p:cNvSpPr txBox="1"/>
            <p:nvPr/>
          </p:nvSpPr>
          <p:spPr>
            <a:xfrm>
              <a:off x="7092280" y="2996952"/>
              <a:ext cx="4320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2400" b="1" dirty="0" smtClean="0">
                  <a:solidFill>
                    <a:srgbClr val="FF6600"/>
                  </a:solidFill>
                  <a:latin typeface="Symbol" pitchFamily="18" charset="2"/>
                  <a:ea typeface="굴림" pitchFamily="50" charset="-127"/>
                  <a:cs typeface="Arial"/>
                </a:rPr>
                <a:t>m </a:t>
              </a:r>
              <a:endParaRPr lang="ko-KR" altLang="en-US" sz="2400" b="1" dirty="0">
                <a:solidFill>
                  <a:srgbClr val="FF6600"/>
                </a:solidFill>
                <a:latin typeface="Symbol" pitchFamily="18" charset="2"/>
                <a:ea typeface="굴림" pitchFamily="50" charset="-127"/>
                <a:cs typeface="Arial"/>
              </a:endParaRPr>
            </a:p>
          </p:txBody>
        </p:sp>
        <p:sp>
          <p:nvSpPr>
            <p:cNvPr id="58" name="타원 57"/>
            <p:cNvSpPr/>
            <p:nvPr/>
          </p:nvSpPr>
          <p:spPr bwMode="auto">
            <a:xfrm>
              <a:off x="7308304" y="4653136"/>
              <a:ext cx="117727" cy="144016"/>
            </a:xfrm>
            <a:prstGeom prst="ellipse">
              <a:avLst/>
            </a:prstGeom>
            <a:solidFill>
              <a:srgbClr val="0033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sz="1800" smtClean="0">
                <a:solidFill>
                  <a:srgbClr val="000000"/>
                </a:solidFill>
                <a:latin typeface="Arial" charset="0"/>
                <a:ea typeface="MS PGothic" pitchFamily="34" charset="-128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236296" y="4335487"/>
              <a:ext cx="64807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2400" b="1" baseline="30000" dirty="0" smtClean="0">
                  <a:solidFill>
                    <a:srgbClr val="0033CC"/>
                  </a:solidFill>
                  <a:latin typeface="Arial"/>
                  <a:ea typeface="굴림" pitchFamily="50" charset="-127"/>
                  <a:cs typeface="Arial"/>
                </a:rPr>
                <a:t>9</a:t>
              </a:r>
              <a:r>
                <a:rPr lang="en-US" altLang="ko-KR" sz="2400" b="1" dirty="0" smtClean="0">
                  <a:solidFill>
                    <a:srgbClr val="0033CC"/>
                  </a:solidFill>
                  <a:latin typeface="Arial"/>
                  <a:ea typeface="굴림" pitchFamily="50" charset="-127"/>
                  <a:cs typeface="Arial"/>
                </a:rPr>
                <a:t>Li </a:t>
              </a:r>
              <a:endParaRPr lang="ko-KR" altLang="en-US" sz="2400" b="1" dirty="0">
                <a:solidFill>
                  <a:srgbClr val="0033CC"/>
                </a:solidFill>
                <a:latin typeface="Arial"/>
                <a:ea typeface="굴림" pitchFamily="50" charset="-127"/>
                <a:cs typeface="Arial"/>
              </a:endParaRPr>
            </a:p>
          </p:txBody>
        </p:sp>
      </p:grpSp>
      <p:grpSp>
        <p:nvGrpSpPr>
          <p:cNvPr id="82" name="그룹 81"/>
          <p:cNvGrpSpPr/>
          <p:nvPr/>
        </p:nvGrpSpPr>
        <p:grpSpPr>
          <a:xfrm>
            <a:off x="7426031" y="4653136"/>
            <a:ext cx="602353" cy="461665"/>
            <a:chOff x="7426031" y="4365104"/>
            <a:chExt cx="602353" cy="461665"/>
          </a:xfrm>
        </p:grpSpPr>
        <p:cxnSp>
          <p:nvCxnSpPr>
            <p:cNvPr id="59" name="직선 화살표 연결선 58"/>
            <p:cNvCxnSpPr/>
            <p:nvPr/>
          </p:nvCxnSpPr>
          <p:spPr bwMode="auto">
            <a:xfrm>
              <a:off x="7426031" y="4725144"/>
              <a:ext cx="386329" cy="72008"/>
            </a:xfrm>
            <a:prstGeom prst="straightConnector1">
              <a:avLst/>
            </a:prstGeom>
            <a:solidFill>
              <a:schemeClr val="accent1"/>
            </a:solidFill>
            <a:ln w="34925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67" name="TextBox 66"/>
            <p:cNvSpPr txBox="1"/>
            <p:nvPr/>
          </p:nvSpPr>
          <p:spPr>
            <a:xfrm>
              <a:off x="7668344" y="4365104"/>
              <a:ext cx="3600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2400" b="1" dirty="0" smtClean="0">
                  <a:solidFill>
                    <a:srgbClr val="FF6600"/>
                  </a:solidFill>
                  <a:latin typeface="Arial" pitchFamily="34" charset="0"/>
                  <a:ea typeface="굴림" pitchFamily="50" charset="-127"/>
                  <a:cs typeface="Arial" pitchFamily="34" charset="0"/>
                </a:rPr>
                <a:t>e</a:t>
              </a:r>
              <a:endParaRPr lang="ko-KR" altLang="en-US" sz="2400" b="1" dirty="0">
                <a:solidFill>
                  <a:srgbClr val="0033CC"/>
                </a:solidFill>
                <a:latin typeface="Arial"/>
                <a:ea typeface="굴림" pitchFamily="50" charset="-127"/>
                <a:cs typeface="Arial"/>
              </a:endParaRPr>
            </a:p>
          </p:txBody>
        </p: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87B69-82E8-4628-87ED-B2A9F9E284D2}" type="slidenum">
              <a:rPr lang="ko-KR" altLang="en-US" smtClean="0"/>
              <a:pPr>
                <a:defRPr/>
              </a:pPr>
              <a:t>29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8163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ChangeArrowheads="1"/>
          </p:cNvSpPr>
          <p:nvPr/>
        </p:nvSpPr>
        <p:spPr bwMode="auto">
          <a:xfrm>
            <a:off x="468313" y="116632"/>
            <a:ext cx="8208141" cy="576064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3000" b="1" dirty="0" smtClean="0">
                <a:solidFill>
                  <a:srgbClr val="000000"/>
                </a:solidFill>
                <a:latin typeface="Arial" charset="0"/>
              </a:rPr>
              <a:t>RENO Experimental Set-up</a:t>
            </a:r>
            <a:endParaRPr lang="en-US" altLang="ko-KR" sz="3000" b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" name="그룹 38"/>
          <p:cNvGrpSpPr>
            <a:grpSpLocks/>
          </p:cNvGrpSpPr>
          <p:nvPr/>
        </p:nvGrpSpPr>
        <p:grpSpPr bwMode="auto">
          <a:xfrm>
            <a:off x="468313" y="836613"/>
            <a:ext cx="8459787" cy="5989637"/>
            <a:chOff x="468313" y="836613"/>
            <a:chExt cx="8459440" cy="5989637"/>
          </a:xfrm>
        </p:grpSpPr>
        <p:pic>
          <p:nvPicPr>
            <p:cNvPr id="183301" name="그림 1" descr="영광원전위성사진001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8313" y="836613"/>
              <a:ext cx="8280400" cy="5989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3302" name="Text Box 7"/>
            <p:cNvSpPr txBox="1">
              <a:spLocks noChangeArrowheads="1"/>
            </p:cNvSpPr>
            <p:nvPr/>
          </p:nvSpPr>
          <p:spPr bwMode="auto">
            <a:xfrm>
              <a:off x="7020272" y="5877272"/>
              <a:ext cx="1907481" cy="39687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latinLnBrk="0">
                <a:spcBef>
                  <a:spcPct val="50000"/>
                </a:spcBef>
              </a:pPr>
              <a:r>
                <a:rPr lang="en-US" altLang="ko-KR" sz="200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rPr>
                <a:t>Far Detector</a:t>
              </a:r>
            </a:p>
          </p:txBody>
        </p:sp>
        <p:pic>
          <p:nvPicPr>
            <p:cNvPr id="183303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588224" y="6021288"/>
              <a:ext cx="315466" cy="455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3304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491880" y="1844824"/>
              <a:ext cx="315466" cy="455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3305" name="Text Box 7"/>
            <p:cNvSpPr txBox="1">
              <a:spLocks noChangeArrowheads="1"/>
            </p:cNvSpPr>
            <p:nvPr/>
          </p:nvSpPr>
          <p:spPr bwMode="auto">
            <a:xfrm>
              <a:off x="2915816" y="1375941"/>
              <a:ext cx="1907481" cy="39687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latinLnBrk="0">
                <a:spcBef>
                  <a:spcPct val="50000"/>
                </a:spcBef>
              </a:pPr>
              <a:r>
                <a:rPr lang="en-US" altLang="ko-KR" sz="2000" dirty="0">
                  <a:solidFill>
                    <a:srgbClr val="FFFFFF"/>
                  </a:solidFill>
                  <a:latin typeface="Arial" pitchFamily="34" charset="0"/>
                  <a:ea typeface="굴림" pitchFamily="50" charset="-127"/>
                </a:rPr>
                <a:t>Near Detector</a:t>
              </a:r>
            </a:p>
          </p:txBody>
        </p:sp>
        <p:sp>
          <p:nvSpPr>
            <p:cNvPr id="183306" name="Oval 9"/>
            <p:cNvSpPr>
              <a:spLocks noChangeArrowheads="1"/>
            </p:cNvSpPr>
            <p:nvPr/>
          </p:nvSpPr>
          <p:spPr bwMode="auto">
            <a:xfrm>
              <a:off x="2411760" y="3573016"/>
              <a:ext cx="216024" cy="216024"/>
            </a:xfrm>
            <a:prstGeom prst="ellipse">
              <a:avLst/>
            </a:prstGeom>
            <a:solidFill>
              <a:srgbClr val="FFFF00"/>
            </a:solidFill>
            <a:ln w="222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83307" name="Oval 9"/>
            <p:cNvSpPr>
              <a:spLocks noChangeArrowheads="1"/>
            </p:cNvSpPr>
            <p:nvPr/>
          </p:nvSpPr>
          <p:spPr bwMode="auto">
            <a:xfrm>
              <a:off x="2987824" y="3140968"/>
              <a:ext cx="216024" cy="216024"/>
            </a:xfrm>
            <a:prstGeom prst="ellipse">
              <a:avLst/>
            </a:prstGeom>
            <a:solidFill>
              <a:srgbClr val="FFFF00"/>
            </a:solidFill>
            <a:ln w="222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83308" name="Oval 9"/>
            <p:cNvSpPr>
              <a:spLocks noChangeArrowheads="1"/>
            </p:cNvSpPr>
            <p:nvPr/>
          </p:nvSpPr>
          <p:spPr bwMode="auto">
            <a:xfrm>
              <a:off x="3491880" y="2780928"/>
              <a:ext cx="216024" cy="216024"/>
            </a:xfrm>
            <a:prstGeom prst="ellipse">
              <a:avLst/>
            </a:prstGeom>
            <a:solidFill>
              <a:srgbClr val="FFFF00"/>
            </a:solidFill>
            <a:ln w="222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83309" name="Oval 9"/>
            <p:cNvSpPr>
              <a:spLocks noChangeArrowheads="1"/>
            </p:cNvSpPr>
            <p:nvPr/>
          </p:nvSpPr>
          <p:spPr bwMode="auto">
            <a:xfrm>
              <a:off x="4067944" y="2348880"/>
              <a:ext cx="216024" cy="216024"/>
            </a:xfrm>
            <a:prstGeom prst="ellipse">
              <a:avLst/>
            </a:prstGeom>
            <a:solidFill>
              <a:srgbClr val="FFFF00"/>
            </a:solidFill>
            <a:ln w="222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83310" name="Oval 9"/>
            <p:cNvSpPr>
              <a:spLocks noChangeArrowheads="1"/>
            </p:cNvSpPr>
            <p:nvPr/>
          </p:nvSpPr>
          <p:spPr bwMode="auto">
            <a:xfrm>
              <a:off x="4716016" y="1916832"/>
              <a:ext cx="216024" cy="216024"/>
            </a:xfrm>
            <a:prstGeom prst="ellipse">
              <a:avLst/>
            </a:prstGeom>
            <a:solidFill>
              <a:srgbClr val="FFFF00"/>
            </a:solidFill>
            <a:ln w="222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83311" name="Oval 9"/>
            <p:cNvSpPr>
              <a:spLocks noChangeArrowheads="1"/>
            </p:cNvSpPr>
            <p:nvPr/>
          </p:nvSpPr>
          <p:spPr bwMode="auto">
            <a:xfrm>
              <a:off x="5292080" y="1484784"/>
              <a:ext cx="216024" cy="216024"/>
            </a:xfrm>
            <a:prstGeom prst="ellipse">
              <a:avLst/>
            </a:prstGeom>
            <a:solidFill>
              <a:srgbClr val="FFFF00"/>
            </a:solidFill>
            <a:ln w="222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srgbClr val="000000"/>
                </a:solidFill>
              </a:endParaRPr>
            </a:p>
          </p:txBody>
        </p:sp>
        <p:cxnSp>
          <p:nvCxnSpPr>
            <p:cNvPr id="183312" name="직선 연결선 26"/>
            <p:cNvCxnSpPr>
              <a:cxnSpLocks noChangeShapeType="1"/>
            </p:cNvCxnSpPr>
            <p:nvPr/>
          </p:nvCxnSpPr>
          <p:spPr bwMode="auto">
            <a:xfrm rot="16200000" flipH="1">
              <a:off x="3144604" y="2805505"/>
              <a:ext cx="3948628" cy="2938611"/>
            </a:xfrm>
            <a:prstGeom prst="line">
              <a:avLst/>
            </a:prstGeom>
            <a:noFill/>
            <a:ln w="31750" algn="ctr">
              <a:solidFill>
                <a:schemeClr val="bg1"/>
              </a:solidFill>
              <a:prstDash val="dash"/>
              <a:round/>
              <a:headEnd/>
              <a:tailEnd/>
            </a:ln>
          </p:spPr>
        </p:cxnSp>
        <p:sp>
          <p:nvSpPr>
            <p:cNvPr id="37" name="Text Box 7"/>
            <p:cNvSpPr txBox="1">
              <a:spLocks noChangeArrowheads="1"/>
            </p:cNvSpPr>
            <p:nvPr/>
          </p:nvSpPr>
          <p:spPr bwMode="auto">
            <a:xfrm rot="3180000">
              <a:off x="4378175" y="4253877"/>
              <a:ext cx="949325" cy="369873"/>
            </a:xfrm>
            <a:prstGeom prst="rect">
              <a:avLst/>
            </a:prstGeom>
            <a:solidFill>
              <a:schemeClr val="accent3">
                <a:lumMod val="95000"/>
              </a:schemeClr>
            </a:solidFill>
            <a:ln w="1905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sz="1800" dirty="0" smtClean="0">
                  <a:solidFill>
                    <a:srgbClr val="000000"/>
                  </a:solidFill>
                  <a:latin typeface="Arial" charset="0"/>
                  <a:ea typeface="굴림" pitchFamily="50" charset="-127"/>
                </a:rPr>
                <a:t>1383m</a:t>
              </a:r>
              <a:endParaRPr lang="en-US" altLang="ko-KR" sz="1800" dirty="0">
                <a:solidFill>
                  <a:srgbClr val="000000"/>
                </a:solidFill>
                <a:latin typeface="Arial" charset="0"/>
                <a:ea typeface="굴림" pitchFamily="50" charset="-127"/>
              </a:endParaRPr>
            </a:p>
          </p:txBody>
        </p:sp>
        <p:sp>
          <p:nvSpPr>
            <p:cNvPr id="38" name="Text Box 7"/>
            <p:cNvSpPr txBox="1">
              <a:spLocks noChangeArrowheads="1"/>
            </p:cNvSpPr>
            <p:nvPr/>
          </p:nvSpPr>
          <p:spPr bwMode="auto">
            <a:xfrm rot="3180000">
              <a:off x="2802616" y="2150277"/>
              <a:ext cx="949325" cy="369873"/>
            </a:xfrm>
            <a:prstGeom prst="rect">
              <a:avLst/>
            </a:prstGeom>
            <a:solidFill>
              <a:schemeClr val="accent3">
                <a:lumMod val="95000"/>
              </a:schemeClr>
            </a:solidFill>
            <a:ln w="1905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sz="1800" dirty="0" smtClean="0">
                  <a:solidFill>
                    <a:srgbClr val="000000"/>
                  </a:solidFill>
                  <a:latin typeface="Arial" charset="0"/>
                  <a:ea typeface="굴림" pitchFamily="50" charset="-127"/>
                </a:rPr>
                <a:t>294m</a:t>
              </a:r>
              <a:endParaRPr lang="en-US" altLang="ko-KR" sz="1800" dirty="0">
                <a:solidFill>
                  <a:srgbClr val="000000"/>
                </a:solidFill>
                <a:latin typeface="Arial" charset="0"/>
                <a:ea typeface="굴림" pitchFamily="50" charset="-127"/>
              </a:endParaRPr>
            </a:p>
          </p:txBody>
        </p:sp>
      </p:grpSp>
      <p:pic>
        <p:nvPicPr>
          <p:cNvPr id="183300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784850"/>
            <a:ext cx="5976938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3131841" y="980728"/>
            <a:ext cx="1440159" cy="3968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0">
              <a:spcBef>
                <a:spcPct val="5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120 </a:t>
            </a:r>
            <a:r>
              <a:rPr lang="en-US" altLang="ko-KR" sz="2000" dirty="0" err="1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m.w.e</a:t>
            </a:r>
            <a:r>
              <a:rPr lang="en-US" altLang="ko-KR" sz="20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.</a:t>
            </a:r>
            <a:endParaRPr lang="en-US" altLang="ko-KR" sz="2000" dirty="0">
              <a:solidFill>
                <a:srgbClr val="000000"/>
              </a:solidFill>
              <a:latin typeface="Arial" pitchFamily="34" charset="0"/>
              <a:ea typeface="굴림" pitchFamily="50" charset="-127"/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7236296" y="6237312"/>
            <a:ext cx="1440159" cy="3968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0">
              <a:spcBef>
                <a:spcPct val="5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450 </a:t>
            </a:r>
            <a:r>
              <a:rPr lang="en-US" altLang="ko-KR" sz="2000" dirty="0" err="1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m.w.e</a:t>
            </a:r>
            <a:r>
              <a:rPr lang="en-US" altLang="ko-KR" sz="20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.</a:t>
            </a:r>
            <a:endParaRPr lang="en-US" altLang="ko-KR" sz="2000" dirty="0">
              <a:solidFill>
                <a:srgbClr val="000000"/>
              </a:solidFill>
              <a:latin typeface="Arial" pitchFamily="34" charset="0"/>
              <a:ea typeface="굴림" pitchFamily="50" charset="-127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3" name="Rectangle 3"/>
          <p:cNvSpPr>
            <a:spLocks noChangeArrowheads="1"/>
          </p:cNvSpPr>
          <p:nvPr/>
        </p:nvSpPr>
        <p:spPr bwMode="auto">
          <a:xfrm>
            <a:off x="1403350" y="116632"/>
            <a:ext cx="6553200" cy="603250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3000" b="1" dirty="0">
                <a:solidFill>
                  <a:srgbClr val="000000"/>
                </a:solidFill>
                <a:latin typeface="Arial" charset="0"/>
              </a:rPr>
              <a:t>RENO Detector</a:t>
            </a:r>
          </a:p>
        </p:txBody>
      </p:sp>
      <p:sp>
        <p:nvSpPr>
          <p:cNvPr id="184323" name="Text Box 4"/>
          <p:cNvSpPr txBox="1">
            <a:spLocks noChangeArrowheads="1"/>
          </p:cNvSpPr>
          <p:nvPr/>
        </p:nvSpPr>
        <p:spPr bwMode="auto">
          <a:xfrm>
            <a:off x="107504" y="4874384"/>
            <a:ext cx="5833640" cy="1938992"/>
          </a:xfrm>
          <a:prstGeom prst="rect">
            <a:avLst/>
          </a:prstGeom>
          <a:solidFill>
            <a:srgbClr val="CCFFCC"/>
          </a:solidFill>
          <a:ln w="25400" algn="ctr">
            <a:solidFill>
              <a:srgbClr val="99CC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ko-KR" sz="20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354 </a:t>
            </a:r>
            <a:r>
              <a:rPr lang="en-US" altLang="ko-KR" sz="20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ID +67 OD 10” </a:t>
            </a:r>
            <a:r>
              <a:rPr lang="en-US" altLang="ko-KR" sz="20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PMTs </a:t>
            </a:r>
            <a:endParaRPr lang="en-US" altLang="ko-KR" sz="800" dirty="0">
              <a:solidFill>
                <a:srgbClr val="000000"/>
              </a:solidFill>
              <a:latin typeface="Arial" pitchFamily="34" charset="0"/>
              <a:ea typeface="굴림" pitchFamily="50" charset="-127"/>
            </a:endParaRPr>
          </a:p>
          <a:p>
            <a:pPr latinLnBrk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ko-KR" sz="2000" dirty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Target : 16.5 ton </a:t>
            </a:r>
            <a:r>
              <a:rPr lang="en-US" altLang="ko-KR" sz="2000" dirty="0" err="1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Gd</a:t>
            </a:r>
            <a:r>
              <a:rPr lang="en-US" altLang="ko-KR" sz="20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-LS,   R=1.4m, H=3.2m</a:t>
            </a:r>
          </a:p>
          <a:p>
            <a:pPr latinLnBrk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Gamma Catcher :  30 ton LS,   R=2.0m, H=4.4m</a:t>
            </a:r>
          </a:p>
          <a:p>
            <a:pPr latinLnBrk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Buffer :  65 ton mineral oil,   R=2.7m, H=5.8m</a:t>
            </a:r>
          </a:p>
          <a:p>
            <a:pPr latinLnBrk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</a:rPr>
              <a:t> Veto : 350 ton water,   R=4.2m, H=8.8m</a:t>
            </a:r>
            <a:endParaRPr lang="en-US" altLang="ko-KR" sz="1600" dirty="0" smtClean="0">
              <a:solidFill>
                <a:srgbClr val="000000"/>
              </a:solidFill>
              <a:latin typeface="Arial" pitchFamily="34" charset="0"/>
              <a:ea typeface="굴림" pitchFamily="50" charset="-127"/>
            </a:endParaRPr>
          </a:p>
        </p:txBody>
      </p:sp>
      <p:pic>
        <p:nvPicPr>
          <p:cNvPr id="184324" name="Picture 6" descr="RENO검출기-개요도-ne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363" y="980728"/>
            <a:ext cx="3904949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8997" y="1028097"/>
            <a:ext cx="4897499" cy="3264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사본 - SSL27900 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48672" y="4509120"/>
            <a:ext cx="2987824" cy="2242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775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36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97016"/>
            <a:ext cx="4320480" cy="284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36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355" y="836712"/>
            <a:ext cx="4386157" cy="287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1239" name="Rectangle 23"/>
          <p:cNvSpPr>
            <a:spLocks noChangeArrowheads="1"/>
          </p:cNvSpPr>
          <p:nvPr/>
        </p:nvSpPr>
        <p:spPr bwMode="auto">
          <a:xfrm>
            <a:off x="899592" y="116632"/>
            <a:ext cx="7416824" cy="576064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kumimoji="0" lang="en-US" altLang="ko-KR" sz="3000" b="1" dirty="0" smtClean="0">
                <a:solidFill>
                  <a:srgbClr val="000000"/>
                </a:solidFill>
                <a:latin typeface="Helvetica" pitchFamily="34" charset="0"/>
                <a:ea typeface="굴림" charset="-127"/>
              </a:rPr>
              <a:t>RENO Data-taking Status</a:t>
            </a:r>
            <a:endParaRPr kumimoji="0" lang="en-US" altLang="ko-KR" sz="3000" b="1" dirty="0">
              <a:solidFill>
                <a:srgbClr val="000000"/>
              </a:solidFill>
              <a:latin typeface="Helvetica" pitchFamily="34" charset="0"/>
              <a:ea typeface="굴림" charset="-127"/>
            </a:endParaRPr>
          </a:p>
        </p:txBody>
      </p:sp>
      <p:sp>
        <p:nvSpPr>
          <p:cNvPr id="8" name="Text Box 3092"/>
          <p:cNvSpPr txBox="1">
            <a:spLocks noChangeArrowheads="1"/>
          </p:cNvSpPr>
          <p:nvPr/>
        </p:nvSpPr>
        <p:spPr bwMode="auto">
          <a:xfrm>
            <a:off x="35496" y="908720"/>
            <a:ext cx="4680520" cy="954107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1938" indent="-261938" eaLnBrk="0" latinLnBrk="0" hangingPunct="0">
              <a:buFont typeface="Wingdings" pitchFamily="2" charset="2"/>
              <a:buChar char="§"/>
              <a:defRPr/>
            </a:pPr>
            <a:r>
              <a:rPr kumimoji="0" lang="ko-KR" altLang="en-US" sz="1800" dirty="0" smtClean="0">
                <a:solidFill>
                  <a:srgbClr val="CCCCFF">
                    <a:lumMod val="50000"/>
                  </a:srgbClr>
                </a:solidFill>
                <a:latin typeface="Helvetica" pitchFamily="34" charset="0"/>
                <a:ea typeface="굴림" pitchFamily="50" charset="-127"/>
              </a:rPr>
              <a:t> </a:t>
            </a:r>
            <a:r>
              <a:rPr kumimoji="0" lang="en-US" altLang="ko-KR" sz="1800" dirty="0" smtClean="0">
                <a:solidFill>
                  <a:srgbClr val="CCCCFF">
                    <a:lumMod val="50000"/>
                  </a:srgbClr>
                </a:solidFill>
                <a:latin typeface="Helvetica" pitchFamily="34" charset="0"/>
                <a:ea typeface="굴림" pitchFamily="50" charset="-127"/>
              </a:rPr>
              <a:t>Data taking began on Aug. 1, 2011 with both near and far detectors. </a:t>
            </a:r>
          </a:p>
          <a:p>
            <a:pPr marL="261938" indent="-261938" eaLnBrk="0" latinLnBrk="0" hangingPunct="0">
              <a:defRPr/>
            </a:pPr>
            <a:r>
              <a:rPr kumimoji="0" lang="en-US" altLang="ko-KR" sz="1800" dirty="0" smtClean="0">
                <a:solidFill>
                  <a:srgbClr val="CCCCFF">
                    <a:lumMod val="50000"/>
                  </a:srgbClr>
                </a:solidFill>
                <a:latin typeface="Helvetica" pitchFamily="34" charset="0"/>
                <a:ea typeface="굴림" pitchFamily="50" charset="-127"/>
              </a:rPr>
              <a:t>    (</a:t>
            </a:r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DAQ efficiency : ~95%)</a:t>
            </a:r>
            <a:endParaRPr kumimoji="0" lang="en-US" altLang="ko-KR" sz="1800" dirty="0">
              <a:solidFill>
                <a:srgbClr val="CCCCFF">
                  <a:lumMod val="50000"/>
                </a:srgbClr>
              </a:solidFill>
              <a:latin typeface="Helvetica" pitchFamily="34" charset="0"/>
              <a:ea typeface="굴림" pitchFamily="50" charset="-127"/>
            </a:endParaRPr>
          </a:p>
        </p:txBody>
      </p:sp>
      <p:sp>
        <p:nvSpPr>
          <p:cNvPr id="9" name="Text Box 3092"/>
          <p:cNvSpPr txBox="1">
            <a:spLocks noChangeArrowheads="1"/>
          </p:cNvSpPr>
          <p:nvPr/>
        </p:nvSpPr>
        <p:spPr bwMode="auto">
          <a:xfrm>
            <a:off x="35496" y="2001614"/>
            <a:ext cx="4680520" cy="92333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1938" indent="-261938" eaLnBrk="0" latinLnBrk="0" hangingPunct="0">
              <a:buFont typeface="Wingdings" pitchFamily="2" charset="2"/>
              <a:buChar char="§"/>
            </a:pPr>
            <a:r>
              <a:rPr kumimoji="0" lang="en-US" altLang="ko-KR" sz="1800" b="1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A (220 days) </a:t>
            </a:r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: </a:t>
            </a:r>
            <a:r>
              <a:rPr kumimoji="0" lang="en-US" altLang="ko-KR" sz="1800" b="1" dirty="0" smtClean="0">
                <a:solidFill>
                  <a:srgbClr val="FF6600"/>
                </a:solidFill>
                <a:latin typeface="Helvetica" pitchFamily="34" charset="0"/>
                <a:ea typeface="굴림" pitchFamily="50" charset="-127"/>
              </a:rPr>
              <a:t>First </a:t>
            </a:r>
            <a:r>
              <a:rPr lang="en-US" altLang="ja-JP" sz="1800" b="1" dirty="0" smtClean="0">
                <a:solidFill>
                  <a:srgbClr val="FF6600"/>
                </a:solidFill>
                <a:latin typeface="Symbol" pitchFamily="18" charset="2"/>
                <a:ea typeface="MS PGothic" pitchFamily="34" charset="-128"/>
              </a:rPr>
              <a:t>q</a:t>
            </a:r>
            <a:r>
              <a:rPr lang="en-US" altLang="ja-JP" sz="1800" b="1" baseline="-25000" dirty="0" smtClean="0">
                <a:solidFill>
                  <a:srgbClr val="FF6600"/>
                </a:solidFill>
                <a:latin typeface="Arial" charset="0"/>
                <a:ea typeface="MS PGothic" pitchFamily="34" charset="-128"/>
              </a:rPr>
              <a:t>13</a:t>
            </a:r>
            <a:r>
              <a:rPr kumimoji="0" lang="en-US" altLang="ko-KR" sz="1800" b="1" dirty="0" smtClean="0">
                <a:solidFill>
                  <a:srgbClr val="FF6600"/>
                </a:solidFill>
                <a:latin typeface="Helvetica" pitchFamily="34" charset="0"/>
                <a:ea typeface="굴림" pitchFamily="50" charset="-127"/>
              </a:rPr>
              <a:t> result</a:t>
            </a:r>
          </a:p>
          <a:p>
            <a:pPr marL="261938" indent="-261938" eaLnBrk="0" latinLnBrk="0" hangingPunct="0"/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   [11 Aug, 2011~26 Mar, 2012]</a:t>
            </a:r>
          </a:p>
          <a:p>
            <a:pPr marL="261938" indent="-261938" eaLnBrk="0" latinLnBrk="0" hangingPunct="0"/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   PRL 108, 191802 (2012)</a:t>
            </a:r>
            <a:endParaRPr kumimoji="0" lang="en-US" altLang="ko-KR" sz="1800" dirty="0">
              <a:solidFill>
                <a:srgbClr val="000000"/>
              </a:solidFill>
              <a:latin typeface="Helvetica" pitchFamily="34" charset="0"/>
              <a:ea typeface="굴림" pitchFamily="50" charset="-127"/>
            </a:endParaRPr>
          </a:p>
        </p:txBody>
      </p:sp>
      <p:sp>
        <p:nvSpPr>
          <p:cNvPr id="17" name="Text Box 3092"/>
          <p:cNvSpPr txBox="1">
            <a:spLocks noChangeArrowheads="1"/>
          </p:cNvSpPr>
          <p:nvPr/>
        </p:nvSpPr>
        <p:spPr bwMode="auto">
          <a:xfrm>
            <a:off x="35496" y="3068960"/>
            <a:ext cx="4680520" cy="1785104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1938" indent="-261938" eaLnBrk="0" latinLnBrk="0" hangingPunct="0">
              <a:buFont typeface="Wingdings" pitchFamily="2" charset="2"/>
              <a:buChar char="§"/>
            </a:pPr>
            <a:r>
              <a:rPr kumimoji="0" lang="en-US" altLang="ko-KR" sz="20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</a:t>
            </a:r>
            <a:r>
              <a:rPr kumimoji="0" lang="en-US" altLang="ko-KR" sz="1800" b="1" dirty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B</a:t>
            </a:r>
            <a:r>
              <a:rPr kumimoji="0" lang="en-US" altLang="ko-KR" sz="1800" b="1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(~500 days) </a:t>
            </a:r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: </a:t>
            </a:r>
            <a:r>
              <a:rPr kumimoji="0" lang="en-US" altLang="ko-KR" sz="1800" b="1" dirty="0" smtClean="0">
                <a:solidFill>
                  <a:srgbClr val="0033CC"/>
                </a:solidFill>
                <a:latin typeface="Helvetica" pitchFamily="34" charset="0"/>
                <a:ea typeface="굴림" pitchFamily="50" charset="-127"/>
              </a:rPr>
              <a:t>Recent results</a:t>
            </a:r>
            <a:endParaRPr kumimoji="0" lang="en-US" altLang="ko-KR" sz="1800" b="1" dirty="0" smtClean="0">
              <a:solidFill>
                <a:srgbClr val="FF0000"/>
              </a:solidFill>
              <a:latin typeface="Helvetica" pitchFamily="34" charset="0"/>
              <a:ea typeface="굴림" pitchFamily="50" charset="-127"/>
            </a:endParaRPr>
          </a:p>
          <a:p>
            <a:pPr eaLnBrk="0" latinLnBrk="0" hangingPunct="0"/>
            <a:r>
              <a:rPr kumimoji="0" lang="en-US" altLang="ko-KR" sz="1800" b="1" dirty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 </a:t>
            </a:r>
            <a:r>
              <a:rPr kumimoji="0" lang="en-US" altLang="ko-KR" sz="1800" b="1" dirty="0" smtClean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   </a:t>
            </a:r>
            <a:r>
              <a:rPr kumimoji="0" lang="en-US" altLang="ko-KR" sz="1800" b="1" dirty="0" err="1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Rate+shape</a:t>
            </a:r>
            <a:r>
              <a:rPr kumimoji="0" lang="en-US" altLang="ko-KR" sz="1800" b="1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analysis</a:t>
            </a:r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(</a:t>
            </a:r>
            <a:r>
              <a:rPr lang="en-US" altLang="ja-JP" sz="1800" b="1" dirty="0" smtClean="0">
                <a:solidFill>
                  <a:srgbClr val="FF0000"/>
                </a:solidFill>
                <a:latin typeface="Symbol" pitchFamily="18" charset="2"/>
                <a:ea typeface="MS PGothic" pitchFamily="34" charset="-128"/>
              </a:rPr>
              <a:t>q</a:t>
            </a:r>
            <a:r>
              <a:rPr lang="en-US" altLang="ja-JP" sz="1800" b="1" baseline="-25000" dirty="0" smtClean="0">
                <a:solidFill>
                  <a:srgbClr val="FF0000"/>
                </a:solidFill>
                <a:latin typeface="Arial" charset="0"/>
                <a:ea typeface="MS PGothic" pitchFamily="34" charset="-128"/>
              </a:rPr>
              <a:t>13 </a:t>
            </a:r>
            <a:r>
              <a:rPr lang="en-US" altLang="ja-JP" sz="1800" b="1" baseline="-25000" dirty="0">
                <a:solidFill>
                  <a:srgbClr val="FF0000"/>
                </a:solidFill>
                <a:latin typeface="Arial" charset="0"/>
                <a:ea typeface="MS PGothic" pitchFamily="34" charset="-128"/>
              </a:rPr>
              <a:t> </a:t>
            </a:r>
            <a:r>
              <a:rPr kumimoji="0" lang="en-US" altLang="ko-KR" sz="1800" b="1" dirty="0" smtClean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and |</a:t>
            </a:r>
            <a:r>
              <a:rPr kumimoji="0" lang="en-US" altLang="ko-KR" sz="1800" b="1" dirty="0" smtClean="0">
                <a:solidFill>
                  <a:srgbClr val="FF0000"/>
                </a:solidFill>
                <a:latin typeface="Symbol" panose="05050102010706020507" pitchFamily="18" charset="2"/>
                <a:ea typeface="굴림" pitchFamily="50" charset="-127"/>
              </a:rPr>
              <a:t>D</a:t>
            </a:r>
            <a:r>
              <a:rPr kumimoji="0" lang="en-US" altLang="ko-KR" sz="1800" b="1" dirty="0" smtClean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m</a:t>
            </a:r>
            <a:r>
              <a:rPr kumimoji="0" lang="en-US" altLang="ko-KR" sz="1800" b="1" baseline="-25000" dirty="0" smtClean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ee</a:t>
            </a:r>
            <a:r>
              <a:rPr kumimoji="0" lang="en-US" altLang="ko-KR" sz="1800" b="1" baseline="30000" dirty="0" smtClean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2</a:t>
            </a:r>
            <a:r>
              <a:rPr kumimoji="0" lang="en-US" altLang="ko-KR" sz="1800" b="1" dirty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 </a:t>
            </a:r>
            <a:r>
              <a:rPr kumimoji="0" lang="en-US" altLang="ko-KR" sz="1800" b="1" dirty="0" smtClean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|</a:t>
            </a:r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)</a:t>
            </a:r>
          </a:p>
          <a:p>
            <a:pPr eaLnBrk="0" latinLnBrk="0" hangingPunct="0"/>
            <a:r>
              <a:rPr kumimoji="0" lang="en-US" altLang="ko-KR" sz="1800" b="1" dirty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</a:t>
            </a:r>
            <a:r>
              <a:rPr kumimoji="0" lang="en-US" altLang="ko-KR" sz="1800" b="1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  5 MeV excess</a:t>
            </a:r>
            <a:endParaRPr kumimoji="0" lang="en-US" altLang="ko-KR" sz="1800" b="1" dirty="0" smtClean="0">
              <a:solidFill>
                <a:srgbClr val="0033CC"/>
              </a:solidFill>
              <a:latin typeface="Helvetica" pitchFamily="34" charset="0"/>
              <a:ea typeface="굴림" pitchFamily="50" charset="-127"/>
            </a:endParaRPr>
          </a:p>
          <a:p>
            <a:pPr marL="261938" indent="-261938" eaLnBrk="0" latinLnBrk="0" hangingPunct="0"/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   [11 Aug, 2011~21 Jan, 2013]</a:t>
            </a:r>
          </a:p>
          <a:p>
            <a:pPr eaLnBrk="0" latinLnBrk="0" hangingPunct="0"/>
            <a:r>
              <a:rPr kumimoji="0" lang="en-US" altLang="ko-KR" sz="1800" dirty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→ </a:t>
            </a:r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PRL </a:t>
            </a:r>
            <a:r>
              <a:rPr kumimoji="0" lang="en-US" altLang="ko-KR" sz="1800" dirty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116, 211801 (2016)</a:t>
            </a:r>
          </a:p>
          <a:p>
            <a:pPr eaLnBrk="0" latinLnBrk="0" hangingPunct="0"/>
            <a:r>
              <a:rPr kumimoji="0" lang="en-US" altLang="ko-KR" sz="1800" dirty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   </a:t>
            </a:r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 accepted </a:t>
            </a:r>
            <a:r>
              <a:rPr kumimoji="0" lang="en-US" altLang="ko-KR" sz="1800" dirty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to PRD (arXiv:1610.04326)</a:t>
            </a:r>
            <a:endParaRPr kumimoji="0" lang="en-US" altLang="ko-KR" sz="1800" dirty="0" smtClean="0">
              <a:solidFill>
                <a:srgbClr val="000000"/>
              </a:solidFill>
              <a:latin typeface="Helvetica" pitchFamily="34" charset="0"/>
              <a:ea typeface="굴림" pitchFamily="50" charset="-127"/>
            </a:endParaRPr>
          </a:p>
        </p:txBody>
      </p:sp>
      <p:grpSp>
        <p:nvGrpSpPr>
          <p:cNvPr id="29" name="그룹 4"/>
          <p:cNvGrpSpPr>
            <a:grpSpLocks/>
          </p:cNvGrpSpPr>
          <p:nvPr/>
        </p:nvGrpSpPr>
        <p:grpSpPr bwMode="auto">
          <a:xfrm>
            <a:off x="5241919" y="1743075"/>
            <a:ext cx="3794577" cy="3918173"/>
            <a:chOff x="5241549" y="1743075"/>
            <a:chExt cx="3794573" cy="3919425"/>
          </a:xfrm>
        </p:grpSpPr>
        <p:sp>
          <p:nvSpPr>
            <p:cNvPr id="40" name="TextBox 39"/>
            <p:cNvSpPr txBox="1"/>
            <p:nvPr/>
          </p:nvSpPr>
          <p:spPr>
            <a:xfrm>
              <a:off x="5290935" y="1743075"/>
              <a:ext cx="504824" cy="46211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400" b="1" kern="0" dirty="0">
                  <a:solidFill>
                    <a:prstClr val="black"/>
                  </a:solidFill>
                  <a:latin typeface="Arial" pitchFamily="34" charset="0"/>
                  <a:ea typeface="맑은 고딕"/>
                  <a:cs typeface="Arial" pitchFamily="34" charset="0"/>
                </a:rPr>
                <a:t>A</a:t>
              </a:r>
              <a:endParaRPr kumimoji="0" lang="ko-KR" altLang="en-US" sz="2400" b="1" kern="0" dirty="0">
                <a:solidFill>
                  <a:prstClr val="black"/>
                </a:solidFill>
                <a:latin typeface="Arial" pitchFamily="34" charset="0"/>
                <a:ea typeface="맑은 고딕"/>
                <a:cs typeface="Arial" pitchFamily="34" charset="0"/>
              </a:endParaRPr>
            </a:p>
          </p:txBody>
        </p:sp>
        <p:cxnSp>
          <p:nvCxnSpPr>
            <p:cNvPr id="41" name="직선 연결선 60"/>
            <p:cNvCxnSpPr>
              <a:cxnSpLocks noChangeShapeType="1"/>
            </p:cNvCxnSpPr>
            <p:nvPr/>
          </p:nvCxnSpPr>
          <p:spPr bwMode="auto">
            <a:xfrm>
              <a:off x="5241549" y="2204864"/>
              <a:ext cx="438149" cy="32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직선 연결선 70"/>
            <p:cNvCxnSpPr>
              <a:cxnSpLocks noChangeShapeType="1"/>
            </p:cNvCxnSpPr>
            <p:nvPr/>
          </p:nvCxnSpPr>
          <p:spPr bwMode="auto">
            <a:xfrm>
              <a:off x="5294889" y="5662500"/>
              <a:ext cx="3741233" cy="0"/>
            </a:xfrm>
            <a:prstGeom prst="line">
              <a:avLst/>
            </a:prstGeom>
            <a:noFill/>
            <a:ln w="38100" algn="ctr">
              <a:solidFill>
                <a:srgbClr val="0000FF"/>
              </a:solidFill>
              <a:prstDash val="sysDash"/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4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/>
          <a:p>
            <a:pPr>
              <a:defRPr/>
            </a:pPr>
            <a:fld id="{83F960C0-C55B-45EA-8C71-3D683CB5DBF3}" type="slidenum">
              <a:rPr lang="en-US" altLang="ko-KR" smtClean="0"/>
              <a:pPr>
                <a:defRPr/>
              </a:pPr>
              <a:t>5</a:t>
            </a:fld>
            <a:endParaRPr lang="en-US" altLang="ko-KR"/>
          </a:p>
        </p:txBody>
      </p:sp>
      <p:cxnSp>
        <p:nvCxnSpPr>
          <p:cNvPr id="37" name="Straight Arrow Connector 9"/>
          <p:cNvCxnSpPr/>
          <p:nvPr/>
        </p:nvCxnSpPr>
        <p:spPr>
          <a:xfrm flipV="1">
            <a:off x="9036496" y="3284984"/>
            <a:ext cx="0" cy="369332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8" name="TextBox 37"/>
          <p:cNvSpPr txBox="1"/>
          <p:nvPr/>
        </p:nvSpPr>
        <p:spPr>
          <a:xfrm>
            <a:off x="8532440" y="3532946"/>
            <a:ext cx="6688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sz="2000" dirty="0" smtClean="0">
                <a:solidFill>
                  <a:srgbClr val="FF0000"/>
                </a:solidFill>
                <a:latin typeface="Calibri"/>
                <a:ea typeface="굴림"/>
              </a:rPr>
              <a:t>Now</a:t>
            </a:r>
            <a:endParaRPr kumimoji="0" lang="en-US" sz="2000" dirty="0">
              <a:solidFill>
                <a:srgbClr val="FF0000"/>
              </a:solidFill>
              <a:latin typeface="Calibri"/>
              <a:ea typeface="굴림"/>
            </a:endParaRPr>
          </a:p>
        </p:txBody>
      </p:sp>
      <p:cxnSp>
        <p:nvCxnSpPr>
          <p:cNvPr id="55" name="직선 연결선 54"/>
          <p:cNvCxnSpPr/>
          <p:nvPr/>
        </p:nvCxnSpPr>
        <p:spPr bwMode="auto">
          <a:xfrm>
            <a:off x="5237975" y="2924944"/>
            <a:ext cx="846193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56" name="TextBox 55"/>
          <p:cNvSpPr txBox="1"/>
          <p:nvPr/>
        </p:nvSpPr>
        <p:spPr>
          <a:xfrm>
            <a:off x="5580112" y="2463279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B</a:t>
            </a:r>
            <a:endParaRPr lang="ko-KR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 Box 3092"/>
          <p:cNvSpPr txBox="1">
            <a:spLocks noChangeArrowheads="1"/>
          </p:cNvSpPr>
          <p:nvPr/>
        </p:nvSpPr>
        <p:spPr bwMode="auto">
          <a:xfrm>
            <a:off x="35496" y="5013176"/>
            <a:ext cx="4680520" cy="1785104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1938" indent="-261938" eaLnBrk="0" latinLnBrk="0" hangingPunct="0">
              <a:buFont typeface="Wingdings" pitchFamily="2" charset="2"/>
              <a:buChar char="§"/>
            </a:pPr>
            <a:r>
              <a:rPr kumimoji="0" lang="en-US" altLang="ko-KR" sz="20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</a:t>
            </a:r>
            <a:r>
              <a:rPr kumimoji="0" lang="en-US" altLang="ko-KR" sz="1800" b="1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C (~2200 days) </a:t>
            </a:r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: </a:t>
            </a:r>
            <a:r>
              <a:rPr kumimoji="0" lang="en-US" altLang="ko-KR" sz="1800" b="1" dirty="0" smtClean="0">
                <a:solidFill>
                  <a:srgbClr val="0033CC"/>
                </a:solidFill>
                <a:latin typeface="Helvetica" pitchFamily="34" charset="0"/>
                <a:ea typeface="굴림" pitchFamily="50" charset="-127"/>
              </a:rPr>
              <a:t>New results</a:t>
            </a:r>
            <a:endParaRPr kumimoji="0" lang="en-US" altLang="ko-KR" sz="1800" b="1" dirty="0" smtClean="0">
              <a:solidFill>
                <a:srgbClr val="FF0000"/>
              </a:solidFill>
              <a:latin typeface="Helvetica" pitchFamily="34" charset="0"/>
              <a:ea typeface="굴림" pitchFamily="50" charset="-127"/>
            </a:endParaRPr>
          </a:p>
          <a:p>
            <a:pPr eaLnBrk="0" latinLnBrk="0" hangingPunct="0"/>
            <a:r>
              <a:rPr kumimoji="0" lang="en-US" altLang="ko-KR" sz="1800" b="1" dirty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 </a:t>
            </a:r>
            <a:r>
              <a:rPr kumimoji="0" lang="en-US" altLang="ko-KR" sz="1800" b="1" dirty="0" smtClean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   </a:t>
            </a:r>
            <a:r>
              <a:rPr kumimoji="0" lang="en-US" altLang="ko-KR" sz="1800" b="1" dirty="0" err="1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Rate+shape</a:t>
            </a:r>
            <a:r>
              <a:rPr kumimoji="0" lang="en-US" altLang="ko-KR" sz="1800" b="1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analysis</a:t>
            </a:r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(</a:t>
            </a:r>
            <a:r>
              <a:rPr lang="en-US" altLang="ja-JP" sz="1800" b="1" dirty="0" smtClean="0">
                <a:solidFill>
                  <a:srgbClr val="FF0000"/>
                </a:solidFill>
                <a:latin typeface="Symbol" pitchFamily="18" charset="2"/>
                <a:ea typeface="MS PGothic" pitchFamily="34" charset="-128"/>
              </a:rPr>
              <a:t>q</a:t>
            </a:r>
            <a:r>
              <a:rPr lang="en-US" altLang="ja-JP" sz="1800" b="1" baseline="-25000" dirty="0" smtClean="0">
                <a:solidFill>
                  <a:srgbClr val="FF0000"/>
                </a:solidFill>
                <a:latin typeface="Arial" charset="0"/>
                <a:ea typeface="MS PGothic" pitchFamily="34" charset="-128"/>
              </a:rPr>
              <a:t>13 </a:t>
            </a:r>
            <a:r>
              <a:rPr lang="en-US" altLang="ja-JP" sz="1800" b="1" baseline="-25000" dirty="0">
                <a:solidFill>
                  <a:srgbClr val="FF0000"/>
                </a:solidFill>
                <a:latin typeface="Arial" charset="0"/>
                <a:ea typeface="MS PGothic" pitchFamily="34" charset="-128"/>
              </a:rPr>
              <a:t> </a:t>
            </a:r>
            <a:r>
              <a:rPr kumimoji="0" lang="en-US" altLang="ko-KR" sz="1800" b="1" dirty="0" smtClean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and |</a:t>
            </a:r>
            <a:r>
              <a:rPr kumimoji="0" lang="en-US" altLang="ko-KR" sz="1800" b="1" dirty="0" smtClean="0">
                <a:solidFill>
                  <a:srgbClr val="FF0000"/>
                </a:solidFill>
                <a:latin typeface="Symbol" panose="05050102010706020507" pitchFamily="18" charset="2"/>
                <a:ea typeface="굴림" pitchFamily="50" charset="-127"/>
              </a:rPr>
              <a:t>D</a:t>
            </a:r>
            <a:r>
              <a:rPr kumimoji="0" lang="en-US" altLang="ko-KR" sz="1800" b="1" dirty="0" smtClean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m</a:t>
            </a:r>
            <a:r>
              <a:rPr kumimoji="0" lang="en-US" altLang="ko-KR" sz="1800" b="1" baseline="-25000" dirty="0" smtClean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ee</a:t>
            </a:r>
            <a:r>
              <a:rPr kumimoji="0" lang="en-US" altLang="ko-KR" sz="1800" b="1" baseline="30000" dirty="0" smtClean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2</a:t>
            </a:r>
            <a:r>
              <a:rPr kumimoji="0" lang="en-US" altLang="ko-KR" sz="1800" b="1" dirty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 </a:t>
            </a:r>
            <a:r>
              <a:rPr kumimoji="0" lang="en-US" altLang="ko-KR" sz="1800" b="1" dirty="0" smtClean="0">
                <a:solidFill>
                  <a:srgbClr val="FF0000"/>
                </a:solidFill>
                <a:latin typeface="Helvetica" pitchFamily="34" charset="0"/>
                <a:ea typeface="굴림" pitchFamily="50" charset="-127"/>
              </a:rPr>
              <a:t>|</a:t>
            </a:r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)</a:t>
            </a:r>
          </a:p>
          <a:p>
            <a:pPr eaLnBrk="0" latinLnBrk="0" hangingPunct="0"/>
            <a:r>
              <a:rPr kumimoji="0" lang="en-US" altLang="ko-KR" sz="1800" b="1" dirty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</a:t>
            </a:r>
            <a:r>
              <a:rPr kumimoji="0" lang="en-US" altLang="ko-KR" sz="1800" b="1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  Variation of reactor neutrino yield</a:t>
            </a:r>
          </a:p>
          <a:p>
            <a:pPr eaLnBrk="0" latinLnBrk="0" hangingPunct="0"/>
            <a:r>
              <a:rPr kumimoji="0" lang="en-US" altLang="ko-KR" sz="1800" b="1" dirty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</a:t>
            </a:r>
            <a:r>
              <a:rPr kumimoji="0" lang="en-US" altLang="ko-KR" sz="1800" b="1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  5 MeV excess from </a:t>
            </a:r>
            <a:r>
              <a:rPr kumimoji="0" lang="en-US" altLang="ko-KR" sz="1800" b="1" baseline="300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235</a:t>
            </a:r>
            <a:r>
              <a:rPr kumimoji="0" lang="en-US" altLang="ko-KR" sz="1800" b="1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U  </a:t>
            </a:r>
            <a:endParaRPr kumimoji="0" lang="en-US" altLang="ko-KR" sz="1800" b="1" dirty="0" smtClean="0">
              <a:solidFill>
                <a:srgbClr val="0033CC"/>
              </a:solidFill>
              <a:latin typeface="Helvetica" pitchFamily="34" charset="0"/>
              <a:ea typeface="굴림" pitchFamily="50" charset="-127"/>
            </a:endParaRPr>
          </a:p>
          <a:p>
            <a:pPr marL="261938" indent="-261938" eaLnBrk="0" latinLnBrk="0" hangingPunct="0"/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   [11 Aug, 2011~7 Feb, 2018]</a:t>
            </a:r>
          </a:p>
          <a:p>
            <a:pPr eaLnBrk="0" latinLnBrk="0" hangingPunct="0"/>
            <a:r>
              <a:rPr kumimoji="0" lang="en-US" altLang="ko-KR" sz="1800" dirty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 → </a:t>
            </a:r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(</a:t>
            </a:r>
            <a:r>
              <a:rPr kumimoji="0" lang="en-US" altLang="ko-KR" sz="1800" dirty="0" smtClean="0">
                <a:solidFill>
                  <a:srgbClr val="000000"/>
                </a:solidFill>
                <a:latin typeface="Helvetica" pitchFamily="34" charset="0"/>
                <a:ea typeface="굴림" pitchFamily="50" charset="-127"/>
              </a:rPr>
              <a:t>arXiv:1806.00248 &amp; arXiv:1806.00574)</a:t>
            </a:r>
            <a:endParaRPr kumimoji="0" lang="en-US" altLang="ko-KR" sz="1800" dirty="0" smtClean="0">
              <a:solidFill>
                <a:srgbClr val="000000"/>
              </a:solidFill>
              <a:latin typeface="Helvetica" pitchFamily="34" charset="0"/>
              <a:ea typeface="굴림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6084169" y="5229200"/>
            <a:ext cx="2782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kern="0" dirty="0" smtClean="0">
                <a:solidFill>
                  <a:srgbClr val="0000FF"/>
                </a:solidFill>
                <a:latin typeface="Arial" pitchFamily="34" charset="0"/>
                <a:ea typeface="맑은 고딕"/>
                <a:cs typeface="Arial" pitchFamily="34" charset="0"/>
              </a:rPr>
              <a:t>C (new results)</a:t>
            </a:r>
            <a:r>
              <a:rPr kumimoji="0" lang="ko-KR" altLang="en-US" sz="2400" b="1" kern="0" dirty="0" smtClean="0">
                <a:solidFill>
                  <a:srgbClr val="0000FF"/>
                </a:solidFill>
                <a:latin typeface="Arial" pitchFamily="34" charset="0"/>
                <a:ea typeface="맑은 고딕"/>
                <a:cs typeface="Arial" pitchFamily="34" charset="0"/>
              </a:rPr>
              <a:t> </a:t>
            </a:r>
            <a:r>
              <a:rPr kumimoji="0" lang="ko-KR" altLang="en-US" sz="2200" b="1" kern="0" dirty="0" smtClean="0">
                <a:solidFill>
                  <a:srgbClr val="0000FF"/>
                </a:solidFill>
                <a:latin typeface="Arial" pitchFamily="34" charset="0"/>
                <a:ea typeface="맑은 고딕"/>
                <a:cs typeface="Arial" pitchFamily="34" charset="0"/>
              </a:rPr>
              <a:t> </a:t>
            </a:r>
            <a:endParaRPr kumimoji="0" lang="ko-KR" altLang="en-US" sz="2200" b="1" kern="0" dirty="0">
              <a:solidFill>
                <a:srgbClr val="0000FF"/>
              </a:solidFill>
              <a:latin typeface="Arial" pitchFamily="34" charset="0"/>
              <a:ea typeface="맑은 고딕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29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107" name="Rectangle 51"/>
          <p:cNvSpPr>
            <a:spLocks noChangeArrowheads="1"/>
          </p:cNvSpPr>
          <p:nvPr/>
        </p:nvSpPr>
        <p:spPr bwMode="auto">
          <a:xfrm>
            <a:off x="539552" y="188640"/>
            <a:ext cx="8015288" cy="603250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3000" b="1" dirty="0" smtClean="0">
                <a:solidFill>
                  <a:srgbClr val="000000"/>
                </a:solidFill>
                <a:latin typeface="Arial" charset="0"/>
              </a:rPr>
              <a:t>New RENO Results</a:t>
            </a:r>
            <a:endParaRPr lang="ko-KR" altLang="en-US" sz="30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215008" y="1077704"/>
            <a:ext cx="8784976" cy="1631216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1938" lvl="0" indent="-261938" eaLnBrk="0" latinLnBrk="0" hangingPunct="0"/>
            <a:r>
              <a:rPr kumimoji="0" lang="en-US" altLang="ko-KR" sz="2400" i="1" spc="1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</a:t>
            </a:r>
            <a:r>
              <a:rPr kumimoji="0" lang="en-US" altLang="ko-KR" sz="1800" spc="1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■</a:t>
            </a:r>
            <a:r>
              <a:rPr kumimoji="0" lang="en-US" altLang="ko-KR" sz="2400" spc="1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</a:t>
            </a:r>
            <a:r>
              <a:rPr kumimoji="0" lang="en-US" altLang="ko-KR" sz="2400" spc="10" dirty="0" smtClean="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Precise measurement of </a:t>
            </a:r>
            <a:r>
              <a:rPr kumimoji="0" lang="en-US" altLang="ko-KR" sz="2400" spc="10" dirty="0" smtClean="0">
                <a:solidFill>
                  <a:srgbClr val="FF66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|</a:t>
            </a:r>
            <a:r>
              <a:rPr kumimoji="0" lang="en-US" altLang="ko-KR" sz="2400" spc="10" dirty="0" smtClean="0">
                <a:solidFill>
                  <a:srgbClr val="FF6600"/>
                </a:solidFill>
                <a:latin typeface="Symbol" panose="05050102010706020507" pitchFamily="18" charset="2"/>
                <a:ea typeface="굴림" pitchFamily="50" charset="-127"/>
                <a:cs typeface="Arial" pitchFamily="34" charset="0"/>
              </a:rPr>
              <a:t>D</a:t>
            </a:r>
            <a:r>
              <a:rPr kumimoji="0" lang="en-US" altLang="ko-KR" sz="2400" spc="10" dirty="0" smtClean="0">
                <a:solidFill>
                  <a:srgbClr val="FF66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m</a:t>
            </a:r>
            <a:r>
              <a:rPr kumimoji="0" lang="en-US" altLang="ko-KR" sz="2400" spc="10" baseline="-25000" dirty="0" smtClean="0">
                <a:solidFill>
                  <a:srgbClr val="FF66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ee</a:t>
            </a:r>
            <a:r>
              <a:rPr kumimoji="0" lang="en-US" altLang="ko-KR" sz="2400" spc="10" baseline="30000" dirty="0" smtClean="0">
                <a:solidFill>
                  <a:srgbClr val="FF66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2 </a:t>
            </a:r>
            <a:r>
              <a:rPr kumimoji="0" lang="en-US" altLang="ko-KR" sz="2400" spc="10" dirty="0" smtClean="0">
                <a:solidFill>
                  <a:srgbClr val="FF66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| </a:t>
            </a:r>
            <a:r>
              <a:rPr kumimoji="0" lang="en-US" altLang="ko-KR" sz="2400" spc="10" dirty="0" smtClean="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and</a:t>
            </a:r>
            <a:r>
              <a:rPr kumimoji="0" lang="en-US" altLang="ko-KR" sz="2400" spc="10" dirty="0" smtClean="0">
                <a:solidFill>
                  <a:srgbClr val="FF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</a:t>
            </a:r>
            <a:r>
              <a:rPr lang="en-US" altLang="ja-JP" sz="2600" b="1" dirty="0">
                <a:solidFill>
                  <a:srgbClr val="FF6600"/>
                </a:solidFill>
                <a:latin typeface="Symbol" pitchFamily="18" charset="2"/>
                <a:ea typeface="MS PGothic" pitchFamily="34" charset="-128"/>
              </a:rPr>
              <a:t>q</a:t>
            </a:r>
            <a:r>
              <a:rPr lang="en-US" altLang="ja-JP" sz="2600" b="1" baseline="-25000" dirty="0">
                <a:solidFill>
                  <a:srgbClr val="FF6600"/>
                </a:solidFill>
                <a:latin typeface="Arial" charset="0"/>
                <a:ea typeface="MS PGothic" pitchFamily="34" charset="-128"/>
              </a:rPr>
              <a:t>13</a:t>
            </a:r>
            <a:r>
              <a:rPr lang="en-US" altLang="ja-JP" sz="2600" b="1" baseline="-25000" dirty="0">
                <a:solidFill>
                  <a:srgbClr val="FF0000"/>
                </a:solidFill>
                <a:latin typeface="Arial" charset="0"/>
                <a:ea typeface="MS PGothic" pitchFamily="34" charset="-128"/>
              </a:rPr>
              <a:t> </a:t>
            </a:r>
            <a:r>
              <a:rPr kumimoji="0" lang="en-US" altLang="ko-KR" sz="2400" spc="10" baseline="30000" dirty="0">
                <a:solidFill>
                  <a:srgbClr val="FF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</a:t>
            </a:r>
            <a:r>
              <a:rPr kumimoji="0" lang="en-US" altLang="ko-KR" sz="2400" spc="1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using ~2200 days of data (Aug. 2011 – Feb 2018)</a:t>
            </a:r>
          </a:p>
          <a:p>
            <a:pPr lvl="0" latinLnBrk="0">
              <a:spcBef>
                <a:spcPct val="50000"/>
              </a:spcBef>
              <a:defRPr/>
            </a:pPr>
            <a:r>
              <a:rPr lang="en-US" altLang="ko-KR" sz="2000" dirty="0" smtClean="0">
                <a:solidFill>
                  <a:srgbClr val="0066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“Measurement </a:t>
            </a:r>
            <a:r>
              <a:rPr lang="en-US" altLang="ko-KR" sz="2000" dirty="0">
                <a:solidFill>
                  <a:srgbClr val="0066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of </a:t>
            </a:r>
            <a:r>
              <a:rPr lang="en-US" altLang="ko-KR" sz="2000" dirty="0" smtClean="0">
                <a:solidFill>
                  <a:srgbClr val="0066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Reactor </a:t>
            </a:r>
            <a:r>
              <a:rPr lang="en-US" altLang="ko-KR" sz="2000" dirty="0">
                <a:solidFill>
                  <a:srgbClr val="0066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Antineutrino </a:t>
            </a:r>
            <a:r>
              <a:rPr lang="en-US" altLang="ko-KR" sz="2000" dirty="0" smtClean="0">
                <a:solidFill>
                  <a:srgbClr val="0066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Oscillation Amplitude and Frequency at RENO” </a:t>
            </a:r>
            <a:r>
              <a:rPr kumimoji="0" lang="en-US" altLang="ko-K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kumimoji="0" lang="en-US" altLang="ko-K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arXiv:1806.00248)</a:t>
            </a:r>
            <a:endParaRPr kumimoji="0" lang="en-US" altLang="ko-KR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179512" y="5143512"/>
            <a:ext cx="8820472" cy="892552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1938" indent="-261938" eaLnBrk="0" latinLnBrk="0" hangingPunct="0"/>
            <a:r>
              <a:rPr kumimoji="0" lang="en-US" altLang="ko-KR" sz="1800" spc="1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■</a:t>
            </a:r>
            <a:r>
              <a:rPr kumimoji="0" lang="en-US" altLang="ko-KR" sz="2400" spc="1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Independent measurement of </a:t>
            </a:r>
            <a:r>
              <a:rPr kumimoji="0" lang="en-US" altLang="ko-KR" sz="2800" spc="10" dirty="0" smtClean="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|</a:t>
            </a:r>
            <a:r>
              <a:rPr kumimoji="0" lang="en-US" altLang="ko-KR" sz="2800" spc="10" dirty="0" smtClean="0">
                <a:solidFill>
                  <a:schemeClr val="tx1"/>
                </a:solidFill>
                <a:latin typeface="Symbol" panose="05050102010706020507" pitchFamily="18" charset="2"/>
                <a:ea typeface="굴림" pitchFamily="50" charset="-127"/>
                <a:cs typeface="Arial" pitchFamily="34" charset="0"/>
              </a:rPr>
              <a:t>D</a:t>
            </a:r>
            <a:r>
              <a:rPr kumimoji="0" lang="en-US" altLang="ko-KR" sz="2800" spc="10" dirty="0" smtClean="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m</a:t>
            </a:r>
            <a:r>
              <a:rPr kumimoji="0" lang="en-US" altLang="ko-KR" sz="2800" spc="10" baseline="-25000" dirty="0" smtClean="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ee</a:t>
            </a:r>
            <a:r>
              <a:rPr kumimoji="0" lang="en-US" altLang="ko-KR" sz="2800" spc="10" baseline="30000" dirty="0" smtClean="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2 </a:t>
            </a:r>
            <a:r>
              <a:rPr kumimoji="0" lang="en-US" altLang="ko-KR" sz="2800" spc="10" dirty="0" smtClean="0">
                <a:solidFill>
                  <a:schemeClr val="tx1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| and </a:t>
            </a:r>
            <a:r>
              <a:rPr lang="en-US" altLang="ja-JP" sz="2600" b="1" dirty="0" smtClean="0">
                <a:solidFill>
                  <a:srgbClr val="000000"/>
                </a:solidFill>
                <a:latin typeface="Symbol" pitchFamily="18" charset="2"/>
                <a:ea typeface="MS PGothic" pitchFamily="34" charset="-128"/>
              </a:rPr>
              <a:t>q</a:t>
            </a:r>
            <a:r>
              <a:rPr lang="en-US" altLang="ja-JP" sz="2600" b="1" baseline="-25000" dirty="0" smtClean="0">
                <a:solidFill>
                  <a:srgbClr val="000000"/>
                </a:solidFill>
                <a:latin typeface="Arial" charset="0"/>
                <a:ea typeface="MS PGothic" pitchFamily="34" charset="-128"/>
              </a:rPr>
              <a:t>13</a:t>
            </a:r>
            <a:r>
              <a:rPr kumimoji="0" lang="en-US" altLang="ko-KR" sz="2400" spc="1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with </a:t>
            </a:r>
          </a:p>
          <a:p>
            <a:pPr marL="261938" indent="-261938" eaLnBrk="0" latinLnBrk="0" hangingPunct="0"/>
            <a:r>
              <a:rPr kumimoji="0" lang="en-US" altLang="ko-KR" sz="2400" spc="1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  </a:t>
            </a:r>
            <a:r>
              <a:rPr kumimoji="0" lang="en-US" altLang="ko-KR" sz="2400" spc="10" dirty="0" smtClean="0">
                <a:solidFill>
                  <a:srgbClr val="FF66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delayed n-H signals</a:t>
            </a:r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53988" y="4396095"/>
            <a:ext cx="8810500" cy="46166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latinLnBrk="0">
              <a:spcBef>
                <a:spcPct val="50000"/>
              </a:spcBef>
              <a:defRPr/>
            </a:pPr>
            <a:r>
              <a:rPr kumimoji="0" lang="en-US" altLang="ko-KR" sz="1800" spc="1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■</a:t>
            </a:r>
            <a:r>
              <a:rPr kumimoji="0" lang="en-US" altLang="ko-KR" sz="2400" spc="1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</a:t>
            </a:r>
            <a:r>
              <a:rPr kumimoji="0" lang="en-US" altLang="ja-JP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 </a:t>
            </a:r>
            <a:r>
              <a:rPr kumimoji="0"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kumimoji="0" lang="en-US" altLang="ja-JP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absolute reactor neutrino </a:t>
            </a:r>
            <a:r>
              <a:rPr kumimoji="0" lang="en-US" altLang="ja-JP" sz="2400" dirty="0" smtClean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flux and spectrum</a:t>
            </a:r>
            <a:endParaRPr kumimoji="0" lang="en-US" altLang="ko-KR" sz="2000" dirty="0">
              <a:solidFill>
                <a:srgbClr val="FF66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179512" y="6253483"/>
            <a:ext cx="8784976" cy="46166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1938" indent="-261938" eaLnBrk="0" latinLnBrk="0" hangingPunct="0"/>
            <a:r>
              <a:rPr kumimoji="0" lang="en-US" altLang="ko-KR" sz="1800" spc="1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■</a:t>
            </a:r>
            <a:r>
              <a:rPr kumimoji="0" lang="en-US" altLang="ko-KR" sz="2400" spc="1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Results from </a:t>
            </a:r>
            <a:r>
              <a:rPr kumimoji="0" lang="en-US" altLang="ko-KR" sz="2400" spc="10" dirty="0" smtClean="0">
                <a:solidFill>
                  <a:srgbClr val="FF66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a sterile neutrino search </a:t>
            </a:r>
            <a:endParaRPr kumimoji="0" lang="en-US" altLang="ko-KR" sz="2400" spc="10" dirty="0">
              <a:solidFill>
                <a:srgbClr val="FF6600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179512" y="3020759"/>
            <a:ext cx="8784976" cy="107721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1938" indent="-261938" eaLnBrk="0" latinLnBrk="0" hangingPunct="0"/>
            <a:r>
              <a:rPr kumimoji="0" lang="en-US" altLang="ko-KR" sz="1800" spc="1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■</a:t>
            </a:r>
            <a:r>
              <a:rPr kumimoji="0" lang="en-US" altLang="ko-KR" sz="2400" spc="1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Fuel-composition dependent reactor antineutrino yield </a:t>
            </a:r>
            <a:r>
              <a:rPr kumimoji="0" lang="en-US" altLang="ko-KR" sz="2400" spc="10" dirty="0" smtClean="0">
                <a:solidFill>
                  <a:srgbClr val="000000"/>
                </a:solidFill>
                <a:latin typeface="Arial" pitchFamily="34" charset="0"/>
                <a:ea typeface="굴림" pitchFamily="50" charset="-127"/>
                <a:cs typeface="Arial" pitchFamily="34" charset="0"/>
                <a:sym typeface="Wingdings" panose="05000000000000000000" pitchFamily="2" charset="2"/>
              </a:rPr>
              <a:t> </a:t>
            </a:r>
          </a:p>
          <a:p>
            <a:pPr marL="261938" indent="-261938" eaLnBrk="0" latinLnBrk="0" hangingPunct="0"/>
            <a:r>
              <a:rPr lang="en-US" altLang="ko-KR" sz="2000" dirty="0" smtClean="0">
                <a:solidFill>
                  <a:srgbClr val="0066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“Fuel-composition dependent reactor antineutrino yield and spectrum at </a:t>
            </a:r>
          </a:p>
          <a:p>
            <a:pPr marL="261938" indent="-261938" eaLnBrk="0" latinLnBrk="0" hangingPunct="0"/>
            <a:r>
              <a:rPr lang="en-US" altLang="ko-KR" sz="2000" dirty="0" smtClean="0">
                <a:solidFill>
                  <a:srgbClr val="0066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RENO” </a:t>
            </a:r>
            <a:r>
              <a:rPr kumimoji="0" lang="en-US" altLang="ko-K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(arXiv:1896.00574)</a:t>
            </a:r>
            <a:endParaRPr kumimoji="0" lang="en-US" altLang="ko-KR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C7B7C-97AD-4B9A-93E4-EE47F73C1FD6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85089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611188" y="188640"/>
            <a:ext cx="8015287" cy="603250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3200" b="1" dirty="0" smtClean="0">
                <a:solidFill>
                  <a:srgbClr val="000000"/>
                </a:solidFill>
                <a:latin typeface="Arial" charset="0"/>
              </a:rPr>
              <a:t>Reactor Fuel Isotope Fraction</a:t>
            </a:r>
            <a:endParaRPr lang="ko-KR" altLang="en-US" sz="3200" b="1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266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6727527" cy="57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83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107" name="Rectangle 51"/>
          <p:cNvSpPr>
            <a:spLocks noChangeArrowheads="1"/>
          </p:cNvSpPr>
          <p:nvPr/>
        </p:nvSpPr>
        <p:spPr bwMode="auto">
          <a:xfrm>
            <a:off x="517525" y="188640"/>
            <a:ext cx="8015288" cy="603250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3000" b="1" dirty="0" smtClean="0">
                <a:solidFill>
                  <a:srgbClr val="000000"/>
                </a:solidFill>
                <a:latin typeface="Arial" charset="0"/>
              </a:rPr>
              <a:t>Observable Reactor Neutrino Spectru</a:t>
            </a:r>
            <a:r>
              <a:rPr lang="en-US" altLang="ko-KR" sz="3000" b="1" dirty="0">
                <a:solidFill>
                  <a:srgbClr val="000000"/>
                </a:solidFill>
                <a:latin typeface="Arial" charset="0"/>
              </a:rPr>
              <a:t>m</a:t>
            </a:r>
            <a:endParaRPr lang="ko-KR" altLang="en-US" sz="3000" b="1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16764" y="1046574"/>
            <a:ext cx="6107564" cy="5550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51834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107" name="Rectangle 51"/>
          <p:cNvSpPr>
            <a:spLocks noChangeArrowheads="1"/>
          </p:cNvSpPr>
          <p:nvPr/>
        </p:nvSpPr>
        <p:spPr bwMode="auto">
          <a:xfrm>
            <a:off x="395536" y="188913"/>
            <a:ext cx="8352928" cy="603250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3000" b="1" dirty="0" smtClean="0">
                <a:solidFill>
                  <a:srgbClr val="000000"/>
                </a:solidFill>
                <a:latin typeface="Arial" charset="0"/>
              </a:rPr>
              <a:t>Coincidence of prompt and delayed signals</a:t>
            </a:r>
            <a:endParaRPr lang="ko-KR" altLang="en-US" sz="3000" b="1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6794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341438"/>
            <a:ext cx="25146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945" name="Text Box 2"/>
          <p:cNvSpPr txBox="1">
            <a:spLocks noChangeArrowheads="1"/>
          </p:cNvSpPr>
          <p:nvPr/>
        </p:nvSpPr>
        <p:spPr bwMode="auto">
          <a:xfrm>
            <a:off x="2124324" y="908050"/>
            <a:ext cx="1863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800" b="1" dirty="0">
                <a:solidFill>
                  <a:srgbClr val="FF9900"/>
                </a:solidFill>
                <a:latin typeface="Arial" pitchFamily="34" charset="0"/>
                <a:ea typeface="굴림" pitchFamily="50" charset="-127"/>
              </a:rPr>
              <a:t>(prompt signal)</a:t>
            </a:r>
            <a:endParaRPr lang="en-US" altLang="ko-KR" sz="1800" b="1" dirty="0">
              <a:solidFill>
                <a:srgbClr val="FF99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7946" name="타원 25"/>
          <p:cNvSpPr>
            <a:spLocks noChangeArrowheads="1"/>
          </p:cNvSpPr>
          <p:nvPr/>
        </p:nvSpPr>
        <p:spPr bwMode="auto">
          <a:xfrm>
            <a:off x="1763961" y="1268413"/>
            <a:ext cx="576263" cy="576262"/>
          </a:xfrm>
          <a:prstGeom prst="ellipse">
            <a:avLst/>
          </a:prstGeom>
          <a:noFill/>
          <a:ln w="31750" algn="ctr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pPr latinLnBrk="0"/>
            <a:endParaRPr lang="ko-KR" altLang="en-US" sz="180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67949" name="Text Box 2"/>
          <p:cNvSpPr txBox="1">
            <a:spLocks noChangeArrowheads="1"/>
          </p:cNvSpPr>
          <p:nvPr/>
        </p:nvSpPr>
        <p:spPr bwMode="auto">
          <a:xfrm>
            <a:off x="2910136" y="1377950"/>
            <a:ext cx="18716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b="1" dirty="0">
                <a:solidFill>
                  <a:srgbClr val="FF9900"/>
                </a:solidFill>
                <a:latin typeface="Arial" pitchFamily="34" charset="0"/>
                <a:ea typeface="굴림" pitchFamily="50" charset="-127"/>
              </a:rPr>
              <a:t>(delayed signal)</a:t>
            </a:r>
            <a:endParaRPr lang="en-US" altLang="ko-KR" sz="1800" b="1" dirty="0">
              <a:solidFill>
                <a:srgbClr val="FF9900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44" name="그림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429" y="1844824"/>
            <a:ext cx="364807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1" descr="s1_bkg_near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464221"/>
            <a:ext cx="3254375" cy="2339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899592" y="1880021"/>
            <a:ext cx="1799147" cy="430887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200" b="1" dirty="0">
                <a:solidFill>
                  <a:srgbClr val="FFFFFF"/>
                </a:solidFill>
                <a:latin typeface="Calibri"/>
                <a:ea typeface="굴림" pitchFamily="50" charset="-127"/>
              </a:rPr>
              <a:t>Prompt </a:t>
            </a:r>
            <a:r>
              <a:rPr kumimoji="0" lang="en-US" sz="2200" b="1" dirty="0" smtClean="0">
                <a:solidFill>
                  <a:srgbClr val="FFFFFF"/>
                </a:solidFill>
                <a:latin typeface="Calibri"/>
                <a:ea typeface="굴림" pitchFamily="50" charset="-127"/>
              </a:rPr>
              <a:t>signal</a:t>
            </a:r>
            <a:endParaRPr kumimoji="0" lang="en-US" sz="2200" b="1" dirty="0">
              <a:solidFill>
                <a:srgbClr val="FFFFFF"/>
              </a:solidFill>
              <a:latin typeface="Calibri"/>
              <a:ea typeface="굴림" pitchFamily="50" charset="-127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960276" y="3049796"/>
            <a:ext cx="1196161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800" b="1" dirty="0">
                <a:solidFill>
                  <a:srgbClr val="FFFFFF"/>
                </a:solidFill>
                <a:latin typeface="Calibri"/>
                <a:ea typeface="굴림" pitchFamily="50" charset="-127"/>
              </a:rPr>
              <a:t> ~</a:t>
            </a:r>
            <a:r>
              <a:rPr kumimoji="0" lang="en-US" sz="2400" b="1" dirty="0" smtClean="0">
                <a:solidFill>
                  <a:srgbClr val="FFFFFF"/>
                </a:solidFill>
                <a:latin typeface="Calibri"/>
                <a:ea typeface="굴림" pitchFamily="50" charset="-127"/>
              </a:rPr>
              <a:t>26 </a:t>
            </a:r>
            <a:r>
              <a:rPr kumimoji="0" lang="en-US" sz="2400" b="1" dirty="0" err="1">
                <a:solidFill>
                  <a:srgbClr val="FFFFFF"/>
                </a:solidFill>
                <a:latin typeface="Symbol" charset="2"/>
                <a:ea typeface="굴림" pitchFamily="50" charset="-127"/>
                <a:cs typeface="Symbol" charset="2"/>
              </a:rPr>
              <a:t>m</a:t>
            </a:r>
            <a:r>
              <a:rPr kumimoji="0" lang="en-US" sz="2400" b="1" dirty="0" err="1">
                <a:solidFill>
                  <a:srgbClr val="FFFFFF"/>
                </a:solidFill>
                <a:latin typeface="Calibri"/>
                <a:ea typeface="굴림" pitchFamily="50" charset="-127"/>
              </a:rPr>
              <a:t>s</a:t>
            </a:r>
            <a:r>
              <a:rPr kumimoji="0" lang="en-US" sz="2400" b="1" dirty="0">
                <a:solidFill>
                  <a:srgbClr val="FFFFFF"/>
                </a:solidFill>
                <a:latin typeface="Calibri"/>
                <a:ea typeface="굴림" pitchFamily="50" charset="-127"/>
              </a:rPr>
              <a:t>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779912" y="2321884"/>
            <a:ext cx="1322798" cy="461665"/>
          </a:xfrm>
          <a:prstGeom prst="rect">
            <a:avLst/>
          </a:prstGeom>
          <a:solidFill>
            <a:srgbClr val="FFF3A5"/>
          </a:solidFill>
        </p:spPr>
        <p:txBody>
          <a:bodyPr wrap="none">
            <a:spAutoFit/>
          </a:bodyPr>
          <a:lstStyle/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400" b="1" dirty="0">
                <a:solidFill>
                  <a:prstClr val="black"/>
                </a:solidFill>
                <a:latin typeface="Calibri"/>
                <a:ea typeface="굴림" pitchFamily="50" charset="-127"/>
              </a:rPr>
              <a:t>n-</a:t>
            </a:r>
            <a:r>
              <a:rPr kumimoji="0" lang="en-US" sz="2400" b="1" dirty="0" err="1">
                <a:solidFill>
                  <a:prstClr val="black"/>
                </a:solidFill>
                <a:latin typeface="Calibri"/>
                <a:ea typeface="굴림" pitchFamily="50" charset="-127"/>
              </a:rPr>
              <a:t>Gd</a:t>
            </a:r>
            <a:r>
              <a:rPr kumimoji="0" lang="en-US" sz="2400" b="1" dirty="0">
                <a:solidFill>
                  <a:prstClr val="black"/>
                </a:solidFill>
                <a:latin typeface="Calibri"/>
                <a:ea typeface="굴림" pitchFamily="50" charset="-127"/>
              </a:rPr>
              <a:t> IBD</a:t>
            </a:r>
          </a:p>
        </p:txBody>
      </p:sp>
      <p:sp>
        <p:nvSpPr>
          <p:cNvPr id="51" name="Left Arrow 13"/>
          <p:cNvSpPr/>
          <p:nvPr/>
        </p:nvSpPr>
        <p:spPr>
          <a:xfrm>
            <a:off x="2952601" y="3049796"/>
            <a:ext cx="977900" cy="484187"/>
          </a:xfrm>
          <a:prstGeom prst="leftArrow">
            <a:avLst/>
          </a:prstGeom>
          <a:gradFill rotWithShape="1">
            <a:gsLst>
              <a:gs pos="0">
                <a:srgbClr val="4F81BD">
                  <a:tint val="100000"/>
                  <a:shade val="100000"/>
                  <a:satMod val="130000"/>
                </a:srgbClr>
              </a:gs>
              <a:gs pos="100000">
                <a:srgbClr val="4F81BD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kern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52" name="Right Arrow 30"/>
          <p:cNvSpPr/>
          <p:nvPr/>
        </p:nvSpPr>
        <p:spPr>
          <a:xfrm>
            <a:off x="5178276" y="3049796"/>
            <a:ext cx="977900" cy="484187"/>
          </a:xfrm>
          <a:prstGeom prst="rightArrow">
            <a:avLst/>
          </a:prstGeom>
          <a:gradFill rotWithShape="1">
            <a:gsLst>
              <a:gs pos="0">
                <a:srgbClr val="4F81BD">
                  <a:tint val="100000"/>
                  <a:shade val="100000"/>
                  <a:satMod val="130000"/>
                </a:srgbClr>
              </a:gs>
              <a:gs pos="100000">
                <a:srgbClr val="4F81BD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kern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997129" y="3356992"/>
            <a:ext cx="947695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200" b="1" dirty="0">
                <a:solidFill>
                  <a:srgbClr val="0000FF"/>
                </a:solidFill>
                <a:latin typeface="Calibri"/>
                <a:ea typeface="굴림" pitchFamily="50" charset="-127"/>
              </a:rPr>
              <a:t>8 MeV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465327" y="1340768"/>
            <a:ext cx="1869230" cy="430887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200" b="1" dirty="0" smtClean="0">
                <a:solidFill>
                  <a:srgbClr val="FFFFFF"/>
                </a:solidFill>
                <a:latin typeface="Calibri"/>
                <a:ea typeface="굴림" pitchFamily="50" charset="-127"/>
              </a:rPr>
              <a:t>Delayed signal</a:t>
            </a:r>
            <a:endParaRPr kumimoji="0" lang="en-US" sz="2200" b="1" dirty="0">
              <a:solidFill>
                <a:srgbClr val="FFFFFF"/>
              </a:solidFill>
              <a:latin typeface="Calibri"/>
              <a:ea typeface="굴림" pitchFamily="50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923928" y="5373216"/>
            <a:ext cx="1156086" cy="461665"/>
          </a:xfrm>
          <a:prstGeom prst="rect">
            <a:avLst/>
          </a:prstGeom>
          <a:solidFill>
            <a:srgbClr val="FFF3A5"/>
          </a:solidFill>
        </p:spPr>
        <p:txBody>
          <a:bodyPr wrap="none">
            <a:spAutoFit/>
          </a:bodyPr>
          <a:lstStyle/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400" b="1" dirty="0" smtClean="0">
                <a:solidFill>
                  <a:prstClr val="black"/>
                </a:solidFill>
                <a:latin typeface="Calibri"/>
                <a:ea typeface="굴림" pitchFamily="50" charset="-127"/>
              </a:rPr>
              <a:t>n-H </a:t>
            </a:r>
            <a:r>
              <a:rPr kumimoji="0" lang="en-US" sz="2400" b="1" dirty="0">
                <a:solidFill>
                  <a:prstClr val="black"/>
                </a:solidFill>
                <a:latin typeface="Calibri"/>
                <a:ea typeface="굴림" pitchFamily="50" charset="-127"/>
              </a:rPr>
              <a:t>IBD</a:t>
            </a:r>
          </a:p>
        </p:txBody>
      </p:sp>
      <p:pic>
        <p:nvPicPr>
          <p:cNvPr id="5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24746"/>
            <a:ext cx="3814763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6479530" y="6500366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157124E-F23A-4B9E-8478-BCB95A5D28EF}" type="slidenum">
              <a:rPr lang="en-US" altLang="ko-KR" sz="1200">
                <a:solidFill>
                  <a:srgbClr val="898989"/>
                </a:solidFill>
                <a:latin typeface="굴림" pitchFamily="50" charset="-127"/>
                <a:ea typeface="굴림" pitchFamily="50" charset="-127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ko-KR" sz="1200">
              <a:solidFill>
                <a:srgbClr val="898989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95354" y="4633972"/>
            <a:ext cx="1326005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800" b="1" dirty="0">
                <a:solidFill>
                  <a:srgbClr val="FFFFFF"/>
                </a:solidFill>
                <a:latin typeface="Calibri"/>
                <a:ea typeface="굴림" pitchFamily="50" charset="-127"/>
              </a:rPr>
              <a:t> </a:t>
            </a:r>
            <a:r>
              <a:rPr kumimoji="0" lang="en-US" sz="2400" b="1" dirty="0" smtClean="0">
                <a:solidFill>
                  <a:srgbClr val="FFFFFF"/>
                </a:solidFill>
                <a:latin typeface="Calibri"/>
                <a:ea typeface="굴림" pitchFamily="50" charset="-127"/>
              </a:rPr>
              <a:t>~200 </a:t>
            </a:r>
            <a:r>
              <a:rPr kumimoji="0" lang="en-US" sz="2400" b="1" dirty="0" err="1">
                <a:solidFill>
                  <a:srgbClr val="FFFFFF"/>
                </a:solidFill>
                <a:latin typeface="Symbol" charset="2"/>
                <a:ea typeface="굴림" pitchFamily="50" charset="-127"/>
                <a:cs typeface="Symbol" charset="2"/>
              </a:rPr>
              <a:t>m</a:t>
            </a:r>
            <a:r>
              <a:rPr kumimoji="0" lang="en-US" sz="2400" b="1" dirty="0" err="1">
                <a:solidFill>
                  <a:srgbClr val="FFFFFF"/>
                </a:solidFill>
                <a:latin typeface="Calibri"/>
                <a:ea typeface="굴림" pitchFamily="50" charset="-127"/>
              </a:rPr>
              <a:t>s</a:t>
            </a:r>
            <a:r>
              <a:rPr kumimoji="0" lang="en-US" sz="2400" b="1" dirty="0">
                <a:solidFill>
                  <a:srgbClr val="FFFFFF"/>
                </a:solidFill>
                <a:latin typeface="Calibri"/>
                <a:ea typeface="굴림" pitchFamily="50" charset="-127"/>
              </a:rPr>
              <a:t> </a:t>
            </a:r>
          </a:p>
        </p:txBody>
      </p:sp>
      <p:sp>
        <p:nvSpPr>
          <p:cNvPr id="61" name="Left Arrow 13"/>
          <p:cNvSpPr/>
          <p:nvPr/>
        </p:nvSpPr>
        <p:spPr>
          <a:xfrm>
            <a:off x="2952601" y="4653136"/>
            <a:ext cx="977900" cy="484187"/>
          </a:xfrm>
          <a:prstGeom prst="leftArrow">
            <a:avLst/>
          </a:prstGeom>
          <a:gradFill rotWithShape="1">
            <a:gsLst>
              <a:gs pos="0">
                <a:srgbClr val="4F81BD">
                  <a:tint val="100000"/>
                  <a:shade val="100000"/>
                  <a:satMod val="130000"/>
                </a:srgbClr>
              </a:gs>
              <a:gs pos="100000">
                <a:srgbClr val="4F81BD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kern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62" name="Right Arrow 30"/>
          <p:cNvSpPr/>
          <p:nvPr/>
        </p:nvSpPr>
        <p:spPr>
          <a:xfrm>
            <a:off x="5178276" y="4653136"/>
            <a:ext cx="977900" cy="484187"/>
          </a:xfrm>
          <a:prstGeom prst="rightArrow">
            <a:avLst/>
          </a:prstGeom>
          <a:gradFill rotWithShape="1">
            <a:gsLst>
              <a:gs pos="0">
                <a:srgbClr val="4F81BD">
                  <a:tint val="100000"/>
                  <a:shade val="100000"/>
                  <a:satMod val="130000"/>
                </a:srgbClr>
              </a:gs>
              <a:gs pos="100000">
                <a:srgbClr val="4F81BD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kern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222720" y="5878433"/>
            <a:ext cx="1165704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200" b="1" dirty="0" smtClean="0">
                <a:solidFill>
                  <a:srgbClr val="0000FF"/>
                </a:solidFill>
                <a:latin typeface="Calibri"/>
                <a:ea typeface="굴림" pitchFamily="50" charset="-127"/>
              </a:rPr>
              <a:t>2.2 </a:t>
            </a:r>
            <a:r>
              <a:rPr kumimoji="0" lang="en-US" sz="2200" b="1" dirty="0">
                <a:solidFill>
                  <a:srgbClr val="0000FF"/>
                </a:solidFill>
                <a:latin typeface="Calibri"/>
                <a:ea typeface="굴림" pitchFamily="50" charset="-127"/>
              </a:rPr>
              <a:t>MeV</a:t>
            </a:r>
          </a:p>
        </p:txBody>
      </p:sp>
    </p:spTree>
    <p:extLst>
      <p:ext uri="{BB962C8B-B14F-4D97-AF65-F5344CB8AC3E}">
        <p14:creationId xmlns:p14="http://schemas.microsoft.com/office/powerpoint/2010/main" val="27380203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CC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휴먼모음T" pitchFamily="18" charset="-127"/>
            <a:ea typeface="휴먼모음T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CC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휴먼모음T" pitchFamily="18" charset="-127"/>
            <a:ea typeface="휴먼모음T" pitchFamily="18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CC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휴먼모음T" pitchFamily="18" charset="-127"/>
            <a:ea typeface="휴먼모음T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CC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휴먼모음T" pitchFamily="18" charset="-127"/>
            <a:ea typeface="휴먼모음T" pitchFamily="18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標準デザイン">
  <a:themeElements>
    <a:clrScheme name="標準デザイン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標準デザイン">
  <a:themeElements>
    <a:clrScheme name="標準デザイン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CC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휴먼모음T" pitchFamily="18" charset="-127"/>
            <a:ea typeface="휴먼모음T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CC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휴먼모음T" pitchFamily="18" charset="-127"/>
            <a:ea typeface="휴먼모음T" pitchFamily="18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CC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휴먼모음T" pitchFamily="18" charset="-127"/>
            <a:ea typeface="휴먼모음T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CC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휴먼모음T" pitchFamily="18" charset="-127"/>
            <a:ea typeface="휴먼모음T" pitchFamily="18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CC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휴먼모음T" pitchFamily="18" charset="-127"/>
            <a:ea typeface="휴먼모음T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CC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휴먼모음T" pitchFamily="18" charset="-127"/>
            <a:ea typeface="휴먼모음T" pitchFamily="18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標準デザイン">
  <a:themeElements>
    <a:clrScheme name="標準デザイン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4_標準デザイン">
  <a:themeElements>
    <a:clrScheme name="1_標準デザイン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1_標準デザイン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1_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99CCFF"/>
    </a:accent1>
    <a:accent2>
      <a:srgbClr val="CCCCFF"/>
    </a:accent2>
    <a:accent3>
      <a:srgbClr val="FFFFFF"/>
    </a:accent3>
    <a:accent4>
      <a:srgbClr val="000000"/>
    </a:accent4>
    <a:accent5>
      <a:srgbClr val="CAE2FF"/>
    </a:accent5>
    <a:accent6>
      <a:srgbClr val="B9B9E7"/>
    </a:accent6>
    <a:hlink>
      <a:srgbClr val="3333CC"/>
    </a:hlink>
    <a:folHlink>
      <a:srgbClr val="AF67FF"/>
    </a:folHlink>
  </a:clrScheme>
</a:themeOverride>
</file>

<file path=ppt/theme/themeOverride10.xml><?xml version="1.0" encoding="utf-8"?>
<a:themeOverride xmlns:a="http://schemas.openxmlformats.org/drawingml/2006/main">
  <a:clrScheme name="標準デザイン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1.xml><?xml version="1.0" encoding="utf-8"?>
<a:themeOverride xmlns:a="http://schemas.openxmlformats.org/drawingml/2006/main">
  <a:clrScheme name="標準デザイン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2.xml><?xml version="1.0" encoding="utf-8"?>
<a:themeOverride xmlns:a="http://schemas.openxmlformats.org/drawingml/2006/main">
  <a:clrScheme name="標準デザイン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3.xml><?xml version="1.0" encoding="utf-8"?>
<a:themeOverride xmlns:a="http://schemas.openxmlformats.org/drawingml/2006/main">
  <a:clrScheme name="標準デザイン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4.xml><?xml version="1.0" encoding="utf-8"?>
<a:themeOverride xmlns:a="http://schemas.openxmlformats.org/drawingml/2006/main">
  <a:clrScheme name="1_標準デザイン 3">
    <a:dk1>
      <a:srgbClr val="000000"/>
    </a:dk1>
    <a:lt1>
      <a:srgbClr val="FFFFFF"/>
    </a:lt1>
    <a:dk2>
      <a:srgbClr val="000000"/>
    </a:dk2>
    <a:lt2>
      <a:srgbClr val="808080"/>
    </a:lt2>
    <a:accent1>
      <a:srgbClr val="99CCFF"/>
    </a:accent1>
    <a:accent2>
      <a:srgbClr val="CCCCFF"/>
    </a:accent2>
    <a:accent3>
      <a:srgbClr val="FFFFFF"/>
    </a:accent3>
    <a:accent4>
      <a:srgbClr val="000000"/>
    </a:accent4>
    <a:accent5>
      <a:srgbClr val="CAE2FF"/>
    </a:accent5>
    <a:accent6>
      <a:srgbClr val="B9B9E7"/>
    </a:accent6>
    <a:hlink>
      <a:srgbClr val="3333CC"/>
    </a:hlink>
    <a:folHlink>
      <a:srgbClr val="AF67FF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99CCFF"/>
    </a:accent1>
    <a:accent2>
      <a:srgbClr val="CCCCFF"/>
    </a:accent2>
    <a:accent3>
      <a:srgbClr val="FFFFFF"/>
    </a:accent3>
    <a:accent4>
      <a:srgbClr val="000000"/>
    </a:accent4>
    <a:accent5>
      <a:srgbClr val="CAE2FF"/>
    </a:accent5>
    <a:accent6>
      <a:srgbClr val="B9B9E7"/>
    </a:accent6>
    <a:hlink>
      <a:srgbClr val="3333CC"/>
    </a:hlink>
    <a:folHlink>
      <a:srgbClr val="AF67FF"/>
    </a:folHlink>
  </a:clrScheme>
</a:themeOverride>
</file>

<file path=ppt/theme/themeOverride3.xml><?xml version="1.0" encoding="utf-8"?>
<a:themeOverride xmlns:a="http://schemas.openxmlformats.org/drawingml/2006/main">
  <a:clrScheme name="標準デザイン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標準デザイン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標準デザイン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標準デザイン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7.xml><?xml version="1.0" encoding="utf-8"?>
<a:themeOverride xmlns:a="http://schemas.openxmlformats.org/drawingml/2006/main">
  <a:clrScheme name="標準デザイン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8.xml><?xml version="1.0" encoding="utf-8"?>
<a:themeOverride xmlns:a="http://schemas.openxmlformats.org/drawingml/2006/main">
  <a:clrScheme name="標準デザイン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9.xml><?xml version="1.0" encoding="utf-8"?>
<a:themeOverride xmlns:a="http://schemas.openxmlformats.org/drawingml/2006/main">
  <a:clrScheme name="標準デザイン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95213</TotalTime>
  <Words>1339</Words>
  <Application>Microsoft Office PowerPoint</Application>
  <PresentationFormat>화면 슬라이드 쇼(4:3)</PresentationFormat>
  <Paragraphs>231</Paragraphs>
  <Slides>29</Slides>
  <Notes>27</Notes>
  <HiddenSlides>0</HiddenSlides>
  <MMClips>0</MMClips>
  <ScaleCrop>false</ScaleCrop>
  <HeadingPairs>
    <vt:vector size="6" baseType="variant">
      <vt:variant>
        <vt:lpstr>테마</vt:lpstr>
      </vt:variant>
      <vt:variant>
        <vt:i4>13</vt:i4>
      </vt:variant>
      <vt:variant>
        <vt:lpstr>포함된 OLE 서버</vt:lpstr>
      </vt:variant>
      <vt:variant>
        <vt:i4>2</vt:i4>
      </vt:variant>
      <vt:variant>
        <vt:lpstr>슬라이드 제목</vt:lpstr>
      </vt:variant>
      <vt:variant>
        <vt:i4>29</vt:i4>
      </vt:variant>
    </vt:vector>
  </HeadingPairs>
  <TitlesOfParts>
    <vt:vector size="44" baseType="lpstr">
      <vt:lpstr>기본 디자인</vt:lpstr>
      <vt:lpstr>3_기본 디자인</vt:lpstr>
      <vt:lpstr>標準デザイン</vt:lpstr>
      <vt:lpstr>4_기본 디자인</vt:lpstr>
      <vt:lpstr>1_기본 디자인</vt:lpstr>
      <vt:lpstr>6_기본 디자인</vt:lpstr>
      <vt:lpstr>3_標準デザイン</vt:lpstr>
      <vt:lpstr>13_Office Theme</vt:lpstr>
      <vt:lpstr>4_標準デザイン</vt:lpstr>
      <vt:lpstr>2_Office 테마</vt:lpstr>
      <vt:lpstr>10_기본 디자인</vt:lpstr>
      <vt:lpstr>14_기본 디자인</vt:lpstr>
      <vt:lpstr>1_標準デザイン</vt:lpstr>
      <vt:lpstr>Equation</vt:lpstr>
      <vt:lpstr>수식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ksb</dc:creator>
  <cp:lastModifiedBy>User</cp:lastModifiedBy>
  <cp:revision>941</cp:revision>
  <dcterms:created xsi:type="dcterms:W3CDTF">2005-06-13T13:59:41Z</dcterms:created>
  <dcterms:modified xsi:type="dcterms:W3CDTF">2018-07-03T00:29:21Z</dcterms:modified>
</cp:coreProperties>
</file>