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16" r:id="rId1"/>
  </p:sldMasterIdLst>
  <p:notesMasterIdLst>
    <p:notesMasterId r:id="rId24"/>
  </p:notesMasterIdLst>
  <p:sldIdLst>
    <p:sldId id="327" r:id="rId2"/>
    <p:sldId id="437" r:id="rId3"/>
    <p:sldId id="446" r:id="rId4"/>
    <p:sldId id="438" r:id="rId5"/>
    <p:sldId id="447" r:id="rId6"/>
    <p:sldId id="347" r:id="rId7"/>
    <p:sldId id="345" r:id="rId8"/>
    <p:sldId id="432" r:id="rId9"/>
    <p:sldId id="380" r:id="rId10"/>
    <p:sldId id="439" r:id="rId11"/>
    <p:sldId id="440" r:id="rId12"/>
    <p:sldId id="441" r:id="rId13"/>
    <p:sldId id="443" r:id="rId14"/>
    <p:sldId id="444" r:id="rId15"/>
    <p:sldId id="442" r:id="rId16"/>
    <p:sldId id="445" r:id="rId17"/>
    <p:sldId id="448" r:id="rId18"/>
    <p:sldId id="449" r:id="rId19"/>
    <p:sldId id="451" r:id="rId20"/>
    <p:sldId id="450" r:id="rId21"/>
    <p:sldId id="453" r:id="rId22"/>
    <p:sldId id="452" r:id="rId23"/>
  </p:sldIdLst>
  <p:sldSz cx="9144000" cy="6858000" type="screen4x3"/>
  <p:notesSz cx="6669088" cy="9926638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sz="4400" kern="1200">
        <a:solidFill>
          <a:srgbClr val="800080"/>
        </a:solidFill>
        <a:latin typeface="Tahoma" panose="020B0604030504040204" pitchFamily="34" charset="0"/>
        <a:ea typeface="굴림" panose="020B0600000101010101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4400" kern="1200">
        <a:solidFill>
          <a:srgbClr val="800080"/>
        </a:solidFill>
        <a:latin typeface="Tahoma" panose="020B0604030504040204" pitchFamily="34" charset="0"/>
        <a:ea typeface="굴림" panose="020B0600000101010101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4400" kern="1200">
        <a:solidFill>
          <a:srgbClr val="800080"/>
        </a:solidFill>
        <a:latin typeface="Tahoma" panose="020B0604030504040204" pitchFamily="34" charset="0"/>
        <a:ea typeface="굴림" panose="020B0600000101010101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4400" kern="1200">
        <a:solidFill>
          <a:srgbClr val="800080"/>
        </a:solidFill>
        <a:latin typeface="Tahoma" panose="020B0604030504040204" pitchFamily="34" charset="0"/>
        <a:ea typeface="굴림" panose="020B0600000101010101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4400" kern="1200">
        <a:solidFill>
          <a:srgbClr val="800080"/>
        </a:solidFill>
        <a:latin typeface="Tahoma" panose="020B0604030504040204" pitchFamily="34" charset="0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sz="4400" kern="1200">
        <a:solidFill>
          <a:srgbClr val="800080"/>
        </a:solidFill>
        <a:latin typeface="Tahoma" panose="020B0604030504040204" pitchFamily="34" charset="0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sz="4400" kern="1200">
        <a:solidFill>
          <a:srgbClr val="800080"/>
        </a:solidFill>
        <a:latin typeface="Tahoma" panose="020B0604030504040204" pitchFamily="34" charset="0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sz="4400" kern="1200">
        <a:solidFill>
          <a:srgbClr val="800080"/>
        </a:solidFill>
        <a:latin typeface="Tahoma" panose="020B0604030504040204" pitchFamily="34" charset="0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sz="4400" kern="1200">
        <a:solidFill>
          <a:srgbClr val="800080"/>
        </a:solidFill>
        <a:latin typeface="Tahoma" panose="020B0604030504040204" pitchFamily="34" charset="0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35">
          <p15:clr>
            <a:srgbClr val="A4A3A4"/>
          </p15:clr>
        </p15:guide>
        <p15:guide id="3" pos="5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B72"/>
    <a:srgbClr val="FECCFF"/>
    <a:srgbClr val="C7D9F1"/>
    <a:srgbClr val="FFCC9A"/>
    <a:srgbClr val="CCFF98"/>
    <a:srgbClr val="BB3033"/>
    <a:srgbClr val="584721"/>
    <a:srgbClr val="FEC22E"/>
    <a:srgbClr val="4682B8"/>
    <a:srgbClr val="E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어두운 스타일 1 - 강조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어두운 스타일 1 - 강조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1" autoAdjust="0"/>
    <p:restoredTop sz="87719" autoAdjust="0"/>
  </p:normalViewPr>
  <p:slideViewPr>
    <p:cSldViewPr>
      <p:cViewPr varScale="1">
        <p:scale>
          <a:sx n="73" d="100"/>
          <a:sy n="73" d="100"/>
        </p:scale>
        <p:origin x="442" y="62"/>
      </p:cViewPr>
      <p:guideLst>
        <p:guide orient="horz" pos="2160"/>
        <p:guide pos="2835"/>
        <p:guide pos="567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25" d="100"/>
          <a:sy n="125" d="100"/>
        </p:scale>
        <p:origin x="-58" y="-25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6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768BE057-1197-4B95-8515-7CE5BA280A2C}"/>
    <pc:docChg chg="modSld">
      <pc:chgData name="" userId="" providerId="" clId="Web-{768BE057-1197-4B95-8515-7CE5BA280A2C}" dt="2018-03-23T10:54:59.937" v="6"/>
      <pc:docMkLst>
        <pc:docMk/>
      </pc:docMkLst>
      <pc:sldChg chg="modSp">
        <pc:chgData name="" userId="" providerId="" clId="Web-{768BE057-1197-4B95-8515-7CE5BA280A2C}" dt="2018-03-23T10:54:58.828" v="5"/>
        <pc:sldMkLst>
          <pc:docMk/>
          <pc:sldMk cId="0" sldId="327"/>
        </pc:sldMkLst>
        <pc:spChg chg="mod">
          <ac:chgData name="" userId="" providerId="" clId="Web-{768BE057-1197-4B95-8515-7CE5BA280A2C}" dt="2018-03-23T10:54:58.828" v="5"/>
          <ac:spMkLst>
            <pc:docMk/>
            <pc:sldMk cId="0" sldId="327"/>
            <ac:spMk id="10242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____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030-421C-9047-6D81B9F7CA1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030-421C-9047-6D81B9F7CA1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030-421C-9047-6D81B9F7CA1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030-421C-9047-6D81B9F7CA1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1030-421C-9047-6D81B9F7CA1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1030-421C-9047-6D81B9F7CA1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1030-421C-9047-6D81B9F7CA1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1030-421C-9047-6D81B9F7CA17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1030-421C-9047-6D81B9F7CA17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1030-421C-9047-6D81B9F7CA17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1030-421C-9047-6D81B9F7CA17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030-421C-9047-6D81B9F7CA17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1030-421C-9047-6D81B9F7CA17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1030-421C-9047-6D81B9F7CA17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1030-421C-9047-6D81B9F7CA17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1030-421C-9047-6D81B9F7CA17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1030-421C-9047-6D81B9F7CA17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1030-421C-9047-6D81B9F7CA17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F-1030-421C-9047-6D81B9F7CA17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1-1030-421C-9047-6D81B9F7CA17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3-1030-421C-9047-6D81B9F7CA17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5-1030-421C-9047-6D81B9F7CA17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Sheet2!$B$2:$B$12</c:f>
              <c:strCache>
                <c:ptCount val="11"/>
                <c:pt idx="0">
                  <c:v>원자 및 분자</c:v>
                </c:pt>
                <c:pt idx="1">
                  <c:v>물리교육</c:v>
                </c:pt>
                <c:pt idx="2">
                  <c:v>통계</c:v>
                </c:pt>
                <c:pt idx="3">
                  <c:v>입자 및 장</c:v>
                </c:pt>
                <c:pt idx="4">
                  <c:v>광학 및 양자전자</c:v>
                </c:pt>
                <c:pt idx="5">
                  <c:v>응용</c:v>
                </c:pt>
                <c:pt idx="6">
                  <c:v>반도체</c:v>
                </c:pt>
                <c:pt idx="7">
                  <c:v>응집</c:v>
                </c:pt>
                <c:pt idx="8">
                  <c:v>플라즈마</c:v>
                </c:pt>
                <c:pt idx="9">
                  <c:v>천체</c:v>
                </c:pt>
                <c:pt idx="10">
                  <c:v>핵</c:v>
                </c:pt>
              </c:strCache>
            </c:strRef>
          </c:cat>
          <c:val>
            <c:numRef>
              <c:f>Sheet2!$C$2:$C$12</c:f>
              <c:numCache>
                <c:formatCode>General</c:formatCode>
                <c:ptCount val="11"/>
                <c:pt idx="0">
                  <c:v>210</c:v>
                </c:pt>
                <c:pt idx="1">
                  <c:v>282</c:v>
                </c:pt>
                <c:pt idx="2">
                  <c:v>295</c:v>
                </c:pt>
                <c:pt idx="3">
                  <c:v>453</c:v>
                </c:pt>
                <c:pt idx="4">
                  <c:v>516</c:v>
                </c:pt>
                <c:pt idx="5">
                  <c:v>572</c:v>
                </c:pt>
                <c:pt idx="6">
                  <c:v>628</c:v>
                </c:pt>
                <c:pt idx="7">
                  <c:v>1177</c:v>
                </c:pt>
                <c:pt idx="8">
                  <c:v>377</c:v>
                </c:pt>
                <c:pt idx="9">
                  <c:v>228</c:v>
                </c:pt>
                <c:pt idx="10">
                  <c:v>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1030-421C-9047-6D81B9F7CA17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935-421B-9416-777E3150322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935-421B-9416-777E3150322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935-421B-9416-777E3150322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935-421B-9416-777E3150322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935-421B-9416-777E3150322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935-421B-9416-777E3150322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935-421B-9416-777E3150322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935-421B-9416-777E31503227}"/>
              </c:ext>
            </c:extLst>
          </c:dPt>
          <c:dPt>
            <c:idx val="8"/>
            <c:bubble3D val="0"/>
            <c:spPr>
              <a:solidFill>
                <a:srgbClr val="264478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6935-421B-9416-777E31503227}"/>
              </c:ext>
            </c:extLst>
          </c:dPt>
          <c:dPt>
            <c:idx val="9"/>
            <c:bubble3D val="0"/>
            <c:spPr>
              <a:solidFill>
                <a:srgbClr val="264478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6935-421B-9416-777E31503227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6935-421B-9416-777E31503227}"/>
              </c:ext>
            </c:extLst>
          </c:dPt>
          <c:cat>
            <c:strRef>
              <c:f>Sheet2!$B$2:$B$12</c:f>
              <c:strCache>
                <c:ptCount val="11"/>
                <c:pt idx="0">
                  <c:v>원자 및 분자</c:v>
                </c:pt>
                <c:pt idx="1">
                  <c:v>물리교육</c:v>
                </c:pt>
                <c:pt idx="2">
                  <c:v>통계</c:v>
                </c:pt>
                <c:pt idx="3">
                  <c:v>입자 및 장</c:v>
                </c:pt>
                <c:pt idx="4">
                  <c:v>광학 및 양자전자</c:v>
                </c:pt>
                <c:pt idx="5">
                  <c:v>응용</c:v>
                </c:pt>
                <c:pt idx="6">
                  <c:v>반도체</c:v>
                </c:pt>
                <c:pt idx="7">
                  <c:v>응집</c:v>
                </c:pt>
                <c:pt idx="8">
                  <c:v>플라즈마</c:v>
                </c:pt>
                <c:pt idx="9">
                  <c:v>천체</c:v>
                </c:pt>
                <c:pt idx="10">
                  <c:v>핵</c:v>
                </c:pt>
              </c:strCache>
            </c:strRef>
          </c:cat>
          <c:val>
            <c:numRef>
              <c:f>Sheet2!$C$2:$C$12</c:f>
              <c:numCache>
                <c:formatCode>General</c:formatCode>
                <c:ptCount val="11"/>
                <c:pt idx="0">
                  <c:v>210</c:v>
                </c:pt>
                <c:pt idx="1">
                  <c:v>282</c:v>
                </c:pt>
                <c:pt idx="2">
                  <c:v>295</c:v>
                </c:pt>
                <c:pt idx="3">
                  <c:v>453</c:v>
                </c:pt>
                <c:pt idx="4">
                  <c:v>516</c:v>
                </c:pt>
                <c:pt idx="5">
                  <c:v>572</c:v>
                </c:pt>
                <c:pt idx="6">
                  <c:v>628</c:v>
                </c:pt>
                <c:pt idx="7">
                  <c:v>1177</c:v>
                </c:pt>
                <c:pt idx="8">
                  <c:v>377</c:v>
                </c:pt>
                <c:pt idx="9">
                  <c:v>228</c:v>
                </c:pt>
                <c:pt idx="10">
                  <c:v>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6935-421B-9416-777E315032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latin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7607" y="0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latin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909" y="4715153"/>
            <a:ext cx="533527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dirty="0"/>
              <a:t>마스터 텍스트 스타일을 편집합니다</a:t>
            </a:r>
          </a:p>
          <a:p>
            <a:pPr lvl="1"/>
            <a:r>
              <a:rPr lang="ko-KR" altLang="en-US" noProof="0" dirty="0"/>
              <a:t>둘째 수준</a:t>
            </a:r>
          </a:p>
          <a:p>
            <a:pPr lvl="2"/>
            <a:r>
              <a:rPr lang="ko-KR" altLang="en-US" noProof="0" dirty="0"/>
              <a:t>셋째 수준</a:t>
            </a:r>
          </a:p>
          <a:p>
            <a:pPr lvl="3"/>
            <a:r>
              <a:rPr lang="ko-KR" altLang="en-US" noProof="0" dirty="0"/>
              <a:t>넷째 수준</a:t>
            </a:r>
          </a:p>
          <a:p>
            <a:pPr lvl="4"/>
            <a:r>
              <a:rPr lang="ko-KR" altLang="en-US" noProof="0" dirty="0"/>
              <a:t>다섯째 수준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latin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7607" y="9428583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latin typeface="굴림" panose="020B0600000101010101" pitchFamily="50" charset="-127"/>
              </a:defRPr>
            </a:lvl1pPr>
          </a:lstStyle>
          <a:p>
            <a:pPr>
              <a:defRPr/>
            </a:pPr>
            <a:fld id="{259FC287-E6D8-4466-A488-37E97ECBAD7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439165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spcBef>
                <a:spcPct val="0"/>
              </a:spcBef>
            </a:pPr>
            <a:fld id="{4409F92B-EC84-4C86-86B0-F2A2A80DFA3B}" type="slidenum">
              <a:rPr lang="en-US" altLang="ko-KR" smtClean="0"/>
              <a:pPr>
                <a:spcBef>
                  <a:spcPct val="0"/>
                </a:spcBef>
              </a:pPr>
              <a:t>1</a:t>
            </a:fld>
            <a:endParaRPr lang="en-US" altLang="ko-K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/>
          </a:p>
        </p:txBody>
      </p:sp>
    </p:spTree>
    <p:extLst>
      <p:ext uri="{BB962C8B-B14F-4D97-AF65-F5344CB8AC3E}">
        <p14:creationId xmlns:p14="http://schemas.microsoft.com/office/powerpoint/2010/main" val="3398630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9FC287-E6D8-4466-A488-37E97ECBAD73}" type="slidenum">
              <a:rPr lang="en-US" altLang="ko-KR" smtClean="0"/>
              <a:pPr>
                <a:defRPr/>
              </a:pPr>
              <a:t>5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69514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9FC287-E6D8-4466-A488-37E97ECBAD73}" type="slidenum">
              <a:rPr lang="en-US" altLang="ko-KR" smtClean="0"/>
              <a:pPr>
                <a:defRPr/>
              </a:pPr>
              <a:t>6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16280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9FC287-E6D8-4466-A488-37E97ECBAD73}" type="slidenum">
              <a:rPr lang="en-US" altLang="ko-KR" smtClean="0"/>
              <a:pPr>
                <a:defRPr/>
              </a:pPr>
              <a:t>16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47544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9FC287-E6D8-4466-A488-37E97ECBAD73}" type="slidenum">
              <a:rPr lang="en-US" altLang="ko-KR" smtClean="0"/>
              <a:pPr>
                <a:defRPr/>
              </a:pPr>
              <a:t>20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1434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066800"/>
            <a:ext cx="9144000" cy="3157538"/>
            <a:chOff x="0" y="672"/>
            <a:chExt cx="5760" cy="1989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latinLnBrk="1">
                <a:lnSpc>
                  <a:spcPct val="8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kumimoji="1" sz="4400">
                  <a:solidFill>
                    <a:srgbClr val="800080"/>
                  </a:solidFill>
                  <a:latin typeface="Tahoma" panose="020B0604030504040204" pitchFamily="34" charset="0"/>
                  <a:ea typeface="굴림" panose="020B0600000101010101" pitchFamily="50" charset="-127"/>
                </a:defRPr>
              </a:lvl1pPr>
              <a:lvl2pPr marL="742950" indent="-285750" latinLnBrk="1">
                <a:lnSpc>
                  <a:spcPct val="8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kumimoji="1" sz="4400">
                  <a:solidFill>
                    <a:srgbClr val="800080"/>
                  </a:solidFill>
                  <a:latin typeface="Tahoma" panose="020B0604030504040204" pitchFamily="34" charset="0"/>
                  <a:ea typeface="굴림" panose="020B0600000101010101" pitchFamily="50" charset="-127"/>
                </a:defRPr>
              </a:lvl2pPr>
              <a:lvl3pPr marL="1143000" indent="-228600" latinLnBrk="1">
                <a:lnSpc>
                  <a:spcPct val="8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kumimoji="1" sz="4400">
                  <a:solidFill>
                    <a:srgbClr val="800080"/>
                  </a:solidFill>
                  <a:latin typeface="Tahoma" panose="020B0604030504040204" pitchFamily="34" charset="0"/>
                  <a:ea typeface="굴림" panose="020B0600000101010101" pitchFamily="50" charset="-127"/>
                </a:defRPr>
              </a:lvl3pPr>
              <a:lvl4pPr marL="1600200" indent="-228600" latinLnBrk="1">
                <a:lnSpc>
                  <a:spcPct val="8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kumimoji="1" sz="4400">
                  <a:solidFill>
                    <a:srgbClr val="800080"/>
                  </a:solidFill>
                  <a:latin typeface="Tahoma" panose="020B0604030504040204" pitchFamily="34" charset="0"/>
                  <a:ea typeface="굴림" panose="020B0600000101010101" pitchFamily="50" charset="-127"/>
                </a:defRPr>
              </a:lvl4pPr>
              <a:lvl5pPr marL="2057400" indent="-228600" latinLnBrk="1">
                <a:lnSpc>
                  <a:spcPct val="8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kumimoji="1" sz="4400">
                  <a:solidFill>
                    <a:srgbClr val="800080"/>
                  </a:solidFill>
                  <a:latin typeface="Tahoma" panose="020B0604030504040204" pitchFamily="34" charset="0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kumimoji="1" sz="4400">
                  <a:solidFill>
                    <a:srgbClr val="800080"/>
                  </a:solidFill>
                  <a:latin typeface="Tahoma" panose="020B0604030504040204" pitchFamily="34" charset="0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kumimoji="1" sz="4400">
                  <a:solidFill>
                    <a:srgbClr val="800080"/>
                  </a:solidFill>
                  <a:latin typeface="Tahoma" panose="020B0604030504040204" pitchFamily="34" charset="0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kumimoji="1" sz="4400">
                  <a:solidFill>
                    <a:srgbClr val="800080"/>
                  </a:solidFill>
                  <a:latin typeface="Tahoma" panose="020B0604030504040204" pitchFamily="34" charset="0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kumimoji="1" sz="4400">
                  <a:solidFill>
                    <a:srgbClr val="800080"/>
                  </a:solidFill>
                  <a:latin typeface="Tahoma" panose="020B0604030504040204" pitchFamily="34" charset="0"/>
                  <a:ea typeface="굴림" panose="020B0600000101010101" pitchFamily="50" charset="-127"/>
                </a:defRPr>
              </a:lvl9pPr>
            </a:lstStyle>
            <a:p>
              <a:pPr eaLnBrk="1" latinLnBrk="0" hangingPunct="1">
                <a:defRPr/>
              </a:pPr>
              <a:endParaRPr kumimoji="0" lang="ko-KR" altLang="ko-KR" sz="2400">
                <a:latin typeface="Times New Roman" panose="02020603050405020304" pitchFamily="18" charset="0"/>
              </a:endParaRPr>
            </a:p>
          </p:txBody>
        </p: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7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9pPr>
              </a:lstStyle>
              <a:p>
                <a:pPr eaLnBrk="1" latinLnBrk="0" hangingPunct="1">
                  <a:defRPr/>
                </a:pPr>
                <a:endParaRPr kumimoji="0" lang="ko-KR" altLang="ko-KR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9pPr>
              </a:lstStyle>
              <a:p>
                <a:pPr eaLnBrk="1" latinLnBrk="0" hangingPunct="1">
                  <a:defRPr/>
                </a:pPr>
                <a:endParaRPr kumimoji="0" lang="ko-KR" altLang="ko-KR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9pPr>
              </a:lstStyle>
              <a:p>
                <a:pPr eaLnBrk="1" latinLnBrk="0" hangingPunct="1">
                  <a:defRPr/>
                </a:pPr>
                <a:endParaRPr kumimoji="0" lang="ko-KR" altLang="ko-KR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9pPr>
              </a:lstStyle>
              <a:p>
                <a:pPr eaLnBrk="1" latinLnBrk="0" hangingPunct="1">
                  <a:defRPr/>
                </a:pPr>
                <a:endParaRPr kumimoji="0" lang="ko-KR" altLang="ko-KR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9pPr>
              </a:lstStyle>
              <a:p>
                <a:pPr eaLnBrk="1" latinLnBrk="0" hangingPunct="1">
                  <a:defRPr/>
                </a:pPr>
                <a:endParaRPr kumimoji="0" lang="ko-KR" altLang="ko-KR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9pPr>
              </a:lstStyle>
              <a:p>
                <a:pPr eaLnBrk="1" latinLnBrk="0" hangingPunct="1">
                  <a:defRPr/>
                </a:pPr>
                <a:endParaRPr kumimoji="0" lang="ko-KR" altLang="ko-KR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3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9pPr>
              </a:lstStyle>
              <a:p>
                <a:pPr eaLnBrk="1" latinLnBrk="0" hangingPunct="1">
                  <a:defRPr/>
                </a:pPr>
                <a:endParaRPr kumimoji="0" lang="ko-KR" altLang="ko-KR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9pPr>
              </a:lstStyle>
              <a:p>
                <a:pPr eaLnBrk="1" latinLnBrk="0" hangingPunct="1">
                  <a:defRPr/>
                </a:pPr>
                <a:endParaRPr kumimoji="0" lang="ko-KR" altLang="ko-KR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9pPr>
              </a:lstStyle>
              <a:p>
                <a:pPr eaLnBrk="1" latinLnBrk="0" hangingPunct="1">
                  <a:defRPr/>
                </a:pPr>
                <a:endParaRPr kumimoji="0" lang="ko-KR" altLang="ko-KR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6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1pPr>
                <a:lvl2pPr marL="742950" indent="-28575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2pPr>
                <a:lvl3pPr marL="11430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3pPr>
                <a:lvl4pPr marL="16002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4pPr>
                <a:lvl5pPr marL="2057400" indent="-228600" latinLnBrk="1">
                  <a:lnSpc>
                    <a:spcPct val="8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lnSpc>
                    <a:spcPct val="8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kumimoji="1" sz="4400">
                    <a:solidFill>
                      <a:srgbClr val="800080"/>
                    </a:solidFill>
                    <a:latin typeface="Tahoma" panose="020B0604030504040204" pitchFamily="34" charset="0"/>
                    <a:ea typeface="굴림" panose="020B0600000101010101" pitchFamily="50" charset="-127"/>
                  </a:defRPr>
                </a:lvl9pPr>
              </a:lstStyle>
              <a:p>
                <a:pPr eaLnBrk="1" latinLnBrk="0" hangingPunct="1">
                  <a:defRPr/>
                </a:pPr>
                <a:endParaRPr kumimoji="0" lang="ko-KR" altLang="ko-KR" sz="2400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43931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43931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ko-KR" altLang="en-US" dirty="0"/>
              <a:t>마스터 부제목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629200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마스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408" y="278233"/>
            <a:ext cx="3284554" cy="332399"/>
          </a:xfrm>
        </p:spPr>
        <p:txBody>
          <a:bodyPr/>
          <a:lstStyle>
            <a:lvl1pPr>
              <a:defRPr sz="2400" spc="0">
                <a:latin typeface="Calibri" panose="020F0502020204030204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6" name="Rectangle 15"/>
          <p:cNvSpPr>
            <a:spLocks noGrp="1" noChangeArrowheads="1"/>
          </p:cNvSpPr>
          <p:nvPr>
            <p:ph idx="1"/>
          </p:nvPr>
        </p:nvSpPr>
        <p:spPr bwMode="auto">
          <a:xfrm>
            <a:off x="250825" y="1114425"/>
            <a:ext cx="8435975" cy="519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0000">
              <a:defRPr sz="18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1600" baseline="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1400" baseline="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1200" baseline="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1000" baseline="0"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ko-KR" altLang="en-US" noProof="0" dirty="0"/>
              <a:t>마스터 텍스트 스타일을 편집합니다</a:t>
            </a:r>
          </a:p>
          <a:p>
            <a:pPr lvl="1"/>
            <a:r>
              <a:rPr lang="ko-KR" altLang="en-US" noProof="0" dirty="0"/>
              <a:t>둘째 수준</a:t>
            </a:r>
          </a:p>
          <a:p>
            <a:pPr lvl="2"/>
            <a:r>
              <a:rPr lang="ko-KR" altLang="en-US" noProof="0" dirty="0"/>
              <a:t>셋째 수준</a:t>
            </a:r>
          </a:p>
          <a:p>
            <a:pPr lvl="3"/>
            <a:r>
              <a:rPr lang="ko-KR" altLang="en-US" noProof="0" dirty="0"/>
              <a:t>넷째 수준</a:t>
            </a:r>
          </a:p>
          <a:p>
            <a:pPr lvl="4"/>
            <a:r>
              <a:rPr lang="ko-KR" altLang="en-US" noProof="0" dirty="0"/>
              <a:t>다섯째 수준</a:t>
            </a: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latinLnBrk="0" hangingPunct="0">
              <a:spcBef>
                <a:spcPct val="0"/>
              </a:spcBef>
              <a:spcAft>
                <a:spcPct val="0"/>
              </a:spcAft>
              <a:defRPr kumimoji="1" dirty="0" smtClean="0">
                <a:latin typeface="Tahoma" panose="020B0604030504040204" pitchFamily="34" charset="0"/>
                <a:ea typeface="굴림" panose="020B0600000101010101" pitchFamily="50" charset="-127"/>
              </a:defRPr>
            </a:lvl1pPr>
          </a:lstStyle>
          <a:p>
            <a:fld id="{14D4C267-F6E6-4E7B-80CD-1383C7D1DA61}" type="datetime1">
              <a:rPr lang="en-US" altLang="ko-KR" smtClean="0"/>
              <a:t>6/24/2019</a:t>
            </a:fld>
            <a:endParaRPr lang="ko-KR" alt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latinLnBrk="0" hangingPunct="0">
              <a:spcBef>
                <a:spcPct val="0"/>
              </a:spcBef>
              <a:spcAft>
                <a:spcPct val="0"/>
              </a:spcAft>
              <a:defRPr kumimoji="1" dirty="0" smtClean="0">
                <a:latin typeface="Tahoma" panose="020B0604030504040204" pitchFamily="34" charset="0"/>
                <a:ea typeface="굴림" panose="020B0600000101010101" pitchFamily="50" charset="-127"/>
              </a:defRPr>
            </a:lvl1pPr>
          </a:lstStyle>
          <a:p>
            <a:r>
              <a:rPr lang="en-US" altLang="ko-KR" smtClean="0"/>
              <a:t>NPS 2019</a:t>
            </a:r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latinLnBrk="0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fld id="{E59C2372-FF43-4B49-964C-8FDDA3C4C225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3493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8A3D-337E-4B67-B105-BE4332C23564}" type="datetime1">
              <a:rPr lang="en-US" altLang="ko-KR" smtClean="0"/>
              <a:t>6/24/2019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NPS 2019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58938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0" y="836712"/>
            <a:ext cx="9144000" cy="6021288"/>
          </a:xfrm>
          <a:prstGeom prst="rect">
            <a:avLst/>
          </a:prstGeom>
          <a:solidFill>
            <a:srgbClr val="014B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4AEC7-10A0-4488-B148-EBAD9BB588F4}" type="datetime1">
              <a:rPr lang="en-US" altLang="ko-KR" smtClean="0"/>
              <a:t>6/24/2019</a:t>
            </a:fld>
            <a:endParaRPr lang="ko-KR" altLang="en-US" dirty="0" smtClean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NPS 2019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EB6042-D32D-4B4C-88BB-1ADE9809F005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  <p:sp>
        <p:nvSpPr>
          <p:cNvPr id="7" name="직사각형 6"/>
          <p:cNvSpPr/>
          <p:nvPr userDrawn="1"/>
        </p:nvSpPr>
        <p:spPr>
          <a:xfrm>
            <a:off x="0" y="836712"/>
            <a:ext cx="107504" cy="6021288"/>
          </a:xfrm>
          <a:prstGeom prst="rect">
            <a:avLst/>
          </a:prstGeom>
          <a:solidFill>
            <a:srgbClr val="F159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159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687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마스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408" y="278233"/>
            <a:ext cx="3284554" cy="332399"/>
          </a:xfrm>
        </p:spPr>
        <p:txBody>
          <a:bodyPr/>
          <a:lstStyle>
            <a:lvl1pPr>
              <a:defRPr sz="2400" spc="0">
                <a:latin typeface="Calibri" panose="020F0502020204030204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6" name="Rectangle 15"/>
          <p:cNvSpPr>
            <a:spLocks noGrp="1" noChangeArrowheads="1"/>
          </p:cNvSpPr>
          <p:nvPr>
            <p:ph idx="1"/>
          </p:nvPr>
        </p:nvSpPr>
        <p:spPr bwMode="auto">
          <a:xfrm>
            <a:off x="250825" y="1114425"/>
            <a:ext cx="8435975" cy="519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aseline="0">
                <a:latin typeface="Calibri" panose="020F0502020204030204" pitchFamily="34" charset="0"/>
              </a:defRPr>
            </a:lvl1pPr>
            <a:lvl2pPr>
              <a:defRPr sz="1800" baseline="0">
                <a:latin typeface="Calibri" panose="020F0502020204030204" pitchFamily="34" charset="0"/>
              </a:defRPr>
            </a:lvl2pPr>
            <a:lvl3pPr>
              <a:defRPr sz="1600" baseline="0">
                <a:latin typeface="Calibri" panose="020F0502020204030204" pitchFamily="34" charset="0"/>
              </a:defRPr>
            </a:lvl3pPr>
            <a:lvl4pPr>
              <a:defRPr sz="1600" baseline="0">
                <a:latin typeface="Calibri" panose="020F0502020204030204" pitchFamily="34" charset="0"/>
              </a:defRPr>
            </a:lvl4pPr>
            <a:lvl5pPr>
              <a:defRPr sz="1600"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ko-KR" altLang="en-US" noProof="0" dirty="0" smtClean="0"/>
              <a:t>마스터 텍스트 스타일을 편집합니다</a:t>
            </a:r>
          </a:p>
          <a:p>
            <a:pPr lvl="1"/>
            <a:r>
              <a:rPr lang="ko-KR" altLang="en-US" noProof="0" dirty="0" smtClean="0"/>
              <a:t>둘째 수준</a:t>
            </a:r>
          </a:p>
          <a:p>
            <a:pPr lvl="2"/>
            <a:r>
              <a:rPr lang="ko-KR" altLang="en-US" noProof="0" dirty="0" smtClean="0"/>
              <a:t>셋째 수준</a:t>
            </a:r>
          </a:p>
          <a:p>
            <a:pPr lvl="3"/>
            <a:r>
              <a:rPr lang="ko-KR" altLang="en-US" noProof="0" dirty="0" smtClean="0"/>
              <a:t>넷째 수준</a:t>
            </a:r>
          </a:p>
          <a:p>
            <a:pPr lvl="4"/>
            <a:r>
              <a:rPr lang="ko-KR" altLang="en-US" noProof="0" dirty="0" smtClean="0"/>
              <a:t>다섯째 수준</a:t>
            </a: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latinLnBrk="0" hangingPunct="0">
              <a:spcBef>
                <a:spcPct val="0"/>
              </a:spcBef>
              <a:spcAft>
                <a:spcPct val="0"/>
              </a:spcAft>
              <a:defRPr kumimoji="1" dirty="0" smtClean="0">
                <a:latin typeface="Tahoma" panose="020B0604030504040204" pitchFamily="34" charset="0"/>
                <a:ea typeface="굴림" panose="020B0600000101010101" pitchFamily="50" charset="-127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599D5D9-2260-4BAE-A243-07A3B620BE6B}" type="datetime1">
              <a:rPr kumimoji="1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굴림" panose="020B0600000101010101" pitchFamily="50" charset="-127"/>
                <a:cs typeface="+mn-cs"/>
              </a:rPr>
              <a:t>6/24/2019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latinLnBrk="0" hangingPunct="0">
              <a:spcBef>
                <a:spcPct val="0"/>
              </a:spcBef>
              <a:spcAft>
                <a:spcPct val="0"/>
              </a:spcAft>
              <a:defRPr kumimoji="1" dirty="0" smtClean="0">
                <a:latin typeface="Tahoma" panose="020B0604030504040204" pitchFamily="34" charset="0"/>
                <a:ea typeface="굴림" panose="020B0600000101010101" pitchFamily="50" charset="-127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굴림" panose="020B0600000101010101" pitchFamily="50" charset="-127"/>
                <a:cs typeface="+mn-cs"/>
              </a:rPr>
              <a:t>NPS 2019</a:t>
            </a: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latinLnBrk="0" hangingPunct="0">
              <a:spcBef>
                <a:spcPct val="0"/>
              </a:spcBef>
              <a:spcAft>
                <a:spcPct val="0"/>
              </a:spcAft>
              <a:defRPr kumimoji="1">
                <a:latin typeface="Tahoma" panose="020B0604030504040204" pitchFamily="34" charset="0"/>
                <a:ea typeface="굴림" panose="020B0600000101010101" pitchFamily="50" charset="-127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57EE31-551E-44BC-A577-C9C9D905CA1B}" type="slidenum">
              <a:rPr kumimoji="1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굴림" panose="020B0600000101010101" pitchFamily="50" charset="-127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굴림" panose="020B0600000101010101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6242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2"/>
          <p:cNvSpPr>
            <a:spLocks noChangeArrowheads="1"/>
          </p:cNvSpPr>
          <p:nvPr userDrawn="1"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rgbClr val="014B72"/>
          </a:solidFill>
          <a:ln>
            <a:noFill/>
          </a:ln>
        </p:spPr>
        <p:txBody>
          <a:bodyPr wrap="none" anchor="ctr"/>
          <a:lstStyle>
            <a:lvl1pPr>
              <a:defRPr kumimoji="1" 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 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 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 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 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ko-KR" altLang="en-US" sz="1400" i="0">
              <a:solidFill>
                <a:prstClr val="black"/>
              </a:solidFill>
              <a:latin typeface="Arial" panose="020B0604020202020204" pitchFamily="34" charset="0"/>
              <a:ea typeface="HY동녘M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2051" name="직사각형 28"/>
          <p:cNvSpPr>
            <a:spLocks noChangeArrowheads="1"/>
          </p:cNvSpPr>
          <p:nvPr userDrawn="1"/>
        </p:nvSpPr>
        <p:spPr bwMode="auto">
          <a:xfrm>
            <a:off x="0" y="0"/>
            <a:ext cx="114300" cy="836613"/>
          </a:xfrm>
          <a:prstGeom prst="rect">
            <a:avLst/>
          </a:prstGeom>
          <a:solidFill>
            <a:srgbClr val="F1592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444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4400">
                <a:solidFill>
                  <a:srgbClr val="800080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 sz="4400">
                <a:solidFill>
                  <a:srgbClr val="800080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 sz="4400">
                <a:solidFill>
                  <a:srgbClr val="800080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 sz="4400">
                <a:solidFill>
                  <a:srgbClr val="800080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 sz="4400">
                <a:solidFill>
                  <a:srgbClr val="800080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800080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800080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800080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800080"/>
                </a:solidFill>
                <a:latin typeface="Tahoma" panose="020B0604030504040204" pitchFamily="34" charset="0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lnSpc>
                <a:spcPct val="150000"/>
              </a:lnSpc>
              <a:buFontTx/>
              <a:buChar char="-"/>
              <a:defRPr/>
            </a:pPr>
            <a:endParaRPr lang="ko-KR" altLang="en-US" sz="1400">
              <a:solidFill>
                <a:srgbClr val="000000"/>
              </a:solidFill>
              <a:latin typeface="Arial" panose="020B0604020202020204" pitchFamily="34" charset="0"/>
              <a:ea typeface="HY동녘M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dirty="0" smtClean="0">
                <a:solidFill>
                  <a:prstClr val="black">
                    <a:tint val="75000"/>
                  </a:prstClr>
                </a:solidFill>
                <a:latin typeface="Arial"/>
                <a:ea typeface="맑은 고딕"/>
              </a:defRPr>
            </a:lvl1pPr>
          </a:lstStyle>
          <a:p>
            <a:fld id="{9BFCD226-08B6-4517-8853-D3B06A81E077}" type="datetime1">
              <a:rPr lang="en-US" altLang="ko-KR" smtClean="0"/>
              <a:t>6/24/2019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dirty="0" smtClean="0">
                <a:solidFill>
                  <a:prstClr val="black">
                    <a:tint val="75000"/>
                  </a:prstClr>
                </a:solidFill>
                <a:latin typeface="Arial"/>
                <a:ea typeface="맑은 고딕"/>
              </a:defRPr>
            </a:lvl1pPr>
          </a:lstStyle>
          <a:p>
            <a:r>
              <a:rPr lang="en-US" altLang="ko-KR" dirty="0" smtClean="0"/>
              <a:t>NPS 2019</a:t>
            </a:r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1">
                <a:solidFill>
                  <a:schemeClr val="tx1"/>
                </a:solidFill>
                <a:latin typeface="Arial"/>
                <a:ea typeface="맑은 고딕"/>
              </a:defRPr>
            </a:lvl1pPr>
          </a:lstStyle>
          <a:p>
            <a:pPr>
              <a:defRPr/>
            </a:pPr>
            <a:r>
              <a:rPr lang="en-US" altLang="ko-KR" dirty="0" err="1" smtClean="0"/>
              <a:t>Inha</a:t>
            </a:r>
            <a:r>
              <a:rPr lang="en-US" altLang="ko-KR" dirty="0" smtClean="0"/>
              <a:t> Univ. JH Yoon</a:t>
            </a:r>
            <a:fld id="{3AEB6042-D32D-4B4C-88BB-1ADE9809F005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5600" y="277813"/>
            <a:ext cx="1130300" cy="331787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r>
              <a:rPr lang="en-US" dirty="0"/>
              <a:t>Enter title</a:t>
            </a:r>
          </a:p>
        </p:txBody>
      </p:sp>
      <p:sp>
        <p:nvSpPr>
          <p:cNvPr id="1032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114425"/>
            <a:ext cx="8435975" cy="519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52" r:id="rId3"/>
    <p:sldLayoutId id="2147483876" r:id="rId4"/>
    <p:sldLayoutId id="2147483873" r:id="rId5"/>
  </p:sldLayoutIdLst>
  <p:hf hdr="0"/>
  <p:txStyles>
    <p:titleStyle>
      <a:lvl1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2400" b="1" kern="1200" spc="-100">
          <a:ln>
            <a:solidFill>
              <a:schemeClr val="accent1">
                <a:lumMod val="75000"/>
                <a:alpha val="0"/>
              </a:schemeClr>
            </a:solidFill>
          </a:ln>
          <a:solidFill>
            <a:schemeClr val="bg1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Calibri" panose="020F0502020204030204" pitchFamily="34" charset="0"/>
          <a:ea typeface="맑은 고딕" panose="020B0503020000020004" pitchFamily="50" charset="-127"/>
        </a:defRPr>
      </a:lvl2pPr>
      <a:lvl3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Calibri" panose="020F0502020204030204" pitchFamily="34" charset="0"/>
          <a:ea typeface="맑은 고딕" panose="020B0503020000020004" pitchFamily="50" charset="-127"/>
        </a:defRPr>
      </a:lvl3pPr>
      <a:lvl4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Calibri" panose="020F0502020204030204" pitchFamily="34" charset="0"/>
          <a:ea typeface="맑은 고딕" panose="020B0503020000020004" pitchFamily="50" charset="-127"/>
        </a:defRPr>
      </a:lvl4pPr>
      <a:lvl5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Calibri" panose="020F0502020204030204" pitchFamily="34" charset="0"/>
          <a:ea typeface="맑은 고딕" panose="020B0503020000020004" pitchFamily="50" charset="-127"/>
        </a:defRPr>
      </a:lvl5pPr>
      <a:lvl6pPr marL="4572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  <a:ea typeface="맑은 고딕" panose="020B0503020000020004" pitchFamily="50" charset="-127"/>
        </a:defRPr>
      </a:lvl6pPr>
      <a:lvl7pPr marL="9144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  <a:ea typeface="맑은 고딕" panose="020B0503020000020004" pitchFamily="50" charset="-127"/>
        </a:defRPr>
      </a:lvl7pPr>
      <a:lvl8pPr marL="13716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  <a:ea typeface="맑은 고딕" panose="020B0503020000020004" pitchFamily="50" charset="-127"/>
        </a:defRPr>
      </a:lvl8pPr>
      <a:lvl9pPr marL="18288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  <a:ea typeface="맑은 고딕" panose="020B0503020000020004" pitchFamily="50" charset="-127"/>
        </a:defRPr>
      </a:lvl9pPr>
    </p:titleStyle>
    <p:bodyStyle>
      <a:lvl1pPr marL="42863" indent="-341313" algn="l" rtl="0" eaLnBrk="0" fontAlgn="base" latinLnBrk="1" hangingPunct="0">
        <a:lnSpc>
          <a:spcPct val="150000"/>
        </a:lnSpc>
        <a:spcBef>
          <a:spcPts val="1000"/>
        </a:spcBef>
        <a:spcAft>
          <a:spcPts val="25"/>
        </a:spcAft>
        <a:buFont typeface="Wingdings" panose="05000000000000000000" pitchFamily="2" charset="2"/>
        <a:buChar char="ü"/>
        <a:defRPr sz="1800" kern="1200">
          <a:solidFill>
            <a:srgbClr val="595959"/>
          </a:solidFill>
          <a:latin typeface="Calibri" panose="020F0502020204030204" pitchFamily="34" charset="0"/>
          <a:ea typeface="+mn-ea"/>
          <a:cs typeface="+mn-cs"/>
        </a:defRPr>
      </a:lvl1pPr>
      <a:lvl2pPr marL="741363" indent="-284163" algn="l" rtl="0" eaLnBrk="0" fontAlgn="base" latinLnBrk="1" hangingPunct="0">
        <a:lnSpc>
          <a:spcPct val="150000"/>
        </a:lnSpc>
        <a:spcBef>
          <a:spcPts val="25"/>
        </a:spcBef>
        <a:spcAft>
          <a:spcPct val="0"/>
        </a:spcAft>
        <a:buFont typeface="Arial" panose="020B0604020202020204" pitchFamily="34" charset="0"/>
        <a:buChar char="­"/>
        <a:defRPr sz="1600" kern="1200">
          <a:solidFill>
            <a:srgbClr val="595959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rtl="0" eaLnBrk="0" fontAlgn="base" latinLnBrk="1" hangingPunct="0">
        <a:lnSpc>
          <a:spcPct val="15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595959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rtl="0" eaLnBrk="0" fontAlgn="base" latinLnBrk="1" hangingPunct="0">
        <a:lnSpc>
          <a:spcPct val="15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rgbClr val="595959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rtl="0" eaLnBrk="0" fontAlgn="base" latinLnBrk="1" hangingPunct="0">
        <a:lnSpc>
          <a:spcPct val="15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000" kern="1200">
          <a:solidFill>
            <a:srgbClr val="595959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23.jpg"/><Relationship Id="rId3" Type="http://schemas.openxmlformats.org/officeDocument/2006/relationships/image" Target="../media/image17.png"/><Relationship Id="rId7" Type="http://schemas.openxmlformats.org/officeDocument/2006/relationships/image" Target="../media/image19.jpg"/><Relationship Id="rId12" Type="http://schemas.openxmlformats.org/officeDocument/2006/relationships/image" Target="../media/image2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5" Type="http://schemas.openxmlformats.org/officeDocument/2006/relationships/image" Target="../media/image1.png"/><Relationship Id="rId10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72048" y="2132856"/>
            <a:ext cx="6200352" cy="1828193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ko-KR" sz="6600" dirty="0" smtClean="0">
                <a:solidFill>
                  <a:srgbClr val="014B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Status of </a:t>
            </a:r>
            <a:br>
              <a:rPr lang="en-US" altLang="ko-KR" sz="6600" dirty="0" smtClean="0">
                <a:solidFill>
                  <a:srgbClr val="014B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ko-KR" sz="6600" dirty="0" smtClean="0">
                <a:solidFill>
                  <a:srgbClr val="014B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Korean NP Society</a:t>
            </a:r>
            <a:endParaRPr lang="en-US" altLang="ko-KR" sz="6600" dirty="0">
              <a:solidFill>
                <a:srgbClr val="014B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3" name="부제목 3"/>
          <p:cNvSpPr>
            <a:spLocks noGrp="1"/>
          </p:cNvSpPr>
          <p:nvPr>
            <p:ph type="subTitle" idx="1"/>
          </p:nvPr>
        </p:nvSpPr>
        <p:spPr>
          <a:xfrm>
            <a:off x="3603267" y="4984780"/>
            <a:ext cx="1831883" cy="115242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b="1" dirty="0" smtClean="0">
                <a:solidFill>
                  <a:srgbClr val="014B72"/>
                </a:solidFill>
              </a:rPr>
              <a:t>윤 진 희</a:t>
            </a:r>
            <a:endParaRPr lang="en-US" altLang="ko-KR" b="1" dirty="0" smtClean="0">
              <a:solidFill>
                <a:srgbClr val="014B72"/>
              </a:solidFill>
            </a:endParaRPr>
          </a:p>
          <a:p>
            <a:pPr>
              <a:lnSpc>
                <a:spcPct val="100000"/>
              </a:lnSpc>
            </a:pPr>
            <a:r>
              <a:rPr lang="ko-KR" altLang="en-US" sz="2000" b="1" dirty="0" smtClean="0">
                <a:solidFill>
                  <a:srgbClr val="014B72"/>
                </a:solidFill>
              </a:rPr>
              <a:t>인하대학교</a:t>
            </a:r>
            <a:endParaRPr lang="ko-KR" altLang="en-US" sz="2000" dirty="0">
              <a:solidFill>
                <a:srgbClr val="014B72"/>
              </a:solidFill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776" y="4838818"/>
            <a:ext cx="1312168" cy="1304357"/>
          </a:xfrm>
          <a:prstGeom prst="rect">
            <a:avLst/>
          </a:prstGeom>
        </p:spPr>
      </p:pic>
      <p:grpSp>
        <p:nvGrpSpPr>
          <p:cNvPr id="14" name="그룹 13"/>
          <p:cNvGrpSpPr/>
          <p:nvPr/>
        </p:nvGrpSpPr>
        <p:grpSpPr>
          <a:xfrm>
            <a:off x="503435" y="4509120"/>
            <a:ext cx="1427066" cy="1821745"/>
            <a:chOff x="1059223" y="392979"/>
            <a:chExt cx="4389719" cy="5750835"/>
          </a:xfrm>
        </p:grpSpPr>
        <p:pic>
          <p:nvPicPr>
            <p:cNvPr id="15" name="그림 1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462"/>
            <a:stretch/>
          </p:blipFill>
          <p:spPr>
            <a:xfrm>
              <a:off x="1059223" y="392979"/>
              <a:ext cx="4389719" cy="4421618"/>
            </a:xfrm>
            <a:prstGeom prst="rect">
              <a:avLst/>
            </a:prstGeom>
          </p:spPr>
        </p:pic>
        <p:pic>
          <p:nvPicPr>
            <p:cNvPr id="16" name="그림 15"/>
            <p:cNvPicPr>
              <a:picLocks noChangeAspect="1"/>
            </p:cNvPicPr>
            <p:nvPr/>
          </p:nvPicPr>
          <p:blipFill rotWithShape="1">
            <a:blip r:embed="rId5"/>
            <a:srcRect l="12839" t="24317" r="12121" b="37194"/>
            <a:stretch/>
          </p:blipFill>
          <p:spPr>
            <a:xfrm>
              <a:off x="1059223" y="4958825"/>
              <a:ext cx="4387032" cy="118498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5408" y="278233"/>
            <a:ext cx="2600071" cy="332399"/>
          </a:xfrm>
        </p:spPr>
        <p:txBody>
          <a:bodyPr/>
          <a:lstStyle/>
          <a:p>
            <a:r>
              <a:rPr lang="ko-KR" altLang="en-US" dirty="0" smtClean="0"/>
              <a:t>물리학회 분과 현황</a:t>
            </a:r>
            <a:endParaRPr 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C267-F6E6-4E7B-80CD-1383C7D1DA61}" type="datetime1">
              <a:rPr lang="en-US" altLang="ko-KR" smtClean="0"/>
              <a:t>6/24/2019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NPS 2019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C2372-FF43-4B49-964C-8FDDA3C4C225}" type="slidenum">
              <a:rPr lang="ko-KR" altLang="en-US" smtClean="0"/>
              <a:pPr>
                <a:defRPr/>
              </a:pPr>
              <a:t>10</a:t>
            </a:fld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82" y="1101725"/>
            <a:ext cx="7886700" cy="5619750"/>
          </a:xfrm>
          <a:prstGeom prst="rect">
            <a:avLst/>
          </a:prstGeom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468238" y="2221201"/>
            <a:ext cx="2848178" cy="1135791"/>
          </a:xfrm>
          <a:solidFill>
            <a:srgbClr val="C00000"/>
          </a:solidFill>
        </p:spPr>
        <p:txBody>
          <a:bodyPr/>
          <a:lstStyle/>
          <a:p>
            <a:pPr marL="360000"/>
            <a:r>
              <a:rPr lang="ko-KR" altLang="en-US" dirty="0" smtClean="0">
                <a:solidFill>
                  <a:schemeClr val="bg1"/>
                </a:solidFill>
              </a:rPr>
              <a:t>물리학회 회원 중 </a:t>
            </a:r>
            <a:r>
              <a:rPr lang="en-US" altLang="ko-KR" dirty="0" smtClean="0">
                <a:solidFill>
                  <a:schemeClr val="bg1"/>
                </a:solidFill>
              </a:rPr>
              <a:t>9%</a:t>
            </a:r>
            <a:endParaRPr lang="en-US" dirty="0" smtClean="0">
              <a:solidFill>
                <a:schemeClr val="bg1"/>
              </a:solidFill>
            </a:endParaRPr>
          </a:p>
          <a:p>
            <a:pPr marL="360000"/>
            <a:r>
              <a:rPr lang="en-US" dirty="0" smtClean="0">
                <a:solidFill>
                  <a:schemeClr val="bg1"/>
                </a:solidFill>
              </a:rPr>
              <a:t>11</a:t>
            </a:r>
            <a:r>
              <a:rPr lang="ko-KR" altLang="en-US" dirty="0" smtClean="0">
                <a:solidFill>
                  <a:schemeClr val="bg1"/>
                </a:solidFill>
              </a:rPr>
              <a:t>개 분과 중 </a:t>
            </a:r>
            <a:r>
              <a:rPr lang="en-US" altLang="ko-KR" dirty="0">
                <a:solidFill>
                  <a:schemeClr val="bg1"/>
                </a:solidFill>
              </a:rPr>
              <a:t>7</a:t>
            </a:r>
            <a:r>
              <a:rPr lang="ko-KR" altLang="en-US" dirty="0" smtClean="0">
                <a:solidFill>
                  <a:schemeClr val="bg1"/>
                </a:solidFill>
              </a:rPr>
              <a:t>번째</a:t>
            </a:r>
            <a:endParaRPr lang="en-US" altLang="ko-KR" dirty="0" smtClean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32240" y="278233"/>
            <a:ext cx="18389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+mn-ea"/>
                <a:ea typeface="+mn-ea"/>
              </a:rPr>
              <a:t>2017</a:t>
            </a:r>
            <a:r>
              <a:rPr lang="en-US" sz="2000" b="1" smtClean="0">
                <a:solidFill>
                  <a:schemeClr val="bg1"/>
                </a:solidFill>
                <a:latin typeface="+mn-ea"/>
                <a:ea typeface="+mn-ea"/>
              </a:rPr>
              <a:t>. </a:t>
            </a:r>
            <a:r>
              <a:rPr lang="en-US" sz="2000" b="1" dirty="0" smtClean="0">
                <a:solidFill>
                  <a:schemeClr val="bg1"/>
                </a:solidFill>
                <a:latin typeface="+mn-ea"/>
                <a:ea typeface="+mn-ea"/>
              </a:rPr>
              <a:t>12 </a:t>
            </a:r>
            <a:r>
              <a:rPr lang="ko-KR" altLang="en-US" sz="2000" b="1" dirty="0" smtClean="0">
                <a:solidFill>
                  <a:schemeClr val="bg1"/>
                </a:solidFill>
                <a:latin typeface="+mn-ea"/>
                <a:ea typeface="+mn-ea"/>
              </a:rPr>
              <a:t>기준</a:t>
            </a:r>
            <a:endParaRPr lang="en-US" sz="2000" b="1" dirty="0" smtClean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9188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5408" y="278233"/>
            <a:ext cx="923330" cy="332399"/>
          </a:xfrm>
        </p:spPr>
        <p:txBody>
          <a:bodyPr/>
          <a:lstStyle/>
          <a:p>
            <a:r>
              <a:rPr lang="ko-KR" altLang="en-US" dirty="0" err="1" smtClean="0"/>
              <a:t>회원수</a:t>
            </a:r>
            <a:endParaRPr 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C267-F6E6-4E7B-80CD-1383C7D1DA61}" type="datetime1">
              <a:rPr lang="en-US" altLang="ko-KR" smtClean="0"/>
              <a:t>6/24/2019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NPS 2019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C2372-FF43-4B49-964C-8FDDA3C4C225}" type="slidenum">
              <a:rPr lang="ko-KR" altLang="en-US" smtClean="0"/>
              <a:pPr>
                <a:defRPr/>
              </a:pPr>
              <a:t>11</a:t>
            </a:fld>
            <a:endParaRPr lang="ko-KR" altLang="en-US" dirty="0"/>
          </a:p>
        </p:txBody>
      </p:sp>
      <p:cxnSp>
        <p:nvCxnSpPr>
          <p:cNvPr id="23" name="꺾인 연결선 22"/>
          <p:cNvCxnSpPr/>
          <p:nvPr/>
        </p:nvCxnSpPr>
        <p:spPr>
          <a:xfrm>
            <a:off x="8316416" y="4869160"/>
            <a:ext cx="914400" cy="9144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차트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115480"/>
              </p:ext>
            </p:extLst>
          </p:nvPr>
        </p:nvGraphicFramePr>
        <p:xfrm>
          <a:off x="179512" y="980728"/>
          <a:ext cx="7164288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차트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9769223"/>
              </p:ext>
            </p:extLst>
          </p:nvPr>
        </p:nvGraphicFramePr>
        <p:xfrm>
          <a:off x="683568" y="1268760"/>
          <a:ext cx="6192688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5736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5408" y="278233"/>
            <a:ext cx="2838919" cy="332399"/>
          </a:xfrm>
        </p:spPr>
        <p:txBody>
          <a:bodyPr/>
          <a:lstStyle/>
          <a:p>
            <a:r>
              <a:rPr lang="ko-KR" altLang="en-US" dirty="0" smtClean="0"/>
              <a:t>물리학회 </a:t>
            </a:r>
            <a:r>
              <a:rPr lang="ko-KR" altLang="en-US" dirty="0" err="1" smtClean="0"/>
              <a:t>논문발표수</a:t>
            </a:r>
            <a:endParaRPr 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C267-F6E6-4E7B-80CD-1383C7D1DA61}" type="datetime1">
              <a:rPr lang="en-US" altLang="ko-KR" smtClean="0"/>
              <a:t>6/24/2019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NPS 2019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C2372-FF43-4B49-964C-8FDDA3C4C225}" type="slidenum">
              <a:rPr lang="ko-KR" altLang="en-US" smtClean="0"/>
              <a:pPr>
                <a:defRPr/>
              </a:pPr>
              <a:t>12</a:t>
            </a:fld>
            <a:endParaRPr lang="ko-KR" altLang="en-US" dirty="0"/>
          </a:p>
        </p:txBody>
      </p:sp>
      <p:pic>
        <p:nvPicPr>
          <p:cNvPr id="7" name="내용 개체 틀 6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40768"/>
            <a:ext cx="7560839" cy="501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75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5408" y="278233"/>
            <a:ext cx="2531142" cy="332399"/>
          </a:xfrm>
        </p:spPr>
        <p:txBody>
          <a:bodyPr/>
          <a:lstStyle/>
          <a:p>
            <a:r>
              <a:rPr lang="ko-KR" altLang="en-US" dirty="0" err="1" smtClean="0"/>
              <a:t>파이오니어링</a:t>
            </a:r>
            <a:r>
              <a:rPr lang="ko-KR" altLang="en-US" dirty="0" smtClean="0"/>
              <a:t> 세션</a:t>
            </a:r>
            <a:endParaRPr lang="en-US" dirty="0"/>
          </a:p>
        </p:txBody>
      </p:sp>
      <p:graphicFrame>
        <p:nvGraphicFramePr>
          <p:cNvPr id="7" name="내용 개체 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0439075"/>
              </p:ext>
            </p:extLst>
          </p:nvPr>
        </p:nvGraphicFramePr>
        <p:xfrm>
          <a:off x="-1" y="980728"/>
          <a:ext cx="9144002" cy="53036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5500">
                  <a:extLst>
                    <a:ext uri="{9D8B030D-6E8A-4147-A177-3AD203B41FA5}">
                      <a16:colId xmlns:a16="http://schemas.microsoft.com/office/drawing/2014/main" val="3877359094"/>
                    </a:ext>
                  </a:extLst>
                </a:gridCol>
                <a:gridCol w="5684547">
                  <a:extLst>
                    <a:ext uri="{9D8B030D-6E8A-4147-A177-3AD203B41FA5}">
                      <a16:colId xmlns:a16="http://schemas.microsoft.com/office/drawing/2014/main" val="300521943"/>
                    </a:ext>
                  </a:extLst>
                </a:gridCol>
                <a:gridCol w="1234360">
                  <a:extLst>
                    <a:ext uri="{9D8B030D-6E8A-4147-A177-3AD203B41FA5}">
                      <a16:colId xmlns:a16="http://schemas.microsoft.com/office/drawing/2014/main" val="2728914478"/>
                    </a:ext>
                  </a:extLst>
                </a:gridCol>
                <a:gridCol w="779595">
                  <a:extLst>
                    <a:ext uri="{9D8B030D-6E8A-4147-A177-3AD203B41FA5}">
                      <a16:colId xmlns:a16="http://schemas.microsoft.com/office/drawing/2014/main" val="470934399"/>
                    </a:ext>
                  </a:extLst>
                </a:gridCol>
              </a:tblGrid>
              <a:tr h="36125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 dirty="0">
                          <a:effectLst/>
                        </a:rPr>
                        <a:t>때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session </a:t>
                      </a:r>
                      <a:r>
                        <a:rPr lang="ko-KR" altLang="en-US" sz="1600" b="1" u="none" strike="noStrike" dirty="0">
                          <a:effectLst/>
                        </a:rPr>
                        <a:t>제목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 dirty="0">
                          <a:effectLst/>
                        </a:rPr>
                        <a:t>기타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 dirty="0">
                          <a:effectLst/>
                        </a:rPr>
                        <a:t>운영자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509957"/>
                  </a:ext>
                </a:extLst>
              </a:tr>
              <a:tr h="36125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2019-</a:t>
                      </a:r>
                      <a:r>
                        <a:rPr lang="ko-KR" altLang="en-US" sz="1600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가을</a:t>
                      </a:r>
                      <a:endParaRPr lang="ko-KR" altLang="en-US" sz="1600" b="0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핵구조의</a:t>
                      </a:r>
                      <a:r>
                        <a:rPr lang="ko-KR" altLang="en-US" sz="1600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다양한 발현</a:t>
                      </a:r>
                      <a:endParaRPr lang="ko-KR" altLang="en-US" sz="1600" b="0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한일중 세션</a:t>
                      </a:r>
                      <a:endParaRPr lang="ko-KR" altLang="en-US" sz="1600" b="0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최선호</a:t>
                      </a:r>
                      <a:endParaRPr lang="ko-KR" altLang="en-US" sz="1600" b="0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103172"/>
                  </a:ext>
                </a:extLst>
              </a:tr>
              <a:tr h="36125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>
                          <a:effectLst/>
                        </a:rPr>
                        <a:t>2019-</a:t>
                      </a:r>
                      <a:r>
                        <a:rPr lang="ko-KR" altLang="en-US" sz="1600" u="none" strike="noStrike">
                          <a:effectLst/>
                        </a:rPr>
                        <a:t>봄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 dirty="0">
                          <a:effectLst/>
                        </a:rPr>
                        <a:t>천체물리학을 위한 </a:t>
                      </a:r>
                      <a:r>
                        <a:rPr lang="ko-KR" altLang="en-US" sz="1600" u="none" strike="noStrike" dirty="0" err="1">
                          <a:effectLst/>
                        </a:rPr>
                        <a:t>저에너지</a:t>
                      </a:r>
                      <a:r>
                        <a:rPr lang="ko-KR" altLang="en-US" sz="1600" u="none" strike="noStrike" dirty="0">
                          <a:effectLst/>
                        </a:rPr>
                        <a:t> 핵물리 연구</a:t>
                      </a:r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>
                          <a:effectLst/>
                        </a:rPr>
                        <a:t>채경육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357595"/>
                  </a:ext>
                </a:extLst>
              </a:tr>
              <a:tr h="36125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>
                          <a:effectLst/>
                        </a:rPr>
                        <a:t>2018-</a:t>
                      </a:r>
                      <a:r>
                        <a:rPr lang="ko-KR" altLang="en-US" sz="1600" u="none" strike="noStrike">
                          <a:effectLst/>
                        </a:rPr>
                        <a:t>가을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High energy nuclear physics: Future heavy-ion physics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>
                          <a:effectLst/>
                        </a:rPr>
                        <a:t>한일세션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>
                          <a:effectLst/>
                        </a:rPr>
                        <a:t>권민정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0293"/>
                  </a:ext>
                </a:extLst>
              </a:tr>
              <a:tr h="66489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>
                          <a:effectLst/>
                        </a:rPr>
                        <a:t>2018-</a:t>
                      </a:r>
                      <a:r>
                        <a:rPr lang="ko-KR" altLang="en-US" sz="1600" u="none" strike="noStrike">
                          <a:effectLst/>
                        </a:rPr>
                        <a:t>봄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Nuclear astrophysics: Understanding explosive astrophysical phenomena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>
                          <a:effectLst/>
                        </a:rPr>
                        <a:t>곽규진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273331"/>
                  </a:ext>
                </a:extLst>
              </a:tr>
              <a:tr h="36125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>
                          <a:effectLst/>
                        </a:rPr>
                        <a:t>2017-</a:t>
                      </a:r>
                      <a:r>
                        <a:rPr lang="ko-KR" altLang="en-US" sz="1600" u="none" strike="noStrike">
                          <a:effectLst/>
                        </a:rPr>
                        <a:t>가을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Structure of nuclei and hadrons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 dirty="0" err="1">
                          <a:effectLst/>
                        </a:rPr>
                        <a:t>한일세션</a:t>
                      </a:r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>
                          <a:effectLst/>
                        </a:rPr>
                        <a:t>권영관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520450"/>
                  </a:ext>
                </a:extLst>
              </a:tr>
              <a:tr h="36125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>
                          <a:effectLst/>
                        </a:rPr>
                        <a:t>2017-</a:t>
                      </a:r>
                      <a:r>
                        <a:rPr lang="ko-KR" altLang="en-US" sz="1600" u="none" strike="noStrike">
                          <a:effectLst/>
                        </a:rPr>
                        <a:t>봄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High-density QCD using high-energy heavy-ion collisions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>
                          <a:effectLst/>
                        </a:rPr>
                        <a:t>유인권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597784"/>
                  </a:ext>
                </a:extLst>
              </a:tr>
              <a:tr h="36125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>
                          <a:effectLst/>
                        </a:rPr>
                        <a:t>2016-</a:t>
                      </a:r>
                      <a:r>
                        <a:rPr lang="ko-KR" altLang="en-US" sz="1600" u="none" strike="noStrike">
                          <a:effectLst/>
                        </a:rPr>
                        <a:t>가을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Recent Activities in Nuclear Physics with RI beams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>
                          <a:effectLst/>
                        </a:rPr>
                        <a:t>한일세션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>
                          <a:effectLst/>
                        </a:rPr>
                        <a:t>한인식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206919"/>
                  </a:ext>
                </a:extLst>
              </a:tr>
              <a:tr h="36125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>
                          <a:effectLst/>
                        </a:rPr>
                        <a:t>2016-</a:t>
                      </a:r>
                      <a:r>
                        <a:rPr lang="ko-KR" altLang="en-US" sz="1600" u="none" strike="noStrike">
                          <a:effectLst/>
                        </a:rPr>
                        <a:t>봄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Nuclear forces and nuclear Structure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>
                          <a:effectLst/>
                        </a:rPr>
                        <a:t>한인식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7645527"/>
                  </a:ext>
                </a:extLst>
              </a:tr>
              <a:tr h="36125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>
                          <a:effectLst/>
                        </a:rPr>
                        <a:t>2015-</a:t>
                      </a:r>
                      <a:r>
                        <a:rPr lang="ko-KR" altLang="en-US" sz="1600" u="none" strike="noStrike">
                          <a:effectLst/>
                        </a:rPr>
                        <a:t>가을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Recent results in hadron physics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 dirty="0" err="1">
                          <a:effectLst/>
                        </a:rPr>
                        <a:t>한일세션</a:t>
                      </a:r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442475"/>
                  </a:ext>
                </a:extLst>
              </a:tr>
              <a:tr h="66489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err="1">
                          <a:effectLst/>
                        </a:rPr>
                        <a:t>ANPhA</a:t>
                      </a:r>
                      <a:r>
                        <a:rPr lang="en-US" sz="1600" u="none" strike="noStrike" dirty="0">
                          <a:effectLst/>
                        </a:rPr>
                        <a:t> Symposium : Nuclear Physics with rare isotope beams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4024569"/>
                  </a:ext>
                </a:extLst>
              </a:tr>
              <a:tr h="36125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>
                          <a:effectLst/>
                        </a:rPr>
                        <a:t>2915-</a:t>
                      </a:r>
                      <a:r>
                        <a:rPr lang="ko-KR" altLang="en-US" sz="1600" u="none" strike="noStrike">
                          <a:effectLst/>
                        </a:rPr>
                        <a:t>봄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Nuclear Physics at the RIB Facilities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799395"/>
                  </a:ext>
                </a:extLst>
              </a:tr>
              <a:tr h="36125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>
                          <a:effectLst/>
                        </a:rPr>
                        <a:t>2014-</a:t>
                      </a:r>
                      <a:r>
                        <a:rPr lang="ko-KR" altLang="en-US" sz="1600" u="none" strike="noStrike">
                          <a:effectLst/>
                        </a:rPr>
                        <a:t>가을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 dirty="0" err="1">
                          <a:effectLst/>
                        </a:rPr>
                        <a:t>희귀핵의</a:t>
                      </a:r>
                      <a:r>
                        <a:rPr lang="ko-KR" altLang="en-US" sz="1600" u="none" strike="noStrike" dirty="0">
                          <a:effectLst/>
                        </a:rPr>
                        <a:t> 구조 및 핵반응</a:t>
                      </a:r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 dirty="0" err="1">
                          <a:effectLst/>
                        </a:rPr>
                        <a:t>한일세션</a:t>
                      </a:r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541474"/>
                  </a:ext>
                </a:extLst>
              </a:tr>
            </a:tbl>
          </a:graphicData>
        </a:graphic>
      </p:graphicFrame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C267-F6E6-4E7B-80CD-1383C7D1DA61}" type="datetime1">
              <a:rPr lang="en-US" altLang="ko-KR" smtClean="0"/>
              <a:t>6/24/2019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NPS 2019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494780" y="6356350"/>
            <a:ext cx="2057400" cy="365125"/>
          </a:xfrm>
        </p:spPr>
        <p:txBody>
          <a:bodyPr/>
          <a:lstStyle/>
          <a:p>
            <a:pPr>
              <a:defRPr/>
            </a:pPr>
            <a:fld id="{E59C2372-FF43-4B49-964C-8FDDA3C4C225}" type="slidenum">
              <a:rPr lang="ko-KR" altLang="en-US" smtClean="0"/>
              <a:pPr>
                <a:defRPr/>
              </a:pPr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7865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5408" y="278233"/>
            <a:ext cx="2838919" cy="332399"/>
          </a:xfrm>
        </p:spPr>
        <p:txBody>
          <a:bodyPr/>
          <a:lstStyle/>
          <a:p>
            <a:r>
              <a:rPr lang="ko-KR" altLang="en-US" dirty="0" err="1" smtClean="0"/>
              <a:t>핵물리분과</a:t>
            </a:r>
            <a:r>
              <a:rPr lang="ko-KR" altLang="en-US" dirty="0" smtClean="0"/>
              <a:t> 홈페이지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3684" y="1016091"/>
            <a:ext cx="8435975" cy="514375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https://sites.google.com/site/kpsnuclear/home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C267-F6E6-4E7B-80CD-1383C7D1DA61}" type="datetime1">
              <a:rPr lang="en-US" altLang="ko-KR" smtClean="0"/>
              <a:t>6/24/2019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NPS 2019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C2372-FF43-4B49-964C-8FDDA3C4C225}" type="slidenum">
              <a:rPr lang="ko-KR" altLang="en-US" smtClean="0"/>
              <a:pPr>
                <a:defRPr/>
              </a:pPr>
              <a:t>14</a:t>
            </a:fld>
            <a:endParaRPr lang="ko-KR" altLang="en-US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774" y="1628800"/>
            <a:ext cx="8556451" cy="4971566"/>
          </a:xfrm>
          <a:prstGeom prst="rect">
            <a:avLst/>
          </a:prstGeom>
        </p:spPr>
      </p:pic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6516216" y="2636912"/>
            <a:ext cx="2442562" cy="648071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0000" indent="-341313" algn="l" rtl="0" eaLnBrk="0" fontAlgn="base" latinLnBrk="1" hangingPunct="0">
              <a:lnSpc>
                <a:spcPct val="150000"/>
              </a:lnSpc>
              <a:spcBef>
                <a:spcPts val="1000"/>
              </a:spcBef>
              <a:spcAft>
                <a:spcPts val="25"/>
              </a:spcAft>
              <a:buFont typeface="Wingdings" panose="05000000000000000000" pitchFamily="2" charset="2"/>
              <a:buChar char="ü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1363" indent="-284163" algn="l" rtl="0" eaLnBrk="0" fontAlgn="base" latinLnBrk="1" hangingPunct="0">
              <a:lnSpc>
                <a:spcPct val="150000"/>
              </a:lnSpc>
              <a:spcBef>
                <a:spcPts val="25"/>
              </a:spcBef>
              <a:spcAft>
                <a:spcPct val="0"/>
              </a:spcAft>
              <a:buFont typeface="Arial" panose="020B0604020202020204" pitchFamily="34" charset="0"/>
              <a:buChar char="­"/>
              <a:defRPr sz="16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latinLnBrk="1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latinLnBrk="1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latinLnBrk="1" hangingPunct="0">
              <a:lnSpc>
                <a:spcPct val="15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687" indent="0">
              <a:buNone/>
            </a:pPr>
            <a:r>
              <a:rPr kumimoji="0" lang="en-US" altLang="ko-KR" dirty="0" smtClean="0">
                <a:solidFill>
                  <a:schemeClr val="bg1"/>
                </a:solidFill>
              </a:rPr>
              <a:t>Need</a:t>
            </a:r>
            <a:r>
              <a:rPr kumimoji="0" lang="ko-KR" altLang="en-US" dirty="0" smtClean="0">
                <a:solidFill>
                  <a:schemeClr val="bg1"/>
                </a:solidFill>
              </a:rPr>
              <a:t> </a:t>
            </a:r>
            <a:r>
              <a:rPr kumimoji="0" lang="en-US" altLang="ko-KR" dirty="0" smtClean="0">
                <a:solidFill>
                  <a:schemeClr val="bg1"/>
                </a:solidFill>
              </a:rPr>
              <a:t>to be updated!</a:t>
            </a:r>
          </a:p>
        </p:txBody>
      </p:sp>
    </p:spTree>
    <p:extLst>
      <p:ext uri="{BB962C8B-B14F-4D97-AF65-F5344CB8AC3E}">
        <p14:creationId xmlns:p14="http://schemas.microsoft.com/office/powerpoint/2010/main" val="2765282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5408" y="278233"/>
            <a:ext cx="2154436" cy="332399"/>
          </a:xfrm>
        </p:spPr>
        <p:txBody>
          <a:bodyPr/>
          <a:lstStyle/>
          <a:p>
            <a:r>
              <a:rPr lang="ko-KR" altLang="en-US" dirty="0" smtClean="0"/>
              <a:t>보산핵물리학상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원로 과학자 </a:t>
            </a:r>
            <a:r>
              <a:rPr lang="ko-KR" altLang="en-US" b="1" dirty="0" err="1"/>
              <a:t>고윤석</a:t>
            </a:r>
            <a:r>
              <a:rPr lang="ko-KR" altLang="en-US" b="1" dirty="0"/>
              <a:t> 서울대 </a:t>
            </a:r>
            <a:r>
              <a:rPr lang="ko-KR" altLang="en-US" b="1" dirty="0" smtClean="0"/>
              <a:t>명예교수</a:t>
            </a:r>
            <a:r>
              <a:rPr lang="ko-KR" altLang="en-US" dirty="0" smtClean="0"/>
              <a:t>님께서</a:t>
            </a:r>
            <a:endParaRPr lang="en-US" altLang="ko-KR" dirty="0" smtClean="0"/>
          </a:p>
          <a:p>
            <a:r>
              <a:rPr lang="ko-KR" altLang="en-US" dirty="0" err="1" smtClean="0"/>
              <a:t>핵물리분야</a:t>
            </a:r>
            <a:r>
              <a:rPr lang="ko-KR" altLang="en-US" dirty="0" smtClean="0"/>
              <a:t> </a:t>
            </a:r>
            <a:r>
              <a:rPr lang="ko-KR" altLang="en-US" dirty="0"/>
              <a:t>연구자의 사기진작과 연구분야의 발전에 기여하고자 </a:t>
            </a:r>
            <a:r>
              <a:rPr lang="en-US" altLang="ko-KR" dirty="0"/>
              <a:t>1</a:t>
            </a:r>
            <a:r>
              <a:rPr lang="ko-KR" altLang="en-US" dirty="0"/>
              <a:t>억원을 희사해 </a:t>
            </a:r>
            <a:r>
              <a:rPr lang="en-US" altLang="ko-KR" dirty="0" smtClean="0"/>
              <a:t>2015</a:t>
            </a:r>
            <a:r>
              <a:rPr lang="ko-KR" altLang="en-US" dirty="0" smtClean="0"/>
              <a:t>년 </a:t>
            </a:r>
            <a:r>
              <a:rPr lang="en-US" altLang="ko-KR" dirty="0"/>
              <a:t>11</a:t>
            </a:r>
            <a:r>
              <a:rPr lang="ko-KR" altLang="en-US" dirty="0"/>
              <a:t>월에 처음 </a:t>
            </a:r>
            <a:r>
              <a:rPr lang="ko-KR" altLang="en-US" dirty="0" smtClean="0"/>
              <a:t>제정</a:t>
            </a:r>
            <a:endParaRPr lang="en-US" altLang="ko-KR" dirty="0" smtClean="0"/>
          </a:p>
          <a:p>
            <a:r>
              <a:rPr lang="ko-KR" altLang="en-US" dirty="0" smtClean="0"/>
              <a:t>매년 젊은 핵물리 연구자 중에서 연구업적과 국내 핵물리학의 발전에 크게 기여할 것으로 기대되는 젊은</a:t>
            </a:r>
            <a:r>
              <a:rPr lang="en-US" altLang="ko-KR" dirty="0" smtClean="0"/>
              <a:t> </a:t>
            </a:r>
            <a:r>
              <a:rPr lang="ko-KR" altLang="en-US" dirty="0" smtClean="0"/>
              <a:t>연구자</a:t>
            </a:r>
            <a:r>
              <a:rPr lang="en-US" altLang="ko-KR" dirty="0" smtClean="0"/>
              <a:t>(</a:t>
            </a:r>
            <a:r>
              <a:rPr lang="ko-KR" altLang="en-US" b="1" dirty="0" smtClean="0"/>
              <a:t>박사학위를 받은 지 </a:t>
            </a:r>
            <a:r>
              <a:rPr lang="en-US" altLang="ko-KR" b="1" dirty="0" smtClean="0"/>
              <a:t>10</a:t>
            </a:r>
            <a:r>
              <a:rPr lang="ko-KR" altLang="en-US" b="1" dirty="0" smtClean="0"/>
              <a:t>년 이내</a:t>
            </a:r>
            <a:r>
              <a:rPr lang="en-US" altLang="ko-KR" dirty="0" smtClean="0"/>
              <a:t>)</a:t>
            </a:r>
            <a:r>
              <a:rPr lang="ko-KR" altLang="en-US" dirty="0" smtClean="0"/>
              <a:t>에게 </a:t>
            </a:r>
            <a:r>
              <a:rPr lang="ko-KR" altLang="en-US" dirty="0"/>
              <a:t>수여</a:t>
            </a:r>
            <a:endParaRPr lang="en-US" altLang="ko-KR" dirty="0"/>
          </a:p>
          <a:p>
            <a:r>
              <a:rPr lang="ko-KR" altLang="en-US" dirty="0" smtClean="0"/>
              <a:t> </a:t>
            </a:r>
            <a:r>
              <a:rPr lang="ko-KR" altLang="en-US" dirty="0"/>
              <a:t>상패</a:t>
            </a:r>
            <a:r>
              <a:rPr lang="en-US" altLang="ko-KR" dirty="0"/>
              <a:t>, </a:t>
            </a:r>
            <a:r>
              <a:rPr lang="ko-KR" altLang="en-US" dirty="0"/>
              <a:t>상금 </a:t>
            </a:r>
            <a:r>
              <a:rPr lang="en-US" altLang="ko-KR" dirty="0"/>
              <a:t>300</a:t>
            </a:r>
            <a:r>
              <a:rPr lang="ko-KR" altLang="en-US" dirty="0"/>
              <a:t>만원</a:t>
            </a:r>
            <a:endParaRPr lang="en-US" altLang="ko-KR" dirty="0" smtClean="0"/>
          </a:p>
          <a:p>
            <a:r>
              <a:rPr lang="en-US" altLang="ko-KR" dirty="0" smtClean="0"/>
              <a:t>2016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: </a:t>
            </a:r>
            <a:r>
              <a:rPr lang="ko-KR" altLang="en-US" b="1" dirty="0">
                <a:cs typeface="Calibri" panose="020F0502020204030204" pitchFamily="34" charset="0"/>
              </a:rPr>
              <a:t>추경호 </a:t>
            </a:r>
            <a:r>
              <a:rPr lang="en-US" altLang="ko-KR" b="1" dirty="0" smtClean="0">
                <a:cs typeface="Calibri" panose="020F0502020204030204" pitchFamily="34" charset="0"/>
              </a:rPr>
              <a:t>(IBS </a:t>
            </a:r>
            <a:r>
              <a:rPr lang="ko-KR" altLang="en-US" b="1" dirty="0" err="1" smtClean="0">
                <a:cs typeface="Calibri" panose="020F0502020204030204" pitchFamily="34" charset="0"/>
              </a:rPr>
              <a:t>중이온가속기건설구축사업단</a:t>
            </a:r>
            <a:r>
              <a:rPr lang="en-US" altLang="ko-KR" b="1" dirty="0" smtClean="0">
                <a:cs typeface="Calibri" panose="020F0502020204030204" pitchFamily="34" charset="0"/>
              </a:rPr>
              <a:t>)</a:t>
            </a:r>
            <a:r>
              <a:rPr lang="ko-KR" altLang="en-US" b="1" dirty="0">
                <a:cs typeface="Calibri" panose="020F0502020204030204" pitchFamily="34" charset="0"/>
              </a:rPr>
              <a:t/>
            </a:r>
            <a:br>
              <a:rPr lang="ko-KR" altLang="en-US" b="1" dirty="0">
                <a:cs typeface="Calibri" panose="020F0502020204030204" pitchFamily="34" charset="0"/>
              </a:rPr>
            </a:br>
            <a:r>
              <a:rPr lang="en-US" altLang="ko-KR" dirty="0" smtClean="0"/>
              <a:t>2017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: </a:t>
            </a:r>
            <a:r>
              <a:rPr lang="ko-KR" altLang="en-US" b="1" dirty="0"/>
              <a:t>조성태 교수 </a:t>
            </a:r>
            <a:r>
              <a:rPr lang="en-US" altLang="ko-KR" b="1" dirty="0"/>
              <a:t>(</a:t>
            </a:r>
            <a:r>
              <a:rPr lang="ko-KR" altLang="en-US" b="1" dirty="0"/>
              <a:t>강원대</a:t>
            </a:r>
            <a:r>
              <a:rPr lang="en-US" altLang="ko-KR" b="1" dirty="0"/>
              <a:t>)</a:t>
            </a:r>
            <a:endParaRPr lang="en-US" altLang="ko-KR" dirty="0" smtClean="0"/>
          </a:p>
          <a:p>
            <a:pPr indent="0">
              <a:buNone/>
            </a:pPr>
            <a:r>
              <a:rPr lang="en-US" altLang="ko-KR" dirty="0" smtClean="0"/>
              <a:t>2018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: </a:t>
            </a:r>
            <a:r>
              <a:rPr lang="ko-KR" altLang="en-US" b="1" dirty="0"/>
              <a:t>임상훈 </a:t>
            </a:r>
            <a:r>
              <a:rPr lang="en-US" altLang="ko-KR" b="1" dirty="0"/>
              <a:t>(</a:t>
            </a:r>
            <a:r>
              <a:rPr lang="en-US" b="1" dirty="0"/>
              <a:t>Los Alamos National Laboratory)</a:t>
            </a:r>
            <a:r>
              <a:rPr lang="en-US" dirty="0"/>
              <a:t> </a:t>
            </a:r>
            <a:endParaRPr lang="en-US" altLang="ko-KR" dirty="0"/>
          </a:p>
          <a:p>
            <a:pPr indent="0">
              <a:buNone/>
            </a:pPr>
            <a:r>
              <a:rPr lang="en-US" altLang="ko-KR" dirty="0" smtClean="0"/>
              <a:t>2019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: </a:t>
            </a:r>
            <a:r>
              <a:rPr lang="ko-KR" altLang="en-US" b="1" dirty="0" err="1" smtClean="0">
                <a:cs typeface="Calibri" panose="020F0502020204030204" pitchFamily="34" charset="0"/>
              </a:rPr>
              <a:t>임연환</a:t>
            </a:r>
            <a:r>
              <a:rPr lang="ko-KR" altLang="en-US" b="1" dirty="0" smtClean="0">
                <a:cs typeface="Calibri" panose="020F0502020204030204" pitchFamily="34" charset="0"/>
              </a:rPr>
              <a:t> </a:t>
            </a:r>
            <a:r>
              <a:rPr lang="en-US" altLang="ko-KR" b="1" dirty="0" smtClean="0">
                <a:cs typeface="Calibri" panose="020F0502020204030204" pitchFamily="34" charset="0"/>
              </a:rPr>
              <a:t>(TEXAS A&amp;M)</a:t>
            </a:r>
          </a:p>
          <a:p>
            <a:pPr indent="0">
              <a:buNone/>
            </a:pPr>
            <a:endParaRPr lang="en-US" altLang="ko-KR" dirty="0"/>
          </a:p>
          <a:p>
            <a:endParaRPr lang="en-US" altLang="ko-KR" dirty="0" smtClean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C267-F6E6-4E7B-80CD-1383C7D1DA61}" type="datetime1">
              <a:rPr lang="en-US" altLang="ko-KR" smtClean="0"/>
              <a:t>6/24/2019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NPS 2019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C2372-FF43-4B49-964C-8FDDA3C4C225}" type="slidenum">
              <a:rPr lang="ko-KR" altLang="en-US" smtClean="0"/>
              <a:pPr>
                <a:defRPr/>
              </a:pPr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12792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5408" y="278233"/>
            <a:ext cx="1231106" cy="332399"/>
          </a:xfrm>
        </p:spPr>
        <p:txBody>
          <a:bodyPr/>
          <a:lstStyle/>
          <a:p>
            <a:r>
              <a:rPr lang="ko-KR" altLang="en-US" dirty="0" err="1" smtClean="0"/>
              <a:t>대중강연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908720"/>
            <a:ext cx="3960440" cy="5616624"/>
          </a:xfrm>
        </p:spPr>
        <p:txBody>
          <a:bodyPr/>
          <a:lstStyle/>
          <a:p>
            <a:pPr marL="18687" indent="0">
              <a:buNone/>
            </a:pPr>
            <a:r>
              <a:rPr lang="en-US" altLang="ko-KR" b="1" dirty="0"/>
              <a:t>[ 2019</a:t>
            </a:r>
            <a:r>
              <a:rPr lang="ko-KR" altLang="en-US" b="1" dirty="0"/>
              <a:t>년 물리 </a:t>
            </a:r>
            <a:r>
              <a:rPr lang="ko-KR" altLang="en-US" b="1" dirty="0" err="1"/>
              <a:t>어벤져스</a:t>
            </a:r>
            <a:r>
              <a:rPr lang="ko-KR" altLang="en-US" b="1" dirty="0"/>
              <a:t> 강연 안내</a:t>
            </a:r>
            <a:r>
              <a:rPr lang="en-US" altLang="ko-KR" b="1" dirty="0"/>
              <a:t>]</a:t>
            </a:r>
            <a:r>
              <a:rPr lang="ko-KR" altLang="en-US" b="1" dirty="0"/>
              <a:t/>
            </a:r>
            <a:br>
              <a:rPr lang="ko-KR" altLang="en-US" b="1" dirty="0"/>
            </a:br>
            <a:r>
              <a:rPr lang="en-US" altLang="ko-KR" b="1" dirty="0"/>
              <a:t>19:30-21:00, </a:t>
            </a:r>
            <a:r>
              <a:rPr lang="ko-KR" altLang="en-US" b="1" dirty="0" err="1"/>
              <a:t>민음사</a:t>
            </a:r>
            <a:r>
              <a:rPr lang="ko-KR" altLang="en-US" b="1" dirty="0"/>
              <a:t> 본사 </a:t>
            </a:r>
            <a:r>
              <a:rPr lang="en-US" altLang="ko-KR" b="1" dirty="0"/>
              <a:t>B2 </a:t>
            </a:r>
            <a:r>
              <a:rPr lang="ko-KR" altLang="en-US" b="1" dirty="0" err="1"/>
              <a:t>이벤트홀</a:t>
            </a:r>
            <a:r>
              <a:rPr lang="ko-KR" altLang="en-US" dirty="0"/>
              <a:t> </a:t>
            </a:r>
          </a:p>
          <a:p>
            <a:pPr marL="18687" indent="0">
              <a:buNone/>
            </a:pPr>
            <a:r>
              <a:rPr lang="ko-KR" altLang="en-US" b="1" dirty="0"/>
              <a:t>◆ </a:t>
            </a:r>
            <a:r>
              <a:rPr lang="en-US" altLang="ko-KR" b="1" dirty="0"/>
              <a:t>5</a:t>
            </a:r>
            <a:r>
              <a:rPr lang="ko-KR" altLang="en-US" b="1" dirty="0"/>
              <a:t>월 </a:t>
            </a:r>
            <a:r>
              <a:rPr lang="en-US" altLang="ko-KR" b="1" dirty="0"/>
              <a:t>24</a:t>
            </a:r>
            <a:r>
              <a:rPr lang="ko-KR" altLang="en-US" b="1" dirty="0"/>
              <a:t>일</a:t>
            </a:r>
            <a:r>
              <a:rPr lang="en-US" altLang="ko-KR" b="1" dirty="0"/>
              <a:t>(</a:t>
            </a:r>
            <a:r>
              <a:rPr lang="ko-KR" altLang="en-US" b="1" dirty="0"/>
              <a:t>금</a:t>
            </a:r>
            <a:r>
              <a:rPr lang="en-US" altLang="ko-KR" b="1" dirty="0"/>
              <a:t>), </a:t>
            </a:r>
            <a:r>
              <a:rPr lang="ko-KR" altLang="en-US" b="1" dirty="0" err="1"/>
              <a:t>이성빈</a:t>
            </a:r>
            <a:r>
              <a:rPr lang="ko-KR" altLang="en-US" b="1" dirty="0"/>
              <a:t> </a:t>
            </a:r>
            <a:r>
              <a:rPr lang="en-US" altLang="ko-KR" b="1" dirty="0" smtClean="0"/>
              <a:t>(KAIST)</a:t>
            </a:r>
            <a:r>
              <a:rPr lang="ko-KR" altLang="en-US" b="1" dirty="0" smtClean="0"/>
              <a:t> </a:t>
            </a:r>
            <a:r>
              <a:rPr lang="en-US" altLang="ko-KR" b="1" dirty="0"/>
              <a:t>/ </a:t>
            </a:r>
            <a:r>
              <a:rPr lang="ko-KR" altLang="en-US" b="1" dirty="0"/>
              <a:t>혼돈의 양자 스핀</a:t>
            </a:r>
            <a:r>
              <a:rPr lang="en-US" altLang="ko-KR" b="1" dirty="0"/>
              <a:t>: </a:t>
            </a:r>
            <a:r>
              <a:rPr lang="ko-KR" altLang="en-US" b="1" dirty="0"/>
              <a:t>무질서에 의한 질서 </a:t>
            </a:r>
            <a:endParaRPr lang="ko-KR" altLang="en-US" dirty="0"/>
          </a:p>
          <a:p>
            <a:pPr marL="18687" indent="0">
              <a:buNone/>
            </a:pPr>
            <a:r>
              <a:rPr lang="ko-KR" altLang="en-US" b="1" dirty="0"/>
              <a:t>◆ </a:t>
            </a:r>
            <a:r>
              <a:rPr lang="en-US" altLang="ko-KR" b="1" dirty="0"/>
              <a:t>7</a:t>
            </a:r>
            <a:r>
              <a:rPr lang="ko-KR" altLang="en-US" b="1" dirty="0"/>
              <a:t>월 </a:t>
            </a:r>
            <a:r>
              <a:rPr lang="en-US" altLang="ko-KR" b="1" dirty="0"/>
              <a:t>26</a:t>
            </a:r>
            <a:r>
              <a:rPr lang="ko-KR" altLang="en-US" b="1" dirty="0"/>
              <a:t>일</a:t>
            </a:r>
            <a:r>
              <a:rPr lang="en-US" altLang="ko-KR" b="1" dirty="0"/>
              <a:t>(</a:t>
            </a:r>
            <a:r>
              <a:rPr lang="ko-KR" altLang="en-US" b="1" dirty="0"/>
              <a:t>금</a:t>
            </a:r>
            <a:r>
              <a:rPr lang="en-US" altLang="ko-KR" b="1" dirty="0"/>
              <a:t>), </a:t>
            </a:r>
            <a:r>
              <a:rPr lang="ko-KR" altLang="en-US" b="1" dirty="0" err="1"/>
              <a:t>황정아</a:t>
            </a:r>
            <a:r>
              <a:rPr lang="ko-KR" altLang="en-US" b="1" dirty="0"/>
              <a:t> </a:t>
            </a:r>
            <a:r>
              <a:rPr lang="en-US" altLang="ko-KR" b="1" dirty="0"/>
              <a:t>(</a:t>
            </a:r>
            <a:r>
              <a:rPr lang="ko-KR" altLang="en-US" b="1" dirty="0"/>
              <a:t>한국천문연구원</a:t>
            </a:r>
            <a:r>
              <a:rPr lang="en-US" altLang="ko-KR" b="1" dirty="0"/>
              <a:t>)</a:t>
            </a:r>
            <a:r>
              <a:rPr lang="ko-KR" altLang="en-US" b="1" dirty="0"/>
              <a:t> </a:t>
            </a:r>
            <a:r>
              <a:rPr lang="en-US" altLang="ko-KR" b="1" dirty="0"/>
              <a:t>/ </a:t>
            </a:r>
            <a:r>
              <a:rPr lang="ko-KR" altLang="en-US" b="1" dirty="0"/>
              <a:t>지구인으로 살아가기</a:t>
            </a:r>
            <a:r>
              <a:rPr lang="en-US" altLang="ko-KR" b="1" dirty="0"/>
              <a:t>: </a:t>
            </a:r>
            <a:r>
              <a:rPr lang="ko-KR" altLang="en-US" b="1" dirty="0"/>
              <a:t>우주 날씨와 인공 위성</a:t>
            </a:r>
            <a:endParaRPr lang="ko-KR" altLang="en-US" dirty="0"/>
          </a:p>
          <a:p>
            <a:pPr marL="18687" indent="0">
              <a:buNone/>
            </a:pPr>
            <a:r>
              <a:rPr lang="ko-KR" altLang="en-US" b="1" dirty="0"/>
              <a:t>◆ </a:t>
            </a:r>
            <a:r>
              <a:rPr lang="en-US" altLang="ko-KR" b="1" dirty="0"/>
              <a:t>8</a:t>
            </a:r>
            <a:r>
              <a:rPr lang="ko-KR" altLang="en-US" b="1" dirty="0"/>
              <a:t>월 </a:t>
            </a:r>
            <a:r>
              <a:rPr lang="en-US" altLang="ko-KR" b="1" dirty="0"/>
              <a:t>30</a:t>
            </a:r>
            <a:r>
              <a:rPr lang="ko-KR" altLang="en-US" b="1" dirty="0"/>
              <a:t>일</a:t>
            </a:r>
            <a:r>
              <a:rPr lang="en-US" altLang="ko-KR" b="1" dirty="0"/>
              <a:t>(</a:t>
            </a:r>
            <a:r>
              <a:rPr lang="ko-KR" altLang="en-US" b="1" dirty="0"/>
              <a:t>금</a:t>
            </a:r>
            <a:r>
              <a:rPr lang="en-US" altLang="ko-KR" b="1" dirty="0"/>
              <a:t>), </a:t>
            </a:r>
            <a:r>
              <a:rPr lang="ko-KR" altLang="en-US" b="1" dirty="0" err="1"/>
              <a:t>임혜인</a:t>
            </a:r>
            <a:r>
              <a:rPr lang="ko-KR" altLang="en-US" b="1" dirty="0"/>
              <a:t> </a:t>
            </a:r>
            <a:r>
              <a:rPr lang="en-US" altLang="ko-KR" b="1" dirty="0"/>
              <a:t>(</a:t>
            </a:r>
            <a:r>
              <a:rPr lang="ko-KR" altLang="en-US" b="1" dirty="0" smtClean="0"/>
              <a:t>숙명여대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</a:t>
            </a:r>
            <a:r>
              <a:rPr lang="en-US" altLang="ko-KR" b="1" dirty="0"/>
              <a:t>/ </a:t>
            </a:r>
            <a:r>
              <a:rPr lang="ko-KR" altLang="en-US" b="1" dirty="0"/>
              <a:t>금속이 액체라면</a:t>
            </a:r>
            <a:r>
              <a:rPr lang="en-US" altLang="ko-KR" b="1" dirty="0"/>
              <a:t>?: </a:t>
            </a:r>
            <a:r>
              <a:rPr lang="ko-KR" altLang="en-US" b="1" dirty="0"/>
              <a:t>재료 혁명의 시대 </a:t>
            </a:r>
            <a:endParaRPr lang="ko-KR" altLang="en-US" dirty="0"/>
          </a:p>
          <a:p>
            <a:pPr marL="18687" indent="0">
              <a:buNone/>
            </a:pPr>
            <a:r>
              <a:rPr lang="ko-KR" altLang="en-US" b="1" dirty="0">
                <a:solidFill>
                  <a:srgbClr val="BB3033"/>
                </a:solidFill>
              </a:rPr>
              <a:t>◆ </a:t>
            </a:r>
            <a:r>
              <a:rPr lang="en-US" altLang="ko-KR" b="1" dirty="0">
                <a:solidFill>
                  <a:srgbClr val="BB3033"/>
                </a:solidFill>
              </a:rPr>
              <a:t>9</a:t>
            </a:r>
            <a:r>
              <a:rPr lang="ko-KR" altLang="en-US" b="1" dirty="0">
                <a:solidFill>
                  <a:srgbClr val="BB3033"/>
                </a:solidFill>
              </a:rPr>
              <a:t>월 </a:t>
            </a:r>
            <a:r>
              <a:rPr lang="en-US" altLang="ko-KR" b="1" dirty="0">
                <a:solidFill>
                  <a:srgbClr val="BB3033"/>
                </a:solidFill>
              </a:rPr>
              <a:t>27</a:t>
            </a:r>
            <a:r>
              <a:rPr lang="ko-KR" altLang="en-US" b="1" dirty="0">
                <a:solidFill>
                  <a:srgbClr val="BB3033"/>
                </a:solidFill>
              </a:rPr>
              <a:t>일</a:t>
            </a:r>
            <a:r>
              <a:rPr lang="en-US" altLang="ko-KR" b="1" dirty="0">
                <a:solidFill>
                  <a:srgbClr val="BB3033"/>
                </a:solidFill>
              </a:rPr>
              <a:t>(</a:t>
            </a:r>
            <a:r>
              <a:rPr lang="ko-KR" altLang="en-US" b="1" dirty="0">
                <a:solidFill>
                  <a:srgbClr val="BB3033"/>
                </a:solidFill>
              </a:rPr>
              <a:t>금</a:t>
            </a:r>
            <a:r>
              <a:rPr lang="en-US" altLang="ko-KR" b="1" dirty="0">
                <a:solidFill>
                  <a:srgbClr val="BB3033"/>
                </a:solidFill>
              </a:rPr>
              <a:t>), </a:t>
            </a:r>
            <a:r>
              <a:rPr lang="ko-KR" altLang="en-US" b="1" dirty="0">
                <a:solidFill>
                  <a:srgbClr val="BB3033"/>
                </a:solidFill>
              </a:rPr>
              <a:t>윤진희 </a:t>
            </a:r>
            <a:r>
              <a:rPr lang="en-US" altLang="ko-KR" b="1" dirty="0">
                <a:solidFill>
                  <a:srgbClr val="BB3033"/>
                </a:solidFill>
              </a:rPr>
              <a:t>(</a:t>
            </a:r>
            <a:r>
              <a:rPr lang="ko-KR" altLang="en-US" b="1" dirty="0">
                <a:solidFill>
                  <a:srgbClr val="BB3033"/>
                </a:solidFill>
              </a:rPr>
              <a:t>인하대학교</a:t>
            </a:r>
            <a:r>
              <a:rPr lang="en-US" altLang="ko-KR" b="1" dirty="0">
                <a:solidFill>
                  <a:srgbClr val="BB3033"/>
                </a:solidFill>
              </a:rPr>
              <a:t>)</a:t>
            </a:r>
            <a:r>
              <a:rPr lang="ko-KR" altLang="en-US" b="1" dirty="0">
                <a:solidFill>
                  <a:srgbClr val="BB3033"/>
                </a:solidFill>
              </a:rPr>
              <a:t> </a:t>
            </a:r>
            <a:r>
              <a:rPr lang="en-US" altLang="ko-KR" b="1" dirty="0">
                <a:solidFill>
                  <a:srgbClr val="BB3033"/>
                </a:solidFill>
              </a:rPr>
              <a:t>/ </a:t>
            </a:r>
            <a:r>
              <a:rPr lang="ko-KR" altLang="en-US" b="1" dirty="0">
                <a:solidFill>
                  <a:srgbClr val="BB3033"/>
                </a:solidFill>
              </a:rPr>
              <a:t>이상한 나라의 </a:t>
            </a:r>
            <a:r>
              <a:rPr lang="en-US" altLang="ko-KR" b="1" dirty="0">
                <a:solidFill>
                  <a:srgbClr val="BB3033"/>
                </a:solidFill>
              </a:rPr>
              <a:t>ALICE: </a:t>
            </a:r>
            <a:r>
              <a:rPr lang="ko-KR" altLang="en-US" b="1" dirty="0">
                <a:solidFill>
                  <a:srgbClr val="BB3033"/>
                </a:solidFill>
              </a:rPr>
              <a:t>원자핵에서 울리는 우주의 속삭임</a:t>
            </a:r>
            <a:r>
              <a:rPr lang="ko-KR" altLang="en-US" dirty="0">
                <a:solidFill>
                  <a:srgbClr val="BB3033"/>
                </a:solidFill>
              </a:rPr>
              <a:t> </a:t>
            </a:r>
          </a:p>
          <a:p>
            <a:pPr marL="18687" indent="0">
              <a:buNone/>
            </a:pPr>
            <a:endParaRPr 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C267-F6E6-4E7B-80CD-1383C7D1DA61}" type="datetime1">
              <a:rPr lang="en-US" altLang="ko-KR" smtClean="0"/>
              <a:t>6/24/2019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NPS 2019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C2372-FF43-4B49-964C-8FDDA3C4C225}" type="slidenum">
              <a:rPr lang="ko-KR" altLang="en-US" smtClean="0"/>
              <a:pPr>
                <a:defRPr/>
              </a:pPr>
              <a:t>16</a:t>
            </a:fld>
            <a:endParaRPr lang="ko-KR" altLang="en-US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-253478" y="-4612530"/>
            <a:ext cx="3185897" cy="2191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2" tIns="82524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</a:p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smtClean="0">
                <a:ln>
                  <a:noFill/>
                </a:ln>
                <a:solidFill>
                  <a:srgbClr val="999999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Tahoma" panose="020B0604030504040204" pitchFamily="34" charset="0"/>
              </a:rPr>
              <a:t>[ 2019년 물리 어벤져스 강연 안내]</a:t>
            </a:r>
            <a:r>
              <a:rPr kumimoji="0" lang="en-US" altLang="en-US" sz="800" b="1" i="0" u="none" strike="noStrike" cap="none" normalizeH="0" baseline="0" smtClean="0">
                <a:ln>
                  <a:noFill/>
                </a:ln>
                <a:solidFill>
                  <a:srgbClr val="0072BC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kumimoji="0" lang="en-US" altLang="en-US" sz="800" b="1" i="0" u="none" strike="noStrike" cap="none" normalizeH="0" baseline="0" smtClean="0">
                <a:ln>
                  <a:noFill/>
                </a:ln>
                <a:solidFill>
                  <a:srgbClr val="0072BC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altLang="en-US" sz="1000" b="1" i="0" u="none" strike="noStrike" cap="none" normalizeH="0" baseline="0" smtClean="0">
                <a:ln>
                  <a:noFill/>
                </a:ln>
                <a:solidFill>
                  <a:srgbClr val="999999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Tahoma" panose="020B0604030504040204" pitchFamily="34" charset="0"/>
              </a:rPr>
              <a:t>19:30-21:00, 민음사 본사 B2 이벤트홀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smtClean="0">
                <a:ln>
                  <a:noFill/>
                </a:ln>
                <a:solidFill>
                  <a:srgbClr val="999999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Tahoma" panose="020B0604030504040204" pitchFamily="34" charset="0"/>
              </a:rPr>
              <a:t>◆ 5월 24일(금), </a:t>
            </a:r>
            <a:r>
              <a:rPr kumimoji="0" lang="en-US" altLang="en-US" sz="900" b="1" i="0" u="none" strike="noStrike" cap="none" normalizeH="0" baseline="0" smtClean="0">
                <a:ln>
                  <a:noFill/>
                </a:ln>
                <a:solidFill>
                  <a:srgbClr val="372D8D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Tahoma" panose="020B0604030504040204" pitchFamily="34" charset="0"/>
              </a:rPr>
              <a:t>이성빈 (한국과학기술원)</a:t>
            </a:r>
            <a:r>
              <a:rPr kumimoji="0" lang="en-US" altLang="en-US" sz="1100" b="1" i="0" u="none" strike="noStrike" cap="none" normalizeH="0" baseline="0" smtClean="0">
                <a:ln>
                  <a:noFill/>
                </a:ln>
                <a:solidFill>
                  <a:srgbClr val="999999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Tahoma" panose="020B0604030504040204" pitchFamily="34" charset="0"/>
              </a:rPr>
              <a:t> / 혼돈의 양자 스핀: 무질서에 의한 질서 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smtClean="0">
                <a:ln>
                  <a:noFill/>
                </a:ln>
                <a:solidFill>
                  <a:srgbClr val="999999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Tahoma" panose="020B0604030504040204" pitchFamily="34" charset="0"/>
              </a:rPr>
              <a:t>◆ 7월 26일(금), </a:t>
            </a:r>
            <a:r>
              <a:rPr kumimoji="0" lang="en-US" altLang="en-US" sz="900" b="1" i="0" u="none" strike="noStrike" cap="none" normalizeH="0" baseline="0" smtClean="0">
                <a:ln>
                  <a:noFill/>
                </a:ln>
                <a:solidFill>
                  <a:srgbClr val="372D8D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Tahoma" panose="020B0604030504040204" pitchFamily="34" charset="0"/>
              </a:rPr>
              <a:t>황정아 (한국천문연구원)</a:t>
            </a:r>
            <a:r>
              <a:rPr kumimoji="0" lang="en-US" altLang="en-US" sz="1100" b="1" i="0" u="none" strike="noStrike" cap="none" normalizeH="0" baseline="0" smtClean="0">
                <a:ln>
                  <a:noFill/>
                </a:ln>
                <a:solidFill>
                  <a:srgbClr val="999999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Tahoma" panose="020B0604030504040204" pitchFamily="34" charset="0"/>
              </a:rPr>
              <a:t> / 지구인으로 살아가기: 우주 날씨와 인공 위성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smtClean="0">
                <a:ln>
                  <a:noFill/>
                </a:ln>
                <a:solidFill>
                  <a:srgbClr val="999999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Tahoma" panose="020B0604030504040204" pitchFamily="34" charset="0"/>
              </a:rPr>
              <a:t>◆ 8월 30일(금), </a:t>
            </a:r>
            <a:r>
              <a:rPr kumimoji="0" lang="en-US" altLang="en-US" sz="900" b="1" i="0" u="none" strike="noStrike" cap="none" normalizeH="0" baseline="0" smtClean="0">
                <a:ln>
                  <a:noFill/>
                </a:ln>
                <a:solidFill>
                  <a:srgbClr val="372D8D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Tahoma" panose="020B0604030504040204" pitchFamily="34" charset="0"/>
              </a:rPr>
              <a:t>임혜인 (숙명여자대학교)</a:t>
            </a:r>
            <a:r>
              <a:rPr kumimoji="0" lang="en-US" altLang="en-US" sz="1100" b="1" i="0" u="none" strike="noStrike" cap="none" normalizeH="0" baseline="0" smtClean="0">
                <a:ln>
                  <a:noFill/>
                </a:ln>
                <a:solidFill>
                  <a:srgbClr val="999999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Tahoma" panose="020B0604030504040204" pitchFamily="34" charset="0"/>
              </a:rPr>
              <a:t> / 금속이 액체라면?: 재료 혁명의 시대 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smtClean="0">
                <a:ln>
                  <a:noFill/>
                </a:ln>
                <a:solidFill>
                  <a:srgbClr val="999999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Tahoma" panose="020B0604030504040204" pitchFamily="34" charset="0"/>
              </a:rPr>
              <a:t>◆ 9월 27일(금), </a:t>
            </a:r>
            <a:r>
              <a:rPr kumimoji="0" lang="en-US" altLang="en-US" sz="900" b="1" i="0" u="none" strike="noStrike" cap="none" normalizeH="0" baseline="0" smtClean="0">
                <a:ln>
                  <a:noFill/>
                </a:ln>
                <a:solidFill>
                  <a:srgbClr val="372D8D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Tahoma" panose="020B0604030504040204" pitchFamily="34" charset="0"/>
              </a:rPr>
              <a:t>윤진희 (인하대학교)</a:t>
            </a:r>
            <a:r>
              <a:rPr kumimoji="0" lang="en-US" altLang="en-US" sz="1100" b="1" i="0" u="none" strike="noStrike" cap="none" normalizeH="0" baseline="0" smtClean="0">
                <a:ln>
                  <a:noFill/>
                </a:ln>
                <a:solidFill>
                  <a:srgbClr val="999999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Tahoma" panose="020B0604030504040204" pitchFamily="34" charset="0"/>
              </a:rPr>
              <a:t> / 이상한 나라의 ALICE: 원자핵에서 울리는 우주의 속삭임</a:t>
            </a: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999999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999999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 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645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4" name="Picture 2" descr="http://www.kps.or.kr/upload/data/153551d7a52ce167491e00b5451ba77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0"/>
            <a:ext cx="48600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21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07704" y="2924944"/>
            <a:ext cx="5911875" cy="553998"/>
          </a:xfrm>
        </p:spPr>
        <p:txBody>
          <a:bodyPr/>
          <a:lstStyle/>
          <a:p>
            <a:r>
              <a:rPr lang="ko-KR" altLang="en-US" sz="4000" dirty="0" smtClean="0"/>
              <a:t>세계 속의 한국 핵물리 학계</a:t>
            </a:r>
            <a:endParaRPr lang="ko-KR" altLang="en-US" sz="40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C2372-FF43-4B49-964C-8FDDA3C4C225}" type="slidenum">
              <a:rPr kumimoji="0" lang="ko-KR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맑은 고딕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맑은 고딕"/>
              <a:cs typeface="+mn-cs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0D67-9B5E-40F1-908D-EABA56211422}" type="datetime1">
              <a:rPr lang="en-US" altLang="ko-KR" smtClean="0"/>
              <a:t>6/24/2019</a:t>
            </a:fld>
            <a:endParaRPr lang="ko-KR" altLang="en-US" dirty="0" smtClean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NPS 2019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5450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>
          <a:xfrm>
            <a:off x="355408" y="278233"/>
            <a:ext cx="722314" cy="332399"/>
          </a:xfrm>
        </p:spPr>
        <p:txBody>
          <a:bodyPr/>
          <a:lstStyle/>
          <a:p>
            <a:r>
              <a:rPr lang="en-US" altLang="ko-KR" dirty="0" smtClean="0"/>
              <a:t>SWAT</a:t>
            </a:r>
            <a:endParaRPr 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4AEC7-10A0-4488-B148-EBAD9BB588F4}" type="datetime1">
              <a:rPr lang="en-US" altLang="ko-KR" smtClean="0"/>
              <a:t>6/24/2019</a:t>
            </a:fld>
            <a:endParaRPr lang="ko-KR" altLang="en-US" dirty="0" smtClean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NPS 2019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EB6042-D32D-4B4C-88BB-1ADE9809F005}" type="slidenum">
              <a:rPr lang="ko-KR" altLang="en-US" smtClean="0"/>
              <a:pPr>
                <a:defRPr/>
              </a:pPr>
              <a:t>18</a:t>
            </a:fld>
            <a:endParaRPr lang="ko-KR" altLang="en-US" dirty="0"/>
          </a:p>
        </p:txBody>
      </p:sp>
      <p:pic>
        <p:nvPicPr>
          <p:cNvPr id="4098" name="Picture 2" descr="swot ë¶ìì ëí ì´ë¯¸ì§ ê²ìê²°ê³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034911" y="4172595"/>
            <a:ext cx="3713554" cy="1938992"/>
          </a:xfrm>
          <a:prstGeom prst="rect">
            <a:avLst/>
          </a:prstGeom>
          <a:solidFill>
            <a:srgbClr val="FECCFF"/>
          </a:solidFill>
        </p:spPr>
        <p:txBody>
          <a:bodyPr wrap="square" rtlCol="0">
            <a:spAutoFit/>
          </a:bodyPr>
          <a:lstStyle/>
          <a:p>
            <a:endParaRPr lang="en-US" altLang="ko-KR" sz="2400" b="1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lang="ko-KR" altLang="en-US" sz="2400" b="1" dirty="0" smtClean="0">
                <a:solidFill>
                  <a:schemeClr val="tx1"/>
                </a:solidFill>
                <a:latin typeface="+mn-ea"/>
                <a:ea typeface="+mn-ea"/>
              </a:rPr>
              <a:t>  중이온 가속기의 </a:t>
            </a:r>
            <a:endParaRPr lang="en-US" altLang="ko-KR" sz="2400" b="1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lang="en-US" altLang="ko-KR" sz="2400" b="1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en-US" altLang="ko-KR" sz="2400" b="1" dirty="0" smtClean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ko-KR" altLang="en-US" sz="2400" b="1" dirty="0" smtClean="0">
                <a:solidFill>
                  <a:schemeClr val="tx1"/>
                </a:solidFill>
                <a:latin typeface="+mn-ea"/>
                <a:ea typeface="+mn-ea"/>
              </a:rPr>
              <a:t>성공적 설치 및 운영</a:t>
            </a:r>
            <a:endParaRPr lang="en-US" altLang="ko-KR" sz="2400" b="1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lang="ko-KR" altLang="en-US" sz="2400" b="1" dirty="0" smtClean="0">
                <a:solidFill>
                  <a:schemeClr val="tx1"/>
                </a:solidFill>
                <a:latin typeface="+mn-ea"/>
                <a:ea typeface="+mn-ea"/>
              </a:rPr>
              <a:t>  여부</a:t>
            </a:r>
            <a:endParaRPr lang="en-US" sz="2400" b="1" dirty="0">
              <a:solidFill>
                <a:schemeClr val="tx1"/>
              </a:solidFill>
              <a:latin typeface="+mn-ea"/>
              <a:ea typeface="+mn-ea"/>
            </a:endParaRPr>
          </a:p>
          <a:p>
            <a:endParaRPr lang="en-US" sz="2400" b="1" dirty="0" smtClean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55090" y="1988840"/>
            <a:ext cx="2794355" cy="1938992"/>
          </a:xfrm>
          <a:prstGeom prst="rect">
            <a:avLst/>
          </a:prstGeom>
          <a:solidFill>
            <a:srgbClr val="FFCC9A"/>
          </a:solidFill>
        </p:spPr>
        <p:txBody>
          <a:bodyPr wrap="none" rtlCol="0">
            <a:spAutoFit/>
          </a:bodyPr>
          <a:lstStyle/>
          <a:p>
            <a:endParaRPr lang="en-US" altLang="ko-KR" sz="2400" b="1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endParaRPr lang="en-US" altLang="ko-KR" sz="2400" b="1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lang="ko-KR" altLang="en-US" sz="2400" b="1" dirty="0" smtClean="0">
                <a:solidFill>
                  <a:schemeClr val="tx1"/>
                </a:solidFill>
                <a:latin typeface="+mn-ea"/>
                <a:ea typeface="+mn-ea"/>
              </a:rPr>
              <a:t>      </a:t>
            </a:r>
            <a:r>
              <a:rPr lang="ko-KR" altLang="en-US" sz="2400" b="1" dirty="0" err="1" smtClean="0">
                <a:solidFill>
                  <a:schemeClr val="tx1"/>
                </a:solidFill>
                <a:latin typeface="+mn-ea"/>
                <a:ea typeface="+mn-ea"/>
              </a:rPr>
              <a:t>맨파워가</a:t>
            </a:r>
            <a:r>
              <a:rPr lang="ko-KR" altLang="en-US" sz="2400" b="1" dirty="0" smtClean="0">
                <a:solidFill>
                  <a:schemeClr val="tx1"/>
                </a:solidFill>
                <a:latin typeface="+mn-ea"/>
                <a:ea typeface="+mn-ea"/>
              </a:rPr>
              <a:t> 적다</a:t>
            </a:r>
            <a:endParaRPr lang="en-US" altLang="ko-KR" sz="2400" b="1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endParaRPr lang="en-US" sz="2400" b="1" dirty="0">
              <a:solidFill>
                <a:schemeClr val="tx1"/>
              </a:solidFill>
              <a:latin typeface="+mn-ea"/>
              <a:ea typeface="+mn-ea"/>
            </a:endParaRPr>
          </a:p>
          <a:p>
            <a:endParaRPr lang="en-US" sz="2400" b="1" dirty="0" smtClean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88730" y="4172595"/>
            <a:ext cx="3300904" cy="1938992"/>
          </a:xfrm>
          <a:prstGeom prst="rect">
            <a:avLst/>
          </a:prstGeom>
          <a:solidFill>
            <a:srgbClr val="C7D9F1"/>
          </a:solidFill>
        </p:spPr>
        <p:txBody>
          <a:bodyPr wrap="none" rtlCol="0">
            <a:spAutoFit/>
          </a:bodyPr>
          <a:lstStyle/>
          <a:p>
            <a:endParaRPr lang="en-US" altLang="ko-KR" sz="2400" b="1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endParaRPr lang="en-US" altLang="ko-KR" sz="2400" b="1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lang="ko-KR" altLang="en-US" sz="2400" b="1" dirty="0" smtClean="0">
                <a:solidFill>
                  <a:schemeClr val="tx1"/>
                </a:solidFill>
                <a:latin typeface="+mn-ea"/>
                <a:ea typeface="+mn-ea"/>
              </a:rPr>
              <a:t>  중이온 가속기 건설 </a:t>
            </a:r>
            <a:endParaRPr lang="en-US" altLang="ko-KR" sz="2400" b="1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endParaRPr lang="en-US" sz="2400" b="1" dirty="0">
              <a:solidFill>
                <a:schemeClr val="tx1"/>
              </a:solidFill>
              <a:latin typeface="+mn-ea"/>
              <a:ea typeface="+mn-ea"/>
            </a:endParaRPr>
          </a:p>
          <a:p>
            <a:endParaRPr lang="en-US" sz="2400" b="1" dirty="0" smtClean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95553" y="1988840"/>
            <a:ext cx="3082895" cy="1938992"/>
          </a:xfrm>
          <a:prstGeom prst="rect">
            <a:avLst/>
          </a:prstGeom>
          <a:solidFill>
            <a:srgbClr val="CCFF98"/>
          </a:solidFill>
        </p:spPr>
        <p:txBody>
          <a:bodyPr wrap="none" rtlCol="0">
            <a:spAutoFit/>
          </a:bodyPr>
          <a:lstStyle/>
          <a:p>
            <a:endParaRPr lang="en-US" altLang="ko-KR" sz="2400" b="1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endParaRPr lang="en-US" altLang="ko-KR" sz="2400" b="1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lang="ko-KR" altLang="en-US" sz="2400" b="1" dirty="0" smtClean="0">
                <a:solidFill>
                  <a:schemeClr val="tx1"/>
                </a:solidFill>
                <a:latin typeface="+mn-ea"/>
                <a:ea typeface="+mn-ea"/>
              </a:rPr>
              <a:t>  여러</a:t>
            </a:r>
            <a:r>
              <a:rPr lang="en-US" sz="2400" b="1" dirty="0" smtClean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ko-KR" altLang="en-US" sz="2400" b="1" dirty="0" smtClean="0">
                <a:solidFill>
                  <a:schemeClr val="tx1"/>
                </a:solidFill>
                <a:latin typeface="+mn-ea"/>
                <a:ea typeface="+mn-ea"/>
              </a:rPr>
              <a:t>분야로</a:t>
            </a:r>
            <a:r>
              <a:rPr lang="en-US" sz="2400" b="1" dirty="0" smtClean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ko-KR" altLang="en-US" sz="2400" b="1" dirty="0" smtClean="0">
                <a:solidFill>
                  <a:schemeClr val="tx1"/>
                </a:solidFill>
                <a:latin typeface="+mn-ea"/>
                <a:ea typeface="+mn-ea"/>
              </a:rPr>
              <a:t>응용이</a:t>
            </a:r>
            <a:endParaRPr lang="en-US" altLang="ko-KR" sz="2400" b="1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lang="ko-KR" altLang="en-US" sz="2400" b="1" dirty="0" smtClean="0">
                <a:solidFill>
                  <a:schemeClr val="tx1"/>
                </a:solidFill>
                <a:latin typeface="+mn-ea"/>
                <a:ea typeface="+mn-ea"/>
              </a:rPr>
              <a:t>  광범위하다</a:t>
            </a:r>
            <a:endParaRPr lang="en-US" sz="2400" b="1" dirty="0">
              <a:solidFill>
                <a:schemeClr val="tx1"/>
              </a:solidFill>
              <a:latin typeface="+mn-ea"/>
              <a:ea typeface="+mn-ea"/>
            </a:endParaRPr>
          </a:p>
          <a:p>
            <a:endParaRPr lang="en-US" sz="2400" b="1" dirty="0" smtClean="0">
              <a:solidFill>
                <a:schemeClr val="tx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52336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5408" y="278233"/>
            <a:ext cx="2600071" cy="332399"/>
          </a:xfrm>
        </p:spPr>
        <p:txBody>
          <a:bodyPr/>
          <a:lstStyle/>
          <a:p>
            <a:r>
              <a:rPr lang="ko-KR" altLang="en-US" dirty="0" smtClean="0"/>
              <a:t>세계의</a:t>
            </a:r>
            <a:r>
              <a:rPr lang="en-US" dirty="0" smtClean="0"/>
              <a:t> </a:t>
            </a:r>
            <a:r>
              <a:rPr lang="ko-KR" altLang="en-US" dirty="0" smtClean="0"/>
              <a:t>가속기 현황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C267-F6E6-4E7B-80CD-1383C7D1DA61}" type="datetime1">
              <a:rPr lang="en-US" altLang="ko-KR" smtClean="0"/>
              <a:t>6/24/2019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NPS 2019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C2372-FF43-4B49-964C-8FDDA3C4C225}" type="slidenum">
              <a:rPr lang="ko-KR" altLang="en-US" smtClean="0"/>
              <a:pPr>
                <a:defRPr/>
              </a:pPr>
              <a:t>19</a:t>
            </a:fld>
            <a:endParaRPr lang="ko-KR" altLang="en-US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6712"/>
            <a:ext cx="9144000" cy="565785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77072"/>
            <a:ext cx="9153525" cy="438150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4" y="6084132"/>
            <a:ext cx="9133946" cy="37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41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5408" y="278233"/>
            <a:ext cx="1373261" cy="332399"/>
          </a:xfrm>
        </p:spPr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4" name="내용 개체 틀 4"/>
          <p:cNvSpPr txBox="1">
            <a:spLocks/>
          </p:cNvSpPr>
          <p:nvPr/>
        </p:nvSpPr>
        <p:spPr bwMode="auto">
          <a:xfrm>
            <a:off x="1739602" y="980728"/>
            <a:ext cx="3168352" cy="3048405"/>
          </a:xfrm>
          <a:prstGeom prst="ellipse">
            <a:avLst/>
          </a:prstGeom>
          <a:solidFill>
            <a:srgbClr val="00B050">
              <a:alpha val="67000"/>
            </a:srgbClr>
          </a:solidFill>
          <a:ln w="12700" cap="flat" cmpd="sng" algn="ctr">
            <a:noFill/>
            <a:prstDash val="solid"/>
            <a:miter lim="800000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42863" indent="-341313" algn="l" rtl="0" eaLnBrk="0" fontAlgn="base" latinLnBrk="1" hangingPunct="0">
              <a:lnSpc>
                <a:spcPct val="90000"/>
              </a:lnSpc>
              <a:spcBef>
                <a:spcPts val="1000"/>
              </a:spcBef>
              <a:spcAft>
                <a:spcPts val="25"/>
              </a:spcAft>
              <a:buFont typeface="Wingdings" panose="05000000000000000000" pitchFamily="2" charset="2"/>
              <a:buChar char="ü"/>
              <a:defRPr sz="2000" kern="1200" baseline="0">
                <a:solidFill>
                  <a:schemeClr val="lt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1363" indent="-284163" algn="l" rtl="0" eaLnBrk="0" fontAlgn="base" latinLnBrk="1" hangingPunct="0">
              <a:lnSpc>
                <a:spcPct val="150000"/>
              </a:lnSpc>
              <a:spcBef>
                <a:spcPts val="25"/>
              </a:spcBef>
              <a:spcAft>
                <a:spcPct val="0"/>
              </a:spcAft>
              <a:buFont typeface="Arial" panose="020B0604020202020204" pitchFamily="34" charset="0"/>
              <a:buChar char="­"/>
              <a:defRPr sz="1800" kern="1200" baseline="0">
                <a:solidFill>
                  <a:schemeClr val="lt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 baseline="0">
                <a:solidFill>
                  <a:schemeClr val="lt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 baseline="0">
                <a:solidFill>
                  <a:schemeClr val="lt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 baseline="0">
                <a:solidFill>
                  <a:schemeClr val="lt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kumimoji="0" lang="ko-KR" alt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본인 소개</a:t>
            </a:r>
            <a:endParaRPr kumimoji="0" lang="ko-KR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내용 개체 틀 4"/>
          <p:cNvSpPr txBox="1">
            <a:spLocks/>
          </p:cNvSpPr>
          <p:nvPr/>
        </p:nvSpPr>
        <p:spPr bwMode="auto">
          <a:xfrm>
            <a:off x="4427984" y="980728"/>
            <a:ext cx="3168352" cy="3180892"/>
          </a:xfrm>
          <a:prstGeom prst="ellipse">
            <a:avLst/>
          </a:prstGeom>
          <a:solidFill>
            <a:srgbClr val="5089BC">
              <a:alpha val="67000"/>
            </a:srgbClr>
          </a:solidFill>
          <a:ln w="12700" cap="flat" cmpd="sng" algn="ctr">
            <a:noFill/>
            <a:prstDash val="solid"/>
            <a:miter lim="800000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42863" indent="-341313" algn="l" rtl="0" eaLnBrk="0" fontAlgn="base" latinLnBrk="1" hangingPunct="0">
              <a:lnSpc>
                <a:spcPct val="90000"/>
              </a:lnSpc>
              <a:spcBef>
                <a:spcPts val="1000"/>
              </a:spcBef>
              <a:spcAft>
                <a:spcPts val="25"/>
              </a:spcAft>
              <a:buFont typeface="Wingdings" panose="05000000000000000000" pitchFamily="2" charset="2"/>
              <a:buChar char="ü"/>
              <a:defRPr sz="2000" kern="1200" baseline="0">
                <a:solidFill>
                  <a:schemeClr val="lt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1363" indent="-284163" algn="l" rtl="0" eaLnBrk="0" fontAlgn="base" latinLnBrk="1" hangingPunct="0">
              <a:lnSpc>
                <a:spcPct val="150000"/>
              </a:lnSpc>
              <a:spcBef>
                <a:spcPts val="25"/>
              </a:spcBef>
              <a:spcAft>
                <a:spcPct val="0"/>
              </a:spcAft>
              <a:buFont typeface="Arial" panose="020B0604020202020204" pitchFamily="34" charset="0"/>
              <a:buChar char="­"/>
              <a:defRPr sz="1800" kern="1200" baseline="0">
                <a:solidFill>
                  <a:schemeClr val="lt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 baseline="0">
                <a:solidFill>
                  <a:schemeClr val="lt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 baseline="0">
                <a:solidFill>
                  <a:schemeClr val="lt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 baseline="0">
                <a:solidFill>
                  <a:schemeClr val="lt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kumimoji="0" lang="ko-KR" alt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물리학회 </a:t>
            </a:r>
            <a:endParaRPr kumimoji="0" lang="en-US" altLang="ko-K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kumimoji="0" lang="ko-KR" alt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내의 </a:t>
            </a:r>
            <a:r>
              <a:rPr kumimoji="0" lang="ko-KR" alt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핵분과</a:t>
            </a:r>
            <a:endParaRPr kumimoji="0" lang="ko-KR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내용 개체 틀 4"/>
          <p:cNvSpPr txBox="1">
            <a:spLocks/>
          </p:cNvSpPr>
          <p:nvPr/>
        </p:nvSpPr>
        <p:spPr bwMode="auto">
          <a:xfrm>
            <a:off x="3028950" y="3307945"/>
            <a:ext cx="3168352" cy="3048405"/>
          </a:xfrm>
          <a:prstGeom prst="ellipse">
            <a:avLst/>
          </a:prstGeom>
          <a:solidFill>
            <a:srgbClr val="FF0000">
              <a:alpha val="49000"/>
            </a:srgbClr>
          </a:solidFill>
          <a:ln w="12700" cap="flat" cmpd="sng" algn="ctr">
            <a:noFill/>
            <a:prstDash val="solid"/>
            <a:miter lim="800000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42863" indent="-341313" algn="l" rtl="0" eaLnBrk="0" fontAlgn="base" latinLnBrk="1" hangingPunct="0">
              <a:lnSpc>
                <a:spcPct val="90000"/>
              </a:lnSpc>
              <a:spcBef>
                <a:spcPts val="1000"/>
              </a:spcBef>
              <a:spcAft>
                <a:spcPts val="25"/>
              </a:spcAft>
              <a:buFont typeface="Wingdings" panose="05000000000000000000" pitchFamily="2" charset="2"/>
              <a:buChar char="ü"/>
              <a:defRPr sz="2000" kern="1200" baseline="0">
                <a:solidFill>
                  <a:schemeClr val="lt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1363" indent="-284163" algn="l" rtl="0" eaLnBrk="0" fontAlgn="base" latinLnBrk="1" hangingPunct="0">
              <a:lnSpc>
                <a:spcPct val="150000"/>
              </a:lnSpc>
              <a:spcBef>
                <a:spcPts val="25"/>
              </a:spcBef>
              <a:spcAft>
                <a:spcPct val="0"/>
              </a:spcAft>
              <a:buFont typeface="Arial" panose="020B0604020202020204" pitchFamily="34" charset="0"/>
              <a:buChar char="­"/>
              <a:defRPr sz="1800" kern="1200" baseline="0">
                <a:solidFill>
                  <a:schemeClr val="lt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 baseline="0">
                <a:solidFill>
                  <a:schemeClr val="lt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 baseline="0">
                <a:solidFill>
                  <a:schemeClr val="lt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 baseline="0">
                <a:solidFill>
                  <a:schemeClr val="lt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kumimoji="0" lang="ko-KR" alt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세계 속의</a:t>
            </a:r>
            <a:endParaRPr kumimoji="0" lang="en-US" altLang="ko-K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kumimoji="0" lang="ko-KR" alt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한국 </a:t>
            </a:r>
            <a:r>
              <a:rPr kumimoji="0" lang="ko-KR" alt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핵물리학계</a:t>
            </a:r>
            <a:endParaRPr kumimoji="0" lang="ko-KR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7838-9177-483C-9D95-922340FC2ABF}" type="datetime1">
              <a:rPr lang="en-US" altLang="ko-KR" smtClean="0"/>
              <a:t>6/24/2019</a:t>
            </a:fld>
            <a:endParaRPr lang="ko-KR" altLang="en-US" dirty="0"/>
          </a:p>
        </p:txBody>
      </p:sp>
      <p:sp>
        <p:nvSpPr>
          <p:cNvPr id="15" name="바닥글 개체 틀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NPS 2019</a:t>
            </a:r>
            <a:endParaRPr lang="ko-KR" altLang="en-US" dirty="0"/>
          </a:p>
        </p:txBody>
      </p: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C2372-FF43-4B49-964C-8FDDA3C4C225}" type="slidenum">
              <a:rPr lang="ko-KR" altLang="en-US" smtClean="0"/>
              <a:pPr>
                <a:defRPr/>
              </a:pPr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2735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fcc ê°ìê¸°ì ëí ì´ë¯¸ì§ ê²ìê²°ê³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921" y="4720815"/>
            <a:ext cx="4025779" cy="1924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upload.wikimedia.org/wikipedia/commons/thumb/d/dd/ILC_SchemeTDR.jpg/400px-ILC_SchemeTD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833" y="1056526"/>
            <a:ext cx="3800475" cy="169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5408" y="278233"/>
            <a:ext cx="3427220" cy="332399"/>
          </a:xfrm>
        </p:spPr>
        <p:txBody>
          <a:bodyPr/>
          <a:lstStyle/>
          <a:p>
            <a:r>
              <a:rPr lang="ko-KR" altLang="en-US" dirty="0" smtClean="0"/>
              <a:t>세계는 지금 가속기 경쟁</a:t>
            </a:r>
            <a:r>
              <a:rPr lang="en-US" altLang="ko-KR" dirty="0" smtClean="0"/>
              <a:t>?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더 높은 에너지의</a:t>
            </a:r>
            <a:r>
              <a:rPr lang="en-US" altLang="ko-KR" dirty="0" smtClean="0"/>
              <a:t>, </a:t>
            </a:r>
            <a:r>
              <a:rPr lang="ko-KR" altLang="en-US" dirty="0" smtClean="0"/>
              <a:t>더 강력한 빔을 얻기 위한 경쟁</a:t>
            </a:r>
            <a:endParaRPr lang="en-US" altLang="ko-KR" dirty="0" smtClean="0"/>
          </a:p>
          <a:p>
            <a:r>
              <a:rPr lang="ko-KR" altLang="en-US" dirty="0" smtClean="0"/>
              <a:t>일본 </a:t>
            </a:r>
            <a:r>
              <a:rPr lang="en-US" altLang="ko-KR" dirty="0" smtClean="0"/>
              <a:t>: ILC </a:t>
            </a:r>
          </a:p>
          <a:p>
            <a:pPr lvl="1"/>
            <a:r>
              <a:rPr lang="ko-KR" altLang="en-US" dirty="0" smtClean="0"/>
              <a:t>전자</a:t>
            </a:r>
            <a:r>
              <a:rPr lang="en-US" altLang="ko-KR" dirty="0" smtClean="0"/>
              <a:t>/</a:t>
            </a:r>
            <a:r>
              <a:rPr lang="ko-KR" altLang="en-US" dirty="0" smtClean="0"/>
              <a:t>양전자 </a:t>
            </a:r>
            <a:r>
              <a:rPr lang="ko-KR" altLang="en-US" dirty="0" err="1" smtClean="0"/>
              <a:t>선형가속기</a:t>
            </a:r>
            <a:r>
              <a:rPr lang="ko-KR" altLang="en-US" dirty="0" smtClean="0"/>
              <a:t> </a:t>
            </a:r>
            <a:r>
              <a:rPr lang="en-US" altLang="ko-KR" dirty="0" smtClean="0"/>
              <a:t>(</a:t>
            </a:r>
            <a:r>
              <a:rPr lang="ko-KR" altLang="en-US" dirty="0" smtClean="0"/>
              <a:t>길이 </a:t>
            </a:r>
            <a:r>
              <a:rPr lang="en-US" altLang="ko-KR" dirty="0" smtClean="0"/>
              <a:t>30-50 km) </a:t>
            </a:r>
          </a:p>
          <a:p>
            <a:pPr lvl="1"/>
            <a:r>
              <a:rPr lang="ko-KR" altLang="en-US" dirty="0" smtClean="0"/>
              <a:t>에너지</a:t>
            </a:r>
            <a:r>
              <a:rPr lang="en-US" altLang="ko-KR" dirty="0" smtClean="0"/>
              <a:t> 500 GeV, </a:t>
            </a:r>
            <a:r>
              <a:rPr lang="ko-KR" altLang="en-US" dirty="0" smtClean="0"/>
              <a:t>차후 </a:t>
            </a:r>
            <a:r>
              <a:rPr lang="en-US" altLang="ko-KR" dirty="0" smtClean="0"/>
              <a:t>1TeV</a:t>
            </a:r>
            <a:r>
              <a:rPr lang="ko-KR" altLang="en-US" dirty="0" smtClean="0"/>
              <a:t>로 업그레이드 예정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추진</a:t>
            </a:r>
            <a:r>
              <a:rPr lang="en-US" altLang="ko-KR" dirty="0" smtClean="0"/>
              <a:t> </a:t>
            </a:r>
            <a:r>
              <a:rPr lang="ko-KR" altLang="en-US" dirty="0" smtClean="0"/>
              <a:t>중</a:t>
            </a:r>
            <a:endParaRPr lang="en-US" altLang="ko-KR" dirty="0" smtClean="0"/>
          </a:p>
          <a:p>
            <a:r>
              <a:rPr lang="ko-KR" altLang="en-US" dirty="0" smtClean="0"/>
              <a:t>중국 </a:t>
            </a:r>
            <a:r>
              <a:rPr lang="en-US" altLang="ko-KR" dirty="0" smtClean="0"/>
              <a:t>: CEPC (</a:t>
            </a:r>
            <a:r>
              <a:rPr lang="ko-KR" altLang="en-US" dirty="0" smtClean="0"/>
              <a:t>원형</a:t>
            </a:r>
            <a:r>
              <a:rPr lang="en-US" altLang="ko-KR" dirty="0" smtClean="0"/>
              <a:t>)</a:t>
            </a:r>
          </a:p>
          <a:p>
            <a:pPr lvl="1"/>
            <a:r>
              <a:rPr lang="en-US" altLang="ko-KR" dirty="0" smtClean="0"/>
              <a:t>1</a:t>
            </a:r>
            <a:r>
              <a:rPr lang="ko-KR" altLang="en-US" dirty="0" smtClean="0"/>
              <a:t>단계 </a:t>
            </a:r>
            <a:r>
              <a:rPr lang="en-US" altLang="ko-KR" dirty="0" smtClean="0"/>
              <a:t>: 240~250 GeV,</a:t>
            </a:r>
            <a:r>
              <a:rPr lang="ko-KR" altLang="en-US" dirty="0" smtClean="0"/>
              <a:t> 전자</a:t>
            </a:r>
            <a:r>
              <a:rPr lang="en-US" altLang="ko-KR" dirty="0" smtClean="0"/>
              <a:t>/</a:t>
            </a:r>
            <a:r>
              <a:rPr lang="ko-KR" altLang="en-US" dirty="0" smtClean="0"/>
              <a:t>양전자 충돌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둘레 </a:t>
            </a:r>
            <a:r>
              <a:rPr lang="en-US" altLang="ko-KR" dirty="0" smtClean="0"/>
              <a:t>50~70 km, 2021~2027</a:t>
            </a:r>
            <a:r>
              <a:rPr lang="ko-KR" altLang="en-US" dirty="0" smtClean="0"/>
              <a:t>년 완공 예정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2</a:t>
            </a:r>
            <a:r>
              <a:rPr lang="ko-KR" altLang="en-US" dirty="0" smtClean="0"/>
              <a:t>단계 </a:t>
            </a:r>
            <a:r>
              <a:rPr lang="en-US" altLang="ko-KR" dirty="0" smtClean="0"/>
              <a:t>: 50~70 </a:t>
            </a:r>
            <a:r>
              <a:rPr lang="en-US" altLang="ko-KR" dirty="0" err="1" smtClean="0"/>
              <a:t>TeV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양성자</a:t>
            </a:r>
            <a:r>
              <a:rPr lang="en-US" altLang="ko-KR" dirty="0" smtClean="0"/>
              <a:t>/</a:t>
            </a:r>
            <a:r>
              <a:rPr lang="ko-KR" altLang="en-US" dirty="0" smtClean="0"/>
              <a:t>양성자 충돌</a:t>
            </a:r>
            <a:r>
              <a:rPr lang="en-US" altLang="ko-KR" dirty="0" smtClean="0"/>
              <a:t>, 2035~2042</a:t>
            </a:r>
            <a:r>
              <a:rPr lang="ko-KR" altLang="en-US" dirty="0" smtClean="0"/>
              <a:t>년 완공 계획</a:t>
            </a:r>
            <a:endParaRPr lang="en-US" altLang="ko-KR" dirty="0" smtClean="0"/>
          </a:p>
          <a:p>
            <a:r>
              <a:rPr lang="ko-KR" altLang="en-US" dirty="0" smtClean="0"/>
              <a:t>유럽 </a:t>
            </a:r>
            <a:r>
              <a:rPr lang="en-US" altLang="ko-KR" dirty="0" smtClean="0"/>
              <a:t>: FCC</a:t>
            </a:r>
          </a:p>
          <a:p>
            <a:pPr lvl="1"/>
            <a:r>
              <a:rPr lang="ko-KR" altLang="en-US" dirty="0"/>
              <a:t>충돌에너지의 </a:t>
            </a:r>
            <a:r>
              <a:rPr lang="en-US" altLang="ko-KR" dirty="0"/>
              <a:t>100 </a:t>
            </a:r>
            <a:r>
              <a:rPr lang="en-US" altLang="ko-KR" dirty="0" err="1"/>
              <a:t>TeV</a:t>
            </a:r>
            <a:r>
              <a:rPr lang="en-US" altLang="ko-KR" dirty="0"/>
              <a:t>, </a:t>
            </a:r>
            <a:r>
              <a:rPr lang="ko-KR" altLang="en-US" dirty="0"/>
              <a:t>양성자</a:t>
            </a:r>
            <a:r>
              <a:rPr lang="en-US" altLang="ko-KR" dirty="0"/>
              <a:t>/</a:t>
            </a:r>
            <a:r>
              <a:rPr lang="ko-KR" altLang="en-US" dirty="0"/>
              <a:t>양성자 </a:t>
            </a:r>
            <a:r>
              <a:rPr lang="ko-KR" altLang="en-US" dirty="0" err="1" smtClean="0"/>
              <a:t>원형가속기</a:t>
            </a:r>
            <a:endParaRPr lang="en-US" altLang="ko-KR" dirty="0"/>
          </a:p>
          <a:p>
            <a:pPr lvl="1"/>
            <a:r>
              <a:rPr lang="ko-KR" altLang="en-US" dirty="0" smtClean="0"/>
              <a:t>둘레 </a:t>
            </a:r>
            <a:r>
              <a:rPr lang="en-US" altLang="ko-KR" dirty="0" smtClean="0"/>
              <a:t>: 80-100 km, 2040</a:t>
            </a:r>
            <a:r>
              <a:rPr lang="ko-KR" altLang="en-US" dirty="0" smtClean="0"/>
              <a:t>년 완공 예정</a:t>
            </a:r>
            <a:endParaRPr 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C267-F6E6-4E7B-80CD-1383C7D1DA61}" type="datetime1">
              <a:rPr lang="en-US" altLang="ko-KR" smtClean="0"/>
              <a:t>6/24/2019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NPS 2019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C2372-FF43-4B49-964C-8FDDA3C4C225}" type="slidenum">
              <a:rPr lang="ko-KR" altLang="en-US" smtClean="0"/>
              <a:pPr>
                <a:defRPr/>
              </a:pPr>
              <a:t>20</a:t>
            </a:fld>
            <a:endParaRPr lang="ko-KR" altLang="en-US" dirty="0"/>
          </a:p>
        </p:txBody>
      </p:sp>
      <p:pic>
        <p:nvPicPr>
          <p:cNvPr id="5128" name="Picture 8" descr="cepc colliderì ëí ì´ë¯¸ì§ ê²ìê²°ê³¼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905" y="2199669"/>
            <a:ext cx="4837345" cy="1435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30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5408" y="278233"/>
            <a:ext cx="2012539" cy="332399"/>
          </a:xfrm>
        </p:spPr>
        <p:txBody>
          <a:bodyPr/>
          <a:lstStyle/>
          <a:p>
            <a:r>
              <a:rPr lang="en-US" altLang="ko-KR" dirty="0" smtClean="0"/>
              <a:t>Future</a:t>
            </a:r>
            <a:r>
              <a:rPr lang="ko-KR" altLang="en-US" dirty="0" smtClean="0"/>
              <a:t> </a:t>
            </a:r>
            <a:r>
              <a:rPr lang="en-US" altLang="ko-KR" dirty="0" smtClean="0"/>
              <a:t>Colliders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C267-F6E6-4E7B-80CD-1383C7D1DA61}" type="datetime1">
              <a:rPr lang="en-US" altLang="ko-KR" smtClean="0"/>
              <a:t>6/24/2019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NPS 2019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C2372-FF43-4B49-964C-8FDDA3C4C225}" type="slidenum">
              <a:rPr lang="ko-KR" altLang="en-US" smtClean="0"/>
              <a:pPr>
                <a:defRPr/>
              </a:pPr>
              <a:t>21</a:t>
            </a:fld>
            <a:endParaRPr lang="ko-KR" altLang="en-US" dirty="0"/>
          </a:p>
        </p:txBody>
      </p:sp>
      <p:pic>
        <p:nvPicPr>
          <p:cNvPr id="6146" name="Picture 2" descr="cepc colliderì ëí ì´ë¯¸ì§ ê²ìê²°ê³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400" y="15203"/>
            <a:ext cx="5788992" cy="6842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12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C267-F6E6-4E7B-80CD-1383C7D1DA61}" type="datetime1">
              <a:rPr lang="en-US" altLang="ko-KR" smtClean="0"/>
              <a:t>6/24/2019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NPS 2019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C2372-FF43-4B49-964C-8FDDA3C4C225}" type="slidenum">
              <a:rPr lang="ko-KR" altLang="en-US" smtClean="0"/>
              <a:pPr>
                <a:defRPr/>
              </a:pPr>
              <a:t>22</a:t>
            </a:fld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325760" y="2564904"/>
            <a:ext cx="649248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라온의</a:t>
            </a:r>
            <a:r>
              <a:rPr lang="ko-KR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 성공적인 건설과 활용을 기대합니다</a:t>
            </a:r>
            <a:r>
              <a:rPr lang="en-US" altLang="ko-K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.</a:t>
            </a:r>
          </a:p>
          <a:p>
            <a:pPr algn="ctr"/>
            <a:endParaRPr lang="en-US" altLang="ko-K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altLang="ko-KR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You!</a:t>
            </a:r>
            <a:endParaRPr lang="ko-KR" alt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850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C267-F6E6-4E7B-80CD-1383C7D1DA61}" type="datetime1">
              <a:rPr lang="en-US" altLang="ko-KR" smtClean="0"/>
              <a:t>6/24/2019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NPS 2019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C2372-FF43-4B49-964C-8FDDA3C4C225}" type="slidenum">
              <a:rPr lang="ko-KR" altLang="en-US" smtClean="0"/>
              <a:pPr>
                <a:defRPr/>
              </a:pPr>
              <a:t>3</a:t>
            </a:fld>
            <a:endParaRPr lang="ko-KR" altLang="en-US" dirty="0"/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3203848" y="2924944"/>
            <a:ext cx="2103140" cy="553998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>
            <a:lvl1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 kern="1200" spc="-100">
                <a:ln>
                  <a:solidFill>
                    <a:schemeClr val="accent1">
                      <a:lumMod val="7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algn="l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4572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6pPr>
            <a:lvl7pPr marL="9144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7pPr>
            <a:lvl8pPr marL="13716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8pPr>
            <a:lvl9pPr marL="18288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맑은 고딕" panose="020B0503020000020004" pitchFamily="50" charset="-127"/>
              </a:defRPr>
            </a:lvl9pPr>
          </a:lstStyle>
          <a:p>
            <a:r>
              <a:rPr kumimoji="0" lang="ko-KR" altLang="en-US" sz="4000" smtClean="0"/>
              <a:t>본인 소개</a:t>
            </a:r>
            <a:endParaRPr kumimoji="0"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420848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5408" y="278233"/>
            <a:ext cx="615553" cy="332399"/>
          </a:xfrm>
        </p:spPr>
        <p:txBody>
          <a:bodyPr/>
          <a:lstStyle/>
          <a:p>
            <a:r>
              <a:rPr lang="ko-KR" altLang="en-US" dirty="0" smtClean="0"/>
              <a:t>경력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837962"/>
            <a:ext cx="8435975" cy="5194300"/>
          </a:xfrm>
        </p:spPr>
        <p:txBody>
          <a:bodyPr/>
          <a:lstStyle/>
          <a:p>
            <a:r>
              <a:rPr lang="en-US" dirty="0" smtClean="0"/>
              <a:t>1995. 09 - </a:t>
            </a:r>
            <a:r>
              <a:rPr lang="ko-KR" altLang="en-US" dirty="0" smtClean="0"/>
              <a:t>현재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인하대학교 물리학과 재직 중</a:t>
            </a:r>
            <a:endParaRPr lang="en-US" altLang="ko-KR" dirty="0" smtClean="0"/>
          </a:p>
          <a:p>
            <a:r>
              <a:rPr lang="ko-KR" altLang="en-US" dirty="0" smtClean="0"/>
              <a:t>물리학회 활동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2003</a:t>
            </a:r>
            <a:r>
              <a:rPr lang="ko-KR" altLang="en-US" dirty="0" smtClean="0"/>
              <a:t>년 여성위원회 창립부터 여성물리학자 활동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2013-2014 : </a:t>
            </a:r>
            <a:r>
              <a:rPr lang="ko-KR" altLang="en-US" dirty="0" smtClean="0"/>
              <a:t>교육위원회 부위원장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2015-2016 : </a:t>
            </a:r>
            <a:r>
              <a:rPr lang="ko-KR" altLang="en-US" dirty="0" err="1" smtClean="0"/>
              <a:t>정책기획위</a:t>
            </a:r>
            <a:r>
              <a:rPr lang="ko-KR" altLang="en-US" dirty="0" smtClean="0"/>
              <a:t> 부위원장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2018.07-</a:t>
            </a:r>
            <a:r>
              <a:rPr lang="ko-KR" altLang="en-US" dirty="0" smtClean="0"/>
              <a:t>현재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핵분과</a:t>
            </a:r>
            <a:r>
              <a:rPr lang="ko-KR" altLang="en-US" dirty="0" smtClean="0"/>
              <a:t> 위원장</a:t>
            </a:r>
            <a:endParaRPr lang="en-US" altLang="ko-KR" dirty="0" smtClean="0"/>
          </a:p>
          <a:p>
            <a:r>
              <a:rPr lang="ko-KR" altLang="en-US" dirty="0" smtClean="0"/>
              <a:t>대외 활동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2008-2015 : IUPAP</a:t>
            </a:r>
            <a:r>
              <a:rPr lang="ko-KR" altLang="en-US" dirty="0" smtClean="0"/>
              <a:t> </a:t>
            </a:r>
            <a:r>
              <a:rPr lang="en-US" altLang="ko-KR" dirty="0" smtClean="0"/>
              <a:t>WG5 </a:t>
            </a:r>
            <a:r>
              <a:rPr lang="ko-KR" altLang="en-US" dirty="0" err="1" smtClean="0"/>
              <a:t>아시아대표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2008-</a:t>
            </a:r>
            <a:r>
              <a:rPr lang="ko-KR" altLang="en-US" dirty="0" smtClean="0"/>
              <a:t>현재 </a:t>
            </a:r>
            <a:r>
              <a:rPr lang="en-US" altLang="ko-KR" dirty="0" smtClean="0"/>
              <a:t>: AAPPS</a:t>
            </a:r>
            <a:r>
              <a:rPr lang="ko-KR" altLang="en-US" dirty="0" smtClean="0"/>
              <a:t> </a:t>
            </a:r>
            <a:r>
              <a:rPr lang="en-US" altLang="ko-KR" dirty="0" smtClean="0"/>
              <a:t>WIP </a:t>
            </a:r>
            <a:r>
              <a:rPr lang="ko-KR" altLang="en-US" dirty="0" smtClean="0"/>
              <a:t>한국대표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2015-2016 : </a:t>
            </a:r>
            <a:r>
              <a:rPr lang="ko-KR" altLang="en-US" dirty="0" smtClean="0"/>
              <a:t>국가과학기술심의위원회 전문위원 </a:t>
            </a:r>
            <a:r>
              <a:rPr lang="en-US" altLang="ko-KR" dirty="0" smtClean="0"/>
              <a:t>(ICT•</a:t>
            </a:r>
            <a:r>
              <a:rPr lang="ko-KR" altLang="en-US" dirty="0" smtClean="0"/>
              <a:t>융합</a:t>
            </a:r>
            <a:r>
              <a:rPr lang="en-US" altLang="ko-KR" dirty="0" smtClean="0"/>
              <a:t>)</a:t>
            </a:r>
          </a:p>
          <a:p>
            <a:pPr lvl="1"/>
            <a:r>
              <a:rPr lang="en-US" altLang="ko-KR" dirty="0" smtClean="0"/>
              <a:t>2017-2018 : </a:t>
            </a:r>
            <a:r>
              <a:rPr lang="ko-KR" altLang="en-US" dirty="0" smtClean="0"/>
              <a:t>국가과학기술심의위원회 전문위원 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기초기반</a:t>
            </a:r>
            <a:r>
              <a:rPr lang="en-US" altLang="ko-KR" dirty="0" smtClean="0"/>
              <a:t>)</a:t>
            </a:r>
          </a:p>
          <a:p>
            <a:pPr lvl="1"/>
            <a:r>
              <a:rPr lang="en-US" altLang="ko-KR" dirty="0" smtClean="0"/>
              <a:t>2019-</a:t>
            </a:r>
            <a:r>
              <a:rPr lang="ko-KR" altLang="en-US" dirty="0" smtClean="0"/>
              <a:t>현재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한국연구재단 국책연구본부 전문위원 </a:t>
            </a:r>
            <a:r>
              <a:rPr lang="en-US" altLang="ko-KR" dirty="0" smtClean="0"/>
              <a:t>(</a:t>
            </a:r>
            <a:r>
              <a:rPr lang="ko-KR" altLang="en-US" dirty="0" smtClean="0"/>
              <a:t>핵융합방사선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연구 활동</a:t>
            </a:r>
            <a:endParaRPr lang="en-US" altLang="ko-KR" dirty="0" smtClean="0"/>
          </a:p>
          <a:p>
            <a:pPr lvl="1"/>
            <a:r>
              <a:rPr lang="en-US" dirty="0" smtClean="0"/>
              <a:t>2015 </a:t>
            </a:r>
            <a:r>
              <a:rPr lang="ko-KR" altLang="en-US" dirty="0" smtClean="0"/>
              <a:t>이후 한국앨리스실험팀 대표</a:t>
            </a:r>
            <a:endParaRPr 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C267-F6E6-4E7B-80CD-1383C7D1DA61}" type="datetime1">
              <a:rPr lang="en-US" altLang="ko-KR" smtClean="0"/>
              <a:t>6/24/2019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NPS 2019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C2372-FF43-4B49-964C-8FDDA3C4C225}" type="slidenum">
              <a:rPr lang="ko-KR" altLang="en-US" smtClean="0"/>
              <a:pPr>
                <a:defRPr/>
              </a:pPr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6603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little_bang.jpg"/>
          <p:cNvPicPr/>
          <p:nvPr/>
        </p:nvPicPr>
        <p:blipFill>
          <a:blip r:embed="rId3">
            <a:extLst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7" name="그림 6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 rot="4402787">
            <a:off x="1594992" y="1919390"/>
            <a:ext cx="879805" cy="405069"/>
          </a:xfrm>
          <a:prstGeom prst="rect">
            <a:avLst/>
          </a:prstGeom>
          <a:effectLst/>
        </p:spPr>
      </p:pic>
      <p:sp>
        <p:nvSpPr>
          <p:cNvPr id="9" name="TextBox 8"/>
          <p:cNvSpPr txBox="1"/>
          <p:nvPr/>
        </p:nvSpPr>
        <p:spPr bwMode="auto">
          <a:xfrm>
            <a:off x="1043608" y="1196752"/>
            <a:ext cx="2088232" cy="621372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indent="0" algn="ctr">
              <a:buFont typeface="Wingdings" panose="05000000000000000000" pitchFamily="2" charset="2"/>
              <a:buNone/>
            </a:pPr>
            <a:r>
              <a:rPr kumimoji="0" lang="ko-KR" alt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충돌초기</a:t>
            </a:r>
            <a:r>
              <a:rPr kumimoji="0" lang="ko-KR" alt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무거운 쿼크 생성 </a:t>
            </a:r>
            <a:r>
              <a:rPr kumimoji="0" lang="ko-KR" alt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메터니즘</a:t>
            </a:r>
            <a:r>
              <a:rPr kumimoji="0" lang="ko-KR" alt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밝힘</a:t>
            </a:r>
          </a:p>
        </p:txBody>
      </p:sp>
      <p:pic>
        <p:nvPicPr>
          <p:cNvPr id="13" name="그림 12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 rot="5400000">
            <a:off x="3896978" y="1297043"/>
            <a:ext cx="605647" cy="405069"/>
          </a:xfrm>
          <a:prstGeom prst="rect">
            <a:avLst/>
          </a:prstGeom>
          <a:effectLst/>
        </p:spPr>
      </p:pic>
      <p:sp>
        <p:nvSpPr>
          <p:cNvPr id="15" name="TextBox 14"/>
          <p:cNvSpPr txBox="1"/>
          <p:nvPr/>
        </p:nvSpPr>
        <p:spPr bwMode="auto">
          <a:xfrm>
            <a:off x="3732780" y="829281"/>
            <a:ext cx="1857168" cy="408134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indent="0" algn="ctr">
              <a:buFont typeface="Wingdings" panose="05000000000000000000" pitchFamily="2" charset="2"/>
              <a:buNone/>
            </a:pPr>
            <a:r>
              <a:rPr kumimoji="0" lang="ko-KR" alt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강입자화</a:t>
            </a:r>
            <a:r>
              <a:rPr kumimoji="0" lang="ko-KR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ko-KR" alt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메커니즘</a:t>
            </a:r>
          </a:p>
        </p:txBody>
      </p:sp>
      <p:pic>
        <p:nvPicPr>
          <p:cNvPr id="19" name="그림 18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 rot="16200000">
            <a:off x="3220550" y="4373642"/>
            <a:ext cx="710178" cy="405070"/>
          </a:xfrm>
          <a:prstGeom prst="rect">
            <a:avLst/>
          </a:prstGeom>
          <a:effectLst/>
        </p:spPr>
      </p:pic>
      <p:sp>
        <p:nvSpPr>
          <p:cNvPr id="21" name="TextBox 20"/>
          <p:cNvSpPr txBox="1"/>
          <p:nvPr/>
        </p:nvSpPr>
        <p:spPr bwMode="auto">
          <a:xfrm>
            <a:off x="2571466" y="4926282"/>
            <a:ext cx="2288566" cy="408134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indent="0" algn="ctr">
              <a:buFont typeface="Wingdings" panose="05000000000000000000" pitchFamily="2" charset="2"/>
              <a:buNone/>
            </a:pPr>
            <a:r>
              <a:rPr kumimoji="0" lang="ko-KR" alt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유체역학적 특성</a:t>
            </a:r>
          </a:p>
        </p:txBody>
      </p:sp>
      <p:sp>
        <p:nvSpPr>
          <p:cNvPr id="24" name="Shape 444"/>
          <p:cNvSpPr/>
          <p:nvPr/>
        </p:nvSpPr>
        <p:spPr>
          <a:xfrm>
            <a:off x="443731" y="648062"/>
            <a:ext cx="2161543" cy="579265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" name="Shape 456"/>
          <p:cNvSpPr/>
          <p:nvPr/>
        </p:nvSpPr>
        <p:spPr>
          <a:xfrm>
            <a:off x="172081" y="129317"/>
            <a:ext cx="4800982" cy="579265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5" name="그룹 4"/>
          <p:cNvGrpSpPr/>
          <p:nvPr/>
        </p:nvGrpSpPr>
        <p:grpSpPr>
          <a:xfrm>
            <a:off x="2275264" y="59555"/>
            <a:ext cx="2088231" cy="1976031"/>
            <a:chOff x="2275264" y="59555"/>
            <a:chExt cx="2088231" cy="1976031"/>
          </a:xfrm>
        </p:grpSpPr>
        <p:pic>
          <p:nvPicPr>
            <p:cNvPr id="10" name="그림 9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 rot="5400000">
              <a:off x="2603950" y="1087787"/>
              <a:ext cx="1490529" cy="405069"/>
            </a:xfrm>
            <a:prstGeom prst="rect">
              <a:avLst/>
            </a:prstGeom>
            <a:effectLst/>
          </p:spPr>
        </p:pic>
        <p:grpSp>
          <p:nvGrpSpPr>
            <p:cNvPr id="3" name="그룹 2"/>
            <p:cNvGrpSpPr/>
            <p:nvPr/>
          </p:nvGrpSpPr>
          <p:grpSpPr>
            <a:xfrm>
              <a:off x="2275264" y="59555"/>
              <a:ext cx="2088231" cy="608071"/>
              <a:chOff x="2275264" y="59555"/>
              <a:chExt cx="2088231" cy="608071"/>
            </a:xfrm>
          </p:grpSpPr>
          <p:pic>
            <p:nvPicPr>
              <p:cNvPr id="11" name="그림 10"/>
              <p:cNvPicPr/>
              <p:nvPr/>
            </p:nvPicPr>
            <p:blipFill>
              <a:blip r:embed="rId7">
                <a:extLst/>
              </a:blip>
              <a:stretch>
                <a:fillRect/>
              </a:stretch>
            </p:blipFill>
            <p:spPr>
              <a:xfrm>
                <a:off x="2275264" y="59555"/>
                <a:ext cx="2088231" cy="608071"/>
              </a:xfrm>
              <a:prstGeom prst="rect">
                <a:avLst/>
              </a:prstGeom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</p:pic>
          <p:sp>
            <p:nvSpPr>
              <p:cNvPr id="12" name="TextBox 11"/>
              <p:cNvSpPr txBox="1"/>
              <p:nvPr/>
            </p:nvSpPr>
            <p:spPr bwMode="auto">
              <a:xfrm>
                <a:off x="2354792" y="134362"/>
                <a:ext cx="1929176" cy="408134"/>
              </a:xfrm>
              <a:prstGeom prst="rect">
                <a:avLst/>
              </a:pr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indent="0" algn="ctr">
                  <a:buFont typeface="Wingdings" panose="05000000000000000000" pitchFamily="2" charset="2"/>
                  <a:buNone/>
                </a:pPr>
                <a:r>
                  <a:rPr kumimoji="0" lang="ko-KR" altLang="en-US" sz="1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에너지 손실 메커니즘</a:t>
                </a:r>
              </a:p>
            </p:txBody>
          </p:sp>
        </p:grpSp>
      </p:grpSp>
      <p:pic>
        <p:nvPicPr>
          <p:cNvPr id="8" name="그림 7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016594" y="1104911"/>
            <a:ext cx="2108504" cy="703808"/>
          </a:xfrm>
          <a:prstGeom prst="rect">
            <a:avLst/>
          </a:prstGeom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4" name="그림 13"/>
          <p:cNvPicPr/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3732780" y="769981"/>
            <a:ext cx="1857168" cy="473375"/>
          </a:xfrm>
          <a:prstGeom prst="rect">
            <a:avLst/>
          </a:prstGeom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20" name="그림 19"/>
          <p:cNvPicPr/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2843808" y="4790941"/>
            <a:ext cx="1728192" cy="656840"/>
          </a:xfrm>
          <a:prstGeom prst="rect">
            <a:avLst/>
          </a:prstGeom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8098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5408" y="278233"/>
            <a:ext cx="1231106" cy="332399"/>
          </a:xfrm>
        </p:spPr>
        <p:txBody>
          <a:bodyPr/>
          <a:lstStyle/>
          <a:p>
            <a:r>
              <a:rPr lang="ko-KR" altLang="en-US" dirty="0" smtClean="0"/>
              <a:t>연구내용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560" y="4581128"/>
            <a:ext cx="7898664" cy="216024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ko-KR" dirty="0" smtClean="0">
                <a:solidFill>
                  <a:schemeClr val="tx1"/>
                </a:solidFill>
              </a:rPr>
              <a:t>pp</a:t>
            </a:r>
            <a:r>
              <a:rPr lang="ko-KR" altLang="en-US" dirty="0" smtClean="0">
                <a:solidFill>
                  <a:schemeClr val="tx1"/>
                </a:solidFill>
              </a:rPr>
              <a:t>와 </a:t>
            </a:r>
            <a:r>
              <a:rPr lang="en-US" altLang="ko-KR" dirty="0" err="1" smtClean="0">
                <a:solidFill>
                  <a:schemeClr val="tx1"/>
                </a:solidFill>
              </a:rPr>
              <a:t>pPb</a:t>
            </a:r>
            <a:r>
              <a:rPr lang="ko-KR" altLang="en-US" dirty="0" smtClean="0">
                <a:solidFill>
                  <a:schemeClr val="tx1"/>
                </a:solidFill>
              </a:rPr>
              <a:t>를 </a:t>
            </a:r>
            <a:r>
              <a:rPr lang="en-US" altLang="ko-KR" dirty="0" smtClean="0">
                <a:solidFill>
                  <a:schemeClr val="tx1"/>
                </a:solidFill>
              </a:rPr>
              <a:t>reference</a:t>
            </a:r>
            <a:r>
              <a:rPr lang="ko-KR" altLang="en-US" dirty="0" smtClean="0">
                <a:solidFill>
                  <a:schemeClr val="tx1"/>
                </a:solidFill>
              </a:rPr>
              <a:t>로 사용하여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en-US" altLang="ko-KR" dirty="0" smtClean="0">
                <a:solidFill>
                  <a:schemeClr val="tx1"/>
                </a:solidFill>
              </a:rPr>
              <a:t>10</a:t>
            </a:r>
            <a:r>
              <a:rPr lang="en-US" altLang="ko-KR" baseline="30000" dirty="0" smtClean="0">
                <a:solidFill>
                  <a:schemeClr val="tx1"/>
                </a:solidFill>
              </a:rPr>
              <a:t>-23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s</a:t>
            </a:r>
            <a:r>
              <a:rPr lang="ko-KR" altLang="en-US" dirty="0">
                <a:solidFill>
                  <a:schemeClr val="tx1"/>
                </a:solidFill>
              </a:rPr>
              <a:t> 정도의 </a:t>
            </a:r>
            <a:r>
              <a:rPr lang="ko-KR" altLang="en-US" dirty="0" err="1" smtClean="0">
                <a:solidFill>
                  <a:schemeClr val="tx1"/>
                </a:solidFill>
              </a:rPr>
              <a:t>시간동안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10</a:t>
            </a:r>
            <a:r>
              <a:rPr lang="en-US" altLang="ko-KR" baseline="30000" dirty="0">
                <a:solidFill>
                  <a:schemeClr val="tx1"/>
                </a:solidFill>
              </a:rPr>
              <a:t>-15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m </a:t>
            </a:r>
            <a:r>
              <a:rPr lang="ko-KR" altLang="en-US" dirty="0" smtClean="0">
                <a:solidFill>
                  <a:schemeClr val="tx1"/>
                </a:solidFill>
              </a:rPr>
              <a:t>정도 크기의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r>
              <a:rPr lang="ko-KR" altLang="en-US" dirty="0" smtClean="0">
                <a:solidFill>
                  <a:schemeClr val="tx1"/>
                </a:solidFill>
              </a:rPr>
              <a:t>공간에서 생성되는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ko-KR" altLang="en-US" dirty="0" err="1">
                <a:solidFill>
                  <a:schemeClr val="tx1"/>
                </a:solidFill>
              </a:rPr>
              <a:t>쿼크</a:t>
            </a:r>
            <a:r>
              <a:rPr lang="en-US" altLang="ko-KR" dirty="0">
                <a:solidFill>
                  <a:schemeClr val="tx1"/>
                </a:solidFill>
              </a:rPr>
              <a:t>-</a:t>
            </a:r>
            <a:r>
              <a:rPr lang="ko-KR" altLang="en-US" dirty="0" err="1">
                <a:solidFill>
                  <a:schemeClr val="tx1"/>
                </a:solidFill>
              </a:rPr>
              <a:t>글루온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ko-KR" altLang="en-US" dirty="0" err="1" smtClean="0">
                <a:solidFill>
                  <a:schemeClr val="tx1"/>
                </a:solidFill>
              </a:rPr>
              <a:t>플라즈마의</a:t>
            </a:r>
            <a:r>
              <a:rPr lang="ko-KR" altLang="en-US" dirty="0" smtClean="0">
                <a:solidFill>
                  <a:schemeClr val="tx1"/>
                </a:solidFill>
              </a:rPr>
              <a:t> 성질을 규명함으로써 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ko-KR" altLang="en-US" dirty="0" smtClean="0">
                <a:solidFill>
                  <a:schemeClr val="tx1"/>
                </a:solidFill>
              </a:rPr>
              <a:t>우주 초기의 생성과 우주의 진화과정을 밝힘</a:t>
            </a:r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980728"/>
            <a:ext cx="2664296" cy="2220184"/>
          </a:xfrm>
          <a:prstGeom prst="rect">
            <a:avLst/>
          </a:prstGeom>
        </p:spPr>
      </p:pic>
      <p:grpSp>
        <p:nvGrpSpPr>
          <p:cNvPr id="5" name="Group 9"/>
          <p:cNvGrpSpPr/>
          <p:nvPr/>
        </p:nvGrpSpPr>
        <p:grpSpPr>
          <a:xfrm>
            <a:off x="5652120" y="3224316"/>
            <a:ext cx="2664296" cy="1932876"/>
            <a:chOff x="0" y="3670905"/>
            <a:chExt cx="3841742" cy="3187095"/>
          </a:xfrm>
        </p:grpSpPr>
        <p:pic>
          <p:nvPicPr>
            <p:cNvPr id="6" name="Picture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670905"/>
              <a:ext cx="3841742" cy="3187095"/>
            </a:xfrm>
            <a:prstGeom prst="rect">
              <a:avLst/>
            </a:prstGeom>
          </p:spPr>
        </p:pic>
        <p:pic>
          <p:nvPicPr>
            <p:cNvPr id="7" name="Picture 8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87542" y="6210498"/>
              <a:ext cx="1854200" cy="508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84"/>
          <a:stretch>
            <a:fillRect/>
          </a:stretch>
        </p:blipFill>
        <p:spPr bwMode="auto">
          <a:xfrm>
            <a:off x="364627" y="917316"/>
            <a:ext cx="4310341" cy="3511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C2372-FF43-4B49-964C-8FDDA3C4C225}" type="slidenum">
              <a:rPr lang="ko-KR" altLang="en-US" smtClean="0"/>
              <a:pPr>
                <a:defRPr/>
              </a:pPr>
              <a:t>6</a:t>
            </a:fld>
            <a:endParaRPr lang="ko-KR" altLang="en-US" dirty="0"/>
          </a:p>
        </p:txBody>
      </p:sp>
      <p:sp>
        <p:nvSpPr>
          <p:cNvPr id="8" name="날짜 개체 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B495-2652-4C5E-9D80-603727B64844}" type="datetime1">
              <a:rPr lang="en-US" altLang="ko-KR" smtClean="0"/>
              <a:t>6/24/2019</a:t>
            </a:fld>
            <a:endParaRPr lang="ko-KR" altLang="en-US" dirty="0"/>
          </a:p>
        </p:txBody>
      </p:sp>
      <p:sp>
        <p:nvSpPr>
          <p:cNvPr id="11" name="바닥글 개체 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NPS 2019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240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" y="277813"/>
            <a:ext cx="2359620" cy="332399"/>
          </a:xfrm>
        </p:spPr>
        <p:txBody>
          <a:bodyPr/>
          <a:lstStyle/>
          <a:p>
            <a:r>
              <a:rPr lang="ko-KR" altLang="en-US" dirty="0" smtClean="0"/>
              <a:t>한국앨리스실험팀</a:t>
            </a:r>
            <a:endParaRPr lang="en-US" dirty="0"/>
          </a:p>
        </p:txBody>
      </p:sp>
      <p:pic>
        <p:nvPicPr>
          <p:cNvPr id="3" name="Picture 2" descr="http://www.image114.co.kr/files/attach/images/11093/789/012/%EB%82%A8%ED%95%9C%EC%A7%80%EB%8F%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07" y="1526993"/>
            <a:ext cx="3419475" cy="522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그룹 42"/>
          <p:cNvGrpSpPr/>
          <p:nvPr/>
        </p:nvGrpSpPr>
        <p:grpSpPr>
          <a:xfrm>
            <a:off x="3035889" y="1045585"/>
            <a:ext cx="2177509" cy="1519319"/>
            <a:chOff x="3035889" y="1045585"/>
            <a:chExt cx="2177509" cy="1519319"/>
          </a:xfrm>
        </p:grpSpPr>
        <p:cxnSp>
          <p:nvCxnSpPr>
            <p:cNvPr id="16" name="직선 화살표 연결선 41"/>
            <p:cNvCxnSpPr>
              <a:stCxn id="39" idx="1"/>
            </p:cNvCxnSpPr>
            <p:nvPr/>
          </p:nvCxnSpPr>
          <p:spPr bwMode="auto">
            <a:xfrm flipH="1">
              <a:off x="3035889" y="1512793"/>
              <a:ext cx="1248078" cy="1052111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096" b="94853" l="6250" r="96042"/>
                      </a14:imgEffect>
                    </a14:imgLayer>
                  </a14:imgProps>
                </a:ext>
              </a:extLst>
            </a:blip>
            <a:srcRect l="3155" t="14175" r="3346" b="2883"/>
            <a:stretch/>
          </p:blipFill>
          <p:spPr>
            <a:xfrm>
              <a:off x="4283967" y="1045585"/>
              <a:ext cx="929431" cy="934416"/>
            </a:xfrm>
            <a:prstGeom prst="rect">
              <a:avLst/>
            </a:prstGeom>
          </p:spPr>
        </p:pic>
      </p:grpSp>
      <p:sp>
        <p:nvSpPr>
          <p:cNvPr id="41" name="TextBox 40"/>
          <p:cNvSpPr txBox="1"/>
          <p:nvPr/>
        </p:nvSpPr>
        <p:spPr>
          <a:xfrm>
            <a:off x="6238839" y="3861048"/>
            <a:ext cx="2822701" cy="13388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r>
              <a:rPr kumimoji="0" lang="ko-KR" altLang="en-US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개 대학</a:t>
            </a:r>
            <a:r>
              <a:rPr kumimoji="0" lang="en-US" altLang="ko-KR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+1</a:t>
            </a:r>
            <a:r>
              <a:rPr kumimoji="0" lang="ko-KR" altLang="en-US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개 기관</a:t>
            </a:r>
            <a:endParaRPr kumimoji="0" lang="en-US" altLang="ko-KR" sz="18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Participants</a:t>
            </a:r>
            <a:r>
              <a:rPr kumimoji="0" lang="ko-KR" altLang="en-US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en-US" altLang="ko-KR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en-US" altLang="ko-KR" sz="18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34</a:t>
            </a:r>
            <a:r>
              <a:rPr kumimoji="0" lang="en-US" altLang="ko-KR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충북대 </a:t>
            </a:r>
            <a:r>
              <a:rPr kumimoji="0" lang="ko-KR" altLang="en-US" sz="1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기관가입</a:t>
            </a:r>
            <a:r>
              <a:rPr kumimoji="0" lang="ko-KR" altLang="en-US" sz="1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추진 중</a:t>
            </a:r>
            <a:endParaRPr kumimoji="0" lang="en-US" altLang="ko-KR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3" name="그룹 32"/>
          <p:cNvGrpSpPr/>
          <p:nvPr/>
        </p:nvGrpSpPr>
        <p:grpSpPr>
          <a:xfrm>
            <a:off x="515300" y="2112389"/>
            <a:ext cx="2028910" cy="853598"/>
            <a:chOff x="515300" y="2112389"/>
            <a:chExt cx="2028910" cy="853598"/>
          </a:xfrm>
        </p:grpSpPr>
        <p:cxnSp>
          <p:nvCxnSpPr>
            <p:cNvPr id="11" name="직선 화살표 연결선 17"/>
            <p:cNvCxnSpPr>
              <a:stCxn id="28" idx="3"/>
            </p:cNvCxnSpPr>
            <p:nvPr/>
          </p:nvCxnSpPr>
          <p:spPr bwMode="auto">
            <a:xfrm>
              <a:off x="1374009" y="2539188"/>
              <a:ext cx="1170201" cy="179605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28" name="Picture 27" descr="logo_0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300" y="2112389"/>
              <a:ext cx="858709" cy="853598"/>
            </a:xfrm>
            <a:prstGeom prst="rect">
              <a:avLst/>
            </a:prstGeom>
          </p:spPr>
        </p:pic>
      </p:grpSp>
      <p:grpSp>
        <p:nvGrpSpPr>
          <p:cNvPr id="40" name="그룹 39"/>
          <p:cNvGrpSpPr/>
          <p:nvPr/>
        </p:nvGrpSpPr>
        <p:grpSpPr>
          <a:xfrm>
            <a:off x="1827182" y="959405"/>
            <a:ext cx="1037960" cy="1605499"/>
            <a:chOff x="1827182" y="959405"/>
            <a:chExt cx="1037960" cy="1605499"/>
          </a:xfrm>
        </p:grpSpPr>
        <p:cxnSp>
          <p:nvCxnSpPr>
            <p:cNvPr id="23" name="직선 화살표 연결선 33"/>
            <p:cNvCxnSpPr>
              <a:stCxn id="30" idx="2"/>
            </p:cNvCxnSpPr>
            <p:nvPr/>
          </p:nvCxnSpPr>
          <p:spPr bwMode="auto">
            <a:xfrm>
              <a:off x="2266746" y="1838533"/>
              <a:ext cx="598396" cy="726371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30" name="Picture 29" descr="img_symbol6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7182" y="959405"/>
              <a:ext cx="879128" cy="879128"/>
            </a:xfrm>
            <a:prstGeom prst="rect">
              <a:avLst/>
            </a:prstGeom>
          </p:spPr>
        </p:pic>
      </p:grpSp>
      <p:grpSp>
        <p:nvGrpSpPr>
          <p:cNvPr id="47" name="그룹 46"/>
          <p:cNvGrpSpPr/>
          <p:nvPr/>
        </p:nvGrpSpPr>
        <p:grpSpPr>
          <a:xfrm>
            <a:off x="4380880" y="5067107"/>
            <a:ext cx="1643555" cy="916910"/>
            <a:chOff x="4380880" y="5067107"/>
            <a:chExt cx="1643555" cy="916910"/>
          </a:xfrm>
        </p:grpSpPr>
        <p:cxnSp>
          <p:nvCxnSpPr>
            <p:cNvPr id="14" name="직선 화살표 연결선 32"/>
            <p:cNvCxnSpPr>
              <a:stCxn id="38" idx="1"/>
            </p:cNvCxnSpPr>
            <p:nvPr/>
          </p:nvCxnSpPr>
          <p:spPr bwMode="auto">
            <a:xfrm flipH="1" flipV="1">
              <a:off x="4380880" y="5195446"/>
              <a:ext cx="688964" cy="330116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38" name="Picture 37" descr="symbol0401.jp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9844" y="5067107"/>
              <a:ext cx="954591" cy="916910"/>
            </a:xfrm>
            <a:prstGeom prst="rect">
              <a:avLst/>
            </a:prstGeom>
          </p:spPr>
        </p:pic>
      </p:grpSp>
      <p:grpSp>
        <p:nvGrpSpPr>
          <p:cNvPr id="19" name="그룹 18"/>
          <p:cNvGrpSpPr/>
          <p:nvPr/>
        </p:nvGrpSpPr>
        <p:grpSpPr>
          <a:xfrm>
            <a:off x="6721139" y="1586797"/>
            <a:ext cx="1427066" cy="1821745"/>
            <a:chOff x="1059223" y="392979"/>
            <a:chExt cx="4389719" cy="5750835"/>
          </a:xfrm>
        </p:grpSpPr>
        <p:pic>
          <p:nvPicPr>
            <p:cNvPr id="20" name="그림 1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462"/>
            <a:stretch/>
          </p:blipFill>
          <p:spPr>
            <a:xfrm>
              <a:off x="1059223" y="392979"/>
              <a:ext cx="4389719" cy="4421618"/>
            </a:xfrm>
            <a:prstGeom prst="rect">
              <a:avLst/>
            </a:prstGeom>
          </p:spPr>
        </p:pic>
        <p:pic>
          <p:nvPicPr>
            <p:cNvPr id="21" name="그림 20"/>
            <p:cNvPicPr>
              <a:picLocks noChangeAspect="1"/>
            </p:cNvPicPr>
            <p:nvPr/>
          </p:nvPicPr>
          <p:blipFill rotWithShape="1">
            <a:blip r:embed="rId9"/>
            <a:srcRect l="12839" t="24317" r="12121" b="37194"/>
            <a:stretch/>
          </p:blipFill>
          <p:spPr>
            <a:xfrm>
              <a:off x="1059223" y="4958825"/>
              <a:ext cx="4387032" cy="1184989"/>
            </a:xfrm>
            <a:prstGeom prst="rect">
              <a:avLst/>
            </a:prstGeom>
          </p:spPr>
        </p:pic>
      </p:grpSp>
      <p:grpSp>
        <p:nvGrpSpPr>
          <p:cNvPr id="31" name="그룹 30"/>
          <p:cNvGrpSpPr/>
          <p:nvPr/>
        </p:nvGrpSpPr>
        <p:grpSpPr>
          <a:xfrm>
            <a:off x="515300" y="3444264"/>
            <a:ext cx="2513650" cy="636606"/>
            <a:chOff x="515300" y="3444264"/>
            <a:chExt cx="2513650" cy="636606"/>
          </a:xfrm>
        </p:grpSpPr>
        <p:pic>
          <p:nvPicPr>
            <p:cNvPr id="22" name="그림 2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15300" y="3444264"/>
              <a:ext cx="1049925" cy="636606"/>
            </a:xfrm>
            <a:prstGeom prst="rect">
              <a:avLst/>
            </a:prstGeom>
            <a:ln>
              <a:solidFill>
                <a:srgbClr val="008000"/>
              </a:solidFill>
            </a:ln>
          </p:spPr>
        </p:pic>
        <p:cxnSp>
          <p:nvCxnSpPr>
            <p:cNvPr id="25" name="직선 화살표 연결선 41"/>
            <p:cNvCxnSpPr>
              <a:stCxn id="22" idx="3"/>
            </p:cNvCxnSpPr>
            <p:nvPr/>
          </p:nvCxnSpPr>
          <p:spPr bwMode="auto">
            <a:xfrm>
              <a:off x="1565225" y="3762567"/>
              <a:ext cx="1463725" cy="98481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7</a:t>
            </a:fld>
            <a:endParaRPr lang="ko-KR" altLang="en-US" dirty="0"/>
          </a:p>
        </p:txBody>
      </p:sp>
      <p:grpSp>
        <p:nvGrpSpPr>
          <p:cNvPr id="45" name="그룹 44"/>
          <p:cNvGrpSpPr/>
          <p:nvPr/>
        </p:nvGrpSpPr>
        <p:grpSpPr>
          <a:xfrm>
            <a:off x="4121743" y="1941848"/>
            <a:ext cx="1608130" cy="848508"/>
            <a:chOff x="4121743" y="1941848"/>
            <a:chExt cx="1608130" cy="848508"/>
          </a:xfrm>
        </p:grpSpPr>
        <p:cxnSp>
          <p:nvCxnSpPr>
            <p:cNvPr id="35" name="직선 화살표 연결선 41"/>
            <p:cNvCxnSpPr>
              <a:stCxn id="4" idx="1"/>
            </p:cNvCxnSpPr>
            <p:nvPr/>
          </p:nvCxnSpPr>
          <p:spPr bwMode="auto">
            <a:xfrm flipH="1">
              <a:off x="4121743" y="2366102"/>
              <a:ext cx="729640" cy="76944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851383" y="1941848"/>
              <a:ext cx="878490" cy="848508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908880" y="4422489"/>
            <a:ext cx="1897589" cy="931945"/>
            <a:chOff x="908880" y="4422489"/>
            <a:chExt cx="1897589" cy="931945"/>
          </a:xfrm>
        </p:grpSpPr>
        <p:cxnSp>
          <p:nvCxnSpPr>
            <p:cNvPr id="13" name="직선 화살표 연결선 23"/>
            <p:cNvCxnSpPr/>
            <p:nvPr/>
          </p:nvCxnSpPr>
          <p:spPr bwMode="auto">
            <a:xfrm flipV="1">
              <a:off x="1840825" y="4561703"/>
              <a:ext cx="965644" cy="326758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1028" name="Picture 4" descr="êµ­ë¬¸ì ì©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8880" y="4422489"/>
              <a:ext cx="931945" cy="9319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그룹 17"/>
          <p:cNvGrpSpPr/>
          <p:nvPr/>
        </p:nvGrpSpPr>
        <p:grpSpPr>
          <a:xfrm>
            <a:off x="3433745" y="3099512"/>
            <a:ext cx="2281958" cy="833389"/>
            <a:chOff x="3433745" y="3099512"/>
            <a:chExt cx="2281958" cy="833389"/>
          </a:xfrm>
        </p:grpSpPr>
        <p:cxnSp>
          <p:nvCxnSpPr>
            <p:cNvPr id="24" name="직선 화살표 연결선 41"/>
            <p:cNvCxnSpPr>
              <a:stCxn id="15" idx="1"/>
            </p:cNvCxnSpPr>
            <p:nvPr/>
          </p:nvCxnSpPr>
          <p:spPr bwMode="auto">
            <a:xfrm flipH="1" flipV="1">
              <a:off x="3433745" y="3314684"/>
              <a:ext cx="1455079" cy="201523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15" name="그림 14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824" y="3099512"/>
              <a:ext cx="826879" cy="833389"/>
            </a:xfrm>
            <a:prstGeom prst="rect">
              <a:avLst/>
            </a:prstGeom>
          </p:spPr>
        </p:pic>
      </p:grp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70CFF-9553-43EA-A3EB-AF802EAD2A25}" type="datetime1">
              <a:rPr lang="en-US" altLang="ko-KR" smtClean="0"/>
              <a:t>6/24/2019</a:t>
            </a:fld>
            <a:endParaRPr lang="ko-KR" altLang="en-US" dirty="0"/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NPS 2019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388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07704" y="2924944"/>
            <a:ext cx="4706417" cy="553998"/>
          </a:xfrm>
        </p:spPr>
        <p:txBody>
          <a:bodyPr/>
          <a:lstStyle/>
          <a:p>
            <a:r>
              <a:rPr lang="ko-KR" altLang="en-US" sz="4000" dirty="0" smtClean="0"/>
              <a:t>물리학회 내의 </a:t>
            </a:r>
            <a:r>
              <a:rPr lang="ko-KR" altLang="en-US" sz="4000" dirty="0" err="1" smtClean="0"/>
              <a:t>핵분과</a:t>
            </a:r>
            <a:endParaRPr lang="ko-KR" altLang="en-US" sz="40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C2372-FF43-4B49-964C-8FDDA3C4C225}" type="slidenum">
              <a:rPr kumimoji="0" lang="ko-KR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맑은 고딕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맑은 고딕"/>
              <a:cs typeface="+mn-cs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0D67-9B5E-40F1-908D-EABA56211422}" type="datetime1">
              <a:rPr lang="en-US" altLang="ko-KR" smtClean="0"/>
              <a:t>6/24/2019</a:t>
            </a:fld>
            <a:endParaRPr lang="ko-KR" altLang="en-US" dirty="0" smtClean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NPS 2019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856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5408" y="278233"/>
            <a:ext cx="1607812" cy="332399"/>
          </a:xfrm>
        </p:spPr>
        <p:txBody>
          <a:bodyPr/>
          <a:lstStyle/>
          <a:p>
            <a:r>
              <a:rPr lang="ko-KR" altLang="en-US" dirty="0" err="1" smtClean="0"/>
              <a:t>핵분과</a:t>
            </a:r>
            <a:r>
              <a:rPr lang="ko-KR" altLang="en-US" dirty="0" smtClean="0"/>
              <a:t> 현황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C2372-FF43-4B49-964C-8FDDA3C4C225}" type="slidenum">
              <a:rPr lang="ko-KR" altLang="en-US" smtClean="0"/>
              <a:pPr>
                <a:defRPr/>
              </a:pPr>
              <a:t>9</a:t>
            </a:fld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D56B0-5807-4A87-84DE-F2DD0604090B}" type="datetime1">
              <a:rPr lang="en-US" altLang="ko-KR" smtClean="0"/>
              <a:t>6/24/2019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NPS 2019</a:t>
            </a:r>
            <a:endParaRPr lang="ko-KR" altLang="en-US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202137"/>
              </p:ext>
            </p:extLst>
          </p:nvPr>
        </p:nvGraphicFramePr>
        <p:xfrm>
          <a:off x="4067944" y="56305"/>
          <a:ext cx="4957860" cy="2292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5308">
                  <a:extLst>
                    <a:ext uri="{9D8B030D-6E8A-4147-A177-3AD203B41FA5}">
                      <a16:colId xmlns:a16="http://schemas.microsoft.com/office/drawing/2014/main" val="1581981583"/>
                    </a:ext>
                  </a:extLst>
                </a:gridCol>
                <a:gridCol w="598936">
                  <a:extLst>
                    <a:ext uri="{9D8B030D-6E8A-4147-A177-3AD203B41FA5}">
                      <a16:colId xmlns:a16="http://schemas.microsoft.com/office/drawing/2014/main" val="2764059554"/>
                    </a:ext>
                  </a:extLst>
                </a:gridCol>
                <a:gridCol w="598936">
                  <a:extLst>
                    <a:ext uri="{9D8B030D-6E8A-4147-A177-3AD203B41FA5}">
                      <a16:colId xmlns:a16="http://schemas.microsoft.com/office/drawing/2014/main" val="15991652"/>
                    </a:ext>
                  </a:extLst>
                </a:gridCol>
                <a:gridCol w="598936">
                  <a:extLst>
                    <a:ext uri="{9D8B030D-6E8A-4147-A177-3AD203B41FA5}">
                      <a16:colId xmlns:a16="http://schemas.microsoft.com/office/drawing/2014/main" val="2091136368"/>
                    </a:ext>
                  </a:extLst>
                </a:gridCol>
                <a:gridCol w="598936">
                  <a:extLst>
                    <a:ext uri="{9D8B030D-6E8A-4147-A177-3AD203B41FA5}">
                      <a16:colId xmlns:a16="http://schemas.microsoft.com/office/drawing/2014/main" val="1981354905"/>
                    </a:ext>
                  </a:extLst>
                </a:gridCol>
                <a:gridCol w="598936">
                  <a:extLst>
                    <a:ext uri="{9D8B030D-6E8A-4147-A177-3AD203B41FA5}">
                      <a16:colId xmlns:a16="http://schemas.microsoft.com/office/drawing/2014/main" val="2788082371"/>
                    </a:ext>
                  </a:extLst>
                </a:gridCol>
                <a:gridCol w="598936">
                  <a:extLst>
                    <a:ext uri="{9D8B030D-6E8A-4147-A177-3AD203B41FA5}">
                      <a16:colId xmlns:a16="http://schemas.microsoft.com/office/drawing/2014/main" val="3947769978"/>
                    </a:ext>
                  </a:extLst>
                </a:gridCol>
                <a:gridCol w="598936">
                  <a:extLst>
                    <a:ext uri="{9D8B030D-6E8A-4147-A177-3AD203B41FA5}">
                      <a16:colId xmlns:a16="http://schemas.microsoft.com/office/drawing/2014/main" val="2126794687"/>
                    </a:ext>
                  </a:extLst>
                </a:gridCol>
              </a:tblGrid>
              <a:tr h="323312">
                <a:tc rowSpan="2"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000" kern="0" dirty="0">
                          <a:effectLst/>
                        </a:rPr>
                        <a:t>구분</a:t>
                      </a:r>
                      <a:endParaRPr lang="en-US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 gridSpan="3"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000" kern="0">
                          <a:effectLst/>
                        </a:rPr>
                        <a:t>정</a:t>
                      </a:r>
                      <a:r>
                        <a:rPr lang="en-US" sz="1000" kern="0">
                          <a:effectLst/>
                        </a:rPr>
                        <a:t>/</a:t>
                      </a:r>
                      <a:r>
                        <a:rPr lang="ko-KR" sz="1000" kern="0">
                          <a:effectLst/>
                        </a:rPr>
                        <a:t>평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000" kern="0">
                          <a:effectLst/>
                        </a:rPr>
                        <a:t>학생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000" kern="0">
                          <a:effectLst/>
                        </a:rPr>
                        <a:t>전체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val="3201155437"/>
                  </a:ext>
                </a:extLst>
              </a:tr>
              <a:tr h="3380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000" kern="0">
                          <a:effectLst/>
                        </a:rPr>
                        <a:t>남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000" kern="0">
                          <a:effectLst/>
                        </a:rPr>
                        <a:t>여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000" kern="0">
                          <a:effectLst/>
                        </a:rPr>
                        <a:t>소계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000" kern="0">
                          <a:effectLst/>
                        </a:rPr>
                        <a:t>남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000" kern="0">
                          <a:effectLst/>
                        </a:rPr>
                        <a:t>여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000" kern="0">
                          <a:effectLst/>
                        </a:rPr>
                        <a:t>소계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4983323"/>
                  </a:ext>
                </a:extLst>
              </a:tr>
              <a:tr h="338008"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2014</a:t>
                      </a:r>
                      <a:r>
                        <a:rPr lang="ko-KR" sz="1000" kern="0">
                          <a:effectLst/>
                        </a:rPr>
                        <a:t>년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71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11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82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11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0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11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93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val="4199609885"/>
                  </a:ext>
                </a:extLst>
              </a:tr>
              <a:tr h="323312"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2015</a:t>
                      </a:r>
                      <a:r>
                        <a:rPr lang="ko-KR" sz="1000" kern="0">
                          <a:effectLst/>
                        </a:rPr>
                        <a:t>년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75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8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83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14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7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21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104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val="4152337054"/>
                  </a:ext>
                </a:extLst>
              </a:tr>
              <a:tr h="323312"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2016</a:t>
                      </a:r>
                      <a:r>
                        <a:rPr lang="ko-KR" sz="1000" kern="0">
                          <a:effectLst/>
                        </a:rPr>
                        <a:t>년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61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11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72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15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11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26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98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val="275866982"/>
                  </a:ext>
                </a:extLst>
              </a:tr>
              <a:tr h="323312"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2017</a:t>
                      </a:r>
                      <a:r>
                        <a:rPr lang="ko-KR" sz="1000" kern="0">
                          <a:effectLst/>
                        </a:rPr>
                        <a:t>년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64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8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72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15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5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20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92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val="2050350100"/>
                  </a:ext>
                </a:extLst>
              </a:tr>
              <a:tr h="323312"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2018</a:t>
                      </a:r>
                      <a:r>
                        <a:rPr lang="ko-KR" sz="1000" kern="0">
                          <a:effectLst/>
                        </a:rPr>
                        <a:t>년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61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4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65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10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</a:rPr>
                        <a:t>11</a:t>
                      </a:r>
                      <a:endParaRPr lang="en-US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</a:rPr>
                        <a:t>76</a:t>
                      </a:r>
                      <a:endParaRPr lang="en-US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val="562874488"/>
                  </a:ext>
                </a:extLst>
              </a:tr>
            </a:tbl>
          </a:graphicData>
        </a:graphic>
      </p:graphicFrame>
      <p:pic>
        <p:nvPicPr>
          <p:cNvPr id="8" name="그림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314" y="2492896"/>
            <a:ext cx="6797062" cy="4228579"/>
          </a:xfrm>
          <a:prstGeom prst="rect">
            <a:avLst/>
          </a:prstGeom>
        </p:spPr>
      </p:pic>
      <p:sp>
        <p:nvSpPr>
          <p:cNvPr id="9" name="내용 개체 틀 8"/>
          <p:cNvSpPr>
            <a:spLocks noGrp="1"/>
          </p:cNvSpPr>
          <p:nvPr>
            <p:ph idx="1"/>
          </p:nvPr>
        </p:nvSpPr>
        <p:spPr>
          <a:xfrm>
            <a:off x="250825" y="1114424"/>
            <a:ext cx="3169047" cy="1234457"/>
          </a:xfrm>
          <a:solidFill>
            <a:srgbClr val="C00000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2019</a:t>
            </a:r>
            <a:r>
              <a:rPr lang="ko-KR" altLang="en-US" dirty="0" smtClean="0">
                <a:solidFill>
                  <a:schemeClr val="bg1"/>
                </a:solidFill>
              </a:rPr>
              <a:t>년 </a:t>
            </a:r>
            <a:r>
              <a:rPr lang="en-US" altLang="ko-KR" dirty="0" smtClean="0">
                <a:solidFill>
                  <a:schemeClr val="bg1"/>
                </a:solidFill>
              </a:rPr>
              <a:t>4</a:t>
            </a:r>
            <a:r>
              <a:rPr lang="ko-KR" altLang="en-US" dirty="0" smtClean="0">
                <a:solidFill>
                  <a:schemeClr val="bg1"/>
                </a:solidFill>
              </a:rPr>
              <a:t>월 현재</a:t>
            </a:r>
            <a:endParaRPr lang="en-US" altLang="ko-KR" dirty="0" smtClean="0">
              <a:solidFill>
                <a:schemeClr val="bg1"/>
              </a:solidFill>
            </a:endParaRPr>
          </a:p>
          <a:p>
            <a:pPr lvl="1"/>
            <a:r>
              <a:rPr lang="ko-KR" altLang="en-US" dirty="0" smtClean="0">
                <a:solidFill>
                  <a:schemeClr val="bg1"/>
                </a:solidFill>
              </a:rPr>
              <a:t>정회원</a:t>
            </a:r>
            <a:r>
              <a:rPr lang="en-US" altLang="ko-KR" dirty="0" smtClean="0">
                <a:solidFill>
                  <a:schemeClr val="bg1"/>
                </a:solidFill>
              </a:rPr>
              <a:t>, </a:t>
            </a:r>
            <a:r>
              <a:rPr lang="ko-KR" altLang="en-US" dirty="0" err="1">
                <a:solidFill>
                  <a:schemeClr val="bg1"/>
                </a:solidFill>
              </a:rPr>
              <a:t>평</a:t>
            </a:r>
            <a:r>
              <a:rPr lang="ko-KR" altLang="en-US" dirty="0" err="1" smtClean="0">
                <a:solidFill>
                  <a:schemeClr val="bg1"/>
                </a:solidFill>
              </a:rPr>
              <a:t>회원</a:t>
            </a:r>
            <a:r>
              <a:rPr lang="ko-KR" altLang="en-US" dirty="0" smtClean="0">
                <a:solidFill>
                  <a:schemeClr val="bg1"/>
                </a:solidFill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</a:rPr>
              <a:t>: 284</a:t>
            </a:r>
            <a:r>
              <a:rPr lang="ko-KR" altLang="en-US" dirty="0" smtClean="0">
                <a:solidFill>
                  <a:schemeClr val="bg1"/>
                </a:solidFill>
              </a:rPr>
              <a:t>명</a:t>
            </a:r>
            <a:endParaRPr lang="en-US" altLang="ko-KR" dirty="0" smtClean="0">
              <a:solidFill>
                <a:schemeClr val="bg1"/>
              </a:solidFill>
            </a:endParaRPr>
          </a:p>
          <a:p>
            <a:pPr lvl="1"/>
            <a:r>
              <a:rPr lang="ko-KR" altLang="en-US" dirty="0" err="1" smtClean="0">
                <a:solidFill>
                  <a:schemeClr val="bg1"/>
                </a:solidFill>
              </a:rPr>
              <a:t>학생회원</a:t>
            </a:r>
            <a:r>
              <a:rPr lang="ko-KR" altLang="en-US" dirty="0" smtClean="0">
                <a:solidFill>
                  <a:schemeClr val="bg1"/>
                </a:solidFill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</a:rPr>
              <a:t>: 94</a:t>
            </a:r>
            <a:r>
              <a:rPr lang="ko-KR" altLang="en-US" dirty="0" smtClean="0">
                <a:solidFill>
                  <a:schemeClr val="bg1"/>
                </a:solidFill>
              </a:rPr>
              <a:t>명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305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/>
    </p:bldLst>
  </p:timing>
</p:sld>
</file>

<file path=ppt/theme/theme1.xml><?xml version="1.0" encoding="utf-8"?>
<a:theme xmlns:a="http://schemas.openxmlformats.org/drawingml/2006/main" name="Office 테마">
  <a:themeElements>
    <a:clrScheme name="회색조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2400" dirty="0" smtClean="0">
            <a:solidFill>
              <a:schemeClr val="tx1"/>
            </a:solidFill>
            <a:latin typeface="+mn-ea"/>
            <a:ea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9562</TotalTime>
  <Words>680</Words>
  <Application>Microsoft Office PowerPoint</Application>
  <PresentationFormat>화면 슬라이드 쇼(4:3)</PresentationFormat>
  <Paragraphs>266</Paragraphs>
  <Slides>22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34" baseType="lpstr">
      <vt:lpstr>HY동녘M</vt:lpstr>
      <vt:lpstr>굴림</vt:lpstr>
      <vt:lpstr>나눔고딕</vt:lpstr>
      <vt:lpstr>돋움</vt:lpstr>
      <vt:lpstr>맑은 고딕</vt:lpstr>
      <vt:lpstr>휴먼모음T</vt:lpstr>
      <vt:lpstr>Arial</vt:lpstr>
      <vt:lpstr>Calibri</vt:lpstr>
      <vt:lpstr>Tahoma</vt:lpstr>
      <vt:lpstr>Times New Roman</vt:lpstr>
      <vt:lpstr>Wingdings</vt:lpstr>
      <vt:lpstr>Office 테마</vt:lpstr>
      <vt:lpstr>Status of  Korean NP Society</vt:lpstr>
      <vt:lpstr>CONTENTS</vt:lpstr>
      <vt:lpstr>PowerPoint 프레젠테이션</vt:lpstr>
      <vt:lpstr>경력</vt:lpstr>
      <vt:lpstr>PowerPoint 프레젠테이션</vt:lpstr>
      <vt:lpstr>연구내용</vt:lpstr>
      <vt:lpstr>한국앨리스실험팀</vt:lpstr>
      <vt:lpstr>물리학회 내의 핵분과</vt:lpstr>
      <vt:lpstr>핵분과 현황</vt:lpstr>
      <vt:lpstr>물리학회 분과 현황</vt:lpstr>
      <vt:lpstr>회원수</vt:lpstr>
      <vt:lpstr>물리학회 논문발표수</vt:lpstr>
      <vt:lpstr>파이오니어링 세션</vt:lpstr>
      <vt:lpstr>핵물리분과 홈페이지</vt:lpstr>
      <vt:lpstr>보산핵물리학상</vt:lpstr>
      <vt:lpstr>대중강연</vt:lpstr>
      <vt:lpstr>세계 속의 한국 핵물리 학계</vt:lpstr>
      <vt:lpstr>SWAT</vt:lpstr>
      <vt:lpstr>세계의 가속기 현황</vt:lpstr>
      <vt:lpstr>세계는 지금 가속기 경쟁?</vt:lpstr>
      <vt:lpstr>Future Colliders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Women Physicist in Korea</dc:title>
  <dc:creator>LENOVO USER</dc:creator>
  <cp:lastModifiedBy>Jin-Hee Yoon</cp:lastModifiedBy>
  <cp:revision>427</cp:revision>
  <cp:lastPrinted>2019-03-29T14:50:58Z</cp:lastPrinted>
  <dcterms:created xsi:type="dcterms:W3CDTF">2006-08-06T03:08:58Z</dcterms:created>
  <dcterms:modified xsi:type="dcterms:W3CDTF">2019-06-24T03:48:50Z</dcterms:modified>
</cp:coreProperties>
</file>