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9" r:id="rId2"/>
  </p:sldMasterIdLst>
  <p:notesMasterIdLst>
    <p:notesMasterId r:id="rId43"/>
  </p:notesMasterIdLst>
  <p:sldIdLst>
    <p:sldId id="257" r:id="rId3"/>
    <p:sldId id="259" r:id="rId4"/>
    <p:sldId id="301" r:id="rId5"/>
    <p:sldId id="261" r:id="rId6"/>
    <p:sldId id="262" r:id="rId7"/>
    <p:sldId id="263" r:id="rId8"/>
    <p:sldId id="258" r:id="rId9"/>
    <p:sldId id="264" r:id="rId10"/>
    <p:sldId id="265" r:id="rId11"/>
    <p:sldId id="304" r:id="rId12"/>
    <p:sldId id="266" r:id="rId13"/>
    <p:sldId id="267" r:id="rId14"/>
    <p:sldId id="328" r:id="rId15"/>
    <p:sldId id="329" r:id="rId16"/>
    <p:sldId id="330" r:id="rId17"/>
    <p:sldId id="331" r:id="rId18"/>
    <p:sldId id="332" r:id="rId19"/>
    <p:sldId id="306" r:id="rId20"/>
    <p:sldId id="274" r:id="rId21"/>
    <p:sldId id="291" r:id="rId22"/>
    <p:sldId id="292" r:id="rId23"/>
    <p:sldId id="294" r:id="rId24"/>
    <p:sldId id="318" r:id="rId25"/>
    <p:sldId id="275" r:id="rId26"/>
    <p:sldId id="282" r:id="rId27"/>
    <p:sldId id="298" r:id="rId28"/>
    <p:sldId id="299" r:id="rId29"/>
    <p:sldId id="317" r:id="rId30"/>
    <p:sldId id="314" r:id="rId31"/>
    <p:sldId id="315" r:id="rId32"/>
    <p:sldId id="313" r:id="rId33"/>
    <p:sldId id="327" r:id="rId34"/>
    <p:sldId id="326" r:id="rId35"/>
    <p:sldId id="333" r:id="rId36"/>
    <p:sldId id="334" r:id="rId37"/>
    <p:sldId id="335" r:id="rId38"/>
    <p:sldId id="336" r:id="rId39"/>
    <p:sldId id="337" r:id="rId40"/>
    <p:sldId id="338" r:id="rId41"/>
    <p:sldId id="276" r:id="rId4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ABAB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2138" autoAdjust="0"/>
  </p:normalViewPr>
  <p:slideViewPr>
    <p:cSldViewPr snapToGrid="0">
      <p:cViewPr varScale="1">
        <p:scale>
          <a:sx n="86" d="100"/>
          <a:sy n="86" d="100"/>
        </p:scale>
        <p:origin x="69" y="2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768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2B9F7-04D7-421F-B47B-1B3CFD182E5D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3AB4B-3088-44F6-A659-C2361B85A3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0800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B44D8-7459-4FE9-85A7-BEBB676B7916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7" name="슬라이드 노트 개체 틀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First, I’d like to appreciate organizers for giving me a chance to present my work.</a:t>
            </a:r>
          </a:p>
          <a:p>
            <a:r>
              <a:rPr lang="en-US" altLang="ko-KR" smtClean="0"/>
              <a:t>The title of this work </a:t>
            </a:r>
            <a:r>
              <a:rPr lang="en-US" altLang="ko-KR" b="1" smtClean="0"/>
              <a:t>is “isospin mass differences of singly heavy baryons”.</a:t>
            </a:r>
          </a:p>
          <a:p>
            <a:r>
              <a:rPr lang="en-US" altLang="ko-KR" smtClean="0"/>
              <a:t>The speaker is </a:t>
            </a:r>
            <a:r>
              <a:rPr lang="en-US" altLang="ko-KR" b="1" smtClean="0"/>
              <a:t>Ghil-Seok, Yang, Soongsil University</a:t>
            </a:r>
            <a:r>
              <a:rPr lang="en-US" altLang="ko-KR" smtClean="0"/>
              <a:t> and</a:t>
            </a:r>
          </a:p>
          <a:p>
            <a:r>
              <a:rPr lang="en-US" altLang="ko-KR" smtClean="0"/>
              <a:t>this work has been done with </a:t>
            </a:r>
            <a:r>
              <a:rPr lang="en-US" altLang="ko-KR" b="1" smtClean="0"/>
              <a:t>professor Kim</a:t>
            </a:r>
            <a:r>
              <a:rPr lang="en-US" altLang="ko-KR" smtClean="0"/>
              <a:t>, chairman of this session.</a:t>
            </a:r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3309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And this is for numerical results for masses of singly charmed and beauty baryons.</a:t>
            </a:r>
          </a:p>
          <a:p>
            <a:r>
              <a:rPr lang="en-US" altLang="ko-KR" b="1" smtClean="0"/>
              <a:t>This results are just from the soliton for the light baryons with a factor (Nc-1)/ Nc,</a:t>
            </a:r>
          </a:p>
          <a:p>
            <a:r>
              <a:rPr lang="en-US" altLang="ko-KR" b="0" smtClean="0"/>
              <a:t>and we can see whole results are in good agreement with experimental data.</a:t>
            </a:r>
            <a:endParaRPr lang="ko-KR" altLang="en-US" b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1251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And we have another results that can show successful Nc-1, modified pion-mean field for the heavy baryons.</a:t>
            </a:r>
          </a:p>
          <a:p>
            <a:r>
              <a:rPr lang="en-US" altLang="ko-KR" smtClean="0"/>
              <a:t>In the same way as baryon masses, ....</a:t>
            </a:r>
          </a:p>
          <a:p>
            <a:r>
              <a:rPr lang="en-US" altLang="ko-KR" smtClean="0"/>
              <a:t>dynamical model parameters a1, a2, a3 for strong decays</a:t>
            </a:r>
            <a:r>
              <a:rPr lang="en-US" altLang="ko-KR" baseline="0" smtClean="0"/>
              <a:t> can be modified by Nc-1.</a:t>
            </a:r>
            <a:endParaRPr lang="en-US" altLang="ko-KR" smtClean="0"/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60311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We obtain the strong decay widths of charmed baryons.</a:t>
            </a:r>
          </a:p>
          <a:p>
            <a:r>
              <a:rPr lang="en-US" altLang="ko-KR" smtClean="0"/>
              <a:t>In this picture, numbers on the horizental axis are the corresponding decay modes 1,2,3,4 and so on,</a:t>
            </a:r>
          </a:p>
          <a:p>
            <a:r>
              <a:rPr lang="en-US" altLang="ko-KR" smtClean="0"/>
              <a:t>and vertical axis is about decay widths in unit of MeV.</a:t>
            </a:r>
          </a:p>
          <a:p>
            <a:r>
              <a:rPr lang="en-US" altLang="ko-KR" smtClean="0"/>
              <a:t>The solid lines denote the experimental data with uncertainties and red spots are our prediction in this work. </a:t>
            </a:r>
          </a:p>
          <a:p>
            <a:r>
              <a:rPr lang="en-US" altLang="ko-KR" smtClean="0"/>
              <a:t>As you see, the results are in very good agreement with experimental data.</a:t>
            </a:r>
          </a:p>
          <a:p>
            <a:r>
              <a:rPr lang="en-US" altLang="ko-KR" smtClean="0"/>
              <a:t>From all these results, </a:t>
            </a:r>
            <a:r>
              <a:rPr lang="en-US" altLang="ko-KR" b="1" smtClean="0"/>
              <a:t>we can conclude that light quarks govern their structure of singly heavy baryons.</a:t>
            </a:r>
            <a:endParaRPr lang="ko-KR" altLang="en-US" b="1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9233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Now let me remind you the </a:t>
            </a:r>
            <a:r>
              <a:rPr lang="en-US" altLang="ko-KR" b="1" smtClean="0"/>
              <a:t>motivation</a:t>
            </a:r>
            <a:r>
              <a:rPr lang="en-US" altLang="ko-KR" smtClean="0"/>
              <a:t> of this work </a:t>
            </a:r>
          </a:p>
          <a:p>
            <a:r>
              <a:rPr lang="en-US" altLang="ko-KR" smtClean="0"/>
              <a:t>and talk</a:t>
            </a:r>
            <a:r>
              <a:rPr lang="en-US" altLang="ko-KR" baseline="0" smtClean="0"/>
              <a:t> about the </a:t>
            </a:r>
            <a:r>
              <a:rPr lang="en-US" altLang="ko-KR" b="1" baseline="0" smtClean="0"/>
              <a:t>isospin mass differences of singly heavy baryons</a:t>
            </a:r>
            <a:endParaRPr lang="ko-KR" altLang="en-US" b="1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95874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Basically, isospin symmetry-breaking effects are described by two contributions.</a:t>
            </a:r>
          </a:p>
          <a:p>
            <a:r>
              <a:rPr lang="en-US" altLang="ko-KR" smtClean="0"/>
              <a:t>One is electromagnetic self-energy and ....</a:t>
            </a:r>
          </a:p>
          <a:p>
            <a:r>
              <a:rPr lang="en-US" altLang="ko-KR" smtClean="0"/>
              <a:t>the other is hadronic contribution due to the current quark mass differences between up and down quarks.</a:t>
            </a:r>
          </a:p>
          <a:p>
            <a:r>
              <a:rPr lang="en-US" altLang="ko-KR" smtClean="0"/>
              <a:t>but usually, people don’t take into account EM self-energy because they assume that magnitude is very small.</a:t>
            </a:r>
          </a:p>
          <a:p>
            <a:r>
              <a:rPr lang="en-US" altLang="ko-KR" smtClean="0"/>
              <a:t>However, according to the analysis done by Gasser and Leutwyler in various studies, </a:t>
            </a:r>
            <a:r>
              <a:rPr lang="en-US" altLang="ko-KR" baseline="0" smtClean="0"/>
              <a:t> </a:t>
            </a:r>
          </a:p>
          <a:p>
            <a:r>
              <a:rPr lang="en-US" altLang="ko-KR" baseline="0" smtClean="0"/>
              <a:t>then </a:t>
            </a:r>
            <a:r>
              <a:rPr lang="en-US" altLang="ko-KR" smtClean="0"/>
              <a:t>EM self-energy effects are Non-negligible,  comparing with experimental data.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25554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In the chiral soliton model, </a:t>
            </a:r>
          </a:p>
          <a:p>
            <a:r>
              <a:rPr lang="en-US" altLang="ko-KR" smtClean="0"/>
              <a:t>we can construct the operator for EM self-energy with two-points correlation functions,</a:t>
            </a:r>
          </a:p>
          <a:p>
            <a:r>
              <a:rPr lang="en-US" altLang="ko-KR" smtClean="0"/>
              <a:t>It turns out that it was very successful for describing isospin mass differences of light baryons.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19730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Then </a:t>
            </a:r>
          </a:p>
          <a:p>
            <a:r>
              <a:rPr lang="en-US" altLang="ko-KR" smtClean="0"/>
              <a:t>we finally can write down all possible contributions </a:t>
            </a:r>
          </a:p>
          <a:p>
            <a:r>
              <a:rPr lang="en-US" altLang="ko-KR" smtClean="0"/>
              <a:t>for the isospin mass differences of singly heavy baryons</a:t>
            </a:r>
            <a:r>
              <a:rPr lang="en-US" altLang="ko-KR" baseline="0" smtClean="0"/>
              <a:t> with 4 contributions.</a:t>
            </a:r>
          </a:p>
          <a:p>
            <a:endParaRPr lang="en-US" altLang="ko-KR" smtClean="0"/>
          </a:p>
          <a:p>
            <a:r>
              <a:rPr lang="en-US" altLang="ko-KR" smtClean="0"/>
              <a:t>First one is from EM self-energy for a soliton,</a:t>
            </a:r>
          </a:p>
          <a:p>
            <a:r>
              <a:rPr lang="en-US" altLang="ko-KR" smtClean="0"/>
              <a:t>Second term is the hadronic contributions</a:t>
            </a:r>
          </a:p>
          <a:p>
            <a:r>
              <a:rPr lang="en-US" altLang="ko-KR" smtClean="0"/>
              <a:t>Third one is strong hyperfine interaction for the light quarks inside a heavy baryon.</a:t>
            </a:r>
          </a:p>
          <a:p>
            <a:r>
              <a:rPr lang="en-US" altLang="ko-KR" smtClean="0"/>
              <a:t>(Actually, this contribution</a:t>
            </a:r>
            <a:r>
              <a:rPr lang="en-US" altLang="ko-KR" baseline="0" smtClean="0"/>
              <a:t> corresponds to the arrangement of light quarks’ spins in a naive quark model.)</a:t>
            </a:r>
          </a:p>
          <a:p>
            <a:r>
              <a:rPr lang="en-US" altLang="ko-KR" smtClean="0"/>
              <a:t>And the last one is the Coulomb interaction between a soliton and a heavy quark.</a:t>
            </a:r>
          </a:p>
          <a:p>
            <a:r>
              <a:rPr lang="en-US" altLang="ko-KR" smtClean="0"/>
              <a:t>But you can find there are two</a:t>
            </a:r>
            <a:r>
              <a:rPr lang="en-US" altLang="ko-KR" baseline="0" smtClean="0"/>
              <a:t> additional parameters that we didn’t determine yet. </a:t>
            </a:r>
            <a:endParaRPr lang="en-US" altLang="ko-KR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08663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55195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These two parameters can be determined by</a:t>
            </a:r>
            <a:r>
              <a:rPr lang="en-US" altLang="ko-KR" baseline="0" smtClean="0"/>
              <a:t> two experimental values used as input.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7425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Then we can see the final results for isospin mass differences of singly baryon baryons.</a:t>
            </a:r>
          </a:p>
          <a:p>
            <a:r>
              <a:rPr lang="en-US" altLang="ko-KR" smtClean="0"/>
              <a:t>These 4 kind</a:t>
            </a:r>
            <a:r>
              <a:rPr lang="en-US" altLang="ko-KR" baseline="0" smtClean="0"/>
              <a:t> colored spots are for the EM, hadronic, hyperfine contributions about a soliton,</a:t>
            </a:r>
          </a:p>
          <a:p>
            <a:r>
              <a:rPr lang="en-US" altLang="ko-KR" smtClean="0"/>
              <a:t>Only this one is for the interaction between a soliton and a heavy quark.</a:t>
            </a:r>
          </a:p>
          <a:p>
            <a:r>
              <a:rPr lang="en-US" altLang="ko-KR" smtClean="0"/>
              <a:t>These baryons are antitriplet</a:t>
            </a:r>
            <a:r>
              <a:rPr lang="en-US" altLang="ko-KR" baseline="0" smtClean="0"/>
              <a:t> and thses are sextet baryons,...</a:t>
            </a:r>
          </a:p>
          <a:p>
            <a:r>
              <a:rPr lang="en-US" altLang="ko-KR" baseline="0" smtClean="0"/>
              <a:t>and boxed baryons are beauty baryons.</a:t>
            </a:r>
          </a:p>
          <a:p>
            <a:r>
              <a:rPr lang="en-US" altLang="ko-KR" baseline="0" smtClean="0"/>
              <a:t>Surprisingly, considering only the EM contributions, we can describe the experimental data for sextet charmed baryons,</a:t>
            </a:r>
          </a:p>
          <a:p>
            <a:r>
              <a:rPr lang="en-US" altLang="ko-KR" baseline="0" smtClean="0"/>
              <a:t>When we look into the values carefully, </a:t>
            </a:r>
          </a:p>
          <a:p>
            <a:r>
              <a:rPr lang="en-US" altLang="ko-KR" baseline="0" smtClean="0"/>
              <a:t>we can see that hyperfine interactions are around zero, </a:t>
            </a:r>
          </a:p>
          <a:p>
            <a:r>
              <a:rPr lang="en-US" altLang="ko-KR" smtClean="0"/>
              <a:t>and blue and violet spots have almost same magnitudes with the opposite sign each other.</a:t>
            </a:r>
          </a:p>
          <a:p>
            <a:r>
              <a:rPr lang="en-US" altLang="ko-KR" smtClean="0"/>
              <a:t>Then we obtain the final picture and all theoretical predictions</a:t>
            </a:r>
            <a:r>
              <a:rPr lang="en-US" altLang="ko-KR" baseline="0" smtClean="0"/>
              <a:t> are very good agreement with experimental data.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1897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I’d like to start by the weight diagrams for singly heavy baryons, charmed and beauty baryons.</a:t>
            </a:r>
          </a:p>
          <a:p>
            <a:r>
              <a:rPr lang="en-US" altLang="ko-KR" smtClean="0"/>
              <a:t>First triangle is antitriplet with three baryon states </a:t>
            </a:r>
          </a:p>
          <a:p>
            <a:r>
              <a:rPr lang="en-US" altLang="ko-KR" smtClean="0"/>
              <a:t>and next two inverted triangles are sextet</a:t>
            </a:r>
            <a:r>
              <a:rPr lang="en-US" altLang="ko-KR" baseline="0" smtClean="0"/>
              <a:t> </a:t>
            </a:r>
            <a:r>
              <a:rPr lang="en-US" altLang="ko-KR" smtClean="0"/>
              <a:t>with six baryon states</a:t>
            </a:r>
          </a:p>
          <a:p>
            <a:endParaRPr lang="en-US" altLang="ko-KR" smtClean="0"/>
          </a:p>
          <a:p>
            <a:r>
              <a:rPr lang="en-US" altLang="ko-KR" smtClean="0"/>
              <a:t>When you look into the Particle Data Book</a:t>
            </a:r>
            <a:r>
              <a:rPr lang="en-US" altLang="ko-KR" baseline="0" smtClean="0"/>
              <a:t>,</a:t>
            </a:r>
          </a:p>
          <a:p>
            <a:r>
              <a:rPr lang="en-US" altLang="ko-KR" baseline="0" smtClean="0"/>
              <a:t>Considering experimental uncertainties or </a:t>
            </a:r>
            <a:r>
              <a:rPr lang="en-US" altLang="ko-KR" u="sng" baseline="0" smtClean="0"/>
              <a:t>unknow values </a:t>
            </a:r>
            <a:r>
              <a:rPr lang="en-US" altLang="ko-KR" baseline="0" smtClean="0"/>
              <a:t>of several heavy baryon masses,</a:t>
            </a:r>
          </a:p>
          <a:p>
            <a:r>
              <a:rPr lang="en-US" altLang="ko-KR" smtClean="0"/>
              <a:t> you can see </a:t>
            </a:r>
            <a:r>
              <a:rPr lang="en-US" altLang="ko-KR" u="sng" smtClean="0"/>
              <a:t>the equal-spacing structure</a:t>
            </a:r>
            <a:r>
              <a:rPr lang="en-US" altLang="ko-KR" u="sng" baseline="0" smtClean="0"/>
              <a:t> </a:t>
            </a:r>
            <a:r>
              <a:rPr lang="en-US" altLang="ko-KR" baseline="0" smtClean="0"/>
              <a:t>for SU(3) flavor mass splittings.</a:t>
            </a:r>
          </a:p>
          <a:p>
            <a:r>
              <a:rPr lang="en-US" altLang="ko-KR" smtClean="0"/>
              <a:t>You can also find such an equal-spacing</a:t>
            </a:r>
            <a:r>
              <a:rPr lang="en-US" altLang="ko-KR" baseline="0" smtClean="0"/>
              <a:t> feature in light baryons, for example, Decuplet baryons </a:t>
            </a:r>
          </a:p>
          <a:p>
            <a:r>
              <a:rPr lang="en-US" altLang="ko-KR" baseline="0" smtClean="0"/>
              <a:t>because of the number of strange quark in Naive Quark Model.</a:t>
            </a:r>
          </a:p>
          <a:p>
            <a:endParaRPr lang="en-US" altLang="ko-KR" baseline="0" smtClean="0"/>
          </a:p>
          <a:p>
            <a:r>
              <a:rPr lang="en-US" altLang="ko-KR" baseline="0" smtClean="0"/>
              <a:t>Now, let’s check the isospin mass differences.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smtClean="0"/>
              <a:t>In the quark model,  when you consider isospin mass differences betwen two heavy baryons with the same heavy quark,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smtClean="0"/>
              <a:t>You can say that it is nothing but the current quark</a:t>
            </a:r>
            <a:r>
              <a:rPr lang="ko-KR" altLang="en-US" baseline="0" smtClean="0"/>
              <a:t> </a:t>
            </a:r>
            <a:r>
              <a:rPr lang="en-US" altLang="ko-KR" baseline="0" smtClean="0"/>
              <a:t>mass difference between up and down quarks and you can forget about heavy quarks.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smtClean="0"/>
              <a:t>It means left one should be heavier than right one and this gives us </a:t>
            </a:r>
            <a:r>
              <a:rPr lang="en-US" altLang="ko-KR" u="sng" baseline="0" smtClean="0"/>
              <a:t>the minus sign for isospin mass differences like this.</a:t>
            </a:r>
          </a:p>
          <a:p>
            <a:endParaRPr lang="en-US" altLang="ko-KR" baseline="0" smtClean="0"/>
          </a:p>
          <a:p>
            <a:r>
              <a:rPr lang="en-US" altLang="ko-KR" baseline="0" smtClean="0"/>
              <a:t>However, comparing the values of charmed and beauty baryons, this(beauty) </a:t>
            </a:r>
            <a:r>
              <a:rPr lang="en-US" altLang="ko-KR" u="sng" baseline="0" smtClean="0"/>
              <a:t>one is </a:t>
            </a:r>
            <a:r>
              <a:rPr lang="en-US" altLang="ko-KR" b="1" u="sng" baseline="0" smtClean="0"/>
              <a:t>twice</a:t>
            </a:r>
            <a:r>
              <a:rPr lang="en-US" altLang="ko-KR" u="sng" baseline="0" smtClean="0"/>
              <a:t> of this(charm) one,</a:t>
            </a:r>
          </a:p>
          <a:p>
            <a:r>
              <a:rPr lang="en-US" altLang="ko-KR" baseline="0" smtClean="0"/>
              <a:t> although, they have same quark components “</a:t>
            </a:r>
            <a:r>
              <a:rPr lang="en-US" altLang="ko-KR" b="1" baseline="0" smtClean="0"/>
              <a:t>us – ds</a:t>
            </a:r>
            <a:r>
              <a:rPr lang="en-US" altLang="ko-KR" baseline="0" smtClean="0"/>
              <a:t>”</a:t>
            </a:r>
          </a:p>
          <a:p>
            <a:endParaRPr lang="en-US" altLang="ko-KR" baseline="0" smtClean="0"/>
          </a:p>
          <a:p>
            <a:r>
              <a:rPr lang="en-US" altLang="ko-KR" baseline="0" smtClean="0"/>
              <a:t>We can find another surprising things when we look at the mass difference values for this cases. </a:t>
            </a:r>
          </a:p>
          <a:p>
            <a:r>
              <a:rPr lang="en-US" altLang="ko-KR" baseline="0" smtClean="0"/>
              <a:t>As you see, the values of mass difference </a:t>
            </a:r>
          </a:p>
          <a:p>
            <a:r>
              <a:rPr lang="en-US" altLang="ko-KR" baseline="0" smtClean="0"/>
              <a:t>for charmed Sigma ++  </a:t>
            </a:r>
            <a:r>
              <a:rPr lang="en-US" altLang="ko-KR" b="1" baseline="0" smtClean="0"/>
              <a:t>MINUS</a:t>
            </a:r>
            <a:r>
              <a:rPr lang="en-US" altLang="ko-KR" baseline="0" smtClean="0"/>
              <a:t> Sigma zero is unexpectated value, </a:t>
            </a:r>
            <a:r>
              <a:rPr lang="en-US" altLang="ko-KR" b="1" baseline="0" smtClean="0"/>
              <a:t>+0.220</a:t>
            </a:r>
            <a:r>
              <a:rPr lang="en-US" altLang="ko-KR" baseline="0" smtClean="0"/>
              <a:t> MeV,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smtClean="0"/>
              <a:t>     charmed Sigma ++ star  </a:t>
            </a:r>
            <a:r>
              <a:rPr lang="en-US" altLang="ko-KR" b="1" baseline="0" smtClean="0"/>
              <a:t>MINUS</a:t>
            </a:r>
            <a:r>
              <a:rPr lang="en-US" altLang="ko-KR" baseline="0" smtClean="0"/>
              <a:t> Sigma zero star  is also </a:t>
            </a:r>
            <a:r>
              <a:rPr lang="en-US" altLang="ko-KR" b="1" baseline="0" smtClean="0"/>
              <a:t>+0.01</a:t>
            </a:r>
            <a:r>
              <a:rPr lang="en-US" altLang="ko-KR" baseline="0" smtClean="0"/>
              <a:t> MeV,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smtClean="0"/>
              <a:t> These positive numbers are unexpectated values.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smtClean="0"/>
              <a:t>Moreover, for the beauty baryons cases, the sign is opposite and magnitudes are also different.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smtClean="0"/>
              <a:t>This is motivation why I begin to study this topic.  </a:t>
            </a:r>
          </a:p>
          <a:p>
            <a:endParaRPr lang="en-US" altLang="ko-KR" baseline="0" smtClean="0"/>
          </a:p>
          <a:p>
            <a:endParaRPr lang="en-US" altLang="ko-KR" baseline="0" smtClean="0"/>
          </a:p>
          <a:p>
            <a:endParaRPr lang="en-US" altLang="ko-KR" baseline="0" smtClean="0"/>
          </a:p>
          <a:p>
            <a:endParaRPr lang="en-US" altLang="ko-KR" baseline="0" smtClean="0"/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02838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Now let me summarized.</a:t>
            </a:r>
          </a:p>
          <a:p>
            <a:endParaRPr lang="en-US" altLang="ko-KR" smtClean="0"/>
          </a:p>
          <a:p>
            <a:r>
              <a:rPr lang="en-US" altLang="ko-KR" smtClean="0"/>
              <a:t>Assuming that the valence quarks are bound by the pion mean fields,</a:t>
            </a:r>
          </a:p>
          <a:p>
            <a:r>
              <a:rPr lang="en-US" altLang="ko-KR" smtClean="0"/>
              <a:t>    we can regard the nucleon as a chiral soliton.</a:t>
            </a:r>
          </a:p>
          <a:p>
            <a:endParaRPr lang="en-US" altLang="ko-KR" smtClean="0"/>
          </a:p>
          <a:p>
            <a:r>
              <a:rPr lang="en-US" altLang="ko-KR" smtClean="0"/>
              <a:t>The present pion mean-field approach indeed explains consistently </a:t>
            </a:r>
          </a:p>
          <a:p>
            <a:r>
              <a:rPr lang="en-US" altLang="ko-KR" smtClean="0"/>
              <a:t>    both the SU(3) light baryons and the singly heavy baryons.</a:t>
            </a:r>
          </a:p>
          <a:p>
            <a:endParaRPr lang="en-US" altLang="ko-KR" smtClean="0"/>
          </a:p>
          <a:p>
            <a:r>
              <a:rPr lang="en-US" altLang="ko-KR" smtClean="0"/>
              <a:t>Dynamical parameters and flavor quantum numbers of the collective </a:t>
            </a:r>
          </a:p>
          <a:p>
            <a:r>
              <a:rPr lang="en-US" altLang="ko-KR" smtClean="0"/>
              <a:t>   operators and wave functions are modified by </a:t>
            </a:r>
            <a:r>
              <a:rPr lang="ko-KR" altLang="en-US" smtClean="0"/>
              <a:t>𝑵</a:t>
            </a:r>
            <a:r>
              <a:rPr lang="en-US" altLang="ko-KR" smtClean="0"/>
              <a:t>_</a:t>
            </a:r>
            <a:r>
              <a:rPr lang="ko-KR" altLang="en-US" smtClean="0"/>
              <a:t>𝒄−𝟏 </a:t>
            </a:r>
            <a:r>
              <a:rPr lang="en-US" altLang="ko-KR" smtClean="0"/>
              <a:t>mean field </a:t>
            </a:r>
          </a:p>
          <a:p>
            <a:r>
              <a:rPr lang="en-US" altLang="ko-KR" smtClean="0"/>
              <a:t>    for the heavy baryons based on </a:t>
            </a:r>
            <a:r>
              <a:rPr lang="ko-KR" altLang="en-US" smtClean="0"/>
              <a:t>𝑵</a:t>
            </a:r>
            <a:r>
              <a:rPr lang="en-US" altLang="ko-KR" smtClean="0"/>
              <a:t>_</a:t>
            </a:r>
            <a:r>
              <a:rPr lang="ko-KR" altLang="en-US" smtClean="0"/>
              <a:t>𝒄 </a:t>
            </a:r>
            <a:r>
              <a:rPr lang="en-US" altLang="ko-KR" smtClean="0"/>
              <a:t>mean field for the light baryons  </a:t>
            </a:r>
          </a:p>
          <a:p>
            <a:endParaRPr lang="en-US" altLang="ko-KR" smtClean="0"/>
          </a:p>
          <a:p>
            <a:r>
              <a:rPr lang="en-US" altLang="ko-KR" smtClean="0"/>
              <a:t>We have obtained excellent description of various physical observables</a:t>
            </a:r>
          </a:p>
          <a:p>
            <a:r>
              <a:rPr lang="en-US" altLang="ko-KR" smtClean="0"/>
              <a:t>    (Masses from isospin and SU(3) flavor symmetry breakings,  </a:t>
            </a:r>
          </a:p>
          <a:p>
            <a:r>
              <a:rPr lang="en-US" altLang="ko-KR" smtClean="0"/>
              <a:t>     widths of strong and radiative decays, magnetic moments and transitions)</a:t>
            </a:r>
          </a:p>
          <a:p>
            <a:endParaRPr lang="en-US" altLang="ko-KR" smtClean="0"/>
          </a:p>
          <a:p>
            <a:r>
              <a:rPr lang="en-US" altLang="ko-KR" smtClean="0"/>
              <a:t>Contributions from isospin symmetry breaking for a soliton </a:t>
            </a:r>
          </a:p>
          <a:p>
            <a:r>
              <a:rPr lang="en-US" altLang="ko-KR" smtClean="0"/>
              <a:t>    are most significant to describe the isospin mass differences </a:t>
            </a:r>
          </a:p>
          <a:p>
            <a:r>
              <a:rPr lang="en-US" altLang="ko-KR" smtClean="0"/>
              <a:t>    of singly charmed and beauty baryons.</a:t>
            </a:r>
          </a:p>
          <a:p>
            <a:endParaRPr lang="en-US" altLang="ko-KR" smtClean="0"/>
          </a:p>
          <a:p>
            <a:r>
              <a:rPr lang="en-US" altLang="ko-KR" smtClean="0"/>
              <a:t>It is shown that light quarks govern their structure of singly heavy baryons.</a:t>
            </a:r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6092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5EAF6-CC8F-4051-82BE-E32061FE090E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04586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5EAF6-CC8F-4051-82BE-E32061FE090E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018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 smtClean="0"/>
                  <a:t>Now let me briefly introduce the theoretical framework, chiral soliton model.</a:t>
                </a:r>
              </a:p>
              <a:p>
                <a:r>
                  <a:rPr lang="en-US" altLang="ko-KR" smtClean="0"/>
                  <a:t>Chiral soliton model is based on</a:t>
                </a:r>
                <a:r>
                  <a:rPr lang="en-US" altLang="ko-KR" baseline="0" smtClean="0"/>
                  <a:t> the</a:t>
                </a:r>
                <a:r>
                  <a:rPr lang="en-US" altLang="ko-KR" smtClean="0"/>
                  <a:t> large Nc picture </a:t>
                </a:r>
                <a:r>
                  <a:rPr lang="en-US" altLang="ko-KR" sz="1200" b="0" i="0" kern="120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where the nucleon can be described as a soliton of the effective chiral Lagrangian.</a:t>
                </a:r>
              </a:p>
              <a:p>
                <a:r>
                  <a:rPr lang="en-US" altLang="ko-KR" smtClean="0"/>
                  <a:t>This </a:t>
                </a:r>
                <a:r>
                  <a:rPr lang="en-US" altLang="ko-KR" b="1" smtClean="0"/>
                  <a:t>large Nc arguments allows us to consider </a:t>
                </a:r>
                <a:r>
                  <a:rPr lang="en-US" altLang="ko-KR" b="1" u="sng" smtClean="0"/>
                  <a:t>a classical pion mean field</a:t>
                </a:r>
                <a:r>
                  <a:rPr lang="en-US" altLang="ko-KR" b="1" u="sng" baseline="0" smtClean="0"/>
                  <a:t> </a:t>
                </a:r>
                <a:r>
                  <a:rPr lang="en-US" altLang="ko-KR" u="sng" baseline="0" smtClean="0"/>
                  <a:t>which </a:t>
                </a:r>
                <a:r>
                  <a:rPr lang="en-US" altLang="ko-KR" b="1" u="sng" baseline="0" smtClean="0"/>
                  <a:t>is created by Nc valence quarks</a:t>
                </a:r>
                <a:r>
                  <a:rPr lang="en-US" altLang="ko-KR" u="sng" baseline="0" smtClean="0"/>
                  <a:t>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u="sng" smtClean="0"/>
                  <a:t>Then </a:t>
                </a:r>
                <a:r>
                  <a:rPr lang="en-US" altLang="ko-KR" b="1" u="sng" smtClean="0">
                    <a:solidFill>
                      <a:schemeClr val="tx1"/>
                    </a:solidFill>
                  </a:rPr>
                  <a:t>valence </a:t>
                </a:r>
                <a:r>
                  <a:rPr lang="en-US" altLang="ko-KR" b="1" u="sng" dirty="0" smtClean="0">
                    <a:solidFill>
                      <a:schemeClr val="tx1"/>
                    </a:solidFill>
                  </a:rPr>
                  <a:t>quarks are self-consistently bound by it in the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1" i="1" u="sng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 u="sng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en-US" altLang="ko-KR" b="1" i="1" u="sng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ko-KR" altLang="en-US" b="1" u="sng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b="1" u="sng" dirty="0" smtClean="0">
                    <a:solidFill>
                      <a:schemeClr val="tx1"/>
                    </a:solidFill>
                  </a:rPr>
                  <a:t>limit</a:t>
                </a:r>
                <a:r>
                  <a:rPr lang="en-US" altLang="ko-KR" u="sng" dirty="0" smtClean="0">
                    <a:solidFill>
                      <a:schemeClr val="tx1"/>
                    </a:solidFill>
                  </a:rPr>
                  <a:t>.</a:t>
                </a:r>
                <a:endParaRPr lang="ko-KR" altLang="en-US" u="sng" dirty="0">
                  <a:solidFill>
                    <a:schemeClr val="tx1"/>
                  </a:solidFill>
                </a:endParaRPr>
              </a:p>
              <a:p>
                <a:endParaRPr lang="ko-KR" altLang="en-US"/>
              </a:p>
            </p:txBody>
          </p:sp>
        </mc:Choice>
        <mc:Fallback xmlns="">
          <p:sp>
            <p:nvSpPr>
              <p:cNvPr id="3" name="슬라이드 노트 개체 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ko-KR" smtClean="0"/>
                  <a:t>Now let me briefly introduce the theoretical framework for this work, chiral soliton model.</a:t>
                </a:r>
              </a:p>
              <a:p>
                <a:r>
                  <a:rPr lang="en-US" altLang="ko-KR" smtClean="0"/>
                  <a:t>Chiral soliton model is based on</a:t>
                </a:r>
                <a:r>
                  <a:rPr lang="en-US" altLang="ko-KR" baseline="0" smtClean="0"/>
                  <a:t> the</a:t>
                </a:r>
                <a:r>
                  <a:rPr lang="en-US" altLang="ko-KR" smtClean="0"/>
                  <a:t> large Nc picture </a:t>
                </a:r>
                <a:r>
                  <a:rPr lang="en-US" altLang="ko-KR" sz="1200" b="0" i="0" kern="120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where the nucleon can be described as a soliton of the effective chiral Lagrangian.</a:t>
                </a:r>
              </a:p>
              <a:p>
                <a:r>
                  <a:rPr lang="en-US" altLang="ko-KR" smtClean="0"/>
                  <a:t>This </a:t>
                </a:r>
                <a:r>
                  <a:rPr lang="en-US" altLang="ko-KR" b="1" smtClean="0"/>
                  <a:t>large Nc arguments allows us to consider a classical pion mean field</a:t>
                </a:r>
                <a:r>
                  <a:rPr lang="en-US" altLang="ko-KR" b="1" baseline="0" smtClean="0"/>
                  <a:t> </a:t>
                </a:r>
                <a:r>
                  <a:rPr lang="en-US" altLang="ko-KR" baseline="0" smtClean="0"/>
                  <a:t>which </a:t>
                </a:r>
                <a:r>
                  <a:rPr lang="en-US" altLang="ko-KR" b="1" baseline="0" smtClean="0"/>
                  <a:t>is created by Nc valence quarks</a:t>
                </a:r>
                <a:r>
                  <a:rPr lang="en-US" altLang="ko-KR" baseline="0" smtClean="0"/>
                  <a:t>.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mtClean="0"/>
                  <a:t>Then </a:t>
                </a:r>
                <a:r>
                  <a:rPr lang="en-US" altLang="ko-KR" b="1" smtClean="0">
                    <a:solidFill>
                      <a:schemeClr val="tx1"/>
                    </a:solidFill>
                  </a:rPr>
                  <a:t>valence </a:t>
                </a:r>
                <a:r>
                  <a:rPr lang="en-US" altLang="ko-KR" b="1" dirty="0" smtClean="0">
                    <a:solidFill>
                      <a:schemeClr val="tx1"/>
                    </a:solidFill>
                  </a:rPr>
                  <a:t>quarks are </a:t>
                </a:r>
                <a:r>
                  <a:rPr lang="en-US" altLang="ko-KR" b="1" dirty="0" smtClean="0">
                    <a:solidFill>
                      <a:schemeClr val="tx1"/>
                    </a:solidFill>
                  </a:rPr>
                  <a:t>self-consistently bound by it in the large </a:t>
                </a:r>
                <a:r>
                  <a:rPr lang="en-US" altLang="ko-KR" b="1" i="0" smtClean="0">
                    <a:solidFill>
                      <a:schemeClr val="tx1"/>
                    </a:solidFill>
                    <a:latin typeface="Cambria Math"/>
                  </a:rPr>
                  <a:t>𝑵</a:t>
                </a:r>
                <a:r>
                  <a:rPr lang="en-US" altLang="ko-KR" b="1" i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_</a:t>
                </a:r>
                <a:r>
                  <a:rPr lang="en-US" altLang="ko-KR" b="1" i="0" smtClean="0">
                    <a:solidFill>
                      <a:schemeClr val="tx1"/>
                    </a:solidFill>
                    <a:latin typeface="Cambria Math"/>
                  </a:rPr>
                  <a:t>𝒄</a:t>
                </a:r>
                <a:r>
                  <a:rPr lang="ko-KR" altLang="en-US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b="1" dirty="0" smtClean="0">
                    <a:solidFill>
                      <a:schemeClr val="tx1"/>
                    </a:solidFill>
                  </a:rPr>
                  <a:t>limit</a:t>
                </a:r>
                <a:r>
                  <a:rPr lang="en-US" altLang="ko-KR" dirty="0" smtClean="0">
                    <a:solidFill>
                      <a:schemeClr val="tx1"/>
                    </a:solidFill>
                  </a:rPr>
                  <a:t>.</a:t>
                </a:r>
                <a:endParaRPr lang="ko-KR" altLang="en-US" dirty="0">
                  <a:solidFill>
                    <a:schemeClr val="tx1"/>
                  </a:solidFill>
                </a:endParaRPr>
              </a:p>
              <a:p>
                <a:endParaRPr lang="ko-KR" altLang="en-US"/>
              </a:p>
            </p:txBody>
          </p:sp>
        </mc:Fallback>
      </mc:AlternateContent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8213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Based on the principal idea of the pion mean-field approach suggested by Witten, </a:t>
            </a:r>
          </a:p>
          <a:p>
            <a:r>
              <a:rPr lang="en-US" altLang="ko-KR" smtClean="0"/>
              <a:t>this pion mean field can be regarded as a soliton in large Nc limit.</a:t>
            </a:r>
          </a:p>
          <a:p>
            <a:endParaRPr lang="en-US" altLang="ko-KR" smtClean="0"/>
          </a:p>
          <a:p>
            <a:r>
              <a:rPr lang="en-US" altLang="ko-KR" smtClean="0"/>
              <a:t>For up and down quark sector, we employ pion mean field ....</a:t>
            </a:r>
          </a:p>
          <a:p>
            <a:r>
              <a:rPr lang="en-US" altLang="ko-KR" smtClean="0"/>
              <a:t>and for strange quark, it has its own mean field separately. </a:t>
            </a:r>
          </a:p>
          <a:p>
            <a:endParaRPr lang="en-US" altLang="ko-KR" smtClean="0"/>
          </a:p>
          <a:p>
            <a:r>
              <a:rPr lang="en-US" altLang="ko-KR" smtClean="0"/>
              <a:t>After Quantizing SU(3) soliton by simultaneous flavor and spin rotations,...</a:t>
            </a:r>
          </a:p>
          <a:p>
            <a:r>
              <a:rPr lang="en-US" altLang="ko-KR" smtClean="0"/>
              <a:t>we obtain collective hamiltonian and model baryon states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3480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Collective Hamiltonian can be divided into two parts, symmetric and symmetry breaking contributions.</a:t>
            </a:r>
          </a:p>
          <a:p>
            <a:r>
              <a:rPr lang="en-US" altLang="ko-KR" smtClean="0"/>
              <a:t>Symmetric one consists of classical soliton mass ...</a:t>
            </a:r>
          </a:p>
          <a:p>
            <a:r>
              <a:rPr lang="en-US" altLang="ko-KR" smtClean="0"/>
              <a:t>and terms expressed by the moments of inertia of solion I1, and I2,</a:t>
            </a:r>
          </a:p>
          <a:p>
            <a:endParaRPr lang="en-US" altLang="ko-KR" smtClean="0"/>
          </a:p>
          <a:p>
            <a:r>
              <a:rPr lang="en-US" altLang="ko-KR" smtClean="0"/>
              <a:t>The contributions from SU(3) flavor and isospin symmetry breaking are expressed ...</a:t>
            </a:r>
          </a:p>
          <a:p>
            <a:r>
              <a:rPr lang="en-US" altLang="ko-KR" smtClean="0"/>
              <a:t>by SU(3) Wigner rotation D-functions with current quark masses of strange</a:t>
            </a:r>
            <a:r>
              <a:rPr lang="en-US" altLang="ko-KR" baseline="0" smtClean="0"/>
              <a:t> and up and down.</a:t>
            </a:r>
          </a:p>
          <a:p>
            <a:endParaRPr lang="en-US" altLang="ko-KR" smtClean="0"/>
          </a:p>
          <a:p>
            <a:r>
              <a:rPr lang="el-GR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α</a:t>
            </a:r>
            <a:r>
              <a:rPr lang="en-US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l-GR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β</a:t>
            </a:r>
            <a:r>
              <a:rPr lang="en-US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 and </a:t>
            </a:r>
            <a:r>
              <a:rPr lang="el-GR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γ</a:t>
            </a:r>
            <a:r>
              <a:rPr lang="en-US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 are </a:t>
            </a:r>
            <a:r>
              <a:rPr lang="en-US" altLang="ko-KR" smtClean="0"/>
              <a:t>Dynamical model-parameters</a:t>
            </a:r>
            <a:r>
              <a:rPr lang="en-US" altLang="ko-KR" baseline="0" smtClean="0"/>
              <a:t> and </a:t>
            </a:r>
            <a:r>
              <a:rPr lang="en-US" altLang="ko-KR" smtClean="0"/>
              <a:t>Let me talk about </a:t>
            </a:r>
            <a:r>
              <a:rPr lang="en-US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those</a:t>
            </a:r>
            <a:r>
              <a:rPr lang="en-US" altLang="ko-KR" smtClean="0"/>
              <a:t> later.</a:t>
            </a:r>
          </a:p>
          <a:p>
            <a:r>
              <a:rPr lang="en-US" altLang="ko-KR" smtClean="0"/>
              <a:t>So, from SU(3) flavor symmetry breaking effects, we can describe the multiplet </a:t>
            </a:r>
          </a:p>
          <a:p>
            <a:r>
              <a:rPr lang="en-US" altLang="ko-KR" smtClean="0"/>
              <a:t>along the hypercharge axis for octet and decuplet baryons....</a:t>
            </a:r>
          </a:p>
          <a:p>
            <a:r>
              <a:rPr lang="en-US" altLang="ko-KR" smtClean="0"/>
              <a:t>and...</a:t>
            </a:r>
          </a:p>
          <a:p>
            <a:r>
              <a:rPr lang="en-US" altLang="ko-KR" smtClean="0"/>
              <a:t>From isospin symmetry breaking effect </a:t>
            </a:r>
          </a:p>
          <a:p>
            <a:r>
              <a:rPr lang="en-US" altLang="ko-KR" smtClean="0"/>
              <a:t>We can describe all physical states for light baryons, octet and decuplet.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9029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However, for the heavy baryons, </a:t>
            </a:r>
          </a:p>
          <a:p>
            <a:r>
              <a:rPr lang="en-US" altLang="ko-KR" smtClean="0"/>
              <a:t>we need to consider something more.</a:t>
            </a:r>
          </a:p>
          <a:p>
            <a:r>
              <a:rPr lang="en-US" altLang="ko-KR" smtClean="0"/>
              <a:t>Because heavy quarks are too</a:t>
            </a:r>
            <a:r>
              <a:rPr lang="en-US" altLang="ko-KR" baseline="0" smtClean="0"/>
              <a:t> heavy, </a:t>
            </a:r>
          </a:p>
          <a:p>
            <a:r>
              <a:rPr lang="en-US" altLang="ko-KR" baseline="0" smtClean="0"/>
              <a:t>then we don’t want to assume another symmetry like SU(4) in this mean-field approach.</a:t>
            </a:r>
          </a:p>
          <a:p>
            <a:r>
              <a:rPr lang="en-US" altLang="ko-KR" baseline="0" smtClean="0"/>
              <a:t>So, If we take into account </a:t>
            </a:r>
            <a:r>
              <a:rPr lang="en-US" altLang="ko-KR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heavy quark as a static color source,</a:t>
            </a:r>
          </a:p>
          <a:p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shall have the pion-mean field consisting of </a:t>
            </a:r>
            <a:r>
              <a:rPr lang="en-US" altLang="ko-KR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N_c -1 valence quarks.</a:t>
            </a:r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1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baseline="0" smtClean="0"/>
              <a:t>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212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mtClean="0"/>
              <a:t>As you know, </a:t>
            </a:r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 naive quark model,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heavy baryon consists of a heavy quark and two light quarks.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mtClean="0"/>
              <a:t>Since a heavy quark is common component in the singly heavy baryons,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mtClean="0"/>
              <a:t>we can write down two light-quark combination as group representation 3 times 3.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mtClean="0"/>
              <a:t>After simply calculations</a:t>
            </a:r>
            <a:r>
              <a:rPr lang="en-US" altLang="ko-KR" baseline="0" smtClean="0"/>
              <a:t> with these weight diagrams, </a:t>
            </a:r>
            <a:endParaRPr lang="en-US" altLang="ko-KR" smtClean="0"/>
          </a:p>
          <a:p>
            <a:r>
              <a:rPr lang="en-US" altLang="ko-KR" smtClean="0"/>
              <a:t>we have two kinds of multiplets, antitriplet and sextet for the Nc-1 pion mean field.</a:t>
            </a:r>
          </a:p>
          <a:p>
            <a:r>
              <a:rPr lang="en-US" altLang="ko-KR" smtClean="0"/>
              <a:t>In addition, when we consider the spin state of a heavy quark, </a:t>
            </a:r>
          </a:p>
          <a:p>
            <a:r>
              <a:rPr lang="en-US" altLang="ko-KR" smtClean="0"/>
              <a:t>we have two sextet with spin one-half(1/2) and three-half(3/2).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7508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This is for the heavy baryon wavefunctions.</a:t>
            </a:r>
          </a:p>
          <a:p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complete wavefunction for a heavy baryon can be constructed by coupling the soliton wavefunction</a:t>
            </a:r>
          </a:p>
          <a:p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the heavy quark spinor such that the heavy baryon becomes a color singlet. </a:t>
            </a:r>
          </a:p>
          <a:p>
            <a:r>
              <a:rPr lang="en-US" altLang="ko-KR" smtClean="0"/>
              <a:t>For this work, </a:t>
            </a:r>
            <a:r>
              <a:rPr lang="en-US" altLang="ko-KR" b="1" smtClean="0"/>
              <a:t>heavy quark spin-flip is not taken into account </a:t>
            </a:r>
            <a:r>
              <a:rPr lang="en-US" altLang="ko-KR" smtClean="0"/>
              <a:t>due to the </a:t>
            </a:r>
            <a:r>
              <a:rPr lang="en-US" altLang="ko-KR" b="1" smtClean="0"/>
              <a:t>heavy quark spin symmetry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2584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Now let me move on to the modification of pion mean field for the heavy baryons.</a:t>
            </a:r>
          </a:p>
          <a:p>
            <a:endParaRPr lang="en-US" altLang="ko-KR" smtClean="0"/>
          </a:p>
          <a:p>
            <a:r>
              <a:rPr lang="en-US" altLang="ko-KR" smtClean="0"/>
              <a:t>As we saw before, collective hamiltonian is composed of dynamic model parameters, </a:t>
            </a:r>
            <a:r>
              <a:rPr lang="el-GR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α</a:t>
            </a:r>
            <a:r>
              <a:rPr lang="en-US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l-GR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β</a:t>
            </a:r>
            <a:r>
              <a:rPr lang="en-US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 and </a:t>
            </a:r>
            <a:r>
              <a:rPr lang="el-GR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γ</a:t>
            </a:r>
            <a:r>
              <a:rPr lang="en-US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</a:p>
          <a:p>
            <a:endParaRPr lang="en-US" altLang="ko-KR" smtClean="0"/>
          </a:p>
          <a:p>
            <a:r>
              <a:rPr lang="en-US" altLang="ko-KR" smtClean="0"/>
              <a:t>These model parameters are expressed by moments of inertia of soliton</a:t>
            </a:r>
            <a:r>
              <a:rPr lang="en-US" altLang="ko-KR" baseline="0" smtClean="0"/>
              <a:t> in the order of Nc.</a:t>
            </a:r>
          </a:p>
          <a:p>
            <a:endParaRPr lang="en-US" altLang="ko-KR" smtClean="0"/>
          </a:p>
          <a:p>
            <a:r>
              <a:rPr lang="en-US" altLang="ko-KR" smtClean="0"/>
              <a:t>Thus </a:t>
            </a:r>
            <a:r>
              <a:rPr lang="el-GR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α</a:t>
            </a:r>
            <a:r>
              <a:rPr lang="en-US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l-GR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β</a:t>
            </a:r>
            <a:r>
              <a:rPr lang="en-US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 and </a:t>
            </a:r>
            <a:r>
              <a:rPr lang="el-GR" altLang="ko-KR" smtClean="0">
                <a:latin typeface="Cambria Math" panose="02040503050406030204" pitchFamily="18" charset="0"/>
                <a:ea typeface="Cambria Math" panose="02040503050406030204" pitchFamily="18" charset="0"/>
              </a:rPr>
              <a:t>γ</a:t>
            </a:r>
            <a:r>
              <a:rPr lang="en-US" altLang="ko-KR" baseline="0" smtClean="0">
                <a:latin typeface="Cambria Math" panose="02040503050406030204" pitchFamily="18" charset="0"/>
                <a:ea typeface="Cambria Math" panose="02040503050406030204" pitchFamily="18" charset="0"/>
              </a:rPr>
              <a:t> should be modified ....</a:t>
            </a:r>
          </a:p>
          <a:p>
            <a:r>
              <a:rPr lang="en-US" altLang="ko-KR" baseline="0" smtClean="0">
                <a:latin typeface="Cambria Math" panose="02040503050406030204" pitchFamily="18" charset="0"/>
                <a:ea typeface="Cambria Math" panose="02040503050406030204" pitchFamily="18" charset="0"/>
              </a:rPr>
              <a:t>as like this for the singly heavy baryons consisting of Nc-1 valence quarks.</a:t>
            </a:r>
            <a:endParaRPr lang="en-US" altLang="ko-KR" smtClean="0"/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AB4B-3088-44F6-A659-C2361B85A3E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0166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804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62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01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3501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6636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745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016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5347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4902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0974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2895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816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821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2912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8111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5849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4388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257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12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5111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105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66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806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02F6C-E0F7-414A-923E-57972876CF6C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E7ED0-76C1-4DBE-872C-73912FE9155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582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8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04C82-E1D7-4D66-838C-CC2FF96F4BF9}" type="datetimeFigureOut">
              <a:rPr lang="ko-KR" altLang="en-US" smtClean="0"/>
              <a:t>2020-11-14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D52D0-1CA9-4572-8A2A-0C2D9F29C7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626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930.png"/><Relationship Id="rId18" Type="http://schemas.openxmlformats.org/officeDocument/2006/relationships/image" Target="../media/image198.png"/><Relationship Id="rId3" Type="http://schemas.openxmlformats.org/officeDocument/2006/relationships/image" Target="../media/image3.png"/><Relationship Id="rId7" Type="http://schemas.openxmlformats.org/officeDocument/2006/relationships/image" Target="../media/image1880.png"/><Relationship Id="rId12" Type="http://schemas.openxmlformats.org/officeDocument/2006/relationships/image" Target="../media/image1920.png"/><Relationship Id="rId17" Type="http://schemas.openxmlformats.org/officeDocument/2006/relationships/image" Target="../media/image176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9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70.png"/><Relationship Id="rId11" Type="http://schemas.openxmlformats.org/officeDocument/2006/relationships/image" Target="../media/image90.png"/><Relationship Id="rId5" Type="http://schemas.openxmlformats.org/officeDocument/2006/relationships/image" Target="../media/image356.png"/><Relationship Id="rId15" Type="http://schemas.openxmlformats.org/officeDocument/2006/relationships/image" Target="../media/image1950.png"/><Relationship Id="rId10" Type="http://schemas.openxmlformats.org/officeDocument/2006/relationships/image" Target="../media/image1890.png"/><Relationship Id="rId4" Type="http://schemas.openxmlformats.org/officeDocument/2006/relationships/image" Target="../media/image4.png"/><Relationship Id="rId9" Type="http://schemas.openxmlformats.org/officeDocument/2006/relationships/image" Target="../media/image710.png"/><Relationship Id="rId14" Type="http://schemas.openxmlformats.org/officeDocument/2006/relationships/image" Target="../media/image19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3.png"/><Relationship Id="rId5" Type="http://schemas.openxmlformats.org/officeDocument/2006/relationships/image" Target="../media/image176.png"/><Relationship Id="rId4" Type="http://schemas.openxmlformats.org/officeDocument/2006/relationships/image" Target="../media/image17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80.png"/><Relationship Id="rId7" Type="http://schemas.openxmlformats.org/officeDocument/2006/relationships/image" Target="../media/image18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4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Relationship Id="rId9" Type="http://schemas.openxmlformats.org/officeDocument/2006/relationships/image" Target="../media/image18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7" Type="http://schemas.openxmlformats.org/officeDocument/2006/relationships/image" Target="../media/image189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8.png"/><Relationship Id="rId5" Type="http://schemas.openxmlformats.org/officeDocument/2006/relationships/image" Target="../media/image2040.png"/><Relationship Id="rId4" Type="http://schemas.openxmlformats.org/officeDocument/2006/relationships/image" Target="../media/image18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50.png"/><Relationship Id="rId117" Type="http://schemas.openxmlformats.org/officeDocument/2006/relationships/image" Target="../media/image60.png"/><Relationship Id="rId63" Type="http://schemas.openxmlformats.org/officeDocument/2006/relationships/image" Target="../media/image1710.png"/><Relationship Id="rId68" Type="http://schemas.openxmlformats.org/officeDocument/2006/relationships/image" Target="../media/image19.png"/><Relationship Id="rId84" Type="http://schemas.openxmlformats.org/officeDocument/2006/relationships/image" Target="../media/image25.png"/><Relationship Id="rId89" Type="http://schemas.openxmlformats.org/officeDocument/2006/relationships/image" Target="../media/image30.png"/><Relationship Id="rId21" Type="http://schemas.openxmlformats.org/officeDocument/2006/relationships/image" Target="../media/image201.png"/><Relationship Id="rId112" Type="http://schemas.openxmlformats.org/officeDocument/2006/relationships/image" Target="../media/image460.png"/><Relationship Id="rId133" Type="http://schemas.openxmlformats.org/officeDocument/2006/relationships/image" Target="../media/image66.png"/><Relationship Id="rId138" Type="http://schemas.openxmlformats.org/officeDocument/2006/relationships/image" Target="../media/image7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4.png"/><Relationship Id="rId107" Type="http://schemas.openxmlformats.org/officeDocument/2006/relationships/image" Target="../media/image44.png"/><Relationship Id="rId11" Type="http://schemas.openxmlformats.org/officeDocument/2006/relationships/image" Target="../media/image90.png"/><Relationship Id="rId53" Type="http://schemas.openxmlformats.org/officeDocument/2006/relationships/image" Target="../media/image51.png"/><Relationship Id="rId58" Type="http://schemas.openxmlformats.org/officeDocument/2006/relationships/image" Target="../media/image15.png"/><Relationship Id="rId74" Type="http://schemas.openxmlformats.org/officeDocument/2006/relationships/image" Target="../media/image24.png"/><Relationship Id="rId79" Type="http://schemas.openxmlformats.org/officeDocument/2006/relationships/image" Target="../media/image222.png"/><Relationship Id="rId87" Type="http://schemas.openxmlformats.org/officeDocument/2006/relationships/image" Target="../media/image28.png"/><Relationship Id="rId102" Type="http://schemas.openxmlformats.org/officeDocument/2006/relationships/image" Target="../media/image3211.png"/><Relationship Id="rId110" Type="http://schemas.openxmlformats.org/officeDocument/2006/relationships/image" Target="../media/image47.png"/><Relationship Id="rId115" Type="http://schemas.openxmlformats.org/officeDocument/2006/relationships/image" Target="../media/image57.png"/><Relationship Id="rId123" Type="http://schemas.openxmlformats.org/officeDocument/2006/relationships/image" Target="../media/image52.png"/><Relationship Id="rId128" Type="http://schemas.openxmlformats.org/officeDocument/2006/relationships/image" Target="../media/image64.png"/><Relationship Id="rId131" Type="http://schemas.openxmlformats.org/officeDocument/2006/relationships/image" Target="../media/image81.png"/><Relationship Id="rId136" Type="http://schemas.openxmlformats.org/officeDocument/2006/relationships/image" Target="../media/image69.png"/><Relationship Id="rId5" Type="http://schemas.openxmlformats.org/officeDocument/2006/relationships/image" Target="../media/image7.png"/><Relationship Id="rId61" Type="http://schemas.openxmlformats.org/officeDocument/2006/relationships/image" Target="../media/image22.png"/><Relationship Id="rId82" Type="http://schemas.openxmlformats.org/officeDocument/2006/relationships/image" Target="../media/image73.png"/><Relationship Id="rId90" Type="http://schemas.openxmlformats.org/officeDocument/2006/relationships/image" Target="../media/image31.png"/><Relationship Id="rId95" Type="http://schemas.openxmlformats.org/officeDocument/2006/relationships/image" Target="../media/image34.png"/><Relationship Id="rId19" Type="http://schemas.openxmlformats.org/officeDocument/2006/relationships/image" Target="../media/image181.png"/><Relationship Id="rId14" Type="http://schemas.openxmlformats.org/officeDocument/2006/relationships/image" Target="../media/image12.png"/><Relationship Id="rId56" Type="http://schemas.openxmlformats.org/officeDocument/2006/relationships/image" Target="../media/image18.png"/><Relationship Id="rId69" Type="http://schemas.openxmlformats.org/officeDocument/2006/relationships/image" Target="../media/image20.png"/><Relationship Id="rId77" Type="http://schemas.openxmlformats.org/officeDocument/2006/relationships/image" Target="../media/image217.png"/><Relationship Id="rId100" Type="http://schemas.openxmlformats.org/officeDocument/2006/relationships/image" Target="../media/image39.png"/><Relationship Id="rId30" Type="http://schemas.openxmlformats.org/officeDocument/2006/relationships/image" Target="../media/image290.png"/><Relationship Id="rId105" Type="http://schemas.openxmlformats.org/officeDocument/2006/relationships/image" Target="../media/image43.png"/><Relationship Id="rId43" Type="http://schemas.openxmlformats.org/officeDocument/2006/relationships/image" Target="../media/image420.png"/><Relationship Id="rId113" Type="http://schemas.openxmlformats.org/officeDocument/2006/relationships/image" Target="../media/image470.png"/><Relationship Id="rId118" Type="http://schemas.openxmlformats.org/officeDocument/2006/relationships/image" Target="../media/image62.png"/><Relationship Id="rId126" Type="http://schemas.openxmlformats.org/officeDocument/2006/relationships/image" Target="../media/image56.png"/><Relationship Id="rId134" Type="http://schemas.openxmlformats.org/officeDocument/2006/relationships/image" Target="../media/image84.png"/><Relationship Id="rId8" Type="http://schemas.openxmlformats.org/officeDocument/2006/relationships/image" Target="../media/image32.png"/><Relationship Id="rId72" Type="http://schemas.openxmlformats.org/officeDocument/2006/relationships/image" Target="../media/image223.png"/><Relationship Id="rId80" Type="http://schemas.openxmlformats.org/officeDocument/2006/relationships/image" Target="../media/image2310.png"/><Relationship Id="rId85" Type="http://schemas.openxmlformats.org/officeDocument/2006/relationships/image" Target="../media/image26.png"/><Relationship Id="rId93" Type="http://schemas.openxmlformats.org/officeDocument/2006/relationships/image" Target="../media/image161.png"/><Relationship Id="rId98" Type="http://schemas.openxmlformats.org/officeDocument/2006/relationships/image" Target="../media/image37.png"/><Relationship Id="rId121" Type="http://schemas.openxmlformats.org/officeDocument/2006/relationships/image" Target="../media/image49.png"/><Relationship Id="rId3" Type="http://schemas.openxmlformats.org/officeDocument/2006/relationships/image" Target="../media/image3.png"/><Relationship Id="rId12" Type="http://schemas.openxmlformats.org/officeDocument/2006/relationships/image" Target="../media/image10.png"/><Relationship Id="rId17" Type="http://schemas.openxmlformats.org/officeDocument/2006/relationships/image" Target="../media/image6.png"/><Relationship Id="rId59" Type="http://schemas.openxmlformats.org/officeDocument/2006/relationships/image" Target="../media/image1410.png"/><Relationship Id="rId67" Type="http://schemas.openxmlformats.org/officeDocument/2006/relationships/image" Target="../media/image310.png"/><Relationship Id="rId33" Type="http://schemas.openxmlformats.org/officeDocument/2006/relationships/image" Target="../media/image3210.png"/><Relationship Id="rId103" Type="http://schemas.openxmlformats.org/officeDocument/2006/relationships/image" Target="../media/image3410.png"/><Relationship Id="rId108" Type="http://schemas.openxmlformats.org/officeDocument/2006/relationships/image" Target="../media/image45.png"/><Relationship Id="rId46" Type="http://schemas.openxmlformats.org/officeDocument/2006/relationships/image" Target="../media/image450.png"/><Relationship Id="rId116" Type="http://schemas.openxmlformats.org/officeDocument/2006/relationships/image" Target="../media/image59.png"/><Relationship Id="rId124" Type="http://schemas.openxmlformats.org/officeDocument/2006/relationships/image" Target="../media/image54.png"/><Relationship Id="rId129" Type="http://schemas.openxmlformats.org/officeDocument/2006/relationships/image" Target="../media/image79.png"/><Relationship Id="rId137" Type="http://schemas.openxmlformats.org/officeDocument/2006/relationships/image" Target="../media/image71.png"/><Relationship Id="rId54" Type="http://schemas.openxmlformats.org/officeDocument/2006/relationships/image" Target="../media/image16.png"/><Relationship Id="rId62" Type="http://schemas.openxmlformats.org/officeDocument/2006/relationships/image" Target="../media/image1611.png"/><Relationship Id="rId70" Type="http://schemas.openxmlformats.org/officeDocument/2006/relationships/image" Target="../media/image21.png"/><Relationship Id="rId75" Type="http://schemas.openxmlformats.org/officeDocument/2006/relationships/image" Target="../media/image67.png"/><Relationship Id="rId83" Type="http://schemas.openxmlformats.org/officeDocument/2006/relationships/image" Target="../media/image330.png"/><Relationship Id="rId88" Type="http://schemas.openxmlformats.org/officeDocument/2006/relationships/image" Target="../media/image29.png"/><Relationship Id="rId91" Type="http://schemas.openxmlformats.org/officeDocument/2006/relationships/image" Target="../media/image33.png"/><Relationship Id="rId20" Type="http://schemas.openxmlformats.org/officeDocument/2006/relationships/image" Target="../media/image191.png"/><Relationship Id="rId96" Type="http://schemas.openxmlformats.org/officeDocument/2006/relationships/image" Target="../media/image32.png"/><Relationship Id="rId111" Type="http://schemas.openxmlformats.org/officeDocument/2006/relationships/image" Target="../media/image440.png"/><Relationship Id="rId132" Type="http://schemas.openxmlformats.org/officeDocument/2006/relationships/image" Target="../media/image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5" Type="http://schemas.openxmlformats.org/officeDocument/2006/relationships/image" Target="../media/image13.png"/><Relationship Id="rId57" Type="http://schemas.openxmlformats.org/officeDocument/2006/relationships/image" Target="../media/image55.png"/><Relationship Id="rId106" Type="http://schemas.openxmlformats.org/officeDocument/2006/relationships/image" Target="../media/image431.png"/><Relationship Id="rId114" Type="http://schemas.openxmlformats.org/officeDocument/2006/relationships/image" Target="../media/image53.png"/><Relationship Id="rId119" Type="http://schemas.openxmlformats.org/officeDocument/2006/relationships/image" Target="../media/image48.png"/><Relationship Id="rId127" Type="http://schemas.openxmlformats.org/officeDocument/2006/relationships/image" Target="../media/image77.png"/><Relationship Id="rId10" Type="http://schemas.openxmlformats.org/officeDocument/2006/relationships/image" Target="../media/image99.png"/><Relationship Id="rId60" Type="http://schemas.openxmlformats.org/officeDocument/2006/relationships/image" Target="../media/image58.png"/><Relationship Id="rId65" Type="http://schemas.openxmlformats.org/officeDocument/2006/relationships/image" Target="../media/image61.png"/><Relationship Id="rId73" Type="http://schemas.openxmlformats.org/officeDocument/2006/relationships/image" Target="../media/image2311.png"/><Relationship Id="rId78" Type="http://schemas.openxmlformats.org/officeDocument/2006/relationships/image" Target="../media/image70.png"/><Relationship Id="rId81" Type="http://schemas.openxmlformats.org/officeDocument/2006/relationships/image" Target="../media/image246.png"/><Relationship Id="rId86" Type="http://schemas.openxmlformats.org/officeDocument/2006/relationships/image" Target="../media/image27.png"/><Relationship Id="rId94" Type="http://schemas.openxmlformats.org/officeDocument/2006/relationships/image" Target="../media/image3110.png"/><Relationship Id="rId99" Type="http://schemas.openxmlformats.org/officeDocument/2006/relationships/image" Target="../media/image38.png"/><Relationship Id="rId101" Type="http://schemas.openxmlformats.org/officeDocument/2006/relationships/image" Target="../media/image40.png"/><Relationship Id="rId31" Type="http://schemas.openxmlformats.org/officeDocument/2006/relationships/image" Target="../media/image3010.png"/><Relationship Id="rId44" Type="http://schemas.openxmlformats.org/officeDocument/2006/relationships/image" Target="../media/image430.png"/><Relationship Id="rId122" Type="http://schemas.openxmlformats.org/officeDocument/2006/relationships/image" Target="../media/image50.png"/><Relationship Id="rId130" Type="http://schemas.openxmlformats.org/officeDocument/2006/relationships/image" Target="../media/image80.png"/><Relationship Id="rId135" Type="http://schemas.openxmlformats.org/officeDocument/2006/relationships/image" Target="../media/image85.png"/><Relationship Id="rId4" Type="http://schemas.openxmlformats.org/officeDocument/2006/relationships/image" Target="../media/image4.png"/><Relationship Id="rId9" Type="http://schemas.openxmlformats.org/officeDocument/2006/relationships/image" Target="../media/image5.png"/><Relationship Id="rId13" Type="http://schemas.openxmlformats.org/officeDocument/2006/relationships/image" Target="../media/image11.png"/><Relationship Id="rId39" Type="http://schemas.openxmlformats.org/officeDocument/2006/relationships/image" Target="../media/image380.png"/><Relationship Id="rId109" Type="http://schemas.openxmlformats.org/officeDocument/2006/relationships/image" Target="../media/image46.png"/><Relationship Id="rId55" Type="http://schemas.openxmlformats.org/officeDocument/2006/relationships/image" Target="../media/image17.png"/><Relationship Id="rId76" Type="http://schemas.openxmlformats.org/officeDocument/2006/relationships/image" Target="../media/image68.png"/><Relationship Id="rId97" Type="http://schemas.openxmlformats.org/officeDocument/2006/relationships/image" Target="../media/image36.png"/><Relationship Id="rId34" Type="http://schemas.openxmlformats.org/officeDocument/2006/relationships/image" Target="../media/image43.png"/><Relationship Id="rId104" Type="http://schemas.openxmlformats.org/officeDocument/2006/relationships/image" Target="../media/image41.png"/><Relationship Id="rId120" Type="http://schemas.openxmlformats.org/officeDocument/2006/relationships/image" Target="../media/image65.png"/><Relationship Id="rId125" Type="http://schemas.openxmlformats.org/officeDocument/2006/relationships/image" Target="../media/image63.png"/><Relationship Id="rId7" Type="http://schemas.openxmlformats.org/officeDocument/2006/relationships/image" Target="../media/image9.png"/><Relationship Id="rId71" Type="http://schemas.openxmlformats.org/officeDocument/2006/relationships/image" Target="../media/image22.png"/><Relationship Id="rId92" Type="http://schemas.openxmlformats.org/officeDocument/2006/relationships/image" Target="../media/image15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8.png"/><Relationship Id="rId3" Type="http://schemas.openxmlformats.org/officeDocument/2006/relationships/image" Target="../media/image202.png"/><Relationship Id="rId7" Type="http://schemas.openxmlformats.org/officeDocument/2006/relationships/image" Target="../media/image20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6.png"/><Relationship Id="rId11" Type="http://schemas.openxmlformats.org/officeDocument/2006/relationships/image" Target="../media/image211.png"/><Relationship Id="rId5" Type="http://schemas.openxmlformats.org/officeDocument/2006/relationships/image" Target="../media/image205.png"/><Relationship Id="rId10" Type="http://schemas.openxmlformats.org/officeDocument/2006/relationships/image" Target="../media/image210.png"/><Relationship Id="rId4" Type="http://schemas.openxmlformats.org/officeDocument/2006/relationships/image" Target="../media/image204.png"/><Relationship Id="rId9" Type="http://schemas.openxmlformats.org/officeDocument/2006/relationships/image" Target="../media/image20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2.png"/><Relationship Id="rId13" Type="http://schemas.openxmlformats.org/officeDocument/2006/relationships/image" Target="../media/image2210.png"/><Relationship Id="rId18" Type="http://schemas.openxmlformats.org/officeDocument/2006/relationships/image" Target="../media/image228.png"/><Relationship Id="rId3" Type="http://schemas.openxmlformats.org/officeDocument/2006/relationships/image" Target="../media/image2180.png"/><Relationship Id="rId12" Type="http://schemas.openxmlformats.org/officeDocument/2006/relationships/image" Target="../media/image212.png"/><Relationship Id="rId17" Type="http://schemas.openxmlformats.org/officeDocument/2006/relationships/image" Target="../media/image22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26.png"/><Relationship Id="rId20" Type="http://schemas.openxmlformats.org/officeDocument/2006/relationships/image" Target="../media/image230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2190.png"/><Relationship Id="rId15" Type="http://schemas.openxmlformats.org/officeDocument/2006/relationships/image" Target="../media/image225.png"/><Relationship Id="rId10" Type="http://schemas.openxmlformats.org/officeDocument/2006/relationships/image" Target="../media/image2740.png"/><Relationship Id="rId19" Type="http://schemas.openxmlformats.org/officeDocument/2006/relationships/image" Target="../media/image229.png"/><Relationship Id="rId9" Type="http://schemas.openxmlformats.org/officeDocument/2006/relationships/image" Target="../media/image273.png"/><Relationship Id="rId14" Type="http://schemas.openxmlformats.org/officeDocument/2006/relationships/image" Target="../media/image2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7.emf"/><Relationship Id="rId5" Type="http://schemas.openxmlformats.org/officeDocument/2006/relationships/image" Target="../media/image216.emf"/><Relationship Id="rId4" Type="http://schemas.openxmlformats.org/officeDocument/2006/relationships/image" Target="../media/image215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png"/><Relationship Id="rId13" Type="http://schemas.openxmlformats.org/officeDocument/2006/relationships/image" Target="../media/image289.png"/><Relationship Id="rId3" Type="http://schemas.openxmlformats.org/officeDocument/2006/relationships/image" Target="../media/image218.emf"/><Relationship Id="rId7" Type="http://schemas.openxmlformats.org/officeDocument/2006/relationships/image" Target="../media/image2830.png"/><Relationship Id="rId12" Type="http://schemas.openxmlformats.org/officeDocument/2006/relationships/image" Target="../media/image28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2.png"/><Relationship Id="rId11" Type="http://schemas.openxmlformats.org/officeDocument/2006/relationships/image" Target="../media/image287.png"/><Relationship Id="rId5" Type="http://schemas.openxmlformats.org/officeDocument/2006/relationships/image" Target="../media/image283.png"/><Relationship Id="rId10" Type="http://schemas.openxmlformats.org/officeDocument/2006/relationships/image" Target="../media/image286.png"/><Relationship Id="rId4" Type="http://schemas.openxmlformats.org/officeDocument/2006/relationships/image" Target="../media/image219.emf"/><Relationship Id="rId9" Type="http://schemas.openxmlformats.org/officeDocument/2006/relationships/image" Target="../media/image28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em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1.png"/><Relationship Id="rId26" Type="http://schemas.openxmlformats.org/officeDocument/2006/relationships/image" Target="../media/image250.png"/><Relationship Id="rId72" Type="http://schemas.openxmlformats.org/officeDocument/2006/relationships/image" Target="../media/image223.png"/><Relationship Id="rId80" Type="http://schemas.openxmlformats.org/officeDocument/2006/relationships/image" Target="../media/image2310.png"/><Relationship Id="rId85" Type="http://schemas.openxmlformats.org/officeDocument/2006/relationships/image" Target="../media/image232.png"/><Relationship Id="rId3" Type="http://schemas.openxmlformats.org/officeDocument/2006/relationships/image" Target="../media/image4.png"/><Relationship Id="rId55" Type="http://schemas.openxmlformats.org/officeDocument/2006/relationships/image" Target="../media/image17.png"/><Relationship Id="rId63" Type="http://schemas.openxmlformats.org/officeDocument/2006/relationships/image" Target="../media/image1710.png"/><Relationship Id="rId68" Type="http://schemas.openxmlformats.org/officeDocument/2006/relationships/image" Target="../media/image19.png"/><Relationship Id="rId76" Type="http://schemas.openxmlformats.org/officeDocument/2006/relationships/image" Target="../media/image68.png"/><Relationship Id="rId84" Type="http://schemas.openxmlformats.org/officeDocument/2006/relationships/image" Target="../media/image231.png"/><Relationship Id="rId7" Type="http://schemas.openxmlformats.org/officeDocument/2006/relationships/image" Target="../media/image9.png"/><Relationship Id="rId12" Type="http://schemas.openxmlformats.org/officeDocument/2006/relationships/image" Target="../media/image10.png"/><Relationship Id="rId17" Type="http://schemas.openxmlformats.org/officeDocument/2006/relationships/image" Target="../media/image6.png"/><Relationship Id="rId59" Type="http://schemas.openxmlformats.org/officeDocument/2006/relationships/image" Target="../media/image1410.png"/><Relationship Id="rId67" Type="http://schemas.openxmlformats.org/officeDocument/2006/relationships/image" Target="../media/image310.png"/><Relationship Id="rId71" Type="http://schemas.openxmlformats.org/officeDocument/2006/relationships/image" Target="../media/image22.png"/><Relationship Id="rId2" Type="http://schemas.openxmlformats.org/officeDocument/2006/relationships/image" Target="../media/image3.png"/><Relationship Id="rId16" Type="http://schemas.openxmlformats.org/officeDocument/2006/relationships/image" Target="../media/image14.png"/><Relationship Id="rId54" Type="http://schemas.openxmlformats.org/officeDocument/2006/relationships/image" Target="../media/image16.png"/><Relationship Id="rId62" Type="http://schemas.openxmlformats.org/officeDocument/2006/relationships/image" Target="../media/image1611.png"/><Relationship Id="rId70" Type="http://schemas.openxmlformats.org/officeDocument/2006/relationships/image" Target="../media/image21.png"/><Relationship Id="rId75" Type="http://schemas.openxmlformats.org/officeDocument/2006/relationships/image" Target="../media/image67.png"/><Relationship Id="rId83" Type="http://schemas.openxmlformats.org/officeDocument/2006/relationships/image" Target="../media/image3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90.png"/><Relationship Id="rId53" Type="http://schemas.openxmlformats.org/officeDocument/2006/relationships/image" Target="../media/image51.png"/><Relationship Id="rId58" Type="http://schemas.openxmlformats.org/officeDocument/2006/relationships/image" Target="../media/image15.png"/><Relationship Id="rId74" Type="http://schemas.openxmlformats.org/officeDocument/2006/relationships/image" Target="../media/image24.png"/><Relationship Id="rId79" Type="http://schemas.openxmlformats.org/officeDocument/2006/relationships/image" Target="../media/image222.png"/><Relationship Id="rId5" Type="http://schemas.openxmlformats.org/officeDocument/2006/relationships/image" Target="../media/image7.png"/><Relationship Id="rId15" Type="http://schemas.openxmlformats.org/officeDocument/2006/relationships/image" Target="../media/image13.png"/><Relationship Id="rId57" Type="http://schemas.openxmlformats.org/officeDocument/2006/relationships/image" Target="../media/image55.png"/><Relationship Id="rId61" Type="http://schemas.openxmlformats.org/officeDocument/2006/relationships/image" Target="../media/image22.png"/><Relationship Id="rId82" Type="http://schemas.openxmlformats.org/officeDocument/2006/relationships/image" Target="../media/image73.png"/><Relationship Id="rId10" Type="http://schemas.openxmlformats.org/officeDocument/2006/relationships/image" Target="../media/image99.png"/><Relationship Id="rId60" Type="http://schemas.openxmlformats.org/officeDocument/2006/relationships/image" Target="../media/image58.png"/><Relationship Id="rId65" Type="http://schemas.openxmlformats.org/officeDocument/2006/relationships/image" Target="../media/image61.png"/><Relationship Id="rId73" Type="http://schemas.openxmlformats.org/officeDocument/2006/relationships/image" Target="../media/image2311.png"/><Relationship Id="rId78" Type="http://schemas.openxmlformats.org/officeDocument/2006/relationships/image" Target="../media/image70.png"/><Relationship Id="rId81" Type="http://schemas.openxmlformats.org/officeDocument/2006/relationships/image" Target="../media/image246.png"/><Relationship Id="rId9" Type="http://schemas.openxmlformats.org/officeDocument/2006/relationships/image" Target="../media/image5.png"/><Relationship Id="rId14" Type="http://schemas.openxmlformats.org/officeDocument/2006/relationships/image" Target="../media/image12.png"/><Relationship Id="rId56" Type="http://schemas.openxmlformats.org/officeDocument/2006/relationships/image" Target="../media/image18.png"/><Relationship Id="rId69" Type="http://schemas.openxmlformats.org/officeDocument/2006/relationships/image" Target="../media/image20.png"/><Relationship Id="rId77" Type="http://schemas.openxmlformats.org/officeDocument/2006/relationships/image" Target="../media/image2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3.png"/><Relationship Id="rId18" Type="http://schemas.openxmlformats.org/officeDocument/2006/relationships/image" Target="../media/image98.png"/><Relationship Id="rId3" Type="http://schemas.openxmlformats.org/officeDocument/2006/relationships/image" Target="../media/image75.png"/><Relationship Id="rId7" Type="http://schemas.openxmlformats.org/officeDocument/2006/relationships/image" Target="../media/image86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image" Target="../media/image74.png"/><Relationship Id="rId16" Type="http://schemas.openxmlformats.org/officeDocument/2006/relationships/image" Target="../media/image96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11" Type="http://schemas.openxmlformats.org/officeDocument/2006/relationships/image" Target="../media/image91.png"/><Relationship Id="rId5" Type="http://schemas.openxmlformats.org/officeDocument/2006/relationships/image" Target="../media/image78.png"/><Relationship Id="rId15" Type="http://schemas.openxmlformats.org/officeDocument/2006/relationships/image" Target="../media/image95.png"/><Relationship Id="rId10" Type="http://schemas.openxmlformats.org/officeDocument/2006/relationships/image" Target="../media/image89.png"/><Relationship Id="rId19" Type="http://schemas.openxmlformats.org/officeDocument/2006/relationships/image" Target="../media/image100.png"/><Relationship Id="rId4" Type="http://schemas.openxmlformats.org/officeDocument/2006/relationships/image" Target="../media/image76.png"/><Relationship Id="rId9" Type="http://schemas.openxmlformats.org/officeDocument/2006/relationships/image" Target="../media/image88.png"/><Relationship Id="rId14" Type="http://schemas.openxmlformats.org/officeDocument/2006/relationships/image" Target="../media/image9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3.png"/><Relationship Id="rId4" Type="http://schemas.openxmlformats.org/officeDocument/2006/relationships/image" Target="../media/image233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47.png"/><Relationship Id="rId3" Type="http://schemas.openxmlformats.org/officeDocument/2006/relationships/image" Target="../media/image4.png"/><Relationship Id="rId63" Type="http://schemas.openxmlformats.org/officeDocument/2006/relationships/image" Target="../media/image253.png"/><Relationship Id="rId68" Type="http://schemas.openxmlformats.org/officeDocument/2006/relationships/image" Target="../media/image258.png"/><Relationship Id="rId12" Type="http://schemas.openxmlformats.org/officeDocument/2006/relationships/image" Target="../media/image245.png"/><Relationship Id="rId59" Type="http://schemas.openxmlformats.org/officeDocument/2006/relationships/image" Target="../media/image248.png"/><Relationship Id="rId67" Type="http://schemas.openxmlformats.org/officeDocument/2006/relationships/image" Target="../media/image257.png"/><Relationship Id="rId2" Type="http://schemas.openxmlformats.org/officeDocument/2006/relationships/image" Target="../media/image3.png"/><Relationship Id="rId62" Type="http://schemas.openxmlformats.org/officeDocument/2006/relationships/image" Target="../media/image234.png"/><Relationship Id="rId20" Type="http://schemas.openxmlformats.org/officeDocument/2006/relationships/image" Target="../media/image230.png"/><Relationship Id="rId70" Type="http://schemas.openxmlformats.org/officeDocument/2006/relationships/image" Target="../media/image236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244.png"/><Relationship Id="rId53" Type="http://schemas.openxmlformats.org/officeDocument/2006/relationships/image" Target="../media/image51.png"/><Relationship Id="rId58" Type="http://schemas.openxmlformats.org/officeDocument/2006/relationships/image" Target="../media/image15.png"/><Relationship Id="rId66" Type="http://schemas.openxmlformats.org/officeDocument/2006/relationships/image" Target="../media/image256.png"/><Relationship Id="rId57" Type="http://schemas.openxmlformats.org/officeDocument/2006/relationships/image" Target="../media/image55.png"/><Relationship Id="rId61" Type="http://schemas.openxmlformats.org/officeDocument/2006/relationships/image" Target="../media/image251.png"/><Relationship Id="rId10" Type="http://schemas.openxmlformats.org/officeDocument/2006/relationships/image" Target="../media/image243.png"/><Relationship Id="rId60" Type="http://schemas.openxmlformats.org/officeDocument/2006/relationships/image" Target="../media/image249.png"/><Relationship Id="rId65" Type="http://schemas.openxmlformats.org/officeDocument/2006/relationships/image" Target="../media/image255.png"/><Relationship Id="rId19" Type="http://schemas.openxmlformats.org/officeDocument/2006/relationships/image" Target="../media/image229.png"/><Relationship Id="rId9" Type="http://schemas.openxmlformats.org/officeDocument/2006/relationships/image" Target="../media/image5.png"/><Relationship Id="rId14" Type="http://schemas.openxmlformats.org/officeDocument/2006/relationships/image" Target="../media/image6.png"/><Relationship Id="rId64" Type="http://schemas.openxmlformats.org/officeDocument/2006/relationships/image" Target="../media/image254.png"/><Relationship Id="rId69" Type="http://schemas.openxmlformats.org/officeDocument/2006/relationships/image" Target="../media/image23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26" Type="http://schemas.openxmlformats.org/officeDocument/2006/relationships/image" Target="../media/image264.png"/><Relationship Id="rId3" Type="http://schemas.openxmlformats.org/officeDocument/2006/relationships/image" Target="../media/image3.png"/><Relationship Id="rId21" Type="http://schemas.openxmlformats.org/officeDocument/2006/relationships/image" Target="../media/image235.png"/><Relationship Id="rId7" Type="http://schemas.openxmlformats.org/officeDocument/2006/relationships/image" Target="../media/image240.png"/><Relationship Id="rId25" Type="http://schemas.openxmlformats.org/officeDocument/2006/relationships/image" Target="../media/image263.png"/><Relationship Id="rId2" Type="http://schemas.openxmlformats.org/officeDocument/2006/relationships/image" Target="../media/image237.png"/><Relationship Id="rId20" Type="http://schemas.openxmlformats.org/officeDocument/2006/relationships/image" Target="../media/image2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9.png"/><Relationship Id="rId24" Type="http://schemas.openxmlformats.org/officeDocument/2006/relationships/image" Target="../media/image262.png"/><Relationship Id="rId5" Type="http://schemas.openxmlformats.org/officeDocument/2006/relationships/image" Target="../media/image238.png"/><Relationship Id="rId23" Type="http://schemas.openxmlformats.org/officeDocument/2006/relationships/image" Target="../media/image261.png"/><Relationship Id="rId28" Type="http://schemas.openxmlformats.org/officeDocument/2006/relationships/image" Target="../media/image266.png"/><Relationship Id="rId10" Type="http://schemas.openxmlformats.org/officeDocument/2006/relationships/image" Target="../media/image259.png"/><Relationship Id="rId19" Type="http://schemas.openxmlformats.org/officeDocument/2006/relationships/image" Target="../media/image229.png"/><Relationship Id="rId4" Type="http://schemas.openxmlformats.org/officeDocument/2006/relationships/image" Target="../media/image4.png"/><Relationship Id="rId9" Type="http://schemas.openxmlformats.org/officeDocument/2006/relationships/image" Target="../media/image252.png"/><Relationship Id="rId22" Type="http://schemas.openxmlformats.org/officeDocument/2006/relationships/image" Target="../media/image260.png"/><Relationship Id="rId27" Type="http://schemas.openxmlformats.org/officeDocument/2006/relationships/image" Target="../media/image26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emf"/><Relationship Id="rId3" Type="http://schemas.openxmlformats.org/officeDocument/2006/relationships/image" Target="../media/image109.emf"/><Relationship Id="rId7" Type="http://schemas.openxmlformats.org/officeDocument/2006/relationships/image" Target="../media/image2510.png"/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1.png"/><Relationship Id="rId3" Type="http://schemas.openxmlformats.org/officeDocument/2006/relationships/image" Target="../media/image269.png"/><Relationship Id="rId7" Type="http://schemas.openxmlformats.org/officeDocument/2006/relationships/image" Target="../media/image320.png"/><Relationship Id="rId12" Type="http://schemas.openxmlformats.org/officeDocument/2006/relationships/image" Target="../media/image370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1.png"/><Relationship Id="rId11" Type="http://schemas.openxmlformats.org/officeDocument/2006/relationships/image" Target="../media/image360.png"/><Relationship Id="rId5" Type="http://schemas.openxmlformats.org/officeDocument/2006/relationships/image" Target="../media/image300.png"/><Relationship Id="rId10" Type="http://schemas.openxmlformats.org/officeDocument/2006/relationships/image" Target="../media/image35.png"/><Relationship Id="rId4" Type="http://schemas.openxmlformats.org/officeDocument/2006/relationships/image" Target="../media/image270.emf"/><Relationship Id="rId9" Type="http://schemas.openxmlformats.org/officeDocument/2006/relationships/image" Target="../media/image34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png"/><Relationship Id="rId3" Type="http://schemas.openxmlformats.org/officeDocument/2006/relationships/image" Target="../media/image267.png"/><Relationship Id="rId7" Type="http://schemas.openxmlformats.org/officeDocument/2006/relationships/image" Target="../media/image109.emf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2.png"/><Relationship Id="rId11" Type="http://schemas.openxmlformats.org/officeDocument/2006/relationships/image" Target="../media/image410.png"/><Relationship Id="rId5" Type="http://schemas.openxmlformats.org/officeDocument/2006/relationships/image" Target="../media/image111.png"/><Relationship Id="rId10" Type="http://schemas.openxmlformats.org/officeDocument/2006/relationships/image" Target="../media/image276.emf"/><Relationship Id="rId4" Type="http://schemas.openxmlformats.org/officeDocument/2006/relationships/image" Target="../media/image110.png"/><Relationship Id="rId9" Type="http://schemas.openxmlformats.org/officeDocument/2006/relationships/image" Target="../media/image275.e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3" Type="http://schemas.openxmlformats.org/officeDocument/2006/relationships/image" Target="../media/image278.emf"/><Relationship Id="rId7" Type="http://schemas.openxmlformats.org/officeDocument/2006/relationships/image" Target="../media/image471.png"/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6.emf"/><Relationship Id="rId5" Type="http://schemas.openxmlformats.org/officeDocument/2006/relationships/image" Target="../media/image275.emf"/><Relationship Id="rId4" Type="http://schemas.openxmlformats.org/officeDocument/2006/relationships/image" Target="../media/image27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7" Type="http://schemas.openxmlformats.org/officeDocument/2006/relationships/image" Target="../media/image540.png"/><Relationship Id="rId2" Type="http://schemas.openxmlformats.org/officeDocument/2006/relationships/image" Target="../media/image270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1.png"/><Relationship Id="rId5" Type="http://schemas.openxmlformats.org/officeDocument/2006/relationships/image" Target="../media/image281.png"/><Relationship Id="rId4" Type="http://schemas.openxmlformats.org/officeDocument/2006/relationships/image" Target="../media/image28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02.jpeg"/><Relationship Id="rId7" Type="http://schemas.openxmlformats.org/officeDocument/2006/relationships/image" Target="NUL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11" Type="http://schemas.openxmlformats.org/officeDocument/2006/relationships/image" Target="../media/image103.jpeg"/><Relationship Id="rId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NUL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11" Type="http://schemas.openxmlformats.org/officeDocument/2006/relationships/image" Target="NULL"/><Relationship Id="rId5" Type="http://schemas.openxmlformats.org/officeDocument/2006/relationships/image" Target="../media/image105.png"/><Relationship Id="rId10" Type="http://schemas.openxmlformats.org/officeDocument/2006/relationships/image" Target="../media/image108.png"/><Relationship Id="rId4" Type="http://schemas.openxmlformats.org/officeDocument/2006/relationships/image" Target="../media/image104.jpeg"/><Relationship Id="rId9" Type="http://schemas.openxmlformats.org/officeDocument/2006/relationships/image" Target="../media/image10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0.png"/><Relationship Id="rId13" Type="http://schemas.openxmlformats.org/officeDocument/2006/relationships/image" Target="../media/image1100.png"/><Relationship Id="rId18" Type="http://schemas.openxmlformats.org/officeDocument/2006/relationships/image" Target="../media/image115.png"/><Relationship Id="rId39" Type="http://schemas.openxmlformats.org/officeDocument/2006/relationships/image" Target="../media/image125.png"/><Relationship Id="rId3" Type="http://schemas.openxmlformats.org/officeDocument/2006/relationships/image" Target="../media/image1000.png"/><Relationship Id="rId34" Type="http://schemas.openxmlformats.org/officeDocument/2006/relationships/image" Target="../media/image119.png"/><Relationship Id="rId7" Type="http://schemas.openxmlformats.org/officeDocument/2006/relationships/image" Target="../media/image104.png"/><Relationship Id="rId12" Type="http://schemas.openxmlformats.org/officeDocument/2006/relationships/image" Target="../media/image120.png"/><Relationship Id="rId17" Type="http://schemas.openxmlformats.org/officeDocument/2006/relationships/image" Target="../media/image114.png"/><Relationship Id="rId33" Type="http://schemas.openxmlformats.org/officeDocument/2006/relationships/image" Target="../media/image118.png"/><Relationship Id="rId38" Type="http://schemas.openxmlformats.org/officeDocument/2006/relationships/image" Target="../media/image10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1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11" Type="http://schemas.openxmlformats.org/officeDocument/2006/relationships/image" Target="../media/image116.png"/><Relationship Id="rId24" Type="http://schemas.openxmlformats.org/officeDocument/2006/relationships/image" Target="../media/image117.png"/><Relationship Id="rId32" Type="http://schemas.openxmlformats.org/officeDocument/2006/relationships/image" Target="../media/image107.png"/><Relationship Id="rId37" Type="http://schemas.openxmlformats.org/officeDocument/2006/relationships/image" Target="../media/image124.png"/><Relationship Id="rId5" Type="http://schemas.openxmlformats.org/officeDocument/2006/relationships/image" Target="../media/image1020.png"/><Relationship Id="rId15" Type="http://schemas.openxmlformats.org/officeDocument/2006/relationships/image" Target="../media/image1120.png"/><Relationship Id="rId23" Type="http://schemas.openxmlformats.org/officeDocument/2006/relationships/image" Target="../media/image122.png"/><Relationship Id="rId36" Type="http://schemas.openxmlformats.org/officeDocument/2006/relationships/image" Target="../media/image123.png"/><Relationship Id="rId10" Type="http://schemas.openxmlformats.org/officeDocument/2006/relationships/image" Target="../media/image113.png"/><Relationship Id="rId31" Type="http://schemas.openxmlformats.org/officeDocument/2006/relationships/image" Target="../media/image106.png"/><Relationship Id="rId4" Type="http://schemas.openxmlformats.org/officeDocument/2006/relationships/image" Target="../media/image1011.png"/><Relationship Id="rId9" Type="http://schemas.openxmlformats.org/officeDocument/2006/relationships/image" Target="../media/image1060.png"/><Relationship Id="rId14" Type="http://schemas.openxmlformats.org/officeDocument/2006/relationships/image" Target="../media/image1110.png"/><Relationship Id="rId30" Type="http://schemas.openxmlformats.org/officeDocument/2006/relationships/image" Target="../media/image1230.png"/><Relationship Id="rId35" Type="http://schemas.openxmlformats.org/officeDocument/2006/relationships/image" Target="../media/image1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0.png"/><Relationship Id="rId13" Type="http://schemas.openxmlformats.org/officeDocument/2006/relationships/image" Target="../media/image1260.png"/><Relationship Id="rId18" Type="http://schemas.openxmlformats.org/officeDocument/2006/relationships/image" Target="../media/image131.png"/><Relationship Id="rId26" Type="http://schemas.openxmlformats.org/officeDocument/2006/relationships/image" Target="../media/image139.png"/><Relationship Id="rId39" Type="http://schemas.openxmlformats.org/officeDocument/2006/relationships/image" Target="../media/image153.png"/><Relationship Id="rId3" Type="http://schemas.openxmlformats.org/officeDocument/2006/relationships/image" Target="../media/image920.png"/><Relationship Id="rId21" Type="http://schemas.openxmlformats.org/officeDocument/2006/relationships/image" Target="../media/image134.png"/><Relationship Id="rId34" Type="http://schemas.openxmlformats.org/officeDocument/2006/relationships/image" Target="../media/image147.png"/><Relationship Id="rId42" Type="http://schemas.openxmlformats.org/officeDocument/2006/relationships/image" Target="../media/image156.png"/><Relationship Id="rId47" Type="http://schemas.openxmlformats.org/officeDocument/2006/relationships/image" Target="../media/image162.png"/><Relationship Id="rId7" Type="http://schemas.openxmlformats.org/officeDocument/2006/relationships/image" Target="../media/image127.png"/><Relationship Id="rId12" Type="http://schemas.openxmlformats.org/officeDocument/2006/relationships/image" Target="../media/image1250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33" Type="http://schemas.openxmlformats.org/officeDocument/2006/relationships/image" Target="../media/image146.png"/><Relationship Id="rId38" Type="http://schemas.openxmlformats.org/officeDocument/2006/relationships/image" Target="../media/image152.png"/><Relationship Id="rId46" Type="http://schemas.openxmlformats.org/officeDocument/2006/relationships/image" Target="../media/image16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9.png"/><Relationship Id="rId20" Type="http://schemas.openxmlformats.org/officeDocument/2006/relationships/image" Target="../media/image133.png"/><Relationship Id="rId29" Type="http://schemas.openxmlformats.org/officeDocument/2006/relationships/image" Target="../media/image142.png"/><Relationship Id="rId41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6.png"/><Relationship Id="rId11" Type="http://schemas.openxmlformats.org/officeDocument/2006/relationships/image" Target="../media/image1220.png"/><Relationship Id="rId24" Type="http://schemas.openxmlformats.org/officeDocument/2006/relationships/image" Target="../media/image137.png"/><Relationship Id="rId32" Type="http://schemas.openxmlformats.org/officeDocument/2006/relationships/image" Target="../media/image145.png"/><Relationship Id="rId37" Type="http://schemas.openxmlformats.org/officeDocument/2006/relationships/image" Target="../media/image150.png"/><Relationship Id="rId40" Type="http://schemas.openxmlformats.org/officeDocument/2006/relationships/image" Target="../media/image154.png"/><Relationship Id="rId45" Type="http://schemas.openxmlformats.org/officeDocument/2006/relationships/image" Target="../media/image159.png"/><Relationship Id="rId5" Type="http://schemas.openxmlformats.org/officeDocument/2006/relationships/image" Target="../media/image940.png"/><Relationship Id="rId15" Type="http://schemas.openxmlformats.org/officeDocument/2006/relationships/image" Target="../media/image128.png"/><Relationship Id="rId23" Type="http://schemas.openxmlformats.org/officeDocument/2006/relationships/image" Target="../media/image136.png"/><Relationship Id="rId28" Type="http://schemas.openxmlformats.org/officeDocument/2006/relationships/image" Target="../media/image141.png"/><Relationship Id="rId36" Type="http://schemas.openxmlformats.org/officeDocument/2006/relationships/image" Target="../media/image149.png"/><Relationship Id="rId10" Type="http://schemas.openxmlformats.org/officeDocument/2006/relationships/image" Target="../media/image1160.png"/><Relationship Id="rId19" Type="http://schemas.openxmlformats.org/officeDocument/2006/relationships/image" Target="../media/image132.png"/><Relationship Id="rId31" Type="http://schemas.openxmlformats.org/officeDocument/2006/relationships/image" Target="../media/image144.png"/><Relationship Id="rId44" Type="http://schemas.openxmlformats.org/officeDocument/2006/relationships/image" Target="../media/image158.png"/><Relationship Id="rId4" Type="http://schemas.openxmlformats.org/officeDocument/2006/relationships/image" Target="../media/image930.png"/><Relationship Id="rId9" Type="http://schemas.openxmlformats.org/officeDocument/2006/relationships/image" Target="../media/image980.png"/><Relationship Id="rId14" Type="http://schemas.openxmlformats.org/officeDocument/2006/relationships/image" Target="../media/image1270.png"/><Relationship Id="rId22" Type="http://schemas.openxmlformats.org/officeDocument/2006/relationships/image" Target="../media/image135.png"/><Relationship Id="rId27" Type="http://schemas.openxmlformats.org/officeDocument/2006/relationships/image" Target="../media/image140.png"/><Relationship Id="rId30" Type="http://schemas.openxmlformats.org/officeDocument/2006/relationships/image" Target="../media/image143.png"/><Relationship Id="rId35" Type="http://schemas.openxmlformats.org/officeDocument/2006/relationships/image" Target="../media/image148.png"/><Relationship Id="rId43" Type="http://schemas.openxmlformats.org/officeDocument/2006/relationships/image" Target="../media/image15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170.png"/><Relationship Id="rId18" Type="http://schemas.openxmlformats.org/officeDocument/2006/relationships/image" Target="../media/image106.png"/><Relationship Id="rId3" Type="http://schemas.openxmlformats.org/officeDocument/2006/relationships/image" Target="../media/image163.png"/><Relationship Id="rId21" Type="http://schemas.openxmlformats.org/officeDocument/2006/relationships/image" Target="../media/image173.png"/><Relationship Id="rId7" Type="http://schemas.openxmlformats.org/officeDocument/2006/relationships/image" Target="../media/image165.png"/><Relationship Id="rId12" Type="http://schemas.openxmlformats.org/officeDocument/2006/relationships/image" Target="../media/image169.png"/><Relationship Id="rId17" Type="http://schemas.openxmlformats.org/officeDocument/2006/relationships/image" Target="../media/image143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420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4.png"/><Relationship Id="rId11" Type="http://schemas.openxmlformats.org/officeDocument/2006/relationships/image" Target="../media/image1370.png"/><Relationship Id="rId24" Type="http://schemas.openxmlformats.org/officeDocument/2006/relationships/image" Target="../media/image108.png"/><Relationship Id="rId5" Type="http://schemas.openxmlformats.org/officeDocument/2006/relationships/image" Target="../media/image4.png"/><Relationship Id="rId15" Type="http://schemas.openxmlformats.org/officeDocument/2006/relationships/image" Target="../media/image172.png"/><Relationship Id="rId23" Type="http://schemas.openxmlformats.org/officeDocument/2006/relationships/image" Target="../media/image175.png"/><Relationship Id="rId10" Type="http://schemas.openxmlformats.org/officeDocument/2006/relationships/image" Target="../media/image168.png"/><Relationship Id="rId19" Type="http://schemas.openxmlformats.org/officeDocument/2006/relationships/image" Target="../media/image118.png"/><Relationship Id="rId4" Type="http://schemas.openxmlformats.org/officeDocument/2006/relationships/image" Target="../media/image3.png"/><Relationship Id="rId9" Type="http://schemas.openxmlformats.org/officeDocument/2006/relationships/image" Target="../media/image167.png"/><Relationship Id="rId14" Type="http://schemas.openxmlformats.org/officeDocument/2006/relationships/image" Target="../media/image171.png"/><Relationship Id="rId22" Type="http://schemas.openxmlformats.org/officeDocument/2006/relationships/image" Target="../media/image1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baryo\Desktop\그림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86" y="9190"/>
            <a:ext cx="9117087" cy="636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부제목 2">
            <a:extLst>
              <a:ext uri="{FF2B5EF4-FFF2-40B4-BE49-F238E27FC236}">
                <a16:creationId xmlns:a16="http://schemas.microsoft.com/office/drawing/2014/main" id="{A623DD29-09E8-4930-97CC-509A2D3FD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9337" y="2869909"/>
            <a:ext cx="3496986" cy="1093788"/>
          </a:xfrm>
        </p:spPr>
        <p:txBody>
          <a:bodyPr>
            <a:noAutofit/>
          </a:bodyPr>
          <a:lstStyle/>
          <a:p>
            <a:r>
              <a:rPr lang="en-US" altLang="ko-KR" sz="2400" b="1" spc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Yang, Ghil-Seok </a:t>
            </a:r>
          </a:p>
          <a:p>
            <a:endParaRPr lang="en-US" altLang="ko-KR" sz="2400" b="1" spc="0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altLang="ko-KR" sz="2400" b="1" spc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</a:t>
            </a:r>
            <a:r>
              <a:rPr lang="en-US" altLang="ko-KR" sz="2400" b="1" spc="0" smtClean="0">
                <a:solidFill>
                  <a:srgbClr val="99D7DF"/>
                </a:solidFill>
                <a:latin typeface="+mj-lt"/>
              </a:rPr>
              <a:t>oong</a:t>
            </a:r>
            <a:r>
              <a:rPr lang="en-US" altLang="ko-KR" sz="2400" b="1" spc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</a:t>
            </a:r>
            <a:r>
              <a:rPr lang="en-US" altLang="ko-KR" sz="2400" b="1" spc="0" smtClean="0">
                <a:solidFill>
                  <a:srgbClr val="99D7DF"/>
                </a:solidFill>
                <a:latin typeface="+mj-lt"/>
              </a:rPr>
              <a:t>il</a:t>
            </a:r>
          </a:p>
          <a:p>
            <a:r>
              <a:rPr lang="en-US" altLang="ko-KR" sz="2400" b="1" spc="0" smtClean="0">
                <a:solidFill>
                  <a:srgbClr val="99D7DF"/>
                </a:solidFill>
                <a:latin typeface="+mj-lt"/>
              </a:rPr>
              <a:t>  </a:t>
            </a:r>
            <a:r>
              <a:rPr lang="en-US" altLang="ko-KR" sz="2400" b="1" spc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U</a:t>
            </a:r>
            <a:r>
              <a:rPr lang="en-US" altLang="ko-KR" sz="2400" b="1" spc="0" smtClean="0">
                <a:solidFill>
                  <a:srgbClr val="99D7DF"/>
                </a:solidFill>
                <a:latin typeface="+mj-lt"/>
              </a:rPr>
              <a:t>niversity</a:t>
            </a:r>
            <a:endParaRPr lang="ko-KR" altLang="en-US" sz="2400" b="1" spc="0" dirty="0">
              <a:solidFill>
                <a:srgbClr val="99D7DF"/>
              </a:solidFill>
              <a:latin typeface="+mj-lt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970809" y="614652"/>
            <a:ext cx="7517477" cy="1114395"/>
          </a:xfrm>
          <a:prstGeom prst="roundRect">
            <a:avLst/>
          </a:prstGeom>
          <a:solidFill>
            <a:schemeClr val="tx1"/>
          </a:solidFill>
          <a:ln>
            <a:gradFill flip="none" rotWithShape="1">
              <a:gsLst>
                <a:gs pos="0">
                  <a:schemeClr val="bg1"/>
                </a:gs>
                <a:gs pos="24000">
                  <a:schemeClr val="bg1">
                    <a:lumMod val="65000"/>
                  </a:schemeClr>
                </a:gs>
                <a:gs pos="57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135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kern="1900" spc="300" smtClean="0">
                <a:ln>
                  <a:solidFill>
                    <a:prstClr val="white">
                      <a:alpha val="0"/>
                    </a:prstClr>
                  </a:solidFill>
                </a:ln>
                <a:gradFill>
                  <a:gsLst>
                    <a:gs pos="100000">
                      <a:prstClr val="white"/>
                    </a:gs>
                    <a:gs pos="0">
                      <a:prstClr val="black">
                        <a:lumMod val="54000"/>
                        <a:lumOff val="46000"/>
                      </a:prstClr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 UltraLight"/>
              </a:rPr>
              <a:t>Light to Heavy baryons</a:t>
            </a:r>
            <a:endParaRPr lang="ko-KR" altLang="en-US" sz="2400" kern="1900" spc="300" dirty="0"/>
          </a:p>
        </p:txBody>
      </p:sp>
      <p:pic>
        <p:nvPicPr>
          <p:cNvPr id="1026" name="Picture 2" descr="soongsil png에 대한 이미지 검색결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710" y="3612415"/>
            <a:ext cx="999710" cy="114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146146" y="5898446"/>
            <a:ext cx="39404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>
                <a:solidFill>
                  <a:schemeClr val="bg1"/>
                </a:solidFill>
              </a:rPr>
              <a:t>[Fig: http://lhcb-public.web.cern.ch/lhcb-public/ ]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바닥글 개체 틀 10">
            <a:extLst>
              <a:ext uri="{FF2B5EF4-FFF2-40B4-BE49-F238E27FC236}">
                <a16:creationId xmlns:a16="http://schemas.microsoft.com/office/drawing/2014/main" id="{EC4A694B-A4E8-4064-B626-A9C11ACAD59B}"/>
              </a:ext>
            </a:extLst>
          </p:cNvPr>
          <p:cNvSpPr txBox="1">
            <a:spLocks/>
          </p:cNvSpPr>
          <p:nvPr/>
        </p:nvSpPr>
        <p:spPr>
          <a:xfrm>
            <a:off x="1352771" y="6181921"/>
            <a:ext cx="6753552" cy="291025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dist"/>
            <a:r>
              <a:rPr lang="en-US" altLang="ko-KR" sz="1600" b="1" spc="-15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on theoretical nuclear and hadron physics</a:t>
            </a:r>
          </a:p>
          <a:p>
            <a:pPr algn="dist"/>
            <a:r>
              <a:rPr lang="en-US" altLang="ko-KR" sz="1600" b="1" spc="-15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November 13 (Fri), 2020 ~ November 14 (Sat), 2020</a:t>
            </a:r>
            <a:endParaRPr lang="en-US" altLang="ko-KR" sz="1600" b="1" spc="-15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172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>
        <p:cut/>
      </p:transition>
    </mc:Choice>
    <mc:Fallback xmlns="">
      <p:transition advClick="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667787" y="1481262"/>
            <a:ext cx="6056227" cy="34778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en-US" altLang="ko-KR" sz="2800" b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SU(3) flavor mass splittings </a:t>
            </a:r>
          </a:p>
          <a:p>
            <a:pPr algn="ctr">
              <a:lnSpc>
                <a:spcPct val="200000"/>
              </a:lnSpc>
              <a:defRPr/>
            </a:pPr>
            <a:r>
              <a:rPr lang="en-US" altLang="ko-KR" sz="2800" b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of low-lying sinlgy heavy baryons</a:t>
            </a:r>
          </a:p>
          <a:p>
            <a:pPr algn="ctr">
              <a:defRPr/>
            </a:pPr>
            <a:endParaRPr lang="en-US" altLang="ko-KR" sz="2800" b="1" smtClean="0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  <a:p>
            <a:pPr>
              <a:lnSpc>
                <a:spcPct val="200000"/>
              </a:lnSpc>
              <a:defRPr/>
            </a:pPr>
            <a:r>
              <a:rPr lang="en-US" altLang="ko-KR" sz="2000" b="1" smtClean="0">
                <a:solidFill>
                  <a:srgbClr val="0070C0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   Phys.Rev.D </a:t>
            </a:r>
            <a:r>
              <a:rPr lang="en-US" altLang="ko-KR" sz="2000" b="1">
                <a:solidFill>
                  <a:srgbClr val="0070C0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94 (2016) 071502 (Rapid comm</a:t>
            </a:r>
            <a:r>
              <a:rPr lang="en-US" altLang="ko-KR" sz="2000" b="1" smtClean="0">
                <a:solidFill>
                  <a:srgbClr val="0070C0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.)</a:t>
            </a:r>
          </a:p>
          <a:p>
            <a:pPr>
              <a:lnSpc>
                <a:spcPct val="200000"/>
              </a:lnSpc>
              <a:defRPr/>
            </a:pPr>
            <a:r>
              <a:rPr lang="en-US" altLang="ko-KR" sz="2000" b="1" smtClean="0">
                <a:solidFill>
                  <a:srgbClr val="0070C0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   Phys.Rev.D </a:t>
            </a:r>
            <a:r>
              <a:rPr lang="en-US" altLang="ko-KR" sz="2000" b="1">
                <a:solidFill>
                  <a:srgbClr val="0070C0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96 (2017) </a:t>
            </a:r>
            <a:r>
              <a:rPr lang="en-US" altLang="ko-KR" sz="2000" b="1" smtClean="0">
                <a:solidFill>
                  <a:srgbClr val="0070C0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094021    </a:t>
            </a:r>
            <a:endParaRPr lang="en-US" altLang="ko-KR" sz="2800" b="1" dirty="0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851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/>
          <p:cNvGrpSpPr/>
          <p:nvPr/>
        </p:nvGrpSpPr>
        <p:grpSpPr>
          <a:xfrm>
            <a:off x="302142" y="1429257"/>
            <a:ext cx="2055507" cy="2728994"/>
            <a:chOff x="1479046" y="1403283"/>
            <a:chExt cx="2055507" cy="2728994"/>
          </a:xfrm>
        </p:grpSpPr>
        <p:grpSp>
          <p:nvGrpSpPr>
            <p:cNvPr id="6" name="그룹 5"/>
            <p:cNvGrpSpPr/>
            <p:nvPr/>
          </p:nvGrpSpPr>
          <p:grpSpPr>
            <a:xfrm>
              <a:off x="1479046" y="1403283"/>
              <a:ext cx="1847265" cy="2728994"/>
              <a:chOff x="866514" y="267644"/>
              <a:chExt cx="1847265" cy="2728994"/>
            </a:xfrm>
          </p:grpSpPr>
          <p:cxnSp>
            <p:nvCxnSpPr>
              <p:cNvPr id="7" name="직선 화살표 연결선 6"/>
              <p:cNvCxnSpPr/>
              <p:nvPr/>
            </p:nvCxnSpPr>
            <p:spPr bwMode="auto">
              <a:xfrm flipV="1">
                <a:off x="1695614" y="501211"/>
                <a:ext cx="0" cy="139532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8" name="TextBox 7"/>
              <p:cNvSpPr txBox="1"/>
              <p:nvPr/>
            </p:nvSpPr>
            <p:spPr>
              <a:xfrm>
                <a:off x="1574380" y="267644"/>
                <a:ext cx="270155" cy="2733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Y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이등변 삼각형 8"/>
              <p:cNvSpPr/>
              <p:nvPr/>
            </p:nvSpPr>
            <p:spPr bwMode="auto">
              <a:xfrm>
                <a:off x="1240987" y="773437"/>
                <a:ext cx="909255" cy="755799"/>
              </a:xfrm>
              <a:prstGeom prst="triangle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 latinLnBrk="0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1600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10" name="직사각형 9"/>
              <p:cNvSpPr/>
              <p:nvPr/>
            </p:nvSpPr>
            <p:spPr>
              <a:xfrm>
                <a:off x="1730277" y="698288"/>
                <a:ext cx="299842" cy="2733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dirty="0">
                    <a:solidFill>
                      <a:prstClr val="black"/>
                    </a:solidFill>
                  </a:rPr>
                  <a:t>⅔</a:t>
                </a:r>
              </a:p>
            </p:txBody>
          </p:sp>
          <p:pic>
            <p:nvPicPr>
              <p:cNvPr id="11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9082" y="706344"/>
                <a:ext cx="165836" cy="1667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3998" y="1449660"/>
                <a:ext cx="161365" cy="1591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0305" y="1449660"/>
                <a:ext cx="161365" cy="1591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4" name="그룹 13"/>
              <p:cNvGrpSpPr/>
              <p:nvPr/>
            </p:nvGrpSpPr>
            <p:grpSpPr>
              <a:xfrm>
                <a:off x="1028828" y="1069180"/>
                <a:ext cx="1454807" cy="282665"/>
                <a:chOff x="372071" y="3577240"/>
                <a:chExt cx="1728191" cy="350098"/>
              </a:xfrm>
            </p:grpSpPr>
            <p:cxnSp>
              <p:nvCxnSpPr>
                <p:cNvPr id="25" name="직선 연결선 24"/>
                <p:cNvCxnSpPr/>
                <p:nvPr/>
              </p:nvCxnSpPr>
              <p:spPr bwMode="auto">
                <a:xfrm>
                  <a:off x="372071" y="3862836"/>
                  <a:ext cx="1728191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stealth" w="lg" len="lg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" name="직사각형 25"/>
                <p:cNvSpPr/>
                <p:nvPr/>
              </p:nvSpPr>
              <p:spPr>
                <a:xfrm>
                  <a:off x="372071" y="3588784"/>
                  <a:ext cx="425116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dirty="0">
                      <a:solidFill>
                        <a:prstClr val="black"/>
                      </a:solidFill>
                    </a:rPr>
                    <a:t>-½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" name="직사각형 26"/>
                <p:cNvSpPr/>
                <p:nvPr/>
              </p:nvSpPr>
              <p:spPr>
                <a:xfrm>
                  <a:off x="1554699" y="3577240"/>
                  <a:ext cx="356188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dirty="0">
                      <a:solidFill>
                        <a:prstClr val="black"/>
                      </a:solidFill>
                    </a:rPr>
                    <a:t>½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5" name="직사각형 14"/>
              <p:cNvSpPr/>
              <p:nvPr/>
            </p:nvSpPr>
            <p:spPr>
              <a:xfrm>
                <a:off x="1635119" y="1475403"/>
                <a:ext cx="357867" cy="273344"/>
              </a:xfrm>
              <a:prstGeom prst="rect">
                <a:avLst/>
              </a:prstGeom>
              <a:effectLst>
                <a:outerShdw blurRad="50800" dist="50800" dir="5400000" algn="ctr" rotWithShape="0">
                  <a:srgbClr val="000000"/>
                </a:outerShdw>
              </a:effectLst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</a:t>
                </a:r>
                <a:r>
                  <a:rPr lang="ko-KR" altLang="en-US" dirty="0">
                    <a:solidFill>
                      <a:prstClr val="black"/>
                    </a:solidFill>
                  </a:rPr>
                  <a:t>⅓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1171655" y="458940"/>
                    <a:ext cx="54220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ko-KR" b="1" i="1" smtClean="0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altLang="ko-KR" b="1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𝚲</m:t>
                              </m:r>
                            </m:e>
                            <m:sub>
                              <m:r>
                                <a:rPr lang="en-US" altLang="ko-KR" b="1" i="1" smtClean="0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𝒄</m:t>
                              </m:r>
                            </m:sub>
                            <m:sup>
                              <m:r>
                                <a:rPr lang="en-US" altLang="ko-KR" b="1" i="0" smtClean="0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+</m:t>
                              </m:r>
                            </m:sup>
                          </m:sSubSup>
                        </m:oMath>
                      </m:oMathPara>
                    </a14:m>
                    <a:endParaRPr lang="ko-KR" altLang="en-US" b="1" dirty="0">
                      <a:solidFill>
                        <a:srgbClr val="7030A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71655" y="458940"/>
                    <a:ext cx="542200" cy="369332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962764" y="1544415"/>
                    <a:ext cx="517321" cy="37555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ko-KR" b="1" i="1" smtClean="0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altLang="ko-KR" b="1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𝚵</m:t>
                              </m:r>
                            </m:e>
                            <m:sub>
                              <m:r>
                                <a:rPr lang="en-US" altLang="ko-KR" b="1" i="0" smtClean="0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𝐜</m:t>
                              </m:r>
                            </m:sub>
                            <m:sup>
                              <m:r>
                                <a:rPr lang="en-US" altLang="ko-KR" b="1" i="0" smtClean="0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𝟎</m:t>
                              </m:r>
                            </m:sup>
                          </m:sSubSup>
                        </m:oMath>
                      </m:oMathPara>
                    </a14:m>
                    <a:endParaRPr lang="ko-KR" altLang="en-US" b="1" dirty="0">
                      <a:solidFill>
                        <a:srgbClr val="7030A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17" name="TextBox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2764" y="1544415"/>
                    <a:ext cx="517321" cy="37555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4839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2062879" y="1537225"/>
                    <a:ext cx="53816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ko-KR" b="1" i="1" smtClean="0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altLang="ko-KR" b="1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𝚵</m:t>
                              </m:r>
                            </m:e>
                            <m:sub>
                              <m:r>
                                <a:rPr lang="en-US" altLang="ko-KR" b="1" i="0" smtClean="0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𝐜</m:t>
                              </m:r>
                            </m:sub>
                            <m:sup>
                              <m:r>
                                <a:rPr lang="en-US" altLang="ko-KR" b="1" i="0" smtClean="0">
                                  <a:solidFill>
                                    <a:srgbClr val="7030A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+</m:t>
                              </m:r>
                            </m:sup>
                          </m:sSubSup>
                        </m:oMath>
                      </m:oMathPara>
                    </a14:m>
                    <a:endParaRPr lang="ko-KR" altLang="en-US" b="1" dirty="0">
                      <a:solidFill>
                        <a:srgbClr val="7030A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18" name="TextBox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62879" y="1537225"/>
                    <a:ext cx="538161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667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2281052" y="1296593"/>
                    <a:ext cx="390253" cy="26091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sz="15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5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n-US" altLang="ko-KR" sz="15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 sz="1500" b="1" i="1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1" name="TextBox 6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81052" y="1296593"/>
                    <a:ext cx="390253" cy="260919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b="-2381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1490583" y="1240751"/>
                    <a:ext cx="298492" cy="24849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sz="1400" b="1" i="1">
                              <a:solidFill>
                                <a:prstClr val="black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𝟎</m:t>
                          </m:r>
                        </m:oMath>
                      </m:oMathPara>
                    </a14:m>
                    <a:endParaRPr lang="ko-KR" altLang="en-US" sz="1400" b="1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64" name="TextBox 6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90583" y="1240751"/>
                    <a:ext cx="298492" cy="248495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b="-2250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1138187" y="2472968"/>
                    <a:ext cx="1077859" cy="52367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1400" dirty="0">
                        <a:solidFill>
                          <a:prstClr val="black"/>
                        </a:solidFill>
                      </a:rPr>
                      <a:t>[</a:t>
                    </a:r>
                    <a14:m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ko-KR" alt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e>
                        </m:acc>
                      </m:oMath>
                    </a14:m>
                    <a:r>
                      <a:rPr lang="en-US" altLang="ko-KR" sz="1400" dirty="0">
                        <a:solidFill>
                          <a:prstClr val="black"/>
                        </a:solidFill>
                      </a:rPr>
                      <a:t>]=</a:t>
                    </a:r>
                    <a14:m>
                      <m:oMath xmlns:m="http://schemas.openxmlformats.org/officeDocument/2006/math"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𝐷</m:t>
                        </m:r>
                        <m:d>
                          <m:dPr>
                            <m:ctrlPr>
                              <a:rPr lang="en-US" altLang="ko-KR" sz="14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sz="1400" i="1" dirty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0,1</m:t>
                            </m:r>
                          </m:e>
                        </m:d>
                      </m:oMath>
                    </a14:m>
                    <a:r>
                      <a:rPr lang="en-US" altLang="ko-KR" sz="1400" dirty="0">
                        <a:solidFill>
                          <a:prstClr val="black"/>
                        </a:solidFill>
                      </a:rPr>
                      <a:t>,</a:t>
                    </a:r>
                  </a:p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𝐽</m:t>
                          </m:r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= 1/2</m:t>
                          </m:r>
                        </m:oMath>
                      </m:oMathPara>
                    </a14:m>
                    <a:endParaRPr lang="ko-KR" altLang="en-US" sz="1400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1" name="TextBox 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38187" y="2472968"/>
                    <a:ext cx="1077859" cy="523670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1695" t="-2326" b="-5814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1804102" y="474067"/>
                    <a:ext cx="72192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dirty="0" smtClean="0">
                        <a:solidFill>
                          <a:prstClr val="black"/>
                        </a:solidFill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𝑢𝑑</m:t>
                        </m:r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𝑐</m:t>
                        </m:r>
                      </m:oMath>
                    </a14:m>
                    <a:r>
                      <a:rPr lang="en-US" altLang="ko-KR" dirty="0">
                        <a:solidFill>
                          <a:prstClr val="black"/>
                        </a:solidFill>
                      </a:rPr>
                      <a:t>)</a:t>
                    </a:r>
                    <a:endParaRPr lang="ko-KR" altLang="en-US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1" name="TextBox 7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04102" y="474067"/>
                    <a:ext cx="721929" cy="369332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l="-7627" t="-8333" r="-5085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866514" y="1838389"/>
                    <a:ext cx="69628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dirty="0" smtClean="0">
                        <a:solidFill>
                          <a:prstClr val="black"/>
                        </a:solidFill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𝑑𝑠</m:t>
                        </m:r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𝑐</m:t>
                        </m:r>
                      </m:oMath>
                    </a14:m>
                    <a:r>
                      <a:rPr lang="en-US" altLang="ko-KR" dirty="0">
                        <a:solidFill>
                          <a:prstClr val="black"/>
                        </a:solidFill>
                      </a:rPr>
                      <a:t>)</a:t>
                    </a:r>
                    <a:endParaRPr lang="ko-KR" altLang="en-US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66514" y="1838389"/>
                    <a:ext cx="696281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l="-7895" t="-8197" r="-4386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2017498" y="1833808"/>
                    <a:ext cx="69628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dirty="0" smtClean="0">
                        <a:solidFill>
                          <a:prstClr val="black"/>
                        </a:solidFill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𝑢𝑠</m:t>
                        </m:r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𝑐</m:t>
                        </m:r>
                      </m:oMath>
                    </a14:m>
                    <a:r>
                      <a:rPr lang="en-US" altLang="ko-KR" dirty="0">
                        <a:solidFill>
                          <a:prstClr val="black"/>
                        </a:solidFill>
                      </a:rPr>
                      <a:t>)</a:t>
                    </a:r>
                    <a:endParaRPr lang="ko-KR" altLang="en-US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17498" y="1833808"/>
                    <a:ext cx="696281" cy="369332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l="-6957" t="-8197" r="-4348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2968501" y="2071452"/>
                  <a:ext cx="566052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≈</m:t>
                        </m:r>
                        <m:r>
                          <a:rPr lang="en-US" altLang="ko-KR" sz="14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𝟏𝟖𝟑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srgbClr val="FF66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68501" y="2071452"/>
                  <a:ext cx="566052" cy="215444"/>
                </a:xfrm>
                <a:prstGeom prst="rect">
                  <a:avLst/>
                </a:prstGeom>
                <a:blipFill>
                  <a:blip r:embed="rId14"/>
                  <a:stretch>
                    <a:fillRect l="-3226" r="-3226" b="-1142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직선 연결선 28"/>
            <p:cNvCxnSpPr/>
            <p:nvPr/>
          </p:nvCxnSpPr>
          <p:spPr>
            <a:xfrm>
              <a:off x="2893349" y="1890658"/>
              <a:ext cx="0" cy="828000"/>
            </a:xfrm>
            <a:prstGeom prst="line">
              <a:avLst/>
            </a:prstGeom>
            <a:ln w="28575">
              <a:solidFill>
                <a:srgbClr val="FF6600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2713632" y="2525341"/>
            <a:ext cx="758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latin typeface="+mj-lt"/>
              </a:rPr>
              <a:t>where</a:t>
            </a:r>
            <a:endParaRPr lang="ko-KR" altLang="en-US" sz="1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723813" y="2793754"/>
                <a:ext cx="2131674" cy="2015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𝛼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𝜎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𝛽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𝑌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</m:oMath>
                    <m:oMath xmlns:m="http://schemas.openxmlformats.org/officeDocument/2006/math">
                      <m:r>
                        <a:rPr lang="en-US" altLang="ko-KR" i="1">
                          <a:solidFill>
                            <a:schemeClr val="tx1"/>
                          </a:solidFill>
                          <a:latin typeface="Cambria Math"/>
                        </a:rPr>
                        <m:t>𝛽</m:t>
                      </m:r>
                      <m:r>
                        <a:rPr lang="en-US" altLang="ko-KR" i="1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altLang="ko-KR" b="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ts val="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𝛾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+2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𝛽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altLang="ko-KR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813" y="2793754"/>
                <a:ext cx="2131674" cy="201593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오른쪽 화살표 31"/>
          <p:cNvSpPr/>
          <p:nvPr/>
        </p:nvSpPr>
        <p:spPr>
          <a:xfrm>
            <a:off x="5102490" y="3090413"/>
            <a:ext cx="483935" cy="27049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오른쪽 화살표 32"/>
          <p:cNvSpPr/>
          <p:nvPr/>
        </p:nvSpPr>
        <p:spPr>
          <a:xfrm>
            <a:off x="5089050" y="3666474"/>
            <a:ext cx="483935" cy="27049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오른쪽 화살표 33"/>
          <p:cNvSpPr/>
          <p:nvPr/>
        </p:nvSpPr>
        <p:spPr>
          <a:xfrm>
            <a:off x="5089050" y="4319138"/>
            <a:ext cx="483935" cy="27049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737434" y="2793754"/>
                <a:ext cx="3196196" cy="2015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acc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ko-KR" b="1" i="1" smtClean="0">
                              <a:solidFill>
                                <a:srgbClr val="FF66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b="1" i="1" smtClean="0">
                                  <a:solidFill>
                                    <a:srgbClr val="FF66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1" i="1" smtClean="0">
                                  <a:solidFill>
                                    <a:srgbClr val="FF66CC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altLang="ko-KR" b="1" i="1" smtClean="0">
                                  <a:solidFill>
                                    <a:srgbClr val="FF66CC"/>
                                  </a:solidFill>
                                  <a:latin typeface="Cambria Math"/>
                                </a:rPr>
                                <m:t>𝒄</m:t>
                              </m:r>
                            </m:sub>
                          </m:sSub>
                          <m:r>
                            <a:rPr lang="en-US" altLang="ko-KR" b="1" i="1" smtClean="0">
                              <a:solidFill>
                                <a:srgbClr val="FF66CC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ko-KR" b="1" i="1" smtClean="0">
                              <a:solidFill>
                                <a:srgbClr val="FF66CC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b="1" i="1" smtClean="0">
                                  <a:solidFill>
                                    <a:srgbClr val="FF66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1" i="1" smtClean="0">
                                  <a:solidFill>
                                    <a:srgbClr val="FF66CC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altLang="ko-KR" b="1" i="1" smtClean="0">
                                  <a:solidFill>
                                    <a:srgbClr val="FF66CC"/>
                                  </a:solidFill>
                                  <a:latin typeface="Cambria Math"/>
                                </a:rPr>
                                <m:t>𝒄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  <m: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𝜎</m:t>
                          </m:r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𝛽</m:t>
                          </m:r>
                          <m:sSup>
                            <m:sSupPr>
                              <m:ctrlPr>
                                <a:rPr lang="en-US" altLang="ko-K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𝑌</m:t>
                              </m:r>
                            </m:e>
                            <m:sup>
                              <m:r>
                                <a:rPr lang="en-US" altLang="ko-KR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</m:oMath>
                    <m:oMath xmlns:m="http://schemas.openxmlformats.org/officeDocument/2006/math">
                      <m:r>
                        <a:rPr lang="en-US" altLang="ko-KR" i="1">
                          <a:solidFill>
                            <a:schemeClr val="tx1"/>
                          </a:solidFill>
                          <a:latin typeface="Cambria Math"/>
                        </a:rPr>
                        <m:t>𝛽</m:t>
                      </m:r>
                      <m:r>
                        <a:rPr lang="en-US" altLang="ko-KR" i="1">
                          <a:solidFill>
                            <a:schemeClr val="tx1"/>
                          </a:solidFill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en-US" altLang="ko-KR" b="0" dirty="0" smtClean="0">
                  <a:solidFill>
                    <a:schemeClr val="tx1"/>
                  </a:solidFill>
                </a:endParaRPr>
              </a:p>
              <a:p>
                <a:pPr>
                  <a:lnSpc>
                    <a:spcPts val="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𝛾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ko-K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ko-KR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ko-KR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altLang="ko-KR" i="1">
                          <a:solidFill>
                            <a:schemeClr val="tx1"/>
                          </a:solidFill>
                          <a:latin typeface="Cambria Math"/>
                        </a:rPr>
                        <m:t>+2</m:t>
                      </m:r>
                      <m:r>
                        <a:rPr lang="en-US" altLang="ko-KR" i="1">
                          <a:solidFill>
                            <a:schemeClr val="tx1"/>
                          </a:solidFill>
                          <a:latin typeface="Cambria Math"/>
                        </a:rPr>
                        <m:t>𝛽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altLang="ko-KR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7434" y="2793754"/>
                <a:ext cx="3196196" cy="201593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직사각형 35"/>
          <p:cNvSpPr/>
          <p:nvPr/>
        </p:nvSpPr>
        <p:spPr>
          <a:xfrm>
            <a:off x="489301" y="350202"/>
            <a:ext cx="75906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ko-KR" b="1" dirty="0" smtClean="0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Mass </a:t>
            </a:r>
            <a:r>
              <a:rPr lang="en-US" altLang="ko-KR" b="1" dirty="0" err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splittings</a:t>
            </a: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 from </a:t>
            </a:r>
            <a:r>
              <a:rPr lang="en-US" altLang="ko-KR" b="1" dirty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SU(3) flavor </a:t>
            </a: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symmetry breakings</a:t>
            </a:r>
            <a:endParaRPr lang="en-US" altLang="ko-KR" b="1" dirty="0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439687" y="239814"/>
            <a:ext cx="78397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mn-ea"/>
              <a:buChar char=""/>
              <a:defRPr/>
            </a:pP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 Recent </a:t>
            </a:r>
            <a:r>
              <a:rPr lang="en-US" altLang="ko-KR" b="1" dirty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results for heavy baryons in a chiral soliton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092902" y="5191859"/>
                <a:ext cx="4425379" cy="9525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ko-KR" b="0" dirty="0" smtClean="0">
                    <a:latin typeface="Cambria Math" panose="020405030504060302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=4,5,6,7</m:t>
                    </m:r>
                  </m:oMath>
                </a14:m>
                <a:endParaRPr lang="en-US" altLang="ko-KR" b="0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𝑎𝑏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val</m:t>
                          </m:r>
                        </m:sup>
                      </m:sSubSup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b="1" i="1" smtClean="0">
                                  <a:solidFill>
                                    <a:srgbClr val="FF66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1" i="1" smtClean="0">
                                  <a:solidFill>
                                    <a:srgbClr val="FF66CC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altLang="ko-KR" b="1" i="1" smtClean="0">
                                  <a:solidFill>
                                    <a:srgbClr val="FF66CC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sub>
                          </m:sSub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≠</m:t>
                          </m:r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val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altLang="ko-K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ko-K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b="0" i="1" smtClean="0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ko-KR" b="0" i="1" smtClean="0"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m:rPr>
                                      <m:sty m:val="p"/>
                                    </m:rPr>
                                    <a:rPr lang="en-US" altLang="ko-KR" b="0" i="0" smtClean="0">
                                      <a:latin typeface="Cambria Math" panose="02040503050406030204" pitchFamily="18" charset="0"/>
                                    </a:rPr>
                                    <m:t>val</m:t>
                                  </m:r>
                                </m:e>
                              </m:d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b="0" i="0" smtClean="0">
                                      <a:latin typeface="Cambria Math" panose="02040503050406030204" pitchFamily="18" charset="0"/>
                                    </a:rPr>
                                    <m:t>val</m:t>
                                  </m:r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altLang="ko-K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ko-K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i="1">
                                              <a:latin typeface="Cambria Math" panose="02040503050406030204" pitchFamily="18" charset="0"/>
                                            </a:rPr>
                                            <m:t>𝜆</m:t>
                                          </m:r>
                                        </m:e>
                                        <m:sub>
                                          <m:r>
                                            <a:rPr lang="en-US" altLang="ko-KR" i="1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ko-K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b="0" i="1" smtClean="0">
                                              <a:latin typeface="Cambria Math" panose="02040503050406030204" pitchFamily="18" charset="0"/>
                                            </a:rPr>
                                            <m:t>𝛾</m:t>
                                          </m:r>
                                        </m:e>
                                        <m:sub>
                                          <m:r>
                                            <a:rPr lang="en-US" altLang="ko-KR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ko-KR" b="0" i="0" smtClean="0">
                                      <a:latin typeface="Cambria Math" panose="02040503050406030204" pitchFamily="18" charset="0"/>
                                    </a:rPr>
                                    <m:t>val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902" y="5191859"/>
                <a:ext cx="4425379" cy="952568"/>
              </a:xfrm>
              <a:prstGeom prst="rect">
                <a:avLst/>
              </a:prstGeom>
              <a:blipFill>
                <a:blip r:embed="rId17"/>
                <a:stretch>
                  <a:fillRect l="-3168" t="-897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814142" y="1577543"/>
                <a:ext cx="5033750" cy="89171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ko-K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ko-KR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sb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ko-KR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SU</m:t>
                          </m:r>
                          <m:d>
                            <m:dPr>
                              <m:ctrl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bSup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̂"/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1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𝜶</m:t>
                          </m:r>
                          <m:sSubSup>
                            <m:sSubSupPr>
                              <m:ctrl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88</m:t>
                              </m:r>
                            </m:sub>
                            <m:sup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(8)</m:t>
                              </m:r>
                            </m:sup>
                          </m:sSubSup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ko-KR" b="1" i="1">
                              <a:solidFill>
                                <a:schemeClr val="bg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𝜷</m:t>
                          </m:r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acc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b="1" i="1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𝜸</m:t>
                              </m:r>
                            </m:num>
                            <m:den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√3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altLang="ko-K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  <m:r>
                                    <a:rPr lang="en-US" altLang="ko-K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en-US" altLang="ko-K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(8)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ko-K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ko-KR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ko-K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142" y="1577543"/>
                <a:ext cx="5033750" cy="89171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116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236719" y="4453997"/>
            <a:ext cx="8610949" cy="2351243"/>
            <a:chOff x="192530" y="3998191"/>
            <a:chExt cx="8610949" cy="2351243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2530" y="3998192"/>
              <a:ext cx="4204903" cy="2043438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3518" y="3998191"/>
              <a:ext cx="4089961" cy="2011911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358452" y="6010880"/>
              <a:ext cx="49096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G.S Yang et al., </a:t>
              </a:r>
              <a:r>
                <a:rPr lang="en-US" altLang="ko-KR" sz="1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Phys.Rev.D</a:t>
              </a:r>
              <a:r>
                <a:rPr lang="en-US" altLang="ko-K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94, 071502(R) (2016)</a:t>
              </a:r>
              <a:endParaRPr lang="ko-KR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450" name="그림 4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305" y="0"/>
            <a:ext cx="7196701" cy="43608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51" name="TextBox 450"/>
              <p:cNvSpPr txBox="1"/>
              <p:nvPr/>
            </p:nvSpPr>
            <p:spPr>
              <a:xfrm>
                <a:off x="301095" y="3949806"/>
                <a:ext cx="8677119" cy="369332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This results are from the soliton for the light baryons with a factor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altLang="ko-KR" b="0" i="0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ko-KR" dirty="0" smtClean="0"/>
                  <a:t> 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451" name="TextBox 4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95" y="3949806"/>
                <a:ext cx="867711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52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707834" y="2168731"/>
            <a:ext cx="605622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en-US" altLang="ko-KR" sz="2800" b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Strong decay widths</a:t>
            </a:r>
          </a:p>
          <a:p>
            <a:pPr lvl="0" algn="ctr">
              <a:defRPr/>
            </a:pPr>
            <a:r>
              <a:rPr lang="en-US" altLang="ko-KR" sz="2800" b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of low-lying sinlgy heavy baryons</a:t>
            </a:r>
          </a:p>
          <a:p>
            <a:pPr lvl="0" algn="ctr">
              <a:defRPr/>
            </a:pPr>
            <a:endParaRPr lang="en-US" altLang="ko-KR" sz="2800" b="1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  <a:p>
            <a:pPr lvl="0" algn="ctr">
              <a:lnSpc>
                <a:spcPct val="200000"/>
              </a:lnSpc>
              <a:defRPr/>
            </a:pPr>
            <a:r>
              <a:rPr lang="en-US" altLang="ko-KR" sz="2000" b="1">
                <a:solidFill>
                  <a:srgbClr val="0070C0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Phys.Rev.D 96 (2017) 094021</a:t>
            </a:r>
          </a:p>
        </p:txBody>
      </p:sp>
    </p:spTree>
    <p:extLst>
      <p:ext uri="{BB962C8B-B14F-4D97-AF65-F5344CB8AC3E}">
        <p14:creationId xmlns:p14="http://schemas.microsoft.com/office/powerpoint/2010/main" val="319738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2180" y="668022"/>
            <a:ext cx="524374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Strong decay </a:t>
            </a:r>
            <a:r>
              <a:rPr lang="en-US" altLang="ko-KR" b="1" dirty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widths of </a:t>
            </a: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heavy </a:t>
            </a:r>
            <a:r>
              <a:rPr lang="en-US" altLang="ko-KR" b="1" dirty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baryons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75042" y="1992747"/>
                <a:ext cx="6784806" cy="6403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600" b="0" i="1" smtClean="0">
                          <a:latin typeface="Cambria Math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sz="16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altLang="ko-K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  <m:r>
                            <a:rPr lang="en-US" altLang="ko-KR" sz="1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altLang="ko-K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  <m:sSub>
                                <m:sSubPr>
                                  <m:ctrlPr>
                                    <a:rPr lang="en-US" altLang="ko-K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𝑸</m:t>
                                  </m:r>
                                </m:e>
                                <m:sub>
                                  <m:r>
                                    <a:rPr lang="en-US" altLang="ko-K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𝟏𝟐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ko-K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altLang="ko-K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Sup>
                        <m:sSubSup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600" b="0" i="1" smtClean="0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/>
                            </a:rPr>
                            <m:t>𝑋</m:t>
                          </m:r>
                          <m:r>
                            <a:rPr lang="en-US" altLang="ko-KR" sz="1600" b="0" i="1" smtClean="0">
                              <a:latin typeface="Cambria Math"/>
                            </a:rPr>
                            <m:t>3</m:t>
                          </m:r>
                        </m:sub>
                        <m:sup>
                          <m:r>
                            <a:rPr lang="en-US" altLang="ko-KR" sz="1600" b="0" i="1" smtClean="0">
                              <a:latin typeface="Cambria Math"/>
                            </a:rPr>
                            <m:t>(8)</m:t>
                          </m:r>
                        </m:sup>
                      </m:sSubSup>
                      <m:r>
                        <a:rPr lang="en-US" altLang="ko-KR" sz="1600" b="0" i="1" smtClean="0">
                          <a:latin typeface="Cambria Math"/>
                        </a:rPr>
                        <m:t> 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sz="16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6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𝟒</m:t>
                              </m:r>
                              <m:sSub>
                                <m:sSubPr>
                                  <m:ctrlPr>
                                    <a:rPr lang="en-US" altLang="ko-K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altLang="ko-KR" sz="16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𝟒𝟒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ko-K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altLang="ko-KR" sz="16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b>
                        <m:sSub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altLang="ko-KR" sz="1600" b="0" i="1" smtClean="0">
                              <a:latin typeface="Cambria Math"/>
                            </a:rPr>
                            <m:t>𝑝𝑞</m:t>
                          </m:r>
                          <m:r>
                            <a:rPr lang="en-US" altLang="ko-KR" sz="16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sSubSup>
                        <m:sSubSup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600" b="0" i="1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ko-KR" sz="1600" b="0" i="1">
                              <a:latin typeface="Cambria Math"/>
                            </a:rPr>
                            <m:t>𝑋</m:t>
                          </m:r>
                          <m:r>
                            <a:rPr lang="en-US" altLang="ko-KR" sz="1600" b="0" i="1" smtClean="0">
                              <a:latin typeface="Cambria Math"/>
                            </a:rPr>
                            <m:t>𝑝</m:t>
                          </m:r>
                        </m:sub>
                        <m:sup>
                          <m:d>
                            <m:d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600" b="0" i="1">
                                  <a:latin typeface="Cambria Math"/>
                                </a:rPr>
                                <m:t>8</m:t>
                              </m:r>
                            </m:e>
                          </m:d>
                        </m:sup>
                      </m:sSubSup>
                      <m:sSub>
                        <m:sSub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ko-KR" sz="16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1600" b="0" i="1" smtClean="0">
                                  <a:latin typeface="Cambria Math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en-US" altLang="ko-KR" sz="1600" b="0" i="1" smtClean="0">
                              <a:latin typeface="Cambria Math"/>
                            </a:rPr>
                            <m:t>𝑞</m:t>
                          </m:r>
                        </m:sub>
                      </m:sSub>
                      <m:r>
                        <a:rPr lang="en-US" altLang="ko-KR" sz="1600" b="0" i="1" smtClean="0">
                          <a:latin typeface="Cambria Math"/>
                        </a:rPr>
                        <m:t>  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sz="16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1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sSub>
                                <m:sSubPr>
                                  <m:ctrlPr>
                                    <a:rPr lang="en-US" altLang="ko-K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en-US" altLang="ko-K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𝟖𝟑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ko-KR" sz="16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6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altLang="ko-KR" sz="16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f>
                        <m:f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60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ko-KR" sz="16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ko-KR" sz="16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sSubSup>
                        <m:sSubSup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600" b="0" i="1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altLang="ko-KR" sz="1600" b="0" i="1">
                              <a:latin typeface="Cambria Math"/>
                            </a:rPr>
                            <m:t>𝑋</m:t>
                          </m:r>
                          <m:r>
                            <a:rPr lang="en-US" altLang="ko-KR" sz="1600" b="0" i="1" smtClean="0">
                              <a:latin typeface="Cambria Math"/>
                            </a:rPr>
                            <m:t>8</m:t>
                          </m:r>
                        </m:sub>
                        <m:sup>
                          <m:d>
                            <m:d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ko-KR" sz="1600" b="0" i="1">
                                  <a:latin typeface="Cambria Math"/>
                                </a:rPr>
                                <m:t>8</m:t>
                              </m:r>
                            </m:e>
                          </m:d>
                        </m:sup>
                      </m:sSubSup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1600" b="0" i="1">
                                  <a:latin typeface="Cambria Math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en-US" altLang="ko-KR" sz="16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altLang="ko-KR" sz="1600" b="0" i="1" smtClean="0">
                          <a:latin typeface="Cambria Math"/>
                        </a:rPr>
                        <m:t> + ⋯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042" y="1992747"/>
                <a:ext cx="6784806" cy="6403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440" y="2686414"/>
            <a:ext cx="7632848" cy="180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5458" y="2698170"/>
            <a:ext cx="81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where</a:t>
            </a:r>
            <a:endParaRPr lang="ko-KR" altLang="en-US" dirty="0"/>
          </a:p>
        </p:txBody>
      </p:sp>
      <p:sp>
        <p:nvSpPr>
          <p:cNvPr id="6" name="타원 5"/>
          <p:cNvSpPr/>
          <p:nvPr/>
        </p:nvSpPr>
        <p:spPr>
          <a:xfrm>
            <a:off x="2671442" y="2696755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2671442" y="3101370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2679988" y="3795812"/>
            <a:ext cx="36004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9" descr="arrow pngì ëí ì´ë¯¸ì§ ê²ìê²°ê³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2636433" y="4180697"/>
            <a:ext cx="652007" cy="1098004"/>
          </a:xfrm>
          <a:prstGeom prst="rect">
            <a:avLst/>
          </a:prstGeom>
          <a:noFill/>
          <a:ex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33362" y="4705788"/>
                <a:ext cx="108232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n-US" altLang="ko-KR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𝒄</m:t>
                          </m:r>
                        </m:sub>
                      </m:sSub>
                      <m:r>
                        <a:rPr lang="en-US" altLang="ko-KR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−</m:t>
                      </m:r>
                      <m:r>
                        <a:rPr lang="en-US" altLang="ko-KR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ko-KR" altLang="en-US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362" y="4705788"/>
                <a:ext cx="1082320" cy="400110"/>
              </a:xfrm>
              <a:prstGeom prst="rect">
                <a:avLst/>
              </a:prstGeom>
              <a:blipFill>
                <a:blip r:embed="rId6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98522" y="5684351"/>
                <a:ext cx="1939121" cy="6594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/>
                            </a:rPr>
                            <m:t>3,</m:t>
                          </m:r>
                          <m:r>
                            <a:rPr lang="en-US" altLang="ko-KR" b="0" i="0" smtClean="0">
                              <a:latin typeface="Cambria Math"/>
                            </a:rPr>
                            <m:t>   </m:t>
                          </m:r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/>
                            </a:rPr>
                            <m:t>val</m:t>
                          </m:r>
                        </m:sub>
                      </m:sSub>
                      <m:r>
                        <a:rPr lang="en-US" altLang="ko-KR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altLang="ko-KR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𝒄</m:t>
                              </m:r>
                            </m:sub>
                          </m:sSub>
                          <m:r>
                            <a:rPr lang="en-US" altLang="ko-KR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−</m:t>
                          </m:r>
                          <m:r>
                            <a:rPr lang="en-US" altLang="ko-KR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ko-KR" altLang="en-US" b="1" dirty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m:t> 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𝑵</m:t>
                              </m:r>
                            </m:e>
                            <m:sub>
                              <m:r>
                                <a:rPr lang="en-US" altLang="ko-KR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𝒄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522" y="5684351"/>
                <a:ext cx="1939121" cy="6594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354" y="5858416"/>
            <a:ext cx="1932999" cy="311279"/>
          </a:xfrm>
          <a:prstGeom prst="rect">
            <a:avLst/>
          </a:prstGeom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13" name="TextBox 12"/>
          <p:cNvSpPr txBox="1"/>
          <p:nvPr/>
        </p:nvSpPr>
        <p:spPr>
          <a:xfrm>
            <a:off x="1248437" y="5295523"/>
            <a:ext cx="2222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heavy baryons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74074" y="5844779"/>
            <a:ext cx="2076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 smtClean="0">
                <a:solidFill>
                  <a:srgbClr val="7030A0"/>
                </a:solidFill>
              </a:rPr>
              <a:t>from octet baryons</a:t>
            </a:r>
            <a:endParaRPr lang="ko-KR" altLang="en-US" sz="1600" b="1" dirty="0">
              <a:solidFill>
                <a:srgbClr val="7030A0"/>
              </a:solidFill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40" y="1246475"/>
            <a:ext cx="4864831" cy="57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타원 15"/>
          <p:cNvSpPr/>
          <p:nvPr/>
        </p:nvSpPr>
        <p:spPr>
          <a:xfrm>
            <a:off x="1276126" y="1371096"/>
            <a:ext cx="351405" cy="3673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2344034" y="1371096"/>
            <a:ext cx="351405" cy="3673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4177548" y="1234227"/>
            <a:ext cx="351405" cy="3673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439687" y="239814"/>
            <a:ext cx="78397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mn-ea"/>
              <a:buChar char=""/>
              <a:defRPr/>
            </a:pP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 Recent </a:t>
            </a:r>
            <a:r>
              <a:rPr lang="en-US" altLang="ko-KR" b="1" dirty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results for heavy baryons in a chiral soliton model</a:t>
            </a:r>
          </a:p>
        </p:txBody>
      </p:sp>
    </p:spTree>
    <p:extLst>
      <p:ext uri="{BB962C8B-B14F-4D97-AF65-F5344CB8AC3E}">
        <p14:creationId xmlns:p14="http://schemas.microsoft.com/office/powerpoint/2010/main" val="409200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7" grpId="0" animBg="1"/>
      <p:bldP spid="8" grpId="0" animBg="1"/>
      <p:bldP spid="10" grpId="0"/>
      <p:bldP spid="11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827584" y="2758089"/>
            <a:ext cx="8389021" cy="1366172"/>
            <a:chOff x="827584" y="2758089"/>
            <a:chExt cx="8389021" cy="1366172"/>
          </a:xfrm>
        </p:grpSpPr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2758089"/>
              <a:ext cx="5607243" cy="1366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0319" y="3500081"/>
              <a:ext cx="2886286" cy="4912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제목 6">
            <a:extLst>
              <a:ext uri="{FF2B5EF4-FFF2-40B4-BE49-F238E27FC236}">
                <a16:creationId xmlns:a16="http://schemas.microsoft.com/office/drawing/2014/main" id="{E4585930-D7A2-43BF-8958-DB6217982453}"/>
              </a:ext>
            </a:extLst>
          </p:cNvPr>
          <p:cNvSpPr txBox="1">
            <a:spLocks/>
          </p:cNvSpPr>
          <p:nvPr/>
        </p:nvSpPr>
        <p:spPr>
          <a:xfrm>
            <a:off x="159355" y="117765"/>
            <a:ext cx="2449667" cy="400017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altLang="en-US" sz="1200" b="1" kern="100" spc="-70" baseline="0" dirty="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100000">
                      <a:schemeClr val="tx1">
                        <a:lumMod val="95000"/>
                        <a:lumOff val="5000"/>
                      </a:schemeClr>
                    </a:gs>
                    <a:gs pos="0">
                      <a:schemeClr val="tx1">
                        <a:lumMod val="50000"/>
                        <a:lumOff val="50000"/>
                      </a:schemeClr>
                    </a:gs>
                  </a:gsLst>
                  <a:lin ang="2700000" scaled="1"/>
                </a:gradFill>
                <a:latin typeface="+mj-ea"/>
                <a:ea typeface="+mj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1600" b="1" i="0" u="none" strike="noStrike" kern="100" cap="none" spc="0" normalizeH="0" baseline="0" noProof="0" dirty="0" smtClean="0">
                <a:ln>
                  <a:solidFill>
                    <a:sysClr val="window" lastClr="FFFFFF">
                      <a:alpha val="0"/>
                    </a:sysClr>
                  </a:solidFill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나눔바른고딕 UltraLight"/>
                <a:cs typeface="+mn-cs"/>
              </a:rPr>
              <a:t>Theoretical Framework</a:t>
            </a:r>
            <a:endParaRPr kumimoji="0" lang="en-US" altLang="en-US" sz="1600" b="1" i="0" u="none" strike="noStrike" kern="100" cap="none" spc="0" normalizeH="0" baseline="0" noProof="0" dirty="0">
              <a:ln>
                <a:solidFill>
                  <a:sysClr val="window" lastClr="FFFFFF">
                    <a:alpha val="0"/>
                  </a:sysClr>
                </a:solidFill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나눔바른고딕 UltraLight"/>
              <a:cs typeface="+mn-cs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664182" y="129865"/>
            <a:ext cx="52456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/>
            <a:r>
              <a:rPr lang="en-US" altLang="ko-KR" sz="2000" b="1" kern="100" spc="-7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UltraLight"/>
              </a:rPr>
              <a:t>Chiral soliton model &amp; Mean field approach</a:t>
            </a:r>
            <a:endParaRPr lang="ko-KR" altLang="en-US" sz="2000" b="1" kern="100" spc="-7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 UltraLigh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359" y="539881"/>
            <a:ext cx="5185274" cy="2101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41684" y="4389244"/>
                <a:ext cx="6709914" cy="4851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b="0" i="0" smtClean="0">
                            <a:latin typeface="Cambria Math"/>
                          </a:rPr>
                          <m:t>g</m:t>
                        </m:r>
                      </m:e>
                      <m:sub>
                        <m:r>
                          <a:rPr lang="en-US" altLang="ko-KR" b="0" i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ko-KR" b="0" i="1" smtClean="0">
                        <a:latin typeface="Cambria Math"/>
                      </a:rPr>
                      <m:t>/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ko-KR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/>
                          </a:rPr>
                          <m:t>𝑛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→</m:t>
                        </m:r>
                        <m:r>
                          <a:rPr lang="en-US" altLang="ko-KR" b="0" i="1" smtClean="0">
                            <a:latin typeface="Cambria Math"/>
                          </a:rPr>
                          <m:t>𝑝</m:t>
                        </m:r>
                      </m:e>
                    </m:d>
                  </m:oMath>
                </a14:m>
                <a:r>
                  <a:rPr lang="ko-KR" alt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altLang="ko-KR" b="0" i="1" dirty="0" smtClean="0">
                        <a:latin typeface="Cambria Math"/>
                      </a:rPr>
                      <m:t>=</m:t>
                    </m:r>
                  </m:oMath>
                </a14:m>
                <a:r>
                  <a:rPr lang="ko-KR" alt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altLang="ko-KR" b="0" i="1" dirty="0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dirty="0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altLang="ko-KR" b="0" i="1" dirty="0" smtClean="0">
                            <a:latin typeface="Cambria Math"/>
                          </a:rPr>
                          <m:t>30</m:t>
                        </m:r>
                      </m:den>
                    </m:f>
                    <m:sSub>
                      <m:sSubPr>
                        <m:ctrlP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ko-KR" b="0" i="1" dirty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ko-K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dirty="0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altLang="ko-KR" b="0" i="1" dirty="0" smtClean="0">
                            <a:latin typeface="Cambria Math"/>
                          </a:rPr>
                          <m:t>60</m:t>
                        </m:r>
                      </m:den>
                    </m:f>
                    <m:sSub>
                      <m:sSubPr>
                        <m:ctrlP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ko-KR" b="0" i="1" dirty="0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altLang="ko-K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ko-KR" b="0" i="1" dirty="0" smtClean="0">
                            <a:latin typeface="Cambria Math"/>
                          </a:rPr>
                          <m:t>60</m:t>
                        </m:r>
                      </m:den>
                    </m:f>
                    <m:sSub>
                      <m:sSubPr>
                        <m:ctrlP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altLang="ko-KR" b="0" i="1" dirty="0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altLang="ko-K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dirty="0" smtClean="0">
                            <a:latin typeface="Cambria Math"/>
                          </a:rPr>
                          <m:t>11</m:t>
                        </m:r>
                      </m:num>
                      <m:den>
                        <m:r>
                          <a:rPr lang="en-US" altLang="ko-KR" b="0" i="1" dirty="0" smtClean="0">
                            <a:latin typeface="Cambria Math"/>
                          </a:rPr>
                          <m:t>270</m:t>
                        </m:r>
                      </m:den>
                    </m:f>
                    <m:sSub>
                      <m:sSubPr>
                        <m:ctrlP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altLang="ko-KR" b="0" i="1" dirty="0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altLang="ko-K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ko-KR" b="0" i="1" dirty="0" smtClean="0">
                            <a:latin typeface="Cambria Math"/>
                          </a:rPr>
                          <m:t>9</m:t>
                        </m:r>
                      </m:den>
                    </m:f>
                    <m:sSub>
                      <m:sSubPr>
                        <m:ctrlP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altLang="ko-KR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en-US" altLang="ko-KR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dirty="0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ko-KR" b="0" i="1" dirty="0" smtClean="0">
                            <a:latin typeface="Cambria Math"/>
                          </a:rPr>
                          <m:t>15</m:t>
                        </m:r>
                      </m:den>
                    </m:f>
                    <m:sSub>
                      <m:sSubPr>
                        <m:ctrlP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altLang="ko-KR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altLang="ko-KR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+⋯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684" y="4389244"/>
                <a:ext cx="6709914" cy="485197"/>
              </a:xfrm>
              <a:prstGeom prst="rect">
                <a:avLst/>
              </a:prstGeom>
              <a:blipFill rotWithShape="1">
                <a:blip r:embed="rId5"/>
                <a:stretch>
                  <a:fillRect b="-125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타원 6"/>
          <p:cNvSpPr/>
          <p:nvPr/>
        </p:nvSpPr>
        <p:spPr>
          <a:xfrm>
            <a:off x="1410315" y="2931393"/>
            <a:ext cx="26927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2457947" y="2923427"/>
            <a:ext cx="26927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4296641" y="2708920"/>
            <a:ext cx="26927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1512962" y="3412198"/>
            <a:ext cx="26927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3567670" y="3571804"/>
            <a:ext cx="26927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509833" y="6145559"/>
            <a:ext cx="4152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Yang</a:t>
            </a:r>
            <a:r>
              <a:rPr lang="en-US" altLang="ko-KR" sz="140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et al. </a:t>
            </a:r>
            <a:r>
              <a:rPr lang="en-US" altLang="ko-KR" sz="1400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Rev. C </a:t>
            </a:r>
            <a:r>
              <a:rPr lang="en-US" altLang="ko-KR" sz="1400" b="1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92</a:t>
            </a: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ko-KR" sz="1400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035206 (2015)</a:t>
            </a:r>
          </a:p>
          <a:p>
            <a:r>
              <a:rPr lang="en-US" altLang="ko-KR" sz="1400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Yang</a:t>
            </a:r>
            <a:r>
              <a:rPr lang="en-US" altLang="ko-KR" sz="140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altLang="ko-KR" sz="14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al</a:t>
            </a:r>
            <a:r>
              <a:rPr lang="en-US" altLang="ko-KR" sz="140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altLang="ko-KR" sz="1400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Phys. Lett. B </a:t>
            </a:r>
            <a:r>
              <a:rPr lang="en-US" altLang="ko-KR" sz="1400" b="1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785</a:t>
            </a:r>
            <a:r>
              <a:rPr lang="en-US" altLang="ko-KR" sz="1400" dirty="0" smtClean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 434    (</a:t>
            </a: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2018)</a:t>
            </a:r>
            <a:endParaRPr lang="ko-KR" altLang="en-US" sz="1400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90" y="5174574"/>
            <a:ext cx="8474610" cy="697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타원 16"/>
          <p:cNvSpPr/>
          <p:nvPr/>
        </p:nvSpPr>
        <p:spPr>
          <a:xfrm>
            <a:off x="6570634" y="3592218"/>
            <a:ext cx="26927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/>
          <p:cNvGrpSpPr/>
          <p:nvPr/>
        </p:nvGrpSpPr>
        <p:grpSpPr>
          <a:xfrm>
            <a:off x="770937" y="617138"/>
            <a:ext cx="6601406" cy="4412934"/>
            <a:chOff x="1237081" y="581383"/>
            <a:chExt cx="6601406" cy="4412934"/>
          </a:xfrm>
        </p:grpSpPr>
        <p:pic>
          <p:nvPicPr>
            <p:cNvPr id="30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7081" y="581383"/>
              <a:ext cx="6601406" cy="4412934"/>
            </a:xfrm>
            <a:prstGeom prst="rect">
              <a:avLst/>
            </a:prstGeom>
            <a:ln>
              <a:solidFill>
                <a:srgbClr val="FF0000"/>
              </a:solidFill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pic>
        <p:sp>
          <p:nvSpPr>
            <p:cNvPr id="31" name="모서리가 둥근 직사각형 30"/>
            <p:cNvSpPr/>
            <p:nvPr/>
          </p:nvSpPr>
          <p:spPr>
            <a:xfrm>
              <a:off x="5287012" y="1412776"/>
              <a:ext cx="2453339" cy="345638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7430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34" y="3383532"/>
            <a:ext cx="4899214" cy="251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23" y="620688"/>
            <a:ext cx="7366090" cy="245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11" y="3212976"/>
            <a:ext cx="4194189" cy="3281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60001" y="215754"/>
            <a:ext cx="552587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Strong decay </a:t>
            </a:r>
            <a:r>
              <a:rPr lang="en-US" altLang="ko-KR" b="1" dirty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widths of </a:t>
            </a: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charmed </a:t>
            </a:r>
            <a:r>
              <a:rPr lang="en-US" altLang="ko-KR" b="1" dirty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baryons 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899698" y="5890686"/>
            <a:ext cx="37266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smtClean="0">
                <a:solidFill>
                  <a:schemeClr val="accent1">
                    <a:lumMod val="75000"/>
                  </a:schemeClr>
                </a:solidFill>
              </a:rPr>
              <a:t>Yang, et al., Phys.Rev.D </a:t>
            </a:r>
            <a:r>
              <a:rPr lang="en-US" altLang="ko-KR" sz="1400" b="1">
                <a:solidFill>
                  <a:schemeClr val="accent1">
                    <a:lumMod val="75000"/>
                  </a:schemeClr>
                </a:solidFill>
              </a:rPr>
              <a:t>96 (2017) 094021</a:t>
            </a:r>
            <a:endParaRPr lang="en-US" altLang="ko-K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32509" y="6429187"/>
            <a:ext cx="80965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/>
            <a:r>
              <a:rPr lang="en-US" altLang="ko-KR" b="1" smtClean="0">
                <a:solidFill>
                  <a:srgbClr val="FF0000"/>
                </a:solidFill>
                <a:latin typeface="맑은 고딕" panose="020F0302020204030204"/>
              </a:rPr>
              <a:t>L</a:t>
            </a:r>
            <a:r>
              <a:rPr lang="en-US" altLang="ko-KR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F0302020204030204"/>
              </a:rPr>
              <a:t>ight </a:t>
            </a:r>
            <a:r>
              <a:rPr lang="en-US" altLang="ko-KR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F0302020204030204"/>
              </a:rPr>
              <a:t>quarks govern their structure of singly heavy baryons</a:t>
            </a:r>
            <a:r>
              <a:rPr lang="en-US" altLang="ko-KR">
                <a:solidFill>
                  <a:prstClr val="black"/>
                </a:solidFill>
                <a:latin typeface="맑은 고딕" panose="020F0302020204030204"/>
              </a:rPr>
              <a:t>.</a:t>
            </a:r>
            <a:endParaRPr lang="ko-KR" altLang="en-US" dirty="0">
              <a:solidFill>
                <a:prstClr val="black"/>
              </a:solidFill>
              <a:latin typeface="맑은 고딕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4752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60941"/>
            <a:ext cx="7772136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0" y="3573016"/>
            <a:ext cx="515757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073" y="3393020"/>
            <a:ext cx="3957638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" name="제목 6">
            <a:extLst>
              <a:ext uri="{FF2B5EF4-FFF2-40B4-BE49-F238E27FC236}">
                <a16:creationId xmlns:a16="http://schemas.microsoft.com/office/drawing/2014/main" id="{E4585930-D7A2-43BF-8958-DB6217982453}"/>
              </a:ext>
            </a:extLst>
          </p:cNvPr>
          <p:cNvSpPr txBox="1">
            <a:spLocks/>
          </p:cNvSpPr>
          <p:nvPr/>
        </p:nvSpPr>
        <p:spPr>
          <a:xfrm>
            <a:off x="159355" y="117765"/>
            <a:ext cx="2449667" cy="400017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ko-KR" altLang="en-US" sz="1200" b="1" kern="100" spc="-70" baseline="0" dirty="0">
                <a:ln>
                  <a:solidFill>
                    <a:schemeClr val="bg1">
                      <a:alpha val="0"/>
                    </a:schemeClr>
                  </a:solidFill>
                </a:ln>
                <a:gradFill>
                  <a:gsLst>
                    <a:gs pos="100000">
                      <a:schemeClr val="tx1">
                        <a:lumMod val="95000"/>
                        <a:lumOff val="5000"/>
                      </a:schemeClr>
                    </a:gs>
                    <a:gs pos="0">
                      <a:schemeClr val="tx1">
                        <a:lumMod val="50000"/>
                        <a:lumOff val="50000"/>
                      </a:schemeClr>
                    </a:gs>
                  </a:gsLst>
                  <a:lin ang="2700000" scaled="1"/>
                </a:gradFill>
                <a:latin typeface="+mj-ea"/>
                <a:ea typeface="+mj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1600" b="1" i="0" u="none" strike="noStrike" kern="100" cap="none" spc="0" normalizeH="0" baseline="0" noProof="0" dirty="0" smtClean="0">
                <a:ln>
                  <a:solidFill>
                    <a:sysClr val="window" lastClr="FFFFFF">
                      <a:alpha val="0"/>
                    </a:sysClr>
                  </a:solidFill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나눔바른고딕 UltraLight"/>
                <a:cs typeface="+mn-cs"/>
              </a:rPr>
              <a:t>Results and Discussion</a:t>
            </a:r>
            <a:endParaRPr kumimoji="0" lang="en-US" altLang="en-US" sz="1600" b="1" i="0" u="none" strike="noStrike" kern="100" cap="none" spc="0" normalizeH="0" baseline="0" noProof="0" dirty="0">
              <a:ln>
                <a:solidFill>
                  <a:sysClr val="window" lastClr="FFFFFF">
                    <a:alpha val="0"/>
                  </a:sysClr>
                </a:solidFill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나눔바른고딕 UltraLight"/>
              <a:cs typeface="+mn-cs"/>
            </a:endParaRPr>
          </a:p>
        </p:txBody>
      </p:sp>
      <p:sp>
        <p:nvSpPr>
          <p:cNvPr id="191" name="직사각형 190"/>
          <p:cNvSpPr/>
          <p:nvPr/>
        </p:nvSpPr>
        <p:spPr>
          <a:xfrm>
            <a:off x="2854732" y="129865"/>
            <a:ext cx="52456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/>
            <a:r>
              <a:rPr lang="en-US" altLang="ko-KR" sz="2000" b="1" kern="100" spc="-7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UltraLight"/>
              </a:rPr>
              <a:t>Strong Decay Widths of Bottom baryons</a:t>
            </a:r>
            <a:endParaRPr lang="ko-KR" altLang="en-US" sz="2000" b="1" kern="100" spc="-7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바른고딕 UltraLight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32509" y="6429187"/>
            <a:ext cx="80965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/>
            <a:r>
              <a:rPr lang="en-US" altLang="ko-KR" b="1" smtClean="0">
                <a:solidFill>
                  <a:srgbClr val="FF0000"/>
                </a:solidFill>
                <a:latin typeface="맑은 고딕" panose="020F0302020204030204"/>
              </a:rPr>
              <a:t>L</a:t>
            </a:r>
            <a:r>
              <a:rPr lang="en-US" altLang="ko-KR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F0302020204030204"/>
              </a:rPr>
              <a:t>ight </a:t>
            </a:r>
            <a:r>
              <a:rPr lang="en-US" altLang="ko-KR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F0302020204030204"/>
              </a:rPr>
              <a:t>quarks govern their structure of singly heavy baryons</a:t>
            </a:r>
            <a:r>
              <a:rPr lang="en-US" altLang="ko-KR">
                <a:solidFill>
                  <a:prstClr val="black"/>
                </a:solidFill>
                <a:latin typeface="맑은 고딕" panose="020F0302020204030204"/>
              </a:rPr>
              <a:t>.</a:t>
            </a:r>
            <a:endParaRPr lang="ko-KR" altLang="en-US" dirty="0">
              <a:solidFill>
                <a:prstClr val="black"/>
              </a:solidFill>
              <a:latin typeface="맑은 고딕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7174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707834" y="2168731"/>
            <a:ext cx="605622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en-US" altLang="ko-KR" sz="2800" b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Isospin mass differences </a:t>
            </a:r>
          </a:p>
          <a:p>
            <a:pPr algn="ctr">
              <a:lnSpc>
                <a:spcPct val="200000"/>
              </a:lnSpc>
              <a:defRPr/>
            </a:pPr>
            <a:r>
              <a:rPr lang="en-US" altLang="ko-KR" sz="2800" b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of low-lying singly heavy baryons</a:t>
            </a:r>
          </a:p>
          <a:p>
            <a:pPr lvl="0" algn="ctr">
              <a:lnSpc>
                <a:spcPct val="200000"/>
              </a:lnSpc>
              <a:defRPr/>
            </a:pPr>
            <a:r>
              <a:rPr lang="en-US" altLang="ko-KR" sz="2000" b="1" smtClean="0">
                <a:solidFill>
                  <a:srgbClr val="0070C0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Phys.Lett.B 808 </a:t>
            </a:r>
            <a:r>
              <a:rPr lang="en-US" altLang="ko-KR" sz="2000" b="1">
                <a:solidFill>
                  <a:srgbClr val="0070C0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(</a:t>
            </a:r>
            <a:r>
              <a:rPr lang="en-US" altLang="ko-KR" sz="2000" b="1" smtClean="0">
                <a:solidFill>
                  <a:srgbClr val="0070C0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2020) 135619</a:t>
            </a:r>
            <a:endParaRPr lang="en-US" altLang="ko-KR" sz="2000" b="1">
              <a:solidFill>
                <a:srgbClr val="0070C0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  <a:p>
            <a:pPr algn="ctr">
              <a:lnSpc>
                <a:spcPct val="200000"/>
              </a:lnSpc>
              <a:defRPr/>
            </a:pPr>
            <a:endParaRPr lang="en-US" altLang="ko-KR" sz="2800" b="1" dirty="0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37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직사각형 251"/>
          <p:cNvSpPr/>
          <p:nvPr/>
        </p:nvSpPr>
        <p:spPr>
          <a:xfrm>
            <a:off x="438006" y="141790"/>
            <a:ext cx="78397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mn-ea"/>
              <a:buChar char=""/>
              <a:defRPr/>
            </a:pPr>
            <a:r>
              <a:rPr lang="en-US" altLang="ko-KR" b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 Motivation for isospin </a:t>
            </a:r>
            <a:r>
              <a:rPr lang="en-US" altLang="ko-KR" b="1" dirty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mass differences of singly heavy </a:t>
            </a: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baryons</a:t>
            </a:r>
            <a:endParaRPr lang="en-US" altLang="ko-KR" b="1" dirty="0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</p:txBody>
      </p:sp>
      <p:pic>
        <p:nvPicPr>
          <p:cNvPr id="501" name="그림 5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006" y="606323"/>
            <a:ext cx="8496444" cy="625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63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439687" y="239814"/>
            <a:ext cx="6056227" cy="560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mn-ea"/>
              <a:buChar char=""/>
              <a:defRPr/>
            </a:pP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Motivation</a:t>
            </a:r>
            <a:endParaRPr lang="en-US" altLang="ko-KR" b="1" dirty="0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-13964" y="790768"/>
            <a:ext cx="1847265" cy="2728994"/>
            <a:chOff x="866514" y="267644"/>
            <a:chExt cx="1847265" cy="2728994"/>
          </a:xfrm>
        </p:grpSpPr>
        <p:cxnSp>
          <p:nvCxnSpPr>
            <p:cNvPr id="4" name="직선 화살표 연결선 3"/>
            <p:cNvCxnSpPr/>
            <p:nvPr/>
          </p:nvCxnSpPr>
          <p:spPr bwMode="auto">
            <a:xfrm flipV="1">
              <a:off x="1695614" y="501211"/>
              <a:ext cx="0" cy="139532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" name="TextBox 4"/>
            <p:cNvSpPr txBox="1"/>
            <p:nvPr/>
          </p:nvSpPr>
          <p:spPr>
            <a:xfrm>
              <a:off x="1574380" y="267644"/>
              <a:ext cx="270155" cy="273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Y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6" name="이등변 삼각형 5"/>
            <p:cNvSpPr/>
            <p:nvPr/>
          </p:nvSpPr>
          <p:spPr bwMode="auto">
            <a:xfrm>
              <a:off x="1240987" y="773437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1730277" y="698288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pic>
          <p:nvPicPr>
            <p:cNvPr id="8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082" y="706344"/>
              <a:ext cx="165836" cy="166767"/>
            </a:xfrm>
            <a:prstGeom prst="rect">
              <a:avLst/>
            </a:prstGeom>
            <a:solidFill>
              <a:srgbClr val="FFFFFF"/>
            </a:solidFill>
            <a:extLst/>
          </p:spPr>
        </p:pic>
        <p:pic>
          <p:nvPicPr>
            <p:cNvPr id="10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3998" y="1449660"/>
              <a:ext cx="161365" cy="159151"/>
            </a:xfrm>
            <a:prstGeom prst="rect">
              <a:avLst/>
            </a:prstGeom>
            <a:solidFill>
              <a:srgbClr val="FFFFFF"/>
            </a:solidFill>
            <a:extLst/>
          </p:spPr>
        </p:pic>
        <p:pic>
          <p:nvPicPr>
            <p:cNvPr id="11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0305" y="1449660"/>
              <a:ext cx="161365" cy="159151"/>
            </a:xfrm>
            <a:prstGeom prst="rect">
              <a:avLst/>
            </a:prstGeom>
            <a:solidFill>
              <a:srgbClr val="FFFFFF"/>
            </a:solidFill>
            <a:extLst/>
          </p:spPr>
        </p:pic>
        <p:grpSp>
          <p:nvGrpSpPr>
            <p:cNvPr id="12" name="그룹 11"/>
            <p:cNvGrpSpPr/>
            <p:nvPr/>
          </p:nvGrpSpPr>
          <p:grpSpPr>
            <a:xfrm>
              <a:off x="1028828" y="1069180"/>
              <a:ext cx="1454807" cy="282665"/>
              <a:chOff x="372071" y="3577240"/>
              <a:chExt cx="1728191" cy="350098"/>
            </a:xfrm>
          </p:grpSpPr>
          <p:cxnSp>
            <p:nvCxnSpPr>
              <p:cNvPr id="23" name="직선 연결선 22"/>
              <p:cNvCxnSpPr/>
              <p:nvPr/>
            </p:nvCxnSpPr>
            <p:spPr bwMode="auto">
              <a:xfrm>
                <a:off x="372071" y="3862836"/>
                <a:ext cx="172819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4" name="직사각형 23"/>
              <p:cNvSpPr/>
              <p:nvPr/>
            </p:nvSpPr>
            <p:spPr>
              <a:xfrm>
                <a:off x="372071" y="3588784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직사각형 24"/>
              <p:cNvSpPr/>
              <p:nvPr/>
            </p:nvSpPr>
            <p:spPr>
              <a:xfrm>
                <a:off x="1554699" y="3577240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3" name="직사각형 12"/>
            <p:cNvSpPr/>
            <p:nvPr/>
          </p:nvSpPr>
          <p:spPr>
            <a:xfrm>
              <a:off x="1291542" y="1236695"/>
              <a:ext cx="511679" cy="369332"/>
            </a:xfrm>
            <a:prstGeom prst="rect">
              <a:avLst/>
            </a:prstGeom>
            <a:effectLst>
              <a:outerShdw blurRad="50800" dist="50800" dir="5400000" algn="ctr" rotWithShape="0">
                <a:srgbClr val="000000"/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  <a:latin typeface="+mj-lt"/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  <a:latin typeface="+mj-lt"/>
                </a:rPr>
                <a:t>⅓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1171655" y="458940"/>
                  <a:ext cx="54220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𝚲</m:t>
                            </m:r>
                          </m:e>
                          <m:sub>
                            <m: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1655" y="458940"/>
                  <a:ext cx="542200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962764" y="1544415"/>
                  <a:ext cx="517321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2764" y="1544415"/>
                  <a:ext cx="517321" cy="375552"/>
                </a:xfrm>
                <a:prstGeom prst="rect">
                  <a:avLst/>
                </a:prstGeom>
                <a:blipFill>
                  <a:blip r:embed="rId6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2062879" y="1537225"/>
                  <a:ext cx="53816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2879" y="1537225"/>
                  <a:ext cx="538161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2281052" y="1296593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1052" y="1296593"/>
                  <a:ext cx="390253" cy="26091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2381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1453376" y="1046730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3376" y="1046730"/>
                  <a:ext cx="298492" cy="248495"/>
                </a:xfrm>
                <a:prstGeom prst="rect">
                  <a:avLst/>
                </a:prstGeom>
                <a:blipFill>
                  <a:blip r:embed="rId9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1138187" y="2472968"/>
                  <a:ext cx="1077859" cy="52367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prstClr val="black"/>
                      </a:solidFill>
                    </a:rPr>
                    <a:t>[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ko-KR" alt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acc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]=</a:t>
                  </a:r>
                  <a14:m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0,1</m:t>
                          </m:r>
                        </m:e>
                      </m:d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𝐽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 1/2</m:t>
                        </m:r>
                      </m:oMath>
                    </m:oMathPara>
                  </a14:m>
                  <a:endParaRPr lang="ko-KR" altLang="en-US" sz="1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8187" y="2472968"/>
                  <a:ext cx="1077859" cy="523670"/>
                </a:xfrm>
                <a:prstGeom prst="rect">
                  <a:avLst/>
                </a:prstGeom>
                <a:blipFill>
                  <a:blip r:embed="rId10"/>
                  <a:stretch>
                    <a:fillRect l="-1695" t="-1163" b="-581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1804102" y="474067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𝑢𝑑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4102" y="474067"/>
                  <a:ext cx="721929" cy="36933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l="-7627" t="-8333" r="-5085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866514" y="1838389"/>
                  <a:ext cx="6962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514" y="1838389"/>
                  <a:ext cx="696281" cy="369332"/>
                </a:xfrm>
                <a:prstGeom prst="rect">
                  <a:avLst/>
                </a:prstGeom>
                <a:blipFill>
                  <a:blip r:embed="rId12"/>
                  <a:stretch>
                    <a:fillRect l="-7895" t="-8197" r="-4386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017498" y="1833808"/>
                  <a:ext cx="6962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7498" y="1833808"/>
                  <a:ext cx="696281" cy="369332"/>
                </a:xfrm>
                <a:prstGeom prst="rect">
                  <a:avLst/>
                </a:prstGeom>
                <a:blipFill>
                  <a:blip r:embed="rId13"/>
                  <a:stretch>
                    <a:fillRect l="-7895" t="-10000" r="-4386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그룹 25"/>
          <p:cNvGrpSpPr/>
          <p:nvPr/>
        </p:nvGrpSpPr>
        <p:grpSpPr>
          <a:xfrm>
            <a:off x="2391681" y="710501"/>
            <a:ext cx="2757911" cy="2811334"/>
            <a:chOff x="2786385" y="210153"/>
            <a:chExt cx="2757911" cy="2811334"/>
          </a:xfrm>
        </p:grpSpPr>
        <p:cxnSp>
          <p:nvCxnSpPr>
            <p:cNvPr id="27" name="직선 화살표 연결선 26"/>
            <p:cNvCxnSpPr/>
            <p:nvPr/>
          </p:nvCxnSpPr>
          <p:spPr bwMode="auto">
            <a:xfrm flipH="1" flipV="1">
              <a:off x="4168147" y="505516"/>
              <a:ext cx="4489" cy="192560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8" name="TextBox 27"/>
            <p:cNvSpPr txBox="1"/>
            <p:nvPr/>
          </p:nvSpPr>
          <p:spPr>
            <a:xfrm>
              <a:off x="4046913" y="271950"/>
              <a:ext cx="270155" cy="273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Y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29" name="이등변 삼각형 28"/>
            <p:cNvSpPr/>
            <p:nvPr/>
          </p:nvSpPr>
          <p:spPr bwMode="auto">
            <a:xfrm>
              <a:off x="3713519" y="777743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4234882" y="717975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3905400" y="1258536"/>
              <a:ext cx="357867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</a:rPr>
                <a:t>⅓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3718569" y="455037"/>
                  <a:ext cx="53174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18569" y="455037"/>
                  <a:ext cx="531749" cy="369332"/>
                </a:xfrm>
                <a:prstGeom prst="rect">
                  <a:avLst/>
                </a:prstGeom>
                <a:blipFill>
                  <a:blip r:embed="rId14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이등변 삼각형 32"/>
            <p:cNvSpPr/>
            <p:nvPr/>
          </p:nvSpPr>
          <p:spPr bwMode="auto">
            <a:xfrm rot="10800000">
              <a:off x="4166288" y="777742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4" name="이등변 삼각형 33"/>
            <p:cNvSpPr/>
            <p:nvPr/>
          </p:nvSpPr>
          <p:spPr bwMode="auto">
            <a:xfrm rot="10800000">
              <a:off x="3258559" y="775078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5" name="이등변 삼각형 34"/>
            <p:cNvSpPr/>
            <p:nvPr/>
          </p:nvSpPr>
          <p:spPr bwMode="auto">
            <a:xfrm rot="10800000">
              <a:off x="3710794" y="1530877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pic>
          <p:nvPicPr>
            <p:cNvPr id="36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1615" y="702960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6530" y="1453966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836" y="1453966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396974" y="1573660"/>
                  <a:ext cx="576632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′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6974" y="1573660"/>
                  <a:ext cx="576632" cy="375552"/>
                </a:xfrm>
                <a:prstGeom prst="rect">
                  <a:avLst/>
                </a:prstGeom>
                <a:blipFill>
                  <a:blip r:embed="rId15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4468053" y="1559402"/>
                  <a:ext cx="5974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′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68053" y="1559402"/>
                  <a:ext cx="597471" cy="369332"/>
                </a:xfrm>
                <a:prstGeom prst="rect">
                  <a:avLst/>
                </a:prstGeom>
                <a:blipFill>
                  <a:blip r:embed="rId16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41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0201" y="701559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275" y="705865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8134" y="2173949"/>
              <a:ext cx="171298" cy="164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4172636" y="2137697"/>
                  <a:ext cx="391009" cy="2364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000" b="1" spc="-15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type m:val="skw"/>
                            <m:ctrlPr>
                              <a:rPr lang="ko-KR" altLang="en-US" sz="1000" b="1" i="1" spc="-15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ko-KR" altLang="en-US" sz="1000" b="1" spc="-15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2636" y="2137697"/>
                  <a:ext cx="391009" cy="236433"/>
                </a:xfrm>
                <a:prstGeom prst="rect">
                  <a:avLst/>
                </a:prstGeom>
                <a:blipFill rotWithShape="1">
                  <a:blip r:embed="rId53"/>
                  <a:stretch>
                    <a:fillRect l="-15385" t="-121053" r="-86154" b="-22368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4610283" y="464433"/>
                  <a:ext cx="65357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0283" y="464433"/>
                  <a:ext cx="653577" cy="369332"/>
                </a:xfrm>
                <a:prstGeom prst="rect">
                  <a:avLst/>
                </a:prstGeom>
                <a:blipFill>
                  <a:blip r:embed="rId54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2841967" y="435066"/>
                  <a:ext cx="510909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1967" y="435066"/>
                  <a:ext cx="510909" cy="375552"/>
                </a:xfrm>
                <a:prstGeom prst="rect">
                  <a:avLst/>
                </a:prstGeom>
                <a:blipFill>
                  <a:blip r:embed="rId55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3656423" y="2047235"/>
                  <a:ext cx="546881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𝛀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6423" y="2047235"/>
                  <a:ext cx="546881" cy="375552"/>
                </a:xfrm>
                <a:prstGeom prst="rect">
                  <a:avLst/>
                </a:prstGeom>
                <a:blipFill>
                  <a:blip r:embed="rId56"/>
                  <a:stretch>
                    <a:fillRect b="-483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8" name="그룹 47"/>
            <p:cNvGrpSpPr/>
            <p:nvPr/>
          </p:nvGrpSpPr>
          <p:grpSpPr>
            <a:xfrm>
              <a:off x="3013003" y="1073486"/>
              <a:ext cx="2347386" cy="282665"/>
              <a:chOff x="2267744" y="3611148"/>
              <a:chExt cx="2788501" cy="350098"/>
            </a:xfrm>
          </p:grpSpPr>
          <p:cxnSp>
            <p:nvCxnSpPr>
              <p:cNvPr id="58" name="직선 연결선 57"/>
              <p:cNvCxnSpPr/>
              <p:nvPr/>
            </p:nvCxnSpPr>
            <p:spPr bwMode="auto">
              <a:xfrm>
                <a:off x="2267744" y="3896744"/>
                <a:ext cx="278850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59" name="직사각형 58"/>
              <p:cNvSpPr/>
              <p:nvPr/>
            </p:nvSpPr>
            <p:spPr>
              <a:xfrm>
                <a:off x="2847873" y="3622692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직사각형 59"/>
              <p:cNvSpPr/>
              <p:nvPr/>
            </p:nvSpPr>
            <p:spPr>
              <a:xfrm>
                <a:off x="4030501" y="3611148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2371223" y="3671503"/>
                <a:ext cx="32092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-1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4558160" y="3669407"/>
                <a:ext cx="2696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5154043" y="1298890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4043" y="1298890"/>
                  <a:ext cx="390253" cy="260919"/>
                </a:xfrm>
                <a:prstGeom prst="rect">
                  <a:avLst/>
                </a:prstGeom>
                <a:blipFill rotWithShape="1">
                  <a:blip r:embed="rId57"/>
                  <a:stretch>
                    <a:fillRect b="-209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3942369" y="1049413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2369" y="1049413"/>
                  <a:ext cx="298492" cy="248495"/>
                </a:xfrm>
                <a:prstGeom prst="rect">
                  <a:avLst/>
                </a:prstGeom>
                <a:blipFill>
                  <a:blip r:embed="rId58"/>
                  <a:stretch>
                    <a:fillRect b="-243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3620245" y="2498267"/>
                  <a:ext cx="107785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prstClr val="black"/>
                      </a:solidFill>
                    </a:rPr>
                    <a:t>[</a:t>
                  </a:r>
                  <a14:m>
                    <m:oMath xmlns:m="http://schemas.openxmlformats.org/officeDocument/2006/math">
                      <m:r>
                        <a:rPr lang="en-US" altLang="ko-KR" sz="1400" i="1">
                          <a:solidFill>
                            <a:prstClr val="black"/>
                          </a:solidFill>
                          <a:latin typeface="Cambria Math"/>
                        </a:rPr>
                        <m:t>6</m:t>
                      </m:r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]=</a:t>
                  </a:r>
                  <a14:m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2,0</m:t>
                          </m:r>
                        </m:e>
                      </m:d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𝐽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 1/2</m:t>
                        </m:r>
                      </m:oMath>
                    </m:oMathPara>
                  </a14:m>
                  <a:endParaRPr lang="ko-KR" altLang="en-US" sz="1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0245" y="2498267"/>
                  <a:ext cx="1077859" cy="523220"/>
                </a:xfrm>
                <a:prstGeom prst="rect">
                  <a:avLst/>
                </a:prstGeom>
                <a:blipFill>
                  <a:blip r:embed="rId59"/>
                  <a:stretch>
                    <a:fillRect l="-1695" t="-2326" b="-581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4516530" y="222824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𝑢𝑢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6530" y="222824"/>
                  <a:ext cx="721929" cy="369332"/>
                </a:xfrm>
                <a:prstGeom prst="rect">
                  <a:avLst/>
                </a:prstGeom>
                <a:blipFill rotWithShape="1">
                  <a:blip r:embed="rId60"/>
                  <a:stretch>
                    <a:fillRect l="-7627" t="-8333" r="-5085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4374526" y="1761393"/>
                  <a:ext cx="704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4526" y="1761393"/>
                  <a:ext cx="704937" cy="369332"/>
                </a:xfrm>
                <a:prstGeom prst="rect">
                  <a:avLst/>
                </a:prstGeom>
                <a:blipFill>
                  <a:blip r:embed="rId61"/>
                  <a:stretch>
                    <a:fillRect l="-7826" t="-8197" r="-3478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3913556" y="2217895"/>
                  <a:ext cx="67063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𝑠𝑠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13556" y="2217895"/>
                  <a:ext cx="670633" cy="369332"/>
                </a:xfrm>
                <a:prstGeom prst="rect">
                  <a:avLst/>
                </a:prstGeom>
                <a:blipFill>
                  <a:blip r:embed="rId62"/>
                  <a:stretch>
                    <a:fillRect l="-7273" t="-10000" r="-5455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3255939" y="1796570"/>
                  <a:ext cx="6962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5939" y="1796570"/>
                  <a:ext cx="696281" cy="369332"/>
                </a:xfrm>
                <a:prstGeom prst="rect">
                  <a:avLst/>
                </a:prstGeom>
                <a:blipFill>
                  <a:blip r:embed="rId63"/>
                  <a:stretch>
                    <a:fillRect l="-6957" t="-10000" r="-4348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3519207" y="210153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𝑢𝑑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86" name="TextBox 1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9207" y="210153"/>
                  <a:ext cx="721929" cy="369332"/>
                </a:xfrm>
                <a:prstGeom prst="rect">
                  <a:avLst/>
                </a:prstGeom>
                <a:blipFill rotWithShape="1">
                  <a:blip r:embed="rId65"/>
                  <a:stretch>
                    <a:fillRect l="-6723" t="-8197" r="-5042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2786385" y="219655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87" name="TextBox 1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6385" y="219655"/>
                  <a:ext cx="721929" cy="369332"/>
                </a:xfrm>
                <a:prstGeom prst="rect">
                  <a:avLst/>
                </a:prstGeom>
                <a:blipFill rotWithShape="1">
                  <a:blip r:embed="rId67"/>
                  <a:stretch>
                    <a:fillRect l="-6723" t="-8197" r="-5042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그룹 62"/>
          <p:cNvGrpSpPr/>
          <p:nvPr/>
        </p:nvGrpSpPr>
        <p:grpSpPr>
          <a:xfrm>
            <a:off x="5625959" y="684031"/>
            <a:ext cx="2779477" cy="2834676"/>
            <a:chOff x="5562152" y="188640"/>
            <a:chExt cx="2779477" cy="2834676"/>
          </a:xfrm>
        </p:grpSpPr>
        <p:cxnSp>
          <p:nvCxnSpPr>
            <p:cNvPr id="64" name="직선 화살표 연결선 63"/>
            <p:cNvCxnSpPr>
              <a:stCxn id="88" idx="0"/>
            </p:cNvCxnSpPr>
            <p:nvPr/>
          </p:nvCxnSpPr>
          <p:spPr bwMode="auto">
            <a:xfrm flipV="1">
              <a:off x="6921349" y="569766"/>
              <a:ext cx="18868" cy="193033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5" name="TextBox 64"/>
            <p:cNvSpPr txBox="1"/>
            <p:nvPr/>
          </p:nvSpPr>
          <p:spPr>
            <a:xfrm>
              <a:off x="6835295" y="269585"/>
              <a:ext cx="270155" cy="273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Y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66" name="이등변 삼각형 65"/>
            <p:cNvSpPr/>
            <p:nvPr/>
          </p:nvSpPr>
          <p:spPr bwMode="auto">
            <a:xfrm>
              <a:off x="6501901" y="775378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6999209" y="730903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6896033" y="1477344"/>
              <a:ext cx="357867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</a:rPr>
                <a:t>⅓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/>
                <p:cNvSpPr txBox="1"/>
                <p:nvPr/>
              </p:nvSpPr>
              <p:spPr>
                <a:xfrm>
                  <a:off x="6480190" y="426037"/>
                  <a:ext cx="61350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80190" y="426037"/>
                  <a:ext cx="613501" cy="369332"/>
                </a:xfrm>
                <a:prstGeom prst="rect">
                  <a:avLst/>
                </a:prstGeom>
                <a:blipFill>
                  <a:blip r:embed="rId68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0" name="이등변 삼각형 69"/>
            <p:cNvSpPr/>
            <p:nvPr/>
          </p:nvSpPr>
          <p:spPr bwMode="auto">
            <a:xfrm rot="10800000">
              <a:off x="6954671" y="775378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1" name="이등변 삼각형 70"/>
            <p:cNvSpPr/>
            <p:nvPr/>
          </p:nvSpPr>
          <p:spPr bwMode="auto">
            <a:xfrm rot="10800000">
              <a:off x="6046940" y="772713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2" name="이등변 삼각형 71"/>
            <p:cNvSpPr/>
            <p:nvPr/>
          </p:nvSpPr>
          <p:spPr bwMode="auto">
            <a:xfrm rot="10800000">
              <a:off x="6499176" y="1528512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pic>
          <p:nvPicPr>
            <p:cNvPr id="73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9996" y="700595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4912" y="1451601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1219" y="1451601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6103489" y="1518324"/>
                  <a:ext cx="642676" cy="4070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sz="2000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sz="2000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sz="2000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sz="2000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sz="2000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sz="20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3489" y="1518324"/>
                  <a:ext cx="642676" cy="407099"/>
                </a:xfrm>
                <a:prstGeom prst="rect">
                  <a:avLst/>
                </a:prstGeom>
                <a:blipFill>
                  <a:blip r:embed="rId69"/>
                  <a:stretch>
                    <a:fillRect b="-746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7256436" y="1526349"/>
                  <a:ext cx="61991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6436" y="1526349"/>
                  <a:ext cx="619913" cy="369332"/>
                </a:xfrm>
                <a:prstGeom prst="rect">
                  <a:avLst/>
                </a:prstGeom>
                <a:blipFill>
                  <a:blip r:embed="rId70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78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8583" y="699193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6657" y="703500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7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6516" y="2171584"/>
              <a:ext cx="171298" cy="164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6961018" y="2135332"/>
                  <a:ext cx="391009" cy="2364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000" b="1" spc="-15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type m:val="skw"/>
                            <m:ctrlPr>
                              <a:rPr lang="ko-KR" altLang="en-US" sz="1000" b="1" i="1" spc="-15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ko-KR" altLang="en-US" sz="1000" b="1" spc="-15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61018" y="2135332"/>
                  <a:ext cx="391009" cy="236433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 l="-17188" t="-117949" r="-87500" b="-21538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7413129" y="453191"/>
                  <a:ext cx="7353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3129" y="453191"/>
                  <a:ext cx="735330" cy="369332"/>
                </a:xfrm>
                <a:prstGeom prst="rect">
                  <a:avLst/>
                </a:prstGeom>
                <a:blipFill>
                  <a:blip r:embed="rId72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5610273" y="440023"/>
                  <a:ext cx="592662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0273" y="440023"/>
                  <a:ext cx="592662" cy="375552"/>
                </a:xfrm>
                <a:prstGeom prst="rect">
                  <a:avLst/>
                </a:prstGeom>
                <a:blipFill>
                  <a:blip r:embed="rId73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6329597" y="2060190"/>
                  <a:ext cx="628634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𝛀</m:t>
                            </m:r>
                          </m:e>
                          <m:sub>
                            <m: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9597" y="2060190"/>
                  <a:ext cx="628634" cy="375552"/>
                </a:xfrm>
                <a:prstGeom prst="rect">
                  <a:avLst/>
                </a:prstGeom>
                <a:blipFill>
                  <a:blip r:embed="rId74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5" name="그룹 84"/>
            <p:cNvGrpSpPr/>
            <p:nvPr/>
          </p:nvGrpSpPr>
          <p:grpSpPr>
            <a:xfrm>
              <a:off x="5801385" y="1071120"/>
              <a:ext cx="2347386" cy="282665"/>
              <a:chOff x="2267744" y="3611148"/>
              <a:chExt cx="2788501" cy="350098"/>
            </a:xfrm>
          </p:grpSpPr>
          <p:cxnSp>
            <p:nvCxnSpPr>
              <p:cNvPr id="95" name="직선 연결선 94"/>
              <p:cNvCxnSpPr/>
              <p:nvPr/>
            </p:nvCxnSpPr>
            <p:spPr bwMode="auto">
              <a:xfrm>
                <a:off x="2267744" y="3896744"/>
                <a:ext cx="278850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96" name="직사각형 95"/>
              <p:cNvSpPr/>
              <p:nvPr/>
            </p:nvSpPr>
            <p:spPr>
              <a:xfrm>
                <a:off x="2847873" y="3622692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직사각형 96"/>
              <p:cNvSpPr/>
              <p:nvPr/>
            </p:nvSpPr>
            <p:spPr>
              <a:xfrm>
                <a:off x="4030501" y="3611148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직사각형 97"/>
              <p:cNvSpPr/>
              <p:nvPr/>
            </p:nvSpPr>
            <p:spPr>
              <a:xfrm>
                <a:off x="2371223" y="3671503"/>
                <a:ext cx="32092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-1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직사각형 98"/>
              <p:cNvSpPr/>
              <p:nvPr/>
            </p:nvSpPr>
            <p:spPr>
              <a:xfrm>
                <a:off x="4558160" y="3669407"/>
                <a:ext cx="2696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7937304" y="1289052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7304" y="1289052"/>
                  <a:ext cx="390253" cy="260919"/>
                </a:xfrm>
                <a:prstGeom prst="rect">
                  <a:avLst/>
                </a:prstGeom>
                <a:blipFill rotWithShape="1">
                  <a:blip r:embed="rId75"/>
                  <a:stretch>
                    <a:fillRect b="-209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6751978" y="1240751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51978" y="1240751"/>
                  <a:ext cx="298492" cy="248495"/>
                </a:xfrm>
                <a:prstGeom prst="rect">
                  <a:avLst/>
                </a:prstGeom>
                <a:blipFill rotWithShape="1">
                  <a:blip r:embed="rId76"/>
                  <a:stretch>
                    <a:fillRect b="-225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6384792" y="2500096"/>
                  <a:ext cx="107311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prstClr val="black"/>
                      </a:solidFill>
                    </a:rPr>
                    <a:t>[</a:t>
                  </a:r>
                  <a14:m>
                    <m:oMath xmlns:m="http://schemas.openxmlformats.org/officeDocument/2006/math">
                      <m:r>
                        <a:rPr lang="en-US" altLang="ko-KR" sz="1400" i="1">
                          <a:solidFill>
                            <a:prstClr val="black"/>
                          </a:solidFill>
                          <a:latin typeface="Cambria Math"/>
                        </a:rPr>
                        <m:t>6</m:t>
                      </m:r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]=</a:t>
                  </a:r>
                  <a14:m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2,0</m:t>
                          </m:r>
                        </m:e>
                      </m:d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𝐽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=3/2</m:t>
                        </m:r>
                      </m:oMath>
                    </m:oMathPara>
                  </a14:m>
                  <a:endParaRPr lang="ko-KR" altLang="en-US" sz="1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TextBox 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4792" y="2500096"/>
                  <a:ext cx="1073114" cy="523220"/>
                </a:xfrm>
                <a:prstGeom prst="rect">
                  <a:avLst/>
                </a:prstGeom>
                <a:blipFill>
                  <a:blip r:embed="rId77"/>
                  <a:stretch>
                    <a:fillRect l="-1705" t="-1163" r="-568" b="-581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7358914" y="205732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𝑢𝑢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58914" y="205732"/>
                  <a:ext cx="721929" cy="369332"/>
                </a:xfrm>
                <a:prstGeom prst="rect">
                  <a:avLst/>
                </a:prstGeom>
                <a:blipFill rotWithShape="1">
                  <a:blip r:embed="rId78"/>
                  <a:stretch>
                    <a:fillRect l="-6723" t="-8333" r="-5042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7636692" y="1546965"/>
                  <a:ext cx="704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6692" y="1546965"/>
                  <a:ext cx="704937" cy="369332"/>
                </a:xfrm>
                <a:prstGeom prst="rect">
                  <a:avLst/>
                </a:prstGeom>
                <a:blipFill>
                  <a:blip r:embed="rId79"/>
                  <a:stretch>
                    <a:fillRect l="-6897" t="-8197" r="-3448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6620878" y="2218118"/>
                  <a:ext cx="67063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𝑠𝑠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0878" y="2218118"/>
                  <a:ext cx="670633" cy="369332"/>
                </a:xfrm>
                <a:prstGeom prst="rect">
                  <a:avLst/>
                </a:prstGeom>
                <a:blipFill>
                  <a:blip r:embed="rId80"/>
                  <a:stretch>
                    <a:fillRect l="-8182" t="-8197" r="-4545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5648870" y="1526815"/>
                  <a:ext cx="6962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48870" y="1526815"/>
                  <a:ext cx="696281" cy="369332"/>
                </a:xfrm>
                <a:prstGeom prst="rect">
                  <a:avLst/>
                </a:prstGeom>
                <a:blipFill>
                  <a:blip r:embed="rId81"/>
                  <a:stretch>
                    <a:fillRect l="-7018" t="-10000" r="-5263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6305860" y="188640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𝑢𝑑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88" name="TextBox 1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5860" y="188640"/>
                  <a:ext cx="721929" cy="369332"/>
                </a:xfrm>
                <a:prstGeom prst="rect">
                  <a:avLst/>
                </a:prstGeom>
                <a:blipFill rotWithShape="1">
                  <a:blip r:embed="rId82"/>
                  <a:stretch>
                    <a:fillRect l="-6723" t="-8197" r="-5042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5562152" y="198142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89" name="TextBox 1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2152" y="198142"/>
                  <a:ext cx="721929" cy="369332"/>
                </a:xfrm>
                <a:prstGeom prst="rect">
                  <a:avLst/>
                </a:prstGeom>
                <a:blipFill rotWithShape="1">
                  <a:blip r:embed="rId83"/>
                  <a:stretch>
                    <a:fillRect l="-6723" t="-8333" r="-5042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1475491" y="1458937"/>
                <a:ext cx="56605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𝟏𝟖𝟑</m:t>
                      </m:r>
                    </m:oMath>
                  </m:oMathPara>
                </a14:m>
                <a:endParaRPr lang="ko-KR" altLang="en-US" sz="14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491" y="1458937"/>
                <a:ext cx="566052" cy="215444"/>
              </a:xfrm>
              <a:prstGeom prst="rect">
                <a:avLst/>
              </a:prstGeom>
              <a:blipFill>
                <a:blip r:embed="rId84"/>
                <a:stretch>
                  <a:fillRect l="-2151" r="-3226" b="-8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4926123" y="1513002"/>
                <a:ext cx="56605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𝟏𝟏𝟕</m:t>
                      </m:r>
                    </m:oMath>
                  </m:oMathPara>
                </a14:m>
                <a:endParaRPr lang="ko-KR" altLang="en-US" sz="14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6123" y="1513002"/>
                <a:ext cx="566052" cy="215444"/>
              </a:xfrm>
              <a:prstGeom prst="rect">
                <a:avLst/>
              </a:prstGeom>
              <a:blipFill>
                <a:blip r:embed="rId85"/>
                <a:stretch>
                  <a:fillRect l="-2151" r="-3226" b="-8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4936310" y="2255126"/>
                <a:ext cx="56605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𝟏𝟐𝟒</m:t>
                      </m:r>
                    </m:oMath>
                  </m:oMathPara>
                </a14:m>
                <a:endParaRPr lang="ko-KR" altLang="en-US" sz="14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310" y="2255126"/>
                <a:ext cx="566052" cy="215444"/>
              </a:xfrm>
              <a:prstGeom prst="rect">
                <a:avLst/>
              </a:prstGeom>
              <a:blipFill>
                <a:blip r:embed="rId86"/>
                <a:stretch>
                  <a:fillRect l="-3226" r="-3226" b="-114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8224053" y="1492257"/>
                <a:ext cx="56605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𝟏𝟐𝟎</m:t>
                      </m:r>
                    </m:oMath>
                  </m:oMathPara>
                </a14:m>
                <a:endParaRPr lang="ko-KR" altLang="en-US" sz="14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4053" y="1492257"/>
                <a:ext cx="566052" cy="215444"/>
              </a:xfrm>
              <a:prstGeom prst="rect">
                <a:avLst/>
              </a:prstGeom>
              <a:blipFill>
                <a:blip r:embed="rId87"/>
                <a:stretch>
                  <a:fillRect l="-2151" r="-3226" b="-114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8234240" y="2234381"/>
                <a:ext cx="56605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𝟏𝟐𝟖</m:t>
                      </m:r>
                    </m:oMath>
                  </m:oMathPara>
                </a14:m>
                <a:endParaRPr lang="ko-KR" altLang="en-US" sz="14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240" y="2234381"/>
                <a:ext cx="566052" cy="215444"/>
              </a:xfrm>
              <a:prstGeom prst="rect">
                <a:avLst/>
              </a:prstGeom>
              <a:blipFill>
                <a:blip r:embed="rId88"/>
                <a:stretch>
                  <a:fillRect l="-3226" r="-3226" b="-114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그룹 108"/>
          <p:cNvGrpSpPr/>
          <p:nvPr/>
        </p:nvGrpSpPr>
        <p:grpSpPr>
          <a:xfrm>
            <a:off x="171357" y="3883902"/>
            <a:ext cx="1804791" cy="2794987"/>
            <a:chOff x="893491" y="3501008"/>
            <a:chExt cx="1804791" cy="2794987"/>
          </a:xfrm>
        </p:grpSpPr>
        <p:cxnSp>
          <p:nvCxnSpPr>
            <p:cNvPr id="110" name="직선 화살표 연결선 109"/>
            <p:cNvCxnSpPr/>
            <p:nvPr/>
          </p:nvCxnSpPr>
          <p:spPr bwMode="auto">
            <a:xfrm flipV="1">
              <a:off x="1722591" y="3734575"/>
              <a:ext cx="0" cy="139532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11" name="TextBox 110"/>
            <p:cNvSpPr txBox="1"/>
            <p:nvPr/>
          </p:nvSpPr>
          <p:spPr>
            <a:xfrm>
              <a:off x="1601357" y="3501008"/>
              <a:ext cx="270155" cy="273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Y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12" name="이등변 삼각형 111"/>
            <p:cNvSpPr/>
            <p:nvPr/>
          </p:nvSpPr>
          <p:spPr bwMode="auto">
            <a:xfrm>
              <a:off x="1267964" y="4006801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3" name="직사각형 112"/>
            <p:cNvSpPr/>
            <p:nvPr/>
          </p:nvSpPr>
          <p:spPr>
            <a:xfrm>
              <a:off x="1757254" y="3931652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pic>
          <p:nvPicPr>
            <p:cNvPr id="114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6059" y="3939708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0975" y="4683024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282" y="4683024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7" name="그룹 116"/>
            <p:cNvGrpSpPr/>
            <p:nvPr/>
          </p:nvGrpSpPr>
          <p:grpSpPr>
            <a:xfrm>
              <a:off x="1055805" y="4302544"/>
              <a:ext cx="1454807" cy="282665"/>
              <a:chOff x="372071" y="3577240"/>
              <a:chExt cx="1728191" cy="350098"/>
            </a:xfrm>
          </p:grpSpPr>
          <p:cxnSp>
            <p:nvCxnSpPr>
              <p:cNvPr id="128" name="직선 연결선 127"/>
              <p:cNvCxnSpPr/>
              <p:nvPr/>
            </p:nvCxnSpPr>
            <p:spPr bwMode="auto">
              <a:xfrm>
                <a:off x="372071" y="3862836"/>
                <a:ext cx="172819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29" name="직사각형 128"/>
              <p:cNvSpPr/>
              <p:nvPr/>
            </p:nvSpPr>
            <p:spPr>
              <a:xfrm>
                <a:off x="372071" y="3588784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직사각형 129"/>
              <p:cNvSpPr/>
              <p:nvPr/>
            </p:nvSpPr>
            <p:spPr>
              <a:xfrm>
                <a:off x="1554699" y="3577240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8" name="직사각형 117"/>
            <p:cNvSpPr/>
            <p:nvPr/>
          </p:nvSpPr>
          <p:spPr>
            <a:xfrm>
              <a:off x="1662096" y="4708767"/>
              <a:ext cx="357867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</a:rPr>
                <a:t>⅓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/>
                <p:cNvSpPr txBox="1"/>
                <p:nvPr/>
              </p:nvSpPr>
              <p:spPr>
                <a:xfrm>
                  <a:off x="1228349" y="3645024"/>
                  <a:ext cx="535339" cy="394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𝚲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19" name="TextBox 1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8349" y="3645024"/>
                  <a:ext cx="535339" cy="394019"/>
                </a:xfrm>
                <a:prstGeom prst="rect">
                  <a:avLst/>
                </a:prstGeom>
                <a:blipFill>
                  <a:blip r:embed="rId89"/>
                  <a:stretch>
                    <a:fillRect b="-125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/>
                <p:cNvSpPr txBox="1"/>
                <p:nvPr/>
              </p:nvSpPr>
              <p:spPr>
                <a:xfrm>
                  <a:off x="1039619" y="4802718"/>
                  <a:ext cx="53816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−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20" name="TextBox 1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9619" y="4802718"/>
                  <a:ext cx="538161" cy="369332"/>
                </a:xfrm>
                <a:prstGeom prst="rect">
                  <a:avLst/>
                </a:prstGeom>
                <a:blipFill>
                  <a:blip r:embed="rId90"/>
                  <a:stretch>
                    <a:fillRect b="-15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TextBox 120"/>
                <p:cNvSpPr txBox="1"/>
                <p:nvPr/>
              </p:nvSpPr>
              <p:spPr>
                <a:xfrm>
                  <a:off x="2122473" y="4778904"/>
                  <a:ext cx="517321" cy="394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21" name="TextBox 1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22473" y="4778904"/>
                  <a:ext cx="517321" cy="394019"/>
                </a:xfrm>
                <a:prstGeom prst="rect">
                  <a:avLst/>
                </a:prstGeom>
                <a:blipFill>
                  <a:blip r:embed="rId91"/>
                  <a:stretch>
                    <a:fillRect b="-125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/>
                <p:cNvSpPr txBox="1"/>
                <p:nvPr/>
              </p:nvSpPr>
              <p:spPr>
                <a:xfrm>
                  <a:off x="2308029" y="4529957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53" name="TextBox 1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8029" y="4529957"/>
                  <a:ext cx="390253" cy="260919"/>
                </a:xfrm>
                <a:prstGeom prst="rect">
                  <a:avLst/>
                </a:prstGeom>
                <a:blipFill rotWithShape="1">
                  <a:blip r:embed="rId92"/>
                  <a:stretch>
                    <a:fillRect b="-209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1517560" y="4474115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56" name="TextBox 1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7560" y="4474115"/>
                  <a:ext cx="298492" cy="248495"/>
                </a:xfrm>
                <a:prstGeom prst="rect">
                  <a:avLst/>
                </a:prstGeom>
                <a:blipFill rotWithShape="1">
                  <a:blip r:embed="rId93"/>
                  <a:stretch>
                    <a:fillRect b="-2195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1179085" y="5772325"/>
                  <a:ext cx="1077859" cy="52367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prstClr val="black"/>
                      </a:solidFill>
                    </a:rPr>
                    <a:t>[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ko-KR" alt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acc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]=</a:t>
                  </a:r>
                  <a14:m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0,1</m:t>
                          </m:r>
                        </m:e>
                      </m:d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𝐽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 1/2</m:t>
                        </m:r>
                      </m:oMath>
                    </m:oMathPara>
                  </a14:m>
                  <a:endParaRPr lang="ko-KR" altLang="en-US" sz="1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9085" y="5772325"/>
                  <a:ext cx="1077859" cy="523670"/>
                </a:xfrm>
                <a:prstGeom prst="rect">
                  <a:avLst/>
                </a:prstGeom>
                <a:blipFill>
                  <a:blip r:embed="rId94"/>
                  <a:stretch>
                    <a:fillRect l="-1695" t="-2326" b="-581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TextBox 124"/>
                <p:cNvSpPr txBox="1"/>
                <p:nvPr/>
              </p:nvSpPr>
              <p:spPr>
                <a:xfrm>
                  <a:off x="1831079" y="3707431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𝑢𝑑</m:t>
                      </m:r>
                      <m:r>
                        <a:rPr lang="en-US" altLang="ko-KR" i="1">
                          <a:solidFill>
                            <a:srgbClr val="FF0000"/>
                          </a:solidFill>
                          <a:latin typeface="Cambria Math"/>
                        </a:rPr>
                        <m:t>𝑏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62" name="TextBox 1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1079" y="3707431"/>
                  <a:ext cx="721929" cy="369332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l="-6723" t="-8197" r="-6723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893491" y="5113317"/>
                  <a:ext cx="6962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𝑑𝑠</m:t>
                      </m:r>
                      <m:r>
                        <a:rPr lang="en-US" altLang="ko-KR" i="1">
                          <a:solidFill>
                            <a:srgbClr val="FF0000"/>
                          </a:solidFill>
                          <a:latin typeface="Cambria Math"/>
                        </a:rPr>
                        <m:t>𝑏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63" name="TextBox 1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3491" y="5113317"/>
                  <a:ext cx="696281" cy="369332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 l="-7895" t="-8333" r="-7018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/>
                <p:cNvSpPr txBox="1"/>
                <p:nvPr/>
              </p:nvSpPr>
              <p:spPr>
                <a:xfrm>
                  <a:off x="1894852" y="5100424"/>
                  <a:ext cx="6962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𝑢𝑠</m:t>
                      </m:r>
                      <m:r>
                        <a:rPr lang="en-US" altLang="ko-KR" i="1">
                          <a:solidFill>
                            <a:srgbClr val="FF0000"/>
                          </a:solidFill>
                          <a:latin typeface="Cambria Math"/>
                        </a:rPr>
                        <m:t>𝑏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64" name="TextBox 1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4852" y="5100424"/>
                  <a:ext cx="696281" cy="369332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 l="-7895" t="-8333" r="-7018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1" name="그룹 130"/>
          <p:cNvGrpSpPr/>
          <p:nvPr/>
        </p:nvGrpSpPr>
        <p:grpSpPr>
          <a:xfrm>
            <a:off x="2625268" y="3882691"/>
            <a:ext cx="2790004" cy="2802437"/>
            <a:chOff x="3039980" y="3505314"/>
            <a:chExt cx="2790004" cy="2802437"/>
          </a:xfrm>
        </p:grpSpPr>
        <p:cxnSp>
          <p:nvCxnSpPr>
            <p:cNvPr id="132" name="직선 화살표 연결선 131"/>
            <p:cNvCxnSpPr/>
            <p:nvPr/>
          </p:nvCxnSpPr>
          <p:spPr bwMode="auto">
            <a:xfrm flipH="1" flipV="1">
              <a:off x="4195124" y="3738880"/>
              <a:ext cx="4489" cy="192560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3" name="TextBox 132"/>
            <p:cNvSpPr txBox="1"/>
            <p:nvPr/>
          </p:nvSpPr>
          <p:spPr>
            <a:xfrm>
              <a:off x="4073890" y="3505314"/>
              <a:ext cx="270155" cy="273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Y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34" name="이등변 삼각형 133"/>
            <p:cNvSpPr/>
            <p:nvPr/>
          </p:nvSpPr>
          <p:spPr bwMode="auto">
            <a:xfrm>
              <a:off x="3740496" y="4011107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5" name="직사각형 134"/>
            <p:cNvSpPr/>
            <p:nvPr/>
          </p:nvSpPr>
          <p:spPr>
            <a:xfrm>
              <a:off x="4261859" y="3951339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sp>
          <p:nvSpPr>
            <p:cNvPr id="136" name="직사각형 135"/>
            <p:cNvSpPr/>
            <p:nvPr/>
          </p:nvSpPr>
          <p:spPr>
            <a:xfrm>
              <a:off x="4134628" y="4713073"/>
              <a:ext cx="357867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</a:rPr>
                <a:t>⅓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7" name="TextBox 136"/>
                <p:cNvSpPr txBox="1"/>
                <p:nvPr/>
              </p:nvSpPr>
              <p:spPr>
                <a:xfrm>
                  <a:off x="3745546" y="3645024"/>
                  <a:ext cx="510909" cy="394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37" name="TextBox 1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5546" y="3645024"/>
                  <a:ext cx="510909" cy="394019"/>
                </a:xfrm>
                <a:prstGeom prst="rect">
                  <a:avLst/>
                </a:prstGeom>
                <a:blipFill>
                  <a:blip r:embed="rId95"/>
                  <a:stretch>
                    <a:fillRect b="-125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8" name="이등변 삼각형 137"/>
            <p:cNvSpPr/>
            <p:nvPr/>
          </p:nvSpPr>
          <p:spPr bwMode="auto">
            <a:xfrm rot="10800000">
              <a:off x="4193265" y="4011106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9" name="이등변 삼각형 138"/>
            <p:cNvSpPr/>
            <p:nvPr/>
          </p:nvSpPr>
          <p:spPr bwMode="auto">
            <a:xfrm rot="10800000">
              <a:off x="3285536" y="4008442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40" name="이등변 삼각형 139"/>
            <p:cNvSpPr/>
            <p:nvPr/>
          </p:nvSpPr>
          <p:spPr bwMode="auto">
            <a:xfrm rot="10800000">
              <a:off x="3737771" y="4764241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pic>
          <p:nvPicPr>
            <p:cNvPr id="141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8592" y="3936324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2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9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3507" y="4687330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9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813" y="4687330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4" name="TextBox 143"/>
                <p:cNvSpPr txBox="1"/>
                <p:nvPr/>
              </p:nvSpPr>
              <p:spPr>
                <a:xfrm>
                  <a:off x="3423951" y="4807024"/>
                  <a:ext cx="5974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′−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44" name="TextBox 1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3951" y="4807024"/>
                  <a:ext cx="597471" cy="369332"/>
                </a:xfrm>
                <a:prstGeom prst="rect">
                  <a:avLst/>
                </a:prstGeom>
                <a:blipFill>
                  <a:blip r:embed="rId97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TextBox 144"/>
                <p:cNvSpPr txBox="1"/>
                <p:nvPr/>
              </p:nvSpPr>
              <p:spPr>
                <a:xfrm>
                  <a:off x="4495030" y="4792766"/>
                  <a:ext cx="576632" cy="394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′</m:t>
                            </m:r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45" name="TextBox 1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5030" y="4792766"/>
                  <a:ext cx="576632" cy="394019"/>
                </a:xfrm>
                <a:prstGeom prst="rect">
                  <a:avLst/>
                </a:prstGeom>
                <a:blipFill>
                  <a:blip r:embed="rId98"/>
                  <a:stretch>
                    <a:fillRect b="-1076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46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7178" y="3934923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7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5252" y="3939229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8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111" y="5407313"/>
              <a:ext cx="171298" cy="164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TextBox 148"/>
                <p:cNvSpPr txBox="1"/>
                <p:nvPr/>
              </p:nvSpPr>
              <p:spPr>
                <a:xfrm>
                  <a:off x="4199613" y="5371061"/>
                  <a:ext cx="391009" cy="2364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000" b="1" spc="-15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type m:val="skw"/>
                            <m:ctrlPr>
                              <a:rPr lang="ko-KR" altLang="en-US" sz="1000" b="1" i="1" spc="-15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ko-KR" altLang="en-US" sz="1000" b="1" spc="-15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9613" y="5371061"/>
                  <a:ext cx="391009" cy="236433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 l="-17188" t="-117949" r="-87500" b="-21538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/>
                <p:cNvSpPr txBox="1"/>
                <p:nvPr/>
              </p:nvSpPr>
              <p:spPr>
                <a:xfrm>
                  <a:off x="4637260" y="3654420"/>
                  <a:ext cx="531749" cy="3781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50" name="TextBox 1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37260" y="3654420"/>
                  <a:ext cx="531749" cy="378180"/>
                </a:xfrm>
                <a:prstGeom prst="rect">
                  <a:avLst/>
                </a:prstGeom>
                <a:blipFill>
                  <a:blip r:embed="rId99"/>
                  <a:stretch>
                    <a:fillRect b="-1290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TextBox 150"/>
                <p:cNvSpPr txBox="1"/>
                <p:nvPr/>
              </p:nvSpPr>
              <p:spPr>
                <a:xfrm>
                  <a:off x="3226781" y="3650115"/>
                  <a:ext cx="53174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−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51" name="TextBox 1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6781" y="3650115"/>
                  <a:ext cx="531749" cy="369332"/>
                </a:xfrm>
                <a:prstGeom prst="rect">
                  <a:avLst/>
                </a:prstGeom>
                <a:blipFill>
                  <a:blip r:embed="rId100"/>
                  <a:stretch>
                    <a:fillRect b="-15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TextBox 151"/>
                <p:cNvSpPr txBox="1"/>
                <p:nvPr/>
              </p:nvSpPr>
              <p:spPr>
                <a:xfrm>
                  <a:off x="3683400" y="5280599"/>
                  <a:ext cx="5677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𝛀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−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52" name="TextBox 1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3400" y="5280599"/>
                  <a:ext cx="567720" cy="369332"/>
                </a:xfrm>
                <a:prstGeom prst="rect">
                  <a:avLst/>
                </a:prstGeom>
                <a:blipFill>
                  <a:blip r:embed="rId101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3" name="그룹 152"/>
            <p:cNvGrpSpPr/>
            <p:nvPr/>
          </p:nvGrpSpPr>
          <p:grpSpPr>
            <a:xfrm>
              <a:off x="3039980" y="4306850"/>
              <a:ext cx="2347386" cy="282665"/>
              <a:chOff x="2267744" y="3611148"/>
              <a:chExt cx="2788501" cy="350098"/>
            </a:xfrm>
          </p:grpSpPr>
          <p:cxnSp>
            <p:nvCxnSpPr>
              <p:cNvPr id="160" name="직선 연결선 159"/>
              <p:cNvCxnSpPr/>
              <p:nvPr/>
            </p:nvCxnSpPr>
            <p:spPr bwMode="auto">
              <a:xfrm>
                <a:off x="2267744" y="3896744"/>
                <a:ext cx="278850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61" name="직사각형 160"/>
              <p:cNvSpPr/>
              <p:nvPr/>
            </p:nvSpPr>
            <p:spPr>
              <a:xfrm>
                <a:off x="2847873" y="3622692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2" name="직사각형 161"/>
              <p:cNvSpPr/>
              <p:nvPr/>
            </p:nvSpPr>
            <p:spPr>
              <a:xfrm>
                <a:off x="4030501" y="3611148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3" name="직사각형 162"/>
              <p:cNvSpPr/>
              <p:nvPr/>
            </p:nvSpPr>
            <p:spPr>
              <a:xfrm>
                <a:off x="2371223" y="3671503"/>
                <a:ext cx="32092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-1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4" name="직사각형 163"/>
              <p:cNvSpPr/>
              <p:nvPr/>
            </p:nvSpPr>
            <p:spPr>
              <a:xfrm>
                <a:off x="4558160" y="3669407"/>
                <a:ext cx="2696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4" name="TextBox 153"/>
                <p:cNvSpPr txBox="1"/>
                <p:nvPr/>
              </p:nvSpPr>
              <p:spPr>
                <a:xfrm>
                  <a:off x="5181020" y="4532254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54" name="TextBox 1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81020" y="4532254"/>
                  <a:ext cx="390253" cy="260919"/>
                </a:xfrm>
                <a:prstGeom prst="rect">
                  <a:avLst/>
                </a:prstGeom>
                <a:blipFill rotWithShape="1">
                  <a:blip r:embed="rId30"/>
                  <a:stretch>
                    <a:fillRect b="-209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5" name="TextBox 154"/>
                <p:cNvSpPr txBox="1"/>
                <p:nvPr/>
              </p:nvSpPr>
              <p:spPr>
                <a:xfrm>
                  <a:off x="3992630" y="4484976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57" name="TextBox 1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92630" y="4484976"/>
                  <a:ext cx="298492" cy="248495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6" name="TextBox 155"/>
                <p:cNvSpPr txBox="1"/>
                <p:nvPr/>
              </p:nvSpPr>
              <p:spPr>
                <a:xfrm>
                  <a:off x="3644869" y="5784531"/>
                  <a:ext cx="107785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prstClr val="black"/>
                      </a:solidFill>
                    </a:rPr>
                    <a:t>[</a:t>
                  </a:r>
                  <a14:m>
                    <m:oMath xmlns:m="http://schemas.openxmlformats.org/officeDocument/2006/math">
                      <m:r>
                        <a:rPr lang="en-US" altLang="ko-KR" sz="1400" i="1">
                          <a:solidFill>
                            <a:prstClr val="black"/>
                          </a:solidFill>
                          <a:latin typeface="Cambria Math"/>
                        </a:rPr>
                        <m:t>6</m:t>
                      </m:r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]=</a:t>
                  </a:r>
                  <a14:m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2,0</m:t>
                          </m:r>
                        </m:e>
                      </m:d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𝐽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 1/2</m:t>
                        </m:r>
                      </m:oMath>
                    </m:oMathPara>
                  </a14:m>
                  <a:endParaRPr lang="ko-KR" altLang="en-US" sz="1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56" name="TextBox 1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4869" y="5784531"/>
                  <a:ext cx="1077859" cy="523220"/>
                </a:xfrm>
                <a:prstGeom prst="rect">
                  <a:avLst/>
                </a:prstGeom>
                <a:blipFill>
                  <a:blip r:embed="rId102"/>
                  <a:stretch>
                    <a:fillRect l="-1695" t="-2326" b="-581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7" name="TextBox 156"/>
                <p:cNvSpPr txBox="1"/>
                <p:nvPr/>
              </p:nvSpPr>
              <p:spPr>
                <a:xfrm>
                  <a:off x="5108055" y="3814038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𝑢𝑢</m:t>
                      </m:r>
                      <m:r>
                        <a:rPr lang="en-US" altLang="ko-KR" i="1">
                          <a:solidFill>
                            <a:srgbClr val="FF0000"/>
                          </a:solidFill>
                          <a:latin typeface="Cambria Math"/>
                        </a:rPr>
                        <m:t>𝑏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65" name="TextBox 1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8055" y="3814038"/>
                  <a:ext cx="721929" cy="369332"/>
                </a:xfrm>
                <a:prstGeom prst="rect">
                  <a:avLst/>
                </a:prstGeom>
                <a:blipFill rotWithShape="1">
                  <a:blip r:embed="rId33"/>
                  <a:stretch>
                    <a:fillRect l="-7627" t="-8333" r="-6780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8" name="TextBox 157"/>
                <p:cNvSpPr txBox="1"/>
                <p:nvPr/>
              </p:nvSpPr>
              <p:spPr>
                <a:xfrm>
                  <a:off x="4874407" y="4811251"/>
                  <a:ext cx="704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𝑢𝑠</m:t>
                      </m:r>
                      <m:r>
                        <a:rPr lang="en-US" altLang="ko-KR" i="1">
                          <a:solidFill>
                            <a:srgbClr val="FF0000"/>
                          </a:solidFill>
                          <a:latin typeface="Cambria Math"/>
                        </a:rPr>
                        <m:t>𝑏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66" name="TextBox 1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4407" y="4811251"/>
                  <a:ext cx="704937" cy="369332"/>
                </a:xfrm>
                <a:prstGeom prst="rect">
                  <a:avLst/>
                </a:prstGeom>
                <a:blipFill rotWithShape="1">
                  <a:blip r:embed="rId34"/>
                  <a:stretch>
                    <a:fillRect l="-7826" t="-8197" r="-6087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9" name="TextBox 158"/>
                <p:cNvSpPr txBox="1"/>
                <p:nvPr/>
              </p:nvSpPr>
              <p:spPr>
                <a:xfrm>
                  <a:off x="3871387" y="5535751"/>
                  <a:ext cx="67063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𝑠𝑠</m:t>
                      </m:r>
                      <m:r>
                        <a:rPr lang="en-US" altLang="ko-KR" i="1">
                          <a:solidFill>
                            <a:srgbClr val="FF0000"/>
                          </a:solidFill>
                          <a:latin typeface="Cambria Math"/>
                        </a:rPr>
                        <m:t>𝑏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59" name="TextBox 1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71387" y="5535751"/>
                  <a:ext cx="670633" cy="369332"/>
                </a:xfrm>
                <a:prstGeom prst="rect">
                  <a:avLst/>
                </a:prstGeom>
                <a:blipFill>
                  <a:blip r:embed="rId103"/>
                  <a:stretch>
                    <a:fillRect l="-7273" t="-8197" r="-8182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5" name="그룹 164"/>
          <p:cNvGrpSpPr/>
          <p:nvPr/>
        </p:nvGrpSpPr>
        <p:grpSpPr>
          <a:xfrm>
            <a:off x="5861540" y="3880298"/>
            <a:ext cx="2790884" cy="2804830"/>
            <a:chOff x="5828362" y="3502949"/>
            <a:chExt cx="2790884" cy="2804830"/>
          </a:xfrm>
        </p:grpSpPr>
        <p:cxnSp>
          <p:nvCxnSpPr>
            <p:cNvPr id="166" name="직선 화살표 연결선 165"/>
            <p:cNvCxnSpPr>
              <a:stCxn id="190" idx="0"/>
            </p:cNvCxnSpPr>
            <p:nvPr/>
          </p:nvCxnSpPr>
          <p:spPr bwMode="auto">
            <a:xfrm flipV="1">
              <a:off x="6946425" y="3854229"/>
              <a:ext cx="18868" cy="193033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7" name="TextBox 166"/>
            <p:cNvSpPr txBox="1"/>
            <p:nvPr/>
          </p:nvSpPr>
          <p:spPr>
            <a:xfrm>
              <a:off x="6862272" y="3502949"/>
              <a:ext cx="270155" cy="273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Y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68" name="이등변 삼각형 167"/>
            <p:cNvSpPr/>
            <p:nvPr/>
          </p:nvSpPr>
          <p:spPr bwMode="auto">
            <a:xfrm>
              <a:off x="6528878" y="4008742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69" name="직사각형 168"/>
            <p:cNvSpPr/>
            <p:nvPr/>
          </p:nvSpPr>
          <p:spPr>
            <a:xfrm>
              <a:off x="7026186" y="3964267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sp>
          <p:nvSpPr>
            <p:cNvPr id="170" name="직사각형 169"/>
            <p:cNvSpPr/>
            <p:nvPr/>
          </p:nvSpPr>
          <p:spPr>
            <a:xfrm>
              <a:off x="6923010" y="4710708"/>
              <a:ext cx="357867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</a:rPr>
                <a:t>⅓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1" name="TextBox 170"/>
                <p:cNvSpPr txBox="1"/>
                <p:nvPr/>
              </p:nvSpPr>
              <p:spPr>
                <a:xfrm>
                  <a:off x="6507167" y="3659401"/>
                  <a:ext cx="592662" cy="394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71" name="TextBox 1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07167" y="3659401"/>
                  <a:ext cx="592662" cy="394019"/>
                </a:xfrm>
                <a:prstGeom prst="rect">
                  <a:avLst/>
                </a:prstGeom>
                <a:blipFill>
                  <a:blip r:embed="rId104"/>
                  <a:stretch>
                    <a:fillRect b="-1076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2" name="이등변 삼각형 171"/>
            <p:cNvSpPr/>
            <p:nvPr/>
          </p:nvSpPr>
          <p:spPr bwMode="auto">
            <a:xfrm rot="10800000">
              <a:off x="6981648" y="4008742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3" name="이등변 삼각형 172"/>
            <p:cNvSpPr/>
            <p:nvPr/>
          </p:nvSpPr>
          <p:spPr bwMode="auto">
            <a:xfrm rot="10800000">
              <a:off x="6073917" y="4006077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4" name="이등변 삼각형 173"/>
            <p:cNvSpPr/>
            <p:nvPr/>
          </p:nvSpPr>
          <p:spPr bwMode="auto">
            <a:xfrm rot="10800000">
              <a:off x="6526153" y="4761876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pic>
          <p:nvPicPr>
            <p:cNvPr id="175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6973" y="3933959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6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10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1889" y="4684965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7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10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8196" y="4684965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8" name="TextBox 177"/>
                <p:cNvSpPr txBox="1"/>
                <p:nvPr/>
              </p:nvSpPr>
              <p:spPr>
                <a:xfrm>
                  <a:off x="6059664" y="4795117"/>
                  <a:ext cx="666721" cy="4009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sz="2000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sz="2000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sz="2000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sz="2000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sz="2000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−</m:t>
                            </m:r>
                          </m:sup>
                        </m:sSubSup>
                      </m:oMath>
                    </m:oMathPara>
                  </a14:m>
                  <a:endParaRPr lang="ko-KR" altLang="en-US" sz="20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78" name="TextBox 1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9664" y="4795117"/>
                  <a:ext cx="666721" cy="400944"/>
                </a:xfrm>
                <a:prstGeom prst="rect">
                  <a:avLst/>
                </a:prstGeom>
                <a:blipFill>
                  <a:blip r:embed="rId106"/>
                  <a:stretch>
                    <a:fillRect b="-1538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9" name="TextBox 178"/>
                <p:cNvSpPr txBox="1"/>
                <p:nvPr/>
              </p:nvSpPr>
              <p:spPr>
                <a:xfrm>
                  <a:off x="7349917" y="4790402"/>
                  <a:ext cx="599074" cy="394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79" name="TextBox 1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9917" y="4790402"/>
                  <a:ext cx="599074" cy="394019"/>
                </a:xfrm>
                <a:prstGeom prst="rect">
                  <a:avLst/>
                </a:prstGeom>
                <a:blipFill>
                  <a:blip r:embed="rId107"/>
                  <a:stretch>
                    <a:fillRect b="-125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80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5560" y="3932557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1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3634" y="3936864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2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3493" y="5404948"/>
              <a:ext cx="171298" cy="164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3" name="TextBox 182"/>
                <p:cNvSpPr txBox="1"/>
                <p:nvPr/>
              </p:nvSpPr>
              <p:spPr>
                <a:xfrm>
                  <a:off x="6987995" y="5368696"/>
                  <a:ext cx="391009" cy="2364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000" b="1" spc="-15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type m:val="skw"/>
                            <m:ctrlPr>
                              <a:rPr lang="ko-KR" altLang="en-US" sz="1000" b="1" i="1" spc="-15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ko-KR" altLang="en-US" sz="1000" b="1" spc="-15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48" name="TextBox 1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87995" y="5368696"/>
                  <a:ext cx="391009" cy="236433"/>
                </a:xfrm>
                <a:prstGeom prst="rect">
                  <a:avLst/>
                </a:prstGeom>
                <a:blipFill rotWithShape="1">
                  <a:blip r:embed="rId39"/>
                  <a:stretch>
                    <a:fillRect l="-15625" t="-121053" r="-89063" b="-22368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4" name="TextBox 183"/>
                <p:cNvSpPr txBox="1"/>
                <p:nvPr/>
              </p:nvSpPr>
              <p:spPr>
                <a:xfrm>
                  <a:off x="7440106" y="3638930"/>
                  <a:ext cx="613501" cy="3781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84" name="TextBox 1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0106" y="3638930"/>
                  <a:ext cx="613501" cy="378180"/>
                </a:xfrm>
                <a:prstGeom prst="rect">
                  <a:avLst/>
                </a:prstGeom>
                <a:blipFill>
                  <a:blip r:embed="rId108"/>
                  <a:stretch>
                    <a:fillRect b="-1290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5" name="TextBox 184"/>
                <p:cNvSpPr txBox="1"/>
                <p:nvPr/>
              </p:nvSpPr>
              <p:spPr>
                <a:xfrm>
                  <a:off x="5953017" y="3653674"/>
                  <a:ext cx="61350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𝐛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−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85" name="TextBox 18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3017" y="3653674"/>
                  <a:ext cx="613501" cy="369332"/>
                </a:xfrm>
                <a:prstGeom prst="rect">
                  <a:avLst/>
                </a:prstGeom>
                <a:blipFill>
                  <a:blip r:embed="rId109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6" name="TextBox 185"/>
                <p:cNvSpPr txBox="1"/>
                <p:nvPr/>
              </p:nvSpPr>
              <p:spPr>
                <a:xfrm>
                  <a:off x="6356574" y="5293554"/>
                  <a:ext cx="64947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𝛀</m:t>
                            </m:r>
                          </m:e>
                          <m:sub>
                            <m: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𝒃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−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86" name="TextBox 1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6574" y="5293554"/>
                  <a:ext cx="649473" cy="369332"/>
                </a:xfrm>
                <a:prstGeom prst="rect">
                  <a:avLst/>
                </a:prstGeom>
                <a:blipFill>
                  <a:blip r:embed="rId110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87" name="그룹 186"/>
            <p:cNvGrpSpPr/>
            <p:nvPr/>
          </p:nvGrpSpPr>
          <p:grpSpPr>
            <a:xfrm>
              <a:off x="5828362" y="4304484"/>
              <a:ext cx="2347386" cy="282665"/>
              <a:chOff x="2267744" y="3611148"/>
              <a:chExt cx="2788501" cy="350098"/>
            </a:xfrm>
          </p:grpSpPr>
          <p:cxnSp>
            <p:nvCxnSpPr>
              <p:cNvPr id="194" name="직선 연결선 193"/>
              <p:cNvCxnSpPr/>
              <p:nvPr/>
            </p:nvCxnSpPr>
            <p:spPr bwMode="auto">
              <a:xfrm>
                <a:off x="2267744" y="3896744"/>
                <a:ext cx="278850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95" name="직사각형 194"/>
              <p:cNvSpPr/>
              <p:nvPr/>
            </p:nvSpPr>
            <p:spPr>
              <a:xfrm>
                <a:off x="2847873" y="3622692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6" name="직사각형 195"/>
              <p:cNvSpPr/>
              <p:nvPr/>
            </p:nvSpPr>
            <p:spPr>
              <a:xfrm>
                <a:off x="4030501" y="3611148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7" name="직사각형 196"/>
              <p:cNvSpPr/>
              <p:nvPr/>
            </p:nvSpPr>
            <p:spPr>
              <a:xfrm>
                <a:off x="2371223" y="3671503"/>
                <a:ext cx="32092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-1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8" name="직사각형 197"/>
              <p:cNvSpPr/>
              <p:nvPr/>
            </p:nvSpPr>
            <p:spPr>
              <a:xfrm>
                <a:off x="4558160" y="3669407"/>
                <a:ext cx="2696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8" name="TextBox 187"/>
                <p:cNvSpPr txBox="1"/>
                <p:nvPr/>
              </p:nvSpPr>
              <p:spPr>
                <a:xfrm>
                  <a:off x="7964281" y="4522416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55" name="TextBox 1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4281" y="4522416"/>
                  <a:ext cx="390253" cy="260919"/>
                </a:xfrm>
                <a:prstGeom prst="rect">
                  <a:avLst/>
                </a:prstGeom>
                <a:blipFill rotWithShape="1">
                  <a:blip r:embed="rId43"/>
                  <a:stretch>
                    <a:fillRect b="-209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9" name="TextBox 188"/>
                <p:cNvSpPr txBox="1"/>
                <p:nvPr/>
              </p:nvSpPr>
              <p:spPr>
                <a:xfrm>
                  <a:off x="6778955" y="4474115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58" name="TextBox 1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78955" y="4474115"/>
                  <a:ext cx="298492" cy="248495"/>
                </a:xfrm>
                <a:prstGeom prst="rect">
                  <a:avLst/>
                </a:prstGeom>
                <a:blipFill rotWithShape="1">
                  <a:blip r:embed="rId44"/>
                  <a:stretch>
                    <a:fillRect b="-2195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0" name="TextBox 189"/>
                <p:cNvSpPr txBox="1"/>
                <p:nvPr/>
              </p:nvSpPr>
              <p:spPr>
                <a:xfrm>
                  <a:off x="6409868" y="5784559"/>
                  <a:ext cx="107311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prstClr val="black"/>
                      </a:solidFill>
                    </a:rPr>
                    <a:t>[</a:t>
                  </a:r>
                  <a14:m>
                    <m:oMath xmlns:m="http://schemas.openxmlformats.org/officeDocument/2006/math">
                      <m:r>
                        <a:rPr lang="en-US" altLang="ko-KR" sz="1400" i="1">
                          <a:solidFill>
                            <a:prstClr val="black"/>
                          </a:solidFill>
                          <a:latin typeface="Cambria Math"/>
                        </a:rPr>
                        <m:t>6</m:t>
                      </m:r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]=</a:t>
                  </a:r>
                  <a14:m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2,0</m:t>
                          </m:r>
                        </m:e>
                      </m:d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𝐽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=3/2</m:t>
                        </m:r>
                      </m:oMath>
                    </m:oMathPara>
                  </a14:m>
                  <a:endParaRPr lang="ko-KR" altLang="en-US" sz="1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90" name="TextBox 1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09868" y="5784559"/>
                  <a:ext cx="1073114" cy="523220"/>
                </a:xfrm>
                <a:prstGeom prst="rect">
                  <a:avLst/>
                </a:prstGeom>
                <a:blipFill>
                  <a:blip r:embed="rId111"/>
                  <a:stretch>
                    <a:fillRect l="-1705" t="-2326" r="-568" b="-581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1" name="TextBox 190"/>
                <p:cNvSpPr txBox="1"/>
                <p:nvPr/>
              </p:nvSpPr>
              <p:spPr>
                <a:xfrm>
                  <a:off x="7897317" y="3813805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𝑢𝑢</m:t>
                      </m:r>
                      <m:r>
                        <a:rPr lang="en-US" altLang="ko-KR" i="1">
                          <a:solidFill>
                            <a:srgbClr val="FF0000"/>
                          </a:solidFill>
                          <a:latin typeface="Cambria Math"/>
                        </a:rPr>
                        <m:t>𝑏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68" name="TextBox 1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7317" y="3813805"/>
                  <a:ext cx="721929" cy="369332"/>
                </a:xfrm>
                <a:prstGeom prst="rect">
                  <a:avLst/>
                </a:prstGeom>
                <a:blipFill rotWithShape="1">
                  <a:blip r:embed="rId46"/>
                  <a:stretch>
                    <a:fillRect l="-6723" t="-8333" r="-6723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2" name="TextBox 191"/>
                <p:cNvSpPr txBox="1"/>
                <p:nvPr/>
              </p:nvSpPr>
              <p:spPr>
                <a:xfrm>
                  <a:off x="7730173" y="4811018"/>
                  <a:ext cx="704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𝑢𝑠</m:t>
                      </m:r>
                      <m:r>
                        <a:rPr lang="en-US" altLang="ko-KR" i="1">
                          <a:solidFill>
                            <a:srgbClr val="FF0000"/>
                          </a:solidFill>
                          <a:latin typeface="Cambria Math"/>
                        </a:rPr>
                        <m:t>𝑏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92" name="TextBox 1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0173" y="4811018"/>
                  <a:ext cx="704937" cy="369332"/>
                </a:xfrm>
                <a:prstGeom prst="rect">
                  <a:avLst/>
                </a:prstGeom>
                <a:blipFill>
                  <a:blip r:embed="rId112"/>
                  <a:stretch>
                    <a:fillRect l="-7826" t="-8197" r="-6087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3" name="TextBox 192"/>
                <p:cNvSpPr txBox="1"/>
                <p:nvPr/>
              </p:nvSpPr>
              <p:spPr>
                <a:xfrm>
                  <a:off x="6646397" y="5543138"/>
                  <a:ext cx="67063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𝑠𝑠</m:t>
                      </m:r>
                      <m:r>
                        <a:rPr lang="en-US" altLang="ko-KR" i="1">
                          <a:solidFill>
                            <a:srgbClr val="FF0000"/>
                          </a:solidFill>
                          <a:latin typeface="Cambria Math"/>
                        </a:rPr>
                        <m:t>𝑏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93" name="TextBox 1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6397" y="5543138"/>
                  <a:ext cx="670633" cy="369332"/>
                </a:xfrm>
                <a:prstGeom prst="rect">
                  <a:avLst/>
                </a:prstGeom>
                <a:blipFill>
                  <a:blip r:embed="rId113"/>
                  <a:stretch>
                    <a:fillRect l="-8182" t="-8197" r="-7273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/>
              <p:cNvSpPr txBox="1"/>
              <p:nvPr/>
            </p:nvSpPr>
            <p:spPr>
              <a:xfrm>
                <a:off x="1702274" y="4622345"/>
                <a:ext cx="56605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𝟏𝟕𝟒</m:t>
                      </m:r>
                    </m:oMath>
                  </m:oMathPara>
                </a14:m>
                <a:endParaRPr lang="ko-KR" altLang="en-US" sz="14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00" name="TextBox 1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274" y="4622345"/>
                <a:ext cx="566052" cy="215444"/>
              </a:xfrm>
              <a:prstGeom prst="rect">
                <a:avLst/>
              </a:prstGeom>
              <a:blipFill>
                <a:blip r:embed="rId114"/>
                <a:stretch>
                  <a:fillRect l="-2151" r="-3226" b="-8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3" name="TextBox 202"/>
              <p:cNvSpPr txBox="1"/>
              <p:nvPr/>
            </p:nvSpPr>
            <p:spPr>
              <a:xfrm>
                <a:off x="5021200" y="4608552"/>
                <a:ext cx="76572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𝟏𝟏𝟏</m:t>
                      </m:r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(?)</m:t>
                      </m:r>
                    </m:oMath>
                  </m:oMathPara>
                </a14:m>
                <a:endParaRPr lang="ko-KR" altLang="en-US" sz="14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03" name="TextBox 2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200" y="4608552"/>
                <a:ext cx="765722" cy="215444"/>
              </a:xfrm>
              <a:prstGeom prst="rect">
                <a:avLst/>
              </a:prstGeom>
              <a:blipFill>
                <a:blip r:embed="rId115"/>
                <a:stretch>
                  <a:fillRect r="-6400" b="-371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4" name="TextBox 203"/>
              <p:cNvSpPr txBox="1"/>
              <p:nvPr/>
            </p:nvSpPr>
            <p:spPr>
              <a:xfrm>
                <a:off x="5031387" y="5350676"/>
                <a:ext cx="76572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𝟏𝟐𝟐</m:t>
                      </m:r>
                      <m:r>
                        <a:rPr lang="en-US" altLang="ko-KR" sz="1400" b="1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1400" b="1" i="1"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en-US" altLang="ko-KR" sz="1400" b="1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14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04" name="TextBox 2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387" y="5350676"/>
                <a:ext cx="765722" cy="215444"/>
              </a:xfrm>
              <a:prstGeom prst="rect">
                <a:avLst/>
              </a:prstGeom>
              <a:blipFill>
                <a:blip r:embed="rId116"/>
                <a:stretch>
                  <a:fillRect r="-6349" b="-371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7" name="TextBox 206"/>
              <p:cNvSpPr txBox="1"/>
              <p:nvPr/>
            </p:nvSpPr>
            <p:spPr>
              <a:xfrm>
                <a:off x="8294192" y="4604433"/>
                <a:ext cx="81881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𝟏𝟒𝟐</m:t>
                      </m:r>
                      <m:r>
                        <a:rPr lang="en-US" altLang="ko-KR" sz="1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(?)</m:t>
                      </m:r>
                    </m:oMath>
                  </m:oMathPara>
                </a14:m>
                <a:endParaRPr lang="ko-KR" altLang="en-US" sz="14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07" name="TextBox 2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4192" y="4604433"/>
                <a:ext cx="818814" cy="215444"/>
              </a:xfrm>
              <a:prstGeom prst="rect">
                <a:avLst/>
              </a:prstGeom>
              <a:blipFill>
                <a:blip r:embed="rId117"/>
                <a:stretch>
                  <a:fillRect l="-1493" r="-5970" b="-361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8" name="TextBox 207"/>
              <p:cNvSpPr txBox="1"/>
              <p:nvPr/>
            </p:nvSpPr>
            <p:spPr>
              <a:xfrm>
                <a:off x="8304379" y="5346557"/>
                <a:ext cx="44403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1" i="1" smtClean="0">
                          <a:solidFill>
                            <a:srgbClr val="FF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≈ ?</m:t>
                      </m:r>
                    </m:oMath>
                  </m:oMathPara>
                </a14:m>
                <a:endParaRPr lang="ko-KR" altLang="en-US" sz="2000" b="1" dirty="0"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08" name="TextBox 2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4379" y="5346557"/>
                <a:ext cx="444031" cy="307777"/>
              </a:xfrm>
              <a:prstGeom prst="rect">
                <a:avLst/>
              </a:prstGeom>
              <a:blipFill>
                <a:blip r:embed="rId118"/>
                <a:stretch>
                  <a:fillRect l="-4110" r="-16438" b="-1764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0" name="직사각형 209"/>
          <p:cNvSpPr/>
          <p:nvPr/>
        </p:nvSpPr>
        <p:spPr>
          <a:xfrm>
            <a:off x="3612386" y="3915870"/>
            <a:ext cx="439544" cy="769441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212" name="직사각형 211"/>
          <p:cNvSpPr/>
          <p:nvPr/>
        </p:nvSpPr>
        <p:spPr>
          <a:xfrm>
            <a:off x="3914764" y="4717924"/>
            <a:ext cx="439544" cy="769441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213" name="직사각형 212"/>
          <p:cNvSpPr/>
          <p:nvPr/>
        </p:nvSpPr>
        <p:spPr>
          <a:xfrm>
            <a:off x="6909678" y="3941067"/>
            <a:ext cx="439544" cy="769441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214" name="직사각형 213"/>
          <p:cNvSpPr/>
          <p:nvPr/>
        </p:nvSpPr>
        <p:spPr>
          <a:xfrm>
            <a:off x="7242476" y="4732260"/>
            <a:ext cx="439544" cy="769441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215" name="직사각형 214"/>
          <p:cNvSpPr/>
          <p:nvPr/>
        </p:nvSpPr>
        <p:spPr>
          <a:xfrm>
            <a:off x="6800759" y="5426274"/>
            <a:ext cx="439544" cy="769441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cxnSp>
        <p:nvCxnSpPr>
          <p:cNvPr id="218" name="직선 연결선 217"/>
          <p:cNvCxnSpPr/>
          <p:nvPr/>
        </p:nvCxnSpPr>
        <p:spPr>
          <a:xfrm>
            <a:off x="1400339" y="1278143"/>
            <a:ext cx="0" cy="828000"/>
          </a:xfrm>
          <a:prstGeom prst="line">
            <a:avLst/>
          </a:prstGeom>
          <a:ln w="28575">
            <a:solidFill>
              <a:srgbClr val="FF66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직선 연결선 221"/>
          <p:cNvCxnSpPr/>
          <p:nvPr/>
        </p:nvCxnSpPr>
        <p:spPr>
          <a:xfrm>
            <a:off x="1618897" y="4358735"/>
            <a:ext cx="0" cy="828000"/>
          </a:xfrm>
          <a:prstGeom prst="line">
            <a:avLst/>
          </a:prstGeom>
          <a:ln w="28575">
            <a:solidFill>
              <a:srgbClr val="FF66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직선 연결선 222"/>
          <p:cNvCxnSpPr/>
          <p:nvPr/>
        </p:nvCxnSpPr>
        <p:spPr>
          <a:xfrm>
            <a:off x="4803850" y="1249022"/>
            <a:ext cx="0" cy="756000"/>
          </a:xfrm>
          <a:prstGeom prst="line">
            <a:avLst/>
          </a:prstGeom>
          <a:ln w="28575">
            <a:solidFill>
              <a:srgbClr val="FF66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직선 연결선 223"/>
          <p:cNvCxnSpPr/>
          <p:nvPr/>
        </p:nvCxnSpPr>
        <p:spPr>
          <a:xfrm>
            <a:off x="4803850" y="2003692"/>
            <a:ext cx="0" cy="828000"/>
          </a:xfrm>
          <a:prstGeom prst="line">
            <a:avLst/>
          </a:prstGeom>
          <a:ln w="28575">
            <a:solidFill>
              <a:srgbClr val="FF66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직선 연결선 224"/>
          <p:cNvCxnSpPr/>
          <p:nvPr/>
        </p:nvCxnSpPr>
        <p:spPr>
          <a:xfrm>
            <a:off x="8053660" y="1218967"/>
            <a:ext cx="0" cy="756000"/>
          </a:xfrm>
          <a:prstGeom prst="line">
            <a:avLst/>
          </a:prstGeom>
          <a:ln w="28575">
            <a:solidFill>
              <a:srgbClr val="FF66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직선 연결선 225"/>
          <p:cNvCxnSpPr/>
          <p:nvPr/>
        </p:nvCxnSpPr>
        <p:spPr>
          <a:xfrm>
            <a:off x="8053660" y="1973637"/>
            <a:ext cx="0" cy="828000"/>
          </a:xfrm>
          <a:prstGeom prst="line">
            <a:avLst/>
          </a:prstGeom>
          <a:ln w="28575">
            <a:solidFill>
              <a:srgbClr val="FF66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직선 연결선 226"/>
          <p:cNvCxnSpPr/>
          <p:nvPr/>
        </p:nvCxnSpPr>
        <p:spPr>
          <a:xfrm>
            <a:off x="4771938" y="4374291"/>
            <a:ext cx="0" cy="756000"/>
          </a:xfrm>
          <a:prstGeom prst="line">
            <a:avLst/>
          </a:prstGeom>
          <a:ln w="28575">
            <a:solidFill>
              <a:srgbClr val="FF66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직선 연결선 227"/>
          <p:cNvCxnSpPr/>
          <p:nvPr/>
        </p:nvCxnSpPr>
        <p:spPr>
          <a:xfrm>
            <a:off x="4771938" y="5128961"/>
            <a:ext cx="0" cy="828000"/>
          </a:xfrm>
          <a:prstGeom prst="line">
            <a:avLst/>
          </a:prstGeom>
          <a:ln w="28575">
            <a:solidFill>
              <a:srgbClr val="FF66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직선 연결선 228"/>
          <p:cNvCxnSpPr/>
          <p:nvPr/>
        </p:nvCxnSpPr>
        <p:spPr>
          <a:xfrm>
            <a:off x="8021748" y="4344236"/>
            <a:ext cx="0" cy="756000"/>
          </a:xfrm>
          <a:prstGeom prst="line">
            <a:avLst/>
          </a:prstGeom>
          <a:ln w="28575">
            <a:solidFill>
              <a:srgbClr val="FF66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직선 연결선 229"/>
          <p:cNvCxnSpPr/>
          <p:nvPr/>
        </p:nvCxnSpPr>
        <p:spPr>
          <a:xfrm>
            <a:off x="8021748" y="5098906"/>
            <a:ext cx="0" cy="828000"/>
          </a:xfrm>
          <a:prstGeom prst="line">
            <a:avLst/>
          </a:prstGeom>
          <a:ln w="28575">
            <a:solidFill>
              <a:srgbClr val="FF660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직선 연결선 230"/>
          <p:cNvCxnSpPr/>
          <p:nvPr/>
        </p:nvCxnSpPr>
        <p:spPr>
          <a:xfrm rot="5400000">
            <a:off x="821522" y="1651010"/>
            <a:ext cx="0" cy="828000"/>
          </a:xfrm>
          <a:prstGeom prst="line">
            <a:avLst/>
          </a:prstGeom>
          <a:ln w="34925">
            <a:solidFill>
              <a:srgbClr val="FF0000"/>
            </a:solidFill>
            <a:headEnd type="none" w="lg" len="lg"/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0" name="TextBox 219"/>
              <p:cNvSpPr txBox="1"/>
              <p:nvPr/>
            </p:nvSpPr>
            <p:spPr>
              <a:xfrm>
                <a:off x="446342" y="2081528"/>
                <a:ext cx="672172" cy="246221"/>
              </a:xfrm>
              <a:prstGeom prst="rect">
                <a:avLst/>
              </a:prstGeom>
              <a:noFill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6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16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ko-KR" sz="16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ko-KR" sz="16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𝟗𝟖</m:t>
                      </m:r>
                    </m:oMath>
                  </m:oMathPara>
                </a14:m>
                <a:endParaRPr lang="ko-KR" altLang="en-US" sz="1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20" name="TextBox 2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42" y="2081528"/>
                <a:ext cx="672172" cy="246221"/>
              </a:xfrm>
              <a:prstGeom prst="rect">
                <a:avLst/>
              </a:prstGeom>
              <a:blipFill>
                <a:blip r:embed="rId1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1" name="그룹 220"/>
          <p:cNvGrpSpPr/>
          <p:nvPr/>
        </p:nvGrpSpPr>
        <p:grpSpPr>
          <a:xfrm>
            <a:off x="593831" y="5151030"/>
            <a:ext cx="828000" cy="299584"/>
            <a:chOff x="551609" y="2217410"/>
            <a:chExt cx="828000" cy="299584"/>
          </a:xfrm>
          <a:noFill/>
        </p:grpSpPr>
        <p:cxnSp>
          <p:nvCxnSpPr>
            <p:cNvPr id="247" name="직선 연결선 246"/>
            <p:cNvCxnSpPr/>
            <p:nvPr/>
          </p:nvCxnSpPr>
          <p:spPr>
            <a:xfrm rot="5400000">
              <a:off x="965609" y="1803410"/>
              <a:ext cx="0" cy="828000"/>
            </a:xfrm>
            <a:prstGeom prst="line">
              <a:avLst/>
            </a:prstGeom>
            <a:grpFill/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8" name="TextBox 247"/>
                <p:cNvSpPr txBox="1"/>
                <p:nvPr/>
              </p:nvSpPr>
              <p:spPr>
                <a:xfrm>
                  <a:off x="729345" y="2270773"/>
                  <a:ext cx="548740" cy="246221"/>
                </a:xfrm>
                <a:prstGeom prst="rect">
                  <a:avLst/>
                </a:prstGeom>
                <a:grp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𝟗</m:t>
                        </m:r>
                      </m:oMath>
                    </m:oMathPara>
                  </a14:m>
                  <a:endParaRPr lang="ko-KR" altLang="en-US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48" name="TextBox 2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9345" y="2270773"/>
                  <a:ext cx="548740" cy="246221"/>
                </a:xfrm>
                <a:prstGeom prst="rect">
                  <a:avLst/>
                </a:prstGeom>
                <a:blipFill>
                  <a:blip r:embed="rId1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1" name="그룹 250"/>
          <p:cNvGrpSpPr/>
          <p:nvPr/>
        </p:nvGrpSpPr>
        <p:grpSpPr>
          <a:xfrm>
            <a:off x="2912395" y="1294840"/>
            <a:ext cx="828000" cy="299584"/>
            <a:chOff x="399209" y="2065010"/>
            <a:chExt cx="828000" cy="299584"/>
          </a:xfrm>
        </p:grpSpPr>
        <p:cxnSp>
          <p:nvCxnSpPr>
            <p:cNvPr id="252" name="직선 연결선 251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3" name="TextBox 252"/>
                <p:cNvSpPr txBox="1"/>
                <p:nvPr/>
              </p:nvSpPr>
              <p:spPr>
                <a:xfrm>
                  <a:off x="576945" y="2118373"/>
                  <a:ext cx="548740" cy="246221"/>
                </a:xfrm>
                <a:prstGeom prst="rect">
                  <a:avLst/>
                </a:prstGeom>
                <a:no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𝟗</m:t>
                        </m:r>
                      </m:oMath>
                    </m:oMathPara>
                  </a14:m>
                  <a:endParaRPr lang="ko-KR" altLang="en-US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53" name="TextBox 2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6945" y="2118373"/>
                  <a:ext cx="548740" cy="246221"/>
                </a:xfrm>
                <a:prstGeom prst="rect">
                  <a:avLst/>
                </a:prstGeom>
                <a:blipFill>
                  <a:blip r:embed="rId1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4" name="그룹 253"/>
          <p:cNvGrpSpPr/>
          <p:nvPr/>
        </p:nvGrpSpPr>
        <p:grpSpPr>
          <a:xfrm>
            <a:off x="3835515" y="1294477"/>
            <a:ext cx="828000" cy="322412"/>
            <a:chOff x="399209" y="2065010"/>
            <a:chExt cx="828000" cy="322412"/>
          </a:xfrm>
        </p:grpSpPr>
        <p:cxnSp>
          <p:nvCxnSpPr>
            <p:cNvPr id="255" name="직선 연결선 254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6" name="TextBox 255"/>
                <p:cNvSpPr txBox="1"/>
                <p:nvPr/>
              </p:nvSpPr>
              <p:spPr>
                <a:xfrm>
                  <a:off x="793051" y="2110423"/>
                  <a:ext cx="194024" cy="276999"/>
                </a:xfrm>
                <a:prstGeom prst="rect">
                  <a:avLst/>
                </a:prstGeom>
                <a:no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ko-KR" alt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56" name="TextBox 2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051" y="2110423"/>
                  <a:ext cx="194024" cy="276999"/>
                </a:xfrm>
                <a:prstGeom prst="rect">
                  <a:avLst/>
                </a:prstGeom>
                <a:blipFill>
                  <a:blip r:embed="rId1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7" name="그룹 256"/>
          <p:cNvGrpSpPr/>
          <p:nvPr/>
        </p:nvGrpSpPr>
        <p:grpSpPr>
          <a:xfrm>
            <a:off x="3357584" y="1974238"/>
            <a:ext cx="828000" cy="281077"/>
            <a:chOff x="399209" y="2065010"/>
            <a:chExt cx="828000" cy="281077"/>
          </a:xfrm>
        </p:grpSpPr>
        <p:cxnSp>
          <p:nvCxnSpPr>
            <p:cNvPr id="258" name="직선 연결선 257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9" name="TextBox 258"/>
                <p:cNvSpPr txBox="1"/>
                <p:nvPr/>
              </p:nvSpPr>
              <p:spPr>
                <a:xfrm>
                  <a:off x="442764" y="2099866"/>
                  <a:ext cx="548740" cy="246221"/>
                </a:xfrm>
                <a:prstGeom prst="rect">
                  <a:avLst/>
                </a:prstGeom>
                <a:no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ko-KR" altLang="en-US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59" name="TextBox 2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764" y="2099866"/>
                  <a:ext cx="548740" cy="246221"/>
                </a:xfrm>
                <a:prstGeom prst="rect">
                  <a:avLst/>
                </a:prstGeom>
                <a:blipFill>
                  <a:blip r:embed="rId1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3" name="그룹 262"/>
          <p:cNvGrpSpPr/>
          <p:nvPr/>
        </p:nvGrpSpPr>
        <p:grpSpPr>
          <a:xfrm>
            <a:off x="6155047" y="1297888"/>
            <a:ext cx="828000" cy="314932"/>
            <a:chOff x="399209" y="2065010"/>
            <a:chExt cx="828000" cy="314932"/>
          </a:xfrm>
        </p:grpSpPr>
        <p:cxnSp>
          <p:nvCxnSpPr>
            <p:cNvPr id="264" name="직선 연결선 263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5" name="TextBox 264"/>
                <p:cNvSpPr txBox="1"/>
                <p:nvPr/>
              </p:nvSpPr>
              <p:spPr>
                <a:xfrm>
                  <a:off x="793281" y="2102943"/>
                  <a:ext cx="179536" cy="276999"/>
                </a:xfrm>
                <a:prstGeom prst="rect">
                  <a:avLst/>
                </a:prstGeom>
                <a:no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ko-KR" alt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65" name="TextBox 26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281" y="2102943"/>
                  <a:ext cx="179536" cy="276999"/>
                </a:xfrm>
                <a:prstGeom prst="rect">
                  <a:avLst/>
                </a:prstGeom>
                <a:blipFill>
                  <a:blip r:embed="rId1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6" name="그룹 265"/>
          <p:cNvGrpSpPr/>
          <p:nvPr/>
        </p:nvGrpSpPr>
        <p:grpSpPr>
          <a:xfrm>
            <a:off x="7078167" y="1297525"/>
            <a:ext cx="828000" cy="313736"/>
            <a:chOff x="399209" y="2065010"/>
            <a:chExt cx="828000" cy="313736"/>
          </a:xfrm>
        </p:grpSpPr>
        <p:cxnSp>
          <p:nvCxnSpPr>
            <p:cNvPr id="267" name="직선 연결선 266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8" name="TextBox 267"/>
                <p:cNvSpPr txBox="1"/>
                <p:nvPr/>
              </p:nvSpPr>
              <p:spPr>
                <a:xfrm>
                  <a:off x="709949" y="2101747"/>
                  <a:ext cx="179536" cy="276999"/>
                </a:xfrm>
                <a:prstGeom prst="rect">
                  <a:avLst/>
                </a:prstGeom>
                <a:no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ko-KR" alt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68" name="TextBox 2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949" y="2101747"/>
                  <a:ext cx="179536" cy="276999"/>
                </a:xfrm>
                <a:prstGeom prst="rect">
                  <a:avLst/>
                </a:prstGeom>
                <a:blipFill>
                  <a:blip r:embed="rId1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9" name="그룹 268"/>
          <p:cNvGrpSpPr/>
          <p:nvPr/>
        </p:nvGrpSpPr>
        <p:grpSpPr>
          <a:xfrm>
            <a:off x="6535905" y="2036928"/>
            <a:ext cx="828000" cy="246221"/>
            <a:chOff x="399209" y="2064312"/>
            <a:chExt cx="828000" cy="246221"/>
          </a:xfrm>
          <a:noFill/>
        </p:grpSpPr>
        <p:cxnSp>
          <p:nvCxnSpPr>
            <p:cNvPr id="270" name="직선 연결선 269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grpFill/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1" name="TextBox 270"/>
                <p:cNvSpPr txBox="1"/>
                <p:nvPr/>
              </p:nvSpPr>
              <p:spPr>
                <a:xfrm>
                  <a:off x="484384" y="2064312"/>
                  <a:ext cx="548740" cy="246221"/>
                </a:xfrm>
                <a:prstGeom prst="rect">
                  <a:avLst/>
                </a:prstGeom>
                <a:grp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𝟖</m:t>
                        </m:r>
                      </m:oMath>
                    </m:oMathPara>
                  </a14:m>
                  <a:endParaRPr lang="ko-KR" altLang="en-US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71" name="TextBox 2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384" y="2064312"/>
                  <a:ext cx="548740" cy="246221"/>
                </a:xfrm>
                <a:prstGeom prst="rect">
                  <a:avLst/>
                </a:prstGeom>
                <a:blipFill>
                  <a:blip r:embed="rId1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2" name="그룹 271"/>
          <p:cNvGrpSpPr/>
          <p:nvPr/>
        </p:nvGrpSpPr>
        <p:grpSpPr>
          <a:xfrm>
            <a:off x="2910494" y="4407064"/>
            <a:ext cx="828000" cy="311783"/>
            <a:chOff x="399209" y="2065010"/>
            <a:chExt cx="828000" cy="311783"/>
          </a:xfrm>
          <a:noFill/>
        </p:grpSpPr>
        <p:cxnSp>
          <p:nvCxnSpPr>
            <p:cNvPr id="273" name="직선 연결선 272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grpFill/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4" name="TextBox 273"/>
                <p:cNvSpPr txBox="1"/>
                <p:nvPr/>
              </p:nvSpPr>
              <p:spPr>
                <a:xfrm>
                  <a:off x="777541" y="2099794"/>
                  <a:ext cx="179536" cy="276999"/>
                </a:xfrm>
                <a:prstGeom prst="rect">
                  <a:avLst/>
                </a:prstGeom>
                <a:grp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ko-KR" alt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74" name="TextBox 2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7541" y="2099794"/>
                  <a:ext cx="179536" cy="276999"/>
                </a:xfrm>
                <a:prstGeom prst="rect">
                  <a:avLst/>
                </a:prstGeom>
                <a:blipFill>
                  <a:blip r:embed="rId1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5" name="그룹 274"/>
          <p:cNvGrpSpPr/>
          <p:nvPr/>
        </p:nvGrpSpPr>
        <p:grpSpPr>
          <a:xfrm>
            <a:off x="3833614" y="4406701"/>
            <a:ext cx="828000" cy="305423"/>
            <a:chOff x="399209" y="2065010"/>
            <a:chExt cx="828000" cy="305423"/>
          </a:xfrm>
        </p:grpSpPr>
        <p:cxnSp>
          <p:nvCxnSpPr>
            <p:cNvPr id="276" name="직선 연결선 275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7" name="TextBox 276"/>
                <p:cNvSpPr txBox="1"/>
                <p:nvPr/>
              </p:nvSpPr>
              <p:spPr>
                <a:xfrm>
                  <a:off x="718261" y="2093434"/>
                  <a:ext cx="187911" cy="276999"/>
                </a:xfrm>
                <a:prstGeom prst="rect">
                  <a:avLst/>
                </a:prstGeom>
                <a:no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ko-KR" alt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77" name="TextBox 2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8261" y="2093434"/>
                  <a:ext cx="187911" cy="276999"/>
                </a:xfrm>
                <a:prstGeom prst="rect">
                  <a:avLst/>
                </a:prstGeom>
                <a:blipFill>
                  <a:blip r:embed="rId1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8" name="그룹 277"/>
          <p:cNvGrpSpPr/>
          <p:nvPr/>
        </p:nvGrpSpPr>
        <p:grpSpPr>
          <a:xfrm>
            <a:off x="3291352" y="5146802"/>
            <a:ext cx="828000" cy="313736"/>
            <a:chOff x="399209" y="2065010"/>
            <a:chExt cx="828000" cy="313736"/>
          </a:xfrm>
          <a:noFill/>
        </p:grpSpPr>
        <p:cxnSp>
          <p:nvCxnSpPr>
            <p:cNvPr id="279" name="직선 연결선 278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grpFill/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0" name="TextBox 279"/>
                <p:cNvSpPr txBox="1"/>
                <p:nvPr/>
              </p:nvSpPr>
              <p:spPr>
                <a:xfrm>
                  <a:off x="793081" y="2101747"/>
                  <a:ext cx="179536" cy="276999"/>
                </a:xfrm>
                <a:prstGeom prst="rect">
                  <a:avLst/>
                </a:prstGeom>
                <a:grp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ko-KR" alt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80" name="TextBox 2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081" y="2101747"/>
                  <a:ext cx="179536" cy="276999"/>
                </a:xfrm>
                <a:prstGeom prst="rect">
                  <a:avLst/>
                </a:prstGeom>
                <a:blipFill>
                  <a:blip r:embed="rId1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1" name="그룹 280"/>
          <p:cNvGrpSpPr/>
          <p:nvPr/>
        </p:nvGrpSpPr>
        <p:grpSpPr>
          <a:xfrm>
            <a:off x="6178276" y="4397151"/>
            <a:ext cx="828000" cy="330362"/>
            <a:chOff x="399209" y="2065010"/>
            <a:chExt cx="828000" cy="330362"/>
          </a:xfrm>
          <a:noFill/>
        </p:grpSpPr>
        <p:cxnSp>
          <p:nvCxnSpPr>
            <p:cNvPr id="282" name="직선 연결선 281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grpFill/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3" name="TextBox 282"/>
                <p:cNvSpPr txBox="1"/>
                <p:nvPr/>
              </p:nvSpPr>
              <p:spPr>
                <a:xfrm>
                  <a:off x="701639" y="2118373"/>
                  <a:ext cx="179536" cy="276999"/>
                </a:xfrm>
                <a:prstGeom prst="rect">
                  <a:avLst/>
                </a:prstGeom>
                <a:grp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ko-KR" alt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83" name="TextBox 2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639" y="2118373"/>
                  <a:ext cx="179536" cy="276999"/>
                </a:xfrm>
                <a:prstGeom prst="rect">
                  <a:avLst/>
                </a:prstGeom>
                <a:blipFill>
                  <a:blip r:embed="rId1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4" name="그룹 283"/>
          <p:cNvGrpSpPr/>
          <p:nvPr/>
        </p:nvGrpSpPr>
        <p:grpSpPr>
          <a:xfrm>
            <a:off x="7101396" y="4396788"/>
            <a:ext cx="828000" cy="330362"/>
            <a:chOff x="399209" y="2065010"/>
            <a:chExt cx="828000" cy="330362"/>
          </a:xfrm>
          <a:noFill/>
        </p:grpSpPr>
        <p:cxnSp>
          <p:nvCxnSpPr>
            <p:cNvPr id="285" name="직선 연결선 284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grpFill/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6" name="TextBox 285"/>
                <p:cNvSpPr txBox="1"/>
                <p:nvPr/>
              </p:nvSpPr>
              <p:spPr>
                <a:xfrm>
                  <a:off x="709952" y="2118373"/>
                  <a:ext cx="179536" cy="276999"/>
                </a:xfrm>
                <a:prstGeom prst="rect">
                  <a:avLst/>
                </a:prstGeom>
                <a:grp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ko-KR" altLang="en-US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86" name="TextBox 2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952" y="2118373"/>
                  <a:ext cx="179536" cy="276999"/>
                </a:xfrm>
                <a:prstGeom prst="rect">
                  <a:avLst/>
                </a:prstGeom>
                <a:blipFill>
                  <a:blip r:embed="rId1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7" name="그룹 286"/>
          <p:cNvGrpSpPr/>
          <p:nvPr/>
        </p:nvGrpSpPr>
        <p:grpSpPr>
          <a:xfrm>
            <a:off x="6559134" y="5136889"/>
            <a:ext cx="828000" cy="330362"/>
            <a:chOff x="399209" y="2065010"/>
            <a:chExt cx="828000" cy="330362"/>
          </a:xfrm>
        </p:grpSpPr>
        <p:cxnSp>
          <p:nvCxnSpPr>
            <p:cNvPr id="288" name="직선 연결선 287"/>
            <p:cNvCxnSpPr/>
            <p:nvPr/>
          </p:nvCxnSpPr>
          <p:spPr>
            <a:xfrm rot="5400000">
              <a:off x="813209" y="1651010"/>
              <a:ext cx="0" cy="828000"/>
            </a:xfrm>
            <a:prstGeom prst="line">
              <a:avLst/>
            </a:prstGeom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9" name="TextBox 288"/>
                <p:cNvSpPr txBox="1"/>
                <p:nvPr/>
              </p:nvSpPr>
              <p:spPr>
                <a:xfrm>
                  <a:off x="743205" y="2118373"/>
                  <a:ext cx="179536" cy="276999"/>
                </a:xfrm>
                <a:prstGeom prst="rect">
                  <a:avLst/>
                </a:prstGeom>
                <a:solidFill>
                  <a:srgbClr val="FF0000"/>
                </a:solidFill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chemeClr val="bg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?</m:t>
                        </m:r>
                      </m:oMath>
                    </m:oMathPara>
                  </a14:m>
                  <a:endParaRPr lang="ko-KR" altLang="en-US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89" name="TextBox 2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205" y="2118373"/>
                  <a:ext cx="179536" cy="276999"/>
                </a:xfrm>
                <a:prstGeom prst="rect">
                  <a:avLst/>
                </a:prstGeom>
                <a:blipFill>
                  <a:blip r:embed="rId1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0" name="그룹 289"/>
          <p:cNvGrpSpPr/>
          <p:nvPr/>
        </p:nvGrpSpPr>
        <p:grpSpPr>
          <a:xfrm>
            <a:off x="2893458" y="355774"/>
            <a:ext cx="1706889" cy="328644"/>
            <a:chOff x="-479680" y="1736366"/>
            <a:chExt cx="1706889" cy="328644"/>
          </a:xfrm>
        </p:grpSpPr>
        <p:cxnSp>
          <p:nvCxnSpPr>
            <p:cNvPr id="291" name="직선 연결선 290"/>
            <p:cNvCxnSpPr/>
            <p:nvPr/>
          </p:nvCxnSpPr>
          <p:spPr>
            <a:xfrm flipH="1" flipV="1">
              <a:off x="-479680" y="2064623"/>
              <a:ext cx="1706889" cy="387"/>
            </a:xfrm>
            <a:prstGeom prst="line">
              <a:avLst/>
            </a:prstGeom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2" name="TextBox 291"/>
                <p:cNvSpPr txBox="1"/>
                <p:nvPr/>
              </p:nvSpPr>
              <p:spPr>
                <a:xfrm>
                  <a:off x="-294372" y="1736366"/>
                  <a:ext cx="1456361" cy="246221"/>
                </a:xfrm>
                <a:prstGeom prst="rect">
                  <a:avLst/>
                </a:prstGeom>
                <a:no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𝟐𝟐𝟎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𝟎𝟏𝟑</m:t>
                        </m:r>
                      </m:oMath>
                    </m:oMathPara>
                  </a14:m>
                  <a:endParaRPr lang="ko-KR" altLang="en-US" sz="1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92" name="TextBox 2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94372" y="1736366"/>
                  <a:ext cx="1456361" cy="246221"/>
                </a:xfrm>
                <a:prstGeom prst="rect">
                  <a:avLst/>
                </a:prstGeom>
                <a:blipFill>
                  <a:blip r:embed="rId1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5" name="TextBox 294"/>
              <p:cNvSpPr txBox="1"/>
              <p:nvPr/>
            </p:nvSpPr>
            <p:spPr>
              <a:xfrm>
                <a:off x="2227486" y="4205369"/>
                <a:ext cx="7219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prstClr val="black"/>
                        </a:solidFill>
                        <a:latin typeface="Cambria Math"/>
                      </a:rPr>
                      <m:t>𝑑</m:t>
                    </m:r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𝑑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5" name="TextBox 2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7486" y="4205369"/>
                <a:ext cx="721929" cy="369332"/>
              </a:xfrm>
              <a:prstGeom prst="rect">
                <a:avLst/>
              </a:prstGeom>
              <a:blipFill>
                <a:blip r:embed="rId134"/>
                <a:stretch>
                  <a:fillRect l="-6723" t="-10000" r="-6723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6" name="TextBox 295"/>
              <p:cNvSpPr txBox="1"/>
              <p:nvPr/>
            </p:nvSpPr>
            <p:spPr>
              <a:xfrm>
                <a:off x="2488905" y="5190072"/>
                <a:ext cx="7219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prstClr val="black"/>
                        </a:solidFill>
                        <a:latin typeface="Cambria Math"/>
                      </a:rPr>
                      <m:t>𝑑</m:t>
                    </m:r>
                    <m:r>
                      <a:rPr lang="en-US" altLang="ko-K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6" name="TextBox 2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905" y="5190072"/>
                <a:ext cx="721929" cy="369332"/>
              </a:xfrm>
              <a:prstGeom prst="rect">
                <a:avLst/>
              </a:prstGeom>
              <a:blipFill>
                <a:blip r:embed="rId135"/>
                <a:stretch>
                  <a:fillRect l="-6723" t="-8197" r="-3361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7" name="그룹 296"/>
          <p:cNvGrpSpPr/>
          <p:nvPr/>
        </p:nvGrpSpPr>
        <p:grpSpPr>
          <a:xfrm>
            <a:off x="6152831" y="360600"/>
            <a:ext cx="1706889" cy="328644"/>
            <a:chOff x="-479680" y="1736366"/>
            <a:chExt cx="1706889" cy="328644"/>
          </a:xfrm>
        </p:grpSpPr>
        <p:cxnSp>
          <p:nvCxnSpPr>
            <p:cNvPr id="298" name="직선 연결선 297"/>
            <p:cNvCxnSpPr/>
            <p:nvPr/>
          </p:nvCxnSpPr>
          <p:spPr>
            <a:xfrm flipH="1" flipV="1">
              <a:off x="-479680" y="2064623"/>
              <a:ext cx="1706889" cy="387"/>
            </a:xfrm>
            <a:prstGeom prst="line">
              <a:avLst/>
            </a:prstGeom>
            <a:ln w="34925">
              <a:solidFill>
                <a:srgbClr val="FF000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9" name="TextBox 298"/>
                <p:cNvSpPr txBox="1"/>
                <p:nvPr/>
              </p:nvSpPr>
              <p:spPr>
                <a:xfrm>
                  <a:off x="-294372" y="1736366"/>
                  <a:ext cx="1209498" cy="246221"/>
                </a:xfrm>
                <a:prstGeom prst="rect">
                  <a:avLst/>
                </a:prstGeom>
                <a:noFill/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𝟎𝟏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𝟏𝟓</m:t>
                        </m:r>
                      </m:oMath>
                    </m:oMathPara>
                  </a14:m>
                  <a:endParaRPr lang="ko-KR" alt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99" name="TextBox 2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94372" y="1736366"/>
                  <a:ext cx="1209498" cy="246221"/>
                </a:xfrm>
                <a:prstGeom prst="rect">
                  <a:avLst/>
                </a:prstGeom>
                <a:blipFill>
                  <a:blip r:embed="rId1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0" name="그룹 299"/>
          <p:cNvGrpSpPr/>
          <p:nvPr/>
        </p:nvGrpSpPr>
        <p:grpSpPr>
          <a:xfrm>
            <a:off x="2886489" y="3700271"/>
            <a:ext cx="1706889" cy="328644"/>
            <a:chOff x="-479680" y="1736366"/>
            <a:chExt cx="1706889" cy="328644"/>
          </a:xfrm>
          <a:noFill/>
        </p:grpSpPr>
        <p:cxnSp>
          <p:nvCxnSpPr>
            <p:cNvPr id="301" name="직선 연결선 300"/>
            <p:cNvCxnSpPr/>
            <p:nvPr/>
          </p:nvCxnSpPr>
          <p:spPr>
            <a:xfrm flipH="1" flipV="1">
              <a:off x="-479680" y="2064623"/>
              <a:ext cx="1706889" cy="387"/>
            </a:xfrm>
            <a:prstGeom prst="line">
              <a:avLst/>
            </a:prstGeom>
            <a:grpFill/>
            <a:ln w="34925">
              <a:solidFill>
                <a:schemeClr val="accent1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2" name="TextBox 301"/>
                <p:cNvSpPr txBox="1"/>
                <p:nvPr/>
              </p:nvSpPr>
              <p:spPr>
                <a:xfrm>
                  <a:off x="-294372" y="1736366"/>
                  <a:ext cx="1363387" cy="24622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𝟎𝟔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𝟏𝟖</m:t>
                        </m:r>
                      </m:oMath>
                    </m:oMathPara>
                  </a14:m>
                  <a:endParaRPr lang="ko-KR" altLang="en-US" sz="1600" b="1" dirty="0">
                    <a:solidFill>
                      <a:srgbClr val="0070C0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302" name="TextBox 3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94372" y="1736366"/>
                  <a:ext cx="1363387" cy="246221"/>
                </a:xfrm>
                <a:prstGeom prst="rect">
                  <a:avLst/>
                </a:prstGeom>
                <a:blipFill>
                  <a:blip r:embed="rId13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3" name="그룹 302"/>
          <p:cNvGrpSpPr/>
          <p:nvPr/>
        </p:nvGrpSpPr>
        <p:grpSpPr>
          <a:xfrm>
            <a:off x="6180734" y="3702553"/>
            <a:ext cx="1706889" cy="328644"/>
            <a:chOff x="-479680" y="1736366"/>
            <a:chExt cx="1706889" cy="328644"/>
          </a:xfrm>
          <a:noFill/>
        </p:grpSpPr>
        <p:cxnSp>
          <p:nvCxnSpPr>
            <p:cNvPr id="304" name="직선 연결선 303"/>
            <p:cNvCxnSpPr/>
            <p:nvPr/>
          </p:nvCxnSpPr>
          <p:spPr>
            <a:xfrm flipH="1" flipV="1">
              <a:off x="-479680" y="2064623"/>
              <a:ext cx="1706889" cy="387"/>
            </a:xfrm>
            <a:prstGeom prst="line">
              <a:avLst/>
            </a:prstGeom>
            <a:grpFill/>
            <a:ln w="34925">
              <a:solidFill>
                <a:srgbClr val="0070C0"/>
              </a:solidFill>
              <a:headEnd type="none" w="lg" len="lg"/>
              <a:tailEnd type="stealth" w="lg" len="lg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5" name="TextBox 304"/>
                <p:cNvSpPr txBox="1"/>
                <p:nvPr/>
              </p:nvSpPr>
              <p:spPr>
                <a:xfrm>
                  <a:off x="-294372" y="1736366"/>
                  <a:ext cx="1363387" cy="24622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𝟑𝟕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±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ko-KR" sz="16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𝟑𝟑</m:t>
                        </m:r>
                      </m:oMath>
                    </m:oMathPara>
                  </a14:m>
                  <a:endParaRPr lang="ko-KR" altLang="en-US" sz="1600" b="1" dirty="0">
                    <a:solidFill>
                      <a:srgbClr val="0070C0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305" name="TextBox 30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94372" y="1736366"/>
                  <a:ext cx="1363387" cy="246221"/>
                </a:xfrm>
                <a:prstGeom prst="rect">
                  <a:avLst/>
                </a:prstGeom>
                <a:blipFill>
                  <a:blip r:embed="rId13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3" name="직사각형 292"/>
          <p:cNvSpPr/>
          <p:nvPr/>
        </p:nvSpPr>
        <p:spPr>
          <a:xfrm>
            <a:off x="4130408" y="9456"/>
            <a:ext cx="2703945" cy="400110"/>
          </a:xfrm>
          <a:prstGeom prst="rect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2000" b="1" cap="none" spc="0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Why positive ?</a:t>
            </a:r>
            <a:endParaRPr lang="en-US" altLang="ko-KR" sz="2000" b="1" cap="none" spc="0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14" name="직사각형 313"/>
          <p:cNvSpPr/>
          <p:nvPr/>
        </p:nvSpPr>
        <p:spPr>
          <a:xfrm>
            <a:off x="4445653" y="3351823"/>
            <a:ext cx="2073453" cy="40011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000" b="1" cap="none" spc="0" dirty="0" smtClean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negative ?</a:t>
            </a:r>
            <a:endParaRPr lang="en-US" altLang="ko-KR" sz="2000" b="1" cap="none" spc="0" dirty="0">
              <a:ln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5" name="직사각형 314"/>
          <p:cNvSpPr/>
          <p:nvPr/>
        </p:nvSpPr>
        <p:spPr>
          <a:xfrm>
            <a:off x="798949" y="3132008"/>
            <a:ext cx="1537600" cy="584775"/>
          </a:xfrm>
          <a:prstGeom prst="rect">
            <a:avLst/>
          </a:prstGeom>
          <a:noFill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3200" b="1" dirty="0" smtClean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twice ?</a:t>
            </a:r>
            <a:endParaRPr lang="en-US" altLang="ko-KR" sz="3200" b="1" cap="none" spc="0" dirty="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cxnSp>
        <p:nvCxnSpPr>
          <p:cNvPr id="324" name="직선 연결선 323"/>
          <p:cNvCxnSpPr/>
          <p:nvPr/>
        </p:nvCxnSpPr>
        <p:spPr>
          <a:xfrm flipH="1" flipV="1">
            <a:off x="6152831" y="660635"/>
            <a:ext cx="1706889" cy="387"/>
          </a:xfrm>
          <a:prstGeom prst="line">
            <a:avLst/>
          </a:prstGeom>
          <a:noFill/>
          <a:ln w="34925">
            <a:noFill/>
            <a:headEnd type="none" w="lg" len="lg"/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3" name="자유형 232"/>
          <p:cNvSpPr/>
          <p:nvPr/>
        </p:nvSpPr>
        <p:spPr>
          <a:xfrm>
            <a:off x="1034143" y="2492829"/>
            <a:ext cx="507071" cy="2754085"/>
          </a:xfrm>
          <a:custGeom>
            <a:avLst/>
            <a:gdLst>
              <a:gd name="connsiteX0" fmla="*/ 0 w 507071"/>
              <a:gd name="connsiteY0" fmla="*/ 0 h 2754085"/>
              <a:gd name="connsiteX1" fmla="*/ 506186 w 507071"/>
              <a:gd name="connsiteY1" fmla="*/ 919842 h 2754085"/>
              <a:gd name="connsiteX2" fmla="*/ 97971 w 507071"/>
              <a:gd name="connsiteY2" fmla="*/ 2754085 h 2754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7071" h="2754085">
                <a:moveTo>
                  <a:pt x="0" y="0"/>
                </a:moveTo>
                <a:cubicBezTo>
                  <a:pt x="244929" y="230414"/>
                  <a:pt x="489858" y="460828"/>
                  <a:pt x="506186" y="919842"/>
                </a:cubicBezTo>
                <a:cubicBezTo>
                  <a:pt x="522514" y="1378856"/>
                  <a:pt x="310242" y="2066470"/>
                  <a:pt x="97971" y="2754085"/>
                </a:cubicBezTo>
              </a:path>
            </a:pathLst>
          </a:custGeom>
          <a:noFill/>
          <a:ln>
            <a:solidFill>
              <a:srgbClr val="0070C0"/>
            </a:solidFill>
            <a:headEnd type="stealth" w="lg" len="lg"/>
            <a:tailEnd type="stealth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828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0" dur="2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" dur="2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2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8" dur="2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4" dur="2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0" dur="2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6" dur="2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2" dur="2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8" dur="2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4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2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6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3" grpId="0"/>
      <p:bldP spid="104" grpId="0"/>
      <p:bldP spid="107" grpId="0"/>
      <p:bldP spid="108" grpId="0"/>
      <p:bldP spid="200" grpId="0"/>
      <p:bldP spid="203" grpId="0"/>
      <p:bldP spid="204" grpId="0"/>
      <p:bldP spid="207" grpId="0"/>
      <p:bldP spid="208" grpId="0"/>
      <p:bldP spid="210" grpId="0"/>
      <p:bldP spid="212" grpId="0"/>
      <p:bldP spid="213" grpId="0"/>
      <p:bldP spid="214" grpId="0"/>
      <p:bldP spid="215" grpId="0"/>
      <p:bldP spid="220" grpId="0"/>
      <p:bldP spid="293" grpId="0"/>
      <p:bldP spid="314" grpId="0" animBg="1"/>
      <p:bldP spid="315" grpId="0"/>
      <p:bldP spid="23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1622425" y="5583238"/>
            <a:ext cx="5040313" cy="409575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ko-KR" sz="2000">
                <a:cs typeface="Arial" charset="0"/>
              </a:rPr>
              <a:t>Δ</a:t>
            </a:r>
            <a:r>
              <a:rPr lang="en-US" altLang="ko-KR" sz="1900">
                <a:cs typeface="Arial" charset="0"/>
              </a:rPr>
              <a:t>M</a:t>
            </a:r>
            <a:r>
              <a:rPr lang="en-US" altLang="ko-KR" sz="1900" i="1" baseline="-25000">
                <a:cs typeface="Arial" charset="0"/>
              </a:rPr>
              <a:t>B</a:t>
            </a:r>
            <a:r>
              <a:rPr lang="en-US" altLang="ko-KR" sz="1900">
                <a:cs typeface="Arial" charset="0"/>
              </a:rPr>
              <a:t>  =  M</a:t>
            </a:r>
            <a:r>
              <a:rPr lang="en-US" altLang="ko-KR" sz="1900" i="1" baseline="-25000">
                <a:cs typeface="Arial" charset="0"/>
              </a:rPr>
              <a:t>B</a:t>
            </a:r>
            <a:r>
              <a:rPr lang="en-US" altLang="ko-KR" sz="1900" i="1" baseline="-40000">
                <a:cs typeface="Arial" charset="0"/>
              </a:rPr>
              <a:t>1</a:t>
            </a:r>
            <a:r>
              <a:rPr lang="en-US" altLang="ko-KR" sz="1900">
                <a:cs typeface="Arial" charset="0"/>
              </a:rPr>
              <a:t> – M</a:t>
            </a:r>
            <a:r>
              <a:rPr lang="en-US" altLang="ko-KR" sz="1900" i="1" baseline="-25000">
                <a:cs typeface="Arial" charset="0"/>
              </a:rPr>
              <a:t>B</a:t>
            </a:r>
            <a:r>
              <a:rPr lang="en-US" altLang="ko-KR" sz="1900" i="1" baseline="-40000">
                <a:cs typeface="Arial" charset="0"/>
              </a:rPr>
              <a:t>2</a:t>
            </a:r>
            <a:r>
              <a:rPr lang="en-US" altLang="ko-KR" sz="1900">
                <a:cs typeface="Arial" charset="0"/>
              </a:rPr>
              <a:t>  =  (</a:t>
            </a:r>
            <a:r>
              <a:rPr lang="el-GR" altLang="ko-KR" sz="2000">
                <a:cs typeface="Arial" charset="0"/>
              </a:rPr>
              <a:t>Δ</a:t>
            </a:r>
            <a:r>
              <a:rPr lang="en-US" altLang="ko-KR" sz="1900">
                <a:cs typeface="Arial" charset="0"/>
              </a:rPr>
              <a:t>M</a:t>
            </a:r>
            <a:r>
              <a:rPr lang="en-US" altLang="ko-KR" sz="1900" i="1" baseline="-25000">
                <a:cs typeface="Arial" charset="0"/>
              </a:rPr>
              <a:t>B </a:t>
            </a:r>
            <a:r>
              <a:rPr lang="en-US" altLang="ko-KR" sz="1900">
                <a:cs typeface="Arial" charset="0"/>
              </a:rPr>
              <a:t>)</a:t>
            </a:r>
            <a:r>
              <a:rPr lang="en-US" altLang="ko-KR" sz="1900" b="1" i="1" baseline="-25000">
                <a:solidFill>
                  <a:srgbClr val="0066FF"/>
                </a:solidFill>
                <a:cs typeface="Arial" charset="0"/>
              </a:rPr>
              <a:t>H</a:t>
            </a:r>
            <a:r>
              <a:rPr lang="en-US" altLang="ko-KR" sz="1900">
                <a:cs typeface="Arial" charset="0"/>
              </a:rPr>
              <a:t>  +  (</a:t>
            </a:r>
            <a:r>
              <a:rPr lang="el-GR" altLang="ko-KR" sz="2000">
                <a:cs typeface="Arial" charset="0"/>
              </a:rPr>
              <a:t>Δ</a:t>
            </a:r>
            <a:r>
              <a:rPr lang="en-US" altLang="ko-KR" sz="1900">
                <a:cs typeface="Arial" charset="0"/>
              </a:rPr>
              <a:t>M</a:t>
            </a:r>
            <a:r>
              <a:rPr lang="en-US" altLang="ko-KR" sz="1900" i="1" baseline="-25000">
                <a:cs typeface="Arial" charset="0"/>
              </a:rPr>
              <a:t>B </a:t>
            </a:r>
            <a:r>
              <a:rPr lang="en-US" altLang="ko-KR" sz="1900">
                <a:cs typeface="Arial" charset="0"/>
              </a:rPr>
              <a:t>)</a:t>
            </a:r>
            <a:r>
              <a:rPr lang="en-US" altLang="ko-KR" sz="1900" b="1" i="1" baseline="-25000">
                <a:solidFill>
                  <a:srgbClr val="0066FF"/>
                </a:solidFill>
                <a:cs typeface="Arial" charset="0"/>
              </a:rPr>
              <a:t>EM</a:t>
            </a:r>
            <a:endParaRPr lang="el-GR" altLang="ko-KR" sz="1900" b="1" i="1" baseline="-25000">
              <a:solidFill>
                <a:srgbClr val="0066FF"/>
              </a:solidFill>
              <a:cs typeface="Arial" charset="0"/>
            </a:endParaRPr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687388" y="1773238"/>
            <a:ext cx="3570287" cy="1165225"/>
            <a:chOff x="1111" y="1389"/>
            <a:chExt cx="3154" cy="1104"/>
          </a:xfrm>
        </p:grpSpPr>
        <p:pic>
          <p:nvPicPr>
            <p:cNvPr id="7" name="Picture 14" descr="Untitl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" y="1389"/>
              <a:ext cx="2313" cy="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 Box 15"/>
            <p:cNvSpPr txBox="1">
              <a:spLocks noChangeArrowheads="1"/>
            </p:cNvSpPr>
            <p:nvPr/>
          </p:nvSpPr>
          <p:spPr bwMode="auto">
            <a:xfrm>
              <a:off x="1111" y="2025"/>
              <a:ext cx="523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700" i="1">
                  <a:ea typeface="굴림" charset="-127"/>
                </a:rPr>
                <a:t>B(p)</a:t>
              </a:r>
            </a:p>
          </p:txBody>
        </p:sp>
        <p:sp>
          <p:nvSpPr>
            <p:cNvPr id="9" name="Text Box 16"/>
            <p:cNvSpPr txBox="1">
              <a:spLocks noChangeArrowheads="1"/>
            </p:cNvSpPr>
            <p:nvPr/>
          </p:nvSpPr>
          <p:spPr bwMode="auto">
            <a:xfrm>
              <a:off x="3742" y="2030"/>
              <a:ext cx="523" cy="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700" i="1">
                  <a:ea typeface="굴림" charset="-127"/>
                </a:rPr>
                <a:t>B(p)</a:t>
              </a:r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auto">
            <a:xfrm>
              <a:off x="2473" y="1481"/>
              <a:ext cx="258" cy="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700" i="1">
                  <a:ea typeface="굴림" charset="-127"/>
                </a:rPr>
                <a:t>k</a:t>
              </a:r>
            </a:p>
          </p:txBody>
        </p:sp>
        <p:sp>
          <p:nvSpPr>
            <p:cNvPr id="11" name="Text Box 18"/>
            <p:cNvSpPr txBox="1">
              <a:spLocks noChangeArrowheads="1"/>
            </p:cNvSpPr>
            <p:nvPr/>
          </p:nvSpPr>
          <p:spPr bwMode="auto">
            <a:xfrm>
              <a:off x="1746" y="2161"/>
              <a:ext cx="270" cy="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700" i="1">
                  <a:ea typeface="굴림" charset="-127"/>
                </a:rPr>
                <a:t>p</a:t>
              </a:r>
            </a:p>
          </p:txBody>
        </p:sp>
        <p:sp>
          <p:nvSpPr>
            <p:cNvPr id="12" name="Text Box 19"/>
            <p:cNvSpPr txBox="1">
              <a:spLocks noChangeArrowheads="1"/>
            </p:cNvSpPr>
            <p:nvPr/>
          </p:nvSpPr>
          <p:spPr bwMode="auto">
            <a:xfrm>
              <a:off x="3243" y="2160"/>
              <a:ext cx="269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700" i="1">
                  <a:ea typeface="굴림" charset="-127"/>
                </a:rPr>
                <a:t>p</a:t>
              </a:r>
            </a:p>
          </p:txBody>
        </p:sp>
        <p:sp>
          <p:nvSpPr>
            <p:cNvPr id="13" name="Text Box 20"/>
            <p:cNvSpPr txBox="1">
              <a:spLocks noChangeArrowheads="1"/>
            </p:cNvSpPr>
            <p:nvPr/>
          </p:nvSpPr>
          <p:spPr bwMode="auto">
            <a:xfrm>
              <a:off x="2382" y="2119"/>
              <a:ext cx="534" cy="3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1700" i="1">
                  <a:ea typeface="굴림" charset="-127"/>
                </a:rPr>
                <a:t>p - k</a:t>
              </a:r>
            </a:p>
          </p:txBody>
        </p:sp>
      </p:grp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466725" y="1125538"/>
            <a:ext cx="432117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SimHei" pitchFamily="2" charset="-122"/>
              </a:rPr>
              <a:t>EM mass corrections</a:t>
            </a:r>
            <a:endParaRPr lang="en-US" altLang="ko-KR" sz="18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SimHei" pitchFamily="2" charset="-122"/>
            </a:endParaRPr>
          </a:p>
        </p:txBody>
      </p:sp>
      <p:sp>
        <p:nvSpPr>
          <p:cNvPr id="15" name="Oval 22"/>
          <p:cNvSpPr>
            <a:spLocks noChangeArrowheads="1"/>
          </p:cNvSpPr>
          <p:nvPr/>
        </p:nvSpPr>
        <p:spPr bwMode="auto">
          <a:xfrm>
            <a:off x="322263" y="1303338"/>
            <a:ext cx="73025" cy="71437"/>
          </a:xfrm>
          <a:prstGeom prst="ellipse">
            <a:avLst/>
          </a:prstGeom>
          <a:solidFill>
            <a:schemeClr val="tx2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900113" y="3127375"/>
            <a:ext cx="3520259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700" dirty="0"/>
              <a:t>Electromagnetic (</a:t>
            </a:r>
            <a:r>
              <a:rPr lang="en-US" altLang="ko-KR" sz="1700" i="1" dirty="0" smtClean="0">
                <a:solidFill>
                  <a:srgbClr val="0000FF"/>
                </a:solidFill>
              </a:rPr>
              <a:t>EM</a:t>
            </a:r>
            <a:r>
              <a:rPr lang="en-US" altLang="ko-KR" sz="1000" i="1" dirty="0" smtClean="0">
                <a:solidFill>
                  <a:srgbClr val="0000FF"/>
                </a:solidFill>
              </a:rPr>
              <a:t> </a:t>
            </a:r>
            <a:r>
              <a:rPr lang="en-US" altLang="ko-KR" sz="1700" dirty="0" smtClean="0"/>
              <a:t>) </a:t>
            </a:r>
            <a:r>
              <a:rPr lang="en-US" altLang="ko-KR" sz="1700" dirty="0"/>
              <a:t>self-energy</a:t>
            </a:r>
          </a:p>
        </p:txBody>
      </p:sp>
      <p:graphicFrame>
        <p:nvGraphicFramePr>
          <p:cNvPr id="17" name="Group 24"/>
          <p:cNvGraphicFramePr>
            <a:graphicFrameLocks noGrp="1"/>
          </p:cNvGraphicFramePr>
          <p:nvPr>
            <p:ph/>
          </p:nvPr>
        </p:nvGraphicFramePr>
        <p:xfrm>
          <a:off x="1117600" y="3630613"/>
          <a:ext cx="2592388" cy="1341120"/>
        </p:xfrm>
        <a:graphic>
          <a:graphicData uri="http://schemas.openxmlformats.org/drawingml/2006/table">
            <a:tbl>
              <a:tblPr/>
              <a:tblGrid>
                <a:gridCol w="1265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7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SimHei" pitchFamily="2" charset="-122"/>
                        </a:rPr>
                        <a:t>EM </a:t>
                      </a: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Hei" pitchFamily="2" charset="-122"/>
                        </a:rPr>
                        <a:t>[MeV]</a:t>
                      </a:r>
                      <a:endParaRPr kumimoji="1" lang="ko-KR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SimHei" pitchFamily="2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Exp.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(</a:t>
                      </a:r>
                      <a:r>
                        <a:rPr kumimoji="1" lang="en-US" altLang="ko-K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p</a:t>
                      </a: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</a:t>
                      </a: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Arial" charset="0"/>
                        </a:rPr>
                        <a:t>–</a:t>
                      </a: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</a:t>
                      </a:r>
                      <a:r>
                        <a:rPr kumimoji="1" lang="en-US" altLang="ko-K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n</a:t>
                      </a: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)</a:t>
                      </a:r>
                      <a:r>
                        <a:rPr kumimoji="1" lang="en-US" altLang="ko-KR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EM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0.76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±</a:t>
                      </a: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(</a:t>
                      </a:r>
                      <a:r>
                        <a:rPr kumimoji="1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굴림" charset="-127"/>
                        </a:rPr>
                        <a:t>Σ</a:t>
                      </a:r>
                      <a:r>
                        <a:rPr kumimoji="1" lang="en-US" altLang="ko-K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+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Arial" charset="0"/>
                        </a:rPr>
                        <a:t>–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</a:t>
                      </a:r>
                      <a:r>
                        <a:rPr kumimoji="1" lang="en-US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굴림" charset="-127"/>
                        </a:rPr>
                        <a:t>Σ</a:t>
                      </a:r>
                      <a:r>
                        <a:rPr kumimoji="1" lang="en-US" altLang="ko-KR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-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)</a:t>
                      </a:r>
                      <a:r>
                        <a:rPr kumimoji="1" lang="en-US" altLang="ko-KR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EM</a:t>
                      </a:r>
                      <a:endParaRPr kumimoji="1" lang="ko-KR" altLang="en-US" sz="1800" b="1" i="1" u="none" strike="noStrike" cap="none" normalizeH="0" baseline="-2500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-0.17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±</a:t>
                      </a: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(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굴림" charset="-127"/>
                        </a:rPr>
                        <a:t>Ξ</a:t>
                      </a:r>
                      <a:r>
                        <a:rPr kumimoji="1" lang="en-US" altLang="ko-K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0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Arial" charset="0"/>
                        </a:rPr>
                        <a:t>–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ea typeface="굴림" charset="-127"/>
                        </a:rPr>
                        <a:t>Ξ</a:t>
                      </a:r>
                      <a:r>
                        <a:rPr kumimoji="1" lang="en-US" altLang="ko-KR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-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)</a:t>
                      </a:r>
                      <a:r>
                        <a:rPr kumimoji="1" lang="en-US" altLang="ko-KR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EM</a:t>
                      </a:r>
                      <a:endParaRPr kumimoji="1" lang="ko-KR" altLang="en-US" sz="1800" b="1" i="1" u="none" strike="noStrike" cap="none" normalizeH="0" baseline="-2500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-0.86</a:t>
                      </a:r>
                      <a:r>
                        <a:rPr kumimoji="1" lang="en-US" altLang="ko-K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±</a:t>
                      </a: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Rectangle 45"/>
          <p:cNvSpPr>
            <a:spLocks noChangeArrowheads="1"/>
          </p:cNvSpPr>
          <p:nvPr/>
        </p:nvSpPr>
        <p:spPr bwMode="auto">
          <a:xfrm>
            <a:off x="1115616" y="6030913"/>
            <a:ext cx="2816797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7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 </a:t>
            </a:r>
            <a:r>
              <a:rPr lang="en-US" altLang="ko-KR" sz="17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 – n </a:t>
            </a:r>
            <a:r>
              <a:rPr lang="en-US" altLang="ko-KR" sz="17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en-US" altLang="ko-KR" sz="2100" b="1" baseline="-250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exp</a:t>
            </a:r>
            <a:r>
              <a:rPr lang="en-US" altLang="ko-KR" sz="17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~ </a:t>
            </a:r>
            <a:r>
              <a:rPr lang="en-US" altLang="en-US" sz="17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</a:t>
            </a:r>
            <a:r>
              <a:rPr lang="en-US" altLang="ko-KR" sz="17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ko-KR" sz="17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1.293</a:t>
            </a:r>
            <a:r>
              <a:rPr lang="en-US" altLang="ko-KR" sz="17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MeV</a:t>
            </a:r>
            <a:endParaRPr lang="ko-KR" altLang="en-US" sz="17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" name="Rectangle 46"/>
          <p:cNvSpPr>
            <a:spLocks noChangeArrowheads="1"/>
          </p:cNvSpPr>
          <p:nvPr/>
        </p:nvSpPr>
        <p:spPr bwMode="auto">
          <a:xfrm>
            <a:off x="5336470" y="6030913"/>
            <a:ext cx="2590774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7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 </a:t>
            </a:r>
            <a:r>
              <a:rPr lang="en-US" altLang="ko-KR" sz="17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 – n </a:t>
            </a:r>
            <a:r>
              <a:rPr lang="en-US" altLang="ko-KR" sz="17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  <a:r>
              <a:rPr lang="en-US" altLang="ko-KR" sz="2100" b="1" i="1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굴림" charset="-127"/>
              </a:rPr>
              <a:t>EM</a:t>
            </a:r>
            <a:r>
              <a:rPr lang="ko-KR" altLang="en-US" sz="1700" b="1" baseline="-25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ko-KR" sz="17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~</a:t>
            </a:r>
            <a:r>
              <a:rPr lang="en-US" altLang="ko-KR" sz="17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0.76</a:t>
            </a:r>
            <a:r>
              <a:rPr lang="en-US" altLang="ko-KR" sz="17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ko-KR" sz="17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MeV</a:t>
            </a:r>
            <a:endParaRPr lang="ko-KR" altLang="en-US" sz="17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0" name="Group 807"/>
          <p:cNvGrpSpPr>
            <a:grpSpLocks noChangeAspect="1"/>
          </p:cNvGrpSpPr>
          <p:nvPr/>
        </p:nvGrpSpPr>
        <p:grpSpPr bwMode="auto">
          <a:xfrm>
            <a:off x="4859338" y="2312988"/>
            <a:ext cx="3775075" cy="2701925"/>
            <a:chOff x="3334" y="1386"/>
            <a:chExt cx="2378" cy="1702"/>
          </a:xfrm>
        </p:grpSpPr>
        <p:sp>
          <p:nvSpPr>
            <p:cNvPr id="21" name="Line 15"/>
            <p:cNvSpPr>
              <a:spLocks noChangeAspect="1" noChangeShapeType="1"/>
            </p:cNvSpPr>
            <p:nvPr/>
          </p:nvSpPr>
          <p:spPr bwMode="auto">
            <a:xfrm>
              <a:off x="4293" y="1845"/>
              <a:ext cx="499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ko-KR" altLang="en-US"/>
            </a:p>
          </p:txBody>
        </p:sp>
        <p:sp>
          <p:nvSpPr>
            <p:cNvPr id="22" name="Line 207"/>
            <p:cNvSpPr>
              <a:spLocks noChangeAspect="1" noChangeShapeType="1"/>
            </p:cNvSpPr>
            <p:nvPr/>
          </p:nvSpPr>
          <p:spPr bwMode="auto">
            <a:xfrm>
              <a:off x="4559" y="1875"/>
              <a:ext cx="0" cy="862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ko-KR" altLang="en-US"/>
            </a:p>
          </p:txBody>
        </p:sp>
        <p:sp>
          <p:nvSpPr>
            <p:cNvPr id="23" name="Text Box 229"/>
            <p:cNvSpPr txBox="1">
              <a:spLocks noChangeAspect="1" noChangeArrowheads="1"/>
            </p:cNvSpPr>
            <p:nvPr/>
          </p:nvSpPr>
          <p:spPr bwMode="auto">
            <a:xfrm>
              <a:off x="3334" y="1756"/>
              <a:ext cx="35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r>
                <a:rPr lang="en-US" altLang="ko-KR" sz="1200" b="1">
                  <a:latin typeface="Arial" charset="0"/>
                  <a:ea typeface="SimHei" pitchFamily="2" charset="-122"/>
                </a:rPr>
                <a:t>938.3</a:t>
              </a:r>
            </a:p>
          </p:txBody>
        </p:sp>
        <p:sp>
          <p:nvSpPr>
            <p:cNvPr id="24" name="Text Box 230"/>
            <p:cNvSpPr txBox="1">
              <a:spLocks noChangeAspect="1" noChangeArrowheads="1"/>
            </p:cNvSpPr>
            <p:nvPr/>
          </p:nvSpPr>
          <p:spPr bwMode="auto">
            <a:xfrm>
              <a:off x="5357" y="1728"/>
              <a:ext cx="35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r>
                <a:rPr lang="en-US" altLang="ko-KR" sz="1200" b="1">
                  <a:latin typeface="Arial" charset="0"/>
                  <a:ea typeface="SimHei" pitchFamily="2" charset="-122"/>
                </a:rPr>
                <a:t>939.6</a:t>
              </a:r>
            </a:p>
          </p:txBody>
        </p:sp>
        <p:sp>
          <p:nvSpPr>
            <p:cNvPr id="25" name="Text Box 231"/>
            <p:cNvSpPr txBox="1">
              <a:spLocks noChangeAspect="1" noChangeArrowheads="1"/>
            </p:cNvSpPr>
            <p:nvPr/>
          </p:nvSpPr>
          <p:spPr bwMode="auto">
            <a:xfrm>
              <a:off x="3348" y="2175"/>
              <a:ext cx="3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r>
                <a:rPr lang="en-US" altLang="ko-KR" sz="1200" b="1">
                  <a:latin typeface="Arial" charset="0"/>
                  <a:ea typeface="SimHei" pitchFamily="2" charset="-122"/>
                </a:rPr>
                <a:t>1197</a:t>
              </a:r>
            </a:p>
          </p:txBody>
        </p:sp>
        <p:sp>
          <p:nvSpPr>
            <p:cNvPr id="26" name="Text Box 232"/>
            <p:cNvSpPr txBox="1">
              <a:spLocks noChangeAspect="1" noChangeArrowheads="1"/>
            </p:cNvSpPr>
            <p:nvPr/>
          </p:nvSpPr>
          <p:spPr bwMode="auto">
            <a:xfrm>
              <a:off x="5371" y="2134"/>
              <a:ext cx="3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r>
                <a:rPr lang="en-US" altLang="ko-KR" sz="1200" b="1">
                  <a:latin typeface="Arial" charset="0"/>
                  <a:ea typeface="SimHei" pitchFamily="2" charset="-122"/>
                </a:rPr>
                <a:t>1189</a:t>
              </a:r>
            </a:p>
          </p:txBody>
        </p:sp>
        <p:sp>
          <p:nvSpPr>
            <p:cNvPr id="27" name="Text Box 233"/>
            <p:cNvSpPr txBox="1">
              <a:spLocks noChangeAspect="1" noChangeArrowheads="1"/>
            </p:cNvSpPr>
            <p:nvPr/>
          </p:nvSpPr>
          <p:spPr bwMode="auto">
            <a:xfrm>
              <a:off x="3348" y="2664"/>
              <a:ext cx="3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r>
                <a:rPr lang="en-US" altLang="ko-KR" sz="1200" b="1">
                  <a:latin typeface="Arial" charset="0"/>
                  <a:ea typeface="SimHei" pitchFamily="2" charset="-122"/>
                </a:rPr>
                <a:t>1321</a:t>
              </a:r>
            </a:p>
          </p:txBody>
        </p:sp>
        <p:sp>
          <p:nvSpPr>
            <p:cNvPr id="28" name="Text Box 234"/>
            <p:cNvSpPr txBox="1">
              <a:spLocks noChangeAspect="1" noChangeArrowheads="1"/>
            </p:cNvSpPr>
            <p:nvPr/>
          </p:nvSpPr>
          <p:spPr bwMode="auto">
            <a:xfrm>
              <a:off x="5373" y="2627"/>
              <a:ext cx="32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r>
                <a:rPr lang="en-US" altLang="ko-KR" sz="1200" b="1">
                  <a:latin typeface="Arial" charset="0"/>
                  <a:ea typeface="SimHei" pitchFamily="2" charset="-122"/>
                </a:rPr>
                <a:t>1315</a:t>
              </a:r>
            </a:p>
          </p:txBody>
        </p:sp>
        <p:grpSp>
          <p:nvGrpSpPr>
            <p:cNvPr id="29" name="Group 329"/>
            <p:cNvGrpSpPr>
              <a:grpSpLocks noChangeAspect="1"/>
            </p:cNvGrpSpPr>
            <p:nvPr/>
          </p:nvGrpSpPr>
          <p:grpSpPr bwMode="auto">
            <a:xfrm>
              <a:off x="3645" y="1386"/>
              <a:ext cx="1848" cy="1702"/>
              <a:chOff x="600" y="1849"/>
              <a:chExt cx="1812" cy="1579"/>
            </a:xfrm>
          </p:grpSpPr>
          <p:sp>
            <p:nvSpPr>
              <p:cNvPr id="30" name="Text Box 330"/>
              <p:cNvSpPr txBox="1">
                <a:spLocks noChangeAspect="1" noChangeArrowheads="1"/>
              </p:cNvSpPr>
              <p:nvPr/>
            </p:nvSpPr>
            <p:spPr bwMode="auto">
              <a:xfrm>
                <a:off x="600" y="2086"/>
                <a:ext cx="635" cy="1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r>
                  <a:rPr lang="en-US" altLang="ko-KR" sz="1600">
                    <a:latin typeface="Times New Roman" pitchFamily="18" charset="0"/>
                    <a:ea typeface="SimHei" pitchFamily="49" charset="-122"/>
                  </a:rPr>
                  <a:t>( </a:t>
                </a:r>
                <a:r>
                  <a:rPr lang="en-US" altLang="ko-KR" sz="1600" b="1" i="1">
                    <a:solidFill>
                      <a:srgbClr val="009900"/>
                    </a:solidFill>
                    <a:latin typeface="Times New Roman" pitchFamily="18" charset="0"/>
                    <a:ea typeface="SimHei" pitchFamily="49" charset="-122"/>
                  </a:rPr>
                  <a:t>udd</a:t>
                </a:r>
                <a:r>
                  <a:rPr lang="en-US" altLang="ko-KR" sz="1600" b="1" i="1">
                    <a:solidFill>
                      <a:srgbClr val="0000CC"/>
                    </a:solidFill>
                    <a:latin typeface="Times New Roman" pitchFamily="18" charset="0"/>
                    <a:ea typeface="SimHei" pitchFamily="49" charset="-122"/>
                  </a:rPr>
                  <a:t> </a:t>
                </a:r>
                <a:r>
                  <a:rPr lang="en-US" altLang="ko-KR" sz="1600">
                    <a:latin typeface="Times New Roman" pitchFamily="18" charset="0"/>
                    <a:ea typeface="SimHei" pitchFamily="49" charset="-122"/>
                  </a:rPr>
                  <a:t>)  </a:t>
                </a:r>
                <a:r>
                  <a:rPr lang="en-US" altLang="ko-KR" sz="1600" b="1" i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</a:rPr>
                  <a:t>n</a:t>
                </a:r>
              </a:p>
            </p:txBody>
          </p:sp>
          <p:sp>
            <p:nvSpPr>
              <p:cNvPr id="31" name="Line 331"/>
              <p:cNvSpPr>
                <a:spLocks noChangeAspect="1" noChangeShapeType="1"/>
              </p:cNvSpPr>
              <p:nvPr/>
            </p:nvSpPr>
            <p:spPr bwMode="auto">
              <a:xfrm>
                <a:off x="781" y="2702"/>
                <a:ext cx="1361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2" name="Line 332"/>
              <p:cNvSpPr>
                <a:spLocks noChangeAspect="1" noChangeShapeType="1"/>
              </p:cNvSpPr>
              <p:nvPr/>
            </p:nvSpPr>
            <p:spPr bwMode="auto">
              <a:xfrm>
                <a:off x="1471" y="1932"/>
                <a:ext cx="0" cy="14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3" name="Line 333"/>
              <p:cNvSpPr>
                <a:spLocks noChangeAspect="1" noChangeShapeType="1"/>
              </p:cNvSpPr>
              <p:nvPr/>
            </p:nvSpPr>
            <p:spPr bwMode="auto">
              <a:xfrm>
                <a:off x="1212" y="2294"/>
                <a:ext cx="55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4" name="Line 334"/>
              <p:cNvSpPr>
                <a:spLocks noChangeAspect="1" noChangeShapeType="1"/>
              </p:cNvSpPr>
              <p:nvPr/>
            </p:nvSpPr>
            <p:spPr bwMode="auto">
              <a:xfrm>
                <a:off x="1212" y="3110"/>
                <a:ext cx="55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5" name="Line 33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1028" y="2702"/>
                <a:ext cx="184" cy="40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6" name="Line 336"/>
              <p:cNvSpPr>
                <a:spLocks noChangeAspect="1" noChangeShapeType="1"/>
              </p:cNvSpPr>
              <p:nvPr/>
            </p:nvSpPr>
            <p:spPr bwMode="auto">
              <a:xfrm flipH="1" flipV="1">
                <a:off x="1766" y="2294"/>
                <a:ext cx="185" cy="40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7" name="Line 337"/>
              <p:cNvSpPr>
                <a:spLocks noChangeAspect="1" noChangeShapeType="1"/>
              </p:cNvSpPr>
              <p:nvPr/>
            </p:nvSpPr>
            <p:spPr bwMode="auto">
              <a:xfrm flipV="1">
                <a:off x="1028" y="2294"/>
                <a:ext cx="184" cy="40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8" name="Line 338"/>
              <p:cNvSpPr>
                <a:spLocks noChangeAspect="1" noChangeShapeType="1"/>
              </p:cNvSpPr>
              <p:nvPr/>
            </p:nvSpPr>
            <p:spPr bwMode="auto">
              <a:xfrm flipV="1">
                <a:off x="1766" y="2702"/>
                <a:ext cx="185" cy="40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9" name="AutoShape 339"/>
              <p:cNvSpPr>
                <a:spLocks noChangeAspect="1" noChangeArrowheads="1"/>
              </p:cNvSpPr>
              <p:nvPr/>
            </p:nvSpPr>
            <p:spPr bwMode="auto">
              <a:xfrm>
                <a:off x="1162" y="2249"/>
                <a:ext cx="91" cy="91"/>
              </a:xfrm>
              <a:prstGeom prst="flowChartConnector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0" name="AutoShape 340"/>
              <p:cNvSpPr>
                <a:spLocks noChangeAspect="1" noChangeArrowheads="1"/>
              </p:cNvSpPr>
              <p:nvPr/>
            </p:nvSpPr>
            <p:spPr bwMode="auto">
              <a:xfrm>
                <a:off x="1718" y="2249"/>
                <a:ext cx="91" cy="91"/>
              </a:xfrm>
              <a:prstGeom prst="flowChartConnector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1" name="AutoShape 341"/>
              <p:cNvSpPr>
                <a:spLocks noChangeAspect="1" noChangeArrowheads="1"/>
              </p:cNvSpPr>
              <p:nvPr/>
            </p:nvSpPr>
            <p:spPr bwMode="auto">
              <a:xfrm>
                <a:off x="1168" y="3065"/>
                <a:ext cx="91" cy="91"/>
              </a:xfrm>
              <a:prstGeom prst="flowChartConnector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2" name="AutoShape 342"/>
              <p:cNvSpPr>
                <a:spLocks noChangeAspect="1" noChangeArrowheads="1"/>
              </p:cNvSpPr>
              <p:nvPr/>
            </p:nvSpPr>
            <p:spPr bwMode="auto">
              <a:xfrm>
                <a:off x="1724" y="3065"/>
                <a:ext cx="91" cy="91"/>
              </a:xfrm>
              <a:prstGeom prst="flowChartConnector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3" name="AutoShape 343"/>
              <p:cNvSpPr>
                <a:spLocks noChangeAspect="1" noChangeArrowheads="1"/>
              </p:cNvSpPr>
              <p:nvPr/>
            </p:nvSpPr>
            <p:spPr bwMode="auto">
              <a:xfrm>
                <a:off x="999" y="2657"/>
                <a:ext cx="91" cy="91"/>
              </a:xfrm>
              <a:prstGeom prst="flowChartConnector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4" name="AutoShape 344"/>
              <p:cNvSpPr>
                <a:spLocks noChangeAspect="1" noChangeArrowheads="1"/>
              </p:cNvSpPr>
              <p:nvPr/>
            </p:nvSpPr>
            <p:spPr bwMode="auto">
              <a:xfrm>
                <a:off x="1891" y="2657"/>
                <a:ext cx="91" cy="91"/>
              </a:xfrm>
              <a:prstGeom prst="flowChartConnector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en-US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5" name="Text Box 345"/>
              <p:cNvSpPr txBox="1">
                <a:spLocks noChangeAspect="1" noChangeArrowheads="1"/>
              </p:cNvSpPr>
              <p:nvPr/>
            </p:nvSpPr>
            <p:spPr bwMode="auto">
              <a:xfrm>
                <a:off x="1777" y="2092"/>
                <a:ext cx="635" cy="1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r>
                  <a:rPr lang="en-US" altLang="ko-KR" sz="1600" i="1">
                    <a:latin typeface="Times New Roman" pitchFamily="18" charset="0"/>
                    <a:ea typeface="SimHei" pitchFamily="49" charset="-122"/>
                  </a:rPr>
                  <a:t> </a:t>
                </a:r>
                <a:r>
                  <a:rPr lang="en-US" altLang="ko-KR" sz="1600" b="1" i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</a:rPr>
                  <a:t>p</a:t>
                </a:r>
                <a:r>
                  <a:rPr lang="en-US" altLang="ko-KR" sz="1400" i="1">
                    <a:latin typeface="Times New Roman" pitchFamily="18" charset="0"/>
                    <a:ea typeface="SimHei" pitchFamily="49" charset="-122"/>
                  </a:rPr>
                  <a:t> </a:t>
                </a:r>
                <a:r>
                  <a:rPr lang="en-US" altLang="ko-KR" sz="1600">
                    <a:latin typeface="Times New Roman" pitchFamily="18" charset="0"/>
                    <a:ea typeface="SimHei" pitchFamily="49" charset="-122"/>
                  </a:rPr>
                  <a:t>( </a:t>
                </a:r>
                <a:r>
                  <a:rPr lang="en-US" altLang="ko-KR" sz="1600" b="1" i="1">
                    <a:solidFill>
                      <a:srgbClr val="009900"/>
                    </a:solidFill>
                    <a:latin typeface="Times New Roman" pitchFamily="18" charset="0"/>
                    <a:ea typeface="SimHei" pitchFamily="49" charset="-122"/>
                  </a:rPr>
                  <a:t>uud</a:t>
                </a:r>
                <a:r>
                  <a:rPr lang="en-US" altLang="ko-KR" sz="1600" b="1" i="1">
                    <a:solidFill>
                      <a:srgbClr val="0000CC"/>
                    </a:solidFill>
                    <a:latin typeface="Times New Roman" pitchFamily="18" charset="0"/>
                    <a:ea typeface="SimHei" pitchFamily="49" charset="-122"/>
                  </a:rPr>
                  <a:t> </a:t>
                </a:r>
                <a:r>
                  <a:rPr lang="en-US" altLang="ko-KR" sz="1600">
                    <a:latin typeface="Times New Roman" pitchFamily="18" charset="0"/>
                    <a:ea typeface="SimHei" pitchFamily="49" charset="-122"/>
                  </a:rPr>
                  <a:t>)</a:t>
                </a:r>
                <a:endParaRPr lang="en-US" altLang="ko-KR" sz="1800" i="1">
                  <a:latin typeface="Times New Roman" pitchFamily="18" charset="0"/>
                  <a:ea typeface="SimHei" pitchFamily="49" charset="-122"/>
                </a:endParaRPr>
              </a:p>
            </p:txBody>
          </p:sp>
          <p:sp>
            <p:nvSpPr>
              <p:cNvPr id="46" name="Text Box 346"/>
              <p:cNvSpPr txBox="1">
                <a:spLocks noChangeAspect="1" noChangeArrowheads="1"/>
              </p:cNvSpPr>
              <p:nvPr/>
            </p:nvSpPr>
            <p:spPr bwMode="auto">
              <a:xfrm>
                <a:off x="2066" y="2555"/>
                <a:ext cx="272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eaLnBrk="1" hangingPunct="1"/>
                <a:r>
                  <a:rPr lang="en-US" altLang="ko-KR" sz="2000" b="1" i="1">
                    <a:solidFill>
                      <a:srgbClr val="0000FF"/>
                    </a:solidFill>
                    <a:latin typeface="Times New Roman" pitchFamily="18" charset="0"/>
                    <a:ea typeface="SimHei" pitchFamily="2" charset="-122"/>
                  </a:rPr>
                  <a:t>T</a:t>
                </a:r>
                <a:r>
                  <a:rPr lang="en-US" altLang="ko-KR" sz="2400" b="1" i="1" baseline="-25000">
                    <a:solidFill>
                      <a:srgbClr val="0000FF"/>
                    </a:solidFill>
                    <a:latin typeface="Times New Roman" pitchFamily="18" charset="0"/>
                    <a:ea typeface="SimHei" pitchFamily="2" charset="-122"/>
                  </a:rPr>
                  <a:t>3</a:t>
                </a:r>
              </a:p>
            </p:txBody>
          </p:sp>
          <p:grpSp>
            <p:nvGrpSpPr>
              <p:cNvPr id="47" name="Group 347"/>
              <p:cNvGrpSpPr>
                <a:grpSpLocks noChangeAspect="1"/>
              </p:cNvGrpSpPr>
              <p:nvPr/>
            </p:nvGrpSpPr>
            <p:grpSpPr bwMode="auto">
              <a:xfrm>
                <a:off x="1410" y="2636"/>
                <a:ext cx="136" cy="136"/>
                <a:chOff x="1020" y="2683"/>
                <a:chExt cx="136" cy="136"/>
              </a:xfrm>
            </p:grpSpPr>
            <p:sp>
              <p:nvSpPr>
                <p:cNvPr id="64" name="Oval 348"/>
                <p:cNvSpPr>
                  <a:spLocks noChangeAspect="1" noChangeArrowheads="1"/>
                </p:cNvSpPr>
                <p:nvPr/>
              </p:nvSpPr>
              <p:spPr bwMode="auto">
                <a:xfrm>
                  <a:off x="1020" y="2683"/>
                  <a:ext cx="136" cy="136"/>
                </a:xfrm>
                <a:prstGeom prst="ellipse">
                  <a:avLst/>
                </a:prstGeom>
                <a:solidFill>
                  <a:schemeClr val="bg1"/>
                </a:solidFill>
                <a:ln w="28575" algn="ctr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ko-KR" altLang="en-US"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65" name="AutoShape 349"/>
                <p:cNvSpPr>
                  <a:spLocks noChangeAspect="1" noChangeArrowheads="1"/>
                </p:cNvSpPr>
                <p:nvPr/>
              </p:nvSpPr>
              <p:spPr bwMode="auto">
                <a:xfrm>
                  <a:off x="1044" y="2704"/>
                  <a:ext cx="91" cy="91"/>
                </a:xfrm>
                <a:prstGeom prst="flowChartConnector">
                  <a:avLst/>
                </a:prstGeom>
                <a:solidFill>
                  <a:srgbClr val="0000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/>
                  <a:endParaRPr lang="ko-KR" altLang="en-US"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  <p:sp>
            <p:nvSpPr>
              <p:cNvPr id="48" name="Text Box 350"/>
              <p:cNvSpPr txBox="1">
                <a:spLocks noChangeAspect="1" noChangeArrowheads="1"/>
              </p:cNvSpPr>
              <p:nvPr/>
            </p:nvSpPr>
            <p:spPr bwMode="auto">
              <a:xfrm>
                <a:off x="771" y="3149"/>
                <a:ext cx="635" cy="1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r>
                  <a:rPr lang="en-US" altLang="ko-KR" sz="1600">
                    <a:latin typeface="Times New Roman" pitchFamily="18" charset="0"/>
                    <a:ea typeface="SimHei" pitchFamily="49" charset="-122"/>
                  </a:rPr>
                  <a:t>( </a:t>
                </a:r>
                <a:r>
                  <a:rPr lang="en-US" altLang="ko-KR" sz="1600" b="1" i="1">
                    <a:solidFill>
                      <a:srgbClr val="009900"/>
                    </a:solidFill>
                    <a:latin typeface="Times New Roman" pitchFamily="18" charset="0"/>
                    <a:ea typeface="SimHei" pitchFamily="49" charset="-122"/>
                  </a:rPr>
                  <a:t>d</a:t>
                </a:r>
                <a:r>
                  <a:rPr lang="en-US" altLang="ko-KR" sz="1600" b="1" i="1">
                    <a:solidFill>
                      <a:srgbClr val="0000CC"/>
                    </a:solidFill>
                    <a:latin typeface="Times New Roman" pitchFamily="18" charset="0"/>
                    <a:ea typeface="SimHei" pitchFamily="49" charset="-122"/>
                  </a:rPr>
                  <a:t>ss</a:t>
                </a:r>
                <a:r>
                  <a:rPr lang="en-US" altLang="ko-KR" sz="1600">
                    <a:latin typeface="Times New Roman" pitchFamily="18" charset="0"/>
                    <a:ea typeface="SimHei" pitchFamily="49" charset="-122"/>
                  </a:rPr>
                  <a:t>)</a:t>
                </a:r>
                <a:r>
                  <a:rPr lang="el-GR" altLang="ko-KR" sz="16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  <a:cs typeface="Times New Roman" pitchFamily="18" charset="0"/>
                  </a:rPr>
                  <a:t>Ξ</a:t>
                </a:r>
                <a:r>
                  <a:rPr lang="en-US" altLang="ko-KR" sz="2400" b="1" baseline="30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  <a:cs typeface="Times New Roman" pitchFamily="18" charset="0"/>
                  </a:rPr>
                  <a:t>-</a:t>
                </a:r>
                <a:endParaRPr lang="el-GR" altLang="ko-KR" sz="2400" b="1" baseline="30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9" name="Text Box 351"/>
              <p:cNvSpPr txBox="1">
                <a:spLocks noChangeAspect="1" noChangeArrowheads="1"/>
              </p:cNvSpPr>
              <p:nvPr/>
            </p:nvSpPr>
            <p:spPr bwMode="auto">
              <a:xfrm>
                <a:off x="1473" y="3155"/>
                <a:ext cx="681" cy="1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r>
                  <a:rPr lang="en-US" altLang="ko-KR" sz="1600" i="1">
                    <a:latin typeface="Times New Roman" pitchFamily="18" charset="0"/>
                    <a:ea typeface="SimHei" pitchFamily="49" charset="-122"/>
                  </a:rPr>
                  <a:t> </a:t>
                </a:r>
                <a:r>
                  <a:rPr lang="el-GR" altLang="ko-KR" sz="16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  <a:cs typeface="Times New Roman" pitchFamily="18" charset="0"/>
                  </a:rPr>
                  <a:t>Ξ</a:t>
                </a:r>
                <a:r>
                  <a:rPr lang="en-US" altLang="ko-KR" sz="1600" b="1" baseline="30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  <a:cs typeface="Times New Roman" pitchFamily="18" charset="0"/>
                  </a:rPr>
                  <a:t>0</a:t>
                </a:r>
                <a:r>
                  <a:rPr lang="en-US" altLang="ko-KR" sz="1600" i="1">
                    <a:latin typeface="Times New Roman" pitchFamily="18" charset="0"/>
                    <a:ea typeface="SimHei" pitchFamily="49" charset="-122"/>
                  </a:rPr>
                  <a:t> </a:t>
                </a:r>
                <a:r>
                  <a:rPr lang="en-US" altLang="ko-KR" sz="1600">
                    <a:latin typeface="Times New Roman" pitchFamily="18" charset="0"/>
                    <a:ea typeface="SimHei" pitchFamily="49" charset="-122"/>
                  </a:rPr>
                  <a:t>( </a:t>
                </a:r>
                <a:r>
                  <a:rPr lang="en-US" altLang="ko-KR" sz="1600" b="1" i="1">
                    <a:solidFill>
                      <a:srgbClr val="009900"/>
                    </a:solidFill>
                    <a:latin typeface="Times New Roman" pitchFamily="18" charset="0"/>
                    <a:ea typeface="SimHei" pitchFamily="49" charset="-122"/>
                  </a:rPr>
                  <a:t>u</a:t>
                </a:r>
                <a:r>
                  <a:rPr lang="en-US" altLang="ko-KR" sz="1600" b="1" i="1">
                    <a:solidFill>
                      <a:srgbClr val="0000CC"/>
                    </a:solidFill>
                    <a:latin typeface="Times New Roman" pitchFamily="18" charset="0"/>
                    <a:ea typeface="SimHei" pitchFamily="49" charset="-122"/>
                  </a:rPr>
                  <a:t>ss </a:t>
                </a:r>
                <a:r>
                  <a:rPr lang="en-US" altLang="ko-KR" sz="1600">
                    <a:latin typeface="Times New Roman" pitchFamily="18" charset="0"/>
                    <a:ea typeface="SimHei" pitchFamily="49" charset="-122"/>
                  </a:rPr>
                  <a:t>)</a:t>
                </a:r>
              </a:p>
            </p:txBody>
          </p:sp>
          <p:sp>
            <p:nvSpPr>
              <p:cNvPr id="50" name="Text Box 352"/>
              <p:cNvSpPr txBox="1">
                <a:spLocks noChangeAspect="1" noChangeArrowheads="1"/>
              </p:cNvSpPr>
              <p:nvPr/>
            </p:nvSpPr>
            <p:spPr bwMode="auto">
              <a:xfrm>
                <a:off x="736" y="2699"/>
                <a:ext cx="363" cy="1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r>
                  <a:rPr lang="el-GR" altLang="ko-KR" sz="16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  <a:cs typeface="Times New Roman" pitchFamily="18" charset="0"/>
                  </a:rPr>
                  <a:t>Σ</a:t>
                </a:r>
                <a:r>
                  <a:rPr lang="en-US" altLang="ko-KR" sz="2400" b="1" baseline="30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  <a:cs typeface="Times New Roman" pitchFamily="18" charset="0"/>
                  </a:rPr>
                  <a:t>-</a:t>
                </a:r>
                <a:endParaRPr lang="el-GR" altLang="ko-KR" sz="2400" b="1" baseline="30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" name="Text Box 353"/>
              <p:cNvSpPr txBox="1">
                <a:spLocks noChangeAspect="1" noChangeArrowheads="1"/>
              </p:cNvSpPr>
              <p:nvPr/>
            </p:nvSpPr>
            <p:spPr bwMode="auto">
              <a:xfrm>
                <a:off x="1873" y="2700"/>
                <a:ext cx="330" cy="1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r>
                  <a:rPr lang="el-GR" altLang="ko-KR" sz="16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  <a:cs typeface="Times New Roman" pitchFamily="18" charset="0"/>
                  </a:rPr>
                  <a:t>Σ</a:t>
                </a:r>
                <a:r>
                  <a:rPr lang="en-US" altLang="ko-KR" sz="1600" b="1" baseline="30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  <a:cs typeface="Times New Roman" pitchFamily="18" charset="0"/>
                  </a:rPr>
                  <a:t>+</a:t>
                </a:r>
                <a:endParaRPr lang="el-GR" altLang="ko-KR" sz="1600" b="1" baseline="30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2" name="Text Box 354"/>
              <p:cNvSpPr txBox="1">
                <a:spLocks noChangeAspect="1" noChangeArrowheads="1"/>
              </p:cNvSpPr>
              <p:nvPr/>
            </p:nvSpPr>
            <p:spPr bwMode="auto">
              <a:xfrm>
                <a:off x="1446" y="2455"/>
                <a:ext cx="329" cy="2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r>
                  <a:rPr lang="el-GR" altLang="ko-KR" sz="1800" b="1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  <a:cs typeface="Times New Roman" pitchFamily="18" charset="0"/>
                  </a:rPr>
                  <a:t>Λ</a:t>
                </a:r>
              </a:p>
            </p:txBody>
          </p:sp>
          <p:sp>
            <p:nvSpPr>
              <p:cNvPr id="53" name="Text Box 355"/>
              <p:cNvSpPr txBox="1">
                <a:spLocks noChangeAspect="1" noChangeArrowheads="1"/>
              </p:cNvSpPr>
              <p:nvPr/>
            </p:nvSpPr>
            <p:spPr bwMode="auto">
              <a:xfrm>
                <a:off x="1449" y="2698"/>
                <a:ext cx="329" cy="1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r>
                  <a:rPr lang="el-GR" altLang="ko-KR" sz="16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  <a:cs typeface="Times New Roman" pitchFamily="18" charset="0"/>
                  </a:rPr>
                  <a:t>Σ</a:t>
                </a:r>
                <a:r>
                  <a:rPr lang="en-US" altLang="ko-KR" sz="1600" b="1" baseline="3000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SimHei" pitchFamily="49" charset="-122"/>
                    <a:cs typeface="Times New Roman" pitchFamily="18" charset="0"/>
                  </a:rPr>
                  <a:t>0</a:t>
                </a:r>
                <a:endParaRPr lang="el-GR" altLang="ko-KR" sz="1600" b="1" baseline="30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4" name="Text Box 356"/>
              <p:cNvSpPr txBox="1">
                <a:spLocks noChangeAspect="1" noChangeArrowheads="1"/>
              </p:cNvSpPr>
              <p:nvPr/>
            </p:nvSpPr>
            <p:spPr bwMode="auto">
              <a:xfrm>
                <a:off x="1141" y="2525"/>
                <a:ext cx="287" cy="1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l" eaLnBrk="1" hangingPunct="1"/>
                <a:r>
                  <a:rPr lang="en-US" altLang="ko-KR" sz="1400">
                    <a:latin typeface="Arial" charset="0"/>
                    <a:ea typeface="SimHei" pitchFamily="2" charset="-122"/>
                  </a:rPr>
                  <a:t>-½</a:t>
                </a:r>
              </a:p>
            </p:txBody>
          </p:sp>
          <p:sp>
            <p:nvSpPr>
              <p:cNvPr id="55" name="Text Box 357"/>
              <p:cNvSpPr txBox="1">
                <a:spLocks noChangeAspect="1" noChangeArrowheads="1"/>
              </p:cNvSpPr>
              <p:nvPr/>
            </p:nvSpPr>
            <p:spPr bwMode="auto">
              <a:xfrm>
                <a:off x="856" y="2529"/>
                <a:ext cx="211" cy="1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eaLnBrk="1" hangingPunct="1"/>
                <a:r>
                  <a:rPr lang="en-US" altLang="ko-KR" sz="1400">
                    <a:latin typeface="Arial" charset="0"/>
                    <a:ea typeface="SimHei" pitchFamily="2" charset="-122"/>
                  </a:rPr>
                  <a:t>-1</a:t>
                </a:r>
              </a:p>
            </p:txBody>
          </p:sp>
          <p:sp>
            <p:nvSpPr>
              <p:cNvPr id="56" name="Text Box 358"/>
              <p:cNvSpPr txBox="1">
                <a:spLocks noChangeAspect="1" noChangeArrowheads="1"/>
              </p:cNvSpPr>
              <p:nvPr/>
            </p:nvSpPr>
            <p:spPr bwMode="auto">
              <a:xfrm>
                <a:off x="1921" y="2538"/>
                <a:ext cx="174" cy="1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eaLnBrk="1" hangingPunct="1"/>
                <a:r>
                  <a:rPr lang="en-US" altLang="ko-KR" sz="1400">
                    <a:latin typeface="Arial" charset="0"/>
                    <a:ea typeface="SimHei" pitchFamily="2" charset="-122"/>
                  </a:rPr>
                  <a:t>1</a:t>
                </a:r>
              </a:p>
            </p:txBody>
          </p:sp>
          <p:sp>
            <p:nvSpPr>
              <p:cNvPr id="57" name="Text Box 359"/>
              <p:cNvSpPr txBox="1">
                <a:spLocks noChangeAspect="1" noChangeArrowheads="1"/>
              </p:cNvSpPr>
              <p:nvPr/>
            </p:nvSpPr>
            <p:spPr bwMode="auto">
              <a:xfrm>
                <a:off x="1670" y="2526"/>
                <a:ext cx="287" cy="1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l" eaLnBrk="1" hangingPunct="1"/>
                <a:r>
                  <a:rPr lang="en-US" altLang="ko-KR" sz="1400">
                    <a:latin typeface="Arial" charset="0"/>
                    <a:ea typeface="SimHei" pitchFamily="2" charset="-122"/>
                  </a:rPr>
                  <a:t>½</a:t>
                </a:r>
              </a:p>
            </p:txBody>
          </p:sp>
          <p:sp>
            <p:nvSpPr>
              <p:cNvPr id="58" name="Line 360"/>
              <p:cNvSpPr>
                <a:spLocks noChangeAspect="1" noChangeShapeType="1"/>
              </p:cNvSpPr>
              <p:nvPr/>
            </p:nvSpPr>
            <p:spPr bwMode="auto">
              <a:xfrm flipV="1">
                <a:off x="1767" y="2657"/>
                <a:ext cx="0" cy="9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9" name="Line 361"/>
              <p:cNvSpPr>
                <a:spLocks noChangeAspect="1" noChangeShapeType="1"/>
              </p:cNvSpPr>
              <p:nvPr/>
            </p:nvSpPr>
            <p:spPr bwMode="auto">
              <a:xfrm flipV="1">
                <a:off x="1241" y="2657"/>
                <a:ext cx="0" cy="9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0" name="Text Box 362"/>
              <p:cNvSpPr txBox="1">
                <a:spLocks noChangeAspect="1" noChangeArrowheads="1"/>
              </p:cNvSpPr>
              <p:nvPr/>
            </p:nvSpPr>
            <p:spPr bwMode="auto">
              <a:xfrm>
                <a:off x="1446" y="3062"/>
                <a:ext cx="211" cy="1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eaLnBrk="1" hangingPunct="1"/>
                <a:r>
                  <a:rPr lang="en-US" altLang="ko-KR" sz="1400">
                    <a:latin typeface="Arial" charset="0"/>
                    <a:ea typeface="SimHei" pitchFamily="2" charset="-122"/>
                  </a:rPr>
                  <a:t>-1</a:t>
                </a:r>
              </a:p>
            </p:txBody>
          </p:sp>
          <p:sp>
            <p:nvSpPr>
              <p:cNvPr id="61" name="Text Box 363"/>
              <p:cNvSpPr txBox="1">
                <a:spLocks noChangeAspect="1" noChangeArrowheads="1"/>
              </p:cNvSpPr>
              <p:nvPr/>
            </p:nvSpPr>
            <p:spPr bwMode="auto">
              <a:xfrm>
                <a:off x="1419" y="2119"/>
                <a:ext cx="174" cy="1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eaLnBrk="1" hangingPunct="1"/>
                <a:r>
                  <a:rPr lang="en-US" altLang="ko-KR" sz="1400">
                    <a:latin typeface="Arial" charset="0"/>
                    <a:ea typeface="SimHei" pitchFamily="2" charset="-122"/>
                  </a:rPr>
                  <a:t>1</a:t>
                </a:r>
              </a:p>
            </p:txBody>
          </p:sp>
          <p:sp>
            <p:nvSpPr>
              <p:cNvPr id="63" name="Text Box 364"/>
              <p:cNvSpPr txBox="1">
                <a:spLocks noChangeAspect="1" noChangeArrowheads="1"/>
              </p:cNvSpPr>
              <p:nvPr/>
            </p:nvSpPr>
            <p:spPr bwMode="auto">
              <a:xfrm>
                <a:off x="1371" y="1849"/>
                <a:ext cx="214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algn="ctr" eaLnBrk="0" hangingPunct="0"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ctr" hangingPunct="0">
                  <a:spcBef>
                    <a:spcPct val="50000"/>
                  </a:spcBef>
                  <a:spcAft>
                    <a:spcPct val="0"/>
                  </a:spcAft>
                  <a:defRPr kumimoji="1" sz="13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eaLnBrk="1" hangingPunct="1"/>
                <a:r>
                  <a:rPr lang="en-US" altLang="ko-KR" sz="2000" b="1" i="1">
                    <a:solidFill>
                      <a:srgbClr val="0000FF"/>
                    </a:solidFill>
                    <a:latin typeface="Times New Roman" pitchFamily="18" charset="0"/>
                    <a:ea typeface="SimHei" pitchFamily="2" charset="-122"/>
                  </a:rPr>
                  <a:t>Y</a:t>
                </a:r>
              </a:p>
            </p:txBody>
          </p:sp>
        </p:grpSp>
      </p:grpSp>
      <p:sp>
        <p:nvSpPr>
          <p:cNvPr id="66" name="Text Box 92"/>
          <p:cNvSpPr txBox="1">
            <a:spLocks noChangeArrowheads="1"/>
          </p:cNvSpPr>
          <p:nvPr/>
        </p:nvSpPr>
        <p:spPr bwMode="auto">
          <a:xfrm>
            <a:off x="468313" y="5024438"/>
            <a:ext cx="468471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15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Gasser, </a:t>
            </a:r>
            <a:r>
              <a:rPr lang="en-US" altLang="ko-KR" sz="15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Leutwyler</a:t>
            </a:r>
            <a:r>
              <a:rPr lang="en-US" altLang="ko-KR" sz="15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en-US" altLang="ko-KR" sz="15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Phys.Rep</a:t>
            </a:r>
            <a:r>
              <a:rPr lang="en-US" altLang="ko-KR" sz="15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87, 77</a:t>
            </a:r>
            <a:r>
              <a:rPr lang="en-US" altLang="ko-KR" sz="15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ko-KR" sz="1500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“Quark Masses”</a:t>
            </a:r>
            <a:endParaRPr lang="en-US" altLang="ko-KR" sz="1500" i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489301" y="237319"/>
            <a:ext cx="7590669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Electromagnetic self-energy</a:t>
            </a:r>
            <a:endParaRPr lang="en-US" altLang="ko-KR" b="1" dirty="0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526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/>
          <p:cNvSpPr>
            <a:spLocks/>
          </p:cNvSpPr>
          <p:nvPr/>
        </p:nvSpPr>
        <p:spPr bwMode="auto">
          <a:xfrm>
            <a:off x="244252" y="1305144"/>
            <a:ext cx="15981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ts val="713"/>
              </a:spcBef>
            </a:pPr>
            <a:r>
              <a:rPr lang="en-US" altLang="ko-KR" sz="2400" dirty="0">
                <a:solidFill>
                  <a:srgbClr val="001F67"/>
                </a:solidFill>
                <a:latin typeface="Berlin Sans FB" pitchFamily="34" charset="0"/>
                <a:ea typeface="굴림" charset="-127"/>
                <a:sym typeface="Comic Sans MS" charset="0"/>
              </a:rPr>
              <a:t>In the </a:t>
            </a:r>
            <a:r>
              <a:rPr lang="en-US" altLang="ko-KR" sz="2400" dirty="0" err="1" smtClean="0">
                <a:solidFill>
                  <a:srgbClr val="001F67"/>
                </a:solidFill>
                <a:latin typeface="Berlin Sans FB" pitchFamily="34" charset="0"/>
                <a:ea typeface="굴림" charset="-127"/>
                <a:sym typeface="Comic Sans MS" charset="0"/>
              </a:rPr>
              <a:t>ChSM</a:t>
            </a:r>
            <a:r>
              <a:rPr lang="en-US" altLang="ko-KR" sz="2400" dirty="0">
                <a:solidFill>
                  <a:srgbClr val="001F67"/>
                </a:solidFill>
                <a:latin typeface="Berlin Sans FB" pitchFamily="34" charset="0"/>
                <a:ea typeface="굴림" charset="-127"/>
                <a:sym typeface="Comic Sans MS" charset="0"/>
              </a:rPr>
              <a:t>,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03519"/>
            <a:ext cx="8568952" cy="70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2528391"/>
            <a:ext cx="5049101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그룹 17"/>
          <p:cNvGrpSpPr/>
          <p:nvPr/>
        </p:nvGrpSpPr>
        <p:grpSpPr>
          <a:xfrm>
            <a:off x="5605459" y="3429000"/>
            <a:ext cx="3375498" cy="2232248"/>
            <a:chOff x="5787258" y="3493114"/>
            <a:chExt cx="3168352" cy="2088232"/>
          </a:xfrm>
        </p:grpSpPr>
        <p:grpSp>
          <p:nvGrpSpPr>
            <p:cNvPr id="19" name="그룹 18"/>
            <p:cNvGrpSpPr/>
            <p:nvPr/>
          </p:nvGrpSpPr>
          <p:grpSpPr>
            <a:xfrm>
              <a:off x="5915148" y="3573016"/>
              <a:ext cx="2977332" cy="1952881"/>
              <a:chOff x="5915148" y="3573016"/>
              <a:chExt cx="2977332" cy="1952881"/>
            </a:xfrm>
          </p:grpSpPr>
          <p:pic>
            <p:nvPicPr>
              <p:cNvPr id="21" name="Picture 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15148" y="3573016"/>
                <a:ext cx="2808312" cy="5805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2" name="Picture 6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27167" y="4212210"/>
                <a:ext cx="2865313" cy="624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3" name="Picture 7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12161" y="4905208"/>
                <a:ext cx="2592288" cy="6206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0" name="모서리가 둥근 직사각형 19"/>
            <p:cNvSpPr/>
            <p:nvPr/>
          </p:nvSpPr>
          <p:spPr>
            <a:xfrm>
              <a:off x="5787258" y="3493114"/>
              <a:ext cx="3168352" cy="208823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Rectangle 8"/>
          <p:cNvSpPr>
            <a:spLocks/>
          </p:cNvSpPr>
          <p:nvPr/>
        </p:nvSpPr>
        <p:spPr bwMode="auto">
          <a:xfrm>
            <a:off x="177800" y="3429000"/>
            <a:ext cx="29270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spcBef>
                <a:spcPts val="713"/>
              </a:spcBef>
            </a:pPr>
            <a:r>
              <a:rPr lang="en-US" altLang="ko-KR" sz="2000" dirty="0">
                <a:solidFill>
                  <a:schemeClr val="tx1"/>
                </a:solidFill>
                <a:latin typeface="Berlin Sans FB" pitchFamily="34" charset="0"/>
                <a:ea typeface="굴림" charset="-127"/>
                <a:sym typeface="Comic Sans MS" charset="0"/>
              </a:rPr>
              <a:t>It can be further reduced to</a:t>
            </a:r>
          </a:p>
        </p:txBody>
      </p:sp>
      <p:grpSp>
        <p:nvGrpSpPr>
          <p:cNvPr id="25" name="그룹 24"/>
          <p:cNvGrpSpPr/>
          <p:nvPr/>
        </p:nvGrpSpPr>
        <p:grpSpPr>
          <a:xfrm>
            <a:off x="179512" y="3789040"/>
            <a:ext cx="5328592" cy="1163494"/>
            <a:chOff x="251520" y="4065707"/>
            <a:chExt cx="5103292" cy="1102918"/>
          </a:xfrm>
        </p:grpSpPr>
        <p:pic>
          <p:nvPicPr>
            <p:cNvPr id="26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065707"/>
              <a:ext cx="5103292" cy="5874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1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990" y="4716266"/>
              <a:ext cx="3654061" cy="452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65328"/>
            <a:ext cx="4813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Group 11"/>
          <p:cNvGrpSpPr>
            <a:grpSpLocks/>
          </p:cNvGrpSpPr>
          <p:nvPr/>
        </p:nvGrpSpPr>
        <p:grpSpPr bwMode="auto">
          <a:xfrm>
            <a:off x="2328709" y="5012928"/>
            <a:ext cx="1969516" cy="582613"/>
            <a:chOff x="0" y="0"/>
            <a:chExt cx="1240" cy="367"/>
          </a:xfrm>
        </p:grpSpPr>
        <p:sp>
          <p:nvSpPr>
            <p:cNvPr id="32" name="Line 12"/>
            <p:cNvSpPr>
              <a:spLocks noChangeShapeType="1"/>
            </p:cNvSpPr>
            <p:nvPr/>
          </p:nvSpPr>
          <p:spPr bwMode="auto">
            <a:xfrm flipH="1">
              <a:off x="432" y="0"/>
              <a:ext cx="408" cy="367"/>
            </a:xfrm>
            <a:prstGeom prst="line">
              <a:avLst/>
            </a:prstGeom>
            <a:noFill/>
            <a:ln w="38100" cap="flat">
              <a:solidFill>
                <a:srgbClr val="D90B00"/>
              </a:solidFill>
              <a:prstDash val="solid"/>
              <a:miter lim="800000"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33" name="Line 13"/>
            <p:cNvSpPr>
              <a:spLocks noChangeShapeType="1"/>
            </p:cNvSpPr>
            <p:nvPr/>
          </p:nvSpPr>
          <p:spPr bwMode="auto">
            <a:xfrm flipH="1">
              <a:off x="832" y="0"/>
              <a:ext cx="408" cy="367"/>
            </a:xfrm>
            <a:prstGeom prst="line">
              <a:avLst/>
            </a:prstGeom>
            <a:noFill/>
            <a:ln w="38100" cap="flat">
              <a:solidFill>
                <a:srgbClr val="D90B00"/>
              </a:solidFill>
              <a:prstDash val="solid"/>
              <a:miter lim="800000"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34" name="Line 14"/>
            <p:cNvSpPr>
              <a:spLocks noChangeShapeType="1"/>
            </p:cNvSpPr>
            <p:nvPr/>
          </p:nvSpPr>
          <p:spPr bwMode="auto">
            <a:xfrm flipH="1">
              <a:off x="0" y="0"/>
              <a:ext cx="408" cy="367"/>
            </a:xfrm>
            <a:prstGeom prst="line">
              <a:avLst/>
            </a:prstGeom>
            <a:noFill/>
            <a:ln w="38100" cap="flat">
              <a:solidFill>
                <a:srgbClr val="D90B00"/>
              </a:solidFill>
              <a:prstDash val="solid"/>
              <a:miter lim="800000"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  <p:sp>
        <p:nvSpPr>
          <p:cNvPr id="31" name="Rectangle 15"/>
          <p:cNvSpPr>
            <a:spLocks/>
          </p:cNvSpPr>
          <p:nvPr/>
        </p:nvSpPr>
        <p:spPr bwMode="auto">
          <a:xfrm>
            <a:off x="1785677" y="5584428"/>
            <a:ext cx="3117371" cy="393700"/>
          </a:xfrm>
          <a:prstGeom prst="rect">
            <a:avLst/>
          </a:prstGeom>
          <a:noFill/>
          <a:ln w="38100" cap="flat">
            <a:solidFill>
              <a:srgbClr val="D90B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>
            <a:noAutofit/>
          </a:bodyPr>
          <a:lstStyle/>
          <a:p>
            <a:pPr algn="ctr">
              <a:spcBef>
                <a:spcPts val="713"/>
              </a:spcBef>
            </a:pPr>
            <a:r>
              <a:rPr lang="en-US" altLang="ko-KR" sz="1800" dirty="0">
                <a:solidFill>
                  <a:srgbClr val="D90B00"/>
                </a:solidFill>
                <a:latin typeface="Lucida Grande" charset="0"/>
                <a:ea typeface="굴림" charset="-127"/>
                <a:sym typeface="Lucida Grande" charset="0"/>
              </a:rPr>
              <a:t>Because of Bose symmetry</a:t>
            </a:r>
          </a:p>
        </p:txBody>
      </p:sp>
      <p:pic>
        <p:nvPicPr>
          <p:cNvPr id="29" name="Picture 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3" y="1372071"/>
            <a:ext cx="5627805" cy="302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438884" y="6263954"/>
            <a:ext cx="65031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rgbClr val="7030A0"/>
                </a:solidFill>
              </a:rPr>
              <a:t>G. S. Yang</a:t>
            </a:r>
            <a:r>
              <a:rPr lang="en-US" altLang="ko-KR" sz="1400" b="1">
                <a:solidFill>
                  <a:srgbClr val="7030A0"/>
                </a:solidFill>
              </a:rPr>
              <a:t>, </a:t>
            </a:r>
            <a:r>
              <a:rPr lang="en-US" altLang="ko-KR" sz="1400" b="1" smtClean="0">
                <a:solidFill>
                  <a:srgbClr val="7030A0"/>
                </a:solidFill>
              </a:rPr>
              <a:t>et al., </a:t>
            </a:r>
            <a:r>
              <a:rPr lang="en-US" altLang="ko-KR" sz="1400" b="1" dirty="0">
                <a:solidFill>
                  <a:srgbClr val="7030A0"/>
                </a:solidFill>
              </a:rPr>
              <a:t>Phys. </a:t>
            </a:r>
            <a:r>
              <a:rPr lang="en-US" altLang="ko-KR" sz="1400" b="1" dirty="0" err="1">
                <a:solidFill>
                  <a:srgbClr val="7030A0"/>
                </a:solidFill>
              </a:rPr>
              <a:t>Lett</a:t>
            </a:r>
            <a:r>
              <a:rPr lang="en-US" altLang="ko-KR" sz="1400" b="1" dirty="0">
                <a:solidFill>
                  <a:srgbClr val="7030A0"/>
                </a:solidFill>
              </a:rPr>
              <a:t>. B 695, 214 (2011)</a:t>
            </a:r>
            <a:endParaRPr lang="ko-KR" altLang="en-US" sz="1400" b="1" dirty="0">
              <a:solidFill>
                <a:srgbClr val="7030A0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489301" y="265541"/>
            <a:ext cx="7590669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Electromagnetic self-energy</a:t>
            </a:r>
            <a:endParaRPr lang="en-US" altLang="ko-KR" b="1" dirty="0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630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직사각형 3"/>
              <p:cNvSpPr/>
              <p:nvPr/>
            </p:nvSpPr>
            <p:spPr>
              <a:xfrm>
                <a:off x="535918" y="559543"/>
                <a:ext cx="5192447" cy="462884"/>
              </a:xfrm>
              <a:prstGeom prst="rect">
                <a:avLst/>
              </a:prstGeom>
              <a:ln w="28575">
                <a:solidFill>
                  <a:srgbClr val="FF66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sSubSup>
                      <m:sSubSupPr>
                        <m:ctrlPr>
                          <a:rPr lang="en-US" altLang="ko-KR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sSub>
                          <m:sSubPr>
                            <m:ctrlPr>
                              <a:rPr lang="en-US" altLang="ko-KR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ko-KR" sz="20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𝐡</m:t>
                            </m:r>
                          </m:sub>
                        </m:sSub>
                      </m:sub>
                      <m:sup>
                        <m:r>
                          <a:rPr lang="en-US" altLang="ko-KR" sz="2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𝐭𝐨𝐭𝐚𝐥</m:t>
                        </m:r>
                      </m:sup>
                    </m:sSubSup>
                    <m:r>
                      <a:rPr lang="en-US" altLang="ko-KR" sz="2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ko-KR" sz="2000" b="1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0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ko-K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𝐬𝐨𝐥</m:t>
                        </m:r>
                      </m:sub>
                      <m:sup>
                        <m:r>
                          <a:rPr lang="en-US" altLang="ko-KR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𝐄𝐌</m:t>
                        </m:r>
                      </m:sup>
                    </m:sSubSup>
                    <m:r>
                      <a:rPr lang="en-US" altLang="ko-KR" sz="20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ko-KR" sz="20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000" b="1" i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ko-KR" sz="20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sz="2000" b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0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𝒔𝒃</m:t>
                        </m:r>
                      </m:sub>
                      <m:sup>
                        <m:r>
                          <a:rPr lang="en-US" altLang="ko-KR" sz="20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𝒊𝒔𝒐</m:t>
                        </m:r>
                      </m:sup>
                    </m:sSubSup>
                    <m:r>
                      <a:rPr lang="en-US" altLang="ko-KR" sz="20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sz="2000" b="1" i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sSub>
                      <m:sSubPr>
                        <m:ctrlPr>
                          <a:rPr lang="en-US" altLang="ko-KR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sz="2000" b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𝐡𝐟</m:t>
                        </m:r>
                      </m:sub>
                    </m:sSub>
                    <m:r>
                      <a:rPr lang="en-US" altLang="ko-KR" sz="2000" b="1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ko-KR" sz="2000" b="1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2000" b="1" i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ko-KR" sz="2000" b="1" i="1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sz="2000" b="1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2000" b="1" i="1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𝐬𝐨𝐥</m:t>
                        </m:r>
                        <m:r>
                          <a:rPr lang="en-US" altLang="ko-KR" sz="2000" b="1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2000" b="1" i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𝐡</m:t>
                        </m:r>
                      </m:sub>
                      <m:sup>
                        <m:r>
                          <a:rPr lang="en-US" altLang="ko-KR" sz="2000" b="1" i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𝐂𝐨𝐮𝐥</m:t>
                        </m:r>
                      </m:sup>
                    </m:sSubSup>
                  </m:oMath>
                </a14:m>
                <a:endParaRPr lang="ko-KR" altLang="en-US" sz="2000" b="1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4" name="직사각형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18" y="559543"/>
                <a:ext cx="5192447" cy="4628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FF66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그룹 4"/>
          <p:cNvGrpSpPr/>
          <p:nvPr/>
        </p:nvGrpSpPr>
        <p:grpSpPr>
          <a:xfrm>
            <a:off x="393779" y="2673283"/>
            <a:ext cx="1504187" cy="1392961"/>
            <a:chOff x="24647" y="962204"/>
            <a:chExt cx="1504187" cy="1392961"/>
          </a:xfrm>
        </p:grpSpPr>
        <p:grpSp>
          <p:nvGrpSpPr>
            <p:cNvPr id="6" name="그룹 5"/>
            <p:cNvGrpSpPr/>
            <p:nvPr/>
          </p:nvGrpSpPr>
          <p:grpSpPr>
            <a:xfrm>
              <a:off x="24647" y="962204"/>
              <a:ext cx="1447066" cy="1392961"/>
              <a:chOff x="7217712" y="5139807"/>
              <a:chExt cx="1447066" cy="1392961"/>
            </a:xfrm>
          </p:grpSpPr>
          <p:sp>
            <p:nvSpPr>
              <p:cNvPr id="9" name="타원 8"/>
              <p:cNvSpPr>
                <a:spLocks noChangeAspect="1"/>
              </p:cNvSpPr>
              <p:nvPr/>
            </p:nvSpPr>
            <p:spPr>
              <a:xfrm rot="3685095">
                <a:off x="7244764" y="5112755"/>
                <a:ext cx="1392961" cy="1447066"/>
              </a:xfrm>
              <a:prstGeom prst="ellipse">
                <a:avLst/>
              </a:prstGeom>
              <a:solidFill>
                <a:srgbClr val="FFABAB">
                  <a:alpha val="55000"/>
                </a:srgbClr>
              </a:solidFill>
              <a:ln>
                <a:noFill/>
              </a:ln>
              <a:effectLst>
                <a:glow rad="101600">
                  <a:srgbClr val="FF0000">
                    <a:alpha val="40000"/>
                  </a:srgbClr>
                </a:glow>
                <a:outerShdw blurRad="50800" dist="152400" dir="9600000" sx="80000" sy="80000" algn="r" rotWithShape="0">
                  <a:srgbClr val="FF66CC">
                    <a:alpha val="40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0" name="그룹 9"/>
              <p:cNvGrpSpPr/>
              <p:nvPr/>
            </p:nvGrpSpPr>
            <p:grpSpPr>
              <a:xfrm rot="14305917">
                <a:off x="7118175" y="5665179"/>
                <a:ext cx="1088998" cy="266888"/>
                <a:chOff x="7437936" y="5410705"/>
                <a:chExt cx="1088998" cy="266888"/>
              </a:xfrm>
              <a:effectLst>
                <a:outerShdw dist="50800" dir="5400000" algn="ctr" rotWithShape="0">
                  <a:srgbClr val="000000">
                    <a:alpha val="0"/>
                  </a:srgbClr>
                </a:outerShdw>
              </a:effectLst>
            </p:grpSpPr>
            <p:sp>
              <p:nvSpPr>
                <p:cNvPr id="11" name="순서도: 자기 디스크 10"/>
                <p:cNvSpPr/>
                <p:nvPr/>
              </p:nvSpPr>
              <p:spPr>
                <a:xfrm rot="5400000">
                  <a:off x="7541076" y="5412294"/>
                  <a:ext cx="45719" cy="252000"/>
                </a:xfrm>
                <a:prstGeom prst="flowChartMagneticDisk">
                  <a:avLst/>
                </a:prstGeom>
                <a:solidFill>
                  <a:srgbClr val="FF0000"/>
                </a:solidFill>
                <a:ln w="95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" name="타원 11"/>
                <p:cNvSpPr/>
                <p:nvPr/>
              </p:nvSpPr>
              <p:spPr>
                <a:xfrm>
                  <a:off x="7612038" y="5410705"/>
                  <a:ext cx="256909" cy="266888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  <a:effectLst>
                  <a:glow rad="101600">
                    <a:srgbClr val="FF0000">
                      <a:alpha val="40000"/>
                    </a:srgbClr>
                  </a:glow>
                  <a:outerShdw blurRad="50800" dist="152400" dir="9600000" sx="80000" sy="80000" algn="r" rotWithShape="0">
                    <a:srgbClr val="FF66CC">
                      <a:alpha val="40000"/>
                    </a:srgb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w="114300" h="101600"/>
                  <a:bevelB w="19050" h="8255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grpSp>
              <p:nvGrpSpPr>
                <p:cNvPr id="13" name="그룹 12"/>
                <p:cNvGrpSpPr/>
                <p:nvPr/>
              </p:nvGrpSpPr>
              <p:grpSpPr>
                <a:xfrm>
                  <a:off x="7846276" y="5472889"/>
                  <a:ext cx="680658" cy="144973"/>
                  <a:chOff x="6830641" y="6002504"/>
                  <a:chExt cx="790646" cy="144973"/>
                </a:xfrm>
              </p:grpSpPr>
              <p:sp>
                <p:nvSpPr>
                  <p:cNvPr id="14" name="순서도: 자기 디스크 13"/>
                  <p:cNvSpPr/>
                  <p:nvPr/>
                </p:nvSpPr>
                <p:spPr>
                  <a:xfrm rot="5400000">
                    <a:off x="6954141" y="5927523"/>
                    <a:ext cx="45719" cy="292720"/>
                  </a:xfrm>
                  <a:prstGeom prst="flowChartMagneticDisk">
                    <a:avLst/>
                  </a:prstGeom>
                  <a:solidFill>
                    <a:srgbClr val="FF0000"/>
                  </a:solidFill>
                  <a:ln w="9525">
                    <a:noFill/>
                  </a:ln>
                  <a:effectLst>
                    <a:outerShdw blurRad="44450" dist="27940" dir="5400000" algn="ctr">
                      <a:srgbClr val="000000">
                        <a:alpha val="32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>
                      <a:rot lat="0" lon="0" rev="8700000"/>
                    </a:lightRig>
                  </a:scene3d>
                  <a:sp3d>
                    <a:bevelT w="190500" h="381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5" name="타원 14"/>
                  <p:cNvSpPr>
                    <a:spLocks noChangeAspect="1"/>
                  </p:cNvSpPr>
                  <p:nvPr/>
                </p:nvSpPr>
                <p:spPr>
                  <a:xfrm rot="5400000" flipH="1">
                    <a:off x="7475697" y="6001888"/>
                    <a:ext cx="144973" cy="146206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  <a:effectLst>
                    <a:glow>
                      <a:schemeClr val="bg1"/>
                    </a:glow>
                  </a:effectLst>
                  <a:scene3d>
                    <a:camera prst="isometricOffAxis2Top"/>
                    <a:lightRig rig="balanced" dir="t"/>
                  </a:scene3d>
                  <a:sp3d z="19050">
                    <a:bevelT w="171450" h="546100" prst="angle"/>
                    <a:extrusionClr>
                      <a:schemeClr val="accent1">
                        <a:lumMod val="20000"/>
                        <a:lumOff val="80000"/>
                      </a:schemeClr>
                    </a:extrusionClr>
                    <a:contourClr>
                      <a:schemeClr val="accent1">
                        <a:lumMod val="20000"/>
                        <a:lumOff val="80000"/>
                      </a:schemeClr>
                    </a:contourClr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58479" y="1806195"/>
                  <a:ext cx="5164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altLang="ko-K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ko-KR" altLang="en-US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02" name="TextBox 20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8479" y="1806195"/>
                  <a:ext cx="516423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1639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012411" y="1377548"/>
                  <a:ext cx="5164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altLang="ko-KR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ko-KR" altLang="en-US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94" name="TextBox 3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2411" y="1377548"/>
                  <a:ext cx="516423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833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타원 15"/>
          <p:cNvSpPr/>
          <p:nvPr/>
        </p:nvSpPr>
        <p:spPr>
          <a:xfrm rot="4959366">
            <a:off x="625365" y="1845290"/>
            <a:ext cx="1940814" cy="295488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 rot="3510756">
            <a:off x="830537" y="3405486"/>
            <a:ext cx="1088998" cy="266888"/>
            <a:chOff x="7437936" y="5410705"/>
            <a:chExt cx="1088998" cy="266888"/>
          </a:xfrm>
          <a:effectLst>
            <a:outerShdw dist="50800" dir="5400000" algn="ctr" rotWithShape="0">
              <a:srgbClr val="000000">
                <a:alpha val="0"/>
              </a:srgbClr>
            </a:outerShdw>
          </a:effectLst>
        </p:grpSpPr>
        <p:sp>
          <p:nvSpPr>
            <p:cNvPr id="18" name="순서도: 자기 디스크 17"/>
            <p:cNvSpPr/>
            <p:nvPr/>
          </p:nvSpPr>
          <p:spPr>
            <a:xfrm rot="5400000">
              <a:off x="7541076" y="5412294"/>
              <a:ext cx="45719" cy="252000"/>
            </a:xfrm>
            <a:prstGeom prst="flowChartMagneticDisk">
              <a:avLst/>
            </a:prstGeom>
            <a:solidFill>
              <a:srgbClr val="FF0000"/>
            </a:solidFill>
            <a:ln w="95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7612038" y="5410705"/>
              <a:ext cx="256909" cy="26688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glow rad="101600">
                <a:srgbClr val="FF0000">
                  <a:alpha val="40000"/>
                </a:srgbClr>
              </a:glow>
              <a:outerShdw blurRad="50800" dist="152400" dir="9600000" sx="80000" sy="80000" algn="r" rotWithShape="0">
                <a:srgbClr val="FF66CC">
                  <a:alpha val="4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0" name="그룹 19"/>
            <p:cNvGrpSpPr/>
            <p:nvPr/>
          </p:nvGrpSpPr>
          <p:grpSpPr>
            <a:xfrm>
              <a:off x="7846276" y="5472889"/>
              <a:ext cx="680658" cy="144973"/>
              <a:chOff x="6830641" y="6002504"/>
              <a:chExt cx="790646" cy="144973"/>
            </a:xfrm>
          </p:grpSpPr>
          <p:sp>
            <p:nvSpPr>
              <p:cNvPr id="21" name="순서도: 자기 디스크 20"/>
              <p:cNvSpPr/>
              <p:nvPr/>
            </p:nvSpPr>
            <p:spPr>
              <a:xfrm rot="5400000">
                <a:off x="6954141" y="5927523"/>
                <a:ext cx="45719" cy="292720"/>
              </a:xfrm>
              <a:prstGeom prst="flowChartMagneticDisk">
                <a:avLst/>
              </a:prstGeom>
              <a:solidFill>
                <a:srgbClr val="FF0000"/>
              </a:solidFill>
              <a:ln w="952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타원 21"/>
              <p:cNvSpPr>
                <a:spLocks noChangeAspect="1"/>
              </p:cNvSpPr>
              <p:nvPr/>
            </p:nvSpPr>
            <p:spPr>
              <a:xfrm rot="5400000" flipH="1">
                <a:off x="7475697" y="6001888"/>
                <a:ext cx="144973" cy="14620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glow>
                  <a:schemeClr val="bg1"/>
                </a:glow>
              </a:effectLst>
              <a:scene3d>
                <a:camera prst="isometricOffAxis2Top"/>
                <a:lightRig rig="balanced" dir="t"/>
              </a:scene3d>
              <a:sp3d z="19050">
                <a:bevelT w="171450" h="546100" prst="angle"/>
                <a:extrusionClr>
                  <a:schemeClr val="accent1">
                    <a:lumMod val="20000"/>
                    <a:lumOff val="80000"/>
                  </a:schemeClr>
                </a:extrusionClr>
                <a:contourClr>
                  <a:schemeClr val="accent1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3" name="그룹 22"/>
          <p:cNvGrpSpPr/>
          <p:nvPr/>
        </p:nvGrpSpPr>
        <p:grpSpPr>
          <a:xfrm>
            <a:off x="1902103" y="2420751"/>
            <a:ext cx="853010" cy="1294832"/>
            <a:chOff x="7852669" y="5085644"/>
            <a:chExt cx="853010" cy="1294832"/>
          </a:xfrm>
        </p:grpSpPr>
        <p:sp>
          <p:nvSpPr>
            <p:cNvPr id="24" name="순서도: 자기 디스크 23"/>
            <p:cNvSpPr/>
            <p:nvPr/>
          </p:nvSpPr>
          <p:spPr>
            <a:xfrm rot="19440000">
              <a:off x="8575508" y="6188367"/>
              <a:ext cx="56334" cy="192109"/>
            </a:xfrm>
            <a:prstGeom prst="flowChartMagneticDisk">
              <a:avLst/>
            </a:prstGeom>
            <a:solidFill>
              <a:srgbClr val="0070C0"/>
            </a:solidFill>
            <a:ln w="95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타원 24"/>
                <p:cNvSpPr>
                  <a:spLocks noChangeAspect="1"/>
                </p:cNvSpPr>
                <p:nvPr/>
              </p:nvSpPr>
              <p:spPr>
                <a:xfrm>
                  <a:off x="7987580" y="5573891"/>
                  <a:ext cx="718099" cy="718099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noFill/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7800000"/>
                  </a:lightRig>
                </a:scene3d>
                <a:sp3d>
                  <a:bevelT w="139700" h="139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24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altLang="ko-KR" sz="2400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𝐡</m:t>
                        </m:r>
                      </m:oMath>
                    </m:oMathPara>
                  </a14:m>
                  <a:endParaRPr lang="ko-KR" altLang="en-US" b="1" dirty="0"/>
                </a:p>
              </p:txBody>
            </p:sp>
          </mc:Choice>
          <mc:Fallback xmlns="">
            <p:sp>
              <p:nvSpPr>
                <p:cNvPr id="403" name="타원 40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87580" y="5573891"/>
                  <a:ext cx="718099" cy="718099"/>
                </a:xfrm>
                <a:prstGeom prst="ellipse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6" name="그룹 25"/>
            <p:cNvGrpSpPr/>
            <p:nvPr/>
          </p:nvGrpSpPr>
          <p:grpSpPr>
            <a:xfrm rot="14133985">
              <a:off x="7582189" y="5356124"/>
              <a:ext cx="685934" cy="144973"/>
              <a:chOff x="6802683" y="6132603"/>
              <a:chExt cx="796777" cy="144973"/>
            </a:xfrm>
          </p:grpSpPr>
          <p:sp>
            <p:nvSpPr>
              <p:cNvPr id="27" name="순서도: 자기 디스크 26"/>
              <p:cNvSpPr/>
              <p:nvPr/>
            </p:nvSpPr>
            <p:spPr>
              <a:xfrm rot="5306015">
                <a:off x="6926183" y="6101700"/>
                <a:ext cx="45719" cy="292720"/>
              </a:xfrm>
              <a:prstGeom prst="flowChartMagneticDisk">
                <a:avLst/>
              </a:prstGeom>
              <a:solidFill>
                <a:srgbClr val="0070C0"/>
              </a:solidFill>
              <a:ln w="952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타원 27"/>
              <p:cNvSpPr>
                <a:spLocks noChangeAspect="1"/>
              </p:cNvSpPr>
              <p:nvPr/>
            </p:nvSpPr>
            <p:spPr>
              <a:xfrm rot="5066015" flipH="1">
                <a:off x="7453870" y="6131987"/>
                <a:ext cx="144973" cy="14620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glow>
                  <a:schemeClr val="bg1"/>
                </a:glow>
              </a:effectLst>
              <a:scene3d>
                <a:camera prst="isometricOffAxis2Top"/>
                <a:lightRig rig="balanced" dir="t"/>
              </a:scene3d>
              <a:sp3d z="19050">
                <a:bevelT w="171450" h="546100" prst="angle"/>
                <a:extrusionClr>
                  <a:schemeClr val="accent1">
                    <a:lumMod val="20000"/>
                    <a:lumOff val="80000"/>
                  </a:schemeClr>
                </a:extrusionClr>
                <a:contourClr>
                  <a:schemeClr val="accent1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9" name="그룹 28"/>
          <p:cNvGrpSpPr/>
          <p:nvPr/>
        </p:nvGrpSpPr>
        <p:grpSpPr>
          <a:xfrm rot="14348232">
            <a:off x="622748" y="3019928"/>
            <a:ext cx="1088998" cy="266888"/>
            <a:chOff x="7437936" y="5410705"/>
            <a:chExt cx="1088998" cy="266888"/>
          </a:xfrm>
          <a:effectLst>
            <a:outerShdw dist="50800" dir="5400000" algn="ctr" rotWithShape="0">
              <a:srgbClr val="000000">
                <a:alpha val="0"/>
              </a:srgbClr>
            </a:outerShdw>
          </a:effectLst>
        </p:grpSpPr>
        <p:sp>
          <p:nvSpPr>
            <p:cNvPr id="30" name="순서도: 자기 디스크 29"/>
            <p:cNvSpPr/>
            <p:nvPr/>
          </p:nvSpPr>
          <p:spPr>
            <a:xfrm rot="5400000">
              <a:off x="7541076" y="5412294"/>
              <a:ext cx="45719" cy="252000"/>
            </a:xfrm>
            <a:prstGeom prst="flowChartMagneticDisk">
              <a:avLst/>
            </a:prstGeom>
            <a:solidFill>
              <a:srgbClr val="FF0000"/>
            </a:solidFill>
            <a:ln w="95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7612038" y="5410705"/>
              <a:ext cx="256909" cy="26688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glow rad="101600">
                <a:srgbClr val="FF0000">
                  <a:alpha val="40000"/>
                </a:srgbClr>
              </a:glow>
              <a:outerShdw blurRad="50800" dist="152400" dir="9600000" sx="80000" sy="80000" algn="r" rotWithShape="0">
                <a:srgbClr val="FF66CC">
                  <a:alpha val="4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h="101600"/>
              <a:bevelB w="19050" h="825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7846276" y="5472889"/>
              <a:ext cx="680658" cy="144973"/>
              <a:chOff x="6830641" y="6002504"/>
              <a:chExt cx="790646" cy="144973"/>
            </a:xfrm>
          </p:grpSpPr>
          <p:sp>
            <p:nvSpPr>
              <p:cNvPr id="33" name="순서도: 자기 디스크 32"/>
              <p:cNvSpPr/>
              <p:nvPr/>
            </p:nvSpPr>
            <p:spPr>
              <a:xfrm rot="5400000">
                <a:off x="6954141" y="5927523"/>
                <a:ext cx="45719" cy="292720"/>
              </a:xfrm>
              <a:prstGeom prst="flowChartMagneticDisk">
                <a:avLst/>
              </a:prstGeom>
              <a:solidFill>
                <a:srgbClr val="FF0000"/>
              </a:solidFill>
              <a:ln w="952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타원 33"/>
              <p:cNvSpPr>
                <a:spLocks noChangeAspect="1"/>
              </p:cNvSpPr>
              <p:nvPr/>
            </p:nvSpPr>
            <p:spPr>
              <a:xfrm rot="5400000" flipH="1">
                <a:off x="7475697" y="6001888"/>
                <a:ext cx="144973" cy="14620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>
                <a:glow>
                  <a:schemeClr val="bg1"/>
                </a:glow>
              </a:effectLst>
              <a:scene3d>
                <a:camera prst="isometricOffAxis2Top"/>
                <a:lightRig rig="balanced" dir="t"/>
              </a:scene3d>
              <a:sp3d z="19050">
                <a:bevelT w="171450" h="546100" prst="angle"/>
                <a:extrusionClr>
                  <a:schemeClr val="accent1">
                    <a:lumMod val="20000"/>
                    <a:lumOff val="80000"/>
                  </a:schemeClr>
                </a:extrusionClr>
                <a:contourClr>
                  <a:schemeClr val="accent1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직사각형 38"/>
              <p:cNvSpPr/>
              <p:nvPr/>
            </p:nvSpPr>
            <p:spPr>
              <a:xfrm>
                <a:off x="3581683" y="3214530"/>
                <a:ext cx="1037400" cy="394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altLang="ko-KR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altLang="ko-KR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𝐬𝐛</m:t>
                        </m:r>
                      </m:sub>
                      <m:sup>
                        <m:r>
                          <a:rPr lang="en-US" altLang="ko-KR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𝐢𝐬𝐨</m:t>
                        </m:r>
                      </m:sup>
                    </m:sSubSup>
                  </m:oMath>
                </a14:m>
                <a:r>
                  <a:rPr lang="en-US" altLang="ko-KR" smtClean="0"/>
                  <a:t> =</a:t>
                </a:r>
                <a:endParaRPr lang="ko-KR" altLang="en-US"/>
              </a:p>
            </p:txBody>
          </p:sp>
        </mc:Choice>
        <mc:Fallback xmlns="">
          <p:sp>
            <p:nvSpPr>
              <p:cNvPr id="39" name="직사각형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683" y="3214530"/>
                <a:ext cx="1037400" cy="394916"/>
              </a:xfrm>
              <a:prstGeom prst="rect">
                <a:avLst/>
              </a:prstGeom>
              <a:blipFill>
                <a:blip r:embed="rId11"/>
                <a:stretch>
                  <a:fillRect t="-3077" r="-3529" b="-2153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8" name="그룹 77"/>
          <p:cNvGrpSpPr/>
          <p:nvPr/>
        </p:nvGrpSpPr>
        <p:grpSpPr>
          <a:xfrm>
            <a:off x="3183516" y="1182988"/>
            <a:ext cx="4041727" cy="1317508"/>
            <a:chOff x="3183094" y="1292530"/>
            <a:chExt cx="4041727" cy="1317508"/>
          </a:xfrm>
        </p:grpSpPr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545947" y="1687065"/>
              <a:ext cx="2678874" cy="92297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직사각형 37"/>
                <p:cNvSpPr/>
                <p:nvPr/>
              </p:nvSpPr>
              <p:spPr>
                <a:xfrm>
                  <a:off x="3535742" y="2050287"/>
                  <a:ext cx="1040606" cy="3914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altLang="ko-KR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𝐬𝐨𝐥</m:t>
                          </m:r>
                        </m:sub>
                        <m:sup>
                          <m:r>
                            <a:rPr lang="en-US" altLang="ko-KR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𝐄𝐌</m:t>
                          </m:r>
                        </m:sup>
                      </m:sSubSup>
                    </m:oMath>
                  </a14:m>
                  <a:r>
                    <a:rPr lang="ko-KR" altLang="en-US" smtClean="0"/>
                    <a:t> </a:t>
                  </a:r>
                  <a:r>
                    <a:rPr lang="en-US" altLang="ko-KR" smtClean="0"/>
                    <a:t>=</a:t>
                  </a:r>
                  <a:endParaRPr lang="ko-KR" altLang="en-US"/>
                </a:p>
              </p:txBody>
            </p:sp>
          </mc:Choice>
          <mc:Fallback xmlns="">
            <p:sp>
              <p:nvSpPr>
                <p:cNvPr id="38" name="직사각형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5742" y="2050287"/>
                  <a:ext cx="1040606" cy="391454"/>
                </a:xfrm>
                <a:prstGeom prst="rect">
                  <a:avLst/>
                </a:prstGeom>
                <a:blipFill>
                  <a:blip r:embed="rId13"/>
                  <a:stretch>
                    <a:fillRect t="-4615" r="-4094" b="-20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1" name="TextBox 70"/>
            <p:cNvSpPr txBox="1"/>
            <p:nvPr/>
          </p:nvSpPr>
          <p:spPr>
            <a:xfrm>
              <a:off x="3183094" y="1292530"/>
              <a:ext cx="33891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mtClean="0"/>
                <a:t>EM self-energy for a soliton</a:t>
              </a:r>
              <a:endParaRPr lang="ko-KR" altLang="en-US"/>
            </a:p>
          </p:txBody>
        </p:sp>
      </p:grpSp>
      <p:grpSp>
        <p:nvGrpSpPr>
          <p:cNvPr id="76" name="그룹 75"/>
          <p:cNvGrpSpPr/>
          <p:nvPr/>
        </p:nvGrpSpPr>
        <p:grpSpPr>
          <a:xfrm>
            <a:off x="3183516" y="2684637"/>
            <a:ext cx="6044802" cy="1456462"/>
            <a:chOff x="3183516" y="2684637"/>
            <a:chExt cx="6044802" cy="14564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직사각형 39"/>
                <p:cNvSpPr/>
                <p:nvPr/>
              </p:nvSpPr>
              <p:spPr>
                <a:xfrm>
                  <a:off x="4506448" y="2964089"/>
                  <a:ext cx="4721870" cy="88505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sz="16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ko-KR" sz="16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ko-KR" sz="1600" b="0" i="0" smtClean="0">
                                <a:latin typeface="Cambria Math" panose="02040503050406030204" pitchFamily="18" charset="0"/>
                              </a:rPr>
                              <m:t>sb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altLang="ko-KR" sz="1600" b="0" i="0" smtClean="0">
                                <a:latin typeface="Cambria Math" panose="02040503050406030204" pitchFamily="18" charset="0"/>
                              </a:rPr>
                              <m:t>iso</m:t>
                            </m:r>
                          </m:sup>
                        </m:sSub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=(</m:t>
                        </m:r>
                        <m:sSub>
                          <m:sSub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sz="1600" b="0" i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</m:sub>
                        </m:sSub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sz="1600" b="0" i="0" smtClean="0">
                                <a:latin typeface="Cambria Math" panose="02040503050406030204" pitchFamily="18" charset="0"/>
                              </a:rPr>
                              <m:t>u</m:t>
                            </m:r>
                          </m:sub>
                        </m:sSub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)</m:t>
                        </m:r>
                        <m:d>
                          <m:d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ko-KR" sz="16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  <m:t>√3</m:t>
                                </m:r>
                              </m:num>
                              <m:den>
                                <m: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ko-KR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𝜶</m:t>
                            </m:r>
                            <m:sSubSup>
                              <m:sSubSup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sub>
                              <m:sup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(8)</m:t>
                                </m:r>
                              </m:sup>
                            </m:sSub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ko-KR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𝜷</m:t>
                            </m:r>
                            <m:sSub>
                              <m:sSubPr>
                                <m:ctrlP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𝜸</m:t>
                                </m:r>
                              </m:num>
                              <m:den>
                                <m: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nary>
                              <m:naryPr>
                                <m:chr m:val="∑"/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  <m:e>
                                <m:sSubSup>
                                  <m:sSubSup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(8)</m:t>
                                    </m:r>
                                  </m:sup>
                                </m:sSubSup>
                                <m:sSub>
                                  <m:sSub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altLang="ko-KR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ko-KR" sz="1600" i="1">
                                            <a:latin typeface="Cambria Math" panose="02040503050406030204" pitchFamily="18" charset="0"/>
                                          </a:rPr>
                                          <m:t>𝐽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m:oMathPara>
                  </a14:m>
                  <a:endParaRPr lang="ko-KR" altLang="en-US" sz="1600" dirty="0"/>
                </a:p>
              </p:txBody>
            </p:sp>
          </mc:Choice>
          <mc:Fallback xmlns="">
            <p:sp>
              <p:nvSpPr>
                <p:cNvPr id="40" name="직사각형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06448" y="2964089"/>
                  <a:ext cx="4721870" cy="88505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직사각형 50"/>
                <p:cNvSpPr/>
                <p:nvPr/>
              </p:nvSpPr>
              <p:spPr>
                <a:xfrm>
                  <a:off x="7610860" y="3802545"/>
                  <a:ext cx="1470594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altLang="ko-KR" sz="1600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with</m:t>
                        </m:r>
                        <m:r>
                          <a:rPr lang="en-US" altLang="ko-KR" sz="1600" b="1" i="1" smtClean="0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</m:t>
                        </m:r>
                        <m:sSub>
                          <m:sSubPr>
                            <m:ctrlPr>
                              <a:rPr lang="en-US" altLang="ko-KR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𝑵</m:t>
                            </m:r>
                          </m:e>
                          <m:sub>
                            <m:r>
                              <a:rPr lang="en-US" altLang="ko-KR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𝒄</m:t>
                            </m:r>
                          </m:sub>
                        </m:sSub>
                        <m:r>
                          <a:rPr lang="en-US" altLang="ko-KR" sz="16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en-US" altLang="ko-KR" sz="16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  <m:r>
                          <m:rPr>
                            <m:nor/>
                          </m:rPr>
                          <a:rPr lang="ko-KR" altLang="en-US" sz="16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rPr>
                          <m:t> </m:t>
                        </m:r>
                      </m:oMath>
                    </m:oMathPara>
                  </a14:m>
                  <a:endParaRPr lang="ko-KR" altLang="en-US" sz="1600"/>
                </a:p>
              </p:txBody>
            </p:sp>
          </mc:Choice>
          <mc:Fallback xmlns="">
            <p:sp>
              <p:nvSpPr>
                <p:cNvPr id="51" name="직사각형 5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0860" y="3802545"/>
                  <a:ext cx="1470594" cy="338554"/>
                </a:xfrm>
                <a:prstGeom prst="rect">
                  <a:avLst/>
                </a:prstGeom>
                <a:blipFill>
                  <a:blip r:embed="rId15"/>
                  <a:stretch>
                    <a:fillRect b="-545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3183516" y="2684637"/>
                  <a:ext cx="424161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altLang="ko-KR" smtClean="0"/>
                    <a:t>Hadronic contributions from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i="0">
                              <a:latin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</m:oMath>
                  </a14:m>
                  <a:r>
                    <a:rPr lang="en-US" altLang="ko-KR" smtClean="0"/>
                    <a:t>-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i="1">
                              <a:latin typeface="Cambria Math" panose="02040503050406030204" pitchFamily="18" charset="0"/>
                            </a:rPr>
                            <m:t>u</m:t>
                          </m:r>
                        </m:sub>
                      </m:sSub>
                    </m:oMath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3516" y="2684637"/>
                  <a:ext cx="4241610" cy="369332"/>
                </a:xfrm>
                <a:prstGeom prst="rect">
                  <a:avLst/>
                </a:prstGeom>
                <a:blipFill>
                  <a:blip r:embed="rId16"/>
                  <a:stretch>
                    <a:fillRect l="-862" t="-8197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5" name="그룹 74"/>
          <p:cNvGrpSpPr/>
          <p:nvPr/>
        </p:nvGrpSpPr>
        <p:grpSpPr>
          <a:xfrm>
            <a:off x="3222358" y="4014502"/>
            <a:ext cx="5012013" cy="1152359"/>
            <a:chOff x="3226946" y="4185315"/>
            <a:chExt cx="5012013" cy="1152359"/>
          </a:xfrm>
        </p:grpSpPr>
        <p:sp>
          <p:nvSpPr>
            <p:cNvPr id="43" name="타원 42"/>
            <p:cNvSpPr/>
            <p:nvPr/>
          </p:nvSpPr>
          <p:spPr>
            <a:xfrm>
              <a:off x="4647572" y="4893600"/>
              <a:ext cx="374072" cy="44407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직사각형 43"/>
                <p:cNvSpPr/>
                <p:nvPr/>
              </p:nvSpPr>
              <p:spPr>
                <a:xfrm>
                  <a:off x="3581683" y="4930971"/>
                  <a:ext cx="97007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ko-KR" b="1" i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altLang="ko-KR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𝐡𝐟</m:t>
                          </m:r>
                        </m:sub>
                      </m:sSub>
                    </m:oMath>
                  </a14:m>
                  <a:r>
                    <a:rPr lang="en-US" altLang="ko-KR" smtClean="0"/>
                    <a:t> =</a:t>
                  </a:r>
                  <a:endParaRPr lang="ko-KR" altLang="en-US"/>
                </a:p>
              </p:txBody>
            </p:sp>
          </mc:Choice>
          <mc:Fallback xmlns="">
            <p:sp>
              <p:nvSpPr>
                <p:cNvPr id="44" name="직사각형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1683" y="4930971"/>
                  <a:ext cx="970074" cy="369332"/>
                </a:xfrm>
                <a:prstGeom prst="rect">
                  <a:avLst/>
                </a:prstGeom>
                <a:blipFill>
                  <a:blip r:embed="rId17"/>
                  <a:stretch>
                    <a:fillRect t="-10000" r="-4403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4642977" y="4970533"/>
                  <a:ext cx="1095364" cy="2902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ko-KR" b="0" i="0" smtClean="0">
                                <a:latin typeface="Cambria Math" panose="02040503050406030204" pitchFamily="18" charset="0"/>
                              </a:rPr>
                              <m:t>hf</m:t>
                            </m:r>
                          </m:sup>
                        </m:sSup>
                        <m:sSub>
                          <m:sSubPr>
                            <m:ctrlPr>
                              <a:rPr lang="en-US" altLang="ko-KR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ko-KR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altLang="ko-KR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1" i="1" smtClean="0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altLang="ko-KR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ko-KR" altLang="en-US" b="1"/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2977" y="4970533"/>
                  <a:ext cx="1095364" cy="290208"/>
                </a:xfrm>
                <a:prstGeom prst="rect">
                  <a:avLst/>
                </a:prstGeom>
                <a:blipFill>
                  <a:blip r:embed="rId18"/>
                  <a:stretch>
                    <a:fillRect l="-3889" r="-556" b="-1875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3" name="TextBox 72"/>
            <p:cNvSpPr txBox="1"/>
            <p:nvPr/>
          </p:nvSpPr>
          <p:spPr>
            <a:xfrm>
              <a:off x="3226946" y="4185315"/>
              <a:ext cx="501201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mtClean="0"/>
                <a:t>Strong hyperfine interaction </a:t>
              </a:r>
            </a:p>
            <a:p>
              <a:r>
                <a:rPr lang="en-US" altLang="ko-KR"/>
                <a:t> </a:t>
              </a:r>
              <a:r>
                <a:rPr lang="en-US" altLang="ko-KR" smtClean="0"/>
                <a:t>   for the light quarks inside a heavy baryon</a:t>
              </a:r>
              <a:endParaRPr lang="ko-KR" altLang="en-US"/>
            </a:p>
          </p:txBody>
        </p:sp>
      </p:grpSp>
      <p:grpSp>
        <p:nvGrpSpPr>
          <p:cNvPr id="77" name="그룹 76"/>
          <p:cNvGrpSpPr/>
          <p:nvPr/>
        </p:nvGrpSpPr>
        <p:grpSpPr>
          <a:xfrm>
            <a:off x="3231684" y="5459663"/>
            <a:ext cx="4500014" cy="1104896"/>
            <a:chOff x="3226946" y="5549684"/>
            <a:chExt cx="4500014" cy="11048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직사각형 45"/>
                <p:cNvSpPr/>
                <p:nvPr/>
              </p:nvSpPr>
              <p:spPr>
                <a:xfrm>
                  <a:off x="3592312" y="6233386"/>
                  <a:ext cx="1378839" cy="3983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b="1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altLang="ko-KR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𝐬𝐨𝐥</m:t>
                          </m:r>
                          <m:r>
                            <a:rPr lang="en-US" altLang="ko-KR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ko-KR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</m:sub>
                        <m:sup>
                          <m:r>
                            <a:rPr lang="en-US" altLang="ko-KR" b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𝐂𝐨𝐮𝐥</m:t>
                          </m:r>
                        </m:sup>
                      </m:sSubSup>
                    </m:oMath>
                  </a14:m>
                  <a:r>
                    <a:rPr lang="ko-KR" altLang="en-US" smtClean="0"/>
                    <a:t> </a:t>
                  </a:r>
                  <a:r>
                    <a:rPr lang="en-US" altLang="ko-KR" smtClean="0"/>
                    <a:t>= </a:t>
                  </a:r>
                  <a:endParaRPr lang="ko-KR" altLang="en-US"/>
                </a:p>
              </p:txBody>
            </p:sp>
          </mc:Choice>
          <mc:Fallback xmlns="">
            <p:sp>
              <p:nvSpPr>
                <p:cNvPr id="46" name="직사각형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2312" y="6233386"/>
                  <a:ext cx="1378839" cy="398314"/>
                </a:xfrm>
                <a:prstGeom prst="rect">
                  <a:avLst/>
                </a:prstGeom>
                <a:blipFill>
                  <a:blip r:embed="rId19"/>
                  <a:stretch>
                    <a:fillRect t="-4615" r="-2655" b="-2153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타원 47"/>
            <p:cNvSpPr/>
            <p:nvPr/>
          </p:nvSpPr>
          <p:spPr>
            <a:xfrm>
              <a:off x="4840748" y="6210506"/>
              <a:ext cx="788359" cy="44407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4907734" y="6233386"/>
                  <a:ext cx="1463606" cy="2862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b="0" i="0" smtClean="0">
                                <a:latin typeface="Cambria Math" panose="02040503050406030204" pitchFamily="18" charset="0"/>
                              </a:rPr>
                              <m:t>sol</m:t>
                            </m:r>
                            <m:r>
                              <a:rPr lang="en-US" altLang="ko-KR" b="0" i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ko-KR" b="0" i="0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</m:acc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b="0" i="0" smtClean="0">
                                <a:latin typeface="Cambria Math" panose="02040503050406030204" pitchFamily="18" charset="0"/>
                              </a:rPr>
                              <m:t>sol</m:t>
                            </m:r>
                          </m:sub>
                        </m:sSub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</m:acc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ko-KR" b="0" i="0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oMath>
                    </m:oMathPara>
                  </a14:m>
                  <a:endParaRPr lang="ko-KR" altLang="en-US"/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7734" y="6233386"/>
                  <a:ext cx="1463606" cy="286297"/>
                </a:xfrm>
                <a:prstGeom prst="rect">
                  <a:avLst/>
                </a:prstGeom>
                <a:blipFill>
                  <a:blip r:embed="rId20"/>
                  <a:stretch>
                    <a:fillRect l="-417" t="-17021" r="-13333" b="-3191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TextBox 73"/>
            <p:cNvSpPr txBox="1"/>
            <p:nvPr/>
          </p:nvSpPr>
          <p:spPr>
            <a:xfrm>
              <a:off x="3226946" y="5549684"/>
              <a:ext cx="450001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mtClean="0"/>
                <a:t>Coulomb interaction </a:t>
              </a:r>
            </a:p>
            <a:p>
              <a:r>
                <a:rPr lang="en-US" altLang="ko-KR" smtClean="0"/>
                <a:t>     between a soliton and a heavy quark</a:t>
              </a:r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065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그림 2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34" y="1047597"/>
            <a:ext cx="8621036" cy="51004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sp>
        <p:nvSpPr>
          <p:cNvPr id="329" name="TextBox 328"/>
          <p:cNvSpPr txBox="1"/>
          <p:nvPr/>
        </p:nvSpPr>
        <p:spPr>
          <a:xfrm>
            <a:off x="2814142" y="1577543"/>
            <a:ext cx="65" cy="27699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0" tIns="0" rIns="0" bIns="0" rtlCol="0">
            <a:spAutoFit/>
          </a:bodyPr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592720" y="369050"/>
            <a:ext cx="7774196" cy="3263149"/>
            <a:chOff x="590871" y="834718"/>
            <a:chExt cx="7537130" cy="3040722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0871" y="834718"/>
              <a:ext cx="7537130" cy="3040722"/>
            </a:xfrm>
            <a:prstGeom prst="rect">
              <a:avLst/>
            </a:prstGeom>
          </p:spPr>
        </p:pic>
        <p:sp>
          <p:nvSpPr>
            <p:cNvPr id="5" name="타원 4"/>
            <p:cNvSpPr/>
            <p:nvPr/>
          </p:nvSpPr>
          <p:spPr>
            <a:xfrm>
              <a:off x="5520267" y="1100668"/>
              <a:ext cx="414866" cy="22859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타원 5"/>
            <p:cNvSpPr/>
            <p:nvPr/>
          </p:nvSpPr>
          <p:spPr>
            <a:xfrm>
              <a:off x="5520267" y="1659468"/>
              <a:ext cx="414866" cy="22859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719" y="3632199"/>
            <a:ext cx="7774197" cy="314807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6867" y="72477"/>
            <a:ext cx="1820048" cy="29285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1148" y="91901"/>
            <a:ext cx="2076696" cy="27342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8956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699" y="127153"/>
            <a:ext cx="6434601" cy="6612467"/>
          </a:xfrm>
          <a:prstGeom prst="rect">
            <a:avLst/>
          </a:prstGeom>
        </p:spPr>
      </p:pic>
      <p:pic>
        <p:nvPicPr>
          <p:cNvPr id="15" name="그림 1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156286" y="203495"/>
            <a:ext cx="6400186" cy="6552000"/>
          </a:xfrm>
          <a:prstGeom prst="rect">
            <a:avLst/>
          </a:prstGeom>
        </p:spPr>
      </p:pic>
      <p:sp>
        <p:nvSpPr>
          <p:cNvPr id="16" name="타원 15"/>
          <p:cNvSpPr>
            <a:spLocks noChangeAspect="1"/>
          </p:cNvSpPr>
          <p:nvPr/>
        </p:nvSpPr>
        <p:spPr>
          <a:xfrm rot="14305917">
            <a:off x="5846857" y="1241834"/>
            <a:ext cx="134386" cy="139606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/>
          <p:cNvSpPr>
            <a:spLocks noChangeAspect="1"/>
          </p:cNvSpPr>
          <p:nvPr/>
        </p:nvSpPr>
        <p:spPr>
          <a:xfrm rot="14305917">
            <a:off x="6319319" y="2102507"/>
            <a:ext cx="134386" cy="139606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타원 51"/>
          <p:cNvSpPr>
            <a:spLocks noChangeAspect="1"/>
          </p:cNvSpPr>
          <p:nvPr/>
        </p:nvSpPr>
        <p:spPr>
          <a:xfrm rot="14305917">
            <a:off x="6324225" y="1815604"/>
            <a:ext cx="134386" cy="139606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타원 52"/>
          <p:cNvSpPr>
            <a:spLocks noChangeAspect="1"/>
          </p:cNvSpPr>
          <p:nvPr/>
        </p:nvSpPr>
        <p:spPr>
          <a:xfrm rot="14305917">
            <a:off x="5843238" y="974733"/>
            <a:ext cx="134386" cy="139606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타원 45"/>
          <p:cNvSpPr>
            <a:spLocks noChangeAspect="1"/>
          </p:cNvSpPr>
          <p:nvPr/>
        </p:nvSpPr>
        <p:spPr>
          <a:xfrm rot="14305917">
            <a:off x="5610485" y="238465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/>
          <p:cNvSpPr>
            <a:spLocks noChangeAspect="1"/>
          </p:cNvSpPr>
          <p:nvPr/>
        </p:nvSpPr>
        <p:spPr>
          <a:xfrm rot="14305917">
            <a:off x="5605239" y="2950182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타원 53"/>
          <p:cNvSpPr>
            <a:spLocks noChangeAspect="1"/>
          </p:cNvSpPr>
          <p:nvPr/>
        </p:nvSpPr>
        <p:spPr>
          <a:xfrm rot="14305917">
            <a:off x="5610485" y="3240895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타원 54"/>
          <p:cNvSpPr>
            <a:spLocks noChangeAspect="1"/>
          </p:cNvSpPr>
          <p:nvPr/>
        </p:nvSpPr>
        <p:spPr>
          <a:xfrm rot="14305917">
            <a:off x="5610233" y="2670247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타원 55"/>
          <p:cNvSpPr>
            <a:spLocks noChangeAspect="1"/>
          </p:cNvSpPr>
          <p:nvPr/>
        </p:nvSpPr>
        <p:spPr>
          <a:xfrm rot="14305917">
            <a:off x="5599499" y="3505415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타원 56"/>
          <p:cNvSpPr>
            <a:spLocks noChangeAspect="1"/>
          </p:cNvSpPr>
          <p:nvPr/>
        </p:nvSpPr>
        <p:spPr>
          <a:xfrm rot="14305917">
            <a:off x="6019573" y="4079759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/>
          <p:cNvSpPr>
            <a:spLocks noChangeAspect="1"/>
          </p:cNvSpPr>
          <p:nvPr/>
        </p:nvSpPr>
        <p:spPr>
          <a:xfrm rot="14305917">
            <a:off x="6022487" y="4364434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타원 59"/>
          <p:cNvSpPr>
            <a:spLocks noChangeAspect="1"/>
          </p:cNvSpPr>
          <p:nvPr/>
        </p:nvSpPr>
        <p:spPr>
          <a:xfrm rot="14305917">
            <a:off x="6021527" y="4643624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타원 60"/>
          <p:cNvSpPr>
            <a:spLocks noChangeAspect="1"/>
          </p:cNvSpPr>
          <p:nvPr/>
        </p:nvSpPr>
        <p:spPr>
          <a:xfrm rot="14305917">
            <a:off x="6024441" y="4928299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타원 61"/>
          <p:cNvSpPr>
            <a:spLocks noChangeAspect="1"/>
          </p:cNvSpPr>
          <p:nvPr/>
        </p:nvSpPr>
        <p:spPr>
          <a:xfrm rot="14305917">
            <a:off x="6623638" y="5195087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타원 62"/>
          <p:cNvSpPr>
            <a:spLocks noChangeAspect="1"/>
          </p:cNvSpPr>
          <p:nvPr/>
        </p:nvSpPr>
        <p:spPr>
          <a:xfrm rot="14305917">
            <a:off x="6627123" y="549332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1949224" y="3450970"/>
            <a:ext cx="1011008" cy="275332"/>
          </a:xfrm>
          <a:prstGeom prst="rect">
            <a:avLst/>
          </a:prstGeom>
          <a:noFill/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2030137" y="1175244"/>
            <a:ext cx="936104" cy="275332"/>
          </a:xfrm>
          <a:prstGeom prst="rect">
            <a:avLst/>
          </a:prstGeom>
          <a:noFill/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직사각형 64"/>
          <p:cNvSpPr/>
          <p:nvPr/>
        </p:nvSpPr>
        <p:spPr>
          <a:xfrm>
            <a:off x="1960245" y="4570500"/>
            <a:ext cx="1011008" cy="275332"/>
          </a:xfrm>
          <a:prstGeom prst="rect">
            <a:avLst/>
          </a:prstGeom>
          <a:noFill/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직사각형 65"/>
          <p:cNvSpPr/>
          <p:nvPr/>
        </p:nvSpPr>
        <p:spPr>
          <a:xfrm>
            <a:off x="1948000" y="4847170"/>
            <a:ext cx="1011008" cy="275332"/>
          </a:xfrm>
          <a:prstGeom prst="rect">
            <a:avLst/>
          </a:prstGeom>
          <a:noFill/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타원 67"/>
          <p:cNvSpPr>
            <a:spLocks noChangeAspect="1"/>
          </p:cNvSpPr>
          <p:nvPr/>
        </p:nvSpPr>
        <p:spPr>
          <a:xfrm rot="14305917">
            <a:off x="4582629" y="98142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타원 68"/>
          <p:cNvSpPr>
            <a:spLocks noChangeAspect="1"/>
          </p:cNvSpPr>
          <p:nvPr/>
        </p:nvSpPr>
        <p:spPr>
          <a:xfrm rot="14305917">
            <a:off x="4583802" y="1254145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타원 88"/>
          <p:cNvSpPr>
            <a:spLocks noChangeAspect="1"/>
          </p:cNvSpPr>
          <p:nvPr/>
        </p:nvSpPr>
        <p:spPr>
          <a:xfrm rot="14305917">
            <a:off x="5064334" y="1825019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타원 89"/>
          <p:cNvSpPr>
            <a:spLocks noChangeAspect="1"/>
          </p:cNvSpPr>
          <p:nvPr/>
        </p:nvSpPr>
        <p:spPr>
          <a:xfrm rot="14305917">
            <a:off x="5066379" y="210049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타원 90"/>
          <p:cNvSpPr>
            <a:spLocks noChangeAspect="1"/>
          </p:cNvSpPr>
          <p:nvPr/>
        </p:nvSpPr>
        <p:spPr>
          <a:xfrm rot="14305917">
            <a:off x="4187878" y="407151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타원 92"/>
          <p:cNvSpPr>
            <a:spLocks noChangeAspect="1"/>
          </p:cNvSpPr>
          <p:nvPr/>
        </p:nvSpPr>
        <p:spPr>
          <a:xfrm rot="14305917">
            <a:off x="5911197" y="5196041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타원 93"/>
          <p:cNvSpPr>
            <a:spLocks noChangeAspect="1"/>
          </p:cNvSpPr>
          <p:nvPr/>
        </p:nvSpPr>
        <p:spPr>
          <a:xfrm rot="14305917">
            <a:off x="5058255" y="2382810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타원 94"/>
          <p:cNvSpPr>
            <a:spLocks noChangeAspect="1"/>
          </p:cNvSpPr>
          <p:nvPr/>
        </p:nvSpPr>
        <p:spPr>
          <a:xfrm rot="14305917">
            <a:off x="5060300" y="2658287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타원 95"/>
          <p:cNvSpPr>
            <a:spLocks noChangeAspect="1"/>
          </p:cNvSpPr>
          <p:nvPr/>
        </p:nvSpPr>
        <p:spPr>
          <a:xfrm rot="14305917">
            <a:off x="5058333" y="294325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타원 96"/>
          <p:cNvSpPr>
            <a:spLocks noChangeAspect="1"/>
          </p:cNvSpPr>
          <p:nvPr/>
        </p:nvSpPr>
        <p:spPr>
          <a:xfrm rot="14305917">
            <a:off x="5060378" y="3218733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타원 97"/>
          <p:cNvSpPr>
            <a:spLocks noChangeAspect="1"/>
          </p:cNvSpPr>
          <p:nvPr/>
        </p:nvSpPr>
        <p:spPr>
          <a:xfrm rot="14305917">
            <a:off x="5058334" y="3507971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타원 99"/>
          <p:cNvSpPr>
            <a:spLocks noChangeAspect="1"/>
          </p:cNvSpPr>
          <p:nvPr/>
        </p:nvSpPr>
        <p:spPr>
          <a:xfrm rot="14305917">
            <a:off x="4191895" y="4346715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타원 100"/>
          <p:cNvSpPr>
            <a:spLocks noChangeAspect="1"/>
          </p:cNvSpPr>
          <p:nvPr/>
        </p:nvSpPr>
        <p:spPr>
          <a:xfrm rot="14305917">
            <a:off x="4188269" y="4628285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타원 101"/>
          <p:cNvSpPr>
            <a:spLocks noChangeAspect="1"/>
          </p:cNvSpPr>
          <p:nvPr/>
        </p:nvSpPr>
        <p:spPr>
          <a:xfrm rot="14305917">
            <a:off x="4192286" y="491227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타원 102"/>
          <p:cNvSpPr>
            <a:spLocks noChangeAspect="1"/>
          </p:cNvSpPr>
          <p:nvPr/>
        </p:nvSpPr>
        <p:spPr>
          <a:xfrm rot="14305917">
            <a:off x="5910745" y="548054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F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chemeClr val="accent1">
                <a:lumMod val="60000"/>
                <a:lumOff val="4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타원 123"/>
          <p:cNvSpPr>
            <a:spLocks noChangeAspect="1"/>
          </p:cNvSpPr>
          <p:nvPr/>
        </p:nvSpPr>
        <p:spPr>
          <a:xfrm rot="14305917">
            <a:off x="5495021" y="975950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타원 124"/>
          <p:cNvSpPr>
            <a:spLocks noChangeAspect="1"/>
          </p:cNvSpPr>
          <p:nvPr/>
        </p:nvSpPr>
        <p:spPr>
          <a:xfrm rot="14305917">
            <a:off x="5495057" y="124191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타원 125"/>
          <p:cNvSpPr>
            <a:spLocks noChangeAspect="1"/>
          </p:cNvSpPr>
          <p:nvPr/>
        </p:nvSpPr>
        <p:spPr>
          <a:xfrm rot="14305917">
            <a:off x="5927838" y="182488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타원 126"/>
          <p:cNvSpPr>
            <a:spLocks noChangeAspect="1"/>
          </p:cNvSpPr>
          <p:nvPr/>
        </p:nvSpPr>
        <p:spPr>
          <a:xfrm rot="14305917">
            <a:off x="5936666" y="2100377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타원 127"/>
          <p:cNvSpPr>
            <a:spLocks noChangeAspect="1"/>
          </p:cNvSpPr>
          <p:nvPr/>
        </p:nvSpPr>
        <p:spPr>
          <a:xfrm rot="14305917">
            <a:off x="5931593" y="2381880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타원 128"/>
          <p:cNvSpPr>
            <a:spLocks noChangeAspect="1"/>
          </p:cNvSpPr>
          <p:nvPr/>
        </p:nvSpPr>
        <p:spPr>
          <a:xfrm rot="14305917">
            <a:off x="5940421" y="2663721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타원 129"/>
          <p:cNvSpPr>
            <a:spLocks noChangeAspect="1"/>
          </p:cNvSpPr>
          <p:nvPr/>
        </p:nvSpPr>
        <p:spPr>
          <a:xfrm rot="14305917">
            <a:off x="5940970" y="2942123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타원 130"/>
          <p:cNvSpPr>
            <a:spLocks noChangeAspect="1"/>
          </p:cNvSpPr>
          <p:nvPr/>
        </p:nvSpPr>
        <p:spPr>
          <a:xfrm rot="14305917">
            <a:off x="5935897" y="3220451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타원 131"/>
          <p:cNvSpPr>
            <a:spLocks noChangeAspect="1"/>
          </p:cNvSpPr>
          <p:nvPr/>
        </p:nvSpPr>
        <p:spPr>
          <a:xfrm rot="14305917">
            <a:off x="5944725" y="3495942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타원 137"/>
          <p:cNvSpPr>
            <a:spLocks noChangeAspect="1"/>
          </p:cNvSpPr>
          <p:nvPr/>
        </p:nvSpPr>
        <p:spPr>
          <a:xfrm rot="14305917">
            <a:off x="5920337" y="5202918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타원 138"/>
          <p:cNvSpPr>
            <a:spLocks noChangeAspect="1"/>
          </p:cNvSpPr>
          <p:nvPr/>
        </p:nvSpPr>
        <p:spPr>
          <a:xfrm rot="14305917">
            <a:off x="5920373" y="5478409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타원 139"/>
          <p:cNvSpPr>
            <a:spLocks noChangeAspect="1"/>
          </p:cNvSpPr>
          <p:nvPr/>
        </p:nvSpPr>
        <p:spPr>
          <a:xfrm rot="14305917">
            <a:off x="6611165" y="974734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타원 140"/>
          <p:cNvSpPr>
            <a:spLocks noChangeAspect="1"/>
          </p:cNvSpPr>
          <p:nvPr/>
        </p:nvSpPr>
        <p:spPr>
          <a:xfrm rot="14305917">
            <a:off x="5571832" y="1245340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타원 141"/>
          <p:cNvSpPr>
            <a:spLocks noChangeAspect="1"/>
          </p:cNvSpPr>
          <p:nvPr/>
        </p:nvSpPr>
        <p:spPr>
          <a:xfrm rot="14305917">
            <a:off x="5571856" y="3507022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타원 143"/>
          <p:cNvSpPr>
            <a:spLocks noChangeAspect="1"/>
          </p:cNvSpPr>
          <p:nvPr/>
        </p:nvSpPr>
        <p:spPr>
          <a:xfrm rot="14305917">
            <a:off x="6610440" y="1816930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타원 144"/>
          <p:cNvSpPr>
            <a:spLocks noChangeAspect="1"/>
          </p:cNvSpPr>
          <p:nvPr/>
        </p:nvSpPr>
        <p:spPr>
          <a:xfrm rot="14305917">
            <a:off x="6613241" y="2104962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타원 145"/>
          <p:cNvSpPr>
            <a:spLocks noChangeAspect="1"/>
          </p:cNvSpPr>
          <p:nvPr/>
        </p:nvSpPr>
        <p:spPr>
          <a:xfrm rot="14305917">
            <a:off x="6610441" y="2375207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타원 146"/>
          <p:cNvSpPr>
            <a:spLocks noChangeAspect="1"/>
          </p:cNvSpPr>
          <p:nvPr/>
        </p:nvSpPr>
        <p:spPr>
          <a:xfrm rot="14305917">
            <a:off x="6613242" y="2663239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타원 147"/>
          <p:cNvSpPr>
            <a:spLocks noChangeAspect="1"/>
          </p:cNvSpPr>
          <p:nvPr/>
        </p:nvSpPr>
        <p:spPr>
          <a:xfrm rot="14305917">
            <a:off x="6610008" y="2952861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타원 148"/>
          <p:cNvSpPr>
            <a:spLocks noChangeAspect="1"/>
          </p:cNvSpPr>
          <p:nvPr/>
        </p:nvSpPr>
        <p:spPr>
          <a:xfrm rot="14305917">
            <a:off x="6612809" y="3221843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타원 149"/>
          <p:cNvSpPr>
            <a:spLocks noChangeAspect="1"/>
          </p:cNvSpPr>
          <p:nvPr/>
        </p:nvSpPr>
        <p:spPr>
          <a:xfrm rot="14305917">
            <a:off x="7300490" y="4076188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타원 150"/>
          <p:cNvSpPr>
            <a:spLocks noChangeAspect="1"/>
          </p:cNvSpPr>
          <p:nvPr/>
        </p:nvSpPr>
        <p:spPr>
          <a:xfrm rot="14305917">
            <a:off x="7300214" y="435805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타원 151"/>
          <p:cNvSpPr>
            <a:spLocks noChangeAspect="1"/>
          </p:cNvSpPr>
          <p:nvPr/>
        </p:nvSpPr>
        <p:spPr>
          <a:xfrm rot="14305917">
            <a:off x="5196734" y="4634904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타원 152"/>
          <p:cNvSpPr>
            <a:spLocks noChangeAspect="1"/>
          </p:cNvSpPr>
          <p:nvPr/>
        </p:nvSpPr>
        <p:spPr>
          <a:xfrm rot="14305917">
            <a:off x="5194819" y="4916134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" name="타원 153"/>
          <p:cNvSpPr>
            <a:spLocks noChangeAspect="1"/>
          </p:cNvSpPr>
          <p:nvPr/>
        </p:nvSpPr>
        <p:spPr>
          <a:xfrm rot="14305917">
            <a:off x="5921277" y="5200172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타원 154"/>
          <p:cNvSpPr>
            <a:spLocks noChangeAspect="1"/>
          </p:cNvSpPr>
          <p:nvPr/>
        </p:nvSpPr>
        <p:spPr>
          <a:xfrm rot="14305917">
            <a:off x="5919362" y="5481402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7030A0"/>
            </a:solidFill>
          </a:ln>
          <a:effectLst>
            <a:glow rad="101600">
              <a:srgbClr val="7030A0">
                <a:alpha val="40000"/>
              </a:srgbClr>
            </a:glow>
            <a:outerShdw blurRad="50800" dist="152400" dir="9600000" sx="80000" sy="80000" algn="r" rotWithShape="0">
              <a:srgbClr val="7030A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직선 연결선 4"/>
          <p:cNvCxnSpPr/>
          <p:nvPr/>
        </p:nvCxnSpPr>
        <p:spPr>
          <a:xfrm flipV="1">
            <a:off x="5980159" y="863297"/>
            <a:ext cx="6396" cy="5206139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직사각형 142"/>
              <p:cNvSpPr/>
              <p:nvPr/>
            </p:nvSpPr>
            <p:spPr>
              <a:xfrm>
                <a:off x="102350" y="96245"/>
                <a:ext cx="3376116" cy="682816"/>
              </a:xfrm>
              <a:prstGeom prst="rect">
                <a:avLst/>
              </a:prstGeom>
              <a:ln w="28575">
                <a:solidFill>
                  <a:srgbClr val="FF66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altLang="ko-KR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sSubSup>
                      <m:sSubSupPr>
                        <m:ctrlPr>
                          <a:rPr lang="en-US" altLang="ko-KR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sSub>
                          <m:sSubPr>
                            <m:ctrlPr>
                              <a:rPr lang="en-US" altLang="ko-KR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altLang="ko-KR" sz="16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𝐡</m:t>
                            </m:r>
                          </m:sub>
                        </m:sSub>
                      </m:sub>
                      <m:sup>
                        <m:r>
                          <a:rPr lang="en-US" altLang="ko-KR" sz="16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𝐭𝐨𝐭𝐚𝐥</m:t>
                        </m:r>
                      </m:sup>
                    </m:sSubSup>
                    <m:r>
                      <a:rPr lang="en-US" altLang="ko-KR" sz="1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ko-KR" sz="1600" b="1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altLang="ko-K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𝐬𝐨𝐥</m:t>
                          </m:r>
                        </m:sub>
                        <m:sup>
                          <m:r>
                            <a:rPr lang="en-US" altLang="ko-KR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𝐄𝐌</m:t>
                          </m:r>
                        </m:sup>
                      </m:sSubSup>
                      <m:r>
                        <a:rPr lang="en-US" altLang="ko-KR" sz="1600" b="1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1600" b="1" i="1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6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𝜟</m:t>
                          </m:r>
                          <m:r>
                            <a:rPr lang="en-US" altLang="ko-KR" sz="16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sz="1600" b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16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𝒔𝒃</m:t>
                          </m:r>
                        </m:sub>
                        <m:sup>
                          <m:r>
                            <a:rPr lang="en-US" altLang="ko-KR" sz="16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𝒊𝒔𝒐</m:t>
                          </m:r>
                        </m:sup>
                      </m:sSubSup>
                      <m:r>
                        <a:rPr lang="en-US" altLang="ko-KR" sz="1600" b="1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16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altLang="ko-KR" sz="16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sz="16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𝒉𝒇</m:t>
                          </m:r>
                        </m:sub>
                      </m:sSub>
                      <m:r>
                        <a:rPr lang="en-US" altLang="ko-KR" sz="1600" b="1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1600" b="1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600" b="1" i="1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𝜟</m:t>
                          </m:r>
                          <m:r>
                            <a:rPr lang="en-US" altLang="ko-KR" sz="1600" b="1" i="1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sz="1600" b="1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1600" b="1" i="1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𝐬𝐨𝐥</m:t>
                          </m:r>
                          <m:r>
                            <a:rPr lang="en-US" altLang="ko-KR" sz="1600" b="1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ko-KR" sz="1600" b="1" i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𝐡</m:t>
                          </m:r>
                        </m:sub>
                        <m:sup>
                          <m:r>
                            <a:rPr lang="en-US" altLang="ko-KR" sz="1600" b="1" i="1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𝑪𝒐𝒖𝒍</m:t>
                          </m:r>
                        </m:sup>
                      </m:sSubSup>
                    </m:oMath>
                  </m:oMathPara>
                </a14:m>
                <a:endParaRPr lang="ko-KR" altLang="en-US" sz="1600" b="1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43" name="직사각형 1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0" y="96245"/>
                <a:ext cx="3376116" cy="6828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FF66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왼쪽 중괄호 48"/>
          <p:cNvSpPr/>
          <p:nvPr/>
        </p:nvSpPr>
        <p:spPr>
          <a:xfrm>
            <a:off x="1854641" y="950743"/>
            <a:ext cx="175496" cy="466998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왼쪽 중괄호 49"/>
          <p:cNvSpPr/>
          <p:nvPr/>
        </p:nvSpPr>
        <p:spPr>
          <a:xfrm>
            <a:off x="1659075" y="1833852"/>
            <a:ext cx="200256" cy="1835159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왼쪽 중괄호 58"/>
          <p:cNvSpPr/>
          <p:nvPr/>
        </p:nvSpPr>
        <p:spPr>
          <a:xfrm>
            <a:off x="1040485" y="4047526"/>
            <a:ext cx="369010" cy="1055400"/>
          </a:xfrm>
          <a:prstGeom prst="leftBrace">
            <a:avLst>
              <a:gd name="adj1" fmla="val 8333"/>
              <a:gd name="adj2" fmla="val 48418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2209" y="4320943"/>
                <a:ext cx="884858" cy="5545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en-US" altLang="ko-KR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" y="4320943"/>
                <a:ext cx="884858" cy="554575"/>
              </a:xfrm>
              <a:prstGeom prst="rect">
                <a:avLst/>
              </a:prstGeom>
              <a:blipFill>
                <a:blip r:embed="rId6"/>
                <a:stretch>
                  <a:fillRect l="-685" r="-4110" b="-1648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/>
              <p:cNvSpPr txBox="1"/>
              <p:nvPr/>
            </p:nvSpPr>
            <p:spPr>
              <a:xfrm>
                <a:off x="1001098" y="906954"/>
                <a:ext cx="884858" cy="5545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altLang="ko-KR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altLang="ko-KR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158" name="TextBox 1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098" y="906954"/>
                <a:ext cx="884858" cy="554575"/>
              </a:xfrm>
              <a:prstGeom prst="rect">
                <a:avLst/>
              </a:prstGeom>
              <a:blipFill>
                <a:blip r:embed="rId7"/>
                <a:stretch>
                  <a:fillRect l="-690" t="-1099" r="-6207" b="-1648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TextBox 158"/>
              <p:cNvSpPr txBox="1"/>
              <p:nvPr/>
            </p:nvSpPr>
            <p:spPr>
              <a:xfrm>
                <a:off x="853716" y="2501826"/>
                <a:ext cx="884858" cy="5545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en-US" altLang="ko-KR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159" name="TextBox 1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716" y="2501826"/>
                <a:ext cx="884858" cy="554575"/>
              </a:xfrm>
              <a:prstGeom prst="rect">
                <a:avLst/>
              </a:prstGeom>
              <a:blipFill>
                <a:blip r:embed="rId8"/>
                <a:stretch>
                  <a:fillRect l="-690" r="-4828" b="-1648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0" name="왼쪽 중괄호 159"/>
          <p:cNvSpPr/>
          <p:nvPr/>
        </p:nvSpPr>
        <p:spPr>
          <a:xfrm>
            <a:off x="1040485" y="5171097"/>
            <a:ext cx="150214" cy="485826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TextBox 160"/>
              <p:cNvSpPr txBox="1"/>
              <p:nvPr/>
            </p:nvSpPr>
            <p:spPr>
              <a:xfrm>
                <a:off x="0" y="5146334"/>
                <a:ext cx="89928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en-US" altLang="ko-KR" b="1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 ∑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1" i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161" name="TextBox 1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46334"/>
                <a:ext cx="899285" cy="553998"/>
              </a:xfrm>
              <a:prstGeom prst="rect">
                <a:avLst/>
              </a:prstGeom>
              <a:blipFill>
                <a:blip r:embed="rId9"/>
                <a:stretch>
                  <a:fillRect l="-1351" r="-4054" b="-1868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3" name="그룹 82"/>
          <p:cNvGrpSpPr/>
          <p:nvPr/>
        </p:nvGrpSpPr>
        <p:grpSpPr>
          <a:xfrm>
            <a:off x="7592919" y="711200"/>
            <a:ext cx="1491814" cy="2854545"/>
            <a:chOff x="7592919" y="711200"/>
            <a:chExt cx="1491814" cy="2854545"/>
          </a:xfrm>
        </p:grpSpPr>
        <p:grpSp>
          <p:nvGrpSpPr>
            <p:cNvPr id="48" name="그룹 47"/>
            <p:cNvGrpSpPr/>
            <p:nvPr/>
          </p:nvGrpSpPr>
          <p:grpSpPr>
            <a:xfrm>
              <a:off x="7592919" y="906954"/>
              <a:ext cx="1352669" cy="2459286"/>
              <a:chOff x="507461" y="768685"/>
              <a:chExt cx="1352669" cy="245928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직사각형 6"/>
                  <p:cNvSpPr/>
                  <p:nvPr/>
                </p:nvSpPr>
                <p:spPr>
                  <a:xfrm>
                    <a:off x="516394" y="1458890"/>
                    <a:ext cx="853888" cy="39857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ko-KR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ko-K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sb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altLang="ko-KR">
                                  <a:latin typeface="Cambria Math" panose="02040503050406030204" pitchFamily="18" charset="0"/>
                                </a:rPr>
                                <m:t>iso</m:t>
                              </m:r>
                            </m:sup>
                          </m:sSubSup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7" name="직사각형 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6394" y="1458890"/>
                    <a:ext cx="853888" cy="398571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4615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직사각형 7"/>
                  <p:cNvSpPr/>
                  <p:nvPr/>
                </p:nvSpPr>
                <p:spPr>
                  <a:xfrm>
                    <a:off x="507461" y="768685"/>
                    <a:ext cx="874727" cy="39344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ko-KR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sol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EM</m:t>
                              </m:r>
                            </m:sup>
                          </m:sSubSup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8" name="직사각형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7461" y="768685"/>
                    <a:ext cx="874727" cy="393441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b="-4688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직사각형 8"/>
                  <p:cNvSpPr/>
                  <p:nvPr/>
                </p:nvSpPr>
                <p:spPr>
                  <a:xfrm>
                    <a:off x="530705" y="2195787"/>
                    <a:ext cx="760978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en-US" altLang="ko-KR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hf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9" name="직사각형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0705" y="2195787"/>
                    <a:ext cx="760978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 b="-5000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직사각형 9"/>
                  <p:cNvSpPr/>
                  <p:nvPr/>
                </p:nvSpPr>
                <p:spPr>
                  <a:xfrm>
                    <a:off x="530705" y="2828631"/>
                    <a:ext cx="1108830" cy="39934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ko-KR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ko-KR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sol</m:t>
                              </m:r>
                              <m: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Coul</m:t>
                              </m:r>
                            </m:sup>
                          </m:sSubSup>
                        </m:oMath>
                      </m:oMathPara>
                    </a14:m>
                    <a:endParaRPr lang="ko-KR" altLang="en-US" dirty="0"/>
                  </a:p>
                </p:txBody>
              </p:sp>
            </mc:Choice>
            <mc:Fallback xmlns="">
              <p:sp>
                <p:nvSpPr>
                  <p:cNvPr id="10" name="직사각형 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0705" y="2828631"/>
                    <a:ext cx="1108830" cy="399340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b="-6154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1" name="타원 10"/>
              <p:cNvSpPr>
                <a:spLocks noChangeAspect="1"/>
              </p:cNvSpPr>
              <p:nvPr/>
            </p:nvSpPr>
            <p:spPr>
              <a:xfrm rot="14305917">
                <a:off x="1723134" y="895601"/>
                <a:ext cx="134386" cy="139606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solidFill>
                  <a:srgbClr val="FF0000"/>
                </a:solidFill>
              </a:ln>
              <a:effectLst>
                <a:glow rad="101600">
                  <a:srgbClr val="FF0000">
                    <a:alpha val="40000"/>
                  </a:srgbClr>
                </a:glow>
                <a:outerShdw blurRad="50800" dist="152400" dir="9600000" sx="80000" sy="80000" algn="r" rotWithShape="0">
                  <a:srgbClr val="FF66CC">
                    <a:alpha val="40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타원 11"/>
              <p:cNvSpPr>
                <a:spLocks noChangeAspect="1"/>
              </p:cNvSpPr>
              <p:nvPr/>
            </p:nvSpPr>
            <p:spPr>
              <a:xfrm rot="14305917">
                <a:off x="1705347" y="1593325"/>
                <a:ext cx="134386" cy="139606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solidFill>
                  <a:srgbClr val="00B0F0"/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50800" dist="152400" dir="9600000" sx="80000" sy="80000" algn="r" rotWithShape="0">
                  <a:schemeClr val="accent1">
                    <a:lumMod val="60000"/>
                    <a:lumOff val="40000"/>
                    <a:alpha val="40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타원 12"/>
              <p:cNvSpPr>
                <a:spLocks noChangeAspect="1"/>
              </p:cNvSpPr>
              <p:nvPr/>
            </p:nvSpPr>
            <p:spPr>
              <a:xfrm rot="14305917">
                <a:off x="1706386" y="2320401"/>
                <a:ext cx="134386" cy="139606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solidFill>
                  <a:srgbClr val="00B050"/>
                </a:solidFill>
              </a:ln>
              <a:effectLst>
                <a:glow rad="101600">
                  <a:srgbClr val="00B050">
                    <a:alpha val="40000"/>
                  </a:srgbClr>
                </a:glow>
                <a:outerShdw blurRad="50800" dist="152400" dir="9600000" sx="80000" sy="80000" algn="r" rotWithShape="0">
                  <a:srgbClr val="00B050">
                    <a:alpha val="40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타원 13"/>
              <p:cNvSpPr>
                <a:spLocks noChangeAspect="1"/>
              </p:cNvSpPr>
              <p:nvPr/>
            </p:nvSpPr>
            <p:spPr>
              <a:xfrm rot="14305917">
                <a:off x="1705347" y="2958496"/>
                <a:ext cx="134386" cy="139606"/>
              </a:xfrm>
              <a:prstGeom prst="ellipse">
                <a:avLst/>
              </a:prstGeom>
              <a:solidFill>
                <a:schemeClr val="bg1">
                  <a:alpha val="0"/>
                </a:schemeClr>
              </a:solidFill>
              <a:ln>
                <a:solidFill>
                  <a:srgbClr val="7030A0"/>
                </a:solidFill>
              </a:ln>
              <a:effectLst>
                <a:glow rad="101600">
                  <a:srgbClr val="7030A0">
                    <a:alpha val="40000"/>
                  </a:srgbClr>
                </a:glow>
                <a:outerShdw blurRad="50800" dist="152400" dir="9600000" sx="80000" sy="80000" algn="r" rotWithShape="0">
                  <a:srgbClr val="7030A0">
                    <a:alpha val="40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01600"/>
                <a:bevelB w="19050" h="825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9" name="모서리가 둥근 직사각형 78"/>
            <p:cNvSpPr/>
            <p:nvPr/>
          </p:nvSpPr>
          <p:spPr>
            <a:xfrm>
              <a:off x="7616163" y="711200"/>
              <a:ext cx="1468570" cy="2854545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2" name="타원 161"/>
          <p:cNvSpPr>
            <a:spLocks noChangeAspect="1"/>
          </p:cNvSpPr>
          <p:nvPr/>
        </p:nvSpPr>
        <p:spPr>
          <a:xfrm rot="14305917">
            <a:off x="6191430" y="4073706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타원 162"/>
          <p:cNvSpPr>
            <a:spLocks noChangeAspect="1"/>
          </p:cNvSpPr>
          <p:nvPr/>
        </p:nvSpPr>
        <p:spPr>
          <a:xfrm rot="14305917">
            <a:off x="6178420" y="4355209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타원 163"/>
          <p:cNvSpPr>
            <a:spLocks noChangeAspect="1"/>
          </p:cNvSpPr>
          <p:nvPr/>
        </p:nvSpPr>
        <p:spPr>
          <a:xfrm rot="14305917">
            <a:off x="6180898" y="4637050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" name="타원 164"/>
          <p:cNvSpPr>
            <a:spLocks noChangeAspect="1"/>
          </p:cNvSpPr>
          <p:nvPr/>
        </p:nvSpPr>
        <p:spPr>
          <a:xfrm rot="14305917">
            <a:off x="6181447" y="4924977"/>
            <a:ext cx="134386" cy="13960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00B050"/>
            </a:solidFill>
          </a:ln>
          <a:effectLst>
            <a:glow rad="101600">
              <a:srgbClr val="00B050">
                <a:alpha val="40000"/>
              </a:srgbClr>
            </a:glow>
            <a:outerShdw blurRad="50800" dist="152400" dir="9600000" sx="80000" sy="80000" algn="r" rotWithShape="0">
              <a:srgbClr val="00B05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522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2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2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2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2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2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2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2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2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2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2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2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2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2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2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2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2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2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2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2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2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6" dur="2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2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2" dur="2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2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8" dur="2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2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2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7" dur="2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0" dur="2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2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6" dur="2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2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2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2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2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2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2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2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2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2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2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2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2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5" dur="2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8" dur="2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1" dur="2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2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2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0" dur="2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3" dur="2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6" dur="2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9" dur="2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2" dur="2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5" dur="2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8" dur="2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1" dur="2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4" dur="2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7" dur="2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46" grpId="0" animBg="1"/>
      <p:bldP spid="46" grpId="1" animBg="1"/>
      <p:bldP spid="47" grpId="0" animBg="1"/>
      <p:bldP spid="47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8" grpId="0" animBg="1"/>
      <p:bldP spid="68" grpId="1" animBg="1"/>
      <p:bldP spid="69" grpId="0" animBg="1"/>
      <p:bldP spid="69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7" grpId="0" animBg="1"/>
      <p:bldP spid="127" grpId="1" animBg="1"/>
      <p:bldP spid="128" grpId="0" animBg="1"/>
      <p:bldP spid="128" grpId="1" animBg="1"/>
      <p:bldP spid="129" grpId="0" animBg="1"/>
      <p:bldP spid="129" grpId="1" animBg="1"/>
      <p:bldP spid="130" grpId="0" animBg="1"/>
      <p:bldP spid="130" grpId="1" animBg="1"/>
      <p:bldP spid="131" grpId="0" animBg="1"/>
      <p:bldP spid="131" grpId="1" animBg="1"/>
      <p:bldP spid="132" grpId="0" animBg="1"/>
      <p:bldP spid="132" grpId="1" animBg="1"/>
      <p:bldP spid="138" grpId="0" animBg="1"/>
      <p:bldP spid="138" grpId="1" animBg="1"/>
      <p:bldP spid="139" grpId="0" animBg="1"/>
      <p:bldP spid="139" grpId="1" animBg="1"/>
      <p:bldP spid="140" grpId="0" animBg="1"/>
      <p:bldP spid="140" grpId="1" animBg="1"/>
      <p:bldP spid="141" grpId="0" animBg="1"/>
      <p:bldP spid="141" grpId="1" animBg="1"/>
      <p:bldP spid="142" grpId="0" animBg="1"/>
      <p:bldP spid="142" grpId="1" animBg="1"/>
      <p:bldP spid="144" grpId="0" animBg="1"/>
      <p:bldP spid="144" grpId="1" animBg="1"/>
      <p:bldP spid="145" grpId="0" animBg="1"/>
      <p:bldP spid="145" grpId="1" animBg="1"/>
      <p:bldP spid="146" grpId="0" animBg="1"/>
      <p:bldP spid="146" grpId="1" animBg="1"/>
      <p:bldP spid="147" grpId="0" animBg="1"/>
      <p:bldP spid="147" grpId="1" animBg="1"/>
      <p:bldP spid="148" grpId="0" animBg="1"/>
      <p:bldP spid="148" grpId="1" animBg="1"/>
      <p:bldP spid="149" grpId="0" animBg="1"/>
      <p:bldP spid="149" grpId="1" animBg="1"/>
      <p:bldP spid="150" grpId="0" animBg="1"/>
      <p:bldP spid="150" grpId="1" animBg="1"/>
      <p:bldP spid="151" grpId="0" animBg="1"/>
      <p:bldP spid="151" grpId="1" animBg="1"/>
      <p:bldP spid="152" grpId="0" animBg="1"/>
      <p:bldP spid="152" grpId="1" animBg="1"/>
      <p:bldP spid="153" grpId="0" animBg="1"/>
      <p:bldP spid="153" grpId="1" animBg="1"/>
      <p:bldP spid="154" grpId="0" animBg="1"/>
      <p:bldP spid="154" grpId="1" animBg="1"/>
      <p:bldP spid="155" grpId="0" animBg="1"/>
      <p:bldP spid="155" grpId="1" animBg="1"/>
      <p:bldP spid="162" grpId="0" animBg="1"/>
      <p:bldP spid="162" grpId="1" animBg="1"/>
      <p:bldP spid="163" grpId="0" animBg="1"/>
      <p:bldP spid="163" grpId="1" animBg="1"/>
      <p:bldP spid="164" grpId="0" animBg="1"/>
      <p:bldP spid="164" grpId="1" animBg="1"/>
      <p:bldP spid="165" grpId="0" animBg="1"/>
      <p:bldP spid="165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/>
          <p:cNvSpPr/>
          <p:nvPr/>
        </p:nvSpPr>
        <p:spPr>
          <a:xfrm>
            <a:off x="2660071" y="382386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241069" y="219064"/>
            <a:ext cx="8636011" cy="6392672"/>
            <a:chOff x="241069" y="219064"/>
            <a:chExt cx="8636011" cy="6392672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0267" y="219064"/>
              <a:ext cx="8566813" cy="6392672"/>
            </a:xfrm>
            <a:prstGeom prst="rect">
              <a:avLst/>
            </a:prstGeom>
          </p:spPr>
        </p:pic>
        <p:sp>
          <p:nvSpPr>
            <p:cNvPr id="6" name="직사각형 5"/>
            <p:cNvSpPr/>
            <p:nvPr/>
          </p:nvSpPr>
          <p:spPr>
            <a:xfrm>
              <a:off x="241069" y="1704109"/>
              <a:ext cx="889462" cy="4322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타원 7"/>
          <p:cNvSpPr/>
          <p:nvPr/>
        </p:nvSpPr>
        <p:spPr>
          <a:xfrm>
            <a:off x="6625243" y="1379913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2660071" y="382386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732414" y="1787235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3773521" y="2352502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4305992" y="2909455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3781834" y="4887884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4197469" y="5453150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071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74" y="109356"/>
            <a:ext cx="8202462" cy="6648891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6259483" y="1961804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2754283" y="268778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3078479" y="5547361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2762596" y="2912225"/>
            <a:ext cx="174568" cy="1828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373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05655" y="2605253"/>
            <a:ext cx="6056227" cy="820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defRPr/>
            </a:pPr>
            <a:r>
              <a:rPr lang="en-US" altLang="ko-KR" sz="2800" b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Studies in progress</a:t>
            </a:r>
            <a:endParaRPr lang="en-US" altLang="ko-KR" sz="2000" b="1">
              <a:solidFill>
                <a:srgbClr val="0070C0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8018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376609" y="3690197"/>
            <a:ext cx="1847265" cy="2728994"/>
            <a:chOff x="866514" y="267644"/>
            <a:chExt cx="1847265" cy="2728994"/>
          </a:xfrm>
        </p:grpSpPr>
        <p:cxnSp>
          <p:nvCxnSpPr>
            <p:cNvPr id="6" name="직선 화살표 연결선 5"/>
            <p:cNvCxnSpPr/>
            <p:nvPr/>
          </p:nvCxnSpPr>
          <p:spPr bwMode="auto">
            <a:xfrm flipV="1">
              <a:off x="1695614" y="501211"/>
              <a:ext cx="0" cy="139532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" name="TextBox 6"/>
            <p:cNvSpPr txBox="1"/>
            <p:nvPr/>
          </p:nvSpPr>
          <p:spPr>
            <a:xfrm>
              <a:off x="1574380" y="267644"/>
              <a:ext cx="270155" cy="273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Y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8" name="이등변 삼각형 7"/>
            <p:cNvSpPr/>
            <p:nvPr/>
          </p:nvSpPr>
          <p:spPr bwMode="auto">
            <a:xfrm>
              <a:off x="1240987" y="773437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1730277" y="698288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pic>
          <p:nvPicPr>
            <p:cNvPr id="10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082" y="706344"/>
              <a:ext cx="165836" cy="166767"/>
            </a:xfrm>
            <a:prstGeom prst="rect">
              <a:avLst/>
            </a:prstGeom>
            <a:solidFill>
              <a:srgbClr val="FFFFFF"/>
            </a:solidFill>
            <a:extLst/>
          </p:spPr>
        </p:pic>
        <p:pic>
          <p:nvPicPr>
            <p:cNvPr id="11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3998" y="1449660"/>
              <a:ext cx="161365" cy="159151"/>
            </a:xfrm>
            <a:prstGeom prst="rect">
              <a:avLst/>
            </a:prstGeom>
            <a:solidFill>
              <a:srgbClr val="FFFFFF"/>
            </a:solidFill>
            <a:extLst/>
          </p:spPr>
        </p:pic>
        <p:pic>
          <p:nvPicPr>
            <p:cNvPr id="12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0305" y="1449660"/>
              <a:ext cx="161365" cy="159151"/>
            </a:xfrm>
            <a:prstGeom prst="rect">
              <a:avLst/>
            </a:prstGeom>
            <a:solidFill>
              <a:srgbClr val="FFFFFF"/>
            </a:solidFill>
            <a:extLst/>
          </p:spPr>
        </p:pic>
        <p:grpSp>
          <p:nvGrpSpPr>
            <p:cNvPr id="13" name="그룹 12"/>
            <p:cNvGrpSpPr/>
            <p:nvPr/>
          </p:nvGrpSpPr>
          <p:grpSpPr>
            <a:xfrm>
              <a:off x="1028828" y="1069180"/>
              <a:ext cx="1454807" cy="282665"/>
              <a:chOff x="372071" y="3577240"/>
              <a:chExt cx="1728191" cy="350098"/>
            </a:xfrm>
          </p:grpSpPr>
          <p:cxnSp>
            <p:nvCxnSpPr>
              <p:cNvPr id="24" name="직선 연결선 23"/>
              <p:cNvCxnSpPr/>
              <p:nvPr/>
            </p:nvCxnSpPr>
            <p:spPr bwMode="auto">
              <a:xfrm>
                <a:off x="372071" y="3862836"/>
                <a:ext cx="172819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5" name="직사각형 24"/>
              <p:cNvSpPr/>
              <p:nvPr/>
            </p:nvSpPr>
            <p:spPr>
              <a:xfrm>
                <a:off x="372071" y="3588784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1554699" y="3577240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4" name="직사각형 13"/>
            <p:cNvSpPr/>
            <p:nvPr/>
          </p:nvSpPr>
          <p:spPr>
            <a:xfrm>
              <a:off x="1291542" y="1236695"/>
              <a:ext cx="511679" cy="369332"/>
            </a:xfrm>
            <a:prstGeom prst="rect">
              <a:avLst/>
            </a:prstGeom>
            <a:effectLst>
              <a:outerShdw blurRad="50800" dist="50800" dir="5400000" algn="ctr" rotWithShape="0">
                <a:srgbClr val="000000"/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  <a:latin typeface="+mj-lt"/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  <a:latin typeface="+mj-lt"/>
                </a:rPr>
                <a:t>⅓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1171655" y="458940"/>
                  <a:ext cx="54220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𝚲</m:t>
                            </m:r>
                          </m:e>
                          <m:sub>
                            <m: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1655" y="458940"/>
                  <a:ext cx="542200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962764" y="1544415"/>
                  <a:ext cx="517321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2764" y="1544415"/>
                  <a:ext cx="517321" cy="375552"/>
                </a:xfrm>
                <a:prstGeom prst="rect">
                  <a:avLst/>
                </a:prstGeom>
                <a:blipFill>
                  <a:blip r:embed="rId6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2062879" y="1537225"/>
                  <a:ext cx="53816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2879" y="1537225"/>
                  <a:ext cx="538161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2281052" y="1296593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1052" y="1296593"/>
                  <a:ext cx="390253" cy="26091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2381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1453376" y="1046730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3376" y="1046730"/>
                  <a:ext cx="298492" cy="248495"/>
                </a:xfrm>
                <a:prstGeom prst="rect">
                  <a:avLst/>
                </a:prstGeom>
                <a:blipFill>
                  <a:blip r:embed="rId9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1138187" y="2472968"/>
                  <a:ext cx="1077859" cy="52367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prstClr val="black"/>
                      </a:solidFill>
                    </a:rPr>
                    <a:t>[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ko-KR" alt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acc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]=</a:t>
                  </a:r>
                  <a14:m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0,1</m:t>
                          </m:r>
                        </m:e>
                      </m:d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𝐽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 1/2</m:t>
                        </m:r>
                      </m:oMath>
                    </m:oMathPara>
                  </a14:m>
                  <a:endParaRPr lang="ko-KR" altLang="en-US" sz="1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8187" y="2472968"/>
                  <a:ext cx="1077859" cy="523670"/>
                </a:xfrm>
                <a:prstGeom prst="rect">
                  <a:avLst/>
                </a:prstGeom>
                <a:blipFill>
                  <a:blip r:embed="rId10"/>
                  <a:stretch>
                    <a:fillRect l="-1695" t="-1163" b="-581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804102" y="474067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𝑢𝑑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4102" y="474067"/>
                  <a:ext cx="721929" cy="36933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l="-7627" t="-8333" r="-5085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866514" y="1838389"/>
                  <a:ext cx="6962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514" y="1838389"/>
                  <a:ext cx="696281" cy="369332"/>
                </a:xfrm>
                <a:prstGeom prst="rect">
                  <a:avLst/>
                </a:prstGeom>
                <a:blipFill>
                  <a:blip r:embed="rId12"/>
                  <a:stretch>
                    <a:fillRect l="-7895" t="-8197" r="-4386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2017498" y="1833808"/>
                  <a:ext cx="6962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7498" y="1833808"/>
                  <a:ext cx="696281" cy="369332"/>
                </a:xfrm>
                <a:prstGeom prst="rect">
                  <a:avLst/>
                </a:prstGeom>
                <a:blipFill>
                  <a:blip r:embed="rId13"/>
                  <a:stretch>
                    <a:fillRect l="-7895" t="-10000" r="-4386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그룹 26"/>
          <p:cNvGrpSpPr/>
          <p:nvPr/>
        </p:nvGrpSpPr>
        <p:grpSpPr>
          <a:xfrm>
            <a:off x="2782254" y="3609930"/>
            <a:ext cx="2757911" cy="2811334"/>
            <a:chOff x="2786385" y="210153"/>
            <a:chExt cx="2757911" cy="2811334"/>
          </a:xfrm>
        </p:grpSpPr>
        <p:cxnSp>
          <p:nvCxnSpPr>
            <p:cNvPr id="28" name="직선 화살표 연결선 27"/>
            <p:cNvCxnSpPr/>
            <p:nvPr/>
          </p:nvCxnSpPr>
          <p:spPr bwMode="auto">
            <a:xfrm flipH="1" flipV="1">
              <a:off x="4168147" y="505516"/>
              <a:ext cx="4489" cy="192560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" name="TextBox 28"/>
            <p:cNvSpPr txBox="1"/>
            <p:nvPr/>
          </p:nvSpPr>
          <p:spPr>
            <a:xfrm>
              <a:off x="4046913" y="271950"/>
              <a:ext cx="270155" cy="273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Y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30" name="이등변 삼각형 29"/>
            <p:cNvSpPr/>
            <p:nvPr/>
          </p:nvSpPr>
          <p:spPr bwMode="auto">
            <a:xfrm>
              <a:off x="3713519" y="777743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234882" y="717975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3905400" y="1258536"/>
              <a:ext cx="357867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</a:rPr>
                <a:t>⅓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3718569" y="455037"/>
                  <a:ext cx="53174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18569" y="455037"/>
                  <a:ext cx="531749" cy="369332"/>
                </a:xfrm>
                <a:prstGeom prst="rect">
                  <a:avLst/>
                </a:prstGeom>
                <a:blipFill>
                  <a:blip r:embed="rId14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이등변 삼각형 33"/>
            <p:cNvSpPr/>
            <p:nvPr/>
          </p:nvSpPr>
          <p:spPr bwMode="auto">
            <a:xfrm rot="10800000">
              <a:off x="4166288" y="777742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5" name="이등변 삼각형 34"/>
            <p:cNvSpPr/>
            <p:nvPr/>
          </p:nvSpPr>
          <p:spPr bwMode="auto">
            <a:xfrm rot="10800000">
              <a:off x="3258559" y="775078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6" name="이등변 삼각형 35"/>
            <p:cNvSpPr/>
            <p:nvPr/>
          </p:nvSpPr>
          <p:spPr bwMode="auto">
            <a:xfrm rot="10800000">
              <a:off x="3710794" y="1530877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pic>
          <p:nvPicPr>
            <p:cNvPr id="37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1615" y="702960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6530" y="1453966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836" y="1453966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3396974" y="1573660"/>
                  <a:ext cx="576632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′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6974" y="1573660"/>
                  <a:ext cx="576632" cy="375552"/>
                </a:xfrm>
                <a:prstGeom prst="rect">
                  <a:avLst/>
                </a:prstGeom>
                <a:blipFill>
                  <a:blip r:embed="rId15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4468053" y="1559402"/>
                  <a:ext cx="59747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′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68053" y="1559402"/>
                  <a:ext cx="597471" cy="369332"/>
                </a:xfrm>
                <a:prstGeom prst="rect">
                  <a:avLst/>
                </a:prstGeom>
                <a:blipFill>
                  <a:blip r:embed="rId16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42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0201" y="701559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275" y="705865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8134" y="2173949"/>
              <a:ext cx="171298" cy="164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4172636" y="2137697"/>
                  <a:ext cx="391009" cy="2364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000" b="1" spc="-15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type m:val="skw"/>
                            <m:ctrlPr>
                              <a:rPr lang="ko-KR" altLang="en-US" sz="1000" b="1" i="1" spc="-15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ko-KR" altLang="en-US" sz="1000" b="1" spc="-15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2636" y="2137697"/>
                  <a:ext cx="391009" cy="236433"/>
                </a:xfrm>
                <a:prstGeom prst="rect">
                  <a:avLst/>
                </a:prstGeom>
                <a:blipFill rotWithShape="1">
                  <a:blip r:embed="rId53"/>
                  <a:stretch>
                    <a:fillRect l="-15385" t="-121053" r="-86154" b="-22368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4610283" y="464433"/>
                  <a:ext cx="65357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0283" y="464433"/>
                  <a:ext cx="653577" cy="369332"/>
                </a:xfrm>
                <a:prstGeom prst="rect">
                  <a:avLst/>
                </a:prstGeom>
                <a:blipFill>
                  <a:blip r:embed="rId54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2841967" y="435066"/>
                  <a:ext cx="510909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1967" y="435066"/>
                  <a:ext cx="510909" cy="375552"/>
                </a:xfrm>
                <a:prstGeom prst="rect">
                  <a:avLst/>
                </a:prstGeom>
                <a:blipFill>
                  <a:blip r:embed="rId55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3656423" y="2047235"/>
                  <a:ext cx="546881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𝛀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6423" y="2047235"/>
                  <a:ext cx="546881" cy="375552"/>
                </a:xfrm>
                <a:prstGeom prst="rect">
                  <a:avLst/>
                </a:prstGeom>
                <a:blipFill>
                  <a:blip r:embed="rId56"/>
                  <a:stretch>
                    <a:fillRect b="-483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9" name="그룹 48"/>
            <p:cNvGrpSpPr/>
            <p:nvPr/>
          </p:nvGrpSpPr>
          <p:grpSpPr>
            <a:xfrm>
              <a:off x="3013003" y="1073486"/>
              <a:ext cx="2347386" cy="282665"/>
              <a:chOff x="2267744" y="3611148"/>
              <a:chExt cx="2788501" cy="350098"/>
            </a:xfrm>
          </p:grpSpPr>
          <p:cxnSp>
            <p:nvCxnSpPr>
              <p:cNvPr id="59" name="직선 연결선 58"/>
              <p:cNvCxnSpPr/>
              <p:nvPr/>
            </p:nvCxnSpPr>
            <p:spPr bwMode="auto">
              <a:xfrm>
                <a:off x="2267744" y="3896744"/>
                <a:ext cx="278850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60" name="직사각형 59"/>
              <p:cNvSpPr/>
              <p:nvPr/>
            </p:nvSpPr>
            <p:spPr>
              <a:xfrm>
                <a:off x="2847873" y="3622692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4030501" y="3611148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2371223" y="3671503"/>
                <a:ext cx="32092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-1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4558160" y="3669407"/>
                <a:ext cx="2696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5154043" y="1298890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4043" y="1298890"/>
                  <a:ext cx="390253" cy="260919"/>
                </a:xfrm>
                <a:prstGeom prst="rect">
                  <a:avLst/>
                </a:prstGeom>
                <a:blipFill rotWithShape="1">
                  <a:blip r:embed="rId57"/>
                  <a:stretch>
                    <a:fillRect b="-209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3942369" y="1049413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2369" y="1049413"/>
                  <a:ext cx="298492" cy="248495"/>
                </a:xfrm>
                <a:prstGeom prst="rect">
                  <a:avLst/>
                </a:prstGeom>
                <a:blipFill>
                  <a:blip r:embed="rId58"/>
                  <a:stretch>
                    <a:fillRect b="-243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3620245" y="2498267"/>
                  <a:ext cx="107785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prstClr val="black"/>
                      </a:solidFill>
                    </a:rPr>
                    <a:t>[</a:t>
                  </a:r>
                  <a14:m>
                    <m:oMath xmlns:m="http://schemas.openxmlformats.org/officeDocument/2006/math">
                      <m:r>
                        <a:rPr lang="en-US" altLang="ko-KR" sz="1400" i="1">
                          <a:solidFill>
                            <a:prstClr val="black"/>
                          </a:solidFill>
                          <a:latin typeface="Cambria Math"/>
                        </a:rPr>
                        <m:t>6</m:t>
                      </m:r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]=</a:t>
                  </a:r>
                  <a14:m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2,0</m:t>
                          </m:r>
                        </m:e>
                      </m:d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𝐽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 1/2</m:t>
                        </m:r>
                      </m:oMath>
                    </m:oMathPara>
                  </a14:m>
                  <a:endParaRPr lang="ko-KR" altLang="en-US" sz="1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0245" y="2498267"/>
                  <a:ext cx="1077859" cy="523220"/>
                </a:xfrm>
                <a:prstGeom prst="rect">
                  <a:avLst/>
                </a:prstGeom>
                <a:blipFill>
                  <a:blip r:embed="rId59"/>
                  <a:stretch>
                    <a:fillRect l="-1695" t="-2326" b="-581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4516530" y="222824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𝑢𝑢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16530" y="222824"/>
                  <a:ext cx="721929" cy="369332"/>
                </a:xfrm>
                <a:prstGeom prst="rect">
                  <a:avLst/>
                </a:prstGeom>
                <a:blipFill rotWithShape="1">
                  <a:blip r:embed="rId60"/>
                  <a:stretch>
                    <a:fillRect l="-7627" t="-8333" r="-5085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4374526" y="1761393"/>
                  <a:ext cx="704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4526" y="1761393"/>
                  <a:ext cx="704937" cy="369332"/>
                </a:xfrm>
                <a:prstGeom prst="rect">
                  <a:avLst/>
                </a:prstGeom>
                <a:blipFill>
                  <a:blip r:embed="rId61"/>
                  <a:stretch>
                    <a:fillRect l="-7826" t="-8197" r="-3478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3913556" y="2217895"/>
                  <a:ext cx="67063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𝑠𝑠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13556" y="2217895"/>
                  <a:ext cx="670633" cy="369332"/>
                </a:xfrm>
                <a:prstGeom prst="rect">
                  <a:avLst/>
                </a:prstGeom>
                <a:blipFill>
                  <a:blip r:embed="rId62"/>
                  <a:stretch>
                    <a:fillRect l="-7273" t="-10000" r="-5455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3255939" y="1796570"/>
                  <a:ext cx="6962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55939" y="1796570"/>
                  <a:ext cx="696281" cy="369332"/>
                </a:xfrm>
                <a:prstGeom prst="rect">
                  <a:avLst/>
                </a:prstGeom>
                <a:blipFill>
                  <a:blip r:embed="rId63"/>
                  <a:stretch>
                    <a:fillRect l="-6957" t="-10000" r="-4348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3519207" y="210153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𝑢𝑑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86" name="TextBox 1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9207" y="210153"/>
                  <a:ext cx="721929" cy="369332"/>
                </a:xfrm>
                <a:prstGeom prst="rect">
                  <a:avLst/>
                </a:prstGeom>
                <a:blipFill rotWithShape="1">
                  <a:blip r:embed="rId65"/>
                  <a:stretch>
                    <a:fillRect l="-6723" t="-8197" r="-5042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2786385" y="219655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87" name="TextBox 18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6385" y="219655"/>
                  <a:ext cx="721929" cy="369332"/>
                </a:xfrm>
                <a:prstGeom prst="rect">
                  <a:avLst/>
                </a:prstGeom>
                <a:blipFill rotWithShape="1">
                  <a:blip r:embed="rId67"/>
                  <a:stretch>
                    <a:fillRect l="-6723" t="-8197" r="-5042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그룹 63"/>
          <p:cNvGrpSpPr/>
          <p:nvPr/>
        </p:nvGrpSpPr>
        <p:grpSpPr>
          <a:xfrm>
            <a:off x="6016532" y="3583460"/>
            <a:ext cx="2779477" cy="2834676"/>
            <a:chOff x="5562152" y="188640"/>
            <a:chExt cx="2779477" cy="2834676"/>
          </a:xfrm>
        </p:grpSpPr>
        <p:cxnSp>
          <p:nvCxnSpPr>
            <p:cNvPr id="65" name="직선 화살표 연결선 64"/>
            <p:cNvCxnSpPr>
              <a:stCxn id="89" idx="0"/>
            </p:cNvCxnSpPr>
            <p:nvPr/>
          </p:nvCxnSpPr>
          <p:spPr bwMode="auto">
            <a:xfrm flipV="1">
              <a:off x="6921349" y="569766"/>
              <a:ext cx="18868" cy="193033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6" name="TextBox 65"/>
            <p:cNvSpPr txBox="1"/>
            <p:nvPr/>
          </p:nvSpPr>
          <p:spPr>
            <a:xfrm>
              <a:off x="6835295" y="269585"/>
              <a:ext cx="270155" cy="273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Y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67" name="이등변 삼각형 66"/>
            <p:cNvSpPr/>
            <p:nvPr/>
          </p:nvSpPr>
          <p:spPr bwMode="auto">
            <a:xfrm>
              <a:off x="6501901" y="775378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6999209" y="730903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6896033" y="1477344"/>
              <a:ext cx="357867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</a:rPr>
                <a:t>⅓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6480190" y="426037"/>
                  <a:ext cx="61350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69" name="TextBox 6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80190" y="426037"/>
                  <a:ext cx="613501" cy="369332"/>
                </a:xfrm>
                <a:prstGeom prst="rect">
                  <a:avLst/>
                </a:prstGeom>
                <a:blipFill>
                  <a:blip r:embed="rId68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1" name="이등변 삼각형 70"/>
            <p:cNvSpPr/>
            <p:nvPr/>
          </p:nvSpPr>
          <p:spPr bwMode="auto">
            <a:xfrm rot="10800000">
              <a:off x="6954671" y="775378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2" name="이등변 삼각형 71"/>
            <p:cNvSpPr/>
            <p:nvPr/>
          </p:nvSpPr>
          <p:spPr bwMode="auto">
            <a:xfrm rot="10800000">
              <a:off x="6046940" y="772713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3" name="이등변 삼각형 72"/>
            <p:cNvSpPr/>
            <p:nvPr/>
          </p:nvSpPr>
          <p:spPr bwMode="auto">
            <a:xfrm rot="10800000">
              <a:off x="6499176" y="1528512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pic>
          <p:nvPicPr>
            <p:cNvPr id="74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9996" y="700595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4912" y="1451601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1219" y="1451601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6103489" y="1518324"/>
                  <a:ext cx="642676" cy="4070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sz="2000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sz="2000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sz="2000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sz="2000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sz="2000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sz="20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3489" y="1518324"/>
                  <a:ext cx="642676" cy="407099"/>
                </a:xfrm>
                <a:prstGeom prst="rect">
                  <a:avLst/>
                </a:prstGeom>
                <a:blipFill>
                  <a:blip r:embed="rId69"/>
                  <a:stretch>
                    <a:fillRect b="-746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7256436" y="1526349"/>
                  <a:ext cx="61991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𝚵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6436" y="1526349"/>
                  <a:ext cx="619913" cy="369332"/>
                </a:xfrm>
                <a:prstGeom prst="rect">
                  <a:avLst/>
                </a:prstGeom>
                <a:blipFill>
                  <a:blip r:embed="rId70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79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8583" y="699193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6657" y="703500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7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6516" y="2171584"/>
              <a:ext cx="171298" cy="164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6961018" y="2135332"/>
                  <a:ext cx="391009" cy="2364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000" b="1" spc="-15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type m:val="skw"/>
                            <m:ctrlPr>
                              <a:rPr lang="ko-KR" altLang="en-US" sz="1000" b="1" i="1" spc="-15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ko-KR" altLang="en-US" sz="1000" b="1" spc="-15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61018" y="2135332"/>
                  <a:ext cx="391009" cy="236433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 l="-17188" t="-117949" r="-87500" b="-21538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7413129" y="453191"/>
                  <a:ext cx="7353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3129" y="453191"/>
                  <a:ext cx="735330" cy="369332"/>
                </a:xfrm>
                <a:prstGeom prst="rect">
                  <a:avLst/>
                </a:prstGeom>
                <a:blipFill>
                  <a:blip r:embed="rId72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5610273" y="440023"/>
                  <a:ext cx="592662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l-GR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𝐜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0273" y="440023"/>
                  <a:ext cx="592662" cy="375552"/>
                </a:xfrm>
                <a:prstGeom prst="rect">
                  <a:avLst/>
                </a:prstGeom>
                <a:blipFill>
                  <a:blip r:embed="rId73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6329597" y="2060190"/>
                  <a:ext cx="628634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altLang="ko-KR" b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𝛀</m:t>
                            </m:r>
                          </m:e>
                          <m:sub>
                            <m:r>
                              <a:rPr lang="en-US" altLang="ko-KR" b="1" i="1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sub>
                          <m:sup>
                            <m:r>
                              <a:rPr lang="en-US" altLang="ko-KR" b="1" i="1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∗</m:t>
                            </m:r>
                            <m:r>
                              <a:rPr lang="en-US" altLang="ko-KR" b="1" i="0" smtClean="0">
                                <a:solidFill>
                                  <a:schemeClr val="tx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p>
                        </m:sSubSup>
                      </m:oMath>
                    </m:oMathPara>
                  </a14:m>
                  <a:endParaRPr lang="ko-KR" altLang="en-US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84" name="TextBox 8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9597" y="2060190"/>
                  <a:ext cx="628634" cy="375552"/>
                </a:xfrm>
                <a:prstGeom prst="rect">
                  <a:avLst/>
                </a:prstGeom>
                <a:blipFill>
                  <a:blip r:embed="rId74"/>
                  <a:stretch>
                    <a:fillRect b="-6452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6" name="그룹 85"/>
            <p:cNvGrpSpPr/>
            <p:nvPr/>
          </p:nvGrpSpPr>
          <p:grpSpPr>
            <a:xfrm>
              <a:off x="5801385" y="1071120"/>
              <a:ext cx="2347386" cy="282665"/>
              <a:chOff x="2267744" y="3611148"/>
              <a:chExt cx="2788501" cy="350098"/>
            </a:xfrm>
          </p:grpSpPr>
          <p:cxnSp>
            <p:nvCxnSpPr>
              <p:cNvPr id="96" name="직선 연결선 95"/>
              <p:cNvCxnSpPr/>
              <p:nvPr/>
            </p:nvCxnSpPr>
            <p:spPr bwMode="auto">
              <a:xfrm>
                <a:off x="2267744" y="3896744"/>
                <a:ext cx="278850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97" name="직사각형 96"/>
              <p:cNvSpPr/>
              <p:nvPr/>
            </p:nvSpPr>
            <p:spPr>
              <a:xfrm>
                <a:off x="2847873" y="3622692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8" name="직사각형 97"/>
              <p:cNvSpPr/>
              <p:nvPr/>
            </p:nvSpPr>
            <p:spPr>
              <a:xfrm>
                <a:off x="4030501" y="3611148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직사각형 98"/>
              <p:cNvSpPr/>
              <p:nvPr/>
            </p:nvSpPr>
            <p:spPr>
              <a:xfrm>
                <a:off x="2371223" y="3671503"/>
                <a:ext cx="32092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-1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직사각형 99"/>
              <p:cNvSpPr/>
              <p:nvPr/>
            </p:nvSpPr>
            <p:spPr>
              <a:xfrm>
                <a:off x="4558160" y="3669407"/>
                <a:ext cx="2696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7937304" y="1289052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7304" y="1289052"/>
                  <a:ext cx="390253" cy="260919"/>
                </a:xfrm>
                <a:prstGeom prst="rect">
                  <a:avLst/>
                </a:prstGeom>
                <a:blipFill rotWithShape="1">
                  <a:blip r:embed="rId75"/>
                  <a:stretch>
                    <a:fillRect b="-209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6751978" y="1240751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66" name="TextBox 6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51978" y="1240751"/>
                  <a:ext cx="298492" cy="248495"/>
                </a:xfrm>
                <a:prstGeom prst="rect">
                  <a:avLst/>
                </a:prstGeom>
                <a:blipFill rotWithShape="1">
                  <a:blip r:embed="rId76"/>
                  <a:stretch>
                    <a:fillRect b="-225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6384792" y="2500096"/>
                  <a:ext cx="107311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>
                      <a:solidFill>
                        <a:prstClr val="black"/>
                      </a:solidFill>
                    </a:rPr>
                    <a:t>[</a:t>
                  </a:r>
                  <a14:m>
                    <m:oMath xmlns:m="http://schemas.openxmlformats.org/officeDocument/2006/math">
                      <m:r>
                        <a:rPr lang="en-US" altLang="ko-KR" sz="1400" i="1">
                          <a:solidFill>
                            <a:prstClr val="black"/>
                          </a:solidFill>
                          <a:latin typeface="Cambria Math"/>
                        </a:rPr>
                        <m:t>6</m:t>
                      </m:r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]=</a:t>
                  </a:r>
                  <a14:m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2,0</m:t>
                          </m:r>
                        </m:e>
                      </m:d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𝐽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=3/2</m:t>
                        </m:r>
                      </m:oMath>
                    </m:oMathPara>
                  </a14:m>
                  <a:endParaRPr lang="ko-KR" altLang="en-US" sz="1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TextBox 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4792" y="2500096"/>
                  <a:ext cx="1073114" cy="523220"/>
                </a:xfrm>
                <a:prstGeom prst="rect">
                  <a:avLst/>
                </a:prstGeom>
                <a:blipFill>
                  <a:blip r:embed="rId77"/>
                  <a:stretch>
                    <a:fillRect l="-1705" t="-1163" r="-568" b="-581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7358914" y="205732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𝑢𝑢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58914" y="205732"/>
                  <a:ext cx="721929" cy="369332"/>
                </a:xfrm>
                <a:prstGeom prst="rect">
                  <a:avLst/>
                </a:prstGeom>
                <a:blipFill rotWithShape="1">
                  <a:blip r:embed="rId78"/>
                  <a:stretch>
                    <a:fillRect l="-6723" t="-8333" r="-5042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7636692" y="1546965"/>
                  <a:ext cx="70493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6692" y="1546965"/>
                  <a:ext cx="704937" cy="369332"/>
                </a:xfrm>
                <a:prstGeom prst="rect">
                  <a:avLst/>
                </a:prstGeom>
                <a:blipFill>
                  <a:blip r:embed="rId79"/>
                  <a:stretch>
                    <a:fillRect l="-6897" t="-8197" r="-3448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6620878" y="2218118"/>
                  <a:ext cx="67063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𝑠𝑠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0878" y="2218118"/>
                  <a:ext cx="670633" cy="369332"/>
                </a:xfrm>
                <a:prstGeom prst="rect">
                  <a:avLst/>
                </a:prstGeom>
                <a:blipFill>
                  <a:blip r:embed="rId80"/>
                  <a:stretch>
                    <a:fillRect l="-8182" t="-8197" r="-4545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5648870" y="1526815"/>
                  <a:ext cx="69628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𝑑𝑠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48870" y="1526815"/>
                  <a:ext cx="696281" cy="369332"/>
                </a:xfrm>
                <a:prstGeom prst="rect">
                  <a:avLst/>
                </a:prstGeom>
                <a:blipFill>
                  <a:blip r:embed="rId81"/>
                  <a:stretch>
                    <a:fillRect l="-7018" t="-10000" r="-5263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6305860" y="188640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𝑢𝑑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88" name="TextBox 18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05860" y="188640"/>
                  <a:ext cx="721929" cy="369332"/>
                </a:xfrm>
                <a:prstGeom prst="rect">
                  <a:avLst/>
                </a:prstGeom>
                <a:blipFill rotWithShape="1">
                  <a:blip r:embed="rId82"/>
                  <a:stretch>
                    <a:fillRect l="-6723" t="-8197" r="-5042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5562152" y="198142"/>
                  <a:ext cx="72192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altLang="ko-KR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𝑐</m:t>
                      </m:r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89" name="TextBox 1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2152" y="198142"/>
                  <a:ext cx="721929" cy="369332"/>
                </a:xfrm>
                <a:prstGeom prst="rect">
                  <a:avLst/>
                </a:prstGeom>
                <a:blipFill rotWithShape="1">
                  <a:blip r:embed="rId83"/>
                  <a:stretch>
                    <a:fillRect l="-6723" t="-8333" r="-5042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270606" y="3582767"/>
            <a:ext cx="8577815" cy="294462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3" name="그림 2"/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717856" y="628809"/>
            <a:ext cx="7262202" cy="2576171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31743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6">
            <a:extLst>
              <a:ext uri="{FF2B5EF4-FFF2-40B4-BE49-F238E27FC236}">
                <a16:creationId xmlns:a16="http://schemas.microsoft.com/office/drawing/2014/main" id="{E4585930-D7A2-43BF-8958-DB6217982453}"/>
              </a:ext>
            </a:extLst>
          </p:cNvPr>
          <p:cNvSpPr txBox="1">
            <a:spLocks/>
          </p:cNvSpPr>
          <p:nvPr/>
        </p:nvSpPr>
        <p:spPr>
          <a:xfrm>
            <a:off x="159356" y="146990"/>
            <a:ext cx="1695099" cy="38298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MOTIVATION 2</a:t>
            </a:r>
            <a:endParaRPr lang="ko-KR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907705" y="129865"/>
            <a:ext cx="46003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/>
            <a:r>
              <a:rPr lang="en-US" altLang="ko-KR" sz="2000" b="1" kern="100" spc="-7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 UltraLight"/>
              </a:rPr>
              <a:t>Strong </a:t>
            </a:r>
            <a:r>
              <a:rPr lang="en-US" altLang="ko-KR" sz="2000" b="1" kern="100" spc="-7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 UltraLight"/>
              </a:rPr>
              <a:t>Decay </a:t>
            </a:r>
            <a:r>
              <a:rPr lang="en-US" altLang="ko-KR" sz="2000" b="1" kern="100" spc="-7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 UltraLight"/>
              </a:rPr>
              <a:t>Widths</a:t>
            </a:r>
            <a:endParaRPr lang="ko-KR" altLang="en-US" sz="2000" b="1" kern="100" spc="-70" dirty="0">
              <a:ln>
                <a:solidFill>
                  <a:prstClr val="white">
                    <a:alpha val="0"/>
                  </a:prst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바른고딕 UltraLight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153874" y="692696"/>
            <a:ext cx="4392488" cy="2808312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06" y="764704"/>
            <a:ext cx="1296144" cy="585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632" y="838299"/>
            <a:ext cx="1570866" cy="50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64" y="1556793"/>
            <a:ext cx="4148482" cy="77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297890" y="2492896"/>
            <a:ext cx="3177243" cy="707180"/>
            <a:chOff x="467544" y="4378004"/>
            <a:chExt cx="5937227" cy="1162050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4437112"/>
              <a:ext cx="3495675" cy="10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6845" y="4378004"/>
              <a:ext cx="2447926" cy="116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617" y="774094"/>
            <a:ext cx="1292733" cy="58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533" y="842248"/>
            <a:ext cx="1458468" cy="447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181" y="1587795"/>
            <a:ext cx="3829509" cy="76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819" y="2551962"/>
            <a:ext cx="2104835" cy="65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654" y="2534870"/>
            <a:ext cx="1248537" cy="624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모서리가 둥근 직사각형 19"/>
          <p:cNvSpPr/>
          <p:nvPr/>
        </p:nvSpPr>
        <p:spPr>
          <a:xfrm>
            <a:off x="4716016" y="677450"/>
            <a:ext cx="4248472" cy="2808312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06" y="3870994"/>
            <a:ext cx="1259178" cy="564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972" y="3931270"/>
            <a:ext cx="1582501" cy="44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64" y="4651672"/>
            <a:ext cx="3645800" cy="474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60" y="5391760"/>
            <a:ext cx="2074241" cy="91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660" y="3889672"/>
            <a:ext cx="628269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355" y="3931270"/>
            <a:ext cx="1609207" cy="366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88" y="4509365"/>
            <a:ext cx="2197916" cy="644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5015799" y="5391760"/>
            <a:ext cx="2871655" cy="700071"/>
            <a:chOff x="5015800" y="5249209"/>
            <a:chExt cx="2530583" cy="595884"/>
          </a:xfrm>
        </p:grpSpPr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5800" y="5249209"/>
              <a:ext cx="1463802" cy="595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7678" y="5266301"/>
              <a:ext cx="1068705" cy="511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8" name="모서리가 둥근 직사각형 37"/>
          <p:cNvSpPr/>
          <p:nvPr/>
        </p:nvSpPr>
        <p:spPr>
          <a:xfrm>
            <a:off x="179512" y="3720672"/>
            <a:ext cx="4392488" cy="2808312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모서리가 둥근 직사각형 38"/>
          <p:cNvSpPr/>
          <p:nvPr/>
        </p:nvSpPr>
        <p:spPr>
          <a:xfrm>
            <a:off x="4716016" y="3717032"/>
            <a:ext cx="4248472" cy="2808312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695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8" grpId="0" animBg="1"/>
      <p:bldP spid="3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직사각형 9"/>
              <p:cNvSpPr/>
              <p:nvPr/>
            </p:nvSpPr>
            <p:spPr>
              <a:xfrm>
                <a:off x="888089" y="165923"/>
                <a:ext cx="6794707" cy="595228"/>
              </a:xfrm>
              <a:prstGeom prst="rect">
                <a:avLst/>
              </a:prstGeom>
              <a:ln w="28575">
                <a:solidFill>
                  <a:srgbClr val="FF660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altLang="ko-KR" sz="16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</m:sSub>
                        </m:sub>
                        <m:sup>
                          <m:r>
                            <a:rPr lang="en-US" altLang="ko-KR" sz="1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𝐭𝐨𝐭𝐚𝐥</m:t>
                          </m:r>
                        </m:sup>
                      </m:sSubSup>
                      <m:r>
                        <a:rPr lang="en-US" altLang="ko-KR" sz="16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ko-K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altLang="ko-K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altLang="ko-K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altLang="ko-K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ko-KR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𝐬𝐨𝐥</m:t>
                          </m:r>
                        </m:sub>
                        <m:sup>
                          <m:r>
                            <a:rPr lang="en-US" altLang="ko-KR" sz="16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𝐄𝐌</m:t>
                          </m:r>
                        </m:sup>
                      </m:sSubSup>
                      <m:r>
                        <a:rPr lang="en-US" altLang="ko-KR" sz="1600" b="1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1600" b="1" i="1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6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sz="1600" b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1600" b="1" i="0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𝐬𝐨𝐥</m:t>
                          </m:r>
                        </m:sub>
                        <m:sup>
                          <m:r>
                            <a:rPr lang="en-US" altLang="ko-KR" sz="1600" b="1" i="0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𝐒𝐔</m:t>
                          </m:r>
                          <m:r>
                            <a:rPr lang="en-US" altLang="ko-KR" sz="1600" b="1" i="0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ko-KR" sz="1600" b="1" i="0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altLang="ko-KR" sz="1600" b="1" i="0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sSubSup>
                        <m:sSubSupPr>
                          <m:ctrlPr>
                            <a:rPr lang="en-US" altLang="ko-KR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ko-KR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sz="1600" b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𝐬𝐨𝐥</m:t>
                          </m:r>
                        </m:sub>
                        <m:sup>
                          <m:r>
                            <a:rPr lang="en-US" altLang="ko-KR" sz="1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𝐈𝐬𝐨</m:t>
                          </m:r>
                        </m:sup>
                      </m:sSubSup>
                      <m:r>
                        <a:rPr lang="en-US" altLang="ko-KR" sz="1600" b="1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sz="16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sz="1600" b="1" i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𝐡𝐟</m:t>
                          </m:r>
                        </m:sub>
                      </m:sSub>
                      <m:r>
                        <a:rPr lang="en-US" altLang="ko-KR" sz="1600" b="1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ko-KR" sz="1600" b="1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1600" b="1" i="1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US" altLang="ko-KR" sz="1600" b="1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1600" b="1" i="1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𝐬𝐨𝐥</m:t>
                          </m:r>
                          <m:r>
                            <a:rPr lang="en-US" altLang="ko-KR" sz="1600" b="1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ko-KR" sz="1600" b="1" i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𝐡</m:t>
                          </m:r>
                        </m:sub>
                        <m:sup>
                          <m:r>
                            <a:rPr lang="en-US" altLang="ko-KR" sz="1600" b="1" i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𝐂𝐨𝐮𝐥</m:t>
                          </m:r>
                        </m:sup>
                      </m:sSubSup>
                      <m:r>
                        <a:rPr lang="en-US" altLang="ko-KR" sz="1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f>
                        <m:fPr>
                          <m:ctrlPr>
                            <a:rPr lang="en-US" altLang="ko-K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𝜿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altLang="ko-KR" sz="16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altLang="ko-K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</m:acc>
                        </m:e>
                        <m:sub>
                          <m:r>
                            <a:rPr lang="en-US" altLang="ko-KR" sz="1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𝐬𝐨𝐥</m:t>
                          </m:r>
                        </m:sub>
                      </m:sSub>
                      <m:r>
                        <a:rPr lang="en-US" altLang="ko-KR" sz="1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altLang="ko-KR" sz="1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1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</m:acc>
                        </m:e>
                        <m:sub>
                          <m:r>
                            <a:rPr lang="en-US" altLang="ko-KR" sz="1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</m:sub>
                      </m:sSub>
                    </m:oMath>
                  </m:oMathPara>
                </a14:m>
                <a:endParaRPr lang="ko-KR" altLang="en-US" sz="1600" b="1" dirty="0">
                  <a:solidFill>
                    <a:schemeClr val="tx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0" name="직사각형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089" y="165923"/>
                <a:ext cx="6794707" cy="5952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FF660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그룹 4"/>
          <p:cNvGrpSpPr/>
          <p:nvPr/>
        </p:nvGrpSpPr>
        <p:grpSpPr>
          <a:xfrm>
            <a:off x="191910" y="976489"/>
            <a:ext cx="8799689" cy="5609614"/>
            <a:chOff x="191910" y="976489"/>
            <a:chExt cx="8799689" cy="5609614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6" y="1139662"/>
              <a:ext cx="8602133" cy="5247920"/>
            </a:xfrm>
            <a:prstGeom prst="rect">
              <a:avLst/>
            </a:prstGeom>
          </p:spPr>
        </p:pic>
        <p:sp>
          <p:nvSpPr>
            <p:cNvPr id="3" name="직사각형 2"/>
            <p:cNvSpPr/>
            <p:nvPr/>
          </p:nvSpPr>
          <p:spPr>
            <a:xfrm>
              <a:off x="191910" y="976489"/>
              <a:ext cx="293511" cy="55146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 rot="5400000">
              <a:off x="4556478" y="2150982"/>
              <a:ext cx="293511" cy="85767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39799" y="791823"/>
                <a:ext cx="77977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0" smtClean="0">
                    <a:solidFill>
                      <a:srgbClr val="FF0000"/>
                    </a:solidFill>
                  </a:rPr>
                  <a:t>The contributions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altLang="ko-KR" smtClean="0">
                    <a:solidFill>
                      <a:srgbClr val="FF0000"/>
                    </a:solidFill>
                  </a:rPr>
                  <a:t>-terms seem to be reduced by 7~8% </a:t>
                </a:r>
                <a:endParaRPr lang="ko-KR" altLang="en-US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799" y="791823"/>
                <a:ext cx="7797799" cy="369332"/>
              </a:xfrm>
              <a:prstGeom prst="rect">
                <a:avLst/>
              </a:prstGeom>
              <a:blipFill>
                <a:blip r:embed="rId5"/>
                <a:stretch>
                  <a:fillRect l="-625" t="-10000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829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243025" y="2744463"/>
            <a:ext cx="1938988" cy="2728994"/>
            <a:chOff x="732317" y="267644"/>
            <a:chExt cx="1938988" cy="2728994"/>
          </a:xfrm>
        </p:grpSpPr>
        <p:cxnSp>
          <p:nvCxnSpPr>
            <p:cNvPr id="7" name="직선 화살표 연결선 6"/>
            <p:cNvCxnSpPr/>
            <p:nvPr/>
          </p:nvCxnSpPr>
          <p:spPr bwMode="auto">
            <a:xfrm flipV="1">
              <a:off x="1695614" y="501211"/>
              <a:ext cx="0" cy="139532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" name="TextBox 7"/>
            <p:cNvSpPr txBox="1"/>
            <p:nvPr/>
          </p:nvSpPr>
          <p:spPr>
            <a:xfrm>
              <a:off x="1574380" y="267644"/>
              <a:ext cx="270155" cy="273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Y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9" name="이등변 삼각형 8"/>
            <p:cNvSpPr/>
            <p:nvPr/>
          </p:nvSpPr>
          <p:spPr bwMode="auto">
            <a:xfrm>
              <a:off x="1240987" y="773437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1730277" y="698288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pic>
          <p:nvPicPr>
            <p:cNvPr id="11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082" y="706344"/>
              <a:ext cx="165836" cy="166767"/>
            </a:xfrm>
            <a:prstGeom prst="rect">
              <a:avLst/>
            </a:prstGeom>
            <a:solidFill>
              <a:srgbClr val="FFFFFF"/>
            </a:solidFill>
            <a:extLst/>
          </p:spPr>
        </p:pic>
        <p:pic>
          <p:nvPicPr>
            <p:cNvPr id="12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3998" y="1449660"/>
              <a:ext cx="161365" cy="159151"/>
            </a:xfrm>
            <a:prstGeom prst="rect">
              <a:avLst/>
            </a:prstGeom>
            <a:solidFill>
              <a:srgbClr val="FFFFFF"/>
            </a:solidFill>
            <a:extLst/>
          </p:spPr>
        </p:pic>
        <p:pic>
          <p:nvPicPr>
            <p:cNvPr id="13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0305" y="1449660"/>
              <a:ext cx="161365" cy="159151"/>
            </a:xfrm>
            <a:prstGeom prst="rect">
              <a:avLst/>
            </a:prstGeom>
            <a:solidFill>
              <a:srgbClr val="FFFFFF"/>
            </a:solidFill>
            <a:extLst/>
          </p:spPr>
        </p:pic>
        <p:grpSp>
          <p:nvGrpSpPr>
            <p:cNvPr id="14" name="그룹 13"/>
            <p:cNvGrpSpPr/>
            <p:nvPr/>
          </p:nvGrpSpPr>
          <p:grpSpPr>
            <a:xfrm>
              <a:off x="1028828" y="1069180"/>
              <a:ext cx="1454807" cy="282665"/>
              <a:chOff x="372071" y="3577240"/>
              <a:chExt cx="1728191" cy="350098"/>
            </a:xfrm>
          </p:grpSpPr>
          <p:cxnSp>
            <p:nvCxnSpPr>
              <p:cNvPr id="25" name="직선 연결선 24"/>
              <p:cNvCxnSpPr/>
              <p:nvPr/>
            </p:nvCxnSpPr>
            <p:spPr bwMode="auto">
              <a:xfrm>
                <a:off x="372071" y="3862836"/>
                <a:ext cx="172819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6" name="직사각형 25"/>
              <p:cNvSpPr/>
              <p:nvPr/>
            </p:nvSpPr>
            <p:spPr>
              <a:xfrm>
                <a:off x="372071" y="3588784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직사각형 26"/>
              <p:cNvSpPr/>
              <p:nvPr/>
            </p:nvSpPr>
            <p:spPr>
              <a:xfrm>
                <a:off x="1554699" y="3577240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5" name="직사각형 14"/>
            <p:cNvSpPr/>
            <p:nvPr/>
          </p:nvSpPr>
          <p:spPr>
            <a:xfrm>
              <a:off x="1291542" y="1236695"/>
              <a:ext cx="511679" cy="369332"/>
            </a:xfrm>
            <a:prstGeom prst="rect">
              <a:avLst/>
            </a:prstGeom>
            <a:effectLst>
              <a:outerShdw blurRad="50800" dist="50800" dir="5400000" algn="ctr" rotWithShape="0">
                <a:srgbClr val="000000"/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  <a:latin typeface="+mj-lt"/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  <a:latin typeface="+mj-lt"/>
                </a:rPr>
                <a:t>⅓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2281052" y="1296593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1" name="TextBox 6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1052" y="1296593"/>
                  <a:ext cx="390253" cy="26091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2381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1453376" y="1046730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3376" y="1046730"/>
                  <a:ext cx="298492" cy="248495"/>
                </a:xfrm>
                <a:prstGeom prst="rect">
                  <a:avLst/>
                </a:prstGeom>
                <a:blipFill>
                  <a:blip r:embed="rId9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138187" y="2472968"/>
                  <a:ext cx="1077859" cy="52367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400" dirty="0" smtClean="0">
                      <a:solidFill>
                        <a:prstClr val="black"/>
                      </a:solidFill>
                    </a:rPr>
                    <a:t>[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ko-KR" alt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acc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]=</a:t>
                  </a:r>
                  <a14:m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4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0,1</m:t>
                          </m:r>
                        </m:e>
                      </m:d>
                    </m:oMath>
                  </a14:m>
                  <a:r>
                    <a:rPr lang="en-US" altLang="ko-KR" sz="1400" dirty="0">
                      <a:solidFill>
                        <a:prstClr val="black"/>
                      </a:solidFill>
                    </a:rPr>
                    <a:t>,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𝐽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=0</m:t>
                        </m:r>
                      </m:oMath>
                    </m:oMathPara>
                  </a14:m>
                  <a:endParaRPr lang="ko-KR" altLang="en-US" sz="1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8187" y="2472968"/>
                  <a:ext cx="1077859" cy="523670"/>
                </a:xfrm>
                <a:prstGeom prst="rect">
                  <a:avLst/>
                </a:prstGeom>
                <a:blipFill>
                  <a:blip r:embed="rId10"/>
                  <a:stretch>
                    <a:fillRect l="-1695" t="-2326" b="-3488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732317" y="396654"/>
                  <a:ext cx="923586" cy="3699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𝑢𝑑</m:t>
                      </m:r>
                      <m:acc>
                        <m:accPr>
                          <m:chr m:val="̅"/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2317" y="396654"/>
                  <a:ext cx="923586" cy="369909"/>
                </a:xfrm>
                <a:prstGeom prst="rect">
                  <a:avLst/>
                </a:prstGeom>
                <a:blipFill>
                  <a:blip r:embed="rId11"/>
                  <a:stretch>
                    <a:fillRect l="-5960" t="-8197" r="-18543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807516" y="1601720"/>
                  <a:ext cx="895373" cy="3699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𝑑𝑠</m:t>
                      </m:r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516" y="1601720"/>
                  <a:ext cx="895373" cy="369909"/>
                </a:xfrm>
                <a:prstGeom prst="rect">
                  <a:avLst/>
                </a:prstGeom>
                <a:blipFill>
                  <a:blip r:embed="rId12"/>
                  <a:stretch>
                    <a:fillRect l="-5442" t="-8197" r="-19048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1628350" y="1609344"/>
                  <a:ext cx="895373" cy="3699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𝑢𝑠</m:t>
                      </m:r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8350" y="1609344"/>
                  <a:ext cx="895373" cy="369909"/>
                </a:xfrm>
                <a:prstGeom prst="rect">
                  <a:avLst/>
                </a:prstGeom>
                <a:blipFill>
                  <a:blip r:embed="rId13"/>
                  <a:stretch>
                    <a:fillRect l="-6122" t="-8197" r="-18367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3" name="그룹 132"/>
          <p:cNvGrpSpPr/>
          <p:nvPr/>
        </p:nvGrpSpPr>
        <p:grpSpPr>
          <a:xfrm>
            <a:off x="2197760" y="2973794"/>
            <a:ext cx="2531293" cy="1925603"/>
            <a:chOff x="3013003" y="505516"/>
            <a:chExt cx="2531293" cy="1925603"/>
          </a:xfrm>
        </p:grpSpPr>
        <p:cxnSp>
          <p:nvCxnSpPr>
            <p:cNvPr id="134" name="직선 화살표 연결선 133"/>
            <p:cNvCxnSpPr/>
            <p:nvPr/>
          </p:nvCxnSpPr>
          <p:spPr bwMode="auto">
            <a:xfrm flipH="1" flipV="1">
              <a:off x="4168147" y="505516"/>
              <a:ext cx="4489" cy="192560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이등변 삼각형 135"/>
            <p:cNvSpPr/>
            <p:nvPr/>
          </p:nvSpPr>
          <p:spPr bwMode="auto">
            <a:xfrm>
              <a:off x="3713519" y="777743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7" name="직사각형 136"/>
            <p:cNvSpPr/>
            <p:nvPr/>
          </p:nvSpPr>
          <p:spPr>
            <a:xfrm>
              <a:off x="4234882" y="717975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sp>
          <p:nvSpPr>
            <p:cNvPr id="138" name="직사각형 137"/>
            <p:cNvSpPr/>
            <p:nvPr/>
          </p:nvSpPr>
          <p:spPr>
            <a:xfrm>
              <a:off x="3905400" y="1258536"/>
              <a:ext cx="357867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</a:rPr>
                <a:t>⅓</a:t>
              </a:r>
            </a:p>
          </p:txBody>
        </p:sp>
        <p:sp>
          <p:nvSpPr>
            <p:cNvPr id="139" name="이등변 삼각형 138"/>
            <p:cNvSpPr/>
            <p:nvPr/>
          </p:nvSpPr>
          <p:spPr bwMode="auto">
            <a:xfrm rot="10800000">
              <a:off x="4166288" y="777742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40" name="이등변 삼각형 139"/>
            <p:cNvSpPr/>
            <p:nvPr/>
          </p:nvSpPr>
          <p:spPr bwMode="auto">
            <a:xfrm rot="10800000">
              <a:off x="3258559" y="775078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41" name="이등변 삼각형 140"/>
            <p:cNvSpPr/>
            <p:nvPr/>
          </p:nvSpPr>
          <p:spPr bwMode="auto">
            <a:xfrm rot="10800000">
              <a:off x="3710794" y="1530877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pic>
          <p:nvPicPr>
            <p:cNvPr id="142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1615" y="702960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6530" y="1453966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4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836" y="1453966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5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0201" y="701559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6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275" y="705865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7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8134" y="2173949"/>
              <a:ext cx="171298" cy="164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47"/>
                <p:cNvSpPr txBox="1"/>
                <p:nvPr/>
              </p:nvSpPr>
              <p:spPr>
                <a:xfrm>
                  <a:off x="4172636" y="2137697"/>
                  <a:ext cx="391009" cy="2364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000" b="1" spc="-15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type m:val="skw"/>
                            <m:ctrlPr>
                              <a:rPr lang="ko-KR" altLang="en-US" sz="1000" b="1" i="1" spc="-15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ko-KR" altLang="en-US" sz="1000" b="1" spc="-15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2636" y="2137697"/>
                  <a:ext cx="391009" cy="236433"/>
                </a:xfrm>
                <a:prstGeom prst="rect">
                  <a:avLst/>
                </a:prstGeom>
                <a:blipFill rotWithShape="1">
                  <a:blip r:embed="rId53"/>
                  <a:stretch>
                    <a:fillRect l="-15385" t="-121053" r="-86154" b="-22368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9" name="그룹 148"/>
            <p:cNvGrpSpPr/>
            <p:nvPr/>
          </p:nvGrpSpPr>
          <p:grpSpPr>
            <a:xfrm>
              <a:off x="3013003" y="1073486"/>
              <a:ext cx="2347386" cy="282665"/>
              <a:chOff x="2267744" y="3611148"/>
              <a:chExt cx="2788501" cy="350098"/>
            </a:xfrm>
          </p:grpSpPr>
          <p:cxnSp>
            <p:nvCxnSpPr>
              <p:cNvPr id="159" name="직선 연결선 158"/>
              <p:cNvCxnSpPr/>
              <p:nvPr/>
            </p:nvCxnSpPr>
            <p:spPr bwMode="auto">
              <a:xfrm>
                <a:off x="2267744" y="3896744"/>
                <a:ext cx="278850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60" name="직사각형 159"/>
              <p:cNvSpPr/>
              <p:nvPr/>
            </p:nvSpPr>
            <p:spPr>
              <a:xfrm>
                <a:off x="2847873" y="3622692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1" name="직사각형 160"/>
              <p:cNvSpPr/>
              <p:nvPr/>
            </p:nvSpPr>
            <p:spPr>
              <a:xfrm>
                <a:off x="4030501" y="3611148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2" name="직사각형 161"/>
              <p:cNvSpPr/>
              <p:nvPr/>
            </p:nvSpPr>
            <p:spPr>
              <a:xfrm>
                <a:off x="2371223" y="3671503"/>
                <a:ext cx="32092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-1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3" name="직사각형 162"/>
              <p:cNvSpPr/>
              <p:nvPr/>
            </p:nvSpPr>
            <p:spPr>
              <a:xfrm>
                <a:off x="4558160" y="3669407"/>
                <a:ext cx="2696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/>
                <p:cNvSpPr txBox="1"/>
                <p:nvPr/>
              </p:nvSpPr>
              <p:spPr>
                <a:xfrm>
                  <a:off x="5154043" y="1298890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4043" y="1298890"/>
                  <a:ext cx="390253" cy="260919"/>
                </a:xfrm>
                <a:prstGeom prst="rect">
                  <a:avLst/>
                </a:prstGeom>
                <a:blipFill rotWithShape="1">
                  <a:blip r:embed="rId57"/>
                  <a:stretch>
                    <a:fillRect b="-209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TextBox 150"/>
                <p:cNvSpPr txBox="1"/>
                <p:nvPr/>
              </p:nvSpPr>
              <p:spPr>
                <a:xfrm>
                  <a:off x="3942369" y="1049413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2369" y="1049413"/>
                  <a:ext cx="298492" cy="248495"/>
                </a:xfrm>
                <a:prstGeom prst="rect">
                  <a:avLst/>
                </a:prstGeom>
                <a:blipFill>
                  <a:blip r:embed="rId58"/>
                  <a:stretch>
                    <a:fillRect b="-243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4" name="그룹 163"/>
          <p:cNvGrpSpPr/>
          <p:nvPr/>
        </p:nvGrpSpPr>
        <p:grpSpPr>
          <a:xfrm>
            <a:off x="2196748" y="2968839"/>
            <a:ext cx="2531293" cy="1925603"/>
            <a:chOff x="3013003" y="505516"/>
            <a:chExt cx="2531293" cy="1925603"/>
          </a:xfrm>
        </p:grpSpPr>
        <p:cxnSp>
          <p:nvCxnSpPr>
            <p:cNvPr id="165" name="직선 화살표 연결선 164"/>
            <p:cNvCxnSpPr/>
            <p:nvPr/>
          </p:nvCxnSpPr>
          <p:spPr bwMode="auto">
            <a:xfrm flipH="1" flipV="1">
              <a:off x="4168147" y="505516"/>
              <a:ext cx="4489" cy="192560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7" name="이등변 삼각형 166"/>
            <p:cNvSpPr/>
            <p:nvPr/>
          </p:nvSpPr>
          <p:spPr bwMode="auto">
            <a:xfrm>
              <a:off x="3713519" y="777743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68" name="직사각형 167"/>
            <p:cNvSpPr/>
            <p:nvPr/>
          </p:nvSpPr>
          <p:spPr>
            <a:xfrm>
              <a:off x="4234882" y="717975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sp>
          <p:nvSpPr>
            <p:cNvPr id="169" name="직사각형 168"/>
            <p:cNvSpPr/>
            <p:nvPr/>
          </p:nvSpPr>
          <p:spPr>
            <a:xfrm>
              <a:off x="3905400" y="1258536"/>
              <a:ext cx="357867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</a:rPr>
                <a:t>⅓</a:t>
              </a:r>
            </a:p>
          </p:txBody>
        </p:sp>
        <p:sp>
          <p:nvSpPr>
            <p:cNvPr id="170" name="이등변 삼각형 169"/>
            <p:cNvSpPr/>
            <p:nvPr/>
          </p:nvSpPr>
          <p:spPr bwMode="auto">
            <a:xfrm rot="10800000">
              <a:off x="4166288" y="777742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1" name="이등변 삼각형 170"/>
            <p:cNvSpPr/>
            <p:nvPr/>
          </p:nvSpPr>
          <p:spPr bwMode="auto">
            <a:xfrm rot="10800000">
              <a:off x="3258559" y="775078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2" name="이등변 삼각형 171"/>
            <p:cNvSpPr/>
            <p:nvPr/>
          </p:nvSpPr>
          <p:spPr bwMode="auto">
            <a:xfrm rot="10800000">
              <a:off x="3710794" y="1530877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pic>
          <p:nvPicPr>
            <p:cNvPr id="173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1615" y="702960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6530" y="1453966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5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836" y="1453966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6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0201" y="701559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7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275" y="705865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8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8134" y="2173949"/>
              <a:ext cx="171298" cy="164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9" name="TextBox 178"/>
                <p:cNvSpPr txBox="1"/>
                <p:nvPr/>
              </p:nvSpPr>
              <p:spPr>
                <a:xfrm>
                  <a:off x="4172636" y="2137697"/>
                  <a:ext cx="391009" cy="2364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000" b="1" spc="-15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type m:val="skw"/>
                            <m:ctrlPr>
                              <a:rPr lang="ko-KR" altLang="en-US" sz="1000" b="1" i="1" spc="-15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ko-KR" altLang="en-US" sz="1000" b="1" spc="-15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2636" y="2137697"/>
                  <a:ext cx="391009" cy="236433"/>
                </a:xfrm>
                <a:prstGeom prst="rect">
                  <a:avLst/>
                </a:prstGeom>
                <a:blipFill rotWithShape="1">
                  <a:blip r:embed="rId53"/>
                  <a:stretch>
                    <a:fillRect l="-15385" t="-121053" r="-86154" b="-22368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80" name="그룹 179"/>
            <p:cNvGrpSpPr/>
            <p:nvPr/>
          </p:nvGrpSpPr>
          <p:grpSpPr>
            <a:xfrm>
              <a:off x="3013003" y="1073486"/>
              <a:ext cx="2347386" cy="282665"/>
              <a:chOff x="2267744" y="3611148"/>
              <a:chExt cx="2788501" cy="350098"/>
            </a:xfrm>
          </p:grpSpPr>
          <p:cxnSp>
            <p:nvCxnSpPr>
              <p:cNvPr id="184" name="직선 연결선 183"/>
              <p:cNvCxnSpPr/>
              <p:nvPr/>
            </p:nvCxnSpPr>
            <p:spPr bwMode="auto">
              <a:xfrm>
                <a:off x="2267744" y="3896744"/>
                <a:ext cx="278850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85" name="직사각형 184"/>
              <p:cNvSpPr/>
              <p:nvPr/>
            </p:nvSpPr>
            <p:spPr>
              <a:xfrm>
                <a:off x="2847873" y="3622692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6" name="직사각형 185"/>
              <p:cNvSpPr/>
              <p:nvPr/>
            </p:nvSpPr>
            <p:spPr>
              <a:xfrm>
                <a:off x="4030501" y="3611148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7" name="직사각형 186"/>
              <p:cNvSpPr/>
              <p:nvPr/>
            </p:nvSpPr>
            <p:spPr>
              <a:xfrm>
                <a:off x="2371223" y="3671503"/>
                <a:ext cx="32092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-1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8" name="직사각형 187"/>
              <p:cNvSpPr/>
              <p:nvPr/>
            </p:nvSpPr>
            <p:spPr>
              <a:xfrm>
                <a:off x="4558160" y="3669407"/>
                <a:ext cx="2696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1" name="TextBox 180"/>
                <p:cNvSpPr txBox="1"/>
                <p:nvPr/>
              </p:nvSpPr>
              <p:spPr>
                <a:xfrm>
                  <a:off x="5154043" y="1298890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4043" y="1298890"/>
                  <a:ext cx="390253" cy="260919"/>
                </a:xfrm>
                <a:prstGeom prst="rect">
                  <a:avLst/>
                </a:prstGeom>
                <a:blipFill rotWithShape="1">
                  <a:blip r:embed="rId57"/>
                  <a:stretch>
                    <a:fillRect b="-209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2" name="TextBox 181"/>
                <p:cNvSpPr txBox="1"/>
                <p:nvPr/>
              </p:nvSpPr>
              <p:spPr>
                <a:xfrm>
                  <a:off x="3942369" y="1049413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2369" y="1049413"/>
                  <a:ext cx="298492" cy="248495"/>
                </a:xfrm>
                <a:prstGeom prst="rect">
                  <a:avLst/>
                </a:prstGeom>
                <a:blipFill>
                  <a:blip r:embed="rId58"/>
                  <a:stretch>
                    <a:fillRect b="-243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/>
              <p:cNvSpPr txBox="1"/>
              <p:nvPr/>
            </p:nvSpPr>
            <p:spPr>
              <a:xfrm>
                <a:off x="5017270" y="4929681"/>
                <a:ext cx="10778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r>
                      <a:rPr lang="en-US" altLang="ko-KR" sz="1400" i="1">
                        <a:solidFill>
                          <a:prstClr val="black"/>
                        </a:solidFill>
                        <a:latin typeface="Cambria Math"/>
                      </a:rPr>
                      <m:t>6</m:t>
                    </m:r>
                  </m:oMath>
                </a14:m>
                <a:r>
                  <a:rPr lang="en-US" altLang="ko-KR" sz="1400" dirty="0">
                    <a:solidFill>
                      <a:prstClr val="black"/>
                    </a:solidFill>
                  </a:rPr>
                  <a:t>]=</a:t>
                </a:r>
                <a14:m>
                  <m:oMath xmlns:m="http://schemas.openxmlformats.org/officeDocument/2006/math">
                    <m:r>
                      <a:rPr lang="en-US" altLang="ko-KR" sz="1400" i="1" dirty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2,0</m:t>
                        </m:r>
                      </m:e>
                    </m:d>
                  </m:oMath>
                </a14:m>
                <a:r>
                  <a:rPr lang="en-US" altLang="ko-KR" sz="1400" dirty="0">
                    <a:solidFill>
                      <a:prstClr val="black"/>
                    </a:solidFill>
                  </a:rPr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𝐽</m:t>
                      </m:r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ko-KR" altLang="en-US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9" name="TextBox 1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7270" y="4929681"/>
                <a:ext cx="1077859" cy="523220"/>
              </a:xfrm>
              <a:prstGeom prst="rect">
                <a:avLst/>
              </a:prstGeom>
              <a:blipFill>
                <a:blip r:embed="rId59"/>
                <a:stretch>
                  <a:fillRect l="-1695" t="-2326" b="-348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TextBox 189"/>
              <p:cNvSpPr txBox="1"/>
              <p:nvPr/>
            </p:nvSpPr>
            <p:spPr>
              <a:xfrm>
                <a:off x="7313173" y="4940991"/>
                <a:ext cx="10778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r>
                      <a:rPr lang="en-US" altLang="ko-KR" sz="1400" i="1">
                        <a:solidFill>
                          <a:prstClr val="black"/>
                        </a:solidFill>
                        <a:latin typeface="Cambria Math"/>
                      </a:rPr>
                      <m:t>6</m:t>
                    </m:r>
                  </m:oMath>
                </a14:m>
                <a:r>
                  <a:rPr lang="en-US" altLang="ko-KR" sz="1400" dirty="0">
                    <a:solidFill>
                      <a:prstClr val="black"/>
                    </a:solidFill>
                  </a:rPr>
                  <a:t>]=</a:t>
                </a:r>
                <a14:m>
                  <m:oMath xmlns:m="http://schemas.openxmlformats.org/officeDocument/2006/math">
                    <m:r>
                      <a:rPr lang="en-US" altLang="ko-KR" sz="1400" i="1" dirty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2,0</m:t>
                        </m:r>
                      </m:e>
                    </m:d>
                  </m:oMath>
                </a14:m>
                <a:r>
                  <a:rPr lang="en-US" altLang="ko-KR" sz="1400" dirty="0">
                    <a:solidFill>
                      <a:prstClr val="black"/>
                    </a:solidFill>
                  </a:rPr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𝐽</m:t>
                      </m:r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ko-KR" altLang="en-US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0" name="TextBox 1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173" y="4940991"/>
                <a:ext cx="1077859" cy="523220"/>
              </a:xfrm>
              <a:prstGeom prst="rect">
                <a:avLst/>
              </a:prstGeom>
              <a:blipFill>
                <a:blip r:embed="rId60"/>
                <a:stretch>
                  <a:fillRect l="-1705" t="-2353" r="-568" b="-470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1" name="TextBox 190"/>
              <p:cNvSpPr txBox="1"/>
              <p:nvPr/>
            </p:nvSpPr>
            <p:spPr>
              <a:xfrm>
                <a:off x="2803990" y="4966545"/>
                <a:ext cx="107311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r>
                      <a:rPr lang="en-US" altLang="ko-KR" sz="1400" i="1">
                        <a:solidFill>
                          <a:prstClr val="black"/>
                        </a:solidFill>
                        <a:latin typeface="Cambria Math"/>
                      </a:rPr>
                      <m:t>6</m:t>
                    </m:r>
                  </m:oMath>
                </a14:m>
                <a:r>
                  <a:rPr lang="en-US" altLang="ko-KR" sz="1400" dirty="0">
                    <a:solidFill>
                      <a:prstClr val="black"/>
                    </a:solidFill>
                  </a:rPr>
                  <a:t>]=</a:t>
                </a:r>
                <a14:m>
                  <m:oMath xmlns:m="http://schemas.openxmlformats.org/officeDocument/2006/math">
                    <m:r>
                      <a:rPr lang="en-US" altLang="ko-KR" sz="1400" i="1" dirty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2,0</m:t>
                        </m:r>
                      </m:e>
                    </m:d>
                  </m:oMath>
                </a14:m>
                <a:endParaRPr lang="en-US" altLang="ko-KR" sz="1400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1" name="TextBox 1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990" y="4966545"/>
                <a:ext cx="1073114" cy="307777"/>
              </a:xfrm>
              <a:prstGeom prst="rect">
                <a:avLst/>
              </a:prstGeom>
              <a:blipFill>
                <a:blip r:embed="rId61"/>
                <a:stretch>
                  <a:fillRect l="-1705" t="-4000" b="-2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직사각형 191"/>
              <p:cNvSpPr/>
              <p:nvPr/>
            </p:nvSpPr>
            <p:spPr>
              <a:xfrm>
                <a:off x="2936139" y="5151455"/>
                <a:ext cx="65344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𝐽</m:t>
                      </m:r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ko-KR" altLang="en-US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2" name="직사각형 1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139" y="5151455"/>
                <a:ext cx="653448" cy="307777"/>
              </a:xfrm>
              <a:prstGeom prst="rect">
                <a:avLst/>
              </a:prstGeom>
              <a:blipFill>
                <a:blip r:embed="rId62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2" name="그룹 101"/>
          <p:cNvGrpSpPr/>
          <p:nvPr/>
        </p:nvGrpSpPr>
        <p:grpSpPr>
          <a:xfrm>
            <a:off x="1943320" y="2607675"/>
            <a:ext cx="2784721" cy="2322006"/>
            <a:chOff x="2759575" y="139397"/>
            <a:chExt cx="2784721" cy="2322006"/>
          </a:xfrm>
        </p:grpSpPr>
        <p:cxnSp>
          <p:nvCxnSpPr>
            <p:cNvPr id="103" name="직선 화살표 연결선 102"/>
            <p:cNvCxnSpPr/>
            <p:nvPr/>
          </p:nvCxnSpPr>
          <p:spPr bwMode="auto">
            <a:xfrm flipH="1" flipV="1">
              <a:off x="4168147" y="505516"/>
              <a:ext cx="4489" cy="192560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4" name="TextBox 103"/>
            <p:cNvSpPr txBox="1"/>
            <p:nvPr/>
          </p:nvSpPr>
          <p:spPr>
            <a:xfrm>
              <a:off x="4022061" y="139397"/>
              <a:ext cx="270155" cy="2733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Y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05" name="이등변 삼각형 104"/>
            <p:cNvSpPr/>
            <p:nvPr/>
          </p:nvSpPr>
          <p:spPr bwMode="auto">
            <a:xfrm>
              <a:off x="3713519" y="777743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6" name="직사각형 105"/>
            <p:cNvSpPr/>
            <p:nvPr/>
          </p:nvSpPr>
          <p:spPr>
            <a:xfrm>
              <a:off x="4234882" y="717975"/>
              <a:ext cx="299842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dirty="0">
                  <a:solidFill>
                    <a:prstClr val="black"/>
                  </a:solidFill>
                </a:rPr>
                <a:t>⅔</a:t>
              </a:r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3905400" y="1258536"/>
              <a:ext cx="357867" cy="2733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</a:t>
              </a:r>
              <a:r>
                <a:rPr lang="ko-KR" altLang="en-US" dirty="0">
                  <a:solidFill>
                    <a:prstClr val="black"/>
                  </a:solidFill>
                </a:rPr>
                <a:t>⅓</a:t>
              </a:r>
            </a:p>
          </p:txBody>
        </p:sp>
        <p:sp>
          <p:nvSpPr>
            <p:cNvPr id="108" name="이등변 삼각형 107"/>
            <p:cNvSpPr/>
            <p:nvPr/>
          </p:nvSpPr>
          <p:spPr bwMode="auto">
            <a:xfrm rot="10800000">
              <a:off x="4166288" y="777742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9" name="이등변 삼각형 108"/>
            <p:cNvSpPr/>
            <p:nvPr/>
          </p:nvSpPr>
          <p:spPr bwMode="auto">
            <a:xfrm rot="10800000">
              <a:off x="3258559" y="775078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0" name="이등변 삼각형 109"/>
            <p:cNvSpPr/>
            <p:nvPr/>
          </p:nvSpPr>
          <p:spPr bwMode="auto">
            <a:xfrm rot="10800000">
              <a:off x="3710794" y="1530877"/>
              <a:ext cx="909255" cy="755799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endParaRPr lang="ko-KR" altLang="en-US" sz="1600">
                <a:solidFill>
                  <a:prstClr val="black"/>
                </a:solidFill>
                <a:latin typeface="Arial" charset="0"/>
              </a:endParaRPr>
            </a:p>
          </p:txBody>
        </p:sp>
        <p:pic>
          <p:nvPicPr>
            <p:cNvPr id="111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1615" y="702960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6530" y="1453966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3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836" y="1453966"/>
              <a:ext cx="161365" cy="159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4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0201" y="701559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275" y="705865"/>
              <a:ext cx="165836" cy="166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8134" y="2173949"/>
              <a:ext cx="171298" cy="164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/>
                <p:cNvSpPr txBox="1"/>
                <p:nvPr/>
              </p:nvSpPr>
              <p:spPr>
                <a:xfrm>
                  <a:off x="4172636" y="2137697"/>
                  <a:ext cx="391009" cy="23643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000" b="1" spc="-15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type m:val="skw"/>
                            <m:ctrlPr>
                              <a:rPr lang="ko-KR" altLang="en-US" sz="1000" b="1" i="1" spc="-15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altLang="ko-KR" sz="1000" b="1" spc="-15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ko-KR" altLang="en-US" sz="1000" b="1" spc="-15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2636" y="2137697"/>
                  <a:ext cx="391009" cy="236433"/>
                </a:xfrm>
                <a:prstGeom prst="rect">
                  <a:avLst/>
                </a:prstGeom>
                <a:blipFill rotWithShape="1">
                  <a:blip r:embed="rId53"/>
                  <a:stretch>
                    <a:fillRect l="-15385" t="-121053" r="-86154" b="-22368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8" name="그룹 117"/>
            <p:cNvGrpSpPr/>
            <p:nvPr/>
          </p:nvGrpSpPr>
          <p:grpSpPr>
            <a:xfrm>
              <a:off x="3013003" y="1073486"/>
              <a:ext cx="2347386" cy="282665"/>
              <a:chOff x="2267744" y="3611148"/>
              <a:chExt cx="2788501" cy="350098"/>
            </a:xfrm>
          </p:grpSpPr>
          <p:cxnSp>
            <p:nvCxnSpPr>
              <p:cNvPr id="128" name="직선 연결선 127"/>
              <p:cNvCxnSpPr/>
              <p:nvPr/>
            </p:nvCxnSpPr>
            <p:spPr bwMode="auto">
              <a:xfrm>
                <a:off x="2267744" y="3896744"/>
                <a:ext cx="2788501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29" name="직사각형 128"/>
              <p:cNvSpPr/>
              <p:nvPr/>
            </p:nvSpPr>
            <p:spPr>
              <a:xfrm>
                <a:off x="2847873" y="3622692"/>
                <a:ext cx="42511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-½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직사각형 129"/>
              <p:cNvSpPr/>
              <p:nvPr/>
            </p:nvSpPr>
            <p:spPr>
              <a:xfrm>
                <a:off x="4030501" y="3611148"/>
                <a:ext cx="35618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>
                    <a:solidFill>
                      <a:prstClr val="black"/>
                    </a:solidFill>
                  </a:rPr>
                  <a:t>½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직사각형 130"/>
              <p:cNvSpPr/>
              <p:nvPr/>
            </p:nvSpPr>
            <p:spPr>
              <a:xfrm>
                <a:off x="2371223" y="3671503"/>
                <a:ext cx="32092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-1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직사각형 131"/>
              <p:cNvSpPr/>
              <p:nvPr/>
            </p:nvSpPr>
            <p:spPr>
              <a:xfrm>
                <a:off x="4558160" y="3669407"/>
                <a:ext cx="269626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200" b="1" dirty="0">
                    <a:solidFill>
                      <a:prstClr val="black"/>
                    </a:solidFill>
                  </a:rPr>
                  <a:t>1</a:t>
                </a:r>
                <a:endParaRPr lang="ko-KR" altLang="en-US" sz="1200" b="1" dirty="0">
                  <a:solidFill>
                    <a:prstClr val="black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/>
                <p:cNvSpPr txBox="1"/>
                <p:nvPr/>
              </p:nvSpPr>
              <p:spPr>
                <a:xfrm>
                  <a:off x="5154043" y="1298890"/>
                  <a:ext cx="390253" cy="2609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  <m:sub>
                            <m:r>
                              <a:rPr lang="en-US" altLang="ko-KR" sz="15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ko-KR" altLang="en-US" sz="1500" b="1" i="1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4043" y="1298890"/>
                  <a:ext cx="390253" cy="260919"/>
                </a:xfrm>
                <a:prstGeom prst="rect">
                  <a:avLst/>
                </a:prstGeom>
                <a:blipFill rotWithShape="1">
                  <a:blip r:embed="rId57"/>
                  <a:stretch>
                    <a:fillRect b="-2093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/>
                <p:cNvSpPr txBox="1"/>
                <p:nvPr/>
              </p:nvSpPr>
              <p:spPr>
                <a:xfrm>
                  <a:off x="3942369" y="1049413"/>
                  <a:ext cx="298492" cy="2484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>
                            <a:solidFill>
                              <a:prstClr val="black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2369" y="1049413"/>
                  <a:ext cx="298492" cy="248495"/>
                </a:xfrm>
                <a:prstGeom prst="rect">
                  <a:avLst/>
                </a:prstGeom>
                <a:blipFill>
                  <a:blip r:embed="rId58"/>
                  <a:stretch>
                    <a:fillRect b="-243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4257451" y="1546084"/>
                  <a:ext cx="895373" cy="3699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𝑢𝑠</m:t>
                      </m:r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7451" y="1546084"/>
                  <a:ext cx="895373" cy="369909"/>
                </a:xfrm>
                <a:prstGeom prst="rect">
                  <a:avLst/>
                </a:prstGeom>
                <a:blipFill>
                  <a:blip r:embed="rId63"/>
                  <a:stretch>
                    <a:fillRect l="-6164" t="-10000" r="-19178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/>
                <p:cNvSpPr txBox="1"/>
                <p:nvPr/>
              </p:nvSpPr>
              <p:spPr>
                <a:xfrm>
                  <a:off x="3277008" y="2091494"/>
                  <a:ext cx="869725" cy="3699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𝑠𝑠</m:t>
                      </m:r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4" name="TextBox 1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7008" y="2091494"/>
                  <a:ext cx="869725" cy="369909"/>
                </a:xfrm>
                <a:prstGeom prst="rect">
                  <a:avLst/>
                </a:prstGeom>
                <a:blipFill>
                  <a:blip r:embed="rId64"/>
                  <a:stretch>
                    <a:fillRect l="-6338" t="-9836" r="-19718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5" name="TextBox 124"/>
                <p:cNvSpPr txBox="1"/>
                <p:nvPr/>
              </p:nvSpPr>
              <p:spPr>
                <a:xfrm>
                  <a:off x="3086348" y="1562253"/>
                  <a:ext cx="895373" cy="3699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𝑑𝑠</m:t>
                      </m:r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5" name="TextBox 1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6348" y="1562253"/>
                  <a:ext cx="895373" cy="369909"/>
                </a:xfrm>
                <a:prstGeom prst="rect">
                  <a:avLst/>
                </a:prstGeom>
                <a:blipFill>
                  <a:blip r:embed="rId65"/>
                  <a:stretch>
                    <a:fillRect l="-5442" t="-8197" r="-19048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/>
                <p:cNvSpPr txBox="1"/>
                <p:nvPr/>
              </p:nvSpPr>
              <p:spPr>
                <a:xfrm>
                  <a:off x="4524354" y="366255"/>
                  <a:ext cx="949234" cy="3699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𝑢𝑑</m:t>
                      </m:r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2" name="TextBox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4354" y="366255"/>
                  <a:ext cx="949234" cy="369909"/>
                </a:xfrm>
                <a:prstGeom prst="rect">
                  <a:avLst/>
                </a:prstGeom>
                <a:blipFill>
                  <a:blip r:embed="rId66"/>
                  <a:stretch>
                    <a:fillRect l="-5128" t="-9836" r="-15385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3583216" y="364844"/>
                  <a:ext cx="923586" cy="3699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𝑢𝑑</m:t>
                      </m:r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3216" y="364844"/>
                  <a:ext cx="923586" cy="369909"/>
                </a:xfrm>
                <a:prstGeom prst="rect">
                  <a:avLst/>
                </a:prstGeom>
                <a:blipFill>
                  <a:blip r:embed="rId67"/>
                  <a:stretch>
                    <a:fillRect l="-5960" t="-10000" r="-18543" b="-2666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7" name="TextBox 126"/>
                <p:cNvSpPr txBox="1"/>
                <p:nvPr/>
              </p:nvSpPr>
              <p:spPr>
                <a:xfrm>
                  <a:off x="2759575" y="356261"/>
                  <a:ext cx="923586" cy="3699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dirty="0" smtClean="0">
                      <a:solidFill>
                        <a:prstClr val="black"/>
                      </a:solidFill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altLang="ko-KR" i="1">
                          <a:solidFill>
                            <a:prstClr val="black"/>
                          </a:solidFill>
                          <a:latin typeface="Cambria Math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</m:oMath>
                  </a14:m>
                  <a:r>
                    <a:rPr lang="en-US" altLang="ko-KR" dirty="0">
                      <a:solidFill>
                        <a:prstClr val="black"/>
                      </a:solidFill>
                    </a:rPr>
                    <a:t>)</a:t>
                  </a:r>
                  <a:endParaRPr lang="ko-KR" alt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127" name="TextBox 1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9575" y="356261"/>
                  <a:ext cx="923586" cy="369909"/>
                </a:xfrm>
                <a:prstGeom prst="rect">
                  <a:avLst/>
                </a:prstGeom>
                <a:blipFill>
                  <a:blip r:embed="rId68"/>
                  <a:stretch>
                    <a:fillRect l="-5960" t="-8197" r="-18543" b="-245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0" name="그룹 199"/>
          <p:cNvGrpSpPr/>
          <p:nvPr/>
        </p:nvGrpSpPr>
        <p:grpSpPr>
          <a:xfrm>
            <a:off x="243025" y="5633481"/>
            <a:ext cx="4575213" cy="1162487"/>
            <a:chOff x="243025" y="5633481"/>
            <a:chExt cx="4575213" cy="1162487"/>
          </a:xfrm>
        </p:grpSpPr>
        <p:grpSp>
          <p:nvGrpSpPr>
            <p:cNvPr id="193" name="그룹 192"/>
            <p:cNvGrpSpPr/>
            <p:nvPr/>
          </p:nvGrpSpPr>
          <p:grpSpPr>
            <a:xfrm>
              <a:off x="318224" y="5658367"/>
              <a:ext cx="4500014" cy="1100301"/>
              <a:chOff x="3226946" y="5549684"/>
              <a:chExt cx="4500014" cy="110030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4" name="직사각형 193"/>
                  <p:cNvSpPr/>
                  <p:nvPr/>
                </p:nvSpPr>
                <p:spPr>
                  <a:xfrm>
                    <a:off x="3592312" y="6233386"/>
                    <a:ext cx="1378839" cy="39831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1" i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altLang="ko-KR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𝐬𝐨𝐥</m:t>
                            </m:r>
                            <m:r>
                              <a:rPr lang="en-US" altLang="ko-KR" b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ko-KR" b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𝐡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𝐂𝐨𝐮𝐥</m:t>
                            </m:r>
                          </m:sup>
                        </m:sSubSup>
                      </m:oMath>
                    </a14:m>
                    <a:r>
                      <a:rPr lang="ko-KR" altLang="en-US" smtClean="0"/>
                      <a:t> </a:t>
                    </a:r>
                    <a:r>
                      <a:rPr lang="en-US" altLang="ko-KR" smtClean="0"/>
                      <a:t>= </a:t>
                    </a:r>
                    <a:endParaRPr lang="ko-KR" altLang="en-US"/>
                  </a:p>
                </p:txBody>
              </p:sp>
            </mc:Choice>
            <mc:Fallback xmlns="">
              <p:sp>
                <p:nvSpPr>
                  <p:cNvPr id="46" name="직사각형 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2312" y="6233386"/>
                    <a:ext cx="1378839" cy="398314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 t="-4615" r="-2655" b="-21538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95" name="타원 194"/>
              <p:cNvSpPr/>
              <p:nvPr/>
            </p:nvSpPr>
            <p:spPr>
              <a:xfrm>
                <a:off x="6035449" y="6205911"/>
                <a:ext cx="308082" cy="444074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6" name="TextBox 195"/>
                  <p:cNvSpPr txBox="1"/>
                  <p:nvPr/>
                </p:nvSpPr>
                <p:spPr>
                  <a:xfrm>
                    <a:off x="4907734" y="6233386"/>
                    <a:ext cx="1463606" cy="28629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sol</m:t>
                              </m:r>
                              <m: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sol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/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07734" y="6233386"/>
                    <a:ext cx="1463606" cy="286297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 l="-417" t="-17021" r="-13333" b="-31915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97" name="TextBox 196"/>
              <p:cNvSpPr txBox="1"/>
              <p:nvPr/>
            </p:nvSpPr>
            <p:spPr>
              <a:xfrm>
                <a:off x="3226946" y="5549684"/>
                <a:ext cx="45000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mtClean="0"/>
                  <a:t>Coulomb interaction </a:t>
                </a:r>
              </a:p>
              <a:p>
                <a:r>
                  <a:rPr lang="en-US" altLang="ko-KR" smtClean="0"/>
                  <a:t>     between a soliton and a heavy quark</a:t>
                </a:r>
                <a:endParaRPr lang="ko-KR" altLang="en-US"/>
              </a:p>
            </p:txBody>
          </p:sp>
        </p:grpSp>
        <p:sp>
          <p:nvSpPr>
            <p:cNvPr id="198" name="모서리가 둥근 직사각형 197"/>
            <p:cNvSpPr/>
            <p:nvPr/>
          </p:nvSpPr>
          <p:spPr>
            <a:xfrm>
              <a:off x="243025" y="5633481"/>
              <a:ext cx="4485016" cy="1162487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4" name="그룹 203"/>
          <p:cNvGrpSpPr/>
          <p:nvPr/>
        </p:nvGrpSpPr>
        <p:grpSpPr>
          <a:xfrm>
            <a:off x="5254158" y="5687575"/>
            <a:ext cx="3113232" cy="1054297"/>
            <a:chOff x="5254158" y="5687575"/>
            <a:chExt cx="3113232" cy="1054297"/>
          </a:xfrm>
        </p:grpSpPr>
        <p:pic>
          <p:nvPicPr>
            <p:cNvPr id="199" name="그림 198"/>
            <p:cNvPicPr>
              <a:picLocks noChangeAspect="1"/>
            </p:cNvPicPr>
            <p:nvPr/>
          </p:nvPicPr>
          <p:blipFill>
            <a:blip r:embed="rId69"/>
            <a:stretch>
              <a:fillRect/>
            </a:stretch>
          </p:blipFill>
          <p:spPr>
            <a:xfrm>
              <a:off x="5254158" y="5687575"/>
              <a:ext cx="3113232" cy="1054297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cxnSp>
          <p:nvCxnSpPr>
            <p:cNvPr id="202" name="직선 연결선 201"/>
            <p:cNvCxnSpPr/>
            <p:nvPr/>
          </p:nvCxnSpPr>
          <p:spPr>
            <a:xfrm>
              <a:off x="5697769" y="6138887"/>
              <a:ext cx="151634" cy="459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직선 연결선 202"/>
            <p:cNvCxnSpPr/>
            <p:nvPr/>
          </p:nvCxnSpPr>
          <p:spPr>
            <a:xfrm>
              <a:off x="5859359" y="6144247"/>
              <a:ext cx="151634" cy="459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837268" y="59881"/>
            <a:ext cx="7029094" cy="2223057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418935" y="2390926"/>
            <a:ext cx="4291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/>
              <a:t>Candidates:X(3872), Y(4140), Z(4430), ...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156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0.25 -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0.4927 1.85185E-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/>
      <p:bldP spid="190" grpId="0"/>
      <p:bldP spid="19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35" y="258409"/>
            <a:ext cx="7095244" cy="223945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cxnSp>
        <p:nvCxnSpPr>
          <p:cNvPr id="6" name="직선 화살표 연결선 5"/>
          <p:cNvCxnSpPr/>
          <p:nvPr/>
        </p:nvCxnSpPr>
        <p:spPr bwMode="auto">
          <a:xfrm flipV="1">
            <a:off x="2097066" y="3007489"/>
            <a:ext cx="0" cy="13953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1975832" y="2773922"/>
            <a:ext cx="270155" cy="2733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Y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8" name="이등변 삼각형 7"/>
          <p:cNvSpPr/>
          <p:nvPr/>
        </p:nvSpPr>
        <p:spPr bwMode="auto">
          <a:xfrm rot="10800000">
            <a:off x="1647296" y="3506408"/>
            <a:ext cx="909255" cy="755799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 sz="16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125714" y="4112305"/>
            <a:ext cx="498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mtClean="0">
                <a:solidFill>
                  <a:prstClr val="black"/>
                </a:solidFill>
              </a:rPr>
              <a:t>-</a:t>
            </a:r>
            <a:r>
              <a:rPr lang="ko-KR" altLang="en-US" smtClean="0">
                <a:solidFill>
                  <a:prstClr val="black"/>
                </a:solidFill>
              </a:rPr>
              <a:t>⅔</a:t>
            </a:r>
            <a:endParaRPr lang="ko-KR" altLang="en-US" dirty="0">
              <a:solidFill>
                <a:prstClr val="black"/>
              </a:solidFill>
            </a:endParaRPr>
          </a:p>
        </p:txBody>
      </p:sp>
      <p:pic>
        <p:nvPicPr>
          <p:cNvPr id="10" name="Picture 42" descr="https://lh3.googleusercontent.com/-x4znwcxcDgU/Uio2SssWeFI/AAAAAAAAABI/c4fJmJxfAu8/s0-d/blue%2Bsphere%2Bfrom%2Bopenclipart.or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148" y="4183742"/>
            <a:ext cx="165836" cy="166767"/>
          </a:xfrm>
          <a:prstGeom prst="rect">
            <a:avLst/>
          </a:prstGeom>
          <a:solidFill>
            <a:srgbClr val="FFFFFF"/>
          </a:solidFill>
          <a:extLst/>
        </p:spPr>
      </p:pic>
      <p:pic>
        <p:nvPicPr>
          <p:cNvPr id="11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39" y="3435583"/>
            <a:ext cx="161365" cy="159151"/>
          </a:xfrm>
          <a:prstGeom prst="rect">
            <a:avLst/>
          </a:prstGeom>
          <a:solidFill>
            <a:srgbClr val="FFFFFF"/>
          </a:solidFill>
          <a:extLst/>
        </p:spPr>
      </p:pic>
      <p:pic>
        <p:nvPicPr>
          <p:cNvPr id="12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14" y="3431036"/>
            <a:ext cx="161365" cy="159151"/>
          </a:xfrm>
          <a:prstGeom prst="rect">
            <a:avLst/>
          </a:prstGeom>
          <a:solidFill>
            <a:srgbClr val="FFFFFF"/>
          </a:solidFill>
          <a:extLst/>
        </p:spPr>
      </p:pic>
      <p:grpSp>
        <p:nvGrpSpPr>
          <p:cNvPr id="13" name="그룹 12"/>
          <p:cNvGrpSpPr/>
          <p:nvPr/>
        </p:nvGrpSpPr>
        <p:grpSpPr>
          <a:xfrm>
            <a:off x="1362461" y="3716368"/>
            <a:ext cx="1522626" cy="296003"/>
            <a:chOff x="291508" y="3751766"/>
            <a:chExt cx="1808754" cy="366618"/>
          </a:xfrm>
        </p:grpSpPr>
        <p:cxnSp>
          <p:nvCxnSpPr>
            <p:cNvPr id="21" name="직선 연결선 20"/>
            <p:cNvCxnSpPr/>
            <p:nvPr/>
          </p:nvCxnSpPr>
          <p:spPr bwMode="auto">
            <a:xfrm>
              <a:off x="372071" y="3862836"/>
              <a:ext cx="172819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" name="직사각형 21"/>
            <p:cNvSpPr/>
            <p:nvPr/>
          </p:nvSpPr>
          <p:spPr>
            <a:xfrm>
              <a:off x="291508" y="3751766"/>
              <a:ext cx="42511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-½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1491334" y="3779829"/>
              <a:ext cx="356188" cy="3385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½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14" name="직사각형 13"/>
          <p:cNvSpPr/>
          <p:nvPr/>
        </p:nvSpPr>
        <p:spPr>
          <a:xfrm>
            <a:off x="2023814" y="3175312"/>
            <a:ext cx="404278" cy="36933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r>
              <a:rPr lang="ko-KR" altLang="en-US" smtClean="0">
                <a:solidFill>
                  <a:prstClr val="black"/>
                </a:solidFill>
                <a:latin typeface="+mj-lt"/>
              </a:rPr>
              <a:t>⅓</a:t>
            </a:r>
            <a:endParaRPr lang="ko-KR" altLang="en-US" dirty="0">
              <a:solidFill>
                <a:prstClr val="black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682504" y="3802871"/>
                <a:ext cx="390253" cy="260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5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altLang="ko-KR" sz="15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ko-KR" altLang="en-US" sz="1500" b="1" i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2504" y="3802871"/>
                <a:ext cx="390253" cy="260919"/>
              </a:xfrm>
              <a:prstGeom prst="rect">
                <a:avLst/>
              </a:prstGeom>
              <a:blipFill>
                <a:blip r:embed="rId5"/>
                <a:stretch>
                  <a:fillRect b="-2093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854828" y="3553008"/>
                <a:ext cx="298492" cy="248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ko-KR" altLang="en-US" sz="1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828" y="3553008"/>
                <a:ext cx="298492" cy="248495"/>
              </a:xfrm>
              <a:prstGeom prst="rect">
                <a:avLst/>
              </a:prstGeom>
              <a:blipFill>
                <a:blip r:embed="rId6"/>
                <a:stretch>
                  <a:fillRect b="-219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39639" y="4979246"/>
                <a:ext cx="1077859" cy="523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r>
                      <a:rPr lang="en-US" altLang="ko-KR" sz="1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altLang="ko-KR" sz="1400" dirty="0">
                    <a:solidFill>
                      <a:prstClr val="black"/>
                    </a:solidFill>
                  </a:rPr>
                  <a:t>]=</a:t>
                </a:r>
                <a14:m>
                  <m:oMath xmlns:m="http://schemas.openxmlformats.org/officeDocument/2006/math">
                    <m:r>
                      <a:rPr lang="en-US" altLang="ko-KR" sz="1400" i="1" dirty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ko-KR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en-US" altLang="ko-KR" sz="1400" dirty="0">
                    <a:solidFill>
                      <a:prstClr val="black"/>
                    </a:solidFill>
                  </a:rPr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𝐽</m:t>
                      </m:r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=1/2</m:t>
                      </m:r>
                    </m:oMath>
                  </m:oMathPara>
                </a14:m>
                <a:endParaRPr lang="ko-KR" altLang="en-US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9639" y="4979246"/>
                <a:ext cx="1077859" cy="523670"/>
              </a:xfrm>
              <a:prstGeom prst="rect">
                <a:avLst/>
              </a:prstGeom>
              <a:blipFill>
                <a:blip r:embed="rId7"/>
                <a:stretch>
                  <a:fillRect l="-1705" t="-2326" r="-1136" b="-581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52640" y="3106453"/>
                <a:ext cx="10037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ko-K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cc</m:t>
                        </m:r>
                      </m:sub>
                      <m:sup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𝑑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𝒄𝒄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40" y="3106453"/>
                <a:ext cx="1003736" cy="369332"/>
              </a:xfrm>
              <a:prstGeom prst="rect">
                <a:avLst/>
              </a:prstGeom>
              <a:blipFill>
                <a:blip r:embed="rId8"/>
                <a:stretch>
                  <a:fillRect t="-10000" r="-4848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47296" y="4352390"/>
                <a:ext cx="10037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ko-KR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cc</m:t>
                        </m:r>
                      </m:sub>
                      <m:sup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𝑠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𝒄𝒄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7296" y="4352390"/>
                <a:ext cx="1003736" cy="369332"/>
              </a:xfrm>
              <a:prstGeom prst="rect">
                <a:avLst/>
              </a:prstGeom>
              <a:blipFill>
                <a:blip r:embed="rId9"/>
                <a:stretch>
                  <a:fillRect t="-9836" r="-4848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473805" y="3130454"/>
                <a:ext cx="10847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ko-KR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cc</m:t>
                        </m:r>
                      </m:sub>
                      <m:sup>
                        <m:r>
                          <a:rPr lang="en-US" altLang="ko-K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</m:oMath>
                </a14:m>
                <a:r>
                  <a:rPr lang="en-US" altLang="ko-KR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𝑢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𝒄𝒄</m:t>
                    </m:r>
                  </m:oMath>
                </a14:m>
                <a:r>
                  <a:rPr lang="en-US" altLang="ko-KR" smtClean="0">
                    <a:solidFill>
                      <a:prstClr val="black"/>
                    </a:solidFill>
                  </a:rPr>
                  <a:t>)</a:t>
                </a:r>
                <a:endParaRPr lang="ko-KR" altLang="en-US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3805" y="3130454"/>
                <a:ext cx="1084784" cy="369332"/>
              </a:xfrm>
              <a:prstGeom prst="rect">
                <a:avLst/>
              </a:prstGeom>
              <a:blipFill>
                <a:blip r:embed="rId10"/>
                <a:stretch>
                  <a:fillRect t="-10000" r="-4494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그룹 23"/>
          <p:cNvGrpSpPr/>
          <p:nvPr/>
        </p:nvGrpSpPr>
        <p:grpSpPr>
          <a:xfrm>
            <a:off x="243025" y="5633481"/>
            <a:ext cx="4575213" cy="1162487"/>
            <a:chOff x="243025" y="5633481"/>
            <a:chExt cx="4575213" cy="1162487"/>
          </a:xfrm>
        </p:grpSpPr>
        <p:grpSp>
          <p:nvGrpSpPr>
            <p:cNvPr id="25" name="그룹 24"/>
            <p:cNvGrpSpPr/>
            <p:nvPr/>
          </p:nvGrpSpPr>
          <p:grpSpPr>
            <a:xfrm>
              <a:off x="318224" y="5658367"/>
              <a:ext cx="4500014" cy="1100301"/>
              <a:chOff x="3226946" y="5549684"/>
              <a:chExt cx="4500014" cy="110030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직사각형 26"/>
                  <p:cNvSpPr/>
                  <p:nvPr/>
                </p:nvSpPr>
                <p:spPr>
                  <a:xfrm>
                    <a:off x="3592312" y="6233386"/>
                    <a:ext cx="1378839" cy="39831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Sup>
                          <m:sSubSupPr>
                            <m:ctrlPr>
                              <a:rPr lang="en-US" altLang="ko-KR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1" i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altLang="ko-KR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altLang="ko-KR" b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𝐬𝐨𝐥</m:t>
                            </m:r>
                            <m:r>
                              <a:rPr lang="en-US" altLang="ko-KR" b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ko-KR" b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𝐡</m:t>
                            </m:r>
                          </m:sub>
                          <m:sup>
                            <m:r>
                              <a:rPr lang="en-US" altLang="ko-KR" b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𝐂𝐨𝐮𝐥</m:t>
                            </m:r>
                          </m:sup>
                        </m:sSubSup>
                      </m:oMath>
                    </a14:m>
                    <a:r>
                      <a:rPr lang="ko-KR" altLang="en-US" smtClean="0"/>
                      <a:t> </a:t>
                    </a:r>
                    <a:r>
                      <a:rPr lang="en-US" altLang="ko-KR" smtClean="0"/>
                      <a:t>= </a:t>
                    </a:r>
                    <a:endParaRPr lang="ko-KR" altLang="en-US"/>
                  </a:p>
                </p:txBody>
              </p:sp>
            </mc:Choice>
            <mc:Fallback xmlns="">
              <p:sp>
                <p:nvSpPr>
                  <p:cNvPr id="46" name="직사각형 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592312" y="6233386"/>
                    <a:ext cx="1378839" cy="398314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 t="-4615" r="-2655" b="-21538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8" name="타원 27"/>
              <p:cNvSpPr/>
              <p:nvPr/>
            </p:nvSpPr>
            <p:spPr>
              <a:xfrm>
                <a:off x="6035449" y="6205911"/>
                <a:ext cx="308082" cy="444074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4907734" y="6233386"/>
                    <a:ext cx="1463606" cy="28629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sol</m:t>
                              </m:r>
                              <m: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sol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</m:acc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ko-KR" b="0" i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</m:oMath>
                      </m:oMathPara>
                    </a14:m>
                    <a:endParaRPr lang="ko-KR" altLang="en-US"/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07734" y="6233386"/>
                    <a:ext cx="1463606" cy="286297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 l="-417" t="-17021" r="-13333" b="-31915"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0" name="TextBox 29"/>
              <p:cNvSpPr txBox="1"/>
              <p:nvPr/>
            </p:nvSpPr>
            <p:spPr>
              <a:xfrm>
                <a:off x="3226946" y="5549684"/>
                <a:ext cx="450001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mtClean="0"/>
                  <a:t>Coulomb interaction </a:t>
                </a:r>
              </a:p>
              <a:p>
                <a:r>
                  <a:rPr lang="en-US" altLang="ko-KR" smtClean="0"/>
                  <a:t>     between a soliton and a heavy quark</a:t>
                </a:r>
                <a:endParaRPr lang="ko-KR" altLang="en-US"/>
              </a:p>
            </p:txBody>
          </p:sp>
        </p:grpSp>
        <p:sp>
          <p:nvSpPr>
            <p:cNvPr id="26" name="모서리가 둥근 직사각형 25"/>
            <p:cNvSpPr/>
            <p:nvPr/>
          </p:nvSpPr>
          <p:spPr>
            <a:xfrm>
              <a:off x="243025" y="5633481"/>
              <a:ext cx="4485016" cy="1162487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5254158" y="5687575"/>
            <a:ext cx="3113232" cy="1054297"/>
            <a:chOff x="5254158" y="5687575"/>
            <a:chExt cx="3113232" cy="1054297"/>
          </a:xfrm>
        </p:grpSpPr>
        <p:pic>
          <p:nvPicPr>
            <p:cNvPr id="32" name="그림 31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5254158" y="5687575"/>
              <a:ext cx="3113232" cy="1054297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  <p:cxnSp>
          <p:nvCxnSpPr>
            <p:cNvPr id="33" name="직선 연결선 32"/>
            <p:cNvCxnSpPr/>
            <p:nvPr/>
          </p:nvCxnSpPr>
          <p:spPr>
            <a:xfrm>
              <a:off x="5697769" y="6138887"/>
              <a:ext cx="151634" cy="459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/>
            <p:nvPr/>
          </p:nvCxnSpPr>
          <p:spPr>
            <a:xfrm>
              <a:off x="5859359" y="6144247"/>
              <a:ext cx="151634" cy="459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직사각형 34"/>
          <p:cNvSpPr/>
          <p:nvPr/>
        </p:nvSpPr>
        <p:spPr>
          <a:xfrm>
            <a:off x="5705453" y="1598279"/>
            <a:ext cx="641559" cy="1997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6" name="직선 화살표 연결선 35"/>
          <p:cNvCxnSpPr/>
          <p:nvPr/>
        </p:nvCxnSpPr>
        <p:spPr bwMode="auto">
          <a:xfrm flipV="1">
            <a:off x="6157414" y="3016014"/>
            <a:ext cx="0" cy="13953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TextBox 36"/>
          <p:cNvSpPr txBox="1"/>
          <p:nvPr/>
        </p:nvSpPr>
        <p:spPr>
          <a:xfrm>
            <a:off x="6036180" y="2782447"/>
            <a:ext cx="270155" cy="2733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prstClr val="black"/>
                </a:solidFill>
              </a:rPr>
              <a:t>Y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38" name="이등변 삼각형 37"/>
          <p:cNvSpPr/>
          <p:nvPr/>
        </p:nvSpPr>
        <p:spPr bwMode="auto">
          <a:xfrm rot="10800000">
            <a:off x="5707644" y="3514933"/>
            <a:ext cx="909255" cy="755799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 sz="16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6186062" y="4120830"/>
            <a:ext cx="498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mtClean="0">
                <a:solidFill>
                  <a:prstClr val="black"/>
                </a:solidFill>
              </a:rPr>
              <a:t>-</a:t>
            </a:r>
            <a:r>
              <a:rPr lang="ko-KR" altLang="en-US" smtClean="0">
                <a:solidFill>
                  <a:prstClr val="black"/>
                </a:solidFill>
              </a:rPr>
              <a:t>⅔</a:t>
            </a:r>
            <a:endParaRPr lang="ko-KR" altLang="en-US" dirty="0">
              <a:solidFill>
                <a:prstClr val="black"/>
              </a:solidFill>
            </a:endParaRPr>
          </a:p>
        </p:txBody>
      </p:sp>
      <p:pic>
        <p:nvPicPr>
          <p:cNvPr id="40" name="Picture 42" descr="https://lh3.googleusercontent.com/-x4znwcxcDgU/Uio2SssWeFI/AAAAAAAAABI/c4fJmJxfAu8/s0-d/blue%2Bsphere%2Bfrom%2Bopenclipart.or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496" y="4192267"/>
            <a:ext cx="165836" cy="166767"/>
          </a:xfrm>
          <a:prstGeom prst="rect">
            <a:avLst/>
          </a:prstGeom>
          <a:solidFill>
            <a:srgbClr val="FFFFFF"/>
          </a:solidFill>
          <a:extLst/>
        </p:spPr>
      </p:pic>
      <p:pic>
        <p:nvPicPr>
          <p:cNvPr id="41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587" y="3444108"/>
            <a:ext cx="161365" cy="159151"/>
          </a:xfrm>
          <a:prstGeom prst="rect">
            <a:avLst/>
          </a:prstGeom>
          <a:solidFill>
            <a:srgbClr val="FFFFFF"/>
          </a:solidFill>
          <a:extLst/>
        </p:spPr>
      </p:pic>
      <p:pic>
        <p:nvPicPr>
          <p:cNvPr id="42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962" y="3439561"/>
            <a:ext cx="161365" cy="159151"/>
          </a:xfrm>
          <a:prstGeom prst="rect">
            <a:avLst/>
          </a:prstGeom>
          <a:solidFill>
            <a:srgbClr val="FFFFFF"/>
          </a:solidFill>
          <a:extLst/>
        </p:spPr>
      </p:pic>
      <p:grpSp>
        <p:nvGrpSpPr>
          <p:cNvPr id="43" name="그룹 42"/>
          <p:cNvGrpSpPr/>
          <p:nvPr/>
        </p:nvGrpSpPr>
        <p:grpSpPr>
          <a:xfrm>
            <a:off x="5422809" y="3724893"/>
            <a:ext cx="1522626" cy="296003"/>
            <a:chOff x="291508" y="3751766"/>
            <a:chExt cx="1808754" cy="366618"/>
          </a:xfrm>
        </p:grpSpPr>
        <p:cxnSp>
          <p:nvCxnSpPr>
            <p:cNvPr id="44" name="직선 연결선 43"/>
            <p:cNvCxnSpPr/>
            <p:nvPr/>
          </p:nvCxnSpPr>
          <p:spPr bwMode="auto">
            <a:xfrm>
              <a:off x="372071" y="3862836"/>
              <a:ext cx="172819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5" name="직사각형 44"/>
            <p:cNvSpPr/>
            <p:nvPr/>
          </p:nvSpPr>
          <p:spPr>
            <a:xfrm>
              <a:off x="291508" y="3751766"/>
              <a:ext cx="42511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-½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1491334" y="3779829"/>
              <a:ext cx="356188" cy="3385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solidFill>
                    <a:prstClr val="black"/>
                  </a:solidFill>
                </a:rPr>
                <a:t>½</a:t>
              </a:r>
              <a:endParaRPr lang="ko-KR" alt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47" name="직사각형 46"/>
          <p:cNvSpPr/>
          <p:nvPr/>
        </p:nvSpPr>
        <p:spPr>
          <a:xfrm>
            <a:off x="6084162" y="3183837"/>
            <a:ext cx="404278" cy="369332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r>
              <a:rPr lang="ko-KR" altLang="en-US" smtClean="0">
                <a:solidFill>
                  <a:prstClr val="black"/>
                </a:solidFill>
                <a:latin typeface="+mj-lt"/>
              </a:rPr>
              <a:t>⅓</a:t>
            </a:r>
            <a:endParaRPr lang="ko-KR" altLang="en-US" dirty="0">
              <a:solidFill>
                <a:prstClr val="black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742852" y="3811396"/>
                <a:ext cx="390253" cy="260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5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altLang="ko-KR" sz="15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ko-KR" altLang="en-US" sz="1500" b="1" i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852" y="3811396"/>
                <a:ext cx="390253" cy="260919"/>
              </a:xfrm>
              <a:prstGeom prst="rect">
                <a:avLst/>
              </a:prstGeom>
              <a:blipFill>
                <a:blip r:embed="rId22"/>
                <a:stretch>
                  <a:fillRect b="-232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915176" y="3561533"/>
                <a:ext cx="298492" cy="248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>
                          <a:solidFill>
                            <a:prstClr val="black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ko-KR" altLang="en-US" sz="1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176" y="3561533"/>
                <a:ext cx="298492" cy="248495"/>
              </a:xfrm>
              <a:prstGeom prst="rect">
                <a:avLst/>
              </a:prstGeom>
              <a:blipFill>
                <a:blip r:embed="rId23"/>
                <a:stretch>
                  <a:fillRect b="-243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5599987" y="4987771"/>
                <a:ext cx="1077859" cy="523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r>
                      <a:rPr lang="en-US" altLang="ko-KR" sz="1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altLang="ko-KR" sz="1400" dirty="0">
                    <a:solidFill>
                      <a:prstClr val="black"/>
                    </a:solidFill>
                  </a:rPr>
                  <a:t>]=</a:t>
                </a:r>
                <a14:m>
                  <m:oMath xmlns:m="http://schemas.openxmlformats.org/officeDocument/2006/math">
                    <m:r>
                      <a:rPr lang="en-US" altLang="ko-KR" sz="1400" i="1" dirty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ko-KR" sz="14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ko-KR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en-US" altLang="ko-KR" sz="1400" dirty="0">
                    <a:solidFill>
                      <a:prstClr val="black"/>
                    </a:solidFill>
                  </a:rPr>
                  <a:t>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𝐽</m:t>
                      </m:r>
                      <m:r>
                        <a:rPr lang="en-US" altLang="ko-KR" sz="1400" i="1" dirty="0">
                          <a:solidFill>
                            <a:prstClr val="black"/>
                          </a:solidFill>
                          <a:latin typeface="Cambria Math"/>
                        </a:rPr>
                        <m:t>=3/2</m:t>
                      </m:r>
                    </m:oMath>
                  </m:oMathPara>
                </a14:m>
                <a:endParaRPr lang="ko-KR" altLang="en-US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9987" y="4987771"/>
                <a:ext cx="1077859" cy="523670"/>
              </a:xfrm>
              <a:prstGeom prst="rect">
                <a:avLst/>
              </a:prstGeom>
              <a:blipFill>
                <a:blip r:embed="rId24"/>
                <a:stretch>
                  <a:fillRect l="-1705" t="-2326" r="-1136" b="-581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912988" y="3114978"/>
                <a:ext cx="10037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ko-K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cc</m:t>
                        </m:r>
                      </m:sub>
                      <m:sup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𝑑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𝒄𝒄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2988" y="3114978"/>
                <a:ext cx="1003736" cy="369332"/>
              </a:xfrm>
              <a:prstGeom prst="rect">
                <a:avLst/>
              </a:prstGeom>
              <a:blipFill>
                <a:blip r:embed="rId25"/>
                <a:stretch>
                  <a:fillRect t="-9836" r="-4848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707644" y="4360915"/>
                <a:ext cx="10037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ko-KR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cc</m:t>
                        </m:r>
                      </m:sub>
                      <m:sup>
                        <m:r>
                          <a:rPr lang="en-US" altLang="ko-K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𝑠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𝒄𝒄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7644" y="4360915"/>
                <a:ext cx="1003736" cy="369332"/>
              </a:xfrm>
              <a:prstGeom prst="rect">
                <a:avLst/>
              </a:prstGeom>
              <a:blipFill>
                <a:blip r:embed="rId26"/>
                <a:stretch>
                  <a:fillRect t="-8197" r="-4848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534153" y="3138979"/>
                <a:ext cx="10847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ko-KR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cc</m:t>
                        </m:r>
                      </m:sub>
                      <m:sup>
                        <m:r>
                          <a:rPr lang="en-US" altLang="ko-K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++</m:t>
                        </m:r>
                      </m:sup>
                    </m:sSubSup>
                  </m:oMath>
                </a14:m>
                <a:r>
                  <a:rPr lang="en-US" altLang="ko-KR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𝑢</m:t>
                    </m:r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𝒄𝒄</m:t>
                    </m:r>
                  </m:oMath>
                </a14:m>
                <a:r>
                  <a:rPr lang="en-US" altLang="ko-KR" smtClean="0">
                    <a:solidFill>
                      <a:prstClr val="black"/>
                    </a:solidFill>
                  </a:rPr>
                  <a:t>)</a:t>
                </a:r>
                <a:endParaRPr lang="ko-KR" altLang="en-US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4153" y="3138979"/>
                <a:ext cx="1084784" cy="369332"/>
              </a:xfrm>
              <a:prstGeom prst="rect">
                <a:avLst/>
              </a:prstGeom>
              <a:blipFill>
                <a:blip r:embed="rId27"/>
                <a:stretch>
                  <a:fillRect t="-9836" r="-4494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7" name="그림 5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84066" y="1137849"/>
            <a:ext cx="4464261" cy="1277554"/>
          </a:xfrm>
          <a:prstGeom prst="rect">
            <a:avLst/>
          </a:prstGeom>
          <a:ln w="38100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104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4037" y="1067707"/>
                <a:ext cx="8779968" cy="53245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 algn="dist">
                  <a:buFont typeface="Arial" panose="020B0604020202020204" pitchFamily="34" charset="0"/>
                  <a:buChar char="•"/>
                </a:pPr>
                <a:r>
                  <a:rPr lang="en-US" altLang="ko-KR" dirty="0" smtClean="0">
                    <a:latin typeface="+mj-lt"/>
                  </a:rPr>
                  <a:t>Assuming that the valence quarks are bound by the pion mean fields,</a:t>
                </a:r>
              </a:p>
              <a:p>
                <a:pPr algn="dist"/>
                <a:r>
                  <a:rPr lang="en-US" altLang="ko-KR" dirty="0" smtClean="0">
                    <a:latin typeface="+mj-lt"/>
                  </a:rPr>
                  <a:t>    we can regard the nucleon as a chiral </a:t>
                </a:r>
                <a:r>
                  <a:rPr lang="en-US" altLang="ko-KR" smtClean="0">
                    <a:latin typeface="+mj-lt"/>
                  </a:rPr>
                  <a:t>soliton.</a:t>
                </a:r>
              </a:p>
              <a:p>
                <a:pPr algn="dist"/>
                <a:endParaRPr lang="en-US" altLang="ko-KR">
                  <a:latin typeface="+mj-lt"/>
                </a:endParaRPr>
              </a:p>
              <a:p>
                <a:pPr marL="285750" indent="-285750" algn="dist">
                  <a:buFont typeface="Arial" panose="020B0604020202020204" pitchFamily="34" charset="0"/>
                  <a:buChar char="•"/>
                </a:pPr>
                <a:r>
                  <a:rPr lang="en-US" altLang="ko-KR" smtClean="0">
                    <a:latin typeface="+mj-lt"/>
                  </a:rPr>
                  <a:t>The present pion mean-field approach indeed explains consistently </a:t>
                </a:r>
              </a:p>
              <a:p>
                <a:pPr algn="dist"/>
                <a:r>
                  <a:rPr lang="en-US" altLang="ko-KR">
                    <a:latin typeface="+mj-lt"/>
                  </a:rPr>
                  <a:t> </a:t>
                </a:r>
                <a:r>
                  <a:rPr lang="en-US" altLang="ko-KR" smtClean="0">
                    <a:latin typeface="+mj-lt"/>
                  </a:rPr>
                  <a:t>   both the SU(3) light baryons and the singly heavy baryons.</a:t>
                </a:r>
                <a:endParaRPr lang="en-US" altLang="ko-KR" dirty="0" smtClean="0">
                  <a:latin typeface="+mj-lt"/>
                </a:endParaRPr>
              </a:p>
              <a:p>
                <a:pPr algn="dist"/>
                <a:endParaRPr lang="en-US" altLang="ko-KR" dirty="0">
                  <a:latin typeface="+mj-lt"/>
                </a:endParaRPr>
              </a:p>
              <a:p>
                <a:pPr marL="285750" indent="-285750" algn="dist">
                  <a:buFont typeface="Arial" panose="020B0604020202020204" pitchFamily="34" charset="0"/>
                  <a:buChar char="•"/>
                </a:pPr>
                <a:r>
                  <a:rPr lang="en-US" altLang="ko-KR" dirty="0" smtClean="0">
                    <a:latin typeface="+mj-lt"/>
                  </a:rPr>
                  <a:t>Dynamical parameters and flavor quantum numbers of the collective </a:t>
                </a:r>
              </a:p>
              <a:p>
                <a:pPr algn="dist"/>
                <a:r>
                  <a:rPr lang="en-US" altLang="ko-KR" dirty="0">
                    <a:latin typeface="+mj-lt"/>
                  </a:rPr>
                  <a:t> </a:t>
                </a:r>
                <a:r>
                  <a:rPr lang="en-US" altLang="ko-KR" dirty="0" smtClean="0">
                    <a:latin typeface="+mj-lt"/>
                  </a:rPr>
                  <a:t>  operators and wave functions are modified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 smtClean="0"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en-US" altLang="ko-KR" b="1" i="1" smtClean="0">
                            <a:latin typeface="Cambria Math"/>
                          </a:rPr>
                          <m:t>𝒄</m:t>
                        </m:r>
                      </m:sub>
                    </m:sSub>
                    <m:r>
                      <a:rPr lang="en-US" altLang="ko-KR" b="1" i="1" smtClean="0">
                        <a:latin typeface="Cambria Math"/>
                      </a:rPr>
                      <m:t>−</m:t>
                    </m:r>
                    <m:r>
                      <a:rPr lang="en-US" altLang="ko-KR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ko-KR" altLang="en-US" b="1" dirty="0" smtClean="0">
                    <a:latin typeface="+mj-lt"/>
                  </a:rPr>
                  <a:t> </a:t>
                </a:r>
                <a:r>
                  <a:rPr lang="en-US" altLang="ko-KR" b="1" dirty="0" smtClean="0">
                    <a:latin typeface="+mj-lt"/>
                  </a:rPr>
                  <a:t>mean field </a:t>
                </a:r>
              </a:p>
              <a:p>
                <a:pPr algn="dist"/>
                <a:r>
                  <a:rPr lang="en-US" altLang="ko-KR" b="1" dirty="0">
                    <a:latin typeface="+mj-lt"/>
                  </a:rPr>
                  <a:t> </a:t>
                </a:r>
                <a:r>
                  <a:rPr lang="en-US" altLang="ko-KR" b="1" dirty="0" smtClean="0">
                    <a:latin typeface="+mj-lt"/>
                  </a:rPr>
                  <a:t>   for the heavy baryons</a:t>
                </a:r>
                <a:r>
                  <a:rPr lang="en-US" altLang="ko-KR" dirty="0" smtClean="0">
                    <a:latin typeface="+mj-lt"/>
                  </a:rPr>
                  <a:t> 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en-US" altLang="ko-KR" b="1" i="1">
                            <a:latin typeface="Cambria Math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ko-KR" altLang="en-US" b="1" dirty="0"/>
                  <a:t> </a:t>
                </a:r>
                <a:r>
                  <a:rPr lang="en-US" altLang="ko-KR" b="1" dirty="0"/>
                  <a:t>mean </a:t>
                </a:r>
                <a:r>
                  <a:rPr lang="en-US" altLang="ko-KR" b="1" dirty="0" smtClean="0"/>
                  <a:t>field for </a:t>
                </a:r>
                <a:r>
                  <a:rPr lang="en-US" altLang="ko-KR" dirty="0" smtClean="0">
                    <a:latin typeface="+mj-lt"/>
                  </a:rPr>
                  <a:t>the light baryons  </a:t>
                </a:r>
              </a:p>
              <a:p>
                <a:pPr algn="dist"/>
                <a:endParaRPr lang="en-US" altLang="ko-KR" dirty="0" smtClean="0">
                  <a:latin typeface="+mj-lt"/>
                </a:endParaRPr>
              </a:p>
              <a:p>
                <a:pPr marL="285750" indent="-285750" algn="dist">
                  <a:buFont typeface="Arial" panose="020B0604020202020204" pitchFamily="34" charset="0"/>
                  <a:buChar char="•"/>
                </a:pPr>
                <a:r>
                  <a:rPr lang="en-US" altLang="ko-KR" dirty="0" smtClean="0">
                    <a:latin typeface="+mj-lt"/>
                  </a:rPr>
                  <a:t>We have obtained excellent description of various </a:t>
                </a:r>
                <a:r>
                  <a:rPr lang="en-US" altLang="ko-KR" dirty="0" smtClean="0"/>
                  <a:t>physical observables</a:t>
                </a:r>
              </a:p>
              <a:p>
                <a:pPr algn="dist"/>
                <a:r>
                  <a:rPr lang="en-US" altLang="ko-KR" dirty="0" smtClean="0"/>
                  <a:t>    </a:t>
                </a:r>
                <a:r>
                  <a:rPr lang="en-US" altLang="ko-KR" sz="1600" dirty="0" smtClean="0"/>
                  <a:t>(Masses from isospin and SU(3) flavor symmetry breakings,  </a:t>
                </a:r>
              </a:p>
              <a:p>
                <a:pPr algn="dist"/>
                <a:r>
                  <a:rPr lang="en-US" altLang="ko-KR" sz="1600" dirty="0"/>
                  <a:t> </a:t>
                </a:r>
                <a:r>
                  <a:rPr lang="en-US" altLang="ko-KR" sz="1600" dirty="0" smtClean="0"/>
                  <a:t>    widths </a:t>
                </a:r>
                <a:r>
                  <a:rPr lang="en-US" altLang="ko-KR" sz="1600" dirty="0"/>
                  <a:t>of strong and </a:t>
                </a:r>
                <a:r>
                  <a:rPr lang="en-US" altLang="ko-KR" sz="1600" dirty="0" smtClean="0"/>
                  <a:t>radiative decays, magnetic moments and transitions)</a:t>
                </a:r>
                <a:endParaRPr lang="en-US" altLang="ko-KR" sz="1600" dirty="0">
                  <a:latin typeface="+mj-lt"/>
                </a:endParaRPr>
              </a:p>
              <a:p>
                <a:pPr algn="dist"/>
                <a:endParaRPr lang="en-US" altLang="ko-KR" dirty="0" smtClean="0">
                  <a:latin typeface="+mj-lt"/>
                </a:endParaRPr>
              </a:p>
              <a:p>
                <a:pPr marL="285750" indent="-285750" algn="dist">
                  <a:buFont typeface="Arial" panose="020B0604020202020204" pitchFamily="34" charset="0"/>
                  <a:buChar char="•"/>
                </a:pPr>
                <a:r>
                  <a:rPr lang="en-US" altLang="ko-KR" smtClean="0"/>
                  <a:t>Contributions from isospin symmetry breaking for a soliton </a:t>
                </a:r>
              </a:p>
              <a:p>
                <a:pPr algn="dist"/>
                <a:r>
                  <a:rPr lang="en-US" altLang="ko-KR"/>
                  <a:t> </a:t>
                </a:r>
                <a:r>
                  <a:rPr lang="en-US" altLang="ko-KR" smtClean="0"/>
                  <a:t>   are most significant to describe the isospin mass differences </a:t>
                </a:r>
              </a:p>
              <a:p>
                <a:pPr algn="dist"/>
                <a:r>
                  <a:rPr lang="en-US" altLang="ko-KR"/>
                  <a:t> </a:t>
                </a:r>
                <a:r>
                  <a:rPr lang="en-US" altLang="ko-KR" smtClean="0"/>
                  <a:t>   of singly charmed and beauty baryons.</a:t>
                </a:r>
                <a:endParaRPr lang="en-US" altLang="ko-KR"/>
              </a:p>
              <a:p>
                <a:pPr algn="dist"/>
                <a:endParaRPr lang="en-US" altLang="ko-KR" dirty="0">
                  <a:latin typeface="+mj-lt"/>
                </a:endParaRPr>
              </a:p>
              <a:p>
                <a:pPr marL="285750" indent="-285750" algn="dist">
                  <a:buFont typeface="Arial" panose="020B0604020202020204" pitchFamily="34" charset="0"/>
                  <a:buChar char="•"/>
                </a:pPr>
                <a:r>
                  <a:rPr lang="en-US" altLang="ko-KR" smtClean="0">
                    <a:latin typeface="+mj-lt"/>
                  </a:rPr>
                  <a:t>It </a:t>
                </a:r>
                <a:r>
                  <a:rPr lang="en-US" altLang="ko-KR" dirty="0" smtClean="0">
                    <a:latin typeface="+mj-lt"/>
                  </a:rPr>
                  <a:t>is shown that </a:t>
                </a:r>
                <a:r>
                  <a:rPr lang="en-US" altLang="ko-K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lt"/>
                  </a:rPr>
                  <a:t>light quarks govern their structure of singly heavy baryons</a:t>
                </a:r>
                <a:r>
                  <a:rPr lang="en-US" altLang="ko-KR" dirty="0" smtClean="0">
                    <a:latin typeface="+mj-lt"/>
                  </a:rPr>
                  <a:t>.</a:t>
                </a:r>
                <a:endParaRPr lang="ko-KR" alt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37" y="1067707"/>
                <a:ext cx="8779968" cy="5324535"/>
              </a:xfrm>
              <a:prstGeom prst="rect">
                <a:avLst/>
              </a:prstGeom>
              <a:blipFill>
                <a:blip r:embed="rId3"/>
                <a:stretch>
                  <a:fillRect l="-486" t="-572" b="-137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직사각형 3"/>
          <p:cNvSpPr/>
          <p:nvPr/>
        </p:nvSpPr>
        <p:spPr>
          <a:xfrm>
            <a:off x="438006" y="141790"/>
            <a:ext cx="7839789" cy="560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mn-ea"/>
              <a:buChar char=""/>
              <a:defRPr/>
            </a:pPr>
            <a:r>
              <a:rPr lang="en-US" altLang="ko-KR" b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 Conclusion</a:t>
            </a:r>
            <a:endParaRPr lang="en-US" altLang="ko-KR" b="1" dirty="0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304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517" y="3039926"/>
            <a:ext cx="6512668" cy="92890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39106" y="210625"/>
            <a:ext cx="3002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/>
              <a:t>Collective Hamiltonian </a:t>
            </a:r>
            <a:endParaRPr lang="ko-KR" altLang="en-US" sz="2000" b="1" dirty="0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29" y="651806"/>
            <a:ext cx="6190104" cy="793502"/>
          </a:xfrm>
          <a:prstGeom prst="rect">
            <a:avLst/>
          </a:prstGeom>
        </p:spPr>
      </p:pic>
      <p:grpSp>
        <p:nvGrpSpPr>
          <p:cNvPr id="17" name="그룹 16"/>
          <p:cNvGrpSpPr/>
          <p:nvPr/>
        </p:nvGrpSpPr>
        <p:grpSpPr>
          <a:xfrm>
            <a:off x="818271" y="1422587"/>
            <a:ext cx="6331396" cy="752475"/>
            <a:chOff x="2273052" y="1179270"/>
            <a:chExt cx="6331396" cy="752475"/>
          </a:xfrm>
        </p:grpSpPr>
        <p:pic>
          <p:nvPicPr>
            <p:cNvPr id="18" name="Picture 3" descr="D:\그림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1873" y="1179270"/>
              <a:ext cx="5362575" cy="752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D:\그림12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3052" y="1285633"/>
              <a:ext cx="885825" cy="504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그룹 19"/>
          <p:cNvGrpSpPr/>
          <p:nvPr/>
        </p:nvGrpSpPr>
        <p:grpSpPr>
          <a:xfrm>
            <a:off x="1473517" y="2228852"/>
            <a:ext cx="5989723" cy="714375"/>
            <a:chOff x="1584240" y="1958640"/>
            <a:chExt cx="5989723" cy="714375"/>
          </a:xfrm>
        </p:grpSpPr>
        <p:pic>
          <p:nvPicPr>
            <p:cNvPr id="21" name="Picture 2" descr="D:\그림2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0388" y="1958640"/>
              <a:ext cx="5743575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1584240" y="2114568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+</a:t>
              </a:r>
              <a:endParaRPr lang="ko-KR" altLang="en-US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59807" y="3039926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where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101650" y="4780559"/>
                <a:ext cx="5177635" cy="432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800" b="1" i="0" smtClean="0">
                              <a:latin typeface="Cambria Math" panose="02040503050406030204" pitchFamily="18" charset="0"/>
                            </a:rPr>
                            <m:t>𝐜𝐥</m:t>
                          </m:r>
                        </m:sub>
                        <m: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  </m:t>
                      </m:r>
                      <m:sSubSup>
                        <m:sSub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ko-KR" sz="2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  </m:t>
                      </m:r>
                      <m:sSubSup>
                        <m:sSub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ko-KR" sz="2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  </m:t>
                      </m:r>
                      <m:sSubSup>
                        <m:sSub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ko-KR" sz="2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  </m:t>
                      </m:r>
                      <m:sSubSup>
                        <m:sSub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ko-KR" sz="2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ko-KR" alt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650" y="4780559"/>
                <a:ext cx="5177635" cy="432041"/>
              </a:xfrm>
              <a:prstGeom prst="rect">
                <a:avLst/>
              </a:prstGeom>
              <a:blipFill>
                <a:blip r:embed="rId7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1023401" y="4247590"/>
            <a:ext cx="4185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In-medium modified model variables</a:t>
            </a:r>
            <a:endParaRPr lang="ko-KR" altLang="en-US" b="1" dirty="0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1851" y="5727996"/>
            <a:ext cx="5081496" cy="92961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810936" y="5668069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Ex)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138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9393" y="888775"/>
                <a:ext cx="7511543" cy="432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ko-KR" sz="2800" b="1" i="0" smtClean="0">
                              <a:latin typeface="Cambria Math" panose="02040503050406030204" pitchFamily="18" charset="0"/>
                            </a:rPr>
                            <m:t>𝐜𝐥</m:t>
                          </m:r>
                        </m:sub>
                        <m:sup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             , </m:t>
                      </m:r>
                      <m:sSubSup>
                        <m:sSub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ko-KR" sz="2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                 ,</m:t>
                      </m:r>
                      <m:sSubSup>
                        <m:sSub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ko-KR" sz="2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sSubSup>
                        <m:sSub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                , 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ko-KR" sz="2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              , </m:t>
                      </m:r>
                      <m:sSubSup>
                        <m:sSubSup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ko-KR" sz="2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ko-KR" altLang="en-US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393" y="888775"/>
                <a:ext cx="7511543" cy="432041"/>
              </a:xfrm>
              <a:prstGeom prst="rect">
                <a:avLst/>
              </a:prstGeom>
              <a:blipFill>
                <a:blip r:embed="rId2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75449" y="371987"/>
            <a:ext cx="4185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In-medium modified model variables</a:t>
            </a:r>
            <a:endParaRPr lang="ko-KR" alt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75449" y="1858231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Mass energy per baryon</a:t>
            </a:r>
            <a:endParaRPr lang="ko-KR" altLang="en-US" b="1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65" y="2381075"/>
            <a:ext cx="4362450" cy="58102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94" y="3476845"/>
            <a:ext cx="5930072" cy="711692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9779" y="4449949"/>
                <a:ext cx="3852530" cy="1051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Where 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altLang="ko-KR" b="0" i="1" dirty="0" smtClean="0">
                  <a:latin typeface="Cambria Math" panose="02040503050406030204" pitchFamily="18" charset="0"/>
                </a:endParaRPr>
              </a:p>
              <a:p>
                <a:r>
                  <a:rPr lang="en-US" altLang="ko-KR" b="0" dirty="0" smtClean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1,2,3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mass</m:t>
                    </m:r>
                    <m:r>
                      <a:rPr lang="en-US" altLang="ko-KR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US" altLang="ko-KR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hyperons</m:t>
                    </m:r>
                    <m:r>
                      <a:rPr lang="en-US" altLang="ko-KR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ko-KR" b="0" i="0" dirty="0" smtClean="0">
                  <a:latin typeface="Cambria Math" panose="02040503050406030204" pitchFamily="18" charset="0"/>
                </a:endParaRPr>
              </a:p>
              <a:p>
                <a:r>
                  <a:rPr lang="en-US" altLang="ko-KR" b="0" dirty="0" smtClean="0"/>
                  <a:t>                                </a:t>
                </a:r>
                <a14:m>
                  <m:oMath xmlns:m="http://schemas.openxmlformats.org/officeDocument/2006/math">
                    <m:r>
                      <a:rPr lang="en-US" altLang="ko-KR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Ξ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ko-KR" b="0" i="0" smtClean="0">
                        <a:latin typeface="Cambria Math" panose="02040503050406030204" pitchFamily="18" charset="0"/>
                      </a:rPr>
                      <m:t>…,</m:t>
                    </m:r>
                    <m:r>
                      <m:rPr>
                        <m:sty m:val="p"/>
                      </m:rPr>
                      <a:rPr lang="en-US" altLang="ko-KR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…)</m:t>
                    </m:r>
                  </m:oMath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79" y="4449949"/>
                <a:ext cx="3852530" cy="1051955"/>
              </a:xfrm>
              <a:prstGeom prst="rect">
                <a:avLst/>
              </a:prstGeom>
              <a:blipFill>
                <a:blip r:embed="rId5"/>
                <a:stretch>
                  <a:fillRect l="-1266" b="-404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4815" y="4703283"/>
            <a:ext cx="4212701" cy="193259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13" name="TextBox 12"/>
          <p:cNvSpPr txBox="1"/>
          <p:nvPr/>
        </p:nvSpPr>
        <p:spPr>
          <a:xfrm>
            <a:off x="375449" y="1864287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Mass energy per baryon</a:t>
            </a:r>
            <a:endParaRPr lang="ko-KR" alt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75449" y="3044967"/>
            <a:ext cx="3185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 Binding energy per baryon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30002" y="3610724"/>
                <a:ext cx="23737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ko-KR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02" y="3610724"/>
                <a:ext cx="237373" cy="369332"/>
              </a:xfrm>
              <a:prstGeom prst="rect">
                <a:avLst/>
              </a:prstGeom>
              <a:blipFill>
                <a:blip r:embed="rId7"/>
                <a:stretch>
                  <a:fillRect l="-15385" r="-23077" b="-98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직사각형 15"/>
              <p:cNvSpPr/>
              <p:nvPr/>
            </p:nvSpPr>
            <p:spPr>
              <a:xfrm>
                <a:off x="861319" y="902951"/>
                <a:ext cx="115653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6" name="직사각형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319" y="902951"/>
                <a:ext cx="1156535" cy="400110"/>
              </a:xfrm>
              <a:prstGeom prst="rect">
                <a:avLst/>
              </a:prstGeom>
              <a:blipFill>
                <a:blip r:embed="rId8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직사각형 16"/>
              <p:cNvSpPr/>
              <p:nvPr/>
            </p:nvSpPr>
            <p:spPr>
              <a:xfrm>
                <a:off x="2398345" y="923734"/>
                <a:ext cx="115653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7" name="직사각형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345" y="923734"/>
                <a:ext cx="1156535" cy="400110"/>
              </a:xfrm>
              <a:prstGeom prst="rect">
                <a:avLst/>
              </a:prstGeom>
              <a:blipFill>
                <a:blip r:embed="rId9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직사각형 17"/>
              <p:cNvSpPr/>
              <p:nvPr/>
            </p:nvSpPr>
            <p:spPr>
              <a:xfrm>
                <a:off x="4155668" y="903696"/>
                <a:ext cx="115653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8" name="직사각형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5668" y="903696"/>
                <a:ext cx="1156535" cy="400110"/>
              </a:xfrm>
              <a:prstGeom prst="rect">
                <a:avLst/>
              </a:prstGeom>
              <a:blipFill>
                <a:blip r:embed="rId10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직사각형 18"/>
              <p:cNvSpPr/>
              <p:nvPr/>
            </p:nvSpPr>
            <p:spPr>
              <a:xfrm>
                <a:off x="5914408" y="903696"/>
                <a:ext cx="115653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19" name="직사각형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4408" y="903696"/>
                <a:ext cx="1156535" cy="400110"/>
              </a:xfrm>
              <a:prstGeom prst="rect">
                <a:avLst/>
              </a:prstGeom>
              <a:blipFill>
                <a:blip r:embed="rId11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직사각형 19"/>
              <p:cNvSpPr/>
              <p:nvPr/>
            </p:nvSpPr>
            <p:spPr>
              <a:xfrm>
                <a:off x="7673148" y="922220"/>
                <a:ext cx="115653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ko-K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ko-K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ko-KR" sz="20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000" dirty="0"/>
              </a:p>
            </p:txBody>
          </p:sp>
        </mc:Choice>
        <mc:Fallback xmlns="">
          <p:sp>
            <p:nvSpPr>
              <p:cNvPr id="20" name="직사각형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3148" y="922220"/>
                <a:ext cx="1156535" cy="400110"/>
              </a:xfrm>
              <a:prstGeom prst="rect">
                <a:avLst/>
              </a:prstGeom>
              <a:blipFill>
                <a:blip r:embed="rId12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515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755" y="2851764"/>
            <a:ext cx="6512668" cy="928901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1139218" y="1444570"/>
            <a:ext cx="6331396" cy="752475"/>
            <a:chOff x="2273052" y="1179270"/>
            <a:chExt cx="6331396" cy="752475"/>
          </a:xfrm>
        </p:grpSpPr>
        <p:pic>
          <p:nvPicPr>
            <p:cNvPr id="8" name="Picture 3" descr="D:\그림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1873" y="1179270"/>
              <a:ext cx="5362575" cy="752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D:\그림12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3052" y="1285633"/>
              <a:ext cx="885825" cy="504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그룹 9"/>
          <p:cNvGrpSpPr/>
          <p:nvPr/>
        </p:nvGrpSpPr>
        <p:grpSpPr>
          <a:xfrm>
            <a:off x="1794464" y="2250835"/>
            <a:ext cx="5989723" cy="714375"/>
            <a:chOff x="1584240" y="1958640"/>
            <a:chExt cx="5989723" cy="714375"/>
          </a:xfrm>
        </p:grpSpPr>
        <p:pic>
          <p:nvPicPr>
            <p:cNvPr id="11" name="Picture 2" descr="D:\그림2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0388" y="1958640"/>
              <a:ext cx="5743575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1584240" y="2114568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+</a:t>
              </a:r>
              <a:endParaRPr lang="ko-KR" altLang="en-US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80754" y="3061909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where</a:t>
            </a:r>
            <a:endParaRPr lang="ko-KR" altLang="en-US" dirty="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220" y="651107"/>
            <a:ext cx="6190104" cy="793502"/>
          </a:xfrm>
          <a:prstGeom prst="rect">
            <a:avLst/>
          </a:prstGeom>
        </p:spPr>
      </p:pic>
      <p:grpSp>
        <p:nvGrpSpPr>
          <p:cNvPr id="17" name="그룹 16"/>
          <p:cNvGrpSpPr/>
          <p:nvPr/>
        </p:nvGrpSpPr>
        <p:grpSpPr>
          <a:xfrm>
            <a:off x="1198050" y="4607073"/>
            <a:ext cx="6879195" cy="1798522"/>
            <a:chOff x="769065" y="3433542"/>
            <a:chExt cx="6879195" cy="1798522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769065" y="3433542"/>
              <a:ext cx="6879195" cy="179852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55941" y="3598956"/>
              <a:ext cx="2400300" cy="342900"/>
            </a:xfrm>
            <a:prstGeom prst="rect">
              <a:avLst/>
            </a:prstGeom>
          </p:spPr>
        </p:pic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05683" y="4086867"/>
              <a:ext cx="2100815" cy="360256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05683" y="4662922"/>
              <a:ext cx="2138061" cy="31709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4712279" y="3593859"/>
                  <a:ext cx="2308132" cy="6150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den>
                        </m:f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en-US" altLang="ko-KR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d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2279" y="3593859"/>
                  <a:ext cx="2308132" cy="61504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4712279" y="4338903"/>
                  <a:ext cx="2464649" cy="6150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den>
                        </m:f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1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en-US" altLang="ko-KR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2279" y="4338903"/>
                  <a:ext cx="2464649" cy="615040"/>
                </a:xfrm>
                <a:prstGeom prst="rect">
                  <a:avLst/>
                </a:prstGeom>
                <a:blipFill>
                  <a:blip r:embed="rId12"/>
                  <a:stretch>
                    <a:fillRect b="-9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98539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459" y="2960068"/>
            <a:ext cx="6238875" cy="17716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7459" y="2527658"/>
            <a:ext cx="4429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In the saturation density of nuclear matter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459" y="4731718"/>
            <a:ext cx="6238875" cy="1273058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904992" y="195458"/>
            <a:ext cx="6879195" cy="1798522"/>
            <a:chOff x="769065" y="3433542"/>
            <a:chExt cx="6879195" cy="1798522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769065" y="3433542"/>
              <a:ext cx="6879195" cy="179852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55941" y="3598956"/>
              <a:ext cx="2400300" cy="342900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05683" y="4086867"/>
              <a:ext cx="2100815" cy="360256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05683" y="4662922"/>
              <a:ext cx="2138061" cy="31709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4712279" y="3593859"/>
                  <a:ext cx="2308132" cy="6150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den>
                        </m:f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en-US" altLang="ko-KR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d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</m:d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2279" y="3593859"/>
                  <a:ext cx="2308132" cy="615040"/>
                </a:xfrm>
                <a:prstGeom prst="rect">
                  <a:avLst/>
                </a:prstGeom>
                <a:blipFill>
                  <a:blip r:embed="rId7"/>
                  <a:stretch>
                    <a:fillRect b="-99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712279" y="4338903"/>
                  <a:ext cx="2464649" cy="6150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b="1" i="1" smtClean="0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den>
                        </m:f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1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1,2</m:t>
                                </m:r>
                              </m:sub>
                            </m:sSub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en-US" altLang="ko-KR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d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ko-KR" alt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2279" y="4338903"/>
                  <a:ext cx="2464649" cy="615040"/>
                </a:xfrm>
                <a:prstGeom prst="rect">
                  <a:avLst/>
                </a:prstGeom>
                <a:blipFill>
                  <a:blip r:embed="rId8"/>
                  <a:stretch>
                    <a:fillRect b="-1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8030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393" y="1592630"/>
            <a:ext cx="8129979" cy="41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4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4336" y="160528"/>
            <a:ext cx="8663886" cy="60991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mn-ea"/>
              <a:buChar char=""/>
              <a:defRPr/>
            </a:pPr>
            <a:r>
              <a:rPr lang="en-US" altLang="ko-KR" sz="20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50000"/>
                    </a:schemeClr>
                  </a:glow>
                </a:effectLst>
              </a:rPr>
              <a:t>Neutron / baryonic star  in a </a:t>
            </a:r>
            <a:r>
              <a:rPr lang="en-US" altLang="ko-KR" sz="2000" b="1" u="sng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50000"/>
                    </a:schemeClr>
                  </a:glow>
                </a:effectLst>
              </a:rPr>
              <a:t>modified </a:t>
            </a:r>
            <a:r>
              <a:rPr lang="en-US" altLang="ko-KR" sz="2000" b="1" dirty="0">
                <a:solidFill>
                  <a:srgbClr val="002060"/>
                </a:solidFill>
                <a:effectLst>
                  <a:glow rad="63500">
                    <a:schemeClr val="accent4">
                      <a:satMod val="175000"/>
                      <a:alpha val="50000"/>
                    </a:schemeClr>
                  </a:glow>
                </a:effectLst>
              </a:rPr>
              <a:t>SU(3) chiral soliton model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331" y="945699"/>
            <a:ext cx="5930072" cy="711692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71239" y="1079578"/>
                <a:ext cx="23737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ko-KR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1239" y="1079578"/>
                <a:ext cx="237373" cy="369332"/>
              </a:xfrm>
              <a:prstGeom prst="rect">
                <a:avLst/>
              </a:prstGeom>
              <a:blipFill>
                <a:blip r:embed="rId3"/>
                <a:stretch>
                  <a:fillRect l="-17949" r="-20513" b="-98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790582" y="3476120"/>
                <a:ext cx="41724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/>
                  <a:t>For simple test,  we take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=0 (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ko-KR" alt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582" y="3476120"/>
                <a:ext cx="4172424" cy="369332"/>
              </a:xfrm>
              <a:prstGeom prst="rect">
                <a:avLst/>
              </a:prstGeom>
              <a:blipFill>
                <a:blip r:embed="rId4"/>
                <a:stretch>
                  <a:fillRect l="-1316" t="-8197" r="-1901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9" name="그림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314" y="1734676"/>
            <a:ext cx="3568073" cy="5105417"/>
          </a:xfrm>
          <a:prstGeom prst="rect">
            <a:avLst/>
          </a:prstGeom>
        </p:spPr>
      </p:pic>
      <p:grpSp>
        <p:nvGrpSpPr>
          <p:cNvPr id="3075" name="그룹 3074"/>
          <p:cNvGrpSpPr/>
          <p:nvPr/>
        </p:nvGrpSpPr>
        <p:grpSpPr>
          <a:xfrm>
            <a:off x="6098019" y="2761367"/>
            <a:ext cx="865955" cy="1526018"/>
            <a:chOff x="6098019" y="2761367"/>
            <a:chExt cx="865955" cy="1526018"/>
          </a:xfrm>
        </p:grpSpPr>
        <p:sp>
          <p:nvSpPr>
            <p:cNvPr id="35" name="자유형 34"/>
            <p:cNvSpPr/>
            <p:nvPr/>
          </p:nvSpPr>
          <p:spPr>
            <a:xfrm>
              <a:off x="6098019" y="2761367"/>
              <a:ext cx="865955" cy="1526018"/>
            </a:xfrm>
            <a:custGeom>
              <a:avLst/>
              <a:gdLst>
                <a:gd name="connsiteX0" fmla="*/ 6055 w 865955"/>
                <a:gd name="connsiteY0" fmla="*/ 12111 h 1526018"/>
                <a:gd name="connsiteX1" fmla="*/ 799343 w 865955"/>
                <a:gd name="connsiteY1" fmla="*/ 0 h 1526018"/>
                <a:gd name="connsiteX2" fmla="*/ 823565 w 865955"/>
                <a:gd name="connsiteY2" fmla="*/ 66612 h 1526018"/>
                <a:gd name="connsiteX3" fmla="*/ 865955 w 865955"/>
                <a:gd name="connsiteY3" fmla="*/ 193780 h 1526018"/>
                <a:gd name="connsiteX4" fmla="*/ 841732 w 865955"/>
                <a:gd name="connsiteY4" fmla="*/ 405727 h 1526018"/>
                <a:gd name="connsiteX5" fmla="*/ 823565 w 865955"/>
                <a:gd name="connsiteY5" fmla="*/ 817510 h 1526018"/>
                <a:gd name="connsiteX6" fmla="*/ 823565 w 865955"/>
                <a:gd name="connsiteY6" fmla="*/ 1132403 h 1526018"/>
                <a:gd name="connsiteX7" fmla="*/ 853843 w 865955"/>
                <a:gd name="connsiteY7" fmla="*/ 1519963 h 1526018"/>
                <a:gd name="connsiteX8" fmla="*/ 345170 w 865955"/>
                <a:gd name="connsiteY8" fmla="*/ 1526018 h 1526018"/>
                <a:gd name="connsiteX9" fmla="*/ 351226 w 865955"/>
                <a:gd name="connsiteY9" fmla="*/ 1301960 h 1526018"/>
                <a:gd name="connsiteX10" fmla="*/ 327004 w 865955"/>
                <a:gd name="connsiteY10" fmla="*/ 902289 h 1526018"/>
                <a:gd name="connsiteX11" fmla="*/ 260392 w 865955"/>
                <a:gd name="connsiteY11" fmla="*/ 641897 h 1526018"/>
                <a:gd name="connsiteX12" fmla="*/ 133223 w 865955"/>
                <a:gd name="connsiteY12" fmla="*/ 448116 h 1526018"/>
                <a:gd name="connsiteX13" fmla="*/ 0 w 865955"/>
                <a:gd name="connsiteY13" fmla="*/ 242225 h 1526018"/>
                <a:gd name="connsiteX14" fmla="*/ 6055 w 865955"/>
                <a:gd name="connsiteY14" fmla="*/ 12111 h 1526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65955" h="1526018">
                  <a:moveTo>
                    <a:pt x="6055" y="12111"/>
                  </a:moveTo>
                  <a:lnTo>
                    <a:pt x="799343" y="0"/>
                  </a:lnTo>
                  <a:lnTo>
                    <a:pt x="823565" y="66612"/>
                  </a:lnTo>
                  <a:lnTo>
                    <a:pt x="865955" y="193780"/>
                  </a:lnTo>
                  <a:lnTo>
                    <a:pt x="841732" y="405727"/>
                  </a:lnTo>
                  <a:lnTo>
                    <a:pt x="823565" y="817510"/>
                  </a:lnTo>
                  <a:lnTo>
                    <a:pt x="823565" y="1132403"/>
                  </a:lnTo>
                  <a:lnTo>
                    <a:pt x="853843" y="1519963"/>
                  </a:lnTo>
                  <a:lnTo>
                    <a:pt x="345170" y="1526018"/>
                  </a:lnTo>
                  <a:lnTo>
                    <a:pt x="351226" y="1301960"/>
                  </a:lnTo>
                  <a:lnTo>
                    <a:pt x="327004" y="902289"/>
                  </a:lnTo>
                  <a:lnTo>
                    <a:pt x="260392" y="641897"/>
                  </a:lnTo>
                  <a:lnTo>
                    <a:pt x="133223" y="448116"/>
                  </a:lnTo>
                  <a:lnTo>
                    <a:pt x="0" y="242225"/>
                  </a:lnTo>
                  <a:lnTo>
                    <a:pt x="6055" y="12111"/>
                  </a:lnTo>
                  <a:close/>
                </a:path>
              </a:pathLst>
            </a:cu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3" name="자유형 3072"/>
            <p:cNvSpPr/>
            <p:nvPr/>
          </p:nvSpPr>
          <p:spPr>
            <a:xfrm>
              <a:off x="6376577" y="2785588"/>
              <a:ext cx="478395" cy="1501796"/>
            </a:xfrm>
            <a:custGeom>
              <a:avLst/>
              <a:gdLst>
                <a:gd name="connsiteX0" fmla="*/ 0 w 478395"/>
                <a:gd name="connsiteY0" fmla="*/ 0 h 1501796"/>
                <a:gd name="connsiteX1" fmla="*/ 357283 w 478395"/>
                <a:gd name="connsiteY1" fmla="*/ 0 h 1501796"/>
                <a:gd name="connsiteX2" fmla="*/ 423895 w 478395"/>
                <a:gd name="connsiteY2" fmla="*/ 187725 h 1501796"/>
                <a:gd name="connsiteX3" fmla="*/ 454173 w 478395"/>
                <a:gd name="connsiteY3" fmla="*/ 902289 h 1501796"/>
                <a:gd name="connsiteX4" fmla="*/ 478395 w 478395"/>
                <a:gd name="connsiteY4" fmla="*/ 1501796 h 1501796"/>
                <a:gd name="connsiteX5" fmla="*/ 260393 w 478395"/>
                <a:gd name="connsiteY5" fmla="*/ 1495741 h 1501796"/>
                <a:gd name="connsiteX6" fmla="*/ 127169 w 478395"/>
                <a:gd name="connsiteY6" fmla="*/ 557118 h 1501796"/>
                <a:gd name="connsiteX7" fmla="*/ 0 w 478395"/>
                <a:gd name="connsiteY7" fmla="*/ 0 h 1501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8395" h="1501796">
                  <a:moveTo>
                    <a:pt x="0" y="0"/>
                  </a:moveTo>
                  <a:lnTo>
                    <a:pt x="357283" y="0"/>
                  </a:lnTo>
                  <a:lnTo>
                    <a:pt x="423895" y="187725"/>
                  </a:lnTo>
                  <a:lnTo>
                    <a:pt x="454173" y="902289"/>
                  </a:lnTo>
                  <a:lnTo>
                    <a:pt x="478395" y="1501796"/>
                  </a:lnTo>
                  <a:lnTo>
                    <a:pt x="260393" y="1495741"/>
                  </a:lnTo>
                  <a:lnTo>
                    <a:pt x="127169" y="5571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5" name="그림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00" y="1864886"/>
            <a:ext cx="5630989" cy="1059489"/>
          </a:xfrm>
          <a:prstGeom prst="rect">
            <a:avLst/>
          </a:prstGeom>
        </p:spPr>
      </p:pic>
      <p:sp>
        <p:nvSpPr>
          <p:cNvPr id="3078" name="직사각형 3077"/>
          <p:cNvSpPr/>
          <p:nvPr/>
        </p:nvSpPr>
        <p:spPr>
          <a:xfrm>
            <a:off x="6031406" y="2307195"/>
            <a:ext cx="3039925" cy="181669"/>
          </a:xfrm>
          <a:prstGeom prst="rect">
            <a:avLst/>
          </a:prstGeom>
          <a:solidFill>
            <a:schemeClr val="tx1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79" name="TextBox 3078"/>
              <p:cNvSpPr txBox="1"/>
              <p:nvPr/>
            </p:nvSpPr>
            <p:spPr>
              <a:xfrm>
                <a:off x="908344" y="4051216"/>
                <a:ext cx="254537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l"/>
                </a:pPr>
                <a14:m>
                  <m:oMath xmlns:m="http://schemas.openxmlformats.org/officeDocument/2006/math"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𝜹</m:t>
                    </m:r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, …</m:t>
                    </m:r>
                  </m:oMath>
                </a14:m>
                <a:endParaRPr lang="en-US" altLang="ko-K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endParaRPr lang="en-US" altLang="ko-K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285750" indent="-285750">
                  <a:buFont typeface="Wingdings" panose="05000000000000000000" pitchFamily="2" charset="2"/>
                  <a:buChar char="l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en-US" altLang="ko-K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endParaRPr lang="en-US" altLang="ko-K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285750" indent="-285750">
                  <a:buFont typeface="Wingdings" panose="05000000000000000000" pitchFamily="2" charset="2"/>
                  <a:buChar char="l"/>
                </a:pPr>
                <a:endParaRPr lang="en-US" altLang="ko-K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285750" indent="-285750">
                  <a:buFont typeface="Wingdings" panose="05000000000000000000" pitchFamily="2" charset="2"/>
                  <a:buChar char="l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ko-KR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𝟐𝟒𝟎</m:t>
                    </m:r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𝑴𝒆𝑽</m:t>
                    </m:r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  ?</m:t>
                    </m:r>
                  </m:oMath>
                </a14:m>
                <a:endParaRPr lang="ko-KR" alt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079" name="TextBox 30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44" y="4051216"/>
                <a:ext cx="2545370" cy="1477328"/>
              </a:xfrm>
              <a:prstGeom prst="rect">
                <a:avLst/>
              </a:prstGeom>
              <a:blipFill>
                <a:blip r:embed="rId7"/>
                <a:stretch>
                  <a:fillRect l="-1675" t="-1240" b="-619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직사각형 6"/>
          <p:cNvSpPr/>
          <p:nvPr/>
        </p:nvSpPr>
        <p:spPr>
          <a:xfrm rot="2128001">
            <a:off x="7330950" y="2231867"/>
            <a:ext cx="186140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Preliminary</a:t>
            </a:r>
            <a:endParaRPr lang="en-US" altLang="ko-KR" sz="2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8360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7350" y="529094"/>
            <a:ext cx="250365" cy="3643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en-US" altLang="ko-KR"/>
          </a:p>
        </p:txBody>
      </p:sp>
      <p:pic>
        <p:nvPicPr>
          <p:cNvPr id="118" name="Picture 2" descr="How did the Proton Get Its Spin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593" y="1906006"/>
            <a:ext cx="3692305" cy="207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05294FB-53B3-4FA5-8DF8-1EA39FF1CBDF}"/>
                  </a:ext>
                </a:extLst>
              </p:cNvPr>
              <p:cNvSpPr txBox="1"/>
              <p:nvPr/>
            </p:nvSpPr>
            <p:spPr>
              <a:xfrm>
                <a:off x="75944" y="1062025"/>
                <a:ext cx="7287969" cy="523220"/>
              </a:xfrm>
              <a:prstGeom prst="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ko-KR" sz="1400" b="1" kern="100" spc="-70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j-ea"/>
                    <a:ea typeface="+mj-ea"/>
                  </a:rPr>
                  <a:t>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1" i="1" kern="100" spc="-70" smtClean="0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+mj-ea"/>
                          </a:rPr>
                        </m:ctrlPr>
                      </m:sSubPr>
                      <m:e>
                        <m:r>
                          <a:rPr lang="en-US" altLang="ko-KR" sz="1400" b="1" i="1" kern="100" spc="-70" smtClean="0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bg1"/>
                            </a:solidFill>
                            <a:latin typeface="Cambria Math"/>
                            <a:ea typeface="+mj-ea"/>
                          </a:rPr>
                          <m:t>𝑵</m:t>
                        </m:r>
                      </m:e>
                      <m:sub>
                        <m:r>
                          <a:rPr lang="en-US" altLang="ko-KR" sz="1400" b="1" i="1" kern="100" spc="-70" smtClean="0">
                            <a:ln>
                              <a:solidFill>
                                <a:schemeClr val="bg1">
                                  <a:alpha val="0"/>
                                </a:schemeClr>
                              </a:solidFill>
                            </a:ln>
                            <a:solidFill>
                              <a:schemeClr val="bg1"/>
                            </a:solidFill>
                            <a:latin typeface="Cambria Math"/>
                            <a:ea typeface="+mj-ea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ko-KR" altLang="en-US" sz="1400" b="1" kern="100" spc="-70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j-ea"/>
                    <a:ea typeface="+mj-ea"/>
                  </a:rPr>
                  <a:t> </a:t>
                </a:r>
                <a:r>
                  <a:rPr lang="en-US" altLang="ko-KR" sz="1400" b="1" kern="100" spc="-70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j-ea"/>
                    <a:ea typeface="+mj-ea"/>
                  </a:rPr>
                  <a:t>arguments </a:t>
                </a:r>
                <a:r>
                  <a:rPr lang="en-US" altLang="ko-KR" sz="1400" b="1" kern="100" spc="-7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j-ea"/>
                    <a:ea typeface="+mj-ea"/>
                  </a:rPr>
                  <a:t>allows us to consider a </a:t>
                </a:r>
                <a:r>
                  <a:rPr lang="en-US" altLang="ko-KR" sz="1400" b="1" kern="100" spc="-70" dirty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j-ea"/>
                  </a:rPr>
                  <a:t>classical pion </a:t>
                </a:r>
                <a:r>
                  <a:rPr lang="en-US" altLang="ko-KR" sz="1400" b="1" kern="100" spc="-70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j-ea"/>
                    <a:ea typeface="+mj-ea"/>
                  </a:rPr>
                  <a:t>mean field </a:t>
                </a:r>
              </a:p>
              <a:p>
                <a:pPr algn="dist"/>
                <a:r>
                  <a:rPr lang="en-US" altLang="ko-KR" sz="1400" b="1" kern="100" spc="-70" dirty="0" smtClean="0">
                    <a:ln>
                      <a:solidFill>
                        <a:schemeClr val="bg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+mj-ea"/>
                    <a:ea typeface="+mj-ea"/>
                  </a:rPr>
                  <a:t>(Witten): </a:t>
                </a:r>
                <a:r>
                  <a:rPr lang="en-US" altLang="ko-KR" sz="1400" b="1" dirty="0" smtClean="0">
                    <a:solidFill>
                      <a:schemeClr val="bg1"/>
                    </a:solidFill>
                    <a:latin typeface="맑은 고딕"/>
                    <a:ea typeface="맑은 고딕"/>
                  </a:rPr>
                  <a:t>Relativistic </a:t>
                </a:r>
                <a:r>
                  <a:rPr lang="en-US" altLang="ko-KR" sz="1400" b="1" dirty="0">
                    <a:solidFill>
                      <a:schemeClr val="bg1"/>
                    </a:solidFill>
                    <a:latin typeface="맑은 고딕"/>
                    <a:ea typeface="맑은 고딕"/>
                  </a:rPr>
                  <a:t>Mean Field </a:t>
                </a:r>
                <a:r>
                  <a:rPr lang="en-US" altLang="ko-KR" sz="1400" b="1" dirty="0" smtClean="0">
                    <a:solidFill>
                      <a:schemeClr val="bg1"/>
                    </a:solidFill>
                    <a:latin typeface="맑은 고딕"/>
                    <a:ea typeface="맑은 고딕"/>
                  </a:rPr>
                  <a:t>Approximation  </a:t>
                </a:r>
                <a:r>
                  <a:rPr lang="ko-KR" altLang="en-US" sz="1400" b="1" dirty="0" smtClean="0">
                    <a:solidFill>
                      <a:schemeClr val="bg1"/>
                    </a:solidFill>
                    <a:latin typeface="맑은 고딕"/>
                    <a:ea typeface="맑은 고딕"/>
                  </a:rPr>
                  <a:t> </a:t>
                </a:r>
                <a:endParaRPr lang="en-US" altLang="ko-KR" sz="1400" b="1" kern="100" spc="-7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305294FB-53B3-4FA5-8DF8-1EA39FF1CB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44" y="1062025"/>
                <a:ext cx="7287969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/>
              <p:cNvSpPr txBox="1"/>
              <p:nvPr/>
            </p:nvSpPr>
            <p:spPr>
              <a:xfrm>
                <a:off x="-48058" y="1812369"/>
                <a:ext cx="4427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ko-KR" alt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8058" y="1812369"/>
                <a:ext cx="44275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1" name="직선 연결선 120"/>
          <p:cNvCxnSpPr/>
          <p:nvPr/>
        </p:nvCxnSpPr>
        <p:spPr>
          <a:xfrm flipV="1">
            <a:off x="482676" y="3557868"/>
            <a:ext cx="5197691" cy="1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-40408" y="3262208"/>
                <a:ext cx="4427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ko-KR" alt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408" y="3262208"/>
                <a:ext cx="44275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3" name="직선 연결선 122"/>
          <p:cNvCxnSpPr/>
          <p:nvPr/>
        </p:nvCxnSpPr>
        <p:spPr>
          <a:xfrm>
            <a:off x="476996" y="1951505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직선 연결선 123"/>
          <p:cNvCxnSpPr/>
          <p:nvPr/>
        </p:nvCxnSpPr>
        <p:spPr>
          <a:xfrm>
            <a:off x="481716" y="2177745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직선 연결선 124"/>
          <p:cNvCxnSpPr/>
          <p:nvPr/>
        </p:nvCxnSpPr>
        <p:spPr>
          <a:xfrm>
            <a:off x="481716" y="2382225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직선 연결선 125"/>
          <p:cNvCxnSpPr/>
          <p:nvPr/>
        </p:nvCxnSpPr>
        <p:spPr>
          <a:xfrm>
            <a:off x="486436" y="2608465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직선 연결선 126"/>
          <p:cNvCxnSpPr/>
          <p:nvPr/>
        </p:nvCxnSpPr>
        <p:spPr>
          <a:xfrm>
            <a:off x="480756" y="2829985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직선 연결선 127"/>
          <p:cNvCxnSpPr/>
          <p:nvPr/>
        </p:nvCxnSpPr>
        <p:spPr>
          <a:xfrm>
            <a:off x="485476" y="3056225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9" name="타원 128"/>
          <p:cNvSpPr/>
          <p:nvPr/>
        </p:nvSpPr>
        <p:spPr>
          <a:xfrm>
            <a:off x="1924548" y="2944065"/>
            <a:ext cx="227180" cy="22624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타원 129"/>
          <p:cNvSpPr/>
          <p:nvPr/>
        </p:nvSpPr>
        <p:spPr>
          <a:xfrm>
            <a:off x="2289318" y="2939842"/>
            <a:ext cx="227180" cy="22624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타원 130"/>
          <p:cNvSpPr/>
          <p:nvPr/>
        </p:nvSpPr>
        <p:spPr>
          <a:xfrm>
            <a:off x="2656713" y="2944065"/>
            <a:ext cx="227180" cy="22624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타원 131"/>
          <p:cNvSpPr/>
          <p:nvPr/>
        </p:nvSpPr>
        <p:spPr>
          <a:xfrm>
            <a:off x="3758915" y="2943105"/>
            <a:ext cx="227180" cy="22624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타원 132"/>
          <p:cNvSpPr/>
          <p:nvPr/>
        </p:nvSpPr>
        <p:spPr>
          <a:xfrm>
            <a:off x="4138495" y="2943105"/>
            <a:ext cx="227180" cy="22624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타원 133"/>
          <p:cNvSpPr/>
          <p:nvPr/>
        </p:nvSpPr>
        <p:spPr>
          <a:xfrm>
            <a:off x="4513342" y="2939842"/>
            <a:ext cx="227180" cy="226240"/>
          </a:xfrm>
          <a:prstGeom prst="ellipse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타원 134"/>
          <p:cNvSpPr/>
          <p:nvPr/>
        </p:nvSpPr>
        <p:spPr>
          <a:xfrm>
            <a:off x="4891978" y="2942145"/>
            <a:ext cx="227180" cy="22624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타원 135"/>
          <p:cNvSpPr/>
          <p:nvPr/>
        </p:nvSpPr>
        <p:spPr>
          <a:xfrm>
            <a:off x="795087" y="2939842"/>
            <a:ext cx="227180" cy="22624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타원 136"/>
          <p:cNvSpPr/>
          <p:nvPr/>
        </p:nvSpPr>
        <p:spPr>
          <a:xfrm>
            <a:off x="1169934" y="2936579"/>
            <a:ext cx="227180" cy="226240"/>
          </a:xfrm>
          <a:prstGeom prst="ellipse">
            <a:avLst/>
          </a:prstGeom>
          <a:solidFill>
            <a:srgbClr val="CC99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타원 137"/>
          <p:cNvSpPr/>
          <p:nvPr/>
        </p:nvSpPr>
        <p:spPr>
          <a:xfrm>
            <a:off x="1548570" y="2938882"/>
            <a:ext cx="227180" cy="226240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/>
              <p:cNvSpPr txBox="1"/>
              <p:nvPr/>
            </p:nvSpPr>
            <p:spPr>
              <a:xfrm>
                <a:off x="1517942" y="3188537"/>
                <a:ext cx="3396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 smtClean="0">
                    <a:solidFill>
                      <a:schemeClr val="tx1"/>
                    </a:solidFill>
                  </a:rPr>
                  <a:t>very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ko-KR" alt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dirty="0" smtClean="0">
                    <a:solidFill>
                      <a:schemeClr val="tx1"/>
                    </a:solidFill>
                  </a:rPr>
                  <a:t>valence quarks</a:t>
                </a:r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9" name="TextBox 1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7942" y="3188537"/>
                <a:ext cx="3396477" cy="369332"/>
              </a:xfrm>
              <a:prstGeom prst="rect">
                <a:avLst/>
              </a:prstGeom>
              <a:blipFill>
                <a:blip r:embed="rId7"/>
                <a:stretch>
                  <a:fillRect l="-1436"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" name="오른쪽 중괄호 139"/>
          <p:cNvSpPr/>
          <p:nvPr/>
        </p:nvSpPr>
        <p:spPr>
          <a:xfrm>
            <a:off x="5508923" y="3814392"/>
            <a:ext cx="396646" cy="1431235"/>
          </a:xfrm>
          <a:prstGeom prst="righ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TextBox 140"/>
          <p:cNvSpPr txBox="1"/>
          <p:nvPr/>
        </p:nvSpPr>
        <p:spPr>
          <a:xfrm>
            <a:off x="5997243" y="4193184"/>
            <a:ext cx="2082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sea quarks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en-US" altLang="ko-KR" dirty="0" smtClean="0"/>
              <a:t>(pion mean fields)</a:t>
            </a:r>
            <a:endParaRPr lang="ko-KR" altLang="en-US" dirty="0"/>
          </a:p>
        </p:txBody>
      </p:sp>
      <p:sp>
        <p:nvSpPr>
          <p:cNvPr id="142" name="타원 141"/>
          <p:cNvSpPr/>
          <p:nvPr/>
        </p:nvSpPr>
        <p:spPr>
          <a:xfrm>
            <a:off x="3024750" y="2944467"/>
            <a:ext cx="227180" cy="22624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타원 142"/>
          <p:cNvSpPr/>
          <p:nvPr/>
        </p:nvSpPr>
        <p:spPr>
          <a:xfrm>
            <a:off x="3392402" y="2948443"/>
            <a:ext cx="227180" cy="226240"/>
          </a:xfrm>
          <a:prstGeom prst="ellipse">
            <a:avLst/>
          </a:prstGeom>
          <a:solidFill>
            <a:srgbClr val="FF33CC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4" name="직선 연결선 143"/>
          <p:cNvCxnSpPr/>
          <p:nvPr/>
        </p:nvCxnSpPr>
        <p:spPr>
          <a:xfrm>
            <a:off x="482676" y="4008242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직선 연결선 144"/>
          <p:cNvCxnSpPr/>
          <p:nvPr/>
        </p:nvCxnSpPr>
        <p:spPr>
          <a:xfrm>
            <a:off x="487396" y="4234482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" name="직선 연결선 145"/>
          <p:cNvCxnSpPr/>
          <p:nvPr/>
        </p:nvCxnSpPr>
        <p:spPr>
          <a:xfrm>
            <a:off x="487396" y="4438962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7" name="직선 연결선 146"/>
          <p:cNvCxnSpPr/>
          <p:nvPr/>
        </p:nvCxnSpPr>
        <p:spPr>
          <a:xfrm>
            <a:off x="492116" y="4665202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8" name="직선 연결선 147"/>
          <p:cNvCxnSpPr/>
          <p:nvPr/>
        </p:nvCxnSpPr>
        <p:spPr>
          <a:xfrm>
            <a:off x="486436" y="4886722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" name="직선 연결선 148"/>
          <p:cNvCxnSpPr/>
          <p:nvPr/>
        </p:nvCxnSpPr>
        <p:spPr>
          <a:xfrm>
            <a:off x="488270" y="5142490"/>
            <a:ext cx="491847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0" name="타원 149"/>
          <p:cNvSpPr/>
          <p:nvPr/>
        </p:nvSpPr>
        <p:spPr>
          <a:xfrm>
            <a:off x="1913232" y="3906613"/>
            <a:ext cx="227180" cy="22624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타원 150"/>
          <p:cNvSpPr/>
          <p:nvPr/>
        </p:nvSpPr>
        <p:spPr>
          <a:xfrm>
            <a:off x="2278002" y="3902390"/>
            <a:ext cx="227180" cy="22624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타원 151"/>
          <p:cNvSpPr/>
          <p:nvPr/>
        </p:nvSpPr>
        <p:spPr>
          <a:xfrm>
            <a:off x="2645397" y="3906613"/>
            <a:ext cx="227180" cy="22624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타원 152"/>
          <p:cNvSpPr/>
          <p:nvPr/>
        </p:nvSpPr>
        <p:spPr>
          <a:xfrm>
            <a:off x="3747599" y="3905653"/>
            <a:ext cx="227180" cy="22624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" name="타원 153"/>
          <p:cNvSpPr/>
          <p:nvPr/>
        </p:nvSpPr>
        <p:spPr>
          <a:xfrm>
            <a:off x="4127179" y="3905653"/>
            <a:ext cx="227180" cy="22624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타원 154"/>
          <p:cNvSpPr/>
          <p:nvPr/>
        </p:nvSpPr>
        <p:spPr>
          <a:xfrm>
            <a:off x="4502026" y="3902390"/>
            <a:ext cx="227180" cy="226240"/>
          </a:xfrm>
          <a:prstGeom prst="ellipse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타원 155"/>
          <p:cNvSpPr/>
          <p:nvPr/>
        </p:nvSpPr>
        <p:spPr>
          <a:xfrm>
            <a:off x="4880662" y="3904693"/>
            <a:ext cx="227180" cy="22624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타원 156"/>
          <p:cNvSpPr/>
          <p:nvPr/>
        </p:nvSpPr>
        <p:spPr>
          <a:xfrm>
            <a:off x="783771" y="3902390"/>
            <a:ext cx="227180" cy="22624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타원 157"/>
          <p:cNvSpPr/>
          <p:nvPr/>
        </p:nvSpPr>
        <p:spPr>
          <a:xfrm>
            <a:off x="1158618" y="3899127"/>
            <a:ext cx="227180" cy="226240"/>
          </a:xfrm>
          <a:prstGeom prst="ellipse">
            <a:avLst/>
          </a:prstGeom>
          <a:solidFill>
            <a:srgbClr val="CC99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타원 158"/>
          <p:cNvSpPr/>
          <p:nvPr/>
        </p:nvSpPr>
        <p:spPr>
          <a:xfrm>
            <a:off x="1537254" y="3901430"/>
            <a:ext cx="227180" cy="226240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0" name="타원 159"/>
          <p:cNvSpPr/>
          <p:nvPr/>
        </p:nvSpPr>
        <p:spPr>
          <a:xfrm>
            <a:off x="3013434" y="3907015"/>
            <a:ext cx="227180" cy="22624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타원 160"/>
          <p:cNvSpPr/>
          <p:nvPr/>
        </p:nvSpPr>
        <p:spPr>
          <a:xfrm>
            <a:off x="3381086" y="3910991"/>
            <a:ext cx="227180" cy="226240"/>
          </a:xfrm>
          <a:prstGeom prst="ellipse">
            <a:avLst/>
          </a:prstGeom>
          <a:solidFill>
            <a:srgbClr val="FF33CC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2" name="타원 161"/>
          <p:cNvSpPr/>
          <p:nvPr/>
        </p:nvSpPr>
        <p:spPr>
          <a:xfrm>
            <a:off x="2090479" y="4111415"/>
            <a:ext cx="227180" cy="22624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3" name="타원 162"/>
          <p:cNvSpPr/>
          <p:nvPr/>
        </p:nvSpPr>
        <p:spPr>
          <a:xfrm>
            <a:off x="2455249" y="4107192"/>
            <a:ext cx="227180" cy="22624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타원 163"/>
          <p:cNvSpPr/>
          <p:nvPr/>
        </p:nvSpPr>
        <p:spPr>
          <a:xfrm>
            <a:off x="2822644" y="4111415"/>
            <a:ext cx="227180" cy="22624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5" name="타원 164"/>
          <p:cNvSpPr/>
          <p:nvPr/>
        </p:nvSpPr>
        <p:spPr>
          <a:xfrm>
            <a:off x="3924846" y="4110455"/>
            <a:ext cx="227180" cy="22624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6" name="타원 165"/>
          <p:cNvSpPr/>
          <p:nvPr/>
        </p:nvSpPr>
        <p:spPr>
          <a:xfrm>
            <a:off x="4304426" y="4110455"/>
            <a:ext cx="227180" cy="22624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7" name="타원 166"/>
          <p:cNvSpPr/>
          <p:nvPr/>
        </p:nvSpPr>
        <p:spPr>
          <a:xfrm>
            <a:off x="4679273" y="4107192"/>
            <a:ext cx="227180" cy="226240"/>
          </a:xfrm>
          <a:prstGeom prst="ellipse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8" name="타원 167"/>
          <p:cNvSpPr/>
          <p:nvPr/>
        </p:nvSpPr>
        <p:spPr>
          <a:xfrm>
            <a:off x="5057909" y="4109495"/>
            <a:ext cx="227180" cy="22624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9" name="타원 168"/>
          <p:cNvSpPr/>
          <p:nvPr/>
        </p:nvSpPr>
        <p:spPr>
          <a:xfrm>
            <a:off x="961018" y="4107192"/>
            <a:ext cx="227180" cy="22624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" name="타원 169"/>
          <p:cNvSpPr/>
          <p:nvPr/>
        </p:nvSpPr>
        <p:spPr>
          <a:xfrm>
            <a:off x="1335865" y="4103929"/>
            <a:ext cx="227180" cy="226240"/>
          </a:xfrm>
          <a:prstGeom prst="ellipse">
            <a:avLst/>
          </a:prstGeom>
          <a:solidFill>
            <a:srgbClr val="CC99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1" name="타원 170"/>
          <p:cNvSpPr/>
          <p:nvPr/>
        </p:nvSpPr>
        <p:spPr>
          <a:xfrm>
            <a:off x="1714501" y="4106232"/>
            <a:ext cx="227180" cy="226240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2" name="타원 171"/>
          <p:cNvSpPr/>
          <p:nvPr/>
        </p:nvSpPr>
        <p:spPr>
          <a:xfrm>
            <a:off x="3190681" y="4111817"/>
            <a:ext cx="227180" cy="22624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3" name="타원 172"/>
          <p:cNvSpPr/>
          <p:nvPr/>
        </p:nvSpPr>
        <p:spPr>
          <a:xfrm>
            <a:off x="3558333" y="4115793"/>
            <a:ext cx="227180" cy="226240"/>
          </a:xfrm>
          <a:prstGeom prst="ellipse">
            <a:avLst/>
          </a:prstGeom>
          <a:solidFill>
            <a:srgbClr val="FF33CC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4" name="타원 173"/>
          <p:cNvSpPr/>
          <p:nvPr/>
        </p:nvSpPr>
        <p:spPr>
          <a:xfrm>
            <a:off x="1913232" y="4329853"/>
            <a:ext cx="227180" cy="22624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5" name="타원 174"/>
          <p:cNvSpPr/>
          <p:nvPr/>
        </p:nvSpPr>
        <p:spPr>
          <a:xfrm>
            <a:off x="2278002" y="4325630"/>
            <a:ext cx="227180" cy="22624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6" name="타원 175"/>
          <p:cNvSpPr/>
          <p:nvPr/>
        </p:nvSpPr>
        <p:spPr>
          <a:xfrm>
            <a:off x="2645397" y="4329853"/>
            <a:ext cx="227180" cy="22624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7" name="타원 176"/>
          <p:cNvSpPr/>
          <p:nvPr/>
        </p:nvSpPr>
        <p:spPr>
          <a:xfrm>
            <a:off x="3747599" y="4328893"/>
            <a:ext cx="227180" cy="22624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8" name="타원 177"/>
          <p:cNvSpPr/>
          <p:nvPr/>
        </p:nvSpPr>
        <p:spPr>
          <a:xfrm>
            <a:off x="4127179" y="4328893"/>
            <a:ext cx="227180" cy="22624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9" name="타원 178"/>
          <p:cNvSpPr/>
          <p:nvPr/>
        </p:nvSpPr>
        <p:spPr>
          <a:xfrm>
            <a:off x="4502026" y="4325630"/>
            <a:ext cx="227180" cy="226240"/>
          </a:xfrm>
          <a:prstGeom prst="ellipse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0" name="타원 179"/>
          <p:cNvSpPr/>
          <p:nvPr/>
        </p:nvSpPr>
        <p:spPr>
          <a:xfrm>
            <a:off x="4880662" y="4327933"/>
            <a:ext cx="227180" cy="22624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1" name="타원 180"/>
          <p:cNvSpPr/>
          <p:nvPr/>
        </p:nvSpPr>
        <p:spPr>
          <a:xfrm>
            <a:off x="783771" y="4325630"/>
            <a:ext cx="227180" cy="22624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2" name="타원 181"/>
          <p:cNvSpPr/>
          <p:nvPr/>
        </p:nvSpPr>
        <p:spPr>
          <a:xfrm>
            <a:off x="1158618" y="4322367"/>
            <a:ext cx="227180" cy="226240"/>
          </a:xfrm>
          <a:prstGeom prst="ellipse">
            <a:avLst/>
          </a:prstGeom>
          <a:solidFill>
            <a:srgbClr val="CC99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3" name="타원 182"/>
          <p:cNvSpPr/>
          <p:nvPr/>
        </p:nvSpPr>
        <p:spPr>
          <a:xfrm>
            <a:off x="1537254" y="4324670"/>
            <a:ext cx="227180" cy="226240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4" name="타원 183"/>
          <p:cNvSpPr/>
          <p:nvPr/>
        </p:nvSpPr>
        <p:spPr>
          <a:xfrm>
            <a:off x="3013434" y="4330255"/>
            <a:ext cx="227180" cy="22624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5" name="타원 184"/>
          <p:cNvSpPr/>
          <p:nvPr/>
        </p:nvSpPr>
        <p:spPr>
          <a:xfrm>
            <a:off x="3381086" y="4334231"/>
            <a:ext cx="227180" cy="226240"/>
          </a:xfrm>
          <a:prstGeom prst="ellipse">
            <a:avLst/>
          </a:prstGeom>
          <a:solidFill>
            <a:srgbClr val="FF33CC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6" name="타원 185"/>
          <p:cNvSpPr/>
          <p:nvPr/>
        </p:nvSpPr>
        <p:spPr>
          <a:xfrm>
            <a:off x="2068840" y="4560281"/>
            <a:ext cx="227180" cy="22624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7" name="타원 186"/>
          <p:cNvSpPr/>
          <p:nvPr/>
        </p:nvSpPr>
        <p:spPr>
          <a:xfrm>
            <a:off x="2433610" y="4556058"/>
            <a:ext cx="227180" cy="22624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8" name="타원 187"/>
          <p:cNvSpPr/>
          <p:nvPr/>
        </p:nvSpPr>
        <p:spPr>
          <a:xfrm>
            <a:off x="2801005" y="4560281"/>
            <a:ext cx="227180" cy="22624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9" name="타원 188"/>
          <p:cNvSpPr/>
          <p:nvPr/>
        </p:nvSpPr>
        <p:spPr>
          <a:xfrm>
            <a:off x="3903207" y="4559321"/>
            <a:ext cx="227180" cy="22624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0" name="타원 189"/>
          <p:cNvSpPr/>
          <p:nvPr/>
        </p:nvSpPr>
        <p:spPr>
          <a:xfrm>
            <a:off x="4282787" y="4559321"/>
            <a:ext cx="227180" cy="22624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1" name="타원 190"/>
          <p:cNvSpPr/>
          <p:nvPr/>
        </p:nvSpPr>
        <p:spPr>
          <a:xfrm>
            <a:off x="4657634" y="4556058"/>
            <a:ext cx="227180" cy="226240"/>
          </a:xfrm>
          <a:prstGeom prst="ellipse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2" name="타원 191"/>
          <p:cNvSpPr/>
          <p:nvPr/>
        </p:nvSpPr>
        <p:spPr>
          <a:xfrm>
            <a:off x="5036270" y="4558361"/>
            <a:ext cx="227180" cy="22624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3" name="타원 192"/>
          <p:cNvSpPr/>
          <p:nvPr/>
        </p:nvSpPr>
        <p:spPr>
          <a:xfrm>
            <a:off x="939379" y="4556058"/>
            <a:ext cx="227180" cy="22624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4" name="타원 193"/>
          <p:cNvSpPr/>
          <p:nvPr/>
        </p:nvSpPr>
        <p:spPr>
          <a:xfrm>
            <a:off x="1314226" y="4552795"/>
            <a:ext cx="227180" cy="226240"/>
          </a:xfrm>
          <a:prstGeom prst="ellipse">
            <a:avLst/>
          </a:prstGeom>
          <a:solidFill>
            <a:srgbClr val="CC99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5" name="타원 194"/>
          <p:cNvSpPr/>
          <p:nvPr/>
        </p:nvSpPr>
        <p:spPr>
          <a:xfrm>
            <a:off x="1692862" y="4555098"/>
            <a:ext cx="227180" cy="226240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6" name="타원 195"/>
          <p:cNvSpPr/>
          <p:nvPr/>
        </p:nvSpPr>
        <p:spPr>
          <a:xfrm>
            <a:off x="3169042" y="4560683"/>
            <a:ext cx="227180" cy="22624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7" name="타원 196"/>
          <p:cNvSpPr/>
          <p:nvPr/>
        </p:nvSpPr>
        <p:spPr>
          <a:xfrm>
            <a:off x="3536694" y="4564659"/>
            <a:ext cx="227180" cy="226240"/>
          </a:xfrm>
          <a:prstGeom prst="ellipse">
            <a:avLst/>
          </a:prstGeom>
          <a:solidFill>
            <a:srgbClr val="FF33CC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8" name="타원 197"/>
          <p:cNvSpPr/>
          <p:nvPr/>
        </p:nvSpPr>
        <p:spPr>
          <a:xfrm>
            <a:off x="1901675" y="4778785"/>
            <a:ext cx="227180" cy="22624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9" name="타원 198"/>
          <p:cNvSpPr/>
          <p:nvPr/>
        </p:nvSpPr>
        <p:spPr>
          <a:xfrm>
            <a:off x="2266445" y="4774562"/>
            <a:ext cx="227180" cy="22624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0" name="타원 199"/>
          <p:cNvSpPr/>
          <p:nvPr/>
        </p:nvSpPr>
        <p:spPr>
          <a:xfrm>
            <a:off x="2633840" y="4778785"/>
            <a:ext cx="227180" cy="22624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1" name="타원 200"/>
          <p:cNvSpPr/>
          <p:nvPr/>
        </p:nvSpPr>
        <p:spPr>
          <a:xfrm>
            <a:off x="3736042" y="4777825"/>
            <a:ext cx="227180" cy="22624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" name="타원 201"/>
          <p:cNvSpPr/>
          <p:nvPr/>
        </p:nvSpPr>
        <p:spPr>
          <a:xfrm>
            <a:off x="4115622" y="4777825"/>
            <a:ext cx="227180" cy="22624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3" name="타원 202"/>
          <p:cNvSpPr/>
          <p:nvPr/>
        </p:nvSpPr>
        <p:spPr>
          <a:xfrm>
            <a:off x="4490469" y="4774562"/>
            <a:ext cx="227180" cy="226240"/>
          </a:xfrm>
          <a:prstGeom prst="ellipse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4" name="타원 203"/>
          <p:cNvSpPr/>
          <p:nvPr/>
        </p:nvSpPr>
        <p:spPr>
          <a:xfrm>
            <a:off x="4869105" y="4776865"/>
            <a:ext cx="227180" cy="22624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5" name="타원 204"/>
          <p:cNvSpPr/>
          <p:nvPr/>
        </p:nvSpPr>
        <p:spPr>
          <a:xfrm>
            <a:off x="772214" y="4774562"/>
            <a:ext cx="227180" cy="22624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6" name="타원 205"/>
          <p:cNvSpPr/>
          <p:nvPr/>
        </p:nvSpPr>
        <p:spPr>
          <a:xfrm>
            <a:off x="1147061" y="4771299"/>
            <a:ext cx="227180" cy="226240"/>
          </a:xfrm>
          <a:prstGeom prst="ellipse">
            <a:avLst/>
          </a:prstGeom>
          <a:solidFill>
            <a:srgbClr val="CC99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7" name="타원 206"/>
          <p:cNvSpPr/>
          <p:nvPr/>
        </p:nvSpPr>
        <p:spPr>
          <a:xfrm>
            <a:off x="1525697" y="4773602"/>
            <a:ext cx="227180" cy="226240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" name="타원 207"/>
          <p:cNvSpPr/>
          <p:nvPr/>
        </p:nvSpPr>
        <p:spPr>
          <a:xfrm>
            <a:off x="3001877" y="4779187"/>
            <a:ext cx="227180" cy="22624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" name="타원 208"/>
          <p:cNvSpPr/>
          <p:nvPr/>
        </p:nvSpPr>
        <p:spPr>
          <a:xfrm>
            <a:off x="3369529" y="4783163"/>
            <a:ext cx="227180" cy="226240"/>
          </a:xfrm>
          <a:prstGeom prst="ellipse">
            <a:avLst/>
          </a:prstGeom>
          <a:solidFill>
            <a:srgbClr val="FF33CC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0" name="타원 209"/>
          <p:cNvSpPr/>
          <p:nvPr/>
        </p:nvSpPr>
        <p:spPr>
          <a:xfrm>
            <a:off x="2062138" y="5019387"/>
            <a:ext cx="227180" cy="22624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1" name="타원 210"/>
          <p:cNvSpPr/>
          <p:nvPr/>
        </p:nvSpPr>
        <p:spPr>
          <a:xfrm>
            <a:off x="2426908" y="5015164"/>
            <a:ext cx="227180" cy="22624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2" name="타원 211"/>
          <p:cNvSpPr/>
          <p:nvPr/>
        </p:nvSpPr>
        <p:spPr>
          <a:xfrm>
            <a:off x="2794303" y="5019387"/>
            <a:ext cx="227180" cy="22624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3" name="타원 212"/>
          <p:cNvSpPr/>
          <p:nvPr/>
        </p:nvSpPr>
        <p:spPr>
          <a:xfrm>
            <a:off x="3896505" y="5018427"/>
            <a:ext cx="227180" cy="22624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4" name="타원 213"/>
          <p:cNvSpPr/>
          <p:nvPr/>
        </p:nvSpPr>
        <p:spPr>
          <a:xfrm>
            <a:off x="4276085" y="5018427"/>
            <a:ext cx="227180" cy="22624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5" name="타원 214"/>
          <p:cNvSpPr/>
          <p:nvPr/>
        </p:nvSpPr>
        <p:spPr>
          <a:xfrm>
            <a:off x="4650932" y="5015164"/>
            <a:ext cx="227180" cy="226240"/>
          </a:xfrm>
          <a:prstGeom prst="ellipse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6" name="타원 215"/>
          <p:cNvSpPr/>
          <p:nvPr/>
        </p:nvSpPr>
        <p:spPr>
          <a:xfrm>
            <a:off x="5029568" y="5017467"/>
            <a:ext cx="227180" cy="226240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" name="타원 216"/>
          <p:cNvSpPr/>
          <p:nvPr/>
        </p:nvSpPr>
        <p:spPr>
          <a:xfrm>
            <a:off x="932677" y="5015164"/>
            <a:ext cx="227180" cy="22624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" name="타원 217"/>
          <p:cNvSpPr/>
          <p:nvPr/>
        </p:nvSpPr>
        <p:spPr>
          <a:xfrm>
            <a:off x="1307524" y="5011901"/>
            <a:ext cx="227180" cy="226240"/>
          </a:xfrm>
          <a:prstGeom prst="ellipse">
            <a:avLst/>
          </a:prstGeom>
          <a:solidFill>
            <a:srgbClr val="CC99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9" name="타원 218"/>
          <p:cNvSpPr/>
          <p:nvPr/>
        </p:nvSpPr>
        <p:spPr>
          <a:xfrm>
            <a:off x="1686160" y="5014204"/>
            <a:ext cx="227180" cy="226240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0" name="타원 219"/>
          <p:cNvSpPr/>
          <p:nvPr/>
        </p:nvSpPr>
        <p:spPr>
          <a:xfrm>
            <a:off x="3162340" y="5019789"/>
            <a:ext cx="227180" cy="226240"/>
          </a:xfrm>
          <a:prstGeom prst="ellipse">
            <a:avLst/>
          </a:prstGeom>
          <a:solidFill>
            <a:srgbClr val="FFC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1" name="타원 220"/>
          <p:cNvSpPr/>
          <p:nvPr/>
        </p:nvSpPr>
        <p:spPr>
          <a:xfrm>
            <a:off x="3529992" y="5023765"/>
            <a:ext cx="227180" cy="226240"/>
          </a:xfrm>
          <a:prstGeom prst="ellipse">
            <a:avLst/>
          </a:prstGeom>
          <a:solidFill>
            <a:srgbClr val="FF33CC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2" name="직선 연결선 221"/>
          <p:cNvCxnSpPr/>
          <p:nvPr/>
        </p:nvCxnSpPr>
        <p:spPr>
          <a:xfrm flipV="1">
            <a:off x="481649" y="1603498"/>
            <a:ext cx="3759" cy="404408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3" name="TextBox 222"/>
              <p:cNvSpPr txBox="1"/>
              <p:nvPr/>
            </p:nvSpPr>
            <p:spPr>
              <a:xfrm>
                <a:off x="696760" y="5559378"/>
                <a:ext cx="68103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0" dirty="0" smtClean="0">
                    <a:solidFill>
                      <a:schemeClr val="tx1"/>
                    </a:solidFill>
                  </a:rPr>
                  <a:t>The presence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en-US" altLang="ko-K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ko-KR" altLang="en-US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b="1" dirty="0" smtClean="0">
                    <a:solidFill>
                      <a:schemeClr val="tx1"/>
                    </a:solidFill>
                  </a:rPr>
                  <a:t>valence quarks </a:t>
                </a:r>
                <a:r>
                  <a:rPr lang="en-US" altLang="ko-KR" dirty="0" smtClean="0">
                    <a:solidFill>
                      <a:schemeClr val="tx1"/>
                    </a:solidFill>
                  </a:rPr>
                  <a:t>creates the </a:t>
                </a:r>
                <a:r>
                  <a:rPr lang="en-US" altLang="ko-KR" b="1" dirty="0" smtClean="0">
                    <a:solidFill>
                      <a:schemeClr val="tx1"/>
                    </a:solidFill>
                  </a:rPr>
                  <a:t>pion mean fields</a:t>
                </a:r>
                <a:endParaRPr lang="ko-KR" alt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3" name="TextBox 2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60" y="5559378"/>
                <a:ext cx="6810326" cy="369332"/>
              </a:xfrm>
              <a:prstGeom prst="rect">
                <a:avLst/>
              </a:prstGeom>
              <a:blipFill>
                <a:blip r:embed="rId8"/>
                <a:stretch>
                  <a:fillRect l="-716" t="-9836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4" name="TextBox 223"/>
              <p:cNvSpPr txBox="1"/>
              <p:nvPr/>
            </p:nvSpPr>
            <p:spPr>
              <a:xfrm>
                <a:off x="708271" y="5917934"/>
                <a:ext cx="81120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0" dirty="0" smtClean="0">
                    <a:solidFill>
                      <a:schemeClr val="tx1"/>
                    </a:solidFill>
                  </a:rPr>
                  <a:t>and valence quarks are </a:t>
                </a:r>
                <a:r>
                  <a:rPr lang="en-US" altLang="ko-KR" b="1" dirty="0" smtClean="0">
                    <a:solidFill>
                      <a:schemeClr val="tx1"/>
                    </a:solidFill>
                  </a:rPr>
                  <a:t>self-consistently bound </a:t>
                </a:r>
                <a:r>
                  <a:rPr lang="en-US" altLang="ko-KR" b="0" dirty="0" smtClean="0">
                    <a:solidFill>
                      <a:schemeClr val="tx1"/>
                    </a:solidFill>
                  </a:rPr>
                  <a:t>by it in the </a:t>
                </a:r>
                <a:r>
                  <a:rPr lang="en-US" altLang="ko-KR" b="1" dirty="0" smtClean="0">
                    <a:solidFill>
                      <a:schemeClr val="tx1"/>
                    </a:solidFill>
                  </a:rPr>
                  <a:t>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en-US" altLang="ko-KR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ko-KR" altLang="en-US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b="1" dirty="0" smtClean="0">
                    <a:solidFill>
                      <a:schemeClr val="tx1"/>
                    </a:solidFill>
                  </a:rPr>
                  <a:t>limit</a:t>
                </a:r>
                <a:r>
                  <a:rPr lang="en-US" altLang="ko-KR" dirty="0" smtClean="0">
                    <a:solidFill>
                      <a:schemeClr val="tx1"/>
                    </a:solidFill>
                  </a:rPr>
                  <a:t>.</a:t>
                </a:r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4" name="TextBox 2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271" y="5917934"/>
                <a:ext cx="8112093" cy="369332"/>
              </a:xfrm>
              <a:prstGeom prst="rect">
                <a:avLst/>
              </a:prstGeom>
              <a:blipFill>
                <a:blip r:embed="rId9"/>
                <a:stretch>
                  <a:fillRect l="-601" t="-10000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5" name="직사각형 224"/>
              <p:cNvSpPr/>
              <p:nvPr/>
            </p:nvSpPr>
            <p:spPr>
              <a:xfrm>
                <a:off x="517350" y="6311140"/>
                <a:ext cx="74569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dirty="0" smtClean="0">
                    <a:solidFill>
                      <a:schemeClr val="tx1"/>
                    </a:solidFill>
                  </a:rPr>
                  <a:t>One can 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en-US" altLang="ko-KR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ko-KR" altLang="en-US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b="1" dirty="0" smtClean="0">
                    <a:solidFill>
                      <a:schemeClr val="tx1"/>
                    </a:solidFill>
                  </a:rPr>
                  <a:t>to real-world value </a:t>
                </a:r>
                <a14:m>
                  <m:oMath xmlns:m="http://schemas.openxmlformats.org/officeDocument/2006/math">
                    <m:r>
                      <a:rPr lang="en-US" altLang="ko-KR" b="1" i="1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altLang="ko-KR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dirty="0" smtClean="0">
                    <a:solidFill>
                      <a:schemeClr val="tx1"/>
                    </a:solidFill>
                  </a:rPr>
                  <a:t>at the end of the calculation. </a:t>
                </a:r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5" name="직사각형 2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350" y="6311140"/>
                <a:ext cx="7456978" cy="369332"/>
              </a:xfrm>
              <a:prstGeom prst="rect">
                <a:avLst/>
              </a:prstGeom>
              <a:blipFill>
                <a:blip r:embed="rId10"/>
                <a:stretch>
                  <a:fillRect l="-736"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6" name="직사각형 225"/>
          <p:cNvSpPr/>
          <p:nvPr/>
        </p:nvSpPr>
        <p:spPr>
          <a:xfrm>
            <a:off x="5453275" y="1606277"/>
            <a:ext cx="35212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200" dirty="0">
                <a:solidFill>
                  <a:prstClr val="black"/>
                </a:solidFill>
                <a:latin typeface="맑은 고딕"/>
                <a:ea typeface="맑은 고딕"/>
              </a:rPr>
              <a:t>Fig: https://phys.org/news/2017-03-proton.html</a:t>
            </a:r>
            <a:endParaRPr lang="ko-KR" altLang="en-US" sz="1200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114" name="직사각형 113"/>
          <p:cNvSpPr/>
          <p:nvPr/>
        </p:nvSpPr>
        <p:spPr>
          <a:xfrm>
            <a:off x="439687" y="239814"/>
            <a:ext cx="6056227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Theoretical framework: Chiral soliton model</a:t>
            </a:r>
          </a:p>
        </p:txBody>
      </p:sp>
      <p:pic>
        <p:nvPicPr>
          <p:cNvPr id="116" name="Picture 2" descr="관련 이미지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079" y="1629928"/>
            <a:ext cx="5432843" cy="387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227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8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9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1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3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4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1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6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7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8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9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1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2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3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4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5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6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7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8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9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10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20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30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400"/>
                            </p:stCondLst>
                            <p:childTnLst>
                              <p:par>
                                <p:cTn id="1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50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60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470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800"/>
                            </p:stCondLst>
                            <p:childTnLst>
                              <p:par>
                                <p:cTn id="1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900"/>
                            </p:stCondLst>
                            <p:childTnLst>
                              <p:par>
                                <p:cTn id="1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1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20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300"/>
                            </p:stCondLst>
                            <p:childTnLst>
                              <p:par>
                                <p:cTn id="2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400"/>
                            </p:stCondLst>
                            <p:childTnLst>
                              <p:par>
                                <p:cTn id="2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500"/>
                            </p:stCondLst>
                            <p:childTnLst>
                              <p:par>
                                <p:cTn id="2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1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600"/>
                            </p:stCondLst>
                            <p:childTnLst>
                              <p:par>
                                <p:cTn id="2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700"/>
                            </p:stCondLst>
                            <p:childTnLst>
                              <p:par>
                                <p:cTn id="2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800"/>
                            </p:stCondLst>
                            <p:childTnLst>
                              <p:par>
                                <p:cTn id="2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1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900"/>
                            </p:stCondLst>
                            <p:childTnLst>
                              <p:par>
                                <p:cTn id="2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000"/>
                            </p:stCondLst>
                            <p:childTnLst>
                              <p:par>
                                <p:cTn id="2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6100"/>
                            </p:stCondLst>
                            <p:childTnLst>
                              <p:par>
                                <p:cTn id="2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1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6200"/>
                            </p:stCondLst>
                            <p:childTnLst>
                              <p:par>
                                <p:cTn id="2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6300"/>
                            </p:stCondLst>
                            <p:childTnLst>
                              <p:par>
                                <p:cTn id="2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1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6400"/>
                            </p:stCondLst>
                            <p:childTnLst>
                              <p:par>
                                <p:cTn id="2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6500"/>
                            </p:stCondLst>
                            <p:childTnLst>
                              <p:par>
                                <p:cTn id="2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1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6600"/>
                            </p:stCondLst>
                            <p:childTnLst>
                              <p:par>
                                <p:cTn id="2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1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6700"/>
                            </p:stCondLst>
                            <p:childTnLst>
                              <p:par>
                                <p:cTn id="2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6800"/>
                            </p:stCondLst>
                            <p:childTnLst>
                              <p:par>
                                <p:cTn id="2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6900"/>
                            </p:stCondLst>
                            <p:childTnLst>
                              <p:par>
                                <p:cTn id="2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1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7000"/>
                            </p:stCondLst>
                            <p:childTnLst>
                              <p:par>
                                <p:cTn id="2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1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7100"/>
                            </p:stCondLst>
                            <p:childTnLst>
                              <p:par>
                                <p:cTn id="2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1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7200"/>
                            </p:stCondLst>
                            <p:childTnLst>
                              <p:par>
                                <p:cTn id="2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1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7300"/>
                            </p:stCondLst>
                            <p:childTnLst>
                              <p:par>
                                <p:cTn id="2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1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7400"/>
                            </p:stCondLst>
                            <p:childTnLst>
                              <p:par>
                                <p:cTn id="2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1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7500"/>
                            </p:stCondLst>
                            <p:childTnLst>
                              <p:par>
                                <p:cTn id="2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1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7600"/>
                            </p:stCondLst>
                            <p:childTnLst>
                              <p:par>
                                <p:cTn id="2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1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7700"/>
                            </p:stCondLst>
                            <p:childTnLst>
                              <p:par>
                                <p:cTn id="3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1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7800"/>
                            </p:stCondLst>
                            <p:childTnLst>
                              <p:par>
                                <p:cTn id="3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1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7900"/>
                            </p:stCondLst>
                            <p:childTnLst>
                              <p:par>
                                <p:cTn id="3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1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8000"/>
                            </p:stCondLst>
                            <p:childTnLst>
                              <p:par>
                                <p:cTn id="3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1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8100"/>
                            </p:stCondLst>
                            <p:childTnLst>
                              <p:par>
                                <p:cTn id="3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1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8200"/>
                            </p:stCondLst>
                            <p:childTnLst>
                              <p:par>
                                <p:cTn id="3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1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8300"/>
                            </p:stCondLst>
                            <p:childTnLst>
                              <p:par>
                                <p:cTn id="3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1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8400"/>
                            </p:stCondLst>
                            <p:childTnLst>
                              <p:par>
                                <p:cTn id="3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1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8500"/>
                            </p:stCondLst>
                            <p:childTnLst>
                              <p:par>
                                <p:cTn id="3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1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8600"/>
                            </p:stCondLst>
                            <p:childTnLst>
                              <p:par>
                                <p:cTn id="3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1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8700"/>
                            </p:stCondLst>
                            <p:childTnLst>
                              <p:par>
                                <p:cTn id="3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1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8800"/>
                            </p:stCondLst>
                            <p:childTnLst>
                              <p:par>
                                <p:cTn id="3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1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8900"/>
                            </p:stCondLst>
                            <p:childTnLst>
                              <p:par>
                                <p:cTn id="3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1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>
                            <p:stCondLst>
                              <p:cond delay="9000"/>
                            </p:stCondLst>
                            <p:childTnLst>
                              <p:par>
                                <p:cTn id="3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1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>
                            <p:stCondLst>
                              <p:cond delay="9100"/>
                            </p:stCondLst>
                            <p:childTnLst>
                              <p:par>
                                <p:cTn id="3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1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9200"/>
                            </p:stCondLst>
                            <p:childTnLst>
                              <p:par>
                                <p:cTn id="3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1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9300"/>
                            </p:stCondLst>
                            <p:childTnLst>
                              <p:par>
                                <p:cTn id="3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1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9400"/>
                            </p:stCondLst>
                            <p:childTnLst>
                              <p:par>
                                <p:cTn id="3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1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9500"/>
                            </p:stCondLst>
                            <p:childTnLst>
                              <p:par>
                                <p:cTn id="3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1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9600"/>
                            </p:stCondLst>
                            <p:childTnLst>
                              <p:par>
                                <p:cTn id="3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0" dur="1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9700"/>
                            </p:stCondLst>
                            <p:childTnLst>
                              <p:par>
                                <p:cTn id="3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1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5" fill="hold">
                            <p:stCondLst>
                              <p:cond delay="9800"/>
                            </p:stCondLst>
                            <p:childTnLst>
                              <p:par>
                                <p:cTn id="38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8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9" fill="hold">
                            <p:stCondLst>
                              <p:cond delay="10300"/>
                            </p:stCondLst>
                            <p:childTnLst>
                              <p:par>
                                <p:cTn id="3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fill="hold">
                            <p:stCondLst>
                              <p:cond delay="10800"/>
                            </p:stCondLst>
                            <p:childTnLst>
                              <p:par>
                                <p:cTn id="39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fill="hold">
                            <p:stCondLst>
                              <p:cond delay="11300"/>
                            </p:stCondLst>
                            <p:childTnLst>
                              <p:par>
                                <p:cTn id="39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0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1" fill="hold">
                            <p:stCondLst>
                              <p:cond delay="11800"/>
                            </p:stCondLst>
                            <p:childTnLst>
                              <p:par>
                                <p:cTn id="40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4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/>
      <p:bldP spid="140" grpId="0" animBg="1"/>
      <p:bldP spid="141" grpId="0"/>
      <p:bldP spid="142" grpId="0" animBg="1"/>
      <p:bldP spid="143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3" grpId="0"/>
      <p:bldP spid="224" grpId="0"/>
      <p:bldP spid="22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" descr="thanks for your attention png에 대한 이미지 검색결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183" y="1088708"/>
            <a:ext cx="5518611" cy="415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55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15781" y="1014272"/>
                <a:ext cx="6849496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: Effective and relativistic low energy theory</a:t>
                </a:r>
                <a:endParaRPr lang="ko-KR" altLang="en-US" sz="1600" dirty="0">
                  <a:solidFill>
                    <a:schemeClr val="tx1"/>
                  </a:solidFill>
                  <a:latin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en-US" altLang="ko-KR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en-US" altLang="ko-KR" sz="1600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: </a:t>
                </a:r>
                <a:r>
                  <a:rPr lang="en-US" altLang="ko-KR" sz="16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b="1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b="1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en-US" altLang="ko-KR" sz="1600" b="1" i="1">
                            <a:solidFill>
                              <a:schemeClr val="tx1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en-US" altLang="ko-KR" sz="16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limit : meson fields </a:t>
                </a:r>
              </a:p>
              <a:p>
                <a:r>
                  <a:rPr lang="en-US" altLang="ko-KR" sz="16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 → </a:t>
                </a:r>
                <a:r>
                  <a:rPr lang="en-US" altLang="ko-KR" sz="16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Soliton (No quark degree of freedom)</a:t>
                </a:r>
                <a:endParaRPr lang="en-US" altLang="ko-KR" sz="1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endParaRPr lang="en-US" altLang="ko-KR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en-US" altLang="ko-KR" sz="1600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: Quantizing SU(3) </a:t>
                </a:r>
                <a:r>
                  <a:rPr lang="en-US" altLang="ko-KR" sz="1600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meson </a:t>
                </a:r>
                <a:r>
                  <a:rPr lang="en-US" altLang="ko-KR" sz="1600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fields </a:t>
                </a:r>
                <a:r>
                  <a:rPr lang="en-US" altLang="ko-KR" sz="16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rotated in flavor and spin space</a:t>
                </a:r>
                <a:endParaRPr lang="en-US" altLang="ko-KR" sz="16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en-US" altLang="ko-KR" sz="1600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 → Collective Hamiltonian, model baryon </a:t>
                </a:r>
                <a:r>
                  <a:rPr lang="en-US" altLang="ko-KR" sz="1600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states</a:t>
                </a:r>
                <a:endParaRPr lang="ko-KR" altLang="en-US" sz="1600" dirty="0">
                  <a:solidFill>
                    <a:schemeClr val="tx1"/>
                  </a:solidFill>
                  <a:latin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781" y="1014272"/>
                <a:ext cx="6849496" cy="1815882"/>
              </a:xfrm>
              <a:prstGeom prst="rect">
                <a:avLst/>
              </a:prstGeom>
              <a:blipFill>
                <a:blip r:embed="rId3"/>
                <a:stretch>
                  <a:fillRect l="-445" t="-1007" b="-33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hedgehog solitonì ëí ì´ë¯¸ì§ ê²ìê²°ê³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6" y="851752"/>
            <a:ext cx="2105025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edgehog png에 대한 이미지 검색결과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37" y="1135029"/>
            <a:ext cx="1232832" cy="116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>
            <a:spLocks/>
          </p:cNvSpPr>
          <p:nvPr/>
        </p:nvSpPr>
        <p:spPr bwMode="auto">
          <a:xfrm>
            <a:off x="276337" y="3304419"/>
            <a:ext cx="205825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/>
          <a:p>
            <a:r>
              <a:rPr lang="en-US" altLang="ko-KR" dirty="0">
                <a:latin typeface="+mj-lt"/>
                <a:ea typeface="굴림" charset="-127"/>
                <a:sym typeface="Comic Sans MS" charset="0"/>
              </a:rPr>
              <a:t>Hedgehog</a:t>
            </a:r>
            <a:r>
              <a:rPr lang="en-US" altLang="ko-KR" dirty="0">
                <a:latin typeface="Comic Sans MS" charset="0"/>
                <a:ea typeface="굴림" charset="-127"/>
                <a:sym typeface="Comic Sans MS" charset="0"/>
              </a:rPr>
              <a:t> </a:t>
            </a:r>
            <a:r>
              <a:rPr lang="en-US" altLang="ko-KR" dirty="0" err="1">
                <a:latin typeface="+mj-lt"/>
                <a:ea typeface="굴림" charset="-127"/>
                <a:sym typeface="Comic Sans MS" charset="0"/>
              </a:rPr>
              <a:t>Ansatz</a:t>
            </a:r>
            <a:r>
              <a:rPr lang="en-US" altLang="ko-KR" dirty="0">
                <a:latin typeface="Comic Sans MS" charset="0"/>
                <a:ea typeface="굴림" charset="-127"/>
                <a:sym typeface="Comic Sans MS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6337" y="3988960"/>
                <a:ext cx="2774696" cy="7814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altLang="ko-KR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altLang="ko-KR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ko-K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en-US" altLang="ko-KR" sz="24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𝒏</m:t>
                                    </m:r>
                                    <m: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⋅</m:t>
                                    </m:r>
                                    <m:r>
                                      <a:rPr lang="en-US" altLang="ko-KR" sz="24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𝝉</m:t>
                                    </m:r>
                                    <m: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n-US" altLang="ko-KR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𝑃</m:t>
                                    </m:r>
                                    <m:d>
                                      <m:dPr>
                                        <m:ctrlPr>
                                          <a:rPr lang="en-US" altLang="ko-KR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ko-KR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𝑟</m:t>
                                        </m:r>
                                      </m:e>
                                    </m:d>
                                  </m:sup>
                                </m:sSup>
                              </m:e>
                              <m:e>
                                <m: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ko-KR" sz="24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37" y="3988960"/>
                <a:ext cx="2774696" cy="7814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434005" y="3304419"/>
                <a:ext cx="1567224" cy="369332"/>
              </a:xfrm>
              <a:prstGeom prst="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𝑁</m:t>
                      </m:r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(940,1/</m:t>
                      </m:r>
                      <m:sSup>
                        <m:sSupPr>
                          <m:ctrlP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p>
                      <m:r>
                        <a:rPr lang="en-US" altLang="ko-KR" b="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4005" y="3304419"/>
                <a:ext cx="156722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그룹 9"/>
          <p:cNvGrpSpPr/>
          <p:nvPr/>
        </p:nvGrpSpPr>
        <p:grpSpPr>
          <a:xfrm>
            <a:off x="4109160" y="3673751"/>
            <a:ext cx="4612229" cy="2099670"/>
            <a:chOff x="6280551" y="2047935"/>
            <a:chExt cx="6149638" cy="2691885"/>
          </a:xfrm>
        </p:grpSpPr>
        <p:cxnSp>
          <p:nvCxnSpPr>
            <p:cNvPr id="11" name="직선 연결선 10"/>
            <p:cNvCxnSpPr/>
            <p:nvPr/>
          </p:nvCxnSpPr>
          <p:spPr>
            <a:xfrm>
              <a:off x="7384778" y="2077754"/>
              <a:ext cx="0" cy="2569291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>
              <a:off x="8680178" y="2047936"/>
              <a:ext cx="0" cy="2569291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>
              <a:off x="7384778" y="3031441"/>
              <a:ext cx="129540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>
              <a:off x="7396516" y="3594761"/>
              <a:ext cx="129540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7384778" y="3862787"/>
              <a:ext cx="129540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7384778" y="4125215"/>
              <a:ext cx="129540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9654213" y="2077753"/>
              <a:ext cx="0" cy="2569291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10949613" y="2047935"/>
              <a:ext cx="0" cy="2569291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>
              <a:off x="6840897" y="3372337"/>
              <a:ext cx="4498590" cy="0"/>
            </a:xfrm>
            <a:prstGeom prst="line">
              <a:avLst/>
            </a:prstGeom>
            <a:ln>
              <a:solidFill>
                <a:srgbClr val="0070C0"/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>
              <a:off x="9665951" y="3545065"/>
              <a:ext cx="129540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직선 연결선 20"/>
            <p:cNvCxnSpPr/>
            <p:nvPr/>
          </p:nvCxnSpPr>
          <p:spPr>
            <a:xfrm>
              <a:off x="9654213" y="3813091"/>
              <a:ext cx="129540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/>
            <p:nvPr/>
          </p:nvCxnSpPr>
          <p:spPr>
            <a:xfrm>
              <a:off x="9654213" y="4075519"/>
              <a:ext cx="129540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23" name="그룹 22"/>
            <p:cNvGrpSpPr/>
            <p:nvPr/>
          </p:nvGrpSpPr>
          <p:grpSpPr>
            <a:xfrm>
              <a:off x="7544872" y="2927857"/>
              <a:ext cx="959952" cy="168344"/>
              <a:chOff x="7823164" y="3355234"/>
              <a:chExt cx="959952" cy="168344"/>
            </a:xfrm>
          </p:grpSpPr>
          <p:pic>
            <p:nvPicPr>
              <p:cNvPr id="53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4" name="그룹 23"/>
            <p:cNvGrpSpPr/>
            <p:nvPr/>
          </p:nvGrpSpPr>
          <p:grpSpPr>
            <a:xfrm>
              <a:off x="7548232" y="3492207"/>
              <a:ext cx="959952" cy="168344"/>
              <a:chOff x="7823164" y="3355234"/>
              <a:chExt cx="959952" cy="168344"/>
            </a:xfrm>
          </p:grpSpPr>
          <p:pic>
            <p:nvPicPr>
              <p:cNvPr id="50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5" name="그룹 24"/>
            <p:cNvGrpSpPr/>
            <p:nvPr/>
          </p:nvGrpSpPr>
          <p:grpSpPr>
            <a:xfrm>
              <a:off x="7551547" y="3763875"/>
              <a:ext cx="959952" cy="168344"/>
              <a:chOff x="7823164" y="3355234"/>
              <a:chExt cx="959952" cy="168344"/>
            </a:xfrm>
          </p:grpSpPr>
          <p:pic>
            <p:nvPicPr>
              <p:cNvPr id="47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6" name="그룹 25"/>
            <p:cNvGrpSpPr/>
            <p:nvPr/>
          </p:nvGrpSpPr>
          <p:grpSpPr>
            <a:xfrm>
              <a:off x="7551547" y="4022289"/>
              <a:ext cx="959952" cy="168344"/>
              <a:chOff x="7823164" y="3355234"/>
              <a:chExt cx="959952" cy="168344"/>
            </a:xfrm>
          </p:grpSpPr>
          <p:pic>
            <p:nvPicPr>
              <p:cNvPr id="44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7" name="그룹 26"/>
            <p:cNvGrpSpPr/>
            <p:nvPr/>
          </p:nvGrpSpPr>
          <p:grpSpPr>
            <a:xfrm>
              <a:off x="9821937" y="3460893"/>
              <a:ext cx="959952" cy="168344"/>
              <a:chOff x="7823164" y="3355234"/>
              <a:chExt cx="959952" cy="168344"/>
            </a:xfrm>
          </p:grpSpPr>
          <p:pic>
            <p:nvPicPr>
              <p:cNvPr id="41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8" name="그룹 27"/>
            <p:cNvGrpSpPr/>
            <p:nvPr/>
          </p:nvGrpSpPr>
          <p:grpSpPr>
            <a:xfrm>
              <a:off x="9833675" y="3729669"/>
              <a:ext cx="959952" cy="168344"/>
              <a:chOff x="7823164" y="3355234"/>
              <a:chExt cx="959952" cy="168344"/>
            </a:xfrm>
          </p:grpSpPr>
          <p:pic>
            <p:nvPicPr>
              <p:cNvPr id="38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9" name="그룹 28"/>
            <p:cNvGrpSpPr/>
            <p:nvPr/>
          </p:nvGrpSpPr>
          <p:grpSpPr>
            <a:xfrm>
              <a:off x="9825535" y="4002112"/>
              <a:ext cx="959952" cy="168344"/>
              <a:chOff x="7823164" y="3355234"/>
              <a:chExt cx="959952" cy="168344"/>
            </a:xfrm>
          </p:grpSpPr>
          <p:pic>
            <p:nvPicPr>
              <p:cNvPr id="35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8805419" y="3050897"/>
                  <a:ext cx="937093" cy="3945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𝑬</m:t>
                        </m:r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5419" y="3050897"/>
                  <a:ext cx="937093" cy="394586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직사각형 30"/>
            <p:cNvSpPr/>
            <p:nvPr/>
          </p:nvSpPr>
          <p:spPr>
            <a:xfrm>
              <a:off x="7756510" y="4333936"/>
              <a:ext cx="757045" cy="3945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b="1" kern="100" spc="3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+mj-ea"/>
                </a:rPr>
                <a:t>u,d</a:t>
              </a:r>
              <a:endParaRPr lang="ko-KR" altLang="en-US" sz="1400" dirty="0"/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10136643" y="4345234"/>
              <a:ext cx="421483" cy="3945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sz="1400" b="1" kern="100" spc="3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latin typeface="+mj-ea"/>
                </a:rPr>
                <a:t>s</a:t>
              </a:r>
              <a:endParaRPr lang="ko-KR" altLang="en-US" sz="1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6280551" y="2808153"/>
                  <a:ext cx="1219821" cy="3945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p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𝒑</m:t>
                            </m:r>
                          </m:sup>
                        </m:sSup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ko-KR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80551" y="2808153"/>
                  <a:ext cx="1219821" cy="394586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10949613" y="3358694"/>
                  <a:ext cx="1480576" cy="3945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𝑲</m:t>
                            </m:r>
                          </m:e>
                          <m:sup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𝒑</m:t>
                            </m:r>
                          </m:sup>
                        </m:sSup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/</m:t>
                            </m:r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>
                              <a:rPr lang="en-US" altLang="ko-KR" sz="1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ko-KR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49613" y="3358694"/>
                  <a:ext cx="1480576" cy="394586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6" name="Rectangle 16"/>
          <p:cNvSpPr>
            <a:spLocks/>
          </p:cNvSpPr>
          <p:nvPr/>
        </p:nvSpPr>
        <p:spPr bwMode="auto">
          <a:xfrm>
            <a:off x="532837" y="5240795"/>
            <a:ext cx="2410788" cy="72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lIns="38100" tIns="38100" rIns="38100" bIns="38100">
            <a:spAutoFit/>
          </a:bodyPr>
          <a:lstStyle/>
          <a:p>
            <a:pPr>
              <a:spcBef>
                <a:spcPts val="1200"/>
              </a:spcBef>
            </a:pPr>
            <a:r>
              <a:rPr lang="en-US" altLang="ko-KR" sz="1600" dirty="0">
                <a:solidFill>
                  <a:schemeClr val="tx1"/>
                </a:solidFill>
                <a:latin typeface="+mj-lt"/>
                <a:ea typeface="굴림" charset="-127"/>
                <a:sym typeface="Comic Sans MS" charset="0"/>
              </a:rPr>
              <a:t>SU(2) Witten imbedding </a:t>
            </a:r>
            <a:endParaRPr lang="en-US" altLang="ko-KR" sz="1600" dirty="0" smtClean="0">
              <a:solidFill>
                <a:schemeClr val="tx1"/>
              </a:solidFill>
              <a:latin typeface="+mj-lt"/>
              <a:ea typeface="굴림" charset="-127"/>
              <a:sym typeface="Comic Sans MS" charset="0"/>
            </a:endParaRPr>
          </a:p>
          <a:p>
            <a:pPr>
              <a:spcBef>
                <a:spcPts val="1200"/>
              </a:spcBef>
            </a:pPr>
            <a:r>
              <a:rPr lang="en-US" altLang="ko-KR" sz="1600" dirty="0" smtClean="0">
                <a:solidFill>
                  <a:schemeClr val="tx1"/>
                </a:solidFill>
                <a:latin typeface="+mj-lt"/>
                <a:ea typeface="굴림" charset="-127"/>
                <a:sym typeface="Comic Sans MS" charset="0"/>
              </a:rPr>
              <a:t>into </a:t>
            </a:r>
            <a:r>
              <a:rPr lang="en-US" altLang="ko-KR" sz="1600" b="1" dirty="0">
                <a:solidFill>
                  <a:schemeClr val="tx1"/>
                </a:solidFill>
                <a:latin typeface="+mj-lt"/>
                <a:ea typeface="굴림" charset="-127"/>
                <a:sym typeface="Comic Sans MS" charset="0"/>
              </a:rPr>
              <a:t>SU(3)</a:t>
            </a:r>
            <a:r>
              <a:rPr lang="en-US" altLang="ko-KR" sz="1600" dirty="0">
                <a:solidFill>
                  <a:schemeClr val="tx1"/>
                </a:solidFill>
                <a:latin typeface="+mj-lt"/>
                <a:ea typeface="굴림" charset="-127"/>
                <a:sym typeface="Comic Sans MS" charset="0"/>
              </a:rPr>
              <a:t>: </a:t>
            </a:r>
            <a:r>
              <a:rPr lang="en-US" altLang="ko-KR" sz="1600" dirty="0" smtClean="0">
                <a:solidFill>
                  <a:schemeClr val="tx1"/>
                </a:solidFill>
                <a:latin typeface="+mj-lt"/>
                <a:ea typeface="굴림" charset="-127"/>
                <a:sym typeface="Comic Sans MS" charset="0"/>
              </a:rPr>
              <a:t> SU(2) X U(1</a:t>
            </a:r>
            <a:r>
              <a:rPr lang="en-US" altLang="ko-KR" sz="1600" dirty="0">
                <a:solidFill>
                  <a:schemeClr val="tx1"/>
                </a:solidFill>
                <a:latin typeface="+mj-lt"/>
                <a:ea typeface="굴림" charset="-127"/>
                <a:sym typeface="Comic Sans MS" charset="0"/>
              </a:rPr>
              <a:t>)</a:t>
            </a:r>
          </a:p>
        </p:txBody>
      </p:sp>
      <p:sp>
        <p:nvSpPr>
          <p:cNvPr id="58" name="직사각형 57"/>
          <p:cNvSpPr/>
          <p:nvPr/>
        </p:nvSpPr>
        <p:spPr>
          <a:xfrm>
            <a:off x="439687" y="239814"/>
            <a:ext cx="6056227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Theoretical framework: Chiral soliton model</a:t>
            </a:r>
          </a:p>
        </p:txBody>
      </p:sp>
    </p:spTree>
    <p:extLst>
      <p:ext uri="{BB962C8B-B14F-4D97-AF65-F5344CB8AC3E}">
        <p14:creationId xmlns:p14="http://schemas.microsoft.com/office/powerpoint/2010/main" val="81556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329" y="651806"/>
            <a:ext cx="6190104" cy="793502"/>
          </a:xfrm>
          <a:prstGeom prst="rect">
            <a:avLst/>
          </a:prstGeom>
        </p:spPr>
      </p:pic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1311204" y="5795787"/>
            <a:ext cx="209550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>
              <a:defRPr/>
            </a:pPr>
            <a:r>
              <a:rPr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SimHei" pitchFamily="49" charset="-122"/>
              </a:rPr>
              <a:t>Octet (8)</a:t>
            </a:r>
            <a:r>
              <a:rPr lang="en-US" altLang="ko-KR" sz="2000" dirty="0">
                <a:latin typeface="Arial" charset="0"/>
                <a:ea typeface="SimHei" pitchFamily="49" charset="-122"/>
              </a:rPr>
              <a:t> </a:t>
            </a:r>
            <a:r>
              <a:rPr lang="en-US" altLang="ko-KR" sz="1600" dirty="0">
                <a:latin typeface="Arial" charset="0"/>
                <a:ea typeface="SimHei" pitchFamily="49" charset="-122"/>
              </a:rPr>
              <a:t>: </a:t>
            </a:r>
            <a:r>
              <a:rPr lang="en-US" altLang="ko-KR" sz="1600" i="1" dirty="0">
                <a:latin typeface="Times New Roman" pitchFamily="18" charset="0"/>
                <a:ea typeface="SimHei" pitchFamily="49" charset="-122"/>
              </a:rPr>
              <a:t>J </a:t>
            </a:r>
            <a:r>
              <a:rPr lang="en-US" altLang="ko-KR" sz="2000" i="1" baseline="30000" dirty="0">
                <a:latin typeface="Times New Roman" pitchFamily="18" charset="0"/>
                <a:ea typeface="SimHei" pitchFamily="49" charset="-122"/>
              </a:rPr>
              <a:t>p </a:t>
            </a:r>
            <a:r>
              <a:rPr lang="en-US" altLang="ko-KR" sz="2000" i="1" dirty="0">
                <a:latin typeface="Times New Roman" pitchFamily="18" charset="0"/>
                <a:ea typeface="SimHei" pitchFamily="49" charset="-122"/>
              </a:rPr>
              <a:t>= </a:t>
            </a:r>
            <a:r>
              <a:rPr lang="en-US" altLang="ko-KR" sz="1600" i="1" dirty="0">
                <a:latin typeface="Times New Roman" pitchFamily="18" charset="0"/>
                <a:ea typeface="굴림" charset="-127"/>
              </a:rPr>
              <a:t>1/2 </a:t>
            </a:r>
            <a:r>
              <a:rPr lang="en-US" altLang="ko-KR" sz="2000" i="1" baseline="30000" dirty="0">
                <a:latin typeface="Times New Roman" pitchFamily="18" charset="0"/>
                <a:ea typeface="굴림" charset="-127"/>
              </a:rPr>
              <a:t>+</a:t>
            </a:r>
          </a:p>
        </p:txBody>
      </p:sp>
      <p:sp>
        <p:nvSpPr>
          <p:cNvPr id="12" name="Text Box 24"/>
          <p:cNvSpPr txBox="1">
            <a:spLocks noChangeArrowheads="1"/>
          </p:cNvSpPr>
          <p:nvPr/>
        </p:nvSpPr>
        <p:spPr bwMode="auto">
          <a:xfrm>
            <a:off x="4732267" y="5779912"/>
            <a:ext cx="2565400" cy="415925"/>
          </a:xfrm>
          <a:prstGeom prst="rect">
            <a:avLst/>
          </a:prstGeom>
          <a:noFill/>
          <a:ln>
            <a:noFill/>
          </a:ln>
          <a:extLst/>
        </p:spPr>
        <p:txBody>
          <a:bodyPr wrap="none"/>
          <a:lstStyle/>
          <a:p>
            <a:pPr>
              <a:defRPr/>
            </a:pPr>
            <a:r>
              <a:rPr lang="en-US" altLang="ko-KR" sz="16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SimHei" pitchFamily="49" charset="-122"/>
              </a:rPr>
              <a:t>Decuplet</a:t>
            </a:r>
            <a:r>
              <a:rPr lang="en-US" altLang="ko-KR" sz="1600" dirty="0">
                <a:latin typeface="Arial" charset="0"/>
                <a:ea typeface="SimHei" pitchFamily="49" charset="-122"/>
              </a:rPr>
              <a:t> (10)</a:t>
            </a:r>
            <a:r>
              <a:rPr lang="en-US" altLang="ko-KR" sz="2000" dirty="0">
                <a:latin typeface="Arial" charset="0"/>
                <a:ea typeface="SimHei" pitchFamily="49" charset="-122"/>
              </a:rPr>
              <a:t> </a:t>
            </a:r>
            <a:r>
              <a:rPr lang="en-US" altLang="ko-KR" sz="1600" dirty="0">
                <a:latin typeface="Arial" charset="0"/>
                <a:ea typeface="SimHei" pitchFamily="49" charset="-122"/>
              </a:rPr>
              <a:t>: </a:t>
            </a:r>
            <a:r>
              <a:rPr lang="en-US" altLang="ko-KR" sz="1600" i="1" dirty="0">
                <a:latin typeface="Times New Roman" pitchFamily="18" charset="0"/>
                <a:ea typeface="SimHei" pitchFamily="49" charset="-122"/>
              </a:rPr>
              <a:t>J </a:t>
            </a:r>
            <a:r>
              <a:rPr lang="en-US" altLang="ko-KR" sz="2000" i="1" baseline="30000" dirty="0">
                <a:latin typeface="Times New Roman" pitchFamily="18" charset="0"/>
                <a:ea typeface="SimHei" pitchFamily="49" charset="-122"/>
              </a:rPr>
              <a:t>p </a:t>
            </a:r>
            <a:r>
              <a:rPr lang="en-US" altLang="ko-KR" sz="2000" i="1" dirty="0">
                <a:latin typeface="Times New Roman" pitchFamily="18" charset="0"/>
                <a:ea typeface="SimHei" pitchFamily="49" charset="-122"/>
              </a:rPr>
              <a:t>= </a:t>
            </a:r>
            <a:r>
              <a:rPr lang="en-US" altLang="ko-KR" sz="1600" i="1" dirty="0">
                <a:latin typeface="Times New Roman" pitchFamily="18" charset="0"/>
                <a:ea typeface="SimHei" pitchFamily="49" charset="-122"/>
              </a:rPr>
              <a:t>3/2</a:t>
            </a:r>
            <a:r>
              <a:rPr lang="en-US" altLang="ko-KR" sz="2000" i="1" dirty="0">
                <a:latin typeface="Times New Roman" pitchFamily="18" charset="0"/>
                <a:ea typeface="SimHei" pitchFamily="49" charset="-122"/>
              </a:rPr>
              <a:t> </a:t>
            </a:r>
            <a:r>
              <a:rPr lang="en-US" altLang="ko-KR" sz="2000" i="1" baseline="30000" dirty="0">
                <a:latin typeface="Times New Roman" pitchFamily="18" charset="0"/>
                <a:ea typeface="SimHei" pitchFamily="49" charset="-122"/>
              </a:rPr>
              <a:t>+</a:t>
            </a:r>
          </a:p>
        </p:txBody>
      </p:sp>
      <p:sp>
        <p:nvSpPr>
          <p:cNvPr id="13" name="Text Box 50"/>
          <p:cNvSpPr txBox="1">
            <a:spLocks noChangeArrowheads="1"/>
          </p:cNvSpPr>
          <p:nvPr/>
        </p:nvSpPr>
        <p:spPr bwMode="auto">
          <a:xfrm>
            <a:off x="5930829" y="2898599"/>
            <a:ext cx="33020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000" b="1" i="1">
                <a:solidFill>
                  <a:srgbClr val="0000FF"/>
                </a:solidFill>
                <a:latin typeface="Times New Roman" pitchFamily="18" charset="0"/>
                <a:ea typeface="SimHei" pitchFamily="2" charset="-122"/>
              </a:rPr>
              <a:t>Y</a:t>
            </a:r>
          </a:p>
        </p:txBody>
      </p:sp>
      <p:sp>
        <p:nvSpPr>
          <p:cNvPr id="14" name="Rectangle 128"/>
          <p:cNvSpPr>
            <a:spLocks noChangeArrowheads="1"/>
          </p:cNvSpPr>
          <p:nvPr/>
        </p:nvSpPr>
        <p:spPr bwMode="auto">
          <a:xfrm>
            <a:off x="293617" y="2958924"/>
            <a:ext cx="8377237" cy="3236913"/>
          </a:xfrm>
          <a:prstGeom prst="rect">
            <a:avLst/>
          </a:prstGeom>
          <a:noFill/>
          <a:ln w="19050" algn="ctr">
            <a:solidFill>
              <a:srgbClr val="33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Line 35"/>
          <p:cNvSpPr>
            <a:spLocks noChangeShapeType="1"/>
          </p:cNvSpPr>
          <p:nvPr/>
        </p:nvSpPr>
        <p:spPr bwMode="auto">
          <a:xfrm>
            <a:off x="4621142" y="4400374"/>
            <a:ext cx="321310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6" name="Text Box 51"/>
          <p:cNvSpPr txBox="1">
            <a:spLocks noChangeArrowheads="1"/>
          </p:cNvSpPr>
          <p:nvPr/>
        </p:nvSpPr>
        <p:spPr bwMode="auto">
          <a:xfrm>
            <a:off x="7405617" y="4114624"/>
            <a:ext cx="428625" cy="4127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000" b="1" i="1">
                <a:solidFill>
                  <a:srgbClr val="0000FF"/>
                </a:solidFill>
                <a:latin typeface="Times New Roman" pitchFamily="18" charset="0"/>
                <a:ea typeface="SimHei" pitchFamily="2" charset="-122"/>
              </a:rPr>
              <a:t>T</a:t>
            </a:r>
            <a:r>
              <a:rPr lang="en-US" altLang="ko-KR" sz="2400" b="1" i="1" baseline="-25000">
                <a:solidFill>
                  <a:srgbClr val="0000FF"/>
                </a:solidFill>
                <a:latin typeface="Times New Roman" pitchFamily="18" charset="0"/>
                <a:ea typeface="SimHei" pitchFamily="2" charset="-122"/>
              </a:rPr>
              <a:t>3</a:t>
            </a:r>
          </a:p>
        </p:txBody>
      </p:sp>
      <p:sp>
        <p:nvSpPr>
          <p:cNvPr id="17" name="Text Box 50"/>
          <p:cNvSpPr txBox="1">
            <a:spLocks noChangeArrowheads="1"/>
          </p:cNvSpPr>
          <p:nvPr/>
        </p:nvSpPr>
        <p:spPr bwMode="auto">
          <a:xfrm>
            <a:off x="5930829" y="2898599"/>
            <a:ext cx="33020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2000" b="1" i="1">
                <a:solidFill>
                  <a:srgbClr val="0000FF"/>
                </a:solidFill>
                <a:latin typeface="Times New Roman" pitchFamily="18" charset="0"/>
                <a:ea typeface="SimHei" pitchFamily="2" charset="-122"/>
              </a:rPr>
              <a:t>Y</a:t>
            </a:r>
          </a:p>
        </p:txBody>
      </p:sp>
      <p:sp>
        <p:nvSpPr>
          <p:cNvPr id="18" name="Line 36"/>
          <p:cNvSpPr>
            <a:spLocks noChangeShapeType="1"/>
          </p:cNvSpPr>
          <p:nvPr/>
        </p:nvSpPr>
        <p:spPr bwMode="auto">
          <a:xfrm>
            <a:off x="6087992" y="3035124"/>
            <a:ext cx="0" cy="2651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9" name="AutoShape 75"/>
          <p:cNvSpPr>
            <a:spLocks noChangeArrowheads="1"/>
          </p:cNvSpPr>
          <p:nvPr/>
        </p:nvSpPr>
        <p:spPr bwMode="auto">
          <a:xfrm>
            <a:off x="2205433" y="4325645"/>
            <a:ext cx="140214" cy="150836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AutoShape 65"/>
          <p:cNvSpPr>
            <a:spLocks noChangeArrowheads="1"/>
          </p:cNvSpPr>
          <p:nvPr/>
        </p:nvSpPr>
        <p:spPr bwMode="auto">
          <a:xfrm>
            <a:off x="2197778" y="4331119"/>
            <a:ext cx="141287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Line 58"/>
          <p:cNvSpPr>
            <a:spLocks noChangeShapeType="1"/>
          </p:cNvSpPr>
          <p:nvPr/>
        </p:nvSpPr>
        <p:spPr bwMode="auto">
          <a:xfrm>
            <a:off x="1863654" y="3698722"/>
            <a:ext cx="852487" cy="0"/>
          </a:xfrm>
          <a:prstGeom prst="line">
            <a:avLst/>
          </a:prstGeom>
          <a:noFill/>
          <a:ln w="127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2" name="Line 59"/>
          <p:cNvSpPr>
            <a:spLocks noChangeShapeType="1"/>
          </p:cNvSpPr>
          <p:nvPr/>
        </p:nvSpPr>
        <p:spPr bwMode="auto">
          <a:xfrm>
            <a:off x="1863654" y="5052859"/>
            <a:ext cx="852487" cy="0"/>
          </a:xfrm>
          <a:prstGeom prst="line">
            <a:avLst/>
          </a:prstGeom>
          <a:noFill/>
          <a:ln w="127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3" name="그룹 22"/>
          <p:cNvGrpSpPr/>
          <p:nvPr/>
        </p:nvGrpSpPr>
        <p:grpSpPr>
          <a:xfrm>
            <a:off x="1200079" y="2984324"/>
            <a:ext cx="2400300" cy="2620963"/>
            <a:chOff x="1252289" y="2867496"/>
            <a:chExt cx="2400300" cy="2620963"/>
          </a:xfrm>
        </p:grpSpPr>
        <p:sp>
          <p:nvSpPr>
            <p:cNvPr id="24" name="Line 60"/>
            <p:cNvSpPr>
              <a:spLocks noChangeShapeType="1"/>
            </p:cNvSpPr>
            <p:nvPr/>
          </p:nvSpPr>
          <p:spPr bwMode="auto">
            <a:xfrm flipH="1" flipV="1">
              <a:off x="1631702" y="4259756"/>
              <a:ext cx="284162" cy="676275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5" name="Text Box 71"/>
            <p:cNvSpPr txBox="1">
              <a:spLocks noChangeArrowheads="1"/>
            </p:cNvSpPr>
            <p:nvPr/>
          </p:nvSpPr>
          <p:spPr bwMode="auto">
            <a:xfrm>
              <a:off x="2160339" y="2867496"/>
              <a:ext cx="328612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r>
                <a:rPr lang="en-US" altLang="ko-KR" sz="2000" b="1" i="1">
                  <a:solidFill>
                    <a:srgbClr val="0000FF"/>
                  </a:solidFill>
                  <a:latin typeface="Times New Roman" pitchFamily="18" charset="0"/>
                  <a:ea typeface="SimHei" pitchFamily="2" charset="-122"/>
                </a:rPr>
                <a:t>Y</a:t>
              </a:r>
            </a:p>
          </p:txBody>
        </p:sp>
        <p:sp>
          <p:nvSpPr>
            <p:cNvPr id="26" name="Line 56"/>
            <p:cNvSpPr>
              <a:spLocks noChangeShapeType="1"/>
            </p:cNvSpPr>
            <p:nvPr/>
          </p:nvSpPr>
          <p:spPr bwMode="auto">
            <a:xfrm>
              <a:off x="1252289" y="4259756"/>
              <a:ext cx="2093912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7" name="Line 57"/>
            <p:cNvSpPr>
              <a:spLocks noChangeShapeType="1"/>
            </p:cNvSpPr>
            <p:nvPr/>
          </p:nvSpPr>
          <p:spPr bwMode="auto">
            <a:xfrm>
              <a:off x="2323205" y="3005609"/>
              <a:ext cx="0" cy="24828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8" name="Text Box 72"/>
            <p:cNvSpPr txBox="1">
              <a:spLocks noChangeArrowheads="1"/>
            </p:cNvSpPr>
            <p:nvPr/>
          </p:nvSpPr>
          <p:spPr bwMode="auto">
            <a:xfrm>
              <a:off x="3225552" y="4015281"/>
              <a:ext cx="427037" cy="414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algn="ctr" eaLnBrk="0" hangingPunct="0"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eaLnBrk="0" fontAlgn="ctr" hangingPunct="0">
                <a:spcBef>
                  <a:spcPct val="50000"/>
                </a:spcBef>
                <a:spcAft>
                  <a:spcPct val="0"/>
                </a:spcAft>
                <a:defRPr kumimoji="1" sz="13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/>
              <a:r>
                <a:rPr lang="en-US" altLang="ko-KR" sz="2000" b="1" i="1" dirty="0">
                  <a:solidFill>
                    <a:srgbClr val="0000FF"/>
                  </a:solidFill>
                  <a:latin typeface="Times New Roman" pitchFamily="18" charset="0"/>
                  <a:ea typeface="SimHei" pitchFamily="2" charset="-122"/>
                </a:rPr>
                <a:t>T</a:t>
              </a:r>
              <a:r>
                <a:rPr lang="en-US" altLang="ko-KR" sz="2400" b="1" i="1" baseline="-25000" dirty="0">
                  <a:solidFill>
                    <a:srgbClr val="0000FF"/>
                  </a:solidFill>
                  <a:latin typeface="Times New Roman" pitchFamily="18" charset="0"/>
                  <a:ea typeface="SimHei" pitchFamily="2" charset="-122"/>
                </a:rPr>
                <a:t>3</a:t>
              </a:r>
            </a:p>
          </p:txBody>
        </p:sp>
        <p:sp>
          <p:nvSpPr>
            <p:cNvPr id="29" name="Line 62"/>
            <p:cNvSpPr>
              <a:spLocks noChangeShapeType="1"/>
            </p:cNvSpPr>
            <p:nvPr/>
          </p:nvSpPr>
          <p:spPr bwMode="auto">
            <a:xfrm flipV="1">
              <a:off x="1631702" y="3581894"/>
              <a:ext cx="284162" cy="677863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" name="Line 63"/>
            <p:cNvSpPr>
              <a:spLocks noChangeShapeType="1"/>
            </p:cNvSpPr>
            <p:nvPr/>
          </p:nvSpPr>
          <p:spPr bwMode="auto">
            <a:xfrm flipV="1">
              <a:off x="2768352" y="4259756"/>
              <a:ext cx="284162" cy="677863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1" name="Line 61"/>
            <p:cNvSpPr>
              <a:spLocks noChangeShapeType="1"/>
            </p:cNvSpPr>
            <p:nvPr/>
          </p:nvSpPr>
          <p:spPr bwMode="auto">
            <a:xfrm flipH="1" flipV="1">
              <a:off x="2768352" y="3581894"/>
              <a:ext cx="284162" cy="676275"/>
            </a:xfrm>
            <a:prstGeom prst="line">
              <a:avLst/>
            </a:prstGeom>
            <a:noFill/>
            <a:ln w="127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2" name="Line 37"/>
          <p:cNvSpPr>
            <a:spLocks noChangeShapeType="1"/>
          </p:cNvSpPr>
          <p:nvPr/>
        </p:nvSpPr>
        <p:spPr bwMode="auto">
          <a:xfrm>
            <a:off x="5654604" y="3666949"/>
            <a:ext cx="852487" cy="0"/>
          </a:xfrm>
          <a:prstGeom prst="line">
            <a:avLst/>
          </a:prstGeom>
          <a:noFill/>
          <a:ln w="127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3" name="Line 38"/>
          <p:cNvSpPr>
            <a:spLocks noChangeShapeType="1"/>
          </p:cNvSpPr>
          <p:nvPr/>
        </p:nvSpPr>
        <p:spPr bwMode="auto">
          <a:xfrm>
            <a:off x="6507092" y="3666949"/>
            <a:ext cx="852487" cy="0"/>
          </a:xfrm>
          <a:prstGeom prst="line">
            <a:avLst/>
          </a:prstGeom>
          <a:noFill/>
          <a:ln w="127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4" name="Line 41"/>
          <p:cNvSpPr>
            <a:spLocks noChangeShapeType="1"/>
          </p:cNvSpPr>
          <p:nvPr/>
        </p:nvSpPr>
        <p:spPr bwMode="auto">
          <a:xfrm>
            <a:off x="4896306" y="3666949"/>
            <a:ext cx="854075" cy="0"/>
          </a:xfrm>
          <a:prstGeom prst="line">
            <a:avLst/>
          </a:prstGeom>
          <a:noFill/>
          <a:ln w="127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5" name="Line 52"/>
          <p:cNvSpPr>
            <a:spLocks noChangeShapeType="1"/>
          </p:cNvSpPr>
          <p:nvPr/>
        </p:nvSpPr>
        <p:spPr bwMode="auto">
          <a:xfrm>
            <a:off x="4902129" y="3666949"/>
            <a:ext cx="1185862" cy="2035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6" name="Line 53"/>
          <p:cNvSpPr>
            <a:spLocks noChangeShapeType="1"/>
          </p:cNvSpPr>
          <p:nvPr/>
        </p:nvSpPr>
        <p:spPr bwMode="auto">
          <a:xfrm flipV="1">
            <a:off x="6087992" y="3666949"/>
            <a:ext cx="1257300" cy="2035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7" name="AutoShape 65"/>
          <p:cNvSpPr>
            <a:spLocks noChangeArrowheads="1"/>
          </p:cNvSpPr>
          <p:nvPr/>
        </p:nvSpPr>
        <p:spPr bwMode="auto">
          <a:xfrm>
            <a:off x="2206656" y="4337916"/>
            <a:ext cx="141287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AutoShape 65"/>
          <p:cNvSpPr>
            <a:spLocks noChangeArrowheads="1"/>
          </p:cNvSpPr>
          <p:nvPr/>
        </p:nvSpPr>
        <p:spPr bwMode="auto">
          <a:xfrm>
            <a:off x="2197778" y="4337916"/>
            <a:ext cx="141287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AutoShape 75"/>
          <p:cNvSpPr>
            <a:spLocks noChangeArrowheads="1"/>
          </p:cNvSpPr>
          <p:nvPr/>
        </p:nvSpPr>
        <p:spPr bwMode="auto">
          <a:xfrm>
            <a:off x="2205433" y="4325645"/>
            <a:ext cx="140214" cy="150836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Oval 74"/>
          <p:cNvSpPr>
            <a:spLocks noChangeArrowheads="1"/>
          </p:cNvSpPr>
          <p:nvPr/>
        </p:nvSpPr>
        <p:spPr bwMode="auto">
          <a:xfrm>
            <a:off x="2168454" y="4290837"/>
            <a:ext cx="209550" cy="225425"/>
          </a:xfrm>
          <a:prstGeom prst="ellipse">
            <a:avLst/>
          </a:prstGeom>
          <a:solidFill>
            <a:schemeClr val="bg1"/>
          </a:solidFill>
          <a:ln w="2857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AutoShape 75"/>
          <p:cNvSpPr>
            <a:spLocks noChangeArrowheads="1"/>
          </p:cNvSpPr>
          <p:nvPr/>
        </p:nvSpPr>
        <p:spPr bwMode="auto">
          <a:xfrm>
            <a:off x="2206656" y="4337916"/>
            <a:ext cx="140214" cy="150836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Text Box 121"/>
          <p:cNvSpPr txBox="1">
            <a:spLocks noChangeArrowheads="1"/>
          </p:cNvSpPr>
          <p:nvPr/>
        </p:nvSpPr>
        <p:spPr bwMode="auto">
          <a:xfrm>
            <a:off x="2220842" y="4997274"/>
            <a:ext cx="330200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400">
                <a:latin typeface="Arial" pitchFamily="34" charset="0"/>
                <a:ea typeface="SimHei" pitchFamily="2" charset="-122"/>
              </a:rPr>
              <a:t>-1</a:t>
            </a:r>
          </a:p>
        </p:txBody>
      </p:sp>
      <p:sp>
        <p:nvSpPr>
          <p:cNvPr id="43" name="Text Box 122"/>
          <p:cNvSpPr txBox="1">
            <a:spLocks noChangeArrowheads="1"/>
          </p:cNvSpPr>
          <p:nvPr/>
        </p:nvSpPr>
        <p:spPr bwMode="auto">
          <a:xfrm>
            <a:off x="2177979" y="3433587"/>
            <a:ext cx="2746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400">
                <a:latin typeface="Arial" pitchFamily="34" charset="0"/>
                <a:ea typeface="SimHei" pitchFamily="2" charset="-122"/>
              </a:rPr>
              <a:t>1</a:t>
            </a:r>
          </a:p>
        </p:txBody>
      </p:sp>
      <p:grpSp>
        <p:nvGrpSpPr>
          <p:cNvPr id="44" name="그룹 43"/>
          <p:cNvGrpSpPr/>
          <p:nvPr/>
        </p:nvGrpSpPr>
        <p:grpSpPr>
          <a:xfrm>
            <a:off x="2287542" y="3409427"/>
            <a:ext cx="567186" cy="2008609"/>
            <a:chOff x="2339752" y="3292599"/>
            <a:chExt cx="567186" cy="2008609"/>
          </a:xfrm>
        </p:grpSpPr>
        <p:sp>
          <p:nvSpPr>
            <p:cNvPr id="45" name="Text Box 70"/>
            <p:cNvSpPr txBox="1">
              <a:spLocks noChangeArrowheads="1"/>
            </p:cNvSpPr>
            <p:nvPr/>
          </p:nvSpPr>
          <p:spPr bwMode="auto">
            <a:xfrm>
              <a:off x="2339752" y="3292599"/>
              <a:ext cx="346026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>
                <a:defRPr/>
              </a:pPr>
              <a:r>
                <a:rPr lang="en-US" altLang="ko-KR" sz="1600" i="1" dirty="0">
                  <a:latin typeface="Times New Roman" pitchFamily="18" charset="0"/>
                  <a:ea typeface="SimHei" pitchFamily="49" charset="-122"/>
                </a:rPr>
                <a:t> </a:t>
              </a:r>
              <a:r>
                <a:rPr lang="en-US" altLang="ko-KR" sz="1600" b="1" i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</a:rPr>
                <a:t>N</a:t>
              </a:r>
              <a:endParaRPr lang="en-US" altLang="ko-KR" sz="1800" i="1" dirty="0">
                <a:latin typeface="Times New Roman" pitchFamily="18" charset="0"/>
                <a:ea typeface="SimHei" pitchFamily="49" charset="-122"/>
              </a:endParaRPr>
            </a:p>
          </p:txBody>
        </p:sp>
        <p:sp>
          <p:nvSpPr>
            <p:cNvPr id="46" name="Text Box 70"/>
            <p:cNvSpPr txBox="1">
              <a:spLocks noChangeArrowheads="1"/>
            </p:cNvSpPr>
            <p:nvPr/>
          </p:nvSpPr>
          <p:spPr bwMode="auto">
            <a:xfrm>
              <a:off x="2339752" y="4948783"/>
              <a:ext cx="346026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>
                <a:defRPr/>
              </a:pPr>
              <a:r>
                <a:rPr lang="en-US" altLang="ko-KR" sz="1600" i="1" dirty="0">
                  <a:latin typeface="Times New Roman" pitchFamily="18" charset="0"/>
                  <a:ea typeface="SimHei" pitchFamily="49" charset="-122"/>
                </a:rPr>
                <a:t> </a:t>
              </a:r>
              <a:r>
                <a:rPr lang="el-GR" altLang="ko-KR" sz="16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rPr>
                <a:t>Ξ</a:t>
              </a:r>
              <a:endParaRPr lang="en-US" altLang="ko-KR" sz="1800" i="1" dirty="0">
                <a:latin typeface="Times New Roman" pitchFamily="18" charset="0"/>
                <a:ea typeface="SimHei" pitchFamily="49" charset="-122"/>
              </a:endParaRPr>
            </a:p>
          </p:txBody>
        </p:sp>
        <p:sp>
          <p:nvSpPr>
            <p:cNvPr id="47" name="Text Box 80"/>
            <p:cNvSpPr txBox="1">
              <a:spLocks noChangeArrowheads="1"/>
            </p:cNvSpPr>
            <p:nvPr/>
          </p:nvSpPr>
          <p:spPr bwMode="auto">
            <a:xfrm>
              <a:off x="2395763" y="3873971"/>
              <a:ext cx="508000" cy="38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>
                <a:defRPr/>
              </a:pPr>
              <a:r>
                <a:rPr lang="el-GR" altLang="ko-KR" sz="1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rPr>
                <a:t>Λ</a:t>
              </a:r>
            </a:p>
          </p:txBody>
        </p:sp>
        <p:sp>
          <p:nvSpPr>
            <p:cNvPr id="48" name="Text Box 81"/>
            <p:cNvSpPr txBox="1">
              <a:spLocks noChangeArrowheads="1"/>
            </p:cNvSpPr>
            <p:nvPr/>
          </p:nvSpPr>
          <p:spPr bwMode="auto">
            <a:xfrm>
              <a:off x="2398938" y="4277196"/>
              <a:ext cx="508000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>
                <a:defRPr/>
              </a:pPr>
              <a:r>
                <a:rPr lang="el-GR" altLang="ko-KR" sz="16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rPr>
                <a:t>Σ</a:t>
              </a:r>
              <a:r>
                <a:rPr lang="en-US" altLang="ko-KR" sz="1600" b="1" baseline="3000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rPr>
                <a:t>0</a:t>
              </a:r>
              <a:endParaRPr lang="el-GR" altLang="ko-KR" sz="1600" b="1" baseline="30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endParaRPr>
            </a:p>
          </p:txBody>
        </p:sp>
      </p:grpSp>
      <p:sp>
        <p:nvSpPr>
          <p:cNvPr id="49" name="AutoShape 75"/>
          <p:cNvSpPr>
            <a:spLocks noChangeArrowheads="1"/>
          </p:cNvSpPr>
          <p:nvPr/>
        </p:nvSpPr>
        <p:spPr bwMode="auto">
          <a:xfrm>
            <a:off x="6020297" y="4309152"/>
            <a:ext cx="140214" cy="150836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AutoShape 65"/>
          <p:cNvSpPr>
            <a:spLocks noChangeArrowheads="1"/>
          </p:cNvSpPr>
          <p:nvPr/>
        </p:nvSpPr>
        <p:spPr bwMode="auto">
          <a:xfrm>
            <a:off x="6012642" y="4314626"/>
            <a:ext cx="141287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" name="AutoShape 65"/>
          <p:cNvSpPr>
            <a:spLocks noChangeArrowheads="1"/>
          </p:cNvSpPr>
          <p:nvPr/>
        </p:nvSpPr>
        <p:spPr bwMode="auto">
          <a:xfrm>
            <a:off x="6021520" y="4321423"/>
            <a:ext cx="141287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" name="AutoShape 65"/>
          <p:cNvSpPr>
            <a:spLocks noChangeArrowheads="1"/>
          </p:cNvSpPr>
          <p:nvPr/>
        </p:nvSpPr>
        <p:spPr bwMode="auto">
          <a:xfrm>
            <a:off x="6012642" y="4321423"/>
            <a:ext cx="141287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AutoShape 75"/>
          <p:cNvSpPr>
            <a:spLocks noChangeArrowheads="1"/>
          </p:cNvSpPr>
          <p:nvPr/>
        </p:nvSpPr>
        <p:spPr bwMode="auto">
          <a:xfrm>
            <a:off x="6020297" y="4309152"/>
            <a:ext cx="140214" cy="150836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AutoShape 75"/>
          <p:cNvSpPr>
            <a:spLocks noChangeArrowheads="1"/>
          </p:cNvSpPr>
          <p:nvPr/>
        </p:nvSpPr>
        <p:spPr bwMode="auto">
          <a:xfrm>
            <a:off x="6021520" y="4321423"/>
            <a:ext cx="140214" cy="150836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" name="Text Box 122"/>
          <p:cNvSpPr txBox="1">
            <a:spLocks noChangeArrowheads="1"/>
          </p:cNvSpPr>
          <p:nvPr/>
        </p:nvSpPr>
        <p:spPr bwMode="auto">
          <a:xfrm>
            <a:off x="5992843" y="3417094"/>
            <a:ext cx="27463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400">
                <a:latin typeface="Arial" pitchFamily="34" charset="0"/>
                <a:ea typeface="SimHei" pitchFamily="2" charset="-122"/>
              </a:rPr>
              <a:t>1</a:t>
            </a:r>
          </a:p>
        </p:txBody>
      </p:sp>
      <p:sp>
        <p:nvSpPr>
          <p:cNvPr id="56" name="Text Box 83"/>
          <p:cNvSpPr txBox="1">
            <a:spLocks noChangeArrowheads="1"/>
          </p:cNvSpPr>
          <p:nvPr/>
        </p:nvSpPr>
        <p:spPr bwMode="auto">
          <a:xfrm>
            <a:off x="5827642" y="4898849"/>
            <a:ext cx="330200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400" dirty="0">
                <a:latin typeface="Arial" pitchFamily="34" charset="0"/>
                <a:ea typeface="SimHei" pitchFamily="2" charset="-122"/>
              </a:rPr>
              <a:t>-1</a:t>
            </a:r>
          </a:p>
        </p:txBody>
      </p:sp>
      <p:sp>
        <p:nvSpPr>
          <p:cNvPr id="57" name="Text Box 123"/>
          <p:cNvSpPr txBox="1">
            <a:spLocks noChangeArrowheads="1"/>
          </p:cNvSpPr>
          <p:nvPr/>
        </p:nvSpPr>
        <p:spPr bwMode="auto">
          <a:xfrm>
            <a:off x="5835579" y="5368749"/>
            <a:ext cx="331787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400" dirty="0">
                <a:latin typeface="Arial" pitchFamily="34" charset="0"/>
                <a:ea typeface="SimHei" pitchFamily="2" charset="-122"/>
              </a:rPr>
              <a:t>-2</a:t>
            </a:r>
          </a:p>
        </p:txBody>
      </p:sp>
      <p:sp>
        <p:nvSpPr>
          <p:cNvPr id="58" name="AutoShape 64"/>
          <p:cNvSpPr>
            <a:spLocks noChangeArrowheads="1"/>
          </p:cNvSpPr>
          <p:nvPr/>
        </p:nvSpPr>
        <p:spPr bwMode="auto">
          <a:xfrm>
            <a:off x="2210972" y="4331119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AutoShape 64"/>
          <p:cNvSpPr>
            <a:spLocks noChangeArrowheads="1"/>
          </p:cNvSpPr>
          <p:nvPr/>
        </p:nvSpPr>
        <p:spPr bwMode="auto">
          <a:xfrm>
            <a:off x="2209988" y="4331119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AutoShape 64"/>
          <p:cNvSpPr>
            <a:spLocks noChangeArrowheads="1"/>
          </p:cNvSpPr>
          <p:nvPr/>
        </p:nvSpPr>
        <p:spPr bwMode="auto">
          <a:xfrm>
            <a:off x="2210972" y="4329038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AutoShape 64"/>
          <p:cNvSpPr>
            <a:spLocks noChangeArrowheads="1"/>
          </p:cNvSpPr>
          <p:nvPr/>
        </p:nvSpPr>
        <p:spPr bwMode="auto">
          <a:xfrm>
            <a:off x="2219850" y="4331119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AutoShape 64"/>
          <p:cNvSpPr>
            <a:spLocks noChangeArrowheads="1"/>
          </p:cNvSpPr>
          <p:nvPr/>
        </p:nvSpPr>
        <p:spPr bwMode="auto">
          <a:xfrm>
            <a:off x="2215534" y="4985988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AutoShape 64"/>
          <p:cNvSpPr>
            <a:spLocks noChangeArrowheads="1"/>
          </p:cNvSpPr>
          <p:nvPr/>
        </p:nvSpPr>
        <p:spPr bwMode="auto">
          <a:xfrm>
            <a:off x="2210972" y="4331119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4" name="AutoShape 64"/>
          <p:cNvSpPr>
            <a:spLocks noChangeArrowheads="1"/>
          </p:cNvSpPr>
          <p:nvPr/>
        </p:nvSpPr>
        <p:spPr bwMode="auto">
          <a:xfrm>
            <a:off x="2219850" y="3619917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5" name="AutoShape 64"/>
          <p:cNvSpPr>
            <a:spLocks noChangeArrowheads="1"/>
          </p:cNvSpPr>
          <p:nvPr/>
        </p:nvSpPr>
        <p:spPr bwMode="auto">
          <a:xfrm>
            <a:off x="2211956" y="3619917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AutoShape 64"/>
          <p:cNvSpPr>
            <a:spLocks noChangeArrowheads="1"/>
          </p:cNvSpPr>
          <p:nvPr/>
        </p:nvSpPr>
        <p:spPr bwMode="auto">
          <a:xfrm>
            <a:off x="2219850" y="4979191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AutoShape 64"/>
          <p:cNvSpPr>
            <a:spLocks noChangeArrowheads="1"/>
          </p:cNvSpPr>
          <p:nvPr/>
        </p:nvSpPr>
        <p:spPr bwMode="auto">
          <a:xfrm>
            <a:off x="6031958" y="4959354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AutoShape 64"/>
          <p:cNvSpPr>
            <a:spLocks noChangeArrowheads="1"/>
          </p:cNvSpPr>
          <p:nvPr/>
        </p:nvSpPr>
        <p:spPr bwMode="auto">
          <a:xfrm>
            <a:off x="6023080" y="4319176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9" name="AutoShape 64"/>
          <p:cNvSpPr>
            <a:spLocks noChangeArrowheads="1"/>
          </p:cNvSpPr>
          <p:nvPr/>
        </p:nvSpPr>
        <p:spPr bwMode="auto">
          <a:xfrm>
            <a:off x="6031958" y="4961435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023080" y="4313363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" name="AutoShape 64"/>
          <p:cNvSpPr>
            <a:spLocks noChangeArrowheads="1"/>
          </p:cNvSpPr>
          <p:nvPr/>
        </p:nvSpPr>
        <p:spPr bwMode="auto">
          <a:xfrm>
            <a:off x="6031958" y="3600080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2" name="AutoShape 64"/>
          <p:cNvSpPr>
            <a:spLocks noChangeArrowheads="1"/>
          </p:cNvSpPr>
          <p:nvPr/>
        </p:nvSpPr>
        <p:spPr bwMode="auto">
          <a:xfrm>
            <a:off x="6036274" y="3593283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AutoShape 64"/>
          <p:cNvSpPr>
            <a:spLocks noChangeArrowheads="1"/>
          </p:cNvSpPr>
          <p:nvPr/>
        </p:nvSpPr>
        <p:spPr bwMode="auto">
          <a:xfrm>
            <a:off x="6036274" y="3600080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4" name="AutoShape 64"/>
          <p:cNvSpPr>
            <a:spLocks noChangeArrowheads="1"/>
          </p:cNvSpPr>
          <p:nvPr/>
        </p:nvSpPr>
        <p:spPr bwMode="auto">
          <a:xfrm>
            <a:off x="6031958" y="3611039"/>
            <a:ext cx="139700" cy="150813"/>
          </a:xfrm>
          <a:prstGeom prst="flowChartConnector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5" name="그룹 74"/>
          <p:cNvGrpSpPr/>
          <p:nvPr/>
        </p:nvGrpSpPr>
        <p:grpSpPr>
          <a:xfrm>
            <a:off x="5923454" y="3392934"/>
            <a:ext cx="821903" cy="2394638"/>
            <a:chOff x="6030900" y="3276106"/>
            <a:chExt cx="821903" cy="2394638"/>
          </a:xfrm>
        </p:grpSpPr>
        <p:sp>
          <p:nvSpPr>
            <p:cNvPr id="76" name="Text Box 70"/>
            <p:cNvSpPr txBox="1">
              <a:spLocks noChangeArrowheads="1"/>
            </p:cNvSpPr>
            <p:nvPr/>
          </p:nvSpPr>
          <p:spPr bwMode="auto">
            <a:xfrm>
              <a:off x="6154616" y="3276106"/>
              <a:ext cx="346026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>
                <a:defRPr/>
              </a:pPr>
              <a:r>
                <a:rPr lang="en-US" altLang="ko-KR" sz="1600" i="1" dirty="0">
                  <a:latin typeface="Times New Roman" pitchFamily="18" charset="0"/>
                  <a:ea typeface="SimHei" pitchFamily="49" charset="-122"/>
                </a:rPr>
                <a:t> </a:t>
              </a:r>
              <a:r>
                <a:rPr lang="el-GR" altLang="ko-KR" sz="16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Arial" charset="0"/>
                </a:rPr>
                <a:t>Δ</a:t>
              </a:r>
              <a:endParaRPr lang="en-US" altLang="ko-KR" sz="1800" i="1" dirty="0">
                <a:latin typeface="Times New Roman" pitchFamily="18" charset="0"/>
                <a:ea typeface="SimHei" pitchFamily="49" charset="-122"/>
              </a:endParaRPr>
            </a:p>
          </p:txBody>
        </p:sp>
        <p:sp>
          <p:nvSpPr>
            <p:cNvPr id="77" name="Text Box 81"/>
            <p:cNvSpPr txBox="1">
              <a:spLocks noChangeArrowheads="1"/>
            </p:cNvSpPr>
            <p:nvPr/>
          </p:nvSpPr>
          <p:spPr bwMode="auto">
            <a:xfrm>
              <a:off x="6213802" y="4260703"/>
              <a:ext cx="508000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>
                <a:defRPr/>
              </a:pPr>
              <a:r>
                <a:rPr lang="el-GR" altLang="ko-KR" sz="16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rPr>
                <a:t>Σ</a:t>
              </a:r>
              <a:r>
                <a:rPr lang="en-US" altLang="ko-KR" sz="16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rPr>
                <a:t>*</a:t>
              </a:r>
              <a:endParaRPr lang="el-GR" altLang="ko-KR" sz="16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endParaRPr>
            </a:p>
          </p:txBody>
        </p:sp>
        <p:sp>
          <p:nvSpPr>
            <p:cNvPr id="78" name="Text Box 111"/>
            <p:cNvSpPr txBox="1">
              <a:spLocks noChangeArrowheads="1"/>
            </p:cNvSpPr>
            <p:nvPr/>
          </p:nvSpPr>
          <p:spPr bwMode="auto">
            <a:xfrm>
              <a:off x="6228184" y="4734022"/>
              <a:ext cx="517525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algn="ctr">
                <a:defRPr/>
              </a:pPr>
              <a:r>
                <a:rPr lang="el-GR" altLang="ko-KR" sz="16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rPr>
                <a:t>Ξ</a:t>
              </a:r>
              <a:r>
                <a:rPr lang="en-US" altLang="ko-KR" sz="1800" b="1" baseline="300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rPr>
                <a:t>*</a:t>
              </a:r>
              <a:endParaRPr lang="en-US" altLang="en-US" sz="16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endParaRPr>
            </a:p>
          </p:txBody>
        </p:sp>
        <p:sp>
          <p:nvSpPr>
            <p:cNvPr id="79" name="Text Box 103"/>
            <p:cNvSpPr txBox="1">
              <a:spLocks noChangeArrowheads="1"/>
            </p:cNvSpPr>
            <p:nvPr/>
          </p:nvSpPr>
          <p:spPr bwMode="auto">
            <a:xfrm>
              <a:off x="6030900" y="5246956"/>
              <a:ext cx="821903" cy="423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algn="ctr">
                <a:defRPr/>
              </a:pPr>
              <a:r>
                <a:rPr lang="en-US" altLang="ko-KR" sz="16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rPr>
                <a:t>Ω</a:t>
              </a:r>
              <a:r>
                <a:rPr lang="en-US" altLang="ko-KR" sz="2400" b="1" baseline="300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SimHei" pitchFamily="49" charset="-122"/>
                  <a:cs typeface="Times New Roman" pitchFamily="18" charset="0"/>
                </a:rPr>
                <a:t>-</a:t>
              </a:r>
              <a:endParaRPr lang="el-GR" altLang="ko-KR" sz="1600" b="1" dirty="0">
                <a:latin typeface="Times New Roman" pitchFamily="18" charset="0"/>
                <a:ea typeface="SimHei" pitchFamily="49" charset="-122"/>
                <a:cs typeface="Times New Roman" pitchFamily="18" charset="0"/>
              </a:endParaRPr>
            </a:p>
          </p:txBody>
        </p:sp>
      </p:grpSp>
      <p:sp>
        <p:nvSpPr>
          <p:cNvPr id="80" name="Text Box 55"/>
          <p:cNvSpPr txBox="1">
            <a:spLocks noChangeArrowheads="1"/>
          </p:cNvSpPr>
          <p:nvPr/>
        </p:nvSpPr>
        <p:spPr bwMode="auto">
          <a:xfrm>
            <a:off x="949602" y="3378024"/>
            <a:ext cx="9779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>
              <a:defRPr/>
            </a:pPr>
            <a:r>
              <a:rPr lang="en-US" altLang="ko-KR" sz="1600" dirty="0">
                <a:latin typeface="Times New Roman" pitchFamily="18" charset="0"/>
                <a:ea typeface="SimHei" pitchFamily="49" charset="-122"/>
              </a:rPr>
              <a:t>( </a:t>
            </a:r>
            <a:r>
              <a:rPr lang="en-US" altLang="ko-KR" sz="1600" b="1" i="1" dirty="0" err="1">
                <a:solidFill>
                  <a:srgbClr val="009900"/>
                </a:solidFill>
                <a:latin typeface="Times New Roman" pitchFamily="18" charset="0"/>
                <a:ea typeface="SimHei" pitchFamily="49" charset="-122"/>
              </a:rPr>
              <a:t>udd</a:t>
            </a:r>
            <a:r>
              <a:rPr lang="en-US" altLang="ko-KR" sz="1600" b="1" i="1" dirty="0">
                <a:solidFill>
                  <a:srgbClr val="0000CC"/>
                </a:solidFill>
                <a:latin typeface="Times New Roman" pitchFamily="18" charset="0"/>
                <a:ea typeface="SimHei" pitchFamily="49" charset="-122"/>
              </a:rPr>
              <a:t> </a:t>
            </a:r>
            <a:r>
              <a:rPr lang="en-US" altLang="ko-KR" sz="1600" dirty="0">
                <a:latin typeface="Times New Roman" pitchFamily="18" charset="0"/>
                <a:ea typeface="SimHei" pitchFamily="49" charset="-122"/>
              </a:rPr>
              <a:t>)  </a:t>
            </a:r>
            <a:r>
              <a:rPr lang="en-US" altLang="ko-KR" sz="1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</a:rPr>
              <a:t>n</a:t>
            </a:r>
          </a:p>
        </p:txBody>
      </p:sp>
      <p:sp>
        <p:nvSpPr>
          <p:cNvPr id="81" name="Text Box 70"/>
          <p:cNvSpPr txBox="1">
            <a:spLocks noChangeArrowheads="1"/>
          </p:cNvSpPr>
          <p:nvPr/>
        </p:nvSpPr>
        <p:spPr bwMode="auto">
          <a:xfrm>
            <a:off x="2679382" y="3387549"/>
            <a:ext cx="97631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>
              <a:defRPr/>
            </a:pPr>
            <a:r>
              <a:rPr lang="en-US" altLang="ko-KR" sz="1600" i="1" dirty="0">
                <a:latin typeface="Times New Roman" pitchFamily="18" charset="0"/>
                <a:ea typeface="SimHei" pitchFamily="49" charset="-122"/>
              </a:rPr>
              <a:t> </a:t>
            </a:r>
            <a:r>
              <a:rPr lang="en-US" altLang="ko-KR" sz="1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</a:rPr>
              <a:t>p</a:t>
            </a:r>
            <a:r>
              <a:rPr lang="en-US" altLang="ko-KR" sz="1400" i="1" dirty="0">
                <a:latin typeface="Times New Roman" pitchFamily="18" charset="0"/>
                <a:ea typeface="SimHei" pitchFamily="49" charset="-122"/>
              </a:rPr>
              <a:t> </a:t>
            </a:r>
            <a:r>
              <a:rPr lang="en-US" altLang="ko-KR" sz="1600" dirty="0">
                <a:latin typeface="Times New Roman" pitchFamily="18" charset="0"/>
                <a:ea typeface="SimHei" pitchFamily="49" charset="-122"/>
              </a:rPr>
              <a:t>( </a:t>
            </a:r>
            <a:r>
              <a:rPr lang="en-US" altLang="ko-KR" sz="1600" b="1" i="1" dirty="0" err="1">
                <a:solidFill>
                  <a:srgbClr val="009900"/>
                </a:solidFill>
                <a:latin typeface="Times New Roman" pitchFamily="18" charset="0"/>
                <a:ea typeface="SimHei" pitchFamily="49" charset="-122"/>
              </a:rPr>
              <a:t>uud</a:t>
            </a:r>
            <a:r>
              <a:rPr lang="en-US" altLang="ko-KR" sz="1600" b="1" i="1" dirty="0">
                <a:solidFill>
                  <a:srgbClr val="0000CC"/>
                </a:solidFill>
                <a:latin typeface="Times New Roman" pitchFamily="18" charset="0"/>
                <a:ea typeface="SimHei" pitchFamily="49" charset="-122"/>
              </a:rPr>
              <a:t> </a:t>
            </a:r>
            <a:r>
              <a:rPr lang="en-US" altLang="ko-KR" sz="1600" dirty="0">
                <a:latin typeface="Times New Roman" pitchFamily="18" charset="0"/>
                <a:ea typeface="SimHei" pitchFamily="49" charset="-122"/>
              </a:rPr>
              <a:t>)</a:t>
            </a:r>
            <a:endParaRPr lang="en-US" altLang="ko-KR" sz="1800" i="1" dirty="0">
              <a:latin typeface="Times New Roman" pitchFamily="18" charset="0"/>
              <a:ea typeface="SimHei" pitchFamily="49" charset="-122"/>
            </a:endParaRPr>
          </a:p>
        </p:txBody>
      </p:sp>
      <p:sp>
        <p:nvSpPr>
          <p:cNvPr id="82" name="Text Box 76"/>
          <p:cNvSpPr txBox="1">
            <a:spLocks noChangeArrowheads="1"/>
          </p:cNvSpPr>
          <p:nvPr/>
        </p:nvSpPr>
        <p:spPr bwMode="auto">
          <a:xfrm>
            <a:off x="1238824" y="5141737"/>
            <a:ext cx="9779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>
              <a:defRPr/>
            </a:pPr>
            <a:r>
              <a:rPr lang="en-US" altLang="ko-KR" sz="1600" dirty="0">
                <a:latin typeface="Times New Roman" pitchFamily="18" charset="0"/>
                <a:ea typeface="SimHei" pitchFamily="49" charset="-122"/>
              </a:rPr>
              <a:t>( </a:t>
            </a:r>
            <a:r>
              <a:rPr lang="en-US" altLang="ko-KR" sz="1600" b="1" i="1" dirty="0" err="1">
                <a:solidFill>
                  <a:srgbClr val="009900"/>
                </a:solidFill>
                <a:latin typeface="Times New Roman" pitchFamily="18" charset="0"/>
                <a:ea typeface="SimHei" pitchFamily="49" charset="-122"/>
              </a:rPr>
              <a:t>d</a:t>
            </a:r>
            <a:r>
              <a:rPr lang="en-US" altLang="ko-KR" sz="1600" b="1" i="1" dirty="0" err="1">
                <a:solidFill>
                  <a:srgbClr val="0000CC"/>
                </a:solidFill>
                <a:latin typeface="Times New Roman" pitchFamily="18" charset="0"/>
                <a:ea typeface="SimHei" pitchFamily="49" charset="-122"/>
              </a:rPr>
              <a:t>ss</a:t>
            </a:r>
            <a:r>
              <a:rPr lang="en-US" altLang="ko-KR" sz="1600" dirty="0">
                <a:latin typeface="Times New Roman" pitchFamily="18" charset="0"/>
                <a:ea typeface="SimHei" pitchFamily="49" charset="-122"/>
              </a:rPr>
              <a:t>)</a:t>
            </a: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Ξ</a:t>
            </a:r>
            <a:r>
              <a:rPr lang="en-US" altLang="ko-KR" sz="24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-</a:t>
            </a:r>
            <a:endParaRPr lang="el-GR" altLang="ko-KR" sz="24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sp>
        <p:nvSpPr>
          <p:cNvPr id="83" name="Text Box 77"/>
          <p:cNvSpPr txBox="1">
            <a:spLocks noChangeArrowheads="1"/>
          </p:cNvSpPr>
          <p:nvPr/>
        </p:nvSpPr>
        <p:spPr bwMode="auto">
          <a:xfrm>
            <a:off x="2319912" y="5151262"/>
            <a:ext cx="10477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>
              <a:defRPr/>
            </a:pPr>
            <a:r>
              <a:rPr lang="en-US" altLang="ko-KR" sz="1600" i="1" dirty="0">
                <a:latin typeface="Times New Roman" pitchFamily="18" charset="0"/>
                <a:ea typeface="SimHei" pitchFamily="49" charset="-122"/>
              </a:rPr>
              <a:t> </a:t>
            </a: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Ξ</a:t>
            </a:r>
            <a:r>
              <a:rPr lang="en-US" altLang="ko-KR" sz="16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0</a:t>
            </a:r>
            <a:r>
              <a:rPr lang="en-US" altLang="ko-KR" sz="1600" i="1" dirty="0">
                <a:latin typeface="Times New Roman" pitchFamily="18" charset="0"/>
                <a:ea typeface="SimHei" pitchFamily="49" charset="-122"/>
              </a:rPr>
              <a:t> </a:t>
            </a:r>
            <a:r>
              <a:rPr lang="en-US" altLang="ko-KR" sz="1600" dirty="0">
                <a:latin typeface="Times New Roman" pitchFamily="18" charset="0"/>
                <a:ea typeface="SimHei" pitchFamily="49" charset="-122"/>
              </a:rPr>
              <a:t>( </a:t>
            </a:r>
            <a:r>
              <a:rPr lang="en-US" altLang="ko-KR" sz="1600" b="1" i="1" dirty="0" err="1">
                <a:solidFill>
                  <a:srgbClr val="009900"/>
                </a:solidFill>
                <a:latin typeface="Times New Roman" pitchFamily="18" charset="0"/>
                <a:ea typeface="SimHei" pitchFamily="49" charset="-122"/>
              </a:rPr>
              <a:t>u</a:t>
            </a:r>
            <a:r>
              <a:rPr lang="en-US" altLang="ko-KR" sz="1600" b="1" i="1" dirty="0" err="1">
                <a:solidFill>
                  <a:srgbClr val="0000CC"/>
                </a:solidFill>
                <a:latin typeface="Times New Roman" pitchFamily="18" charset="0"/>
                <a:ea typeface="SimHei" pitchFamily="49" charset="-122"/>
              </a:rPr>
              <a:t>ss</a:t>
            </a:r>
            <a:r>
              <a:rPr lang="en-US" altLang="ko-KR" sz="1600" b="1" i="1" dirty="0">
                <a:solidFill>
                  <a:srgbClr val="0000CC"/>
                </a:solidFill>
                <a:latin typeface="Times New Roman" pitchFamily="18" charset="0"/>
                <a:ea typeface="SimHei" pitchFamily="49" charset="-122"/>
              </a:rPr>
              <a:t> </a:t>
            </a:r>
            <a:r>
              <a:rPr lang="en-US" altLang="ko-KR" sz="1600" dirty="0">
                <a:latin typeface="Times New Roman" pitchFamily="18" charset="0"/>
                <a:ea typeface="SimHei" pitchFamily="49" charset="-122"/>
              </a:rPr>
              <a:t>)</a:t>
            </a:r>
          </a:p>
        </p:txBody>
      </p:sp>
      <p:sp>
        <p:nvSpPr>
          <p:cNvPr id="84" name="Text Box 78"/>
          <p:cNvSpPr txBox="1">
            <a:spLocks noChangeArrowheads="1"/>
          </p:cNvSpPr>
          <p:nvPr/>
        </p:nvSpPr>
        <p:spPr bwMode="auto">
          <a:xfrm>
            <a:off x="1224686" y="4395612"/>
            <a:ext cx="5588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>
              <a:defRPr/>
            </a:pP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Σ</a:t>
            </a:r>
            <a:r>
              <a:rPr lang="en-US" altLang="ko-KR" sz="24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-</a:t>
            </a:r>
            <a:endParaRPr lang="el-GR" altLang="ko-KR" sz="24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sp>
        <p:nvSpPr>
          <p:cNvPr id="85" name="Text Box 79"/>
          <p:cNvSpPr txBox="1">
            <a:spLocks noChangeArrowheads="1"/>
          </p:cNvSpPr>
          <p:nvPr/>
        </p:nvSpPr>
        <p:spPr bwMode="auto">
          <a:xfrm>
            <a:off x="2931670" y="4397199"/>
            <a:ext cx="5080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>
              <a:defRPr/>
            </a:pP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Σ</a:t>
            </a:r>
            <a:r>
              <a:rPr lang="en-US" altLang="ko-KR" sz="16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+</a:t>
            </a:r>
            <a:endParaRPr lang="el-GR" altLang="ko-KR" sz="16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sp>
        <p:nvSpPr>
          <p:cNvPr id="86" name="Text Box 80"/>
          <p:cNvSpPr txBox="1">
            <a:spLocks noChangeArrowheads="1"/>
          </p:cNvSpPr>
          <p:nvPr/>
        </p:nvSpPr>
        <p:spPr bwMode="auto">
          <a:xfrm>
            <a:off x="2014467" y="3990799"/>
            <a:ext cx="508000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>
              <a:defRPr/>
            </a:pPr>
            <a:r>
              <a:rPr lang="el-GR" altLang="ko-KR" sz="18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Λ</a:t>
            </a:r>
          </a:p>
        </p:txBody>
      </p:sp>
      <p:sp>
        <p:nvSpPr>
          <p:cNvPr id="87" name="Text Box 81"/>
          <p:cNvSpPr txBox="1">
            <a:spLocks noChangeArrowheads="1"/>
          </p:cNvSpPr>
          <p:nvPr/>
        </p:nvSpPr>
        <p:spPr bwMode="auto">
          <a:xfrm>
            <a:off x="1779542" y="4394024"/>
            <a:ext cx="5080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>
              <a:defRPr/>
            </a:pP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Σ</a:t>
            </a:r>
            <a:r>
              <a:rPr lang="en-US" altLang="ko-KR" sz="16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0</a:t>
            </a:r>
            <a:endParaRPr lang="el-GR" altLang="ko-KR" sz="16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sp>
        <p:nvSpPr>
          <p:cNvPr id="88" name="Text Box 82"/>
          <p:cNvSpPr txBox="1">
            <a:spLocks noChangeArrowheads="1"/>
          </p:cNvSpPr>
          <p:nvPr/>
        </p:nvSpPr>
        <p:spPr bwMode="auto">
          <a:xfrm>
            <a:off x="1679902" y="4106687"/>
            <a:ext cx="4413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400" dirty="0">
                <a:latin typeface="Arial" pitchFamily="34" charset="0"/>
                <a:ea typeface="SimHei" pitchFamily="2" charset="-122"/>
              </a:rPr>
              <a:t>-½</a:t>
            </a:r>
          </a:p>
        </p:txBody>
      </p:sp>
      <p:sp>
        <p:nvSpPr>
          <p:cNvPr id="89" name="Text Box 86"/>
          <p:cNvSpPr txBox="1">
            <a:spLocks noChangeArrowheads="1"/>
          </p:cNvSpPr>
          <p:nvPr/>
        </p:nvSpPr>
        <p:spPr bwMode="auto">
          <a:xfrm>
            <a:off x="2494289" y="4108274"/>
            <a:ext cx="441325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400" dirty="0">
                <a:latin typeface="Arial" pitchFamily="34" charset="0"/>
                <a:ea typeface="SimHei" pitchFamily="2" charset="-122"/>
              </a:rPr>
              <a:t>½</a:t>
            </a:r>
          </a:p>
        </p:txBody>
      </p:sp>
      <p:sp>
        <p:nvSpPr>
          <p:cNvPr id="90" name="Text Box 91"/>
          <p:cNvSpPr txBox="1">
            <a:spLocks noChangeArrowheads="1"/>
          </p:cNvSpPr>
          <p:nvPr/>
        </p:nvSpPr>
        <p:spPr bwMode="auto">
          <a:xfrm>
            <a:off x="434756" y="3490621"/>
            <a:ext cx="6286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600" dirty="0">
                <a:latin typeface="Times New Roman" pitchFamily="18" charset="0"/>
                <a:ea typeface="SimHei" pitchFamily="2" charset="-122"/>
              </a:rPr>
              <a:t>940</a:t>
            </a:r>
            <a:endParaRPr lang="en-US" altLang="ko-KR" sz="1800" dirty="0">
              <a:latin typeface="Times New Roman" pitchFamily="18" charset="0"/>
              <a:ea typeface="SimHei" pitchFamily="2" charset="-122"/>
            </a:endParaRPr>
          </a:p>
        </p:txBody>
      </p:sp>
      <p:sp>
        <p:nvSpPr>
          <p:cNvPr id="91" name="Text Box 93"/>
          <p:cNvSpPr txBox="1">
            <a:spLocks noChangeArrowheads="1"/>
          </p:cNvSpPr>
          <p:nvPr/>
        </p:nvSpPr>
        <p:spPr bwMode="auto">
          <a:xfrm>
            <a:off x="428406" y="4114509"/>
            <a:ext cx="6286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600">
                <a:latin typeface="Times New Roman" pitchFamily="18" charset="0"/>
                <a:ea typeface="SimHei" pitchFamily="2" charset="-122"/>
              </a:rPr>
              <a:t>1116</a:t>
            </a:r>
            <a:endParaRPr lang="en-US" altLang="ko-KR" sz="1800">
              <a:latin typeface="Times New Roman" pitchFamily="18" charset="0"/>
              <a:ea typeface="SimHei" pitchFamily="2" charset="-122"/>
            </a:endParaRPr>
          </a:p>
        </p:txBody>
      </p:sp>
      <p:sp>
        <p:nvSpPr>
          <p:cNvPr id="92" name="Text Box 95"/>
          <p:cNvSpPr txBox="1">
            <a:spLocks noChangeArrowheads="1"/>
          </p:cNvSpPr>
          <p:nvPr/>
        </p:nvSpPr>
        <p:spPr bwMode="auto">
          <a:xfrm>
            <a:off x="428406" y="4339934"/>
            <a:ext cx="6286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600">
                <a:latin typeface="Times New Roman" pitchFamily="18" charset="0"/>
                <a:ea typeface="SimHei" pitchFamily="2" charset="-122"/>
              </a:rPr>
              <a:t>1193</a:t>
            </a:r>
            <a:endParaRPr lang="en-US" altLang="ko-KR" sz="1800">
              <a:latin typeface="Times New Roman" pitchFamily="18" charset="0"/>
              <a:ea typeface="SimHei" pitchFamily="2" charset="-122"/>
            </a:endParaRPr>
          </a:p>
        </p:txBody>
      </p:sp>
      <p:sp>
        <p:nvSpPr>
          <p:cNvPr id="93" name="Text Box 97"/>
          <p:cNvSpPr txBox="1">
            <a:spLocks noChangeArrowheads="1"/>
          </p:cNvSpPr>
          <p:nvPr/>
        </p:nvSpPr>
        <p:spPr bwMode="auto">
          <a:xfrm>
            <a:off x="428406" y="4841584"/>
            <a:ext cx="6286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600">
                <a:latin typeface="Times New Roman" pitchFamily="18" charset="0"/>
                <a:ea typeface="SimHei" pitchFamily="2" charset="-122"/>
              </a:rPr>
              <a:t>1318</a:t>
            </a:r>
            <a:endParaRPr lang="en-US" altLang="ko-KR" sz="1800">
              <a:latin typeface="Times New Roman" pitchFamily="18" charset="0"/>
              <a:ea typeface="SimHei" pitchFamily="2" charset="-122"/>
            </a:endParaRPr>
          </a:p>
        </p:txBody>
      </p:sp>
      <p:sp>
        <p:nvSpPr>
          <p:cNvPr id="94" name="Text Box 98"/>
          <p:cNvSpPr txBox="1">
            <a:spLocks noChangeArrowheads="1"/>
          </p:cNvSpPr>
          <p:nvPr/>
        </p:nvSpPr>
        <p:spPr bwMode="auto">
          <a:xfrm>
            <a:off x="344269" y="3112796"/>
            <a:ext cx="649287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600" dirty="0">
                <a:latin typeface="Arial" pitchFamily="34" charset="0"/>
                <a:ea typeface="SimHei" pitchFamily="2" charset="-122"/>
              </a:rPr>
              <a:t>Mass</a:t>
            </a:r>
          </a:p>
        </p:txBody>
      </p:sp>
      <p:sp>
        <p:nvSpPr>
          <p:cNvPr id="95" name="Text Box 99"/>
          <p:cNvSpPr txBox="1">
            <a:spLocks noChangeArrowheads="1"/>
          </p:cNvSpPr>
          <p:nvPr/>
        </p:nvSpPr>
        <p:spPr bwMode="auto">
          <a:xfrm>
            <a:off x="4087742" y="3339344"/>
            <a:ext cx="9683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>
              <a:defRPr/>
            </a:pPr>
            <a:r>
              <a:rPr lang="en-US" altLang="ko-KR" sz="1600" dirty="0">
                <a:latin typeface="Times New Roman" pitchFamily="18" charset="0"/>
                <a:ea typeface="SimHei" pitchFamily="49" charset="-122"/>
              </a:rPr>
              <a:t>( </a:t>
            </a:r>
            <a:r>
              <a:rPr lang="en-US" altLang="ko-KR" sz="1600" b="1" i="1" dirty="0" err="1">
                <a:solidFill>
                  <a:srgbClr val="009900"/>
                </a:solidFill>
                <a:latin typeface="Times New Roman" pitchFamily="18" charset="0"/>
                <a:ea typeface="SimHei" pitchFamily="49" charset="-122"/>
              </a:rPr>
              <a:t>ddd</a:t>
            </a:r>
            <a:r>
              <a:rPr lang="en-US" altLang="ko-KR" sz="1600" b="1" i="1" dirty="0">
                <a:solidFill>
                  <a:srgbClr val="0000CC"/>
                </a:solidFill>
                <a:latin typeface="Times New Roman" pitchFamily="18" charset="0"/>
                <a:ea typeface="SimHei" pitchFamily="49" charset="-122"/>
              </a:rPr>
              <a:t> </a:t>
            </a:r>
            <a:r>
              <a:rPr lang="en-US" altLang="ko-KR" sz="1600" dirty="0">
                <a:latin typeface="Times New Roman" pitchFamily="18" charset="0"/>
                <a:ea typeface="SimHei" pitchFamily="49" charset="-122"/>
              </a:rPr>
              <a:t>)</a:t>
            </a: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Arial" charset="0"/>
              </a:rPr>
              <a:t>Δ</a:t>
            </a:r>
            <a:r>
              <a:rPr lang="en-US" altLang="ko-KR" sz="24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Arial" charset="0"/>
              </a:rPr>
              <a:t>-</a:t>
            </a:r>
            <a:endParaRPr lang="el-GR" altLang="ko-KR" sz="24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Arial" charset="0"/>
            </a:endParaRPr>
          </a:p>
        </p:txBody>
      </p:sp>
      <p:sp>
        <p:nvSpPr>
          <p:cNvPr id="96" name="Text Box 100"/>
          <p:cNvSpPr txBox="1">
            <a:spLocks noChangeArrowheads="1"/>
          </p:cNvSpPr>
          <p:nvPr/>
        </p:nvSpPr>
        <p:spPr bwMode="auto">
          <a:xfrm>
            <a:off x="7063486" y="3347281"/>
            <a:ext cx="112871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>
              <a:defRPr/>
            </a:pP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Arial" charset="0"/>
              </a:rPr>
              <a:t>Δ</a:t>
            </a:r>
            <a:r>
              <a:rPr lang="en-US" altLang="ko-KR" sz="16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Arial" charset="0"/>
              </a:rPr>
              <a:t>++</a:t>
            </a:r>
            <a:r>
              <a:rPr lang="en-US" altLang="ko-KR" sz="2000" baseline="30000" dirty="0">
                <a:latin typeface="Times New Roman" pitchFamily="18" charset="0"/>
                <a:ea typeface="SimHei" pitchFamily="49" charset="-122"/>
                <a:cs typeface="Arial" charset="0"/>
              </a:rPr>
              <a:t> </a:t>
            </a:r>
            <a:r>
              <a:rPr lang="en-US" altLang="ko-KR" sz="1600" dirty="0">
                <a:latin typeface="Times New Roman" pitchFamily="18" charset="0"/>
                <a:ea typeface="SimHei" pitchFamily="49" charset="-122"/>
                <a:cs typeface="Arial" charset="0"/>
              </a:rPr>
              <a:t>( </a:t>
            </a:r>
            <a:r>
              <a:rPr lang="en-US" altLang="ko-KR" sz="1600" b="1" i="1" dirty="0" err="1">
                <a:solidFill>
                  <a:srgbClr val="009900"/>
                </a:solidFill>
                <a:latin typeface="Times New Roman" pitchFamily="18" charset="0"/>
                <a:ea typeface="SimHei" pitchFamily="49" charset="-122"/>
                <a:cs typeface="Arial" charset="0"/>
              </a:rPr>
              <a:t>uuu</a:t>
            </a:r>
            <a:r>
              <a:rPr lang="en-US" altLang="ko-KR" sz="1600" b="1" i="1" dirty="0">
                <a:solidFill>
                  <a:srgbClr val="0000CC"/>
                </a:solidFill>
                <a:latin typeface="Times New Roman" pitchFamily="18" charset="0"/>
                <a:ea typeface="SimHei" pitchFamily="49" charset="-122"/>
                <a:cs typeface="Arial" charset="0"/>
              </a:rPr>
              <a:t> </a:t>
            </a:r>
            <a:r>
              <a:rPr lang="en-US" altLang="ko-KR" sz="1600" dirty="0">
                <a:latin typeface="Times New Roman" pitchFamily="18" charset="0"/>
                <a:ea typeface="SimHei" pitchFamily="49" charset="-122"/>
                <a:cs typeface="Arial" charset="0"/>
              </a:rPr>
              <a:t>)</a:t>
            </a:r>
            <a:endParaRPr lang="el-GR" altLang="ko-KR" sz="1600" dirty="0">
              <a:latin typeface="Times New Roman" pitchFamily="18" charset="0"/>
              <a:ea typeface="SimHei" pitchFamily="49" charset="-122"/>
              <a:cs typeface="Arial" charset="0"/>
            </a:endParaRPr>
          </a:p>
        </p:txBody>
      </p:sp>
      <p:sp>
        <p:nvSpPr>
          <p:cNvPr id="97" name="Text Box 101"/>
          <p:cNvSpPr txBox="1">
            <a:spLocks noChangeArrowheads="1"/>
          </p:cNvSpPr>
          <p:nvPr/>
        </p:nvSpPr>
        <p:spPr bwMode="auto">
          <a:xfrm>
            <a:off x="5279954" y="3331406"/>
            <a:ext cx="4318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>
              <a:defRPr/>
            </a:pP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Arial" charset="0"/>
              </a:rPr>
              <a:t>Δ</a:t>
            </a:r>
            <a:r>
              <a:rPr lang="en-US" altLang="ko-KR" sz="14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Arial" charset="0"/>
              </a:rPr>
              <a:t>0</a:t>
            </a:r>
            <a:endParaRPr lang="el-GR" altLang="ko-KR" sz="14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Arial" charset="0"/>
            </a:endParaRPr>
          </a:p>
        </p:txBody>
      </p:sp>
      <p:sp>
        <p:nvSpPr>
          <p:cNvPr id="98" name="Text Box 102"/>
          <p:cNvSpPr txBox="1">
            <a:spLocks noChangeArrowheads="1"/>
          </p:cNvSpPr>
          <p:nvPr/>
        </p:nvSpPr>
        <p:spPr bwMode="auto">
          <a:xfrm>
            <a:off x="6385896" y="3323469"/>
            <a:ext cx="43815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>
              <a:defRPr/>
            </a:pP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Arial" charset="0"/>
              </a:rPr>
              <a:t>Δ</a:t>
            </a:r>
            <a:r>
              <a:rPr lang="en-US" altLang="ko-KR" sz="14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Arial" charset="0"/>
              </a:rPr>
              <a:t>+</a:t>
            </a:r>
            <a:endParaRPr lang="el-GR" altLang="ko-KR" sz="14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Arial" charset="0"/>
            </a:endParaRPr>
          </a:p>
        </p:txBody>
      </p:sp>
      <p:sp>
        <p:nvSpPr>
          <p:cNvPr id="99" name="Text Box 103"/>
          <p:cNvSpPr txBox="1">
            <a:spLocks noChangeArrowheads="1"/>
          </p:cNvSpPr>
          <p:nvPr/>
        </p:nvSpPr>
        <p:spPr bwMode="auto">
          <a:xfrm>
            <a:off x="6149543" y="5462765"/>
            <a:ext cx="846137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>
              <a:defRPr/>
            </a:pPr>
            <a:r>
              <a:rPr lang="en-US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Ω</a:t>
            </a:r>
            <a:r>
              <a:rPr lang="en-US" altLang="ko-KR" sz="24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-</a:t>
            </a:r>
            <a:r>
              <a:rPr lang="en-US" altLang="ko-KR" sz="1600" b="1" dirty="0"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( </a:t>
            </a:r>
            <a:r>
              <a:rPr lang="en-US" altLang="ko-KR" sz="1600" b="1" i="1" dirty="0" err="1">
                <a:solidFill>
                  <a:srgbClr val="0000CC"/>
                </a:solidFill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sss</a:t>
            </a:r>
            <a:r>
              <a:rPr lang="en-US" altLang="ko-KR" sz="1600" b="1" i="1" dirty="0">
                <a:solidFill>
                  <a:srgbClr val="0000CC"/>
                </a:solidFill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 </a:t>
            </a:r>
            <a:r>
              <a:rPr lang="en-US" altLang="ko-KR" sz="1600" b="1" dirty="0"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)</a:t>
            </a:r>
            <a:endParaRPr lang="el-GR" altLang="ko-KR" sz="1600" b="1" dirty="0"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sp>
        <p:nvSpPr>
          <p:cNvPr id="100" name="Text Box 109"/>
          <p:cNvSpPr txBox="1">
            <a:spLocks noChangeArrowheads="1"/>
          </p:cNvSpPr>
          <p:nvPr/>
        </p:nvSpPr>
        <p:spPr bwMode="auto">
          <a:xfrm>
            <a:off x="5287297" y="5019573"/>
            <a:ext cx="528637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>
              <a:defRPr/>
            </a:pP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Ξ</a:t>
            </a:r>
            <a:r>
              <a:rPr lang="en-US" altLang="ko-KR" sz="18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*</a:t>
            </a:r>
            <a:r>
              <a:rPr lang="en-US" altLang="ko-KR" sz="28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-</a:t>
            </a:r>
            <a:endParaRPr lang="en-US" altLang="en-US" sz="28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sp>
        <p:nvSpPr>
          <p:cNvPr id="101" name="Text Box 111"/>
          <p:cNvSpPr txBox="1">
            <a:spLocks noChangeArrowheads="1"/>
          </p:cNvSpPr>
          <p:nvPr/>
        </p:nvSpPr>
        <p:spPr bwMode="auto">
          <a:xfrm>
            <a:off x="6284842" y="5044973"/>
            <a:ext cx="51752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>
              <a:defRPr/>
            </a:pP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Ξ</a:t>
            </a:r>
            <a:r>
              <a:rPr lang="en-US" altLang="ko-KR" sz="18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*</a:t>
            </a:r>
            <a:r>
              <a:rPr lang="en-US" altLang="ko-KR" sz="16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0</a:t>
            </a:r>
            <a:endParaRPr lang="en-US" altLang="en-US" sz="16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sp>
        <p:nvSpPr>
          <p:cNvPr id="102" name="Text Box 112"/>
          <p:cNvSpPr txBox="1">
            <a:spLocks noChangeArrowheads="1"/>
          </p:cNvSpPr>
          <p:nvPr/>
        </p:nvSpPr>
        <p:spPr bwMode="auto">
          <a:xfrm>
            <a:off x="4552879" y="4386087"/>
            <a:ext cx="52705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>
              <a:defRPr/>
            </a:pP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Σ</a:t>
            </a:r>
            <a:r>
              <a:rPr lang="en-US" altLang="ko-KR" sz="18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*</a:t>
            </a:r>
            <a:r>
              <a:rPr lang="en-US" altLang="ko-KR" sz="28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-</a:t>
            </a:r>
            <a:endParaRPr lang="en-US" altLang="en-US" sz="28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sp>
        <p:nvSpPr>
          <p:cNvPr id="103" name="Text Box 113"/>
          <p:cNvSpPr txBox="1">
            <a:spLocks noChangeArrowheads="1"/>
          </p:cNvSpPr>
          <p:nvPr/>
        </p:nvSpPr>
        <p:spPr bwMode="auto">
          <a:xfrm>
            <a:off x="5743926" y="4463192"/>
            <a:ext cx="5175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>
              <a:defRPr/>
            </a:pP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Σ</a:t>
            </a:r>
            <a:r>
              <a:rPr lang="en-US" altLang="ko-KR" sz="18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*</a:t>
            </a:r>
            <a:r>
              <a:rPr lang="en-US" altLang="ko-KR" sz="16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0</a:t>
            </a:r>
            <a:endParaRPr lang="en-US" altLang="en-US" sz="16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sp>
        <p:nvSpPr>
          <p:cNvPr id="104" name="Text Box 114"/>
          <p:cNvSpPr txBox="1">
            <a:spLocks noChangeArrowheads="1"/>
          </p:cNvSpPr>
          <p:nvPr/>
        </p:nvSpPr>
        <p:spPr bwMode="auto">
          <a:xfrm>
            <a:off x="6613454" y="4473378"/>
            <a:ext cx="52705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ctr">
              <a:defRPr/>
            </a:pPr>
            <a:r>
              <a:rPr lang="el-GR" altLang="ko-KR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Σ</a:t>
            </a:r>
            <a:r>
              <a:rPr lang="en-US" altLang="ko-KR" sz="18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*</a:t>
            </a:r>
            <a:r>
              <a:rPr lang="en-US" altLang="ko-KR" sz="16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+</a:t>
            </a:r>
            <a:endParaRPr lang="en-US" altLang="en-US" sz="1600" b="1" baseline="30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SimHei" pitchFamily="49" charset="-122"/>
              <a:cs typeface="Times New Roman" pitchFamily="18" charset="0"/>
            </a:endParaRPr>
          </a:p>
        </p:txBody>
      </p:sp>
      <p:sp>
        <p:nvSpPr>
          <p:cNvPr id="105" name="Text Box 115"/>
          <p:cNvSpPr txBox="1">
            <a:spLocks noChangeArrowheads="1"/>
          </p:cNvSpPr>
          <p:nvPr/>
        </p:nvSpPr>
        <p:spPr bwMode="auto">
          <a:xfrm>
            <a:off x="5455053" y="4084462"/>
            <a:ext cx="441325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400">
                <a:latin typeface="Arial" pitchFamily="34" charset="0"/>
                <a:ea typeface="SimHei" pitchFamily="2" charset="-122"/>
              </a:rPr>
              <a:t>-½</a:t>
            </a:r>
          </a:p>
        </p:txBody>
      </p:sp>
      <p:sp>
        <p:nvSpPr>
          <p:cNvPr id="106" name="Text Box 117"/>
          <p:cNvSpPr txBox="1">
            <a:spLocks noChangeArrowheads="1"/>
          </p:cNvSpPr>
          <p:nvPr/>
        </p:nvSpPr>
        <p:spPr bwMode="auto">
          <a:xfrm>
            <a:off x="6301190" y="4084462"/>
            <a:ext cx="442912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400">
                <a:latin typeface="Arial" pitchFamily="34" charset="0"/>
                <a:ea typeface="SimHei" pitchFamily="2" charset="-122"/>
              </a:rPr>
              <a:t>½</a:t>
            </a:r>
          </a:p>
        </p:txBody>
      </p:sp>
      <p:sp>
        <p:nvSpPr>
          <p:cNvPr id="107" name="Text Box 130"/>
          <p:cNvSpPr txBox="1">
            <a:spLocks noChangeArrowheads="1"/>
          </p:cNvSpPr>
          <p:nvPr/>
        </p:nvSpPr>
        <p:spPr bwMode="auto">
          <a:xfrm>
            <a:off x="4547003" y="4103512"/>
            <a:ext cx="417512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200" b="1" dirty="0">
                <a:latin typeface="Times New Roman" pitchFamily="18" charset="0"/>
                <a:ea typeface="SimHei" pitchFamily="2" charset="-122"/>
              </a:rPr>
              <a:t>-3/2</a:t>
            </a:r>
          </a:p>
        </p:txBody>
      </p:sp>
      <p:sp>
        <p:nvSpPr>
          <p:cNvPr id="108" name="Text Box 131"/>
          <p:cNvSpPr txBox="1">
            <a:spLocks noChangeArrowheads="1"/>
          </p:cNvSpPr>
          <p:nvPr/>
        </p:nvSpPr>
        <p:spPr bwMode="auto">
          <a:xfrm>
            <a:off x="7047315" y="4103512"/>
            <a:ext cx="41592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200" b="1">
                <a:latin typeface="Times New Roman" pitchFamily="18" charset="0"/>
                <a:ea typeface="SimHei" pitchFamily="2" charset="-122"/>
              </a:rPr>
              <a:t>-3/2</a:t>
            </a:r>
          </a:p>
        </p:txBody>
      </p:sp>
      <p:sp>
        <p:nvSpPr>
          <p:cNvPr id="109" name="Text Box 104"/>
          <p:cNvSpPr txBox="1">
            <a:spLocks noChangeArrowheads="1"/>
          </p:cNvSpPr>
          <p:nvPr/>
        </p:nvSpPr>
        <p:spPr bwMode="auto">
          <a:xfrm>
            <a:off x="8046967" y="3497087"/>
            <a:ext cx="62706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600">
                <a:latin typeface="Times New Roman" pitchFamily="18" charset="0"/>
                <a:ea typeface="SimHei" pitchFamily="2" charset="-122"/>
              </a:rPr>
              <a:t>1232</a:t>
            </a:r>
            <a:endParaRPr lang="en-US" altLang="ko-KR" sz="1800">
              <a:latin typeface="Times New Roman" pitchFamily="18" charset="0"/>
              <a:ea typeface="SimHei" pitchFamily="2" charset="-122"/>
            </a:endParaRPr>
          </a:p>
        </p:txBody>
      </p:sp>
      <p:sp>
        <p:nvSpPr>
          <p:cNvPr id="110" name="Text Box 105"/>
          <p:cNvSpPr txBox="1">
            <a:spLocks noChangeArrowheads="1"/>
          </p:cNvSpPr>
          <p:nvPr/>
        </p:nvSpPr>
        <p:spPr bwMode="auto">
          <a:xfrm>
            <a:off x="8046967" y="4176537"/>
            <a:ext cx="62706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600">
                <a:latin typeface="Times New Roman" pitchFamily="18" charset="0"/>
                <a:ea typeface="SimHei" pitchFamily="2" charset="-122"/>
              </a:rPr>
              <a:t>1385</a:t>
            </a:r>
            <a:endParaRPr lang="en-US" altLang="ko-KR" sz="1800">
              <a:latin typeface="Times New Roman" pitchFamily="18" charset="0"/>
              <a:ea typeface="SimHei" pitchFamily="2" charset="-122"/>
            </a:endParaRPr>
          </a:p>
        </p:txBody>
      </p:sp>
      <p:sp>
        <p:nvSpPr>
          <p:cNvPr id="111" name="Text Box 106"/>
          <p:cNvSpPr txBox="1">
            <a:spLocks noChangeArrowheads="1"/>
          </p:cNvSpPr>
          <p:nvPr/>
        </p:nvSpPr>
        <p:spPr bwMode="auto">
          <a:xfrm>
            <a:off x="8046967" y="4822649"/>
            <a:ext cx="62706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600">
                <a:latin typeface="Times New Roman" pitchFamily="18" charset="0"/>
                <a:ea typeface="SimHei" pitchFamily="2" charset="-122"/>
              </a:rPr>
              <a:t>1533</a:t>
            </a:r>
            <a:endParaRPr lang="en-US" altLang="ko-KR" sz="1800">
              <a:latin typeface="Times New Roman" pitchFamily="18" charset="0"/>
              <a:ea typeface="SimHei" pitchFamily="2" charset="-122"/>
            </a:endParaRPr>
          </a:p>
        </p:txBody>
      </p:sp>
      <p:sp>
        <p:nvSpPr>
          <p:cNvPr id="112" name="Text Box 107"/>
          <p:cNvSpPr txBox="1">
            <a:spLocks noChangeArrowheads="1"/>
          </p:cNvSpPr>
          <p:nvPr/>
        </p:nvSpPr>
        <p:spPr bwMode="auto">
          <a:xfrm>
            <a:off x="8046967" y="5384624"/>
            <a:ext cx="62706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l" eaLnBrk="1" hangingPunct="1"/>
            <a:r>
              <a:rPr lang="en-US" altLang="ko-KR" sz="1600">
                <a:latin typeface="Times New Roman" pitchFamily="18" charset="0"/>
                <a:ea typeface="SimHei" pitchFamily="2" charset="-122"/>
              </a:rPr>
              <a:t>1673</a:t>
            </a:r>
            <a:endParaRPr lang="en-US" altLang="ko-KR" sz="1800">
              <a:latin typeface="Times New Roman" pitchFamily="18" charset="0"/>
              <a:ea typeface="SimHei" pitchFamily="2" charset="-122"/>
            </a:endParaRPr>
          </a:p>
        </p:txBody>
      </p:sp>
      <p:sp>
        <p:nvSpPr>
          <p:cNvPr id="113" name="Text Box 108"/>
          <p:cNvSpPr txBox="1">
            <a:spLocks noChangeArrowheads="1"/>
          </p:cNvSpPr>
          <p:nvPr/>
        </p:nvSpPr>
        <p:spPr bwMode="auto">
          <a:xfrm>
            <a:off x="8046967" y="2997024"/>
            <a:ext cx="649287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algn="ctr" eaLnBrk="0" hangingPunct="0"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algn="ctr" eaLnBrk="0" fontAlgn="ctr" hangingPunct="0">
              <a:spcBef>
                <a:spcPct val="50000"/>
              </a:spcBef>
              <a:spcAft>
                <a:spcPct val="0"/>
              </a:spcAft>
              <a:defRPr kumimoji="1" sz="13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/>
            <a:r>
              <a:rPr lang="en-US" altLang="ko-KR" sz="1600">
                <a:latin typeface="Arial" pitchFamily="34" charset="0"/>
                <a:ea typeface="SimHei" pitchFamily="2" charset="-122"/>
              </a:rPr>
              <a:t>Mass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775374" y="6183490"/>
            <a:ext cx="372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SU(3) flavor symmetry breaking</a:t>
            </a:r>
            <a:endParaRPr lang="ko-KR" alt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430026" y="6191954"/>
            <a:ext cx="3518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 </a:t>
            </a:r>
            <a:r>
              <a:rPr lang="en-US" altLang="ko-KR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Isospin</a:t>
            </a:r>
            <a:r>
              <a:rPr lang="en-US" altLang="ko-K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symmetry breaking</a:t>
            </a:r>
            <a:endParaRPr lang="ko-KR" alt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6" name="그룹 115"/>
          <p:cNvGrpSpPr/>
          <p:nvPr/>
        </p:nvGrpSpPr>
        <p:grpSpPr>
          <a:xfrm>
            <a:off x="818271" y="1422587"/>
            <a:ext cx="6331396" cy="752475"/>
            <a:chOff x="2273052" y="1179270"/>
            <a:chExt cx="6331396" cy="752475"/>
          </a:xfrm>
        </p:grpSpPr>
        <p:pic>
          <p:nvPicPr>
            <p:cNvPr id="117" name="Picture 3" descr="D:\그림1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1873" y="1179270"/>
              <a:ext cx="5362575" cy="752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" name="Picture 4" descr="D:\그림12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73052" y="1285633"/>
              <a:ext cx="885825" cy="504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9" name="그룹 118"/>
          <p:cNvGrpSpPr/>
          <p:nvPr/>
        </p:nvGrpSpPr>
        <p:grpSpPr>
          <a:xfrm>
            <a:off x="1473517" y="2228852"/>
            <a:ext cx="5989723" cy="714375"/>
            <a:chOff x="1584240" y="1958640"/>
            <a:chExt cx="5989723" cy="714375"/>
          </a:xfrm>
        </p:grpSpPr>
        <p:pic>
          <p:nvPicPr>
            <p:cNvPr id="120" name="Picture 2" descr="D:\그림2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0388" y="1958640"/>
              <a:ext cx="5743575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1" name="TextBox 120"/>
            <p:cNvSpPr txBox="1"/>
            <p:nvPr/>
          </p:nvSpPr>
          <p:spPr>
            <a:xfrm>
              <a:off x="1584240" y="2114568"/>
              <a:ext cx="3465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+</a:t>
              </a:r>
              <a:endParaRPr lang="ko-KR" altLang="en-US" dirty="0"/>
            </a:p>
          </p:txBody>
        </p:sp>
      </p:grpSp>
      <p:sp>
        <p:nvSpPr>
          <p:cNvPr id="123" name="직사각형 122"/>
          <p:cNvSpPr/>
          <p:nvPr/>
        </p:nvSpPr>
        <p:spPr>
          <a:xfrm>
            <a:off x="439687" y="239814"/>
            <a:ext cx="857962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Theoretical framework: Chiral soliton </a:t>
            </a: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model (Collective </a:t>
            </a:r>
            <a:r>
              <a:rPr lang="en-US" altLang="ko-KR" b="1" dirty="0" err="1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hamiltonian</a:t>
            </a:r>
            <a:r>
              <a:rPr lang="en-US" altLang="ko-KR" b="1" dirty="0" smtClean="0">
                <a:solidFill>
                  <a:prstClr val="black"/>
                </a:solidFill>
                <a:effectLst>
                  <a:glow rad="63500">
                    <a:srgbClr val="2E539E">
                      <a:satMod val="175000"/>
                      <a:alpha val="50000"/>
                    </a:srgbClr>
                  </a:glow>
                </a:effectLst>
                <a:latin typeface="Arial"/>
                <a:ea typeface="함초롬돋움" panose="020B0604000101010101" pitchFamily="50" charset="-127"/>
              </a:rPr>
              <a:t>)</a:t>
            </a:r>
            <a:endParaRPr lang="en-US" altLang="ko-KR" b="1" dirty="0">
              <a:solidFill>
                <a:prstClr val="black"/>
              </a:solidFill>
              <a:effectLst>
                <a:glow rad="63500">
                  <a:srgbClr val="2E539E">
                    <a:satMod val="175000"/>
                    <a:alpha val="50000"/>
                  </a:srgbClr>
                </a:glow>
              </a:effectLst>
              <a:latin typeface="Arial"/>
              <a:ea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258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0.00121 0.0942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69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L 0.00225 -0.1053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527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0.00121 0.09422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469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00226 -0.1053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5278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7 L 0.00156 0.19259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963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139 L 0.07934 -0.0004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58" y="4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0.00139 L 0.07847 -0.0009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" y="23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023 L -0.04687 -0.0004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1" y="-23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278 L -0.07813 -0.00231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6" y="23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7 L -0.0474 -0.0007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1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07 L 0.04861 -0.00139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6" y="-46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069 L 0.04687 0.00138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4" y="23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0.03958 0.00231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116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-0.08542 0.00232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1" y="116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0093 L -0.03923 0.00324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2" y="116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81481E-6 L 0.08785 0.00325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2" y="162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0139 L 0.13403 0.00093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1" y="116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46 L 0.07066 0.00185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11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139 L -0.13438 0.00093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16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0139 L -0.07066 0.00093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2" y="116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9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9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9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9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9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9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9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9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9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9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9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9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9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9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9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9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9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9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9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9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9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9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9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9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9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9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9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9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9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9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9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9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9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9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9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9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9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9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9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9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9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9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9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9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9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9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9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9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9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9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9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9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9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9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9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9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9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9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9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19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9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9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9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19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9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19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9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9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9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19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9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19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9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9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19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19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9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19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9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9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19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19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9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19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9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9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19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19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9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9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19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9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1" dur="19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19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9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19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19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9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19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19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9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6" dur="19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40" grpId="0" animBg="1"/>
      <p:bldP spid="49" grpId="0" animBg="1"/>
      <p:bldP spid="51" grpId="0" animBg="1"/>
      <p:bldP spid="52" grpId="0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/>
          <p:cNvSpPr/>
          <p:nvPr/>
        </p:nvSpPr>
        <p:spPr>
          <a:xfrm>
            <a:off x="8042371" y="423542"/>
            <a:ext cx="140400" cy="141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7927922" y="1099978"/>
            <a:ext cx="140400" cy="1412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101600">
              <a:srgbClr val="FF0000">
                <a:alpha val="40000"/>
              </a:srgbClr>
            </a:glow>
            <a:outerShdw blurRad="50800" dist="152400" dir="9600000" sx="80000" sy="80000" algn="r" rotWithShape="0">
              <a:srgbClr val="FF66CC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8557934" y="885857"/>
            <a:ext cx="140400" cy="141238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152400" dir="9600000" sx="80000" sy="80000" algn="r" rotWithShape="0">
              <a:srgbClr val="0070C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h="101600"/>
            <a:bevelB w="1905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>
            <a:spLocks noChangeAspect="1"/>
          </p:cNvSpPr>
          <p:nvPr/>
        </p:nvSpPr>
        <p:spPr>
          <a:xfrm>
            <a:off x="8559242" y="739651"/>
            <a:ext cx="337124" cy="33712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20681" y="992201"/>
            <a:ext cx="3434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Heavy quarks are too heavy !</a:t>
            </a:r>
            <a:endParaRPr lang="ko-KR" alt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41211" y="1361533"/>
                <a:ext cx="6809462" cy="388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Λ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𝑄𝐶𝐷</m:t>
                          </m:r>
                        </m:sub>
                      </m:sSub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210~340 </m:t>
                          </m:r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𝑀𝑒𝑉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≪   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~1.2 </m:t>
                          </m:r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𝐺𝑒𝑉</m:t>
                          </m:r>
                        </m:e>
                      </m:d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≪  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(~4.5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𝐺𝑒𝑉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211" y="1361533"/>
                <a:ext cx="6809462" cy="388889"/>
              </a:xfrm>
              <a:prstGeom prst="rect">
                <a:avLst/>
              </a:prstGeom>
              <a:blipFill>
                <a:blip r:embed="rId3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직선 화살표 연결선 9"/>
          <p:cNvCxnSpPr/>
          <p:nvPr/>
        </p:nvCxnSpPr>
        <p:spPr>
          <a:xfrm flipV="1">
            <a:off x="1423665" y="2269250"/>
            <a:ext cx="5904656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2047612" y="2269250"/>
            <a:ext cx="0" cy="1440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2479660" y="2269250"/>
            <a:ext cx="0" cy="1440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3415764" y="2269250"/>
            <a:ext cx="0" cy="1440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5749705" y="2293608"/>
            <a:ext cx="0" cy="1440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274742" y="2043285"/>
                <a:ext cx="593368" cy="3943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altLang="ko-K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𝒒</m:t>
                          </m:r>
                        </m:sub>
                      </m:sSub>
                    </m:oMath>
                  </m:oMathPara>
                </a14:m>
                <a:endParaRPr lang="ko-KR" alt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742" y="2043285"/>
                <a:ext cx="593368" cy="394339"/>
              </a:xfrm>
              <a:prstGeom prst="rect">
                <a:avLst/>
              </a:prstGeom>
              <a:blipFill>
                <a:blip r:embed="rId4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260138" y="2437624"/>
                <a:ext cx="9085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𝑀𝑒𝑉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138" y="2437624"/>
                <a:ext cx="90851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53632" y="2437624"/>
                <a:ext cx="10367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10 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𝑀𝑒𝑉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3632" y="2437624"/>
                <a:ext cx="103675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903835" y="2437624"/>
                <a:ext cx="11649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100 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𝑀𝑒𝑉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835" y="2437624"/>
                <a:ext cx="116499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21094" y="2437624"/>
                <a:ext cx="8572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1 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𝐺𝑒𝑉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094" y="2437624"/>
                <a:ext cx="85722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966003" y="2836022"/>
                <a:ext cx="4053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𝑢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003" y="2836022"/>
                <a:ext cx="40530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248433" y="2832332"/>
                <a:ext cx="4053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433" y="2832332"/>
                <a:ext cx="40530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구부러진 연결선 21"/>
          <p:cNvCxnSpPr/>
          <p:nvPr/>
        </p:nvCxnSpPr>
        <p:spPr>
          <a:xfrm rot="5400000" flipH="1" flipV="1">
            <a:off x="1919277" y="2614997"/>
            <a:ext cx="593738" cy="94980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구부러진 연결선 22"/>
          <p:cNvCxnSpPr/>
          <p:nvPr/>
        </p:nvCxnSpPr>
        <p:spPr>
          <a:xfrm rot="16200000" flipV="1">
            <a:off x="2104005" y="2632919"/>
            <a:ext cx="593740" cy="59134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415764" y="2828626"/>
                <a:ext cx="3785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𝑠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764" y="2828626"/>
                <a:ext cx="378565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구부러진 연결선 24"/>
          <p:cNvCxnSpPr/>
          <p:nvPr/>
        </p:nvCxnSpPr>
        <p:spPr>
          <a:xfrm rot="16200000" flipV="1">
            <a:off x="3271336" y="2629213"/>
            <a:ext cx="593740" cy="59134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775398" y="2823933"/>
                <a:ext cx="3785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398" y="2823933"/>
                <a:ext cx="378565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구부러진 연결선 26"/>
          <p:cNvCxnSpPr/>
          <p:nvPr/>
        </p:nvCxnSpPr>
        <p:spPr>
          <a:xfrm rot="16200000" flipV="1">
            <a:off x="5630970" y="2624520"/>
            <a:ext cx="593740" cy="59134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22829" y="2823933"/>
                <a:ext cx="4053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829" y="2823933"/>
                <a:ext cx="405303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구부러진 연결선 28"/>
          <p:cNvCxnSpPr/>
          <p:nvPr/>
        </p:nvCxnSpPr>
        <p:spPr>
          <a:xfrm rot="16200000" flipV="1">
            <a:off x="6199044" y="2607587"/>
            <a:ext cx="593740" cy="59134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직사각형 29"/>
              <p:cNvSpPr/>
              <p:nvPr/>
            </p:nvSpPr>
            <p:spPr>
              <a:xfrm>
                <a:off x="3667083" y="1880361"/>
                <a:ext cx="780918" cy="390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1" i="1" smtClean="0">
                              <a:solidFill>
                                <a:srgbClr val="92D05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1" i="1">
                              <a:solidFill>
                                <a:srgbClr val="92D05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𝜦</m:t>
                          </m:r>
                        </m:e>
                        <m:sub>
                          <m:r>
                            <a:rPr lang="en-US" altLang="ko-KR" b="1" i="1">
                              <a:solidFill>
                                <a:srgbClr val="92D05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𝑸𝑪𝑫</m:t>
                          </m:r>
                        </m:sub>
                      </m:sSub>
                    </m:oMath>
                  </m:oMathPara>
                </a14:m>
                <a:endParaRPr lang="ko-KR" altLang="en-US" b="1" dirty="0">
                  <a:solidFill>
                    <a:srgbClr val="92D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0" name="직사각형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083" y="1880361"/>
                <a:ext cx="780918" cy="390363"/>
              </a:xfrm>
              <a:prstGeom prst="rect">
                <a:avLst/>
              </a:prstGeom>
              <a:blipFill>
                <a:blip r:embed="rId14"/>
                <a:stretch>
                  <a:fillRect b="-1562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직사각형 30"/>
              <p:cNvSpPr/>
              <p:nvPr/>
            </p:nvSpPr>
            <p:spPr>
              <a:xfrm>
                <a:off x="4534899" y="1890139"/>
                <a:ext cx="27304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h𝑒𝑎𝑣𝑦</m:t>
                      </m:r>
                      <m:r>
                        <a:rPr lang="en-US" altLang="ko-KR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𝑄𝑢𝑎𝑟𝑘</m:t>
                      </m:r>
                      <m:r>
                        <a:rPr lang="en-US" altLang="ko-KR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𝑠𝑦𝑚𝑚𝑒𝑡𝑟𝑦</m:t>
                      </m:r>
                    </m:oMath>
                  </m:oMathPara>
                </a14:m>
                <a:endParaRPr lang="ko-KR" alt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1" name="직사각형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899" y="1890139"/>
                <a:ext cx="2730491" cy="369332"/>
              </a:xfrm>
              <a:prstGeom prst="rect">
                <a:avLst/>
              </a:prstGeom>
              <a:blipFill>
                <a:blip r:embed="rId15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69594" y="2802517"/>
                <a:ext cx="1674048" cy="3907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ko-KR" alt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dirty="0" smtClean="0">
                    <a:solidFill>
                      <a:schemeClr val="tx1"/>
                    </a:solidFill>
                  </a:rPr>
                  <a:t>expansion</a:t>
                </a:r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594" y="2802517"/>
                <a:ext cx="1674048" cy="390748"/>
              </a:xfrm>
              <a:prstGeom prst="rect">
                <a:avLst/>
              </a:prstGeom>
              <a:blipFill>
                <a:blip r:embed="rId16"/>
                <a:stretch>
                  <a:fillRect t="-10938" b="-1718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914862" y="2824087"/>
                <a:ext cx="1931554" cy="388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1/</m:t>
                        </m:r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𝑄</m:t>
                        </m:r>
                      </m:sub>
                    </m:sSub>
                  </m:oMath>
                </a14:m>
                <a:r>
                  <a:rPr lang="ko-KR" alt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altLang="ko-KR" dirty="0" smtClean="0">
                    <a:solidFill>
                      <a:schemeClr val="tx1"/>
                    </a:solidFill>
                  </a:rPr>
                  <a:t>expansion</a:t>
                </a:r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4862" y="2824087"/>
                <a:ext cx="1931554" cy="388889"/>
              </a:xfrm>
              <a:prstGeom prst="rect">
                <a:avLst/>
              </a:prstGeom>
              <a:blipFill>
                <a:blip r:embed="rId17"/>
                <a:stretch>
                  <a:fillRect t="-9375" b="-1718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직사각형 33"/>
              <p:cNvSpPr/>
              <p:nvPr/>
            </p:nvSpPr>
            <p:spPr>
              <a:xfrm>
                <a:off x="1329333" y="1890139"/>
                <a:ext cx="20153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𝑐h𝑖𝑟𝑎𝑙</m:t>
                      </m:r>
                      <m:r>
                        <a:rPr lang="en-US" altLang="ko-KR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r>
                        <a:rPr lang="en-US" altLang="ko-KR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𝑠𝑦𝑚𝑚𝑒𝑡𝑟𝑦</m:t>
                      </m:r>
                    </m:oMath>
                  </m:oMathPara>
                </a14:m>
                <a:endParaRPr lang="ko-KR" alt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4" name="직사각형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333" y="1890139"/>
                <a:ext cx="2015360" cy="369332"/>
              </a:xfrm>
              <a:prstGeom prst="rect">
                <a:avLst/>
              </a:prstGeom>
              <a:blipFill>
                <a:blip r:embed="rId1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직선 연결선 42"/>
          <p:cNvCxnSpPr/>
          <p:nvPr/>
        </p:nvCxnSpPr>
        <p:spPr>
          <a:xfrm flipV="1">
            <a:off x="4413207" y="5062788"/>
            <a:ext cx="4480001" cy="10641"/>
          </a:xfrm>
          <a:prstGeom prst="line">
            <a:avLst/>
          </a:prstGeom>
          <a:ln w="19050">
            <a:solidFill>
              <a:srgbClr val="0070C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911307" y="4829302"/>
                <a:ext cx="91486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p>
                          <m: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𝒑</m:t>
                          </m:r>
                        </m:sup>
                      </m:sSup>
                      <m:r>
                        <a:rPr lang="en-US" altLang="ko-KR" sz="1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ko-KR" alt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307" y="4829302"/>
                <a:ext cx="914866" cy="30777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직사각형 90"/>
          <p:cNvSpPr/>
          <p:nvPr/>
        </p:nvSpPr>
        <p:spPr>
          <a:xfrm>
            <a:off x="5272330" y="3207467"/>
            <a:ext cx="3594254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altLang="ko-KR" sz="14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 M</a:t>
            </a:r>
            <a:r>
              <a:rPr lang="en-US" altLang="ko-KR" sz="1400" b="1" dirty="0">
                <a:ln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Oka, </a:t>
            </a:r>
            <a:r>
              <a:rPr lang="en-US" altLang="ko-KR" sz="1400" b="1" dirty="0" err="1">
                <a:ln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Nucl.Phys</a:t>
            </a:r>
            <a:r>
              <a:rPr lang="en-US" altLang="ko-KR" sz="1400" b="1" dirty="0">
                <a:ln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914, 447 (2013</a:t>
            </a:r>
            <a:r>
              <a:rPr lang="en-US" altLang="ko-KR" sz="14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]</a:t>
            </a:r>
            <a:endParaRPr lang="en-US" altLang="ko-KR" sz="1400" b="1" dirty="0">
              <a:ln>
                <a:prstDash val="solid"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" name="Picture 2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6" y="4277323"/>
            <a:ext cx="4321814" cy="21864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1273747" y="3874466"/>
                <a:ext cx="23133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/>
                  <a:t>light baryons (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𝒒𝒒𝒒</m:t>
                    </m:r>
                  </m:oMath>
                </a14:m>
                <a:r>
                  <a:rPr lang="en-US" altLang="ko-KR" b="1" dirty="0" smtClean="0"/>
                  <a:t>)</a:t>
                </a:r>
                <a:endParaRPr lang="ko-KR" altLang="en-US" b="1" dirty="0"/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3747" y="3874466"/>
                <a:ext cx="2313390" cy="369332"/>
              </a:xfrm>
              <a:prstGeom prst="rect">
                <a:avLst/>
              </a:prstGeom>
              <a:blipFill>
                <a:blip r:embed="rId30"/>
                <a:stretch>
                  <a:fillRect l="-2375" t="-10000" r="-2111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타원 1"/>
          <p:cNvSpPr/>
          <p:nvPr/>
        </p:nvSpPr>
        <p:spPr>
          <a:xfrm>
            <a:off x="2903835" y="3874466"/>
            <a:ext cx="570885" cy="388346"/>
          </a:xfrm>
          <a:prstGeom prst="ellipse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7" name="구부러진 연결선 96"/>
          <p:cNvCxnSpPr/>
          <p:nvPr/>
        </p:nvCxnSpPr>
        <p:spPr>
          <a:xfrm rot="16200000" flipH="1">
            <a:off x="1347990" y="5350179"/>
            <a:ext cx="1229700" cy="411627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직선 연결선 95"/>
          <p:cNvCxnSpPr/>
          <p:nvPr/>
        </p:nvCxnSpPr>
        <p:spPr>
          <a:xfrm>
            <a:off x="4821117" y="4063655"/>
            <a:ext cx="0" cy="200404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직선 연결선 97"/>
          <p:cNvCxnSpPr/>
          <p:nvPr/>
        </p:nvCxnSpPr>
        <p:spPr>
          <a:xfrm>
            <a:off x="5792667" y="4040397"/>
            <a:ext cx="0" cy="200404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직선 연결선 98"/>
          <p:cNvCxnSpPr/>
          <p:nvPr/>
        </p:nvCxnSpPr>
        <p:spPr>
          <a:xfrm>
            <a:off x="4821117" y="4807531"/>
            <a:ext cx="97155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0" name="직선 연결선 99"/>
          <p:cNvCxnSpPr/>
          <p:nvPr/>
        </p:nvCxnSpPr>
        <p:spPr>
          <a:xfrm>
            <a:off x="4829921" y="5246920"/>
            <a:ext cx="97155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1" name="직선 연결선 100"/>
          <p:cNvCxnSpPr/>
          <p:nvPr/>
        </p:nvCxnSpPr>
        <p:spPr>
          <a:xfrm>
            <a:off x="4821117" y="5455980"/>
            <a:ext cx="97155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2" name="직선 연결선 101"/>
          <p:cNvCxnSpPr/>
          <p:nvPr/>
        </p:nvCxnSpPr>
        <p:spPr>
          <a:xfrm>
            <a:off x="4821117" y="5660674"/>
            <a:ext cx="97155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3" name="직선 연결선 102"/>
          <p:cNvCxnSpPr/>
          <p:nvPr/>
        </p:nvCxnSpPr>
        <p:spPr>
          <a:xfrm>
            <a:off x="7062018" y="4063654"/>
            <a:ext cx="0" cy="200404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직선 연결선 103"/>
          <p:cNvCxnSpPr/>
          <p:nvPr/>
        </p:nvCxnSpPr>
        <p:spPr>
          <a:xfrm>
            <a:off x="8033568" y="4040396"/>
            <a:ext cx="0" cy="200404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직선 연결선 104"/>
          <p:cNvCxnSpPr/>
          <p:nvPr/>
        </p:nvCxnSpPr>
        <p:spPr>
          <a:xfrm flipV="1">
            <a:off x="4413207" y="5062788"/>
            <a:ext cx="4480001" cy="10641"/>
          </a:xfrm>
          <a:prstGeom prst="line">
            <a:avLst/>
          </a:prstGeom>
          <a:ln w="19050">
            <a:solidFill>
              <a:srgbClr val="0070C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6" name="직선 연결선 105"/>
          <p:cNvCxnSpPr/>
          <p:nvPr/>
        </p:nvCxnSpPr>
        <p:spPr>
          <a:xfrm>
            <a:off x="7070821" y="5208157"/>
            <a:ext cx="97155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7" name="직선 연결선 106"/>
          <p:cNvCxnSpPr/>
          <p:nvPr/>
        </p:nvCxnSpPr>
        <p:spPr>
          <a:xfrm>
            <a:off x="7062018" y="5417217"/>
            <a:ext cx="97155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8" name="직선 연결선 107"/>
          <p:cNvCxnSpPr/>
          <p:nvPr/>
        </p:nvCxnSpPr>
        <p:spPr>
          <a:xfrm>
            <a:off x="7062018" y="5621911"/>
            <a:ext cx="97155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9" name="Picture 34" descr="http://www.artofpop.com/artayana/imgs/reddish_crystal_ball.pn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188" y="4728403"/>
            <a:ext cx="129688" cy="12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42" descr="https://lh3.googleusercontent.com/-x4znwcxcDgU/Uio2SssWeFI/AAAAAAAAABI/c4fJmJxfAu8/s0-d/blue%2Bsphere%2Bfrom%2Bopenclipart.org.pn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599" y="4726735"/>
            <a:ext cx="125553" cy="13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425" y="4728403"/>
            <a:ext cx="122168" cy="12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2" name="그룹 111"/>
          <p:cNvGrpSpPr/>
          <p:nvPr/>
        </p:nvGrpSpPr>
        <p:grpSpPr>
          <a:xfrm>
            <a:off x="4943708" y="5166928"/>
            <a:ext cx="719964" cy="131308"/>
            <a:chOff x="7823164" y="3355234"/>
            <a:chExt cx="959952" cy="168344"/>
          </a:xfrm>
        </p:grpSpPr>
        <p:pic>
          <p:nvPicPr>
            <p:cNvPr id="113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3164" y="3357373"/>
              <a:ext cx="172917" cy="165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4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5712" y="3355234"/>
              <a:ext cx="167404" cy="168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5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8147" y="3357373"/>
              <a:ext cx="162891" cy="160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그룹 115"/>
          <p:cNvGrpSpPr/>
          <p:nvPr/>
        </p:nvGrpSpPr>
        <p:grpSpPr>
          <a:xfrm>
            <a:off x="4946194" y="5378829"/>
            <a:ext cx="719964" cy="131308"/>
            <a:chOff x="7823164" y="3355234"/>
            <a:chExt cx="959952" cy="168344"/>
          </a:xfrm>
        </p:grpSpPr>
        <p:pic>
          <p:nvPicPr>
            <p:cNvPr id="117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3164" y="3357373"/>
              <a:ext cx="172917" cy="165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5712" y="3355234"/>
              <a:ext cx="167404" cy="168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9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8147" y="3357373"/>
              <a:ext cx="162891" cy="160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0" name="그룹 119"/>
          <p:cNvGrpSpPr/>
          <p:nvPr/>
        </p:nvGrpSpPr>
        <p:grpSpPr>
          <a:xfrm>
            <a:off x="7187811" y="5142503"/>
            <a:ext cx="719964" cy="131308"/>
            <a:chOff x="7823164" y="3355234"/>
            <a:chExt cx="959952" cy="168344"/>
          </a:xfrm>
        </p:grpSpPr>
        <p:pic>
          <p:nvPicPr>
            <p:cNvPr id="121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3164" y="3357373"/>
              <a:ext cx="172917" cy="165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5712" y="3355234"/>
              <a:ext cx="167404" cy="168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8147" y="3357373"/>
              <a:ext cx="162891" cy="160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4" name="그룹 123"/>
          <p:cNvGrpSpPr/>
          <p:nvPr/>
        </p:nvGrpSpPr>
        <p:grpSpPr>
          <a:xfrm>
            <a:off x="7196614" y="5352148"/>
            <a:ext cx="719964" cy="131308"/>
            <a:chOff x="7823164" y="3355234"/>
            <a:chExt cx="959952" cy="168344"/>
          </a:xfrm>
        </p:grpSpPr>
        <p:pic>
          <p:nvPicPr>
            <p:cNvPr id="125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3164" y="3357373"/>
              <a:ext cx="172917" cy="165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5712" y="3355234"/>
              <a:ext cx="167404" cy="168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7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8147" y="3357373"/>
              <a:ext cx="162891" cy="160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8" name="그룹 127"/>
          <p:cNvGrpSpPr/>
          <p:nvPr/>
        </p:nvGrpSpPr>
        <p:grpSpPr>
          <a:xfrm>
            <a:off x="7190509" y="5564654"/>
            <a:ext cx="719964" cy="131308"/>
            <a:chOff x="7823164" y="3355234"/>
            <a:chExt cx="959952" cy="168344"/>
          </a:xfrm>
        </p:grpSpPr>
        <p:pic>
          <p:nvPicPr>
            <p:cNvPr id="129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3164" y="3357373"/>
              <a:ext cx="172917" cy="165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0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5712" y="3355234"/>
              <a:ext cx="167404" cy="168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1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8147" y="3357373"/>
              <a:ext cx="162891" cy="160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/>
              <p:cNvSpPr txBox="1"/>
              <p:nvPr/>
            </p:nvSpPr>
            <p:spPr>
              <a:xfrm>
                <a:off x="6614030" y="4742452"/>
                <a:ext cx="7028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𝑬</m:t>
                      </m:r>
                      <m:r>
                        <a:rPr lang="en-US" altLang="ko-KR" sz="1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altLang="ko-KR" sz="1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ko-KR" alt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2" name="TextBox 1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030" y="4742452"/>
                <a:ext cx="702820" cy="307777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" name="직사각형 132"/>
          <p:cNvSpPr/>
          <p:nvPr/>
        </p:nvSpPr>
        <p:spPr>
          <a:xfrm>
            <a:off x="5099916" y="5823477"/>
            <a:ext cx="6078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kern="100" spc="300" dirty="0" err="1">
                <a:ln>
                  <a:solidFill>
                    <a:schemeClr val="bg1">
                      <a:alpha val="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u,d</a:t>
            </a:r>
            <a:endParaRPr lang="ko-KR" alt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4" name="직사각형 133"/>
          <p:cNvSpPr/>
          <p:nvPr/>
        </p:nvSpPr>
        <p:spPr>
          <a:xfrm>
            <a:off x="7423840" y="5832289"/>
            <a:ext cx="3177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kern="100" spc="300" dirty="0">
                <a:ln>
                  <a:solidFill>
                    <a:schemeClr val="bg1">
                      <a:alpha val="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s</a:t>
            </a:r>
            <a:endParaRPr lang="ko-KR" alt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/>
              <p:cNvSpPr txBox="1"/>
              <p:nvPr/>
            </p:nvSpPr>
            <p:spPr>
              <a:xfrm>
                <a:off x="8033568" y="5062788"/>
                <a:ext cx="111043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p>
                          <m: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𝒑</m:t>
                          </m:r>
                        </m:sup>
                      </m:sSup>
                      <m:r>
                        <a:rPr lang="en-US" altLang="ko-KR" sz="14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/</m:t>
                          </m:r>
                          <m: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altLang="ko-KR" sz="14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ko-KR" alt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5" name="TextBox 1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568" y="5062788"/>
                <a:ext cx="1110432" cy="307777"/>
              </a:xfrm>
              <a:prstGeom prst="rect">
                <a:avLst/>
              </a:prstGeom>
              <a:blipFill>
                <a:blip r:embed="rId35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6" name="타원 135"/>
          <p:cNvSpPr>
            <a:spLocks noChangeAspect="1"/>
          </p:cNvSpPr>
          <p:nvPr/>
        </p:nvSpPr>
        <p:spPr>
          <a:xfrm>
            <a:off x="6224692" y="4903498"/>
            <a:ext cx="337124" cy="337124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직사각형 136"/>
              <p:cNvSpPr/>
              <p:nvPr/>
            </p:nvSpPr>
            <p:spPr>
              <a:xfrm>
                <a:off x="6060283" y="5233859"/>
                <a:ext cx="76976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𝒄</m:t>
                    </m:r>
                    <m:r>
                      <a:rPr lang="en-US" altLang="ko-KR" b="0" i="1" smtClean="0">
                        <a:solidFill>
                          <a:srgbClr val="CC99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  <m:r>
                      <a:rPr lang="en-US" altLang="ko-KR" b="1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altLang="ko-KR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𝒃</m:t>
                    </m:r>
                    <m:r>
                      <a:rPr lang="en-US" altLang="ko-KR" b="1" i="1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)</m:t>
                    </m:r>
                  </m:oMath>
                </a14:m>
                <a:r>
                  <a:rPr lang="en-US" altLang="ko-KR" sz="2000" dirty="0">
                    <a:solidFill>
                      <a:schemeClr val="tx1"/>
                    </a:solidFill>
                  </a:rPr>
                  <a:t> </a:t>
                </a:r>
                <a:endParaRPr lang="ko-KR" alt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7" name="직사각형 1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0283" y="5233859"/>
                <a:ext cx="769763" cy="400110"/>
              </a:xfrm>
              <a:prstGeom prst="rect">
                <a:avLst/>
              </a:prstGeom>
              <a:blipFill>
                <a:blip r:embed="rId36"/>
                <a:stretch>
                  <a:fillRect b="-2153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8" name="타원 137"/>
          <p:cNvSpPr/>
          <p:nvPr/>
        </p:nvSpPr>
        <p:spPr>
          <a:xfrm>
            <a:off x="4533518" y="4633366"/>
            <a:ext cx="1491195" cy="30777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9" name="구부러진 연결선 138"/>
          <p:cNvCxnSpPr>
            <a:stCxn id="138" idx="5"/>
          </p:cNvCxnSpPr>
          <p:nvPr/>
        </p:nvCxnSpPr>
        <p:spPr>
          <a:xfrm rot="16200000" flipH="1">
            <a:off x="5674179" y="5028224"/>
            <a:ext cx="1247436" cy="98312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직사각형 139"/>
              <p:cNvSpPr/>
              <p:nvPr/>
            </p:nvSpPr>
            <p:spPr>
              <a:xfrm>
                <a:off x="4560840" y="6143506"/>
                <a:ext cx="4137494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dist"/>
                <a:r>
                  <a:rPr lang="en-US" altLang="ko-KR" sz="1400" b="1" kern="100" spc="-70" dirty="0" smtClean="0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rgbClr val="7030A0"/>
                    </a:solidFill>
                    <a:latin typeface="나눔바른고딕 UltraLight"/>
                  </a:rPr>
                  <a:t>Mean meson field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1" i="1" kern="100" spc="-70" smtClean="0">
                            <a:ln>
                              <a:solidFill>
                                <a:prstClr val="white">
                                  <a:alpha val="0"/>
                                </a:prstClr>
                              </a:solidFill>
                            </a:ln>
                            <a:solidFill>
                              <a:srgbClr val="7030A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1" i="1" kern="100" spc="-70" smtClean="0">
                            <a:ln>
                              <a:solidFill>
                                <a:prstClr val="white">
                                  <a:alpha val="0"/>
                                </a:prstClr>
                              </a:solidFill>
                            </a:ln>
                            <a:solidFill>
                              <a:srgbClr val="7030A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en-US" altLang="ko-KR" sz="1400" b="1" i="1" kern="100" spc="-70" smtClean="0">
                            <a:ln>
                              <a:solidFill>
                                <a:prstClr val="white">
                                  <a:alpha val="0"/>
                                </a:prstClr>
                              </a:solidFill>
                            </a:ln>
                            <a:solidFill>
                              <a:srgbClr val="7030A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𝒄</m:t>
                        </m:r>
                      </m:sub>
                    </m:sSub>
                    <m:r>
                      <a:rPr lang="en-US" altLang="ko-KR" sz="1400" b="1" i="1" kern="100" spc="-70" smtClean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−</m:t>
                    </m:r>
                    <m:r>
                      <a:rPr lang="en-US" altLang="ko-KR" sz="1400" b="1" i="1" kern="100" spc="-70" smtClean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𝟏</m:t>
                    </m:r>
                  </m:oMath>
                </a14:m>
                <a:r>
                  <a:rPr lang="en-US" altLang="ko-KR" sz="1400" b="1" kern="100" spc="-70" dirty="0" smtClean="0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나눔바른고딕 UltraLight"/>
                  </a:rPr>
                  <a:t> </a:t>
                </a:r>
                <a:r>
                  <a:rPr lang="en-US" altLang="ko-KR" sz="1400" b="1" kern="100" spc="-70" dirty="0" smtClean="0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rgbClr val="7030A0"/>
                    </a:solidFill>
                    <a:latin typeface="나눔바른고딕 UltraLight"/>
                  </a:rPr>
                  <a:t>valence quarks</a:t>
                </a:r>
                <a:endParaRPr lang="ko-KR" altLang="en-US" sz="1400" b="1" kern="100" spc="-70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030A0"/>
                  </a:solidFill>
                  <a:latin typeface="나눔바른고딕 UltraLight"/>
                </a:endParaRPr>
              </a:p>
            </p:txBody>
          </p:sp>
        </mc:Choice>
        <mc:Fallback xmlns="">
          <p:sp>
            <p:nvSpPr>
              <p:cNvPr id="140" name="직사각형 1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840" y="6143506"/>
                <a:ext cx="4137494" cy="307777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1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212" y="4717167"/>
            <a:ext cx="122168" cy="12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732" y="5170423"/>
            <a:ext cx="122168" cy="12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18" y="5382324"/>
            <a:ext cx="122168" cy="12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18" y="5596950"/>
            <a:ext cx="122168" cy="12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594" y="5132935"/>
            <a:ext cx="122168" cy="12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397" y="5342580"/>
            <a:ext cx="122168" cy="12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292" y="5555086"/>
            <a:ext cx="122168" cy="12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8" name="그룹 147"/>
          <p:cNvGrpSpPr/>
          <p:nvPr/>
        </p:nvGrpSpPr>
        <p:grpSpPr>
          <a:xfrm>
            <a:off x="4946194" y="5580392"/>
            <a:ext cx="719964" cy="131308"/>
            <a:chOff x="7823164" y="3355234"/>
            <a:chExt cx="959952" cy="168344"/>
          </a:xfrm>
        </p:grpSpPr>
        <p:pic>
          <p:nvPicPr>
            <p:cNvPr id="149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3164" y="3357373"/>
              <a:ext cx="172917" cy="165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0" name="Picture 42" descr="https://lh3.googleusercontent.com/-x4znwcxcDgU/Uio2SssWeFI/AAAAAAAAABI/c4fJmJxfAu8/s0-d/blue%2Bsphere%2Bfrom%2Bopenclipart.org.png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5712" y="3355234"/>
              <a:ext cx="167404" cy="1683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1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8147" y="3357373"/>
              <a:ext cx="162891" cy="160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TextBox 151"/>
              <p:cNvSpPr txBox="1"/>
              <p:nvPr/>
            </p:nvSpPr>
            <p:spPr>
              <a:xfrm>
                <a:off x="5215694" y="3893480"/>
                <a:ext cx="32287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 dirty="0" smtClean="0"/>
                  <a:t>Singly heavy baryons (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𝒒𝒒</m:t>
                    </m:r>
                    <m:r>
                      <a:rPr lang="en-US" altLang="ko-KR" b="1" i="1" smtClean="0">
                        <a:latin typeface="Cambria Math"/>
                      </a:rPr>
                      <m:t>𝑸</m:t>
                    </m:r>
                  </m:oMath>
                </a14:m>
                <a:r>
                  <a:rPr lang="en-US" altLang="ko-KR" b="1" dirty="0" smtClean="0"/>
                  <a:t>)</a:t>
                </a:r>
                <a:endParaRPr lang="ko-KR" altLang="en-US" b="1" dirty="0"/>
              </a:p>
            </p:txBody>
          </p:sp>
        </mc:Choice>
        <mc:Fallback xmlns="">
          <p:sp>
            <p:nvSpPr>
              <p:cNvPr id="152" name="TextBox 1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694" y="3893480"/>
                <a:ext cx="3228704" cy="369332"/>
              </a:xfrm>
              <a:prstGeom prst="rect">
                <a:avLst/>
              </a:prstGeom>
              <a:blipFill>
                <a:blip r:embed="rId39"/>
                <a:stretch>
                  <a:fillRect l="-1701" t="-10000" r="-1323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" name="타원 152"/>
          <p:cNvSpPr/>
          <p:nvPr/>
        </p:nvSpPr>
        <p:spPr>
          <a:xfrm>
            <a:off x="7735916" y="3884381"/>
            <a:ext cx="388348" cy="388346"/>
          </a:xfrm>
          <a:prstGeom prst="ellipse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23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5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000"/>
                            </p:stCondLst>
                            <p:childTnLst>
                              <p:par>
                                <p:cTn id="2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500"/>
                            </p:stCondLst>
                            <p:childTnLst>
                              <p:par>
                                <p:cTn id="2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4" grpId="0"/>
      <p:bldP spid="26" grpId="0"/>
      <p:bldP spid="28" grpId="0"/>
      <p:bldP spid="30" grpId="0"/>
      <p:bldP spid="31" grpId="0"/>
      <p:bldP spid="32" grpId="0"/>
      <p:bldP spid="33" grpId="0"/>
      <p:bldP spid="34" grpId="0"/>
      <p:bldP spid="73" grpId="0"/>
      <p:bldP spid="91" grpId="0"/>
      <p:bldP spid="2" grpId="0" animBg="1"/>
      <p:bldP spid="132" grpId="0"/>
      <p:bldP spid="133" grpId="0"/>
      <p:bldP spid="134" grpId="0"/>
      <p:bldP spid="135" grpId="0"/>
      <p:bldP spid="136" grpId="0" animBg="1"/>
      <p:bldP spid="137" grpId="0"/>
      <p:bldP spid="138" grpId="0" animBg="1"/>
      <p:bldP spid="140" grpId="0"/>
      <p:bldP spid="152" grpId="0"/>
      <p:bldP spid="1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70000"/>
                <a:satMod val="25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타원 4">
                <a:extLst>
                  <a:ext uri="{FF2B5EF4-FFF2-40B4-BE49-F238E27FC236}">
                    <a16:creationId xmlns:a16="http://schemas.microsoft.com/office/drawing/2014/main" id="{B3878EDB-6A57-4442-AA48-87BE7C5A29F9}"/>
                  </a:ext>
                </a:extLst>
              </p:cNvPr>
              <p:cNvSpPr/>
              <p:nvPr/>
            </p:nvSpPr>
            <p:spPr>
              <a:xfrm>
                <a:off x="186503" y="588652"/>
                <a:ext cx="1235576" cy="674409"/>
              </a:xfrm>
              <a:prstGeom prst="ellipse">
                <a:avLst/>
              </a:prstGeom>
              <a:solidFill>
                <a:srgbClr val="0D0D0D">
                  <a:alpha val="90000"/>
                </a:srgbClr>
              </a:solidFill>
              <a:ln w="3175">
                <a:gradFill>
                  <a:gsLst>
                    <a:gs pos="0">
                      <a:srgbClr val="272727">
                        <a:alpha val="0"/>
                      </a:srgbClr>
                    </a:gs>
                    <a:gs pos="30000">
                      <a:srgbClr val="C3C3C3">
                        <a:alpha val="55000"/>
                      </a:srgbClr>
                    </a:gs>
                    <a:gs pos="100000">
                      <a:srgbClr val="0D0D0D">
                        <a:alpha val="0"/>
                      </a:srgbClr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ko-KR" sz="2800" b="0" i="1" smtClean="0">
                        <a:latin typeface="Cambria Math"/>
                      </a:rPr>
                      <m:t>𝑢</m:t>
                    </m:r>
                    <m:r>
                      <a:rPr lang="en-US" altLang="ko-KR" sz="2800" b="0" i="1" smtClean="0">
                        <a:latin typeface="Cambria Math"/>
                      </a:rPr>
                      <m:t>, </m:t>
                    </m:r>
                    <m:r>
                      <a:rPr lang="en-US" altLang="ko-KR" sz="2800" b="0" i="1" smtClean="0">
                        <a:latin typeface="Cambria Math"/>
                      </a:rPr>
                      <m:t>𝑑</m:t>
                    </m:r>
                    <m:r>
                      <a:rPr lang="en-US" altLang="ko-KR" sz="2800" b="0" i="1" smtClean="0">
                        <a:latin typeface="Cambria Math"/>
                      </a:rPr>
                      <m:t>, </m:t>
                    </m:r>
                    <m:r>
                      <a:rPr lang="en-US" altLang="ko-KR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/>
                      </a:rPr>
                      <m:t>𝑠</m:t>
                    </m:r>
                  </m:oMath>
                </a14:m>
                <a:r>
                  <a:rPr lang="en-US" altLang="ko-KR" dirty="0" smtClean="0"/>
                  <a:t> 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5" name="타원 4">
                <a:extLst>
                  <a:ext uri="{FF2B5EF4-FFF2-40B4-BE49-F238E27FC236}">
                    <a16:creationId xmlns:a16="http://schemas.microsoft.com/office/drawing/2014/main" id="{B3878EDB-6A57-4442-AA48-87BE7C5A29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503" y="588652"/>
                <a:ext cx="1235576" cy="674409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 w="3175">
                <a:gradFill>
                  <a:gsLst>
                    <a:gs pos="0">
                      <a:srgbClr val="272727">
                        <a:alpha val="0"/>
                      </a:srgbClr>
                    </a:gs>
                    <a:gs pos="30000">
                      <a:srgbClr val="C3C3C3">
                        <a:alpha val="55000"/>
                      </a:srgbClr>
                    </a:gs>
                    <a:gs pos="100000">
                      <a:srgbClr val="0D0D0D">
                        <a:alpha val="0"/>
                      </a:srgbClr>
                    </a:gs>
                  </a:gsLst>
                  <a:lin ang="2700000" scaled="0"/>
                </a:gra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타원 5">
                <a:extLst>
                  <a:ext uri="{FF2B5EF4-FFF2-40B4-BE49-F238E27FC236}">
                    <a16:creationId xmlns:a16="http://schemas.microsoft.com/office/drawing/2014/main" id="{B3878EDB-6A57-4442-AA48-87BE7C5A29F9}"/>
                  </a:ext>
                </a:extLst>
              </p:cNvPr>
              <p:cNvSpPr/>
              <p:nvPr/>
            </p:nvSpPr>
            <p:spPr>
              <a:xfrm>
                <a:off x="1549188" y="710266"/>
                <a:ext cx="1114581" cy="552795"/>
              </a:xfrm>
              <a:prstGeom prst="ellipse">
                <a:avLst/>
              </a:prstGeom>
              <a:solidFill>
                <a:srgbClr val="0D0D0D">
                  <a:alpha val="90000"/>
                </a:srgbClr>
              </a:solidFill>
              <a:ln w="3175">
                <a:gradFill>
                  <a:gsLst>
                    <a:gs pos="0">
                      <a:srgbClr val="272727">
                        <a:alpha val="0"/>
                      </a:srgbClr>
                    </a:gs>
                    <a:gs pos="30000">
                      <a:srgbClr val="C3C3C3">
                        <a:alpha val="55000"/>
                      </a:srgbClr>
                    </a:gs>
                    <a:gs pos="100000">
                      <a:srgbClr val="0D0D0D">
                        <a:alpha val="0"/>
                      </a:srgbClr>
                    </a:gs>
                  </a:gsLst>
                  <a:lin ang="27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altLang="ko-KR" sz="2800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𝒄</m:t>
                    </m:r>
                    <m:r>
                      <a:rPr lang="en-US" altLang="ko-KR" sz="2800" b="0" i="1" smtClean="0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r>
                      <a:rPr lang="en-US" altLang="ko-KR" sz="2800" b="1" i="1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𝒃</m:t>
                    </m:r>
                  </m:oMath>
                </a14:m>
                <a:r>
                  <a:rPr lang="en-US" altLang="ko-KR" dirty="0" smtClean="0">
                    <a:solidFill>
                      <a:srgbClr val="0070C0"/>
                    </a:solidFill>
                  </a:rPr>
                  <a:t> </a:t>
                </a:r>
                <a:endParaRPr lang="ko-KR" alt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타원 5">
                <a:extLst>
                  <a:ext uri="{FF2B5EF4-FFF2-40B4-BE49-F238E27FC236}">
                    <a16:creationId xmlns:a16="http://schemas.microsoft.com/office/drawing/2014/main" id="{B3878EDB-6A57-4442-AA48-87BE7C5A29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188" y="710266"/>
                <a:ext cx="1114581" cy="552795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 w="3175">
                <a:gradFill>
                  <a:gsLst>
                    <a:gs pos="0">
                      <a:srgbClr val="272727">
                        <a:alpha val="0"/>
                      </a:srgbClr>
                    </a:gs>
                    <a:gs pos="30000">
                      <a:srgbClr val="C3C3C3">
                        <a:alpha val="55000"/>
                      </a:srgbClr>
                    </a:gs>
                    <a:gs pos="100000">
                      <a:srgbClr val="0D0D0D">
                        <a:alpha val="0"/>
                      </a:srgbClr>
                    </a:gs>
                  </a:gsLst>
                  <a:lin ang="2700000" scaled="0"/>
                </a:gra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7544" y="1907954"/>
                <a:ext cx="2126993" cy="462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3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⨂3</m:t>
                    </m:r>
                  </m:oMath>
                </a14:m>
                <a:r>
                  <a:rPr lang="ko-KR" altLang="en-US" sz="24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4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=  </m:t>
                    </m:r>
                    <m:acc>
                      <m:accPr>
                        <m:chr m:val="̅"/>
                        <m:ctrlPr>
                          <a:rPr lang="en-US" altLang="ko-KR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24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e>
                    </m:acc>
                    <m:r>
                      <a:rPr lang="en-US" altLang="ko-KR" sz="240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⊕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6</m:t>
                    </m:r>
                  </m:oMath>
                </a14:m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07954"/>
                <a:ext cx="2126993" cy="462434"/>
              </a:xfrm>
              <a:prstGeom prst="rect">
                <a:avLst/>
              </a:prstGeom>
              <a:blipFill>
                <a:blip r:embed="rId5"/>
                <a:stretch>
                  <a:fillRect l="-860" r="-287" b="-1184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타원 103"/>
          <p:cNvSpPr/>
          <p:nvPr/>
        </p:nvSpPr>
        <p:spPr>
          <a:xfrm>
            <a:off x="143470" y="539802"/>
            <a:ext cx="1345101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5" name="구부러진 연결선 104"/>
          <p:cNvCxnSpPr/>
          <p:nvPr/>
        </p:nvCxnSpPr>
        <p:spPr>
          <a:xfrm rot="5400000">
            <a:off x="371422" y="1513460"/>
            <a:ext cx="711816" cy="21102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구부러진 연결선 105"/>
          <p:cNvCxnSpPr/>
          <p:nvPr/>
        </p:nvCxnSpPr>
        <p:spPr>
          <a:xfrm rot="16200000" flipH="1">
            <a:off x="634500" y="1555515"/>
            <a:ext cx="711819" cy="126911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직선 연결선 195"/>
          <p:cNvCxnSpPr>
            <a:stCxn id="198" idx="2"/>
          </p:cNvCxnSpPr>
          <p:nvPr/>
        </p:nvCxnSpPr>
        <p:spPr>
          <a:xfrm flipH="1" flipV="1">
            <a:off x="4482081" y="798075"/>
            <a:ext cx="594834" cy="1011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직선 연결선 196"/>
          <p:cNvCxnSpPr>
            <a:stCxn id="198" idx="4"/>
          </p:cNvCxnSpPr>
          <p:nvPr/>
        </p:nvCxnSpPr>
        <p:spPr>
          <a:xfrm flipV="1">
            <a:off x="5112919" y="801902"/>
            <a:ext cx="595482" cy="1045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타원 197"/>
          <p:cNvSpPr/>
          <p:nvPr/>
        </p:nvSpPr>
        <p:spPr>
          <a:xfrm>
            <a:off x="5076915" y="1772125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9" name="타원 198"/>
          <p:cNvSpPr/>
          <p:nvPr/>
        </p:nvSpPr>
        <p:spPr>
          <a:xfrm>
            <a:off x="4438545" y="772918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0" name="타원 199"/>
          <p:cNvSpPr/>
          <p:nvPr/>
        </p:nvSpPr>
        <p:spPr>
          <a:xfrm>
            <a:off x="5677921" y="771746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1" name="직선 연결선 200"/>
          <p:cNvCxnSpPr>
            <a:stCxn id="199" idx="6"/>
            <a:endCxn id="200" idx="2"/>
          </p:cNvCxnSpPr>
          <p:nvPr/>
        </p:nvCxnSpPr>
        <p:spPr>
          <a:xfrm flipV="1">
            <a:off x="4510553" y="809521"/>
            <a:ext cx="1167368" cy="1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직선 연결선 201"/>
          <p:cNvCxnSpPr>
            <a:stCxn id="204" idx="2"/>
          </p:cNvCxnSpPr>
          <p:nvPr/>
        </p:nvCxnSpPr>
        <p:spPr>
          <a:xfrm flipH="1" flipV="1">
            <a:off x="5119091" y="423997"/>
            <a:ext cx="594834" cy="1011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직선 연결선 202"/>
          <p:cNvCxnSpPr>
            <a:stCxn id="204" idx="4"/>
          </p:cNvCxnSpPr>
          <p:nvPr/>
        </p:nvCxnSpPr>
        <p:spPr>
          <a:xfrm flipV="1">
            <a:off x="5749929" y="427824"/>
            <a:ext cx="595482" cy="1045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타원 203"/>
          <p:cNvSpPr/>
          <p:nvPr/>
        </p:nvSpPr>
        <p:spPr>
          <a:xfrm>
            <a:off x="5713925" y="1398047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5" name="타원 204"/>
          <p:cNvSpPr/>
          <p:nvPr/>
        </p:nvSpPr>
        <p:spPr>
          <a:xfrm>
            <a:off x="5075555" y="398840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6" name="타원 205"/>
          <p:cNvSpPr/>
          <p:nvPr/>
        </p:nvSpPr>
        <p:spPr>
          <a:xfrm>
            <a:off x="6314931" y="397668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7" name="직선 연결선 206"/>
          <p:cNvCxnSpPr>
            <a:stCxn id="205" idx="6"/>
            <a:endCxn id="206" idx="2"/>
          </p:cNvCxnSpPr>
          <p:nvPr/>
        </p:nvCxnSpPr>
        <p:spPr>
          <a:xfrm flipV="1">
            <a:off x="5147563" y="435443"/>
            <a:ext cx="1167368" cy="1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직선 연결선 207"/>
          <p:cNvCxnSpPr>
            <a:stCxn id="210" idx="2"/>
          </p:cNvCxnSpPr>
          <p:nvPr/>
        </p:nvCxnSpPr>
        <p:spPr>
          <a:xfrm flipH="1" flipV="1">
            <a:off x="3794831" y="430110"/>
            <a:ext cx="594834" cy="1011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직선 연결선 208"/>
          <p:cNvCxnSpPr>
            <a:stCxn id="210" idx="4"/>
          </p:cNvCxnSpPr>
          <p:nvPr/>
        </p:nvCxnSpPr>
        <p:spPr>
          <a:xfrm flipV="1">
            <a:off x="4425669" y="433937"/>
            <a:ext cx="595482" cy="1045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타원 209"/>
          <p:cNvSpPr/>
          <p:nvPr/>
        </p:nvSpPr>
        <p:spPr>
          <a:xfrm>
            <a:off x="4389665" y="1404160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1" name="타원 210"/>
          <p:cNvSpPr/>
          <p:nvPr/>
        </p:nvSpPr>
        <p:spPr>
          <a:xfrm>
            <a:off x="3751295" y="404953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2" name="타원 211"/>
          <p:cNvSpPr/>
          <p:nvPr/>
        </p:nvSpPr>
        <p:spPr>
          <a:xfrm>
            <a:off x="4990671" y="403781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3" name="직선 연결선 212"/>
          <p:cNvCxnSpPr>
            <a:stCxn id="211" idx="6"/>
            <a:endCxn id="212" idx="2"/>
          </p:cNvCxnSpPr>
          <p:nvPr/>
        </p:nvCxnSpPr>
        <p:spPr>
          <a:xfrm flipV="1">
            <a:off x="3823303" y="441556"/>
            <a:ext cx="1167368" cy="1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직선 연결선 213"/>
          <p:cNvCxnSpPr>
            <a:stCxn id="216" idx="2"/>
          </p:cNvCxnSpPr>
          <p:nvPr/>
        </p:nvCxnSpPr>
        <p:spPr>
          <a:xfrm flipH="1" flipV="1">
            <a:off x="4482081" y="1513034"/>
            <a:ext cx="594834" cy="1011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직선 연결선 214"/>
          <p:cNvCxnSpPr>
            <a:stCxn id="216" idx="4"/>
          </p:cNvCxnSpPr>
          <p:nvPr/>
        </p:nvCxnSpPr>
        <p:spPr>
          <a:xfrm flipV="1">
            <a:off x="5112919" y="1516861"/>
            <a:ext cx="595482" cy="1045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타원 215"/>
          <p:cNvSpPr/>
          <p:nvPr/>
        </p:nvSpPr>
        <p:spPr>
          <a:xfrm>
            <a:off x="5076915" y="2487084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" name="타원 216"/>
          <p:cNvSpPr/>
          <p:nvPr/>
        </p:nvSpPr>
        <p:spPr>
          <a:xfrm>
            <a:off x="4438545" y="1487877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" name="타원 217"/>
          <p:cNvSpPr/>
          <p:nvPr/>
        </p:nvSpPr>
        <p:spPr>
          <a:xfrm>
            <a:off x="5677921" y="1486705"/>
            <a:ext cx="72008" cy="755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9" name="직선 연결선 218"/>
          <p:cNvCxnSpPr>
            <a:stCxn id="217" idx="6"/>
            <a:endCxn id="218" idx="2"/>
          </p:cNvCxnSpPr>
          <p:nvPr/>
        </p:nvCxnSpPr>
        <p:spPr>
          <a:xfrm flipV="1">
            <a:off x="4510553" y="1524480"/>
            <a:ext cx="1167368" cy="1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0" name="그림 2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3741" y="365131"/>
            <a:ext cx="2755631" cy="2286198"/>
          </a:xfrm>
          <a:prstGeom prst="rect">
            <a:avLst/>
          </a:prstGeom>
        </p:spPr>
      </p:pic>
      <p:pic>
        <p:nvPicPr>
          <p:cNvPr id="221" name="그림 2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3512" y="368871"/>
            <a:ext cx="1432684" cy="12863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TextBox 221"/>
              <p:cNvSpPr txBox="1"/>
              <p:nvPr/>
            </p:nvSpPr>
            <p:spPr>
              <a:xfrm>
                <a:off x="4444411" y="2739987"/>
                <a:ext cx="641706" cy="2842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22" name="TextBox 2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411" y="2739987"/>
                <a:ext cx="641706" cy="284248"/>
              </a:xfrm>
              <a:prstGeom prst="rect">
                <a:avLst/>
              </a:prstGeom>
              <a:blipFill>
                <a:blip r:embed="rId8"/>
                <a:stretch>
                  <a:fillRect b="-3829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3" name="TextBox 222"/>
              <p:cNvSpPr txBox="1"/>
              <p:nvPr/>
            </p:nvSpPr>
            <p:spPr>
              <a:xfrm>
                <a:off x="4659190" y="2675092"/>
                <a:ext cx="839906" cy="410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⨂</m:t>
                      </m:r>
                    </m:oMath>
                  </m:oMathPara>
                </a14:m>
                <a:endParaRPr lang="ko-KR" altLang="en-US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23" name="TextBox 2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190" y="2675092"/>
                <a:ext cx="839906" cy="410581"/>
              </a:xfrm>
              <a:prstGeom prst="rect">
                <a:avLst/>
              </a:prstGeom>
              <a:blipFill>
                <a:blip r:embed="rId9"/>
                <a:stretch>
                  <a:fillRect b="-1044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4" name="TextBox 223"/>
              <p:cNvSpPr txBox="1"/>
              <p:nvPr/>
            </p:nvSpPr>
            <p:spPr>
              <a:xfrm>
                <a:off x="5071212" y="2741246"/>
                <a:ext cx="641706" cy="2842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24" name="TextBox 2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212" y="2741246"/>
                <a:ext cx="641706" cy="284248"/>
              </a:xfrm>
              <a:prstGeom prst="rect">
                <a:avLst/>
              </a:prstGeom>
              <a:blipFill>
                <a:blip r:embed="rId10"/>
                <a:stretch>
                  <a:fillRect b="-3913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5" name="TextBox 224"/>
              <p:cNvSpPr txBox="1"/>
              <p:nvPr/>
            </p:nvSpPr>
            <p:spPr>
              <a:xfrm>
                <a:off x="2531731" y="4357710"/>
                <a:ext cx="5293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⊕</m:t>
                      </m:r>
                    </m:oMath>
                  </m:oMathPara>
                </a14:m>
                <a:endParaRPr lang="ko-KR" altLang="en-US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25" name="TextBox 2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1731" y="4357710"/>
                <a:ext cx="529311" cy="400110"/>
              </a:xfrm>
              <a:prstGeom prst="rect">
                <a:avLst/>
              </a:prstGeom>
              <a:blipFill>
                <a:blip r:embed="rId11"/>
                <a:stretch>
                  <a:fillRect r="-2299" b="-2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6" name="TextBox 225"/>
              <p:cNvSpPr txBox="1"/>
              <p:nvPr/>
            </p:nvSpPr>
            <p:spPr>
              <a:xfrm>
                <a:off x="4221735" y="6158745"/>
                <a:ext cx="641706" cy="2842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[ </m:t>
                      </m:r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26" name="TextBox 2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1735" y="6158745"/>
                <a:ext cx="641706" cy="284248"/>
              </a:xfrm>
              <a:prstGeom prst="rect">
                <a:avLst/>
              </a:prstGeom>
              <a:blipFill>
                <a:blip r:embed="rId12"/>
                <a:stretch>
                  <a:fillRect b="-3829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7" name="TextBox 226"/>
              <p:cNvSpPr txBox="1"/>
              <p:nvPr/>
            </p:nvSpPr>
            <p:spPr>
              <a:xfrm>
                <a:off x="1045890" y="6190853"/>
                <a:ext cx="482504" cy="2778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[ </m:t>
                      </m:r>
                      <m:acc>
                        <m:accPr>
                          <m:chr m:val="̅"/>
                          <m:ctrlPr>
                            <a:rPr lang="en-US" altLang="ko-KR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acc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27" name="TextBox 2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890" y="6190853"/>
                <a:ext cx="482504" cy="277897"/>
              </a:xfrm>
              <a:prstGeom prst="rect">
                <a:avLst/>
              </a:prstGeom>
              <a:blipFill>
                <a:blip r:embed="rId13"/>
                <a:stretch>
                  <a:fillRect l="-15190" t="-2222" r="-40506" b="-4222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TextBox 227"/>
              <p:cNvSpPr txBox="1"/>
              <p:nvPr/>
            </p:nvSpPr>
            <p:spPr>
              <a:xfrm rot="5400000">
                <a:off x="4631247" y="3114939"/>
                <a:ext cx="98889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28" name="TextBox 2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4631247" y="3114939"/>
                <a:ext cx="988895" cy="276999"/>
              </a:xfrm>
              <a:prstGeom prst="rect">
                <a:avLst/>
              </a:prstGeom>
              <a:blipFill>
                <a:blip r:embed="rId14"/>
                <a:stretch>
                  <a:fillRect l="-869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9" name="TextBox 228"/>
              <p:cNvSpPr txBox="1"/>
              <p:nvPr/>
            </p:nvSpPr>
            <p:spPr>
              <a:xfrm>
                <a:off x="2551785" y="6100814"/>
                <a:ext cx="5293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⊕</m:t>
                      </m:r>
                    </m:oMath>
                  </m:oMathPara>
                </a14:m>
                <a:endParaRPr lang="ko-KR" altLang="en-US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29" name="TextBox 2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1785" y="6100814"/>
                <a:ext cx="529311" cy="400110"/>
              </a:xfrm>
              <a:prstGeom prst="rect">
                <a:avLst/>
              </a:prstGeom>
              <a:blipFill>
                <a:blip r:embed="rId15"/>
                <a:stretch>
                  <a:fillRect r="-2326" b="-1846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1" name="TextBox 230"/>
              <p:cNvSpPr txBox="1"/>
              <p:nvPr/>
            </p:nvSpPr>
            <p:spPr>
              <a:xfrm>
                <a:off x="5710161" y="532283"/>
                <a:ext cx="2308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𝒖</m:t>
                      </m:r>
                    </m:oMath>
                  </m:oMathPara>
                </a14:m>
                <a:endParaRPr lang="ko-KR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1" name="TextBox 2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0161" y="532283"/>
                <a:ext cx="230832" cy="276999"/>
              </a:xfrm>
              <a:prstGeom prst="rect">
                <a:avLst/>
              </a:prstGeom>
              <a:blipFill>
                <a:blip r:embed="rId16"/>
                <a:stretch>
                  <a:fillRect l="-10526" r="-21053" b="-130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2" name="TextBox 231"/>
              <p:cNvSpPr txBox="1"/>
              <p:nvPr/>
            </p:nvSpPr>
            <p:spPr>
              <a:xfrm>
                <a:off x="4167682" y="535741"/>
                <a:ext cx="2308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ko-KR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2" name="TextBox 2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7682" y="535741"/>
                <a:ext cx="230832" cy="276999"/>
              </a:xfrm>
              <a:prstGeom prst="rect">
                <a:avLst/>
              </a:prstGeom>
              <a:blipFill>
                <a:blip r:embed="rId17"/>
                <a:stretch>
                  <a:fillRect l="-23684" r="-31579" b="-2444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3" name="TextBox 232"/>
              <p:cNvSpPr txBox="1"/>
              <p:nvPr/>
            </p:nvSpPr>
            <p:spPr>
              <a:xfrm>
                <a:off x="5088939" y="1842582"/>
                <a:ext cx="1971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ko-KR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3" name="TextBox 2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8939" y="1842582"/>
                <a:ext cx="197170" cy="276999"/>
              </a:xfrm>
              <a:prstGeom prst="rect">
                <a:avLst/>
              </a:prstGeom>
              <a:blipFill>
                <a:blip r:embed="rId18"/>
                <a:stretch>
                  <a:fillRect l="-12500" r="-25000" b="-130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4" name="TextBox 233"/>
              <p:cNvSpPr txBox="1"/>
              <p:nvPr/>
            </p:nvSpPr>
            <p:spPr>
              <a:xfrm>
                <a:off x="6414258" y="124496"/>
                <a:ext cx="2308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𝒖</m:t>
                      </m:r>
                    </m:oMath>
                  </m:oMathPara>
                </a14:m>
                <a:endParaRPr lang="ko-KR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4" name="TextBox 2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258" y="124496"/>
                <a:ext cx="230832" cy="276999"/>
              </a:xfrm>
              <a:prstGeom prst="rect">
                <a:avLst/>
              </a:prstGeom>
              <a:blipFill>
                <a:blip r:embed="rId19"/>
                <a:stretch>
                  <a:fillRect l="-10526" r="-23684" b="-130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5" name="TextBox 234"/>
              <p:cNvSpPr txBox="1"/>
              <p:nvPr/>
            </p:nvSpPr>
            <p:spPr>
              <a:xfrm>
                <a:off x="4871779" y="127954"/>
                <a:ext cx="2308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ko-KR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5" name="TextBox 2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779" y="127954"/>
                <a:ext cx="230832" cy="276999"/>
              </a:xfrm>
              <a:prstGeom prst="rect">
                <a:avLst/>
              </a:prstGeom>
              <a:blipFill>
                <a:blip r:embed="rId20"/>
                <a:stretch>
                  <a:fillRect l="-21053" r="-31579" b="-2444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6" name="TextBox 235"/>
              <p:cNvSpPr txBox="1"/>
              <p:nvPr/>
            </p:nvSpPr>
            <p:spPr>
              <a:xfrm>
                <a:off x="5793036" y="1434795"/>
                <a:ext cx="1971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ko-KR" alt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6" name="TextBox 2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3036" y="1434795"/>
                <a:ext cx="197170" cy="276999"/>
              </a:xfrm>
              <a:prstGeom prst="rect">
                <a:avLst/>
              </a:prstGeom>
              <a:blipFill>
                <a:blip r:embed="rId21"/>
                <a:stretch>
                  <a:fillRect l="-9091" r="-24242" b="-130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0" name="그림 2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7642" y="3836704"/>
            <a:ext cx="2755631" cy="22861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1" name="TextBox 240"/>
              <p:cNvSpPr txBox="1"/>
              <p:nvPr/>
            </p:nvSpPr>
            <p:spPr>
              <a:xfrm>
                <a:off x="7218425" y="6128384"/>
                <a:ext cx="933060" cy="30187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[ </m:t>
                      </m:r>
                      <m:sSub>
                        <m:sSubPr>
                          <m:ctrlP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b="1" i="1">
                              <a:latin typeface="Cambria Math" panose="02040503050406030204" pitchFamily="18" charset="0"/>
                            </a:rPr>
                            <m:t>J</m:t>
                          </m:r>
                          <m: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  <m:t>=3/2</m:t>
                          </m:r>
                        </m:sub>
                      </m:sSub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41" name="TextBox 2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425" y="6128384"/>
                <a:ext cx="933060" cy="301878"/>
              </a:xfrm>
              <a:prstGeom prst="rect">
                <a:avLst/>
              </a:prstGeom>
              <a:blipFill>
                <a:blip r:embed="rId22"/>
                <a:stretch>
                  <a:fillRect l="-7843" r="-9150" b="-28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2" name="TextBox 241"/>
              <p:cNvSpPr txBox="1"/>
              <p:nvPr/>
            </p:nvSpPr>
            <p:spPr>
              <a:xfrm>
                <a:off x="506770" y="3747430"/>
                <a:ext cx="7219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𝑢𝑑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2" name="TextBox 2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70" y="3747430"/>
                <a:ext cx="721929" cy="369332"/>
              </a:xfrm>
              <a:prstGeom prst="rect">
                <a:avLst/>
              </a:prstGeom>
              <a:blipFill>
                <a:blip r:embed="rId23"/>
                <a:stretch>
                  <a:fillRect l="-6723" t="-10000" r="-5042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3" name="TextBox 242"/>
              <p:cNvSpPr txBox="1"/>
              <p:nvPr/>
            </p:nvSpPr>
            <p:spPr>
              <a:xfrm>
                <a:off x="-5630" y="4819680"/>
                <a:ext cx="696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𝑑𝑠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3" name="TextBox 2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630" y="4819680"/>
                <a:ext cx="696281" cy="369332"/>
              </a:xfrm>
              <a:prstGeom prst="rect">
                <a:avLst/>
              </a:prstGeom>
              <a:blipFill>
                <a:blip r:embed="rId24"/>
                <a:stretch>
                  <a:fillRect l="-7018" t="-10000" r="-5263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4" name="TextBox 243"/>
              <p:cNvSpPr txBox="1"/>
              <p:nvPr/>
            </p:nvSpPr>
            <p:spPr>
              <a:xfrm>
                <a:off x="2025836" y="4819680"/>
                <a:ext cx="696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𝑢𝑠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4" name="TextBox 2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836" y="4819680"/>
                <a:ext cx="696281" cy="369332"/>
              </a:xfrm>
              <a:prstGeom prst="rect">
                <a:avLst/>
              </a:prstGeom>
              <a:blipFill>
                <a:blip r:embed="rId25"/>
                <a:stretch>
                  <a:fillRect l="-6957" t="-10000" r="-4348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6" name="TextBox 245"/>
              <p:cNvSpPr txBox="1"/>
              <p:nvPr/>
            </p:nvSpPr>
            <p:spPr>
              <a:xfrm>
                <a:off x="1145748" y="3533769"/>
                <a:ext cx="54220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𝚲</m:t>
                          </m:r>
                        </m:e>
                        <m:sub>
                          <m: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𝒄</m:t>
                          </m:r>
                        </m:sub>
                        <m:sup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46" name="TextBox 2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748" y="3533769"/>
                <a:ext cx="542200" cy="369332"/>
              </a:xfrm>
              <a:prstGeom prst="rect">
                <a:avLst/>
              </a:prstGeom>
              <a:blipFill>
                <a:blip r:embed="rId26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7" name="TextBox 246"/>
              <p:cNvSpPr txBox="1"/>
              <p:nvPr/>
            </p:nvSpPr>
            <p:spPr>
              <a:xfrm>
                <a:off x="488419" y="5070205"/>
                <a:ext cx="517321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𝚵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𝟎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47" name="TextBox 2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19" y="5070205"/>
                <a:ext cx="517321" cy="375552"/>
              </a:xfrm>
              <a:prstGeom prst="rect">
                <a:avLst/>
              </a:prstGeom>
              <a:blipFill>
                <a:blip r:embed="rId2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8" name="TextBox 247"/>
              <p:cNvSpPr txBox="1"/>
              <p:nvPr/>
            </p:nvSpPr>
            <p:spPr>
              <a:xfrm>
                <a:off x="1710715" y="5081732"/>
                <a:ext cx="5381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𝚵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48" name="TextBox 2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715" y="5081732"/>
                <a:ext cx="538161" cy="369332"/>
              </a:xfrm>
              <a:prstGeom prst="rect">
                <a:avLst/>
              </a:prstGeom>
              <a:blipFill>
                <a:blip r:embed="rId28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9" name="TextBox 248"/>
              <p:cNvSpPr txBox="1"/>
              <p:nvPr/>
            </p:nvSpPr>
            <p:spPr>
              <a:xfrm>
                <a:off x="4076058" y="6178862"/>
                <a:ext cx="933060" cy="30187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[ </m:t>
                      </m:r>
                      <m:sSub>
                        <m:sSubPr>
                          <m:ctrlP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b="1" i="1">
                              <a:latin typeface="Cambria Math" panose="02040503050406030204" pitchFamily="18" charset="0"/>
                            </a:rPr>
                            <m:t>J</m:t>
                          </m:r>
                          <m: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ko-KR" b="1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ko-KR" b="1" i="1" smtClean="0"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en-US" altLang="ko-KR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ko-KR" altLang="en-US"/>
              </a:p>
            </p:txBody>
          </p:sp>
        </mc:Choice>
        <mc:Fallback xmlns="">
          <p:sp>
            <p:nvSpPr>
              <p:cNvPr id="249" name="TextBox 2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058" y="6178862"/>
                <a:ext cx="933060" cy="301878"/>
              </a:xfrm>
              <a:prstGeom prst="rect">
                <a:avLst/>
              </a:prstGeom>
              <a:blipFill>
                <a:blip r:embed="rId29"/>
                <a:stretch>
                  <a:fillRect l="-8497" t="-2041" r="-8497" b="-2857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0" name="TextBox 249"/>
              <p:cNvSpPr txBox="1"/>
              <p:nvPr/>
            </p:nvSpPr>
            <p:spPr>
              <a:xfrm>
                <a:off x="4132639" y="3862234"/>
                <a:ext cx="5317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altLang="ko-KR" b="1" i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Σ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50" name="TextBox 2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639" y="3862234"/>
                <a:ext cx="531749" cy="369332"/>
              </a:xfrm>
              <a:prstGeom prst="rect">
                <a:avLst/>
              </a:prstGeom>
              <a:blipFill>
                <a:blip r:embed="rId3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1" name="TextBox 250"/>
              <p:cNvSpPr txBox="1"/>
              <p:nvPr/>
            </p:nvSpPr>
            <p:spPr>
              <a:xfrm>
                <a:off x="3802092" y="4879859"/>
                <a:ext cx="576632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𝚵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′</m:t>
                          </m:r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𝟎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51" name="TextBox 2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2092" y="4879859"/>
                <a:ext cx="576632" cy="375552"/>
              </a:xfrm>
              <a:prstGeom prst="rect">
                <a:avLst/>
              </a:prstGeom>
              <a:blipFill>
                <a:blip r:embed="rId31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2" name="TextBox 251"/>
              <p:cNvSpPr txBox="1"/>
              <p:nvPr/>
            </p:nvSpPr>
            <p:spPr>
              <a:xfrm>
                <a:off x="4624087" y="4875013"/>
                <a:ext cx="5974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𝚵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′</m:t>
                          </m:r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52" name="TextBox 2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4087" y="4875013"/>
                <a:ext cx="597471" cy="369332"/>
              </a:xfrm>
              <a:prstGeom prst="rect">
                <a:avLst/>
              </a:prstGeom>
              <a:blipFill>
                <a:blip r:embed="rId3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3" name="TextBox 252"/>
              <p:cNvSpPr txBox="1"/>
              <p:nvPr/>
            </p:nvSpPr>
            <p:spPr>
              <a:xfrm>
                <a:off x="5147563" y="3866155"/>
                <a:ext cx="6535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altLang="ko-KR" b="1" i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Σ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  <m:r>
                            <a:rPr lang="en-US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53" name="TextBox 2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563" y="3866155"/>
                <a:ext cx="653577" cy="369332"/>
              </a:xfrm>
              <a:prstGeom prst="rect">
                <a:avLst/>
              </a:prstGeom>
              <a:blipFill>
                <a:blip r:embed="rId33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4" name="TextBox 253"/>
              <p:cNvSpPr txBox="1"/>
              <p:nvPr/>
            </p:nvSpPr>
            <p:spPr>
              <a:xfrm>
                <a:off x="3199275" y="3845756"/>
                <a:ext cx="510909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altLang="ko-KR" b="1" i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Σ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𝟎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54" name="TextBox 2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275" y="3845756"/>
                <a:ext cx="510909" cy="375552"/>
              </a:xfrm>
              <a:prstGeom prst="rect">
                <a:avLst/>
              </a:prstGeom>
              <a:blipFill>
                <a:blip r:embed="rId3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5" name="TextBox 254"/>
              <p:cNvSpPr txBox="1"/>
              <p:nvPr/>
            </p:nvSpPr>
            <p:spPr>
              <a:xfrm>
                <a:off x="3963672" y="5760460"/>
                <a:ext cx="546881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𝛀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𝟎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55" name="TextBox 2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672" y="5760460"/>
                <a:ext cx="546881" cy="375552"/>
              </a:xfrm>
              <a:prstGeom prst="rect">
                <a:avLst/>
              </a:prstGeom>
              <a:blipFill>
                <a:blip r:embed="rId35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6" name="TextBox 255"/>
              <p:cNvSpPr txBox="1"/>
              <p:nvPr/>
            </p:nvSpPr>
            <p:spPr>
              <a:xfrm>
                <a:off x="5319795" y="3533769"/>
                <a:ext cx="7219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𝑢𝑢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6" name="TextBox 2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9795" y="3533769"/>
                <a:ext cx="721929" cy="369332"/>
              </a:xfrm>
              <a:prstGeom prst="rect">
                <a:avLst/>
              </a:prstGeom>
              <a:blipFill>
                <a:blip r:embed="rId36"/>
                <a:stretch>
                  <a:fillRect l="-7627" t="-10000" r="-5085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7" name="TextBox 256"/>
              <p:cNvSpPr txBox="1"/>
              <p:nvPr/>
            </p:nvSpPr>
            <p:spPr>
              <a:xfrm>
                <a:off x="5003464" y="4893498"/>
                <a:ext cx="7049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𝑢𝑠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7" name="TextBox 2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464" y="4893498"/>
                <a:ext cx="704937" cy="369332"/>
              </a:xfrm>
              <a:prstGeom prst="rect">
                <a:avLst/>
              </a:prstGeom>
              <a:blipFill>
                <a:blip r:embed="rId37"/>
                <a:stretch>
                  <a:fillRect l="-7826" t="-10000" r="-3478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TextBox 257"/>
              <p:cNvSpPr txBox="1"/>
              <p:nvPr/>
            </p:nvSpPr>
            <p:spPr>
              <a:xfrm>
                <a:off x="4550925" y="5738795"/>
                <a:ext cx="6706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𝑠𝑠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8" name="TextBox 2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925" y="5738795"/>
                <a:ext cx="670633" cy="369332"/>
              </a:xfrm>
              <a:prstGeom prst="rect">
                <a:avLst/>
              </a:prstGeom>
              <a:blipFill>
                <a:blip r:embed="rId38"/>
                <a:stretch>
                  <a:fillRect l="-8182" t="-8197" r="-4545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TextBox 258"/>
              <p:cNvSpPr txBox="1"/>
              <p:nvPr/>
            </p:nvSpPr>
            <p:spPr>
              <a:xfrm>
                <a:off x="3345600" y="4885539"/>
                <a:ext cx="696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𝑑𝑠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9" name="TextBox 2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600" y="4885539"/>
                <a:ext cx="696281" cy="369332"/>
              </a:xfrm>
              <a:prstGeom prst="rect">
                <a:avLst/>
              </a:prstGeom>
              <a:blipFill>
                <a:blip r:embed="rId39"/>
                <a:stretch>
                  <a:fillRect l="-7895" t="-8197" r="-4386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TextBox 259"/>
              <p:cNvSpPr txBox="1"/>
              <p:nvPr/>
            </p:nvSpPr>
            <p:spPr>
              <a:xfrm>
                <a:off x="4200893" y="3549936"/>
                <a:ext cx="7219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𝑢𝑑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0" name="TextBox 2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893" y="3549936"/>
                <a:ext cx="721929" cy="369332"/>
              </a:xfrm>
              <a:prstGeom prst="rect">
                <a:avLst/>
              </a:prstGeom>
              <a:blipFill>
                <a:blip r:embed="rId40"/>
                <a:stretch>
                  <a:fillRect l="-6723" t="-8197" r="-5042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TextBox 260"/>
              <p:cNvSpPr txBox="1"/>
              <p:nvPr/>
            </p:nvSpPr>
            <p:spPr>
              <a:xfrm>
                <a:off x="2969830" y="3558988"/>
                <a:ext cx="7219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prstClr val="black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prstClr val="black"/>
                        </a:solidFill>
                        <a:latin typeface="Cambria Math"/>
                      </a:rPr>
                      <m:t>𝑑</m:t>
                    </m:r>
                    <m:r>
                      <a:rPr lang="en-US" altLang="ko-KR" i="1">
                        <a:solidFill>
                          <a:prstClr val="black"/>
                        </a:solidFill>
                        <a:latin typeface="Cambria Math"/>
                      </a:rPr>
                      <m:t>𝑑</m:t>
                    </m:r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/>
                      </a:rPr>
                      <m:t>𝑐</m:t>
                    </m:r>
                  </m:oMath>
                </a14:m>
                <a:r>
                  <a:rPr lang="en-US" altLang="ko-KR" dirty="0">
                    <a:solidFill>
                      <a:prstClr val="black"/>
                    </a:solidFill>
                  </a:rPr>
                  <a:t>)</a:t>
                </a:r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1" name="TextBox 2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830" y="3558988"/>
                <a:ext cx="721929" cy="369332"/>
              </a:xfrm>
              <a:prstGeom prst="rect">
                <a:avLst/>
              </a:prstGeom>
              <a:blipFill>
                <a:blip r:embed="rId41"/>
                <a:stretch>
                  <a:fillRect l="-6723" t="-10000" r="-5042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2" name="TextBox 261"/>
              <p:cNvSpPr txBox="1"/>
              <p:nvPr/>
            </p:nvSpPr>
            <p:spPr>
              <a:xfrm>
                <a:off x="7237560" y="3833537"/>
                <a:ext cx="6135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altLang="ko-KR" b="1" i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Σ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62" name="TextBox 2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7560" y="3833537"/>
                <a:ext cx="613501" cy="369332"/>
              </a:xfrm>
              <a:prstGeom prst="rect">
                <a:avLst/>
              </a:prstGeom>
              <a:blipFill>
                <a:blip r:embed="rId4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3" name="TextBox 262"/>
              <p:cNvSpPr txBox="1"/>
              <p:nvPr/>
            </p:nvSpPr>
            <p:spPr>
              <a:xfrm>
                <a:off x="6767853" y="4849214"/>
                <a:ext cx="599075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𝚵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𝟎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63" name="TextBox 2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853" y="4849214"/>
                <a:ext cx="599075" cy="375552"/>
              </a:xfrm>
              <a:prstGeom prst="rect">
                <a:avLst/>
              </a:prstGeom>
              <a:blipFill>
                <a:blip r:embed="rId43"/>
                <a:stretch>
                  <a:fillRect b="-645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4" name="TextBox 263"/>
              <p:cNvSpPr txBox="1"/>
              <p:nvPr/>
            </p:nvSpPr>
            <p:spPr>
              <a:xfrm>
                <a:off x="7837978" y="4844368"/>
                <a:ext cx="6199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𝚵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64" name="TextBox 2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978" y="4844368"/>
                <a:ext cx="619913" cy="369332"/>
              </a:xfrm>
              <a:prstGeom prst="rect">
                <a:avLst/>
              </a:prstGeom>
              <a:blipFill>
                <a:blip r:embed="rId4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TextBox 264"/>
              <p:cNvSpPr txBox="1"/>
              <p:nvPr/>
            </p:nvSpPr>
            <p:spPr>
              <a:xfrm>
                <a:off x="8271188" y="3810181"/>
                <a:ext cx="7353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altLang="ko-KR" b="1" i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Σ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  <m:r>
                            <a:rPr lang="en-US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65" name="TextBox 2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1188" y="3810181"/>
                <a:ext cx="735330" cy="369332"/>
              </a:xfrm>
              <a:prstGeom prst="rect">
                <a:avLst/>
              </a:prstGeom>
              <a:blipFill>
                <a:blip r:embed="rId45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6" name="TextBox 265"/>
              <p:cNvSpPr txBox="1"/>
              <p:nvPr/>
            </p:nvSpPr>
            <p:spPr>
              <a:xfrm>
                <a:off x="6224771" y="3815111"/>
                <a:ext cx="592662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l-GR" altLang="ko-KR" b="1" i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Σ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𝟎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66" name="TextBox 2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4771" y="3815111"/>
                <a:ext cx="592662" cy="375552"/>
              </a:xfrm>
              <a:prstGeom prst="rect">
                <a:avLst/>
              </a:prstGeom>
              <a:blipFill>
                <a:blip r:embed="rId4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7" name="TextBox 266"/>
              <p:cNvSpPr txBox="1"/>
              <p:nvPr/>
            </p:nvSpPr>
            <p:spPr>
              <a:xfrm>
                <a:off x="6989168" y="5729815"/>
                <a:ext cx="628634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𝛀</m:t>
                          </m:r>
                        </m:e>
                        <m:sub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 i="1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altLang="ko-KR" b="1" i="0" smtClean="0"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𝟎</m:t>
                          </m:r>
                        </m:sup>
                      </m:sSubSup>
                    </m:oMath>
                  </m:oMathPara>
                </a14:m>
                <a:endParaRPr lang="ko-KR" altLang="en-US" b="1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67" name="TextBox 2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168" y="5729815"/>
                <a:ext cx="628634" cy="375552"/>
              </a:xfrm>
              <a:prstGeom prst="rect">
                <a:avLst/>
              </a:prstGeom>
              <a:blipFill>
                <a:blip r:embed="rId47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301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6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6 L -0.40972 0.51343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86" y="2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-0.06511 0.50602 " pathEditMode="relative" rAng="0" ptsTypes="AA">
                                      <p:cBhvr>
                                        <p:cTn id="210" dur="2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4" y="2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59259E-6 L 0.3349 -0.00301 " pathEditMode="relative" rAng="0" ptsTypes="AA">
                                      <p:cBhvr>
                                        <p:cTn id="266" dur="2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36" y="-162"/>
                                    </p:animMotion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000"/>
                            </p:stCondLst>
                            <p:childTnLst>
                              <p:par>
                                <p:cTn id="2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104" grpId="0" animBg="1"/>
      <p:bldP spid="198" grpId="0" animBg="1"/>
      <p:bldP spid="198" grpId="1" animBg="1"/>
      <p:bldP spid="199" grpId="0" animBg="1"/>
      <p:bldP spid="199" grpId="1" animBg="1"/>
      <p:bldP spid="200" grpId="0" animBg="1"/>
      <p:bldP spid="200" grpId="1" animBg="1"/>
      <p:bldP spid="204" grpId="0" animBg="1"/>
      <p:bldP spid="205" grpId="0" animBg="1"/>
      <p:bldP spid="206" grpId="0" animBg="1"/>
      <p:bldP spid="210" grpId="0" animBg="1"/>
      <p:bldP spid="211" grpId="0" animBg="1"/>
      <p:bldP spid="212" grpId="0" animBg="1"/>
      <p:bldP spid="216" grpId="0" animBg="1"/>
      <p:bldP spid="217" grpId="0" animBg="1"/>
      <p:bldP spid="218" grpId="0" animBg="1"/>
      <p:bldP spid="222" grpId="0"/>
      <p:bldP spid="223" grpId="0"/>
      <p:bldP spid="224" grpId="0"/>
      <p:bldP spid="225" grpId="0"/>
      <p:bldP spid="226" grpId="0"/>
      <p:bldP spid="227" grpId="0"/>
      <p:bldP spid="228" grpId="0"/>
      <p:bldP spid="229" grpId="0"/>
      <p:bldP spid="231" grpId="0"/>
      <p:bldP spid="231" grpId="1"/>
      <p:bldP spid="232" grpId="0"/>
      <p:bldP spid="232" grpId="1"/>
      <p:bldP spid="233" grpId="0"/>
      <p:bldP spid="233" grpId="1"/>
      <p:bldP spid="234" grpId="0"/>
      <p:bldP spid="235" grpId="0"/>
      <p:bldP spid="236" grpId="0"/>
      <p:bldP spid="241" grpId="0" animBg="1"/>
      <p:bldP spid="242" grpId="0"/>
      <p:bldP spid="243" grpId="0"/>
      <p:bldP spid="244" grpId="0"/>
      <p:bldP spid="246" grpId="0"/>
      <p:bldP spid="247" grpId="0"/>
      <p:bldP spid="248" grpId="0"/>
      <p:bldP spid="249" grpId="0" animBg="1"/>
      <p:bldP spid="250" grpId="0"/>
      <p:bldP spid="251" grpId="0"/>
      <p:bldP spid="252" grpId="0"/>
      <p:bldP spid="253" grpId="0"/>
      <p:bldP spid="254" grpId="0"/>
      <p:bldP spid="255" grpId="0"/>
      <p:bldP spid="256" grpId="0"/>
      <p:bldP spid="257" grpId="0"/>
      <p:bldP spid="258" grpId="0"/>
      <p:bldP spid="259" grpId="0"/>
      <p:bldP spid="260" grpId="0"/>
      <p:bldP spid="261" grpId="0"/>
      <p:bldP spid="262" grpId="0"/>
      <p:bldP spid="263" grpId="0"/>
      <p:bldP spid="264" grpId="0"/>
      <p:bldP spid="265" grpId="0"/>
      <p:bldP spid="266" grpId="0"/>
      <p:bldP spid="2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화살표 연결선 4"/>
          <p:cNvCxnSpPr/>
          <p:nvPr/>
        </p:nvCxnSpPr>
        <p:spPr bwMode="auto">
          <a:xfrm flipV="1">
            <a:off x="6736174" y="957713"/>
            <a:ext cx="0" cy="13953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657762" y="653853"/>
                <a:ext cx="4115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𝑌</m:t>
                      </m:r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762" y="653853"/>
                <a:ext cx="411523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이등변 삼각형 6"/>
          <p:cNvSpPr/>
          <p:nvPr/>
        </p:nvSpPr>
        <p:spPr bwMode="auto">
          <a:xfrm>
            <a:off x="6281547" y="1229939"/>
            <a:ext cx="909255" cy="755799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endParaRPr lang="ko-KR" altLang="en-US" sz="1600">
              <a:latin typeface="Arial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770837" y="115479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⅔</a:t>
            </a:r>
          </a:p>
        </p:txBody>
      </p:sp>
      <p:pic>
        <p:nvPicPr>
          <p:cNvPr id="9" name="Picture 42" descr="https://lh3.googleusercontent.com/-x4znwcxcDgU/Uio2SssWeFI/AAAAAAAAABI/c4fJmJxfAu8/s0-d/blue%2Bsphere%2Bfrom%2Bopenclipart.or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642" y="1162846"/>
            <a:ext cx="165836" cy="16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558" y="1906162"/>
            <a:ext cx="161365" cy="15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0" descr="http://images.clipshrine.com/download/wheel/large-shiny-blue-sphere-33.3-1694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865" y="1906162"/>
            <a:ext cx="161365" cy="15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직선 연결선 11"/>
          <p:cNvCxnSpPr/>
          <p:nvPr/>
        </p:nvCxnSpPr>
        <p:spPr bwMode="auto">
          <a:xfrm>
            <a:off x="6069388" y="1756266"/>
            <a:ext cx="1454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직사각형 12"/>
          <p:cNvSpPr/>
          <p:nvPr/>
        </p:nvSpPr>
        <p:spPr>
          <a:xfrm>
            <a:off x="6069388" y="1534999"/>
            <a:ext cx="498855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ko-KR" dirty="0"/>
              <a:t>-½</a:t>
            </a:r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7064935" y="1525679"/>
            <a:ext cx="404278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altLang="ko-KR" dirty="0"/>
              <a:t>½</a:t>
            </a:r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6675679" y="1931905"/>
            <a:ext cx="498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-</a:t>
            </a:r>
            <a:r>
              <a:rPr lang="ko-KR" altLang="en-US" dirty="0"/>
              <a:t>⅓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263249" y="890471"/>
                <a:ext cx="13485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𝚲</m:t>
                          </m:r>
                        </m:e>
                        <m:sub>
                          <m:r>
                            <a:rPr lang="en-US" altLang="ko-KR" b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</m:sup>
                      </m:sSubSup>
                      <m:r>
                        <a:rPr lang="en-US" altLang="ko-KR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   (</m:t>
                      </m:r>
                      <m:r>
                        <a:rPr lang="en-US" altLang="ko-KR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𝒖𝒅𝒄</m:t>
                      </m:r>
                      <m:r>
                        <a:rPr lang="en-US" altLang="ko-KR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3249" y="890471"/>
                <a:ext cx="1348511" cy="369332"/>
              </a:xfrm>
              <a:prstGeom prst="rect">
                <a:avLst/>
              </a:prstGeom>
              <a:blipFill>
                <a:blip r:embed="rId6"/>
                <a:stretch>
                  <a:fillRect r="-450" b="-229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646082" y="2046263"/>
                <a:ext cx="1136080" cy="375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𝚵</m:t>
                          </m:r>
                        </m:e>
                        <m:sub>
                          <m:r>
                            <a:rPr lang="en-US" altLang="ko-KR" b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𝟎</m:t>
                          </m:r>
                        </m:sup>
                      </m:sSubSup>
                      <m:r>
                        <a:rPr lang="en-US" altLang="ko-KR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altLang="ko-KR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(</m:t>
                      </m:r>
                      <m:r>
                        <a:rPr lang="en-US" altLang="ko-KR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𝒅𝒔</m:t>
                      </m:r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𝒄</m:t>
                      </m:r>
                      <m:r>
                        <a:rPr lang="en-US" altLang="ko-KR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6082" y="2046263"/>
                <a:ext cx="1136080" cy="375552"/>
              </a:xfrm>
              <a:prstGeom prst="rect">
                <a:avLst/>
              </a:prstGeom>
              <a:blipFill>
                <a:blip r:embed="rId7"/>
                <a:stretch>
                  <a:fillRect r="-535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084558" y="2039322"/>
                <a:ext cx="11569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altLang="ko-KR" b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𝚵</m:t>
                          </m:r>
                        </m:e>
                        <m:sub>
                          <m:r>
                            <a:rPr lang="en-US" altLang="ko-KR" b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𝐜</m:t>
                          </m:r>
                        </m:sub>
                        <m:sup>
                          <m:r>
                            <a:rPr lang="en-US" altLang="ko-KR" b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</m:sup>
                      </m:sSubSup>
                      <m:r>
                        <a:rPr lang="en-US" altLang="ko-KR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altLang="ko-KR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(</m:t>
                      </m:r>
                      <m:r>
                        <a:rPr lang="en-US" altLang="ko-KR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𝒖𝒔</m:t>
                      </m:r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𝒄</m:t>
                      </m:r>
                      <m:r>
                        <a:rPr lang="en-US" altLang="ko-KR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ko-KR" altLang="en-US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4558" y="2039322"/>
                <a:ext cx="1156920" cy="369332"/>
              </a:xfrm>
              <a:prstGeom prst="rect">
                <a:avLst/>
              </a:prstGeom>
              <a:blipFill>
                <a:blip r:embed="rId8"/>
                <a:stretch>
                  <a:fillRect r="-1053" b="-2333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321612" y="1753095"/>
                <a:ext cx="463588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5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altLang="ko-KR" sz="15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ko-KR" altLang="en-US" sz="15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1612" y="1753095"/>
                <a:ext cx="463588" cy="3231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531143" y="1697253"/>
                <a:ext cx="3513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ko-KR" altLang="en-US" sz="1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143" y="1697253"/>
                <a:ext cx="351378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894640" y="5381567"/>
                <a:ext cx="6043256" cy="7009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ko-KR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ko-KR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Ψ</m:t>
                          </m:r>
                        </m:e>
                      </m:acc>
                      <m:sSup>
                        <m:sSup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𝛾</m:t>
                          </m:r>
                        </m:e>
                        <m:sup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𝜇</m:t>
                          </m:r>
                        </m:sup>
                      </m:sSup>
                      <m:f>
                        <m:f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p>
                          </m:sSup>
                        </m:num>
                        <m:den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ko-KR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Ψ</m:t>
                      </m:r>
                      <m:sSubSup>
                        <m:sSubSupPr>
                          <m:ctrlP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𝜇</m:t>
                          </m:r>
                        </m:sub>
                        <m:sup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sup>
                      </m:sSubSup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~    </m:t>
                      </m:r>
                      <m:sSup>
                        <m:sSupPr>
                          <m:ctrlP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ko-KR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Ψ</m:t>
                          </m:r>
                        </m:e>
                        <m:sup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†</m:t>
                          </m:r>
                        </m:sup>
                      </m:sSup>
                      <m:f>
                        <m:fPr>
                          <m:ctrlP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p>
                          </m:sSup>
                        </m:num>
                        <m:den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ko-KR">
                          <a:solidFill>
                            <a:schemeClr val="tx1"/>
                          </a:solidFill>
                          <a:latin typeface="Cambria Math"/>
                        </a:rPr>
                        <m:t>Ψ</m:t>
                      </m:r>
                      <m:sSubSup>
                        <m:sSubSupPr>
                          <m:ctrlP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sup>
                      </m:sSubSup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−  </m:t>
                      </m:r>
                      <m:f>
                        <m:fPr>
                          <m:ctrlP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ko-KR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𝑄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Ψ</m:t>
                          </m:r>
                        </m:e>
                        <m:sup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†</m:t>
                          </m:r>
                        </m:sup>
                      </m:sSup>
                      <m:acc>
                        <m:accPr>
                          <m:chr m:val="⃑"/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𝜎</m:t>
                          </m:r>
                        </m:e>
                      </m:acc>
                      <m:f>
                        <m:fPr>
                          <m:ctrlPr>
                            <a:rPr lang="en-US" altLang="ko-K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sup>
                          </m:sSup>
                        </m:num>
                        <m:den>
                          <m:r>
                            <a:rPr lang="en-US" altLang="ko-K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ko-KR">
                          <a:solidFill>
                            <a:schemeClr val="tx1"/>
                          </a:solidFill>
                          <a:latin typeface="Cambria Math"/>
                        </a:rPr>
                        <m:t>Ψ</m:t>
                      </m:r>
                      <m:r>
                        <a:rPr lang="en-US" altLang="ko-KR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⋅</m:t>
                      </m:r>
                      <m:d>
                        <m:dPr>
                          <m:ctrlP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⃑"/>
                              <m:ctrlP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𝛻</m:t>
                              </m:r>
                            </m:e>
                          </m:acc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p>
                          </m:sSup>
                          <m:r>
                            <a:rPr lang="en-US" altLang="ko-K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640" y="5381567"/>
                <a:ext cx="6043256" cy="70096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직선 연결선 21"/>
          <p:cNvCxnSpPr/>
          <p:nvPr/>
        </p:nvCxnSpPr>
        <p:spPr>
          <a:xfrm flipV="1">
            <a:off x="5066512" y="5296482"/>
            <a:ext cx="885473" cy="90400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260733" y="6224011"/>
            <a:ext cx="86591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dist"/>
            <a:r>
              <a:rPr lang="en-US" altLang="ko-KR" sz="1600" b="1" kern="100" spc="-7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030A0"/>
                </a:solidFill>
                <a:latin typeface="나눔바른고딕 UltraLight"/>
              </a:rPr>
              <a:t>Heavy quark spin-flip is not taken into account : Heavy quark (spin) symmetry</a:t>
            </a:r>
            <a:endParaRPr lang="ko-KR" altLang="en-US" sz="1600" b="1" kern="100" spc="-7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7030A0"/>
              </a:solidFill>
              <a:latin typeface="나눔바른고딕 UltraLight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435" y="3123232"/>
            <a:ext cx="1383361" cy="1889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796" y="3113463"/>
            <a:ext cx="1648186" cy="63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757" y="3801355"/>
            <a:ext cx="3604563" cy="569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634" y="4372890"/>
            <a:ext cx="3482381" cy="551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모서리가 둥근 직사각형 27"/>
          <p:cNvSpPr/>
          <p:nvPr/>
        </p:nvSpPr>
        <p:spPr>
          <a:xfrm>
            <a:off x="3847757" y="3373671"/>
            <a:ext cx="329089" cy="267434"/>
          </a:xfrm>
          <a:prstGeom prst="round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모서리가 둥근 직사각형 28"/>
          <p:cNvSpPr/>
          <p:nvPr/>
        </p:nvSpPr>
        <p:spPr>
          <a:xfrm>
            <a:off x="4326875" y="3979015"/>
            <a:ext cx="241702" cy="267434"/>
          </a:xfrm>
          <a:prstGeom prst="round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9"/>
          <p:cNvSpPr/>
          <p:nvPr/>
        </p:nvSpPr>
        <p:spPr>
          <a:xfrm>
            <a:off x="4348610" y="4559051"/>
            <a:ext cx="241702" cy="267434"/>
          </a:xfrm>
          <a:prstGeom prst="round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모서리가 둥근 직사각형 30"/>
          <p:cNvSpPr/>
          <p:nvPr/>
        </p:nvSpPr>
        <p:spPr>
          <a:xfrm>
            <a:off x="6212505" y="4563392"/>
            <a:ext cx="241702" cy="267434"/>
          </a:xfrm>
          <a:prstGeom prst="round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모서리가 둥근 직사각형 31"/>
          <p:cNvSpPr/>
          <p:nvPr/>
        </p:nvSpPr>
        <p:spPr>
          <a:xfrm>
            <a:off x="6264339" y="3987328"/>
            <a:ext cx="241702" cy="267434"/>
          </a:xfrm>
          <a:prstGeom prst="round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91571" y="3840506"/>
                <a:ext cx="1803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/>
                        </a:rPr>
                        <m:t>𝐹𝑜𝑟</m:t>
                      </m:r>
                      <m:r>
                        <a:rPr lang="en-US" altLang="ko-KR" b="0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/>
                            </a:rPr>
                            <m:t>𝑧</m:t>
                          </m:r>
                        </m:sub>
                      </m:sSub>
                      <m:r>
                        <a:rPr lang="en-US" altLang="ko-KR" b="0" i="1" smtClean="0">
                          <a:latin typeface="Cambria Math"/>
                        </a:rPr>
                        <m:t>=+1/2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571" y="3840506"/>
                <a:ext cx="1803892" cy="369332"/>
              </a:xfrm>
              <a:prstGeom prst="rect">
                <a:avLst/>
              </a:prstGeom>
              <a:blipFill>
                <a:blip r:embed="rId16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왼쪽 중괄호 33"/>
          <p:cNvSpPr/>
          <p:nvPr/>
        </p:nvSpPr>
        <p:spPr>
          <a:xfrm>
            <a:off x="2141442" y="3296567"/>
            <a:ext cx="227993" cy="152991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582936" y="3315516"/>
                <a:ext cx="25980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0" dirty="0" smtClean="0">
                    <a:solidFill>
                      <a:srgbClr val="FF0000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ko-KR" altLang="en-US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altLang="ko-KR" dirty="0" smtClean="0">
                    <a:solidFill>
                      <a:srgbClr val="FF0000"/>
                    </a:solidFill>
                  </a:rPr>
                  <a:t>from light baryons</a:t>
                </a:r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2936" y="3315516"/>
                <a:ext cx="2598019" cy="369332"/>
              </a:xfrm>
              <a:prstGeom prst="rect">
                <a:avLst/>
              </a:prstGeom>
              <a:blipFill>
                <a:blip r:embed="rId17"/>
                <a:stretch>
                  <a:fillRect l="-2113" t="-10000" r="-1408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그룹 93"/>
          <p:cNvGrpSpPr/>
          <p:nvPr/>
        </p:nvGrpSpPr>
        <p:grpSpPr>
          <a:xfrm>
            <a:off x="650927" y="249775"/>
            <a:ext cx="4285127" cy="2413286"/>
            <a:chOff x="319911" y="234344"/>
            <a:chExt cx="4285127" cy="2413286"/>
          </a:xfrm>
        </p:grpSpPr>
        <p:cxnSp>
          <p:nvCxnSpPr>
            <p:cNvPr id="95" name="직선 연결선 94"/>
            <p:cNvCxnSpPr/>
            <p:nvPr/>
          </p:nvCxnSpPr>
          <p:spPr>
            <a:xfrm>
              <a:off x="727821" y="260002"/>
              <a:ext cx="0" cy="2004047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직선 연결선 95"/>
            <p:cNvCxnSpPr/>
            <p:nvPr/>
          </p:nvCxnSpPr>
          <p:spPr>
            <a:xfrm>
              <a:off x="1695546" y="234344"/>
              <a:ext cx="3825" cy="2006447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직선 연결선 96"/>
            <p:cNvCxnSpPr/>
            <p:nvPr/>
          </p:nvCxnSpPr>
          <p:spPr>
            <a:xfrm>
              <a:off x="727821" y="1003878"/>
              <a:ext cx="97155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8" name="직선 연결선 97"/>
            <p:cNvCxnSpPr/>
            <p:nvPr/>
          </p:nvCxnSpPr>
          <p:spPr>
            <a:xfrm>
              <a:off x="736625" y="1443267"/>
              <a:ext cx="97155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9" name="직선 연결선 98"/>
            <p:cNvCxnSpPr/>
            <p:nvPr/>
          </p:nvCxnSpPr>
          <p:spPr>
            <a:xfrm>
              <a:off x="727821" y="1652327"/>
              <a:ext cx="97155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0" name="직선 연결선 99"/>
            <p:cNvCxnSpPr/>
            <p:nvPr/>
          </p:nvCxnSpPr>
          <p:spPr>
            <a:xfrm>
              <a:off x="727821" y="1857021"/>
              <a:ext cx="97155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1" name="직선 연결선 100"/>
            <p:cNvCxnSpPr/>
            <p:nvPr/>
          </p:nvCxnSpPr>
          <p:spPr>
            <a:xfrm>
              <a:off x="2968722" y="260001"/>
              <a:ext cx="0" cy="2004047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직선 연결선 101"/>
            <p:cNvCxnSpPr/>
            <p:nvPr/>
          </p:nvCxnSpPr>
          <p:spPr>
            <a:xfrm>
              <a:off x="3940272" y="236743"/>
              <a:ext cx="0" cy="2004047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직선 연결선 102"/>
            <p:cNvCxnSpPr/>
            <p:nvPr/>
          </p:nvCxnSpPr>
          <p:spPr>
            <a:xfrm flipV="1">
              <a:off x="319911" y="1246576"/>
              <a:ext cx="3884491" cy="23200"/>
            </a:xfrm>
            <a:prstGeom prst="line">
              <a:avLst/>
            </a:prstGeom>
            <a:ln w="19050">
              <a:solidFill>
                <a:srgbClr val="0070C0"/>
              </a:solidFill>
              <a:prstDash val="dash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4" name="직선 연결선 103"/>
            <p:cNvCxnSpPr/>
            <p:nvPr/>
          </p:nvCxnSpPr>
          <p:spPr>
            <a:xfrm>
              <a:off x="2977525" y="1404504"/>
              <a:ext cx="97155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5" name="직선 연결선 104"/>
            <p:cNvCxnSpPr/>
            <p:nvPr/>
          </p:nvCxnSpPr>
          <p:spPr>
            <a:xfrm>
              <a:off x="2968722" y="1613564"/>
              <a:ext cx="97155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6" name="직선 연결선 105"/>
            <p:cNvCxnSpPr/>
            <p:nvPr/>
          </p:nvCxnSpPr>
          <p:spPr>
            <a:xfrm>
              <a:off x="2968722" y="1818258"/>
              <a:ext cx="97155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pic>
          <p:nvPicPr>
            <p:cNvPr id="107" name="Picture 34" descr="http://www.artofpop.com/artayana/imgs/reddish_crystal_ball.pn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892" y="924750"/>
              <a:ext cx="129688" cy="129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4129" y="924750"/>
              <a:ext cx="122168" cy="125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9" name="그룹 108"/>
            <p:cNvGrpSpPr/>
            <p:nvPr/>
          </p:nvGrpSpPr>
          <p:grpSpPr>
            <a:xfrm>
              <a:off x="850412" y="1363275"/>
              <a:ext cx="719964" cy="131308"/>
              <a:chOff x="7823164" y="3355234"/>
              <a:chExt cx="959952" cy="168344"/>
            </a:xfrm>
          </p:grpSpPr>
          <p:pic>
            <p:nvPicPr>
              <p:cNvPr id="145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6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0" name="그룹 109"/>
            <p:cNvGrpSpPr/>
            <p:nvPr/>
          </p:nvGrpSpPr>
          <p:grpSpPr>
            <a:xfrm>
              <a:off x="852898" y="1575176"/>
              <a:ext cx="719964" cy="131308"/>
              <a:chOff x="7823164" y="3355234"/>
              <a:chExt cx="959952" cy="168344"/>
            </a:xfrm>
          </p:grpSpPr>
          <p:pic>
            <p:nvPicPr>
              <p:cNvPr id="142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3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4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1" name="그룹 110"/>
            <p:cNvGrpSpPr/>
            <p:nvPr/>
          </p:nvGrpSpPr>
          <p:grpSpPr>
            <a:xfrm>
              <a:off x="3094515" y="1338850"/>
              <a:ext cx="719964" cy="131308"/>
              <a:chOff x="7823164" y="3355234"/>
              <a:chExt cx="959952" cy="168344"/>
            </a:xfrm>
          </p:grpSpPr>
          <p:pic>
            <p:nvPicPr>
              <p:cNvPr id="139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0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1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2" name="그룹 111"/>
            <p:cNvGrpSpPr/>
            <p:nvPr/>
          </p:nvGrpSpPr>
          <p:grpSpPr>
            <a:xfrm>
              <a:off x="3103318" y="1548495"/>
              <a:ext cx="719964" cy="131308"/>
              <a:chOff x="7823164" y="3355234"/>
              <a:chExt cx="959952" cy="168344"/>
            </a:xfrm>
          </p:grpSpPr>
          <p:pic>
            <p:nvPicPr>
              <p:cNvPr id="136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7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8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3" name="그룹 112"/>
            <p:cNvGrpSpPr/>
            <p:nvPr/>
          </p:nvGrpSpPr>
          <p:grpSpPr>
            <a:xfrm>
              <a:off x="3097213" y="1761001"/>
              <a:ext cx="719964" cy="131308"/>
              <a:chOff x="7823164" y="3355234"/>
              <a:chExt cx="959952" cy="168344"/>
            </a:xfrm>
          </p:grpSpPr>
          <p:pic>
            <p:nvPicPr>
              <p:cNvPr id="133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4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5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2520734" y="938799"/>
                  <a:ext cx="70282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𝑬</m:t>
                        </m:r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altLang="ko-KR" sz="14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ko-KR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0734" y="938799"/>
                  <a:ext cx="702820" cy="307777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5" name="직사각형 114"/>
            <p:cNvSpPr/>
            <p:nvPr/>
          </p:nvSpPr>
          <p:spPr>
            <a:xfrm>
              <a:off x="1006620" y="2019824"/>
              <a:ext cx="60785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kern="100" spc="300" dirty="0" err="1">
                  <a:ln>
                    <a:solidFill>
                      <a:schemeClr val="bg1">
                        <a:alpha val="0"/>
                      </a:schemeClr>
                    </a:solidFill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</a:rPr>
                <a:t>u,d</a:t>
              </a:r>
              <a:endParaRPr lang="ko-KR" alt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6" name="직사각형 115"/>
            <p:cNvSpPr/>
            <p:nvPr/>
          </p:nvSpPr>
          <p:spPr>
            <a:xfrm>
              <a:off x="3330544" y="2028636"/>
              <a:ext cx="31771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kern="100" spc="300" dirty="0">
                  <a:ln>
                    <a:solidFill>
                      <a:schemeClr val="bg1">
                        <a:alpha val="0"/>
                      </a:schemeClr>
                    </a:solidFill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</a:rPr>
                <a:t>s</a:t>
              </a:r>
              <a:endParaRPr lang="ko-KR" alt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7" name="타원 116"/>
            <p:cNvSpPr>
              <a:spLocks noChangeAspect="1"/>
            </p:cNvSpPr>
            <p:nvPr/>
          </p:nvSpPr>
          <p:spPr>
            <a:xfrm>
              <a:off x="2131396" y="1099845"/>
              <a:ext cx="337124" cy="3371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직사각형 117"/>
                <p:cNvSpPr/>
                <p:nvPr/>
              </p:nvSpPr>
              <p:spPr>
                <a:xfrm>
                  <a:off x="1966987" y="1430206"/>
                  <a:ext cx="769763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𝒄</m:t>
                      </m:r>
                      <m:r>
                        <a:rPr lang="en-US" altLang="ko-KR" b="0" i="1" smtClean="0">
                          <a:solidFill>
                            <a:srgbClr val="CC99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altLang="ko-KR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r>
                        <a:rPr lang="en-US" altLang="ko-KR" b="1" i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𝒃</m:t>
                      </m:r>
                      <m:r>
                        <a:rPr lang="en-US" altLang="ko-KR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)</m:t>
                      </m:r>
                    </m:oMath>
                  </a14:m>
                  <a:r>
                    <a:rPr lang="en-US" altLang="ko-KR" sz="2000" dirty="0">
                      <a:solidFill>
                        <a:schemeClr val="tx1"/>
                      </a:solidFill>
                    </a:rPr>
                    <a:t> </a:t>
                  </a:r>
                  <a:endParaRPr lang="ko-KR" altLang="en-US" sz="2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직사각형 1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6987" y="1430206"/>
                  <a:ext cx="769763" cy="400110"/>
                </a:xfrm>
                <a:prstGeom prst="rect">
                  <a:avLst/>
                </a:prstGeom>
                <a:blipFill>
                  <a:blip r:embed="rId22"/>
                  <a:stretch>
                    <a:fillRect b="-19697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9" name="타원 118"/>
            <p:cNvSpPr/>
            <p:nvPr/>
          </p:nvSpPr>
          <p:spPr>
            <a:xfrm>
              <a:off x="440222" y="829713"/>
              <a:ext cx="1491195" cy="30777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20" name="구부러진 연결선 119"/>
            <p:cNvCxnSpPr>
              <a:stCxn id="119" idx="5"/>
            </p:cNvCxnSpPr>
            <p:nvPr/>
          </p:nvCxnSpPr>
          <p:spPr>
            <a:xfrm rot="16200000" flipH="1">
              <a:off x="1580883" y="1224571"/>
              <a:ext cx="1247436" cy="983128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직사각형 120"/>
                <p:cNvSpPr/>
                <p:nvPr/>
              </p:nvSpPr>
              <p:spPr>
                <a:xfrm>
                  <a:off x="467544" y="2339853"/>
                  <a:ext cx="4137494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dist"/>
                  <a:r>
                    <a:rPr lang="en-US" altLang="ko-KR" sz="1400" b="1" kern="100" spc="-70" dirty="0" smtClean="0">
                      <a:ln>
                        <a:solidFill>
                          <a:prstClr val="white">
                            <a:alpha val="0"/>
                          </a:prstClr>
                        </a:solidFill>
                      </a:ln>
                      <a:solidFill>
                        <a:srgbClr val="7030A0"/>
                      </a:solidFill>
                      <a:latin typeface="나눔바른고딕 UltraLight"/>
                    </a:rPr>
                    <a:t>Mean meson field :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ko-KR" sz="1400" b="1" i="1" kern="100" spc="-70" smtClean="0">
                              <a:ln>
                                <a:solidFill>
                                  <a:prstClr val="white">
                                    <a:alpha val="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400" b="1" i="1" kern="100" spc="-70" smtClean="0">
                              <a:ln>
                                <a:solidFill>
                                  <a:prstClr val="white">
                                    <a:alpha val="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𝑵</m:t>
                          </m:r>
                        </m:e>
                        <m:sub>
                          <m:r>
                            <a:rPr lang="en-US" altLang="ko-KR" sz="1400" b="1" i="1" kern="100" spc="-70" smtClean="0">
                              <a:ln>
                                <a:solidFill>
                                  <a:prstClr val="white">
                                    <a:alpha val="0"/>
                                  </a:prstClr>
                                </a:solidFill>
                              </a:ln>
                              <a:solidFill>
                                <a:srgbClr val="7030A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𝒄</m:t>
                          </m:r>
                        </m:sub>
                      </m:sSub>
                      <m:r>
                        <a:rPr lang="en-US" altLang="ko-KR" sz="1400" b="1" i="1" kern="100" spc="-7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−</m:t>
                      </m:r>
                      <m:r>
                        <a:rPr lang="en-US" altLang="ko-KR" sz="1400" b="1" i="1" kern="100" spc="-70" smtClean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altLang="ko-KR" sz="1400" b="1" kern="100" spc="-70" dirty="0" smtClean="0">
                      <a:ln>
                        <a:solidFill>
                          <a:prstClr val="white">
                            <a:alpha val="0"/>
                          </a:prstClr>
                        </a:solidFill>
                      </a:ln>
                      <a:solidFill>
                        <a:srgbClr val="7030A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나눔바른고딕 UltraLight"/>
                    </a:rPr>
                    <a:t> </a:t>
                  </a:r>
                  <a:r>
                    <a:rPr lang="en-US" altLang="ko-KR" sz="1400" b="1" kern="100" spc="-70" dirty="0" smtClean="0">
                      <a:ln>
                        <a:solidFill>
                          <a:prstClr val="white">
                            <a:alpha val="0"/>
                          </a:prstClr>
                        </a:solidFill>
                      </a:ln>
                      <a:solidFill>
                        <a:srgbClr val="7030A0"/>
                      </a:solidFill>
                      <a:latin typeface="나눔바른고딕 UltraLight"/>
                    </a:rPr>
                    <a:t>valence quarks</a:t>
                  </a:r>
                  <a:endParaRPr lang="ko-KR" altLang="en-US" sz="1400" b="1" kern="100" spc="-70" dirty="0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rgbClr val="7030A0"/>
                    </a:solidFill>
                    <a:latin typeface="나눔바른고딕 UltraLight"/>
                  </a:endParaRPr>
                </a:p>
              </p:txBody>
            </p:sp>
          </mc:Choice>
          <mc:Fallback xmlns="">
            <p:sp>
              <p:nvSpPr>
                <p:cNvPr id="121" name="직사각형 1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544" y="2339853"/>
                  <a:ext cx="4137494" cy="307777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22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9916" y="913514"/>
              <a:ext cx="122168" cy="125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436" y="1366770"/>
              <a:ext cx="122168" cy="125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4922" y="1578671"/>
              <a:ext cx="122168" cy="125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4922" y="1793297"/>
              <a:ext cx="122168" cy="125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3298" y="1329282"/>
              <a:ext cx="122168" cy="125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7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2101" y="1538927"/>
              <a:ext cx="122168" cy="125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8" name="Picture 40" descr="http://images.clipshrine.com/download/wheel/large-shiny-blue-sphere-33.3-16947.png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996" y="1751433"/>
              <a:ext cx="122168" cy="1253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9" name="그룹 128"/>
            <p:cNvGrpSpPr/>
            <p:nvPr/>
          </p:nvGrpSpPr>
          <p:grpSpPr>
            <a:xfrm>
              <a:off x="852898" y="1776739"/>
              <a:ext cx="719964" cy="131308"/>
              <a:chOff x="7823164" y="3355234"/>
              <a:chExt cx="959952" cy="168344"/>
            </a:xfrm>
          </p:grpSpPr>
          <p:pic>
            <p:nvPicPr>
              <p:cNvPr id="130" name="Picture 34" descr="http://www.artofpop.com/artayana/imgs/reddish_crystal_ball.png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3164" y="3357373"/>
                <a:ext cx="172917" cy="1658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1" name="Picture 42" descr="https://lh3.googleusercontent.com/-x4znwcxcDgU/Uio2SssWeFI/AAAAAAAAABI/c4fJmJxfAu8/s0-d/blue%2Bsphere%2Bfrom%2Bopenclipart.org.png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15712" y="3355234"/>
                <a:ext cx="167404" cy="168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2" name="Picture 40" descr="http://images.clipshrine.com/download/wheel/large-shiny-blue-sphere-33.3-16947.png"/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8147" y="3357373"/>
                <a:ext cx="162891" cy="1606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41031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/>
      <p:bldP spid="34" grpId="0" animBg="1"/>
      <p:bldP spid="37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5302</TotalTime>
  <Words>6063</Words>
  <Application>Microsoft Office PowerPoint</Application>
  <PresentationFormat>화면 슬라이드 쇼(4:3)</PresentationFormat>
  <Paragraphs>866</Paragraphs>
  <Slides>40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40</vt:i4>
      </vt:variant>
    </vt:vector>
  </HeadingPairs>
  <TitlesOfParts>
    <vt:vector size="56" baseType="lpstr">
      <vt:lpstr>Lucida Grande</vt:lpstr>
      <vt:lpstr>mn-ea</vt:lpstr>
      <vt:lpstr>SimHei</vt:lpstr>
      <vt:lpstr>굴림</vt:lpstr>
      <vt:lpstr>나눔바른고딕 UltraLight</vt:lpstr>
      <vt:lpstr>맑은 고딕</vt:lpstr>
      <vt:lpstr>함초롬돋움</vt:lpstr>
      <vt:lpstr>Arial</vt:lpstr>
      <vt:lpstr>Berlin Sans FB</vt:lpstr>
      <vt:lpstr>Cambria Math</vt:lpstr>
      <vt:lpstr>Comic Sans MS</vt:lpstr>
      <vt:lpstr>Times New Roman</vt:lpstr>
      <vt:lpstr>Verdana</vt:lpstr>
      <vt:lpstr>Wingdings</vt:lpstr>
      <vt:lpstr>Office 테마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Ghik-Seok Yang</dc:creator>
  <cp:lastModifiedBy>Ghil-Seok Yang</cp:lastModifiedBy>
  <cp:revision>356</cp:revision>
  <cp:lastPrinted>2020-10-20T08:36:25Z</cp:lastPrinted>
  <dcterms:created xsi:type="dcterms:W3CDTF">2020-10-20T08:09:50Z</dcterms:created>
  <dcterms:modified xsi:type="dcterms:W3CDTF">2020-11-14T00:13:23Z</dcterms:modified>
</cp:coreProperties>
</file>