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66" r:id="rId2"/>
  </p:sldMasterIdLst>
  <p:notesMasterIdLst>
    <p:notesMasterId r:id="rId32"/>
  </p:notesMasterIdLst>
  <p:handoutMasterIdLst>
    <p:handoutMasterId r:id="rId33"/>
  </p:handoutMasterIdLst>
  <p:sldIdLst>
    <p:sldId id="643" r:id="rId3"/>
    <p:sldId id="784" r:id="rId4"/>
    <p:sldId id="802" r:id="rId5"/>
    <p:sldId id="785" r:id="rId6"/>
    <p:sldId id="804" r:id="rId7"/>
    <p:sldId id="776" r:id="rId8"/>
    <p:sldId id="786" r:id="rId9"/>
    <p:sldId id="787" r:id="rId10"/>
    <p:sldId id="806" r:id="rId11"/>
    <p:sldId id="783" r:id="rId12"/>
    <p:sldId id="789" r:id="rId13"/>
    <p:sldId id="790" r:id="rId14"/>
    <p:sldId id="791" r:id="rId15"/>
    <p:sldId id="718" r:id="rId16"/>
    <p:sldId id="755" r:id="rId17"/>
    <p:sldId id="769" r:id="rId18"/>
    <p:sldId id="766" r:id="rId19"/>
    <p:sldId id="767" r:id="rId20"/>
    <p:sldId id="781" r:id="rId21"/>
    <p:sldId id="792" r:id="rId22"/>
    <p:sldId id="803" r:id="rId23"/>
    <p:sldId id="795" r:id="rId24"/>
    <p:sldId id="805" r:id="rId25"/>
    <p:sldId id="796" r:id="rId26"/>
    <p:sldId id="797" r:id="rId27"/>
    <p:sldId id="798" r:id="rId28"/>
    <p:sldId id="799" r:id="rId29"/>
    <p:sldId id="801" r:id="rId30"/>
    <p:sldId id="800" r:id="rId31"/>
  </p:sldIdLst>
  <p:sldSz cx="9144000" cy="6858000" type="letter"/>
  <p:notesSz cx="6934200" cy="9232900"/>
  <p:custDataLst>
    <p:tags r:id="rId34"/>
  </p:custDataLst>
  <p:kinsoku lang="ko-KR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1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1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1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1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32DBF"/>
    <a:srgbClr val="00CCFF"/>
    <a:srgbClr val="FF0000"/>
    <a:srgbClr val="00B050"/>
    <a:srgbClr val="FAA8E3"/>
    <a:srgbClr val="FCCCEE"/>
    <a:srgbClr val="F2D2E9"/>
    <a:srgbClr val="95E3FF"/>
    <a:srgbClr val="B13BC5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5724" autoAdjust="0"/>
  </p:normalViewPr>
  <p:slideViewPr>
    <p:cSldViewPr snapToGrid="0">
      <p:cViewPr varScale="1">
        <p:scale>
          <a:sx n="69" d="100"/>
          <a:sy n="69" d="100"/>
        </p:scale>
        <p:origin x="114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484938" y="8848725"/>
            <a:ext cx="404812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3394" tIns="60075" rIns="123394" bIns="60075" anchor="ctr">
            <a:spAutoFit/>
          </a:bodyPr>
          <a:lstStyle>
            <a:lvl1pPr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2300"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43013"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66900"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86025"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943225" defTabSz="1243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400425" defTabSz="1243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57625" defTabSz="1243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314825" defTabSz="1243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defRPr/>
            </a:pPr>
            <a:fld id="{3C1D67FA-A071-4191-B1BB-B04A0B04014F}" type="slidenum">
              <a:rPr lang="en-US" altLang="en-US" sz="1000" smtClean="0">
                <a:latin typeface="Arial" panose="020B0604020202020204" pitchFamily="34" charset="0"/>
                <a:cs typeface="+mn-cs"/>
              </a:rPr>
              <a:pPr algn="r">
                <a:defRPr/>
              </a:pPr>
              <a:t>‹#›</a:t>
            </a:fld>
            <a:endParaRPr lang="en-US" altLang="en-US" sz="1000" smtClean="0"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657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386263"/>
            <a:ext cx="5083175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3394" tIns="60075" rIns="123394" bIns="600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notes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8400" y="698500"/>
            <a:ext cx="4602163" cy="3451225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334125" y="8769350"/>
            <a:ext cx="555625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3394" tIns="60075" rIns="123394" bIns="60075" anchor="ctr">
            <a:spAutoFit/>
          </a:bodyPr>
          <a:lstStyle>
            <a:lvl1pPr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2300"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43013"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66900"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86025" algn="l" defTabSz="1243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943225" defTabSz="1243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400425" defTabSz="1243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57625" defTabSz="1243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314825" defTabSz="1243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defRPr/>
            </a:pPr>
            <a:fld id="{7F56CBE2-3E48-4B92-8B06-5D46A7AE2998}" type="slidenum">
              <a:rPr lang="en-US" altLang="en-US" sz="2100" smtClean="0">
                <a:latin typeface="Arial" panose="020B0604020202020204" pitchFamily="34" charset="0"/>
                <a:cs typeface="+mn-cs"/>
              </a:rPr>
              <a:pPr algn="r">
                <a:defRPr/>
              </a:pPr>
              <a:t>‹#›</a:t>
            </a:fld>
            <a:endParaRPr lang="en-US" altLang="en-US" sz="2100" smtClean="0"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2419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216025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08013" algn="l" defTabSz="1216025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216025" algn="l" defTabSz="1216025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824038" algn="l" defTabSz="1216025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432050" algn="l" defTabSz="1216025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6727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0136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</p:grpSp>
      </p:grpSp>
      <p:sp>
        <p:nvSpPr>
          <p:cNvPr id="104449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altLang="ko-KR" noProof="0" smtClean="0"/>
              <a:t>Click to edit Master title style</a:t>
            </a:r>
          </a:p>
        </p:txBody>
      </p:sp>
      <p:sp>
        <p:nvSpPr>
          <p:cNvPr id="104450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en-US" altLang="ko-KR" noProof="0" smtClean="0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E5490-4A18-4DC9-A8E0-6A39D98F7BC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62089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BBC6D-B954-40FF-9707-00737D93185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984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D2BE2-27FD-45A1-A8EB-F9CBC55FC3B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86389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1CD24-D6C0-42E0-9F6A-F43E6B80978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1041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algn="ctr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>
                  <a:defRPr/>
                </a:pPr>
                <a:endParaRPr lang="ko-KR" altLang="ko-KR" sz="2400" smtClean="0">
                  <a:ea typeface="굴림" panose="020B0600000101010101" pitchFamily="50" charset="-127"/>
                </a:endParaRPr>
              </a:p>
            </p:txBody>
          </p:sp>
        </p:grpSp>
      </p:grpSp>
      <p:sp>
        <p:nvSpPr>
          <p:cNvPr id="128001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altLang="ko-KR" noProof="0" smtClean="0"/>
              <a:t>Click to edit Master title style</a:t>
            </a:r>
          </a:p>
        </p:txBody>
      </p:sp>
      <p:sp>
        <p:nvSpPr>
          <p:cNvPr id="128002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en-US" altLang="ko-KR" noProof="0" smtClean="0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D5B84-3512-499A-BE46-577170696DC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98752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E8037-C0BC-4990-9677-B82C0C2C821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3446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3E08A-20C8-40A9-BC0F-C01FFDBE82C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1883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3EC49-5978-4F7A-B5EA-0753894C983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31547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F0A5-9B71-463B-A0A5-3D990C9B435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83407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EAC50-40C4-47AC-8A15-3996AA63024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82359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B68EF-9B43-44EB-995F-0269576FFDB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08043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653F8-29ED-448E-85F9-AA855E83466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25128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6F3AA-42B1-4DEF-9034-4C2975AC92E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550785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7997D-800F-4BB9-AB1B-753106DA10C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98317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BDEBE-EB80-4268-A26B-41195BF2320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0010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CC6E5-0A14-4A0B-84C3-031566A7D83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242103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4047C-5322-4108-9B48-481091E8CD0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0587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B5BEA-74DC-4FCA-B673-028C34B7E05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8690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1E67B-CD32-4104-B85B-9A6521EAC48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08959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4CCD7-4787-4182-85F5-7BAD447E2F1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590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40A0C-1137-414F-A646-9E642BE8054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17855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A7C14-A886-419F-9166-C6BACD363DD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69585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3C645-4E12-45B9-AF02-B584759FF3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8488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4097E-CD44-4A49-B7A4-A5F6FC64C26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18788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45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  <a:ea typeface="굴림" panose="020B0600000101010101" pitchFamily="50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4345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  <a:ea typeface="굴림" panose="020B0600000101010101" pitchFamily="50" charset="-127"/>
                <a:cs typeface="+mn-cs"/>
              </a:defRPr>
            </a:lvl1pPr>
          </a:lstStyle>
          <a:p>
            <a:pPr>
              <a:defRPr/>
            </a:pPr>
            <a:fld id="{728504A5-D41D-4A38-91D0-2A577BBE15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hlink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hlink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accent2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hlink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accent2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accent2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04347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+mn-lt"/>
                <a:ea typeface="굴림" panose="020B0600000101010101" pitchFamily="50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97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  <a:ea typeface="굴림" panose="020B0600000101010101" pitchFamily="50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7897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  <a:ea typeface="굴림" panose="020B0600000101010101" pitchFamily="50" charset="-127"/>
                <a:cs typeface="+mn-cs"/>
              </a:defRPr>
            </a:lvl1pPr>
          </a:lstStyle>
          <a:p>
            <a:pPr>
              <a:defRPr/>
            </a:pPr>
            <a:fld id="{32014799-1318-4BEA-B02E-E7C2A071D12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hlink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hlink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accent2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hlink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2400" smtClean="0">
                <a:ea typeface="굴림" panose="020B0600000101010101" pitchFamily="50" charset="-127"/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accent2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algn="ctr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l" eaLnBrk="1" hangingPunct="1">
                <a:defRPr/>
              </a:pPr>
              <a:endParaRPr lang="ko-KR" altLang="ko-KR" sz="1800" smtClean="0">
                <a:solidFill>
                  <a:schemeClr val="accent2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</p:grpSp>
      <p:sp>
        <p:nvSpPr>
          <p:cNvPr id="205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205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27899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+mn-lt"/>
                <a:ea typeface="굴림" panose="020B0600000101010101" pitchFamily="50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53.png"/><Relationship Id="rId3" Type="http://schemas.openxmlformats.org/officeDocument/2006/relationships/image" Target="../media/image52.png"/><Relationship Id="rId12" Type="http://schemas.openxmlformats.org/officeDocument/2006/relationships/image" Target="../media/image151.png"/><Relationship Id="rId7" Type="http://schemas.openxmlformats.org/officeDocument/2006/relationships/image" Target="../media/image6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8.png"/><Relationship Id="rId10" Type="http://schemas.openxmlformats.org/officeDocument/2006/relationships/image" Target="../media/image72.png"/><Relationship Id="rId4" Type="http://schemas.openxmlformats.org/officeDocument/2006/relationships/image" Target="../media/image25.jpeg"/><Relationship Id="rId9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82.png"/><Relationship Id="rId18" Type="http://schemas.openxmlformats.org/officeDocument/2006/relationships/image" Target="../media/image62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7" Type="http://schemas.openxmlformats.org/officeDocument/2006/relationships/image" Target="../media/image152.png"/><Relationship Id="rId12" Type="http://schemas.openxmlformats.org/officeDocument/2006/relationships/image" Target="../media/image83.png"/><Relationship Id="rId2" Type="http://schemas.openxmlformats.org/officeDocument/2006/relationships/image" Target="../media/image74.png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png"/><Relationship Id="rId5" Type="http://schemas.openxmlformats.org/officeDocument/2006/relationships/image" Target="../media/image770.png"/><Relationship Id="rId19" Type="http://schemas.openxmlformats.org/officeDocument/2006/relationships/image" Target="../media/image63.png"/><Relationship Id="rId4" Type="http://schemas.openxmlformats.org/officeDocument/2006/relationships/image" Target="../media/image77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9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73.png"/><Relationship Id="rId7" Type="http://schemas.openxmlformats.org/officeDocument/2006/relationships/image" Target="../media/image84.png"/><Relationship Id="rId12" Type="http://schemas.openxmlformats.org/officeDocument/2006/relationships/image" Target="../media/image109.png"/><Relationship Id="rId17" Type="http://schemas.openxmlformats.org/officeDocument/2006/relationships/image" Target="../media/image91.png"/><Relationship Id="rId2" Type="http://schemas.openxmlformats.org/officeDocument/2006/relationships/image" Target="../media/image67.png"/><Relationship Id="rId16" Type="http://schemas.openxmlformats.org/officeDocument/2006/relationships/image" Target="../media/image9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3.png"/><Relationship Id="rId11" Type="http://schemas.openxmlformats.org/officeDocument/2006/relationships/image" Target="../media/image90.png"/><Relationship Id="rId5" Type="http://schemas.openxmlformats.org/officeDocument/2006/relationships/image" Target="../media/image102.png"/><Relationship Id="rId15" Type="http://schemas.openxmlformats.org/officeDocument/2006/relationships/image" Target="../media/image116.png"/><Relationship Id="rId10" Type="http://schemas.openxmlformats.org/officeDocument/2006/relationships/image" Target="../media/image89.png"/><Relationship Id="rId4" Type="http://schemas.openxmlformats.org/officeDocument/2006/relationships/image" Target="../media/image76.png"/><Relationship Id="rId9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001.png"/><Relationship Id="rId3" Type="http://schemas.openxmlformats.org/officeDocument/2006/relationships/image" Target="../media/image93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7.png"/><Relationship Id="rId11" Type="http://schemas.openxmlformats.org/officeDocument/2006/relationships/image" Target="../media/image991.png"/><Relationship Id="rId5" Type="http://schemas.openxmlformats.org/officeDocument/2006/relationships/image" Target="../media/image95.png"/><Relationship Id="rId10" Type="http://schemas.openxmlformats.org/officeDocument/2006/relationships/image" Target="../media/image96.png"/><Relationship Id="rId4" Type="http://schemas.openxmlformats.org/officeDocument/2006/relationships/image" Target="../media/image94.png"/><Relationship Id="rId9" Type="http://schemas.openxmlformats.org/officeDocument/2006/relationships/image" Target="../media/image120.png"/><Relationship Id="rId14" Type="http://schemas.openxmlformats.org/officeDocument/2006/relationships/image" Target="../media/image10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1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6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100.png"/><Relationship Id="rId7" Type="http://schemas.openxmlformats.org/officeDocument/2006/relationships/image" Target="../media/image157.png"/><Relationship Id="rId2" Type="http://schemas.openxmlformats.org/officeDocument/2006/relationships/image" Target="../media/image106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.png"/><Relationship Id="rId3" Type="http://schemas.openxmlformats.org/officeDocument/2006/relationships/image" Target="../media/image3.jpeg"/><Relationship Id="rId21" Type="http://schemas.openxmlformats.org/officeDocument/2006/relationships/image" Target="../media/image155.png"/><Relationship Id="rId34" Type="http://schemas.openxmlformats.org/officeDocument/2006/relationships/image" Target="../media/image16.png"/><Relationship Id="rId25" Type="http://schemas.openxmlformats.org/officeDocument/2006/relationships/image" Target="../media/image105.png"/><Relationship Id="rId33" Type="http://schemas.openxmlformats.org/officeDocument/2006/relationships/image" Target="../media/image15.png"/><Relationship Id="rId2" Type="http://schemas.openxmlformats.org/officeDocument/2006/relationships/image" Target="../media/image104.png"/><Relationship Id="rId29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24" Type="http://schemas.openxmlformats.org/officeDocument/2006/relationships/image" Target="../media/image104.png"/><Relationship Id="rId32" Type="http://schemas.openxmlformats.org/officeDocument/2006/relationships/image" Target="../media/image14.png"/><Relationship Id="rId23" Type="http://schemas.openxmlformats.org/officeDocument/2006/relationships/image" Target="../media/image105.png"/><Relationship Id="rId28" Type="http://schemas.openxmlformats.org/officeDocument/2006/relationships/image" Target="../media/image8.png"/><Relationship Id="rId36" Type="http://schemas.openxmlformats.org/officeDocument/2006/relationships/image" Target="../media/image11.png"/><Relationship Id="rId31" Type="http://schemas.openxmlformats.org/officeDocument/2006/relationships/image" Target="../media/image13.png"/><Relationship Id="rId22" Type="http://schemas.openxmlformats.org/officeDocument/2006/relationships/image" Target="../media/image156.png"/><Relationship Id="rId27" Type="http://schemas.openxmlformats.org/officeDocument/2006/relationships/image" Target="../media/image7.png"/><Relationship Id="rId30" Type="http://schemas.openxmlformats.org/officeDocument/2006/relationships/image" Target="../media/image1211.png"/><Relationship Id="rId35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0.png"/><Relationship Id="rId5" Type="http://schemas.openxmlformats.org/officeDocument/2006/relationships/image" Target="../media/image180.png"/><Relationship Id="rId4" Type="http://schemas.openxmlformats.org/officeDocument/2006/relationships/image" Target="../media/image2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0.png"/><Relationship Id="rId5" Type="http://schemas.openxmlformats.org/officeDocument/2006/relationships/image" Target="../media/image20.png"/><Relationship Id="rId10" Type="http://schemas.openxmlformats.org/officeDocument/2006/relationships/image" Target="../media/image29.png"/><Relationship Id="rId4" Type="http://schemas.openxmlformats.org/officeDocument/2006/relationships/image" Target="../media/image108.png"/><Relationship Id="rId9" Type="http://schemas.openxmlformats.org/officeDocument/2006/relationships/image" Target="../media/image2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111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3.png"/><Relationship Id="rId5" Type="http://schemas.openxmlformats.org/officeDocument/2006/relationships/image" Target="../media/image330.png"/><Relationship Id="rId4" Type="http://schemas.openxmlformats.org/officeDocument/2006/relationships/image" Target="../media/image112.png"/><Relationship Id="rId9" Type="http://schemas.openxmlformats.org/officeDocument/2006/relationships/image" Target="../media/image3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0.png"/><Relationship Id="rId7" Type="http://schemas.openxmlformats.org/officeDocument/2006/relationships/image" Target="../media/image990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80.png"/><Relationship Id="rId5" Type="http://schemas.openxmlformats.org/officeDocument/2006/relationships/image" Target="../media/image970.png"/><Relationship Id="rId4" Type="http://schemas.openxmlformats.org/officeDocument/2006/relationships/image" Target="../media/image960.png"/><Relationship Id="rId9" Type="http://schemas.openxmlformats.org/officeDocument/2006/relationships/image" Target="../media/image10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1.png"/><Relationship Id="rId7" Type="http://schemas.openxmlformats.org/officeDocument/2006/relationships/image" Target="../media/image124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2.png"/><Relationship Id="rId5" Type="http://schemas.openxmlformats.org/officeDocument/2006/relationships/image" Target="../media/image1210.png"/><Relationship Id="rId4" Type="http://schemas.openxmlformats.org/officeDocument/2006/relationships/image" Target="../media/image1212.png"/><Relationship Id="rId9" Type="http://schemas.openxmlformats.org/officeDocument/2006/relationships/image" Target="../media/image1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0.png"/><Relationship Id="rId7" Type="http://schemas.openxmlformats.org/officeDocument/2006/relationships/image" Target="../media/image124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70.png"/><Relationship Id="rId5" Type="http://schemas.openxmlformats.org/officeDocument/2006/relationships/image" Target="../media/image133.png"/><Relationship Id="rId4" Type="http://schemas.openxmlformats.org/officeDocument/2006/relationships/image" Target="../media/image1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37.png"/><Relationship Id="rId7" Type="http://schemas.openxmlformats.org/officeDocument/2006/relationships/image" Target="../media/image135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4.png"/><Relationship Id="rId5" Type="http://schemas.openxmlformats.org/officeDocument/2006/relationships/image" Target="../media/image139.png"/><Relationship Id="rId10" Type="http://schemas.openxmlformats.org/officeDocument/2006/relationships/image" Target="../media/image148.png"/><Relationship Id="rId4" Type="http://schemas.openxmlformats.org/officeDocument/2006/relationships/image" Target="../media/image138.png"/><Relationship Id="rId9" Type="http://schemas.openxmlformats.org/officeDocument/2006/relationships/image" Target="../media/image1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0.png"/><Relationship Id="rId2" Type="http://schemas.openxmlformats.org/officeDocument/2006/relationships/image" Target="../media/image131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.png"/><Relationship Id="rId21" Type="http://schemas.openxmlformats.org/officeDocument/2006/relationships/image" Target="../media/image155.png"/><Relationship Id="rId34" Type="http://schemas.openxmlformats.org/officeDocument/2006/relationships/image" Target="../media/image16.png"/><Relationship Id="rId25" Type="http://schemas.openxmlformats.org/officeDocument/2006/relationships/image" Target="../media/image6.png"/><Relationship Id="rId33" Type="http://schemas.openxmlformats.org/officeDocument/2006/relationships/image" Target="../media/image15.png"/><Relationship Id="rId38" Type="http://schemas.openxmlformats.org/officeDocument/2006/relationships/image" Target="../media/image18.png"/><Relationship Id="rId2" Type="http://schemas.openxmlformats.org/officeDocument/2006/relationships/image" Target="../media/image3.jpe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24" Type="http://schemas.openxmlformats.org/officeDocument/2006/relationships/image" Target="../media/image5.png"/><Relationship Id="rId32" Type="http://schemas.openxmlformats.org/officeDocument/2006/relationships/image" Target="../media/image14.png"/><Relationship Id="rId37" Type="http://schemas.openxmlformats.org/officeDocument/2006/relationships/image" Target="../media/image12.png"/><Relationship Id="rId23" Type="http://schemas.openxmlformats.org/officeDocument/2006/relationships/image" Target="../media/image4.png"/><Relationship Id="rId28" Type="http://schemas.openxmlformats.org/officeDocument/2006/relationships/image" Target="../media/image9.png"/><Relationship Id="rId36" Type="http://schemas.openxmlformats.org/officeDocument/2006/relationships/image" Target="../media/image11.png"/><Relationship Id="rId31" Type="http://schemas.openxmlformats.org/officeDocument/2006/relationships/image" Target="../media/image13.png"/><Relationship Id="rId22" Type="http://schemas.openxmlformats.org/officeDocument/2006/relationships/image" Target="../media/image156.png"/><Relationship Id="rId27" Type="http://schemas.openxmlformats.org/officeDocument/2006/relationships/image" Target="../media/image8.png"/><Relationship Id="rId35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image" Target="../media/image29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0.png"/><Relationship Id="rId3" Type="http://schemas.openxmlformats.org/officeDocument/2006/relationships/image" Target="../media/image310.png"/><Relationship Id="rId7" Type="http://schemas.openxmlformats.org/officeDocument/2006/relationships/image" Target="../media/image38.png"/><Relationship Id="rId12" Type="http://schemas.openxmlformats.org/officeDocument/2006/relationships/image" Target="../media/image26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5.png"/><Relationship Id="rId10" Type="http://schemas.openxmlformats.org/officeDocument/2006/relationships/image" Target="../media/image41.png"/><Relationship Id="rId4" Type="http://schemas.openxmlformats.org/officeDocument/2006/relationships/image" Target="../media/image320.png"/><Relationship Id="rId9" Type="http://schemas.openxmlformats.org/officeDocument/2006/relationships/image" Target="../media/image40.pn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7" Type="http://schemas.openxmlformats.org/officeDocument/2006/relationships/image" Target="../media/image1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10" Type="http://schemas.openxmlformats.org/officeDocument/2006/relationships/image" Target="../media/image149.png"/><Relationship Id="rId9" Type="http://schemas.openxmlformats.org/officeDocument/2006/relationships/image" Target="../media/image1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60.png"/><Relationship Id="rId18" Type="http://schemas.openxmlformats.org/officeDocument/2006/relationships/image" Target="../media/image87.png"/><Relationship Id="rId3" Type="http://schemas.openxmlformats.org/officeDocument/2006/relationships/image" Target="../media/image27.png"/><Relationship Id="rId21" Type="http://schemas.openxmlformats.org/officeDocument/2006/relationships/image" Target="../media/image59.png"/><Relationship Id="rId7" Type="http://schemas.openxmlformats.org/officeDocument/2006/relationships/image" Target="../media/image540.png"/><Relationship Id="rId2" Type="http://schemas.openxmlformats.org/officeDocument/2006/relationships/image" Target="../media/image26.png"/><Relationship Id="rId16" Type="http://schemas.openxmlformats.org/officeDocument/2006/relationships/image" Target="../media/image790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23" Type="http://schemas.openxmlformats.org/officeDocument/2006/relationships/image" Target="../media/image61.png"/><Relationship Id="rId19" Type="http://schemas.openxmlformats.org/officeDocument/2006/relationships/image" Target="../media/image57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22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3" Type="http://schemas.openxmlformats.org/officeDocument/2006/relationships/image" Target="../media/image43.png"/><Relationship Id="rId12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Relationship Id="rId11" Type="http://schemas.openxmlformats.org/officeDocument/2006/relationships/image" Target="../media/image150.png"/><Relationship Id="rId5" Type="http://schemas.openxmlformats.org/officeDocument/2006/relationships/image" Target="../media/image51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325" y="3554412"/>
            <a:ext cx="8268566" cy="1474787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ko-KR" sz="2800" dirty="0" smtClean="0">
                <a:latin typeface="Comic Sans MS" panose="030F0702030302020204" pitchFamily="66" charset="0"/>
                <a:ea typeface="굴림" panose="020B0600000101010101" pitchFamily="50" charset="-127"/>
              </a:rPr>
              <a:t>Byung</a:t>
            </a:r>
            <a:r>
              <a:rPr lang="en-US" altLang="ko-KR" sz="2800" dirty="0">
                <a:latin typeface="Comic Sans MS" panose="030F0702030302020204" pitchFamily="66" charset="0"/>
                <a:ea typeface="굴림" panose="020B0600000101010101" pitchFamily="50" charset="-127"/>
              </a:rPr>
              <a:t>-</a:t>
            </a:r>
            <a:r>
              <a:rPr lang="en-US" altLang="ko-KR" sz="2800" dirty="0" smtClean="0">
                <a:latin typeface="Comic Sans MS" panose="030F0702030302020204" pitchFamily="66" charset="0"/>
                <a:ea typeface="굴림" panose="020B0600000101010101" pitchFamily="50" charset="-127"/>
              </a:rPr>
              <a:t>Geel Yu </a:t>
            </a:r>
            <a:endParaRPr lang="en-US" altLang="ko-KR" sz="2800" dirty="0" smtClean="0">
              <a:latin typeface="Comic Sans MS" panose="030F0702030302020204" pitchFamily="66" charset="0"/>
              <a:ea typeface="굴림" panose="020B0600000101010101" pitchFamily="50" charset="-127"/>
            </a:endParaRPr>
          </a:p>
          <a:p>
            <a:pPr algn="ctr" eaLnBrk="1" hangingPunct="1">
              <a:buNone/>
            </a:pPr>
            <a:r>
              <a:rPr lang="en-US" altLang="ko-KR" sz="2800" dirty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Korea Aerospace Univ.</a:t>
            </a:r>
            <a:endParaRPr lang="en-US" altLang="ko-KR" sz="2800" dirty="0" smtClean="0">
              <a:latin typeface="Comic Sans MS" panose="030F0702030302020204" pitchFamily="66" charset="0"/>
              <a:ea typeface="굴림" panose="020B0600000101010101" pitchFamily="50" charset="-127"/>
            </a:endParaRPr>
          </a:p>
          <a:p>
            <a:pPr algn="ctr" eaLnBrk="1" hangingPunct="1">
              <a:buNone/>
            </a:pPr>
            <a:r>
              <a:rPr lang="en-US" altLang="ko-KR" sz="2400" dirty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in collaboration with K.-J. </a:t>
            </a:r>
            <a:r>
              <a:rPr lang="en-US" altLang="ko-KR" sz="2400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Kong</a:t>
            </a:r>
            <a:endParaRPr lang="en-US" altLang="ko-KR" sz="2800" dirty="0" smtClean="0">
              <a:solidFill>
                <a:srgbClr val="00B05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4343400" y="5334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ko-KR" altLang="ko-KR" sz="2400"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4648200" y="68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ko-KR" altLang="ko-KR" sz="2400"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737033" y="5326775"/>
            <a:ext cx="767715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dirty="0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APCTP-</a:t>
            </a:r>
            <a:r>
              <a:rPr lang="en-US" altLang="ko-KR" dirty="0" err="1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JLab</a:t>
            </a:r>
            <a:r>
              <a:rPr lang="en-US" altLang="ko-KR" dirty="0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Joint workshop 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solidFill>
                  <a:srgbClr val="0070C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APCTP, July 1-4, 2018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1896" name="Text Box 8"/>
              <p:cNvSpPr txBox="1">
                <a:spLocks noChangeArrowheads="1"/>
              </p:cNvSpPr>
              <p:nvPr/>
            </p:nvSpPr>
            <p:spPr bwMode="auto">
              <a:xfrm>
                <a:off x="274638" y="671513"/>
                <a:ext cx="8532812" cy="25853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altLang="ko-KR" sz="5400" dirty="0" smtClean="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  <a:cs typeface="+mn-cs"/>
                  </a:rPr>
                  <a:t>Regge Description of </a:t>
                </a:r>
                <a14:m>
                  <m:oMath xmlns:m="http://schemas.openxmlformats.org/officeDocument/2006/math">
                    <m:r>
                      <a:rPr lang="ko-KR" altLang="en-US" sz="5400" i="1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𝜋</m:t>
                    </m:r>
                    <m:r>
                      <a:rPr lang="en-US" altLang="ko-KR" sz="5400" b="0" i="1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𝑁</m:t>
                    </m:r>
                  </m:oMath>
                </a14:m>
                <a:r>
                  <a:rPr lang="en-US" altLang="ko-KR" sz="5400" dirty="0" smtClean="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  <a:cs typeface="+mn-cs"/>
                  </a:rPr>
                  <a:t> Scatterings </a:t>
                </a:r>
                <a:r>
                  <a:rPr lang="en-US" altLang="ko-KR" sz="5400" dirty="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  <a:cs typeface="+mn-cs"/>
                  </a:rPr>
                  <a:t>at Forward Angles</a:t>
                </a:r>
              </a:p>
            </p:txBody>
          </p:sp>
        </mc:Choice>
        <mc:Fallback xmlns="">
          <p:sp>
            <p:nvSpPr>
              <p:cNvPr id="1061896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4638" y="671513"/>
                <a:ext cx="8532812" cy="2585323"/>
              </a:xfrm>
              <a:prstGeom prst="rect">
                <a:avLst/>
              </a:prstGeom>
              <a:blipFill rotWithShape="0">
                <a:blip r:embed="rId2"/>
                <a:stretch>
                  <a:fillRect l="-929" t="-6840" r="-1929" b="-1556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1399" y="431800"/>
            <a:ext cx="7670800" cy="499534"/>
          </a:xfrm>
        </p:spPr>
        <p:txBody>
          <a:bodyPr/>
          <a:lstStyle/>
          <a:p>
            <a:r>
              <a:rPr lang="en-US" altLang="ko-KR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III. CEX &amp; Elastic Cross sections</a:t>
            </a:r>
            <a:r>
              <a:rPr lang="en-US" altLang="ko-K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ko-KR" sz="3200" dirty="0" smtClean="0">
                <a:latin typeface="Comic Sans MS" panose="030F0702030302020204" pitchFamily="66" charset="0"/>
              </a:rPr>
              <a:t> </a:t>
            </a:r>
            <a:endParaRPr lang="ko-KR" altLang="en-US" sz="3200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/>
              <p:cNvSpPr txBox="1">
                <a:spLocks noGrp="1"/>
              </p:cNvSpPr>
              <p:nvPr>
                <p:ph idx="1"/>
              </p:nvPr>
            </p:nvSpPr>
            <p:spPr>
              <a:xfrm>
                <a:off x="2379133" y="3810000"/>
                <a:ext cx="4334933" cy="33816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ko-KR" altLang="en-US" sz="2000" b="0" i="1" smtClean="0"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775</m:t>
                        </m:r>
                      </m:e>
                    </m:d>
                    <m:r>
                      <a:rPr lang="en-US" altLang="ko-KR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ko-KR" altLang="en-US" sz="2000" i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ko-KR" sz="2000" i="1">
                        <a:latin typeface="Cambria Math" panose="02040503050406030204" pitchFamily="18" charset="0"/>
                      </a:rPr>
                      <m:t>(1450)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ko-KR" altLang="en-US" sz="20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altLang="ko-KR" sz="2000" dirty="0" smtClean="0"/>
                  <a:t>-cuts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내용 개체 틀 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79133" y="3810000"/>
                <a:ext cx="4334933" cy="338169"/>
              </a:xfrm>
              <a:prstGeom prst="rect">
                <a:avLst/>
              </a:prstGeom>
              <a:blipFill rotWithShape="0">
                <a:blip r:embed="rId2"/>
                <a:stretch>
                  <a:fillRect l="-1823" t="-12281" r="-421" b="-4210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제목 1"/>
              <p:cNvSpPr txBox="1">
                <a:spLocks/>
              </p:cNvSpPr>
              <p:nvPr/>
            </p:nvSpPr>
            <p:spPr bwMode="auto">
              <a:xfrm>
                <a:off x="1105815" y="866155"/>
                <a:ext cx="7541968" cy="7445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320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320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ko-KR" sz="32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ko-KR" sz="32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ko-KR" sz="32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ko-KR" sz="32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32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ko-KR" sz="3200" b="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ko-KR" sz="32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ko-KR" altLang="en-US" sz="32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anose="030F0702030302020204" pitchFamily="66" charset="0"/>
                  </a:rPr>
                  <a:t> </a:t>
                </a:r>
                <a:r>
                  <a:rPr lang="en-US" altLang="ko-KR" sz="32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anose="030F0702030302020204" pitchFamily="66" charset="0"/>
                  </a:rPr>
                  <a:t>charge exchange reaction</a:t>
                </a:r>
                <a:endParaRPr lang="ko-KR" altLang="en-US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" name="제목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05815" y="866155"/>
                <a:ext cx="7541968" cy="744572"/>
              </a:xfrm>
              <a:prstGeom prst="rect">
                <a:avLst/>
              </a:prstGeom>
              <a:blipFill>
                <a:blip r:embed="rId3"/>
                <a:stretch>
                  <a:fillRect b="-221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6533"/>
            <a:ext cx="4086382" cy="1876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3"/>
              <p:cNvSpPr txBox="1">
                <a:spLocks noChangeArrowheads="1"/>
              </p:cNvSpPr>
              <p:nvPr/>
            </p:nvSpPr>
            <p:spPr bwMode="auto">
              <a:xfrm>
                <a:off x="4140200" y="1845735"/>
                <a:ext cx="5003800" cy="18260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Only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-exch. allowed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DCS shows a dip at NWSZ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𝜌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=0</m:t>
                    </m:r>
                  </m:oMath>
                </a14:m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Dip-filling mechanism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Interference with another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for P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5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40200" y="1845735"/>
                <a:ext cx="5003800" cy="1826077"/>
              </a:xfrm>
              <a:prstGeom prst="rect">
                <a:avLst/>
              </a:prstGeom>
              <a:blipFill>
                <a:blip r:embed="rId12"/>
                <a:stretch>
                  <a:fillRect l="-1218" t="-2007" b="-501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3"/>
              <p:cNvSpPr txBox="1">
                <a:spLocks noChangeArrowheads="1"/>
              </p:cNvSpPr>
              <p:nvPr/>
            </p:nvSpPr>
            <p:spPr bwMode="auto">
              <a:xfrm>
                <a:off x="287867" y="4436534"/>
                <a:ext cx="8619066" cy="7272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𝑀</m:t>
                          </m:r>
                        </m:e>
                        <m:sub>
                          <m:r>
                            <a:rPr lang="ko-KR" alt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𝜌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𝑔</m:t>
                          </m:r>
                        </m:e>
                        <m:sub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𝜌𝜋𝜋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(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𝑞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+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𝑘</m:t>
                      </m:r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)</m:t>
                          </m:r>
                        </m:e>
                        <m:sup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𝜇</m:t>
                          </m:r>
                        </m:sup>
                      </m:sSup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(−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𝑔</m:t>
                          </m:r>
                        </m:e>
                        <m:sub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𝜇𝜈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𝜇</m:t>
                          </m:r>
                        </m:sub>
                      </m:sSub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𝜈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/</m:t>
                      </m:r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𝑚</m:t>
                          </m:r>
                        </m:e>
                        <m:sub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𝜌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2</m:t>
                          </m:r>
                        </m:sup>
                      </m:sSubSup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){</m:t>
                      </m:r>
                      <m:sSubSup>
                        <m:sSubSupPr>
                          <m:ctrlPr>
                            <a:rPr lang="en-US" altLang="ko-KR" sz="20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SupPr>
                        <m:e>
                          <m:r>
                            <a:rPr lang="en-US" altLang="ko-KR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𝑔</m:t>
                          </m:r>
                        </m:e>
                        <m:sub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𝜌</m:t>
                          </m:r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𝑁𝑁</m:t>
                          </m:r>
                        </m:sub>
                        <m:sup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𝑣</m:t>
                          </m:r>
                        </m:sup>
                      </m:sSubSup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pPr>
                        <m:e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𝛾</m:t>
                          </m:r>
                        </m:e>
                        <m:sup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𝜈</m:t>
                          </m:r>
                        </m:sup>
                      </m:sSup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+</m:t>
                      </m:r>
                      <m:f>
                        <m:f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굴림" panose="020B0600000101010101" pitchFamily="50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굴림" panose="020B0600000101010101" pitchFamily="50" charset="-127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ko-KR" alt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굴림" panose="020B0600000101010101" pitchFamily="50" charset="-127"/>
                                </a:rPr>
                                <m:t>𝜌</m:t>
                              </m:r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굴림" panose="020B0600000101010101" pitchFamily="50" charset="-127"/>
                                </a:rPr>
                                <m:t>𝑁𝑁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굴림" panose="020B0600000101010101" pitchFamily="50" charset="-127"/>
                                </a:rPr>
                                <m:t>𝑡</m:t>
                              </m:r>
                            </m:sup>
                          </m:sSubSup>
                        </m:num>
                        <m:den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4</m:t>
                          </m:r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𝑀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굴림" panose="020B0600000101010101" pitchFamily="50" charset="-127"/>
                                </a:rPr>
                              </m:ctrlPr>
                            </m:sSupPr>
                            <m:e>
                              <m:r>
                                <a:rPr lang="ko-KR" alt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굴림" panose="020B0600000101010101" pitchFamily="50" charset="-127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ko-KR" alt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굴림" panose="020B0600000101010101" pitchFamily="50" charset="-127"/>
                                </a:rPr>
                                <m:t>𝜈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, </m:t>
                          </m:r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𝛾</m:t>
                          </m:r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∙</m:t>
                          </m:r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𝑄</m:t>
                          </m:r>
                        </m:e>
                      </m:d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}</m:t>
                      </m:r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ℛ</m:t>
                          </m:r>
                        </m:e>
                        <m:sup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𝜌</m:t>
                          </m:r>
                        </m:sup>
                      </m:sSup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(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𝑠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,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𝑡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)</m:t>
                      </m:r>
                    </m:oMath>
                  </m:oMathPara>
                </a14:m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7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7867" y="4436534"/>
                <a:ext cx="8619066" cy="72725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9525" algn="ctr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87400" y="5621868"/>
                <a:ext cx="7447295" cy="745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𝜋𝜋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b>
                        <m:sSubPr>
                          <m:ctrlPr>
                            <a:rPr lang="ko-KR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altLang="ko-KR" sz="2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d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𝑥𝑁𝑁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{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ℛ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sub>
                              </m:s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b>
                                    <m:sSub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ko-KR" alt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nary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0" y="5621868"/>
                <a:ext cx="7447295" cy="745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3"/>
              <p:cNvSpPr txBox="1">
                <a:spLocks noChangeArrowheads="1"/>
              </p:cNvSpPr>
              <p:nvPr/>
            </p:nvSpPr>
            <p:spPr bwMode="auto">
              <a:xfrm>
                <a:off x="4504268" y="6282266"/>
                <a:ext cx="2438400" cy="4276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𝛼</m:t>
                          </m:r>
                        </m:e>
                        <m:sub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𝕡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=0.9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𝑡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+0.46</m:t>
                      </m:r>
                    </m:oMath>
                  </m:oMathPara>
                </a14:m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9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04268" y="6282266"/>
                <a:ext cx="2438400" cy="427618"/>
              </a:xfrm>
              <a:prstGeom prst="rect">
                <a:avLst/>
              </a:prstGeom>
              <a:blipFill rotWithShape="0">
                <a:blip r:embed="rId8"/>
                <a:stretch>
                  <a:fillRect b="-714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43"/>
              <p:cNvSpPr txBox="1">
                <a:spLocks noChangeArrowheads="1"/>
              </p:cNvSpPr>
              <p:nvPr/>
            </p:nvSpPr>
            <p:spPr bwMode="auto">
              <a:xfrm>
                <a:off x="1989667" y="6324600"/>
                <a:ext cx="2438400" cy="424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=0.9</m:t>
                    </m:r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𝑡</m:t>
                    </m:r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+0.53</m:t>
                    </m:r>
                  </m:oMath>
                </a14:m>
                <a:r>
                  <a:rPr lang="en-US" altLang="ko-KR" sz="2000" i="1" dirty="0" smtClean="0">
                    <a:latin typeface="Comic Sans MS" panose="030F0702030302020204" pitchFamily="66" charset="0"/>
                    <a:ea typeface="굴림" panose="020B0600000101010101" pitchFamily="50" charset="-127"/>
                  </a:rPr>
                  <a:t>,</a:t>
                </a:r>
                <a:endParaRPr lang="en-US" altLang="ko-KR" sz="2000" i="1" dirty="0"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20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89667" y="6324600"/>
                <a:ext cx="2438400" cy="424732"/>
              </a:xfrm>
              <a:prstGeom prst="rect">
                <a:avLst/>
              </a:prstGeom>
              <a:blipFill rotWithShape="0">
                <a:blip r:embed="rId9"/>
                <a:stretch>
                  <a:fillRect t="-8696" r="-750" b="-1884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43"/>
              <p:cNvSpPr txBox="1">
                <a:spLocks noChangeArrowheads="1"/>
              </p:cNvSpPr>
              <p:nvPr/>
            </p:nvSpPr>
            <p:spPr bwMode="auto">
              <a:xfrm>
                <a:off x="321733" y="4233334"/>
                <a:ext cx="4207934" cy="401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None/>
                </a:pP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-Reggeon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𝐼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𝐺</m:t>
                        </m:r>
                      </m:sup>
                    </m:sSup>
                    <m:d>
                      <m:d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sz="2000" b="0" i="1" smtClean="0">
                                <a:solidFill>
                                  <a:schemeClr val="bg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pPr>
                          <m:e>
                            <m:r>
                              <a:rPr lang="en-US" altLang="ko-KR" sz="2000" b="0" i="1" smtClean="0">
                                <a:solidFill>
                                  <a:schemeClr val="bg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𝐽</m:t>
                            </m:r>
                          </m:e>
                          <m:sup>
                            <m:r>
                              <a:rPr lang="en-US" altLang="ko-KR" sz="2000" b="0" i="1" smtClean="0">
                                <a:solidFill>
                                  <a:schemeClr val="bg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𝑃𝐶</m:t>
                            </m:r>
                          </m:sup>
                        </m:sSup>
                      </m:e>
                    </m:d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sSup>
                      <m:sSup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1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+</m:t>
                        </m:r>
                      </m:sup>
                    </m:sSup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</m:t>
                    </m:r>
                    <m:sSup>
                      <m:sSup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1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−−</m:t>
                        </m:r>
                      </m:sup>
                    </m:sSup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)</m:t>
                    </m:r>
                  </m:oMath>
                </a14:m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21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1733" y="4233334"/>
                <a:ext cx="4207934" cy="401135"/>
              </a:xfrm>
              <a:prstGeom prst="rect">
                <a:avLst/>
              </a:prstGeom>
              <a:blipFill rotWithShape="0">
                <a:blip r:embed="rId10"/>
                <a:stretch>
                  <a:fillRect t="-7576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43"/>
              <p:cNvSpPr txBox="1">
                <a:spLocks noChangeArrowheads="1"/>
              </p:cNvSpPr>
              <p:nvPr/>
            </p:nvSpPr>
            <p:spPr bwMode="auto">
              <a:xfrm>
                <a:off x="287866" y="5291666"/>
                <a:ext cx="3860801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Elastic Regge cuts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&amp;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</a:t>
                </a:r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𝕡</m:t>
                    </m:r>
                  </m:oMath>
                </a14:m>
                <a:endParaRPr lang="en-US" altLang="ko-KR" sz="2000" i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22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7866" y="5291666"/>
                <a:ext cx="3860801" cy="400110"/>
              </a:xfrm>
              <a:prstGeom prst="rect">
                <a:avLst/>
              </a:prstGeom>
              <a:blipFill rotWithShape="0">
                <a:blip r:embed="rId13"/>
                <a:stretch>
                  <a:fillRect l="-1577" t="-7576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757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3"/>
              <p:cNvSpPr txBox="1">
                <a:spLocks noChangeArrowheads="1"/>
              </p:cNvSpPr>
              <p:nvPr/>
            </p:nvSpPr>
            <p:spPr bwMode="auto">
              <a:xfrm>
                <a:off x="4521200" y="795866"/>
                <a:ext cx="1718734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-trajectory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4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21200" y="795866"/>
                <a:ext cx="1718734" cy="400110"/>
              </a:xfrm>
              <a:prstGeom prst="rect">
                <a:avLst/>
              </a:prstGeom>
              <a:blipFill rotWithShape="0">
                <a:blip r:embed="rId2"/>
                <a:stretch>
                  <a:fillRect t="-9231" r="-2837" b="-276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3"/>
              <p:cNvSpPr txBox="1">
                <a:spLocks noChangeArrowheads="1"/>
              </p:cNvSpPr>
              <p:nvPr/>
            </p:nvSpPr>
            <p:spPr bwMode="auto">
              <a:xfrm>
                <a:off x="5444066" y="1185332"/>
                <a:ext cx="2370667" cy="427425"/>
              </a:xfrm>
              <a:prstGeom prst="rect">
                <a:avLst/>
              </a:prstGeom>
              <a:noFill/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𝜌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=0.9</m:t>
                    </m:r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𝑡</m:t>
                    </m:r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+0.46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5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44066" y="1185332"/>
                <a:ext cx="2370667" cy="427425"/>
              </a:xfrm>
              <a:prstGeom prst="rect">
                <a:avLst/>
              </a:prstGeom>
              <a:blipFill rotWithShape="0">
                <a:blip r:embed="rId3"/>
                <a:stretch>
                  <a:fillRect b="-2740"/>
                </a:stretch>
              </a:blip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3"/>
              <p:cNvSpPr txBox="1">
                <a:spLocks noChangeArrowheads="1"/>
              </p:cNvSpPr>
              <p:nvPr/>
            </p:nvSpPr>
            <p:spPr bwMode="auto">
              <a:xfrm>
                <a:off x="5384799" y="1574801"/>
                <a:ext cx="2438400" cy="427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Pr>
                        <m:e>
                          <m:r>
                            <a:rPr lang="ko-KR" alt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𝛼</m:t>
                          </m:r>
                        </m:e>
                        <m:sub>
                          <m:r>
                            <a:rPr lang="ko-KR" alt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𝜌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=0.8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𝑡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+0.55</m:t>
                      </m:r>
                    </m:oMath>
                  </m:oMathPara>
                </a14:m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6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84799" y="1574801"/>
                <a:ext cx="2438400" cy="427425"/>
              </a:xfrm>
              <a:prstGeom prst="rect">
                <a:avLst/>
              </a:prstGeom>
              <a:blipFill rotWithShape="0">
                <a:blip r:embed="rId4"/>
                <a:stretch>
                  <a:fillRect b="-571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3"/>
              <p:cNvSpPr txBox="1">
                <a:spLocks noChangeArrowheads="1"/>
              </p:cNvSpPr>
              <p:nvPr/>
            </p:nvSpPr>
            <p:spPr bwMode="auto">
              <a:xfrm>
                <a:off x="4571999" y="1913468"/>
                <a:ext cx="1718733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-cpl.const.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7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1999" y="1913468"/>
                <a:ext cx="1718733" cy="400110"/>
              </a:xfrm>
              <a:prstGeom prst="rect">
                <a:avLst/>
              </a:prstGeom>
              <a:blipFill rotWithShape="0">
                <a:blip r:embed="rId5"/>
                <a:stretch>
                  <a:fillRect t="-9091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3"/>
              <p:cNvSpPr txBox="1">
                <a:spLocks noChangeArrowheads="1"/>
              </p:cNvSpPr>
              <p:nvPr/>
            </p:nvSpPr>
            <p:spPr bwMode="auto">
              <a:xfrm>
                <a:off x="5206998" y="2243666"/>
                <a:ext cx="3403601" cy="433132"/>
              </a:xfrm>
              <a:prstGeom prst="rect">
                <a:avLst/>
              </a:prstGeom>
              <a:noFill/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SupPr>
                      <m:e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𝑔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𝜌</m:t>
                        </m:r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𝑁𝑁</m:t>
                        </m:r>
                      </m:sub>
                      <m:sup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𝑣</m:t>
                        </m:r>
                      </m:sup>
                    </m:sSubSup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=2.6</m:t>
                    </m:r>
                  </m:oMath>
                </a14:m>
                <a:r>
                  <a:rPr lang="en-US" altLang="ko-KR" sz="2000" i="1" dirty="0" smtClean="0">
                    <a:solidFill>
                      <a:schemeClr val="tx1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𝜅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𝜌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=3.7</m:t>
                    </m:r>
                  </m:oMath>
                </a14:m>
                <a:r>
                  <a:rPr lang="en-US" altLang="ko-KR" sz="2000" i="1" dirty="0" smtClean="0">
                    <a:solidFill>
                      <a:schemeClr val="tx1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(VMD)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06998" y="2243666"/>
                <a:ext cx="3403601" cy="433132"/>
              </a:xfrm>
              <a:prstGeom prst="rect">
                <a:avLst/>
              </a:prstGeom>
              <a:blipFill rotWithShape="0">
                <a:blip r:embed="rId6"/>
                <a:stretch>
                  <a:fillRect t="-5479" b="-15068"/>
                </a:stretch>
              </a:blip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3"/>
              <p:cNvSpPr txBox="1">
                <a:spLocks noChangeArrowheads="1"/>
              </p:cNvSpPr>
              <p:nvPr/>
            </p:nvSpPr>
            <p:spPr bwMode="auto">
              <a:xfrm>
                <a:off x="5257797" y="2650067"/>
                <a:ext cx="3403601" cy="4331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SupPr>
                      <m:e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𝑔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𝜌</m:t>
                        </m:r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𝑁𝑁</m:t>
                        </m:r>
                      </m:sub>
                      <m:sup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𝑣</m:t>
                        </m:r>
                      </m:sup>
                    </m:sSubSup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=3</m:t>
                    </m:r>
                  </m:oMath>
                </a14:m>
                <a:r>
                  <a:rPr lang="en-US" altLang="ko-KR" sz="2000" i="1" dirty="0" smtClean="0">
                    <a:solidFill>
                      <a:schemeClr val="tx1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𝜅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𝜌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=6.2</m:t>
                    </m:r>
                  </m:oMath>
                </a14:m>
                <a:r>
                  <a:rPr lang="en-US" altLang="ko-KR" sz="2000" i="1" dirty="0" smtClean="0">
                    <a:solidFill>
                      <a:schemeClr val="tx1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(NN)</a:t>
                </a: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 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9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57797" y="2650067"/>
                <a:ext cx="3403601" cy="433132"/>
              </a:xfrm>
              <a:prstGeom prst="rect">
                <a:avLst/>
              </a:prstGeom>
              <a:blipFill rotWithShape="0">
                <a:blip r:embed="rId7"/>
                <a:stretch>
                  <a:fillRect t="-8451" b="-1690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그림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586"/>
            <a:ext cx="4385734" cy="312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3775"/>
            <a:ext cx="4379913" cy="321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3"/>
              <p:cNvSpPr txBox="1">
                <a:spLocks noChangeArrowheads="1"/>
              </p:cNvSpPr>
              <p:nvPr/>
            </p:nvSpPr>
            <p:spPr bwMode="auto">
              <a:xfrm>
                <a:off x="4394200" y="3860798"/>
                <a:ext cx="4749800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Another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for polarization</a:t>
                </a:r>
                <a:endParaRPr lang="en-US" altLang="ko-KR" sz="2000" i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4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4200" y="3860798"/>
                <a:ext cx="4749800" cy="400110"/>
              </a:xfrm>
              <a:prstGeom prst="rect">
                <a:avLst/>
              </a:prstGeom>
              <a:blipFill>
                <a:blip r:embed="rId17"/>
                <a:stretch>
                  <a:fillRect l="-1412" t="-7576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3"/>
              <p:cNvSpPr txBox="1">
                <a:spLocks noChangeArrowheads="1"/>
              </p:cNvSpPr>
              <p:nvPr/>
            </p:nvSpPr>
            <p:spPr bwMode="auto">
              <a:xfrm>
                <a:off x="4622801" y="3132665"/>
                <a:ext cx="2023534" cy="3979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&amp;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</a:t>
                </a:r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𝕡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cuts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6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22801" y="3132665"/>
                <a:ext cx="2023534" cy="397934"/>
              </a:xfrm>
              <a:prstGeom prst="rect">
                <a:avLst/>
              </a:prstGeom>
              <a:blipFill rotWithShape="0">
                <a:blip r:embed="rId12"/>
                <a:stretch>
                  <a:fillRect t="-9231" r="-1205" b="-276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3"/>
              <p:cNvSpPr txBox="1">
                <a:spLocks noChangeArrowheads="1"/>
              </p:cNvSpPr>
              <p:nvPr/>
            </p:nvSpPr>
            <p:spPr bwMode="auto">
              <a:xfrm>
                <a:off x="4682066" y="4292602"/>
                <a:ext cx="2692401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𝜌</m:t>
                      </m:r>
                      <m:d>
                        <m:d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1450</m:t>
                          </m:r>
                        </m:e>
                      </m:d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, </m:t>
                      </m:r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1</m:t>
                          </m:r>
                        </m:e>
                        <m:sup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(1</m:t>
                          </m:r>
                        </m:e>
                        <m:sup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−−</m:t>
                          </m:r>
                        </m:sup>
                      </m:sSup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굴림" panose="020B0600000101010101" pitchFamily="50" charset="-127"/>
                        </a:rPr>
                        <m:t>)</m:t>
                      </m:r>
                    </m:oMath>
                  </m:oMathPara>
                </a14:m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5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82066" y="4292602"/>
                <a:ext cx="2692401" cy="400110"/>
              </a:xfrm>
              <a:prstGeom prst="rect">
                <a:avLst/>
              </a:prstGeom>
              <a:blipFill rotWithShape="0">
                <a:blip r:embed="rId13"/>
                <a:stretch>
                  <a:fillRect b="-16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3"/>
              <p:cNvSpPr txBox="1">
                <a:spLocks noChangeArrowheads="1"/>
              </p:cNvSpPr>
              <p:nvPr/>
            </p:nvSpPr>
            <p:spPr bwMode="auto">
              <a:xfrm>
                <a:off x="4732865" y="6155265"/>
                <a:ext cx="4123269" cy="4572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SupPr>
                      <m:e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𝐺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𝜌</m:t>
                        </m:r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(1450)</m:t>
                        </m:r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𝑁𝑁</m:t>
                        </m:r>
                      </m:sub>
                      <m:sup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𝑣</m:t>
                        </m:r>
                      </m:sup>
                    </m:sSubSup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=40</m:t>
                    </m:r>
                  </m:oMath>
                </a14:m>
                <a:r>
                  <a:rPr lang="en-US" altLang="ko-KR" sz="2000" i="1" dirty="0" smtClean="0">
                    <a:solidFill>
                      <a:schemeClr val="tx1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𝐺</m:t>
                        </m:r>
                      </m:e>
                      <m:sub>
                        <m:r>
                          <a:rPr lang="ko-KR" altLang="en-US" sz="2000" i="1"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𝜌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(1450)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𝑁𝑁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sup>
                    </m:sSubSup>
                    <m:r>
                      <a:rPr lang="en-US" altLang="ko-KR" sz="2000" i="1"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−75</m:t>
                    </m:r>
                  </m:oMath>
                </a14:m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2865" y="6155265"/>
                <a:ext cx="4123269" cy="457241"/>
              </a:xfrm>
              <a:prstGeom prst="rect">
                <a:avLst/>
              </a:prstGeom>
              <a:blipFill rotWithShape="0">
                <a:blip r:embed="rId18"/>
                <a:stretch>
                  <a:fillRect t="-5333" b="-1333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3"/>
              <p:cNvSpPr txBox="1">
                <a:spLocks noChangeArrowheads="1"/>
              </p:cNvSpPr>
              <p:nvPr/>
            </p:nvSpPr>
            <p:spPr bwMode="auto">
              <a:xfrm>
                <a:off x="5291667" y="5342465"/>
                <a:ext cx="2370667" cy="427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𝜌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𝑡</m:t>
                    </m:r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−1.23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9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1667" y="5342465"/>
                <a:ext cx="2370667" cy="427425"/>
              </a:xfrm>
              <a:prstGeom prst="rect">
                <a:avLst/>
              </a:prstGeom>
              <a:blipFill rotWithShape="0">
                <a:blip r:embed="rId19"/>
                <a:stretch>
                  <a:fillRect b="-422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Box 43"/>
          <p:cNvSpPr txBox="1">
            <a:spLocks noChangeArrowheads="1"/>
          </p:cNvSpPr>
          <p:nvPr/>
        </p:nvSpPr>
        <p:spPr bwMode="auto">
          <a:xfrm>
            <a:off x="4512732" y="5715001"/>
            <a:ext cx="34374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i="1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cpl.const. from the fit</a:t>
            </a:r>
            <a:endParaRPr lang="en-US" altLang="ko-KR" sz="2000" i="1" dirty="0">
              <a:solidFill>
                <a:srgbClr val="00B05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21" name="Text Box 43"/>
          <p:cNvSpPr txBox="1">
            <a:spLocks noChangeArrowheads="1"/>
          </p:cNvSpPr>
          <p:nvPr/>
        </p:nvSpPr>
        <p:spPr bwMode="auto">
          <a:xfrm>
            <a:off x="4394199" y="4699002"/>
            <a:ext cx="42079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i="1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Trajectory from Rel. quark model</a:t>
            </a:r>
            <a:endParaRPr lang="en-US" altLang="ko-KR" sz="2000" i="1" dirty="0">
              <a:solidFill>
                <a:srgbClr val="00B05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5528732" y="5012269"/>
            <a:ext cx="361526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1400" i="1" dirty="0" smtClean="0">
                <a:latin typeface="Comic Sans MS" panose="030F0702030302020204" pitchFamily="66" charset="0"/>
                <a:ea typeface="굴림" panose="020B0600000101010101" pitchFamily="50" charset="-127"/>
              </a:rPr>
              <a:t>D. Ebert, et al., PRD79, 114029 (2018)</a:t>
            </a:r>
            <a:endParaRPr lang="en-US" altLang="ko-KR" sz="1400" i="1" dirty="0"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43"/>
              <p:cNvSpPr txBox="1">
                <a:spLocks noChangeArrowheads="1"/>
              </p:cNvSpPr>
              <p:nvPr/>
            </p:nvSpPr>
            <p:spPr bwMode="auto">
              <a:xfrm>
                <a:off x="4326467" y="482599"/>
                <a:ext cx="4749800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Good to test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-trajectory &amp; </a:t>
                </a:r>
                <a:r>
                  <a:rPr lang="en-US" altLang="ko-KR" sz="2000" i="1" dirty="0" err="1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cpl.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const</a:t>
                </a:r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.</a:t>
                </a:r>
              </a:p>
            </p:txBody>
          </p:sp>
        </mc:Choice>
        <mc:Fallback xmlns="">
          <p:sp>
            <p:nvSpPr>
              <p:cNvPr id="23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26467" y="482599"/>
                <a:ext cx="4749800" cy="400110"/>
              </a:xfrm>
              <a:prstGeom prst="rect">
                <a:avLst/>
              </a:prstGeom>
              <a:blipFill rotWithShape="0">
                <a:blip r:embed="rId16"/>
                <a:stretch>
                  <a:fillRect l="-1412" t="-7576" r="-2567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703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967" y="496888"/>
            <a:ext cx="5770033" cy="230947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766" y="2991379"/>
            <a:ext cx="5410200" cy="9429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862" y="4375679"/>
            <a:ext cx="570547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4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4" y="529696"/>
            <a:ext cx="4436828" cy="320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00" y="3871912"/>
            <a:ext cx="5067300" cy="2924175"/>
          </a:xfrm>
          <a:prstGeom prst="rect">
            <a:avLst/>
          </a:prstGeom>
        </p:spPr>
      </p:pic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4622800" y="922866"/>
            <a:ext cx="43180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- Energy-dependence of crs. sec.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in good agreement with data </a:t>
            </a:r>
            <a:endParaRPr lang="en-US" altLang="ko-KR" sz="2000" i="1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5317065" y="3513670"/>
            <a:ext cx="361526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1400" i="1" dirty="0">
                <a:latin typeface="Comic Sans MS" panose="030F0702030302020204" pitchFamily="66" charset="0"/>
                <a:ea typeface="굴림" panose="020B0600000101010101" pitchFamily="50" charset="-127"/>
              </a:rPr>
              <a:t>F</a:t>
            </a:r>
            <a:r>
              <a:rPr lang="en-US" altLang="ko-KR" sz="1400" i="1" dirty="0" smtClean="0">
                <a:latin typeface="Comic Sans MS" panose="030F0702030302020204" pitchFamily="66" charset="0"/>
                <a:ea typeface="굴림" panose="020B0600000101010101" pitchFamily="50" charset="-127"/>
              </a:rPr>
              <a:t>. Huang, et al., EPJA40, 77 (2009)</a:t>
            </a:r>
            <a:endParaRPr lang="en-US" altLang="ko-KR" sz="1400" i="1" dirty="0"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3"/>
              <p:cNvSpPr txBox="1">
                <a:spLocks noChangeArrowheads="1"/>
              </p:cNvSpPr>
              <p:nvPr/>
            </p:nvSpPr>
            <p:spPr bwMode="auto">
              <a:xfrm>
                <a:off x="4631267" y="2269066"/>
                <a:ext cx="4512733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Background contribution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𝑁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study  </a:t>
                </a:r>
                <a:endParaRPr lang="en-US" altLang="ko-KR" sz="2000" i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7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31267" y="2269066"/>
                <a:ext cx="4512733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1486" t="-4310" b="-1465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74801" y="3073401"/>
                <a:ext cx="17780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801" y="3073401"/>
                <a:ext cx="177800" cy="215444"/>
              </a:xfrm>
              <a:prstGeom prst="rect">
                <a:avLst/>
              </a:prstGeom>
              <a:blipFill rotWithShape="0">
                <a:blip r:embed="rId5"/>
                <a:stretch>
                  <a:fillRect l="-10000" r="-10000" b="-55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9801" y="3090334"/>
                <a:ext cx="17780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1" y="3090334"/>
                <a:ext cx="177800" cy="215444"/>
              </a:xfrm>
              <a:prstGeom prst="rect">
                <a:avLst/>
              </a:prstGeom>
              <a:blipFill rotWithShape="0">
                <a:blip r:embed="rId6"/>
                <a:stretch>
                  <a:fillRect l="-10345" r="-10345" b="-857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494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AutoShape 4"/>
          <p:cNvSpPr>
            <a:spLocks noChangeArrowheads="1"/>
          </p:cNvSpPr>
          <p:nvPr/>
        </p:nvSpPr>
        <p:spPr bwMode="auto">
          <a:xfrm>
            <a:off x="5257800" y="2057400"/>
            <a:ext cx="1143000" cy="5334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183087994 h 21600"/>
              <a:gd name="T4" fmla="*/ 479644551 w 21600"/>
              <a:gd name="T5" fmla="*/ 325275642 h 21600"/>
              <a:gd name="T6" fmla="*/ 2147483646 w 21600"/>
              <a:gd name="T7" fmla="*/ 9154430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8436" name="AutoShape 6"/>
          <p:cNvSpPr>
            <a:spLocks noChangeArrowheads="1"/>
          </p:cNvSpPr>
          <p:nvPr/>
        </p:nvSpPr>
        <p:spPr bwMode="auto">
          <a:xfrm>
            <a:off x="5105400" y="4038600"/>
            <a:ext cx="381000" cy="76200"/>
          </a:xfrm>
          <a:prstGeom prst="rightArrow">
            <a:avLst>
              <a:gd name="adj1" fmla="val 50000"/>
              <a:gd name="adj2" fmla="val 125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ko-KR" altLang="en-US">
              <a:latin typeface="Times New Roman" panose="02020603050405020304" pitchFamily="18" charset="0"/>
              <a:ea typeface="굴림" panose="020B0600000101010101" pitchFamily="50" charset="-127"/>
            </a:endParaRPr>
          </a:p>
        </p:txBody>
      </p:sp>
      <p:sp>
        <p:nvSpPr>
          <p:cNvPr id="18437" name="AutoShape 7"/>
          <p:cNvSpPr>
            <a:spLocks noChangeArrowheads="1"/>
          </p:cNvSpPr>
          <p:nvPr/>
        </p:nvSpPr>
        <p:spPr bwMode="auto">
          <a:xfrm>
            <a:off x="5181600" y="3886200"/>
            <a:ext cx="1143000" cy="457200"/>
          </a:xfrm>
          <a:prstGeom prst="rightArrow">
            <a:avLst>
              <a:gd name="adj1" fmla="val 50000"/>
              <a:gd name="adj2" fmla="val 6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ko-KR" altLang="en-US">
              <a:latin typeface="Times New Roman" panose="02020603050405020304" pitchFamily="18" charset="0"/>
              <a:ea typeface="굴림" panose="020B0600000101010101" pitchFamily="50" charset="-127"/>
            </a:endParaRPr>
          </a:p>
        </p:txBody>
      </p:sp>
      <p:pic>
        <p:nvPicPr>
          <p:cNvPr id="18440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778" y="2661787"/>
            <a:ext cx="2392997" cy="125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44" y="3903804"/>
            <a:ext cx="4744723" cy="643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9608" y="1151065"/>
            <a:ext cx="2898938" cy="15910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제목 2"/>
              <p:cNvSpPr>
                <a:spLocks noGrp="1"/>
              </p:cNvSpPr>
              <p:nvPr>
                <p:ph type="title"/>
              </p:nvPr>
            </p:nvSpPr>
            <p:spPr>
              <a:xfrm>
                <a:off x="186813" y="2627710"/>
                <a:ext cx="5409654" cy="1296451"/>
              </a:xfrm>
            </p:spPr>
            <p:txBody>
              <a:bodyPr/>
              <a:lstStyle/>
              <a:p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Scalar meson</a:t>
                </a: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500</m:t>
                        </m:r>
                      </m:e>
                    </m:d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000" dirty="0" smtClean="0"/>
                  <a:t> </a:t>
                </a:r>
                <a:r>
                  <a:rPr lang="en-US" altLang="ko-KR" sz="2000" dirty="0"/>
                  <a:t/>
                </a:r>
                <a:br>
                  <a:rPr lang="en-US" altLang="ko-KR" sz="2000" dirty="0"/>
                </a:b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- lightest meson at low energy</a:t>
                </a: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</a:t>
                </a:r>
                <a:b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</a:b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- 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Uncertain due to large decay width,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ko-KR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altLang="ko-KR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altLang="ko-KR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ko-KR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ko-KR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altLang="ko-KR" sz="2000" dirty="0">
                    <a:latin typeface="Comic Sans MS" panose="030F0702030302020204" pitchFamily="66" charset="0"/>
                  </a:rPr>
                  <a:t/>
                </a:r>
                <a:br>
                  <a:rPr lang="en-US" altLang="ko-KR" sz="2000" dirty="0">
                    <a:latin typeface="Comic Sans MS" panose="030F0702030302020204" pitchFamily="66" charset="0"/>
                  </a:rPr>
                </a:br>
                <a:r>
                  <a:rPr lang="en-US" altLang="ko-KR" sz="2000" dirty="0" smtClean="0">
                    <a:latin typeface="Comic Sans MS" panose="030F0702030302020204" pitchFamily="66" charset="0"/>
                  </a:rPr>
                  <a:t>- 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Treated as a self-energy term</a:t>
                </a:r>
                <a:r>
                  <a:rPr lang="en-US" altLang="ko-KR" sz="2000" dirty="0" smtClean="0">
                    <a:latin typeface="Comic Sans MS" panose="030F0702030302020204" pitchFamily="66" charset="0"/>
                  </a:rPr>
                  <a:t> </a:t>
                </a:r>
                <a:endParaRPr lang="ko-KR" altLang="en-US" sz="2000" dirty="0"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" name="제목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86813" y="2627710"/>
                <a:ext cx="5409654" cy="1296451"/>
              </a:xfrm>
              <a:blipFill rotWithShape="0">
                <a:blip r:embed="rId5"/>
                <a:stretch>
                  <a:fillRect l="-1240" t="-3286" b="-892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19911" y="5178623"/>
                <a:ext cx="2799806" cy="6255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ko-KR" alt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=0.7(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ko-KR" alt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ko-KR" alt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ko-KR" altLang="en-US" sz="2000" dirty="0" smtClean="0"/>
                  <a:t>    </a:t>
                </a:r>
                <a:r>
                  <a:rPr lang="en-US" altLang="ko-KR" sz="2000" dirty="0" smtClean="0">
                    <a:latin typeface="Comic Sans MS" panose="030F0702030302020204" pitchFamily="66" charset="0"/>
                  </a:rPr>
                  <a:t>phase=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1/2(1+</m:t>
                    </m:r>
                    <m:sSup>
                      <m:sSupPr>
                        <m:ctrlPr>
                          <a:rPr lang="ko-KR" altLang="en-US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ko-KR" altLang="en-US" sz="2000" b="0" i="1" dirty="0" smtClean="0">
                            <a:latin typeface="Cambria Math" panose="02040503050406030204" pitchFamily="18" charset="0"/>
                          </a:rPr>
                          <m:t>𝜋𝛼</m:t>
                        </m:r>
                      </m:sup>
                    </m:sSup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9911" y="5178623"/>
                <a:ext cx="2799806" cy="625556"/>
              </a:xfrm>
              <a:prstGeom prst="rect">
                <a:avLst/>
              </a:prstGeom>
              <a:blipFill rotWithShape="0">
                <a:blip r:embed="rId6"/>
                <a:stretch>
                  <a:fillRect l="-5664" t="-980" b="-235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2334" y="4033071"/>
            <a:ext cx="2987778" cy="365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461" y="6023174"/>
            <a:ext cx="5269168" cy="7014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0820" y="5375632"/>
            <a:ext cx="2533650" cy="381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 Box 43"/>
              <p:cNvSpPr txBox="1">
                <a:spLocks noChangeArrowheads="1"/>
              </p:cNvSpPr>
              <p:nvPr/>
            </p:nvSpPr>
            <p:spPr bwMode="auto">
              <a:xfrm>
                <a:off x="118533" y="4909035"/>
                <a:ext cx="1545777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+mj-lt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𝜎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-Reggeon</a:t>
                </a:r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>
          <p:sp>
            <p:nvSpPr>
              <p:cNvPr id="20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533" y="4909035"/>
                <a:ext cx="1545777" cy="400110"/>
              </a:xfrm>
              <a:prstGeom prst="rect">
                <a:avLst/>
              </a:prstGeom>
              <a:blipFill>
                <a:blip r:embed="rId10"/>
                <a:stretch>
                  <a:fillRect t="-7576" r="-787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9725" y="4411662"/>
            <a:ext cx="2114550" cy="371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79066" y="6366934"/>
                <a:ext cx="29802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800" dirty="0" smtClean="0">
                    <a:latin typeface="Comic Sans MS" panose="030F0702030302020204" pitchFamily="66" charset="0"/>
                  </a:rPr>
                  <a:t>chiral partner</a:t>
                </a:r>
                <a:r>
                  <a:rPr lang="en-US" altLang="ko-KR" sz="18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ko-KR" altLang="en-US" sz="1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𝑁𝑁</m:t>
                        </m:r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altLang="ko-KR" sz="1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altLang="ko-KR" sz="1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ko-KR" altLang="en-US" sz="1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𝑁𝑁</m:t>
                        </m:r>
                      </m:sub>
                    </m:sSub>
                  </m:oMath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9066" y="6366934"/>
                <a:ext cx="2980266" cy="276999"/>
              </a:xfrm>
              <a:prstGeom prst="rect">
                <a:avLst/>
              </a:prstGeom>
              <a:blipFill rotWithShape="0">
                <a:blip r:embed="rId12"/>
                <a:stretch>
                  <a:fillRect l="-4703" t="-26087" b="-5217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52750" y="1924068"/>
                <a:ext cx="4118713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𝑀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1400" i="1" dirty="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sz="1400" i="1" dirty="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ko-KR" sz="1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±</m:t>
                              </m:r>
                            </m:sup>
                          </m:sSup>
                          <m:r>
                            <a:rPr lang="en-US" altLang="ko-KR" sz="1400" b="0" i="1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altLang="ko-KR" sz="1400" b="0" i="1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=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𝜎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±</m:t>
                      </m:r>
                      <m:r>
                        <a:rPr lang="ko-KR" alt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𝜌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+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∓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𝜔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ℙ</m:t>
                      </m:r>
                    </m:oMath>
                  </m:oMathPara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750" y="1924068"/>
                <a:ext cx="4118713" cy="400110"/>
              </a:xfrm>
              <a:prstGeom prst="rect">
                <a:avLst/>
              </a:prstGeom>
              <a:blipFill rotWithShape="0">
                <a:blip r:embed="rId15"/>
                <a:stretch>
                  <a:fillRect b="-1492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제목 1"/>
              <p:cNvSpPr txBox="1">
                <a:spLocks/>
              </p:cNvSpPr>
              <p:nvPr/>
            </p:nvSpPr>
            <p:spPr bwMode="auto">
              <a:xfrm>
                <a:off x="1664310" y="445288"/>
                <a:ext cx="5930575" cy="417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320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320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ko-KR" sz="3200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US" altLang="ko-KR" sz="32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ko-KR" sz="3200" b="0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ko-KR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ko-KR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US" altLang="ko-KR" sz="32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ko-KR" sz="32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mic Sans MS" panose="030F0702030302020204" pitchFamily="66" charset="0"/>
                  </a:rPr>
                  <a:t> Elastic Scattering</a:t>
                </a:r>
                <a:endParaRPr lang="ko-KR" altLang="en-US" sz="3200" dirty="0">
                  <a:solidFill>
                    <a:schemeClr val="tx1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21" name="제목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4310" y="445288"/>
                <a:ext cx="5930575" cy="417583"/>
              </a:xfrm>
              <a:prstGeom prst="rect">
                <a:avLst/>
              </a:prstGeom>
              <a:blipFill>
                <a:blip r:embed="rId16"/>
                <a:stretch>
                  <a:fillRect t="-37681" r="-1131" b="-7681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제목 2"/>
              <p:cNvSpPr txBox="1">
                <a:spLocks/>
              </p:cNvSpPr>
              <p:nvPr/>
            </p:nvSpPr>
            <p:spPr bwMode="auto">
              <a:xfrm>
                <a:off x="229549" y="1297580"/>
                <a:ext cx="5028252" cy="7470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ko-KR" sz="2000" dirty="0" smtClean="0">
                    <a:latin typeface="Comic Sans MS" panose="030F0702030302020204" pitchFamily="66" charset="0"/>
                  </a:rPr>
                  <a:t>- </a:t>
                </a:r>
                <a:r>
                  <a:rPr lang="en-US" altLang="ko-KR" sz="2000" i="1" dirty="0" smtClean="0">
                    <a:latin typeface="Comic Sans MS" panose="030F0702030302020204" pitchFamily="66" charset="0"/>
                  </a:rPr>
                  <a:t>Mesons of n</a:t>
                </a:r>
                <a:r>
                  <a:rPr lang="en-US" altLang="ko-KR" sz="1800" i="1" dirty="0" smtClean="0">
                    <a:solidFill>
                      <a:schemeClr val="tx1"/>
                    </a:solidFill>
                    <a:latin typeface="Comic Sans MS" panose="030F0702030302020204" pitchFamily="66" charset="0"/>
                  </a:rPr>
                  <a:t>atural </a:t>
                </a:r>
                <a:r>
                  <a:rPr lang="en-US" altLang="ko-KR" sz="1800" i="1" dirty="0" smtClean="0">
                    <a:solidFill>
                      <a:schemeClr val="tx1"/>
                    </a:solidFill>
                    <a:latin typeface="Comic Sans MS" panose="030F0702030302020204" pitchFamily="66" charset="0"/>
                  </a:rPr>
                  <a:t>parity meson with 2</a:t>
                </a:r>
                <a14:m>
                  <m:oMath xmlns:m="http://schemas.openxmlformats.org/officeDocument/2006/math">
                    <m:r>
                      <a:rPr lang="ko-KR" alt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ko-KR" sz="1800" i="1" dirty="0" smtClean="0">
                    <a:solidFill>
                      <a:schemeClr val="tx1"/>
                    </a:solidFill>
                    <a:latin typeface="Comic Sans MS" panose="030F0702030302020204" pitchFamily="66" charset="0"/>
                  </a:rPr>
                  <a:t> decay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altLang="ko-KR" sz="2000" dirty="0">
                    <a:latin typeface="Comic Sans MS" panose="030F0702030302020204" pitchFamily="66" charset="0"/>
                  </a:rPr>
                  <a:t/>
                </a:r>
                <a:br>
                  <a:rPr lang="en-US" altLang="ko-KR" sz="2000" dirty="0">
                    <a:latin typeface="Comic Sans MS" panose="030F0702030302020204" pitchFamily="66" charset="0"/>
                  </a:rPr>
                </a:br>
                <a:endParaRPr lang="ko-KR" altLang="en-US" sz="20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23" name="제목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9549" y="1297580"/>
                <a:ext cx="5028252" cy="747079"/>
              </a:xfrm>
              <a:prstGeom prst="rect">
                <a:avLst/>
              </a:prstGeom>
              <a:blipFill>
                <a:blip r:embed="rId17"/>
                <a:stretch>
                  <a:fillRect l="-1333" t="-1967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745" y="4388334"/>
            <a:ext cx="47720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223" y="4929802"/>
            <a:ext cx="36671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69" y="6019800"/>
            <a:ext cx="64484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321" y="5538545"/>
            <a:ext cx="44005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3"/>
              <p:cNvSpPr txBox="1">
                <a:spLocks noChangeArrowheads="1"/>
              </p:cNvSpPr>
              <p:nvPr/>
            </p:nvSpPr>
            <p:spPr bwMode="auto">
              <a:xfrm>
                <a:off x="78386" y="477924"/>
                <a:ext cx="410813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+mj-lt"/>
                    <a:ea typeface="굴림" panose="020B0600000101010101" pitchFamily="50" charset="-127"/>
                  </a:rPr>
                  <a:t>Vector meson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𝜔</m:t>
                    </m:r>
                    <m:r>
                      <a:rPr lang="en-US" altLang="ko-KR" sz="2000" b="0" i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(782)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0</m:t>
                        </m:r>
                      </m:e>
                      <m:sup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−</m:t>
                        </m:r>
                      </m:sup>
                    </m:sSup>
                    <m:r>
                      <a:rPr lang="en-US" altLang="ko-KR" sz="20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</m:t>
                    </m:r>
                    <m:sSup>
                      <m:sSupPr>
                        <m:ctrlP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1</m:t>
                        </m:r>
                      </m:e>
                      <m:sup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−−</m:t>
                        </m:r>
                      </m:sup>
                    </m:sSup>
                    <m:r>
                      <a:rPr lang="en-US" altLang="ko-KR" sz="20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)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 </a:t>
                </a:r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7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386" y="477924"/>
                <a:ext cx="4108132" cy="400110"/>
              </a:xfrm>
              <a:prstGeom prst="rect">
                <a:avLst/>
              </a:prstGeom>
              <a:blipFill rotWithShape="0">
                <a:blip r:embed="rId6"/>
                <a:stretch>
                  <a:fillRect l="-1632" t="-7576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3"/>
              <p:cNvSpPr txBox="1">
                <a:spLocks noChangeArrowheads="1"/>
              </p:cNvSpPr>
              <p:nvPr/>
            </p:nvSpPr>
            <p:spPr bwMode="auto">
              <a:xfrm>
                <a:off x="0" y="1525037"/>
                <a:ext cx="3837584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+mj-lt"/>
                    <a:ea typeface="굴림" panose="020B0600000101010101" pitchFamily="50" charset="-127"/>
                  </a:rPr>
                  <a:t>Tensor meson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  <m:r>
                      <a:rPr lang="en-US" altLang="ko-KR" sz="2000" b="0" i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(1275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0</m:t>
                        </m:r>
                      </m:e>
                      <m:sup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+</m:t>
                        </m:r>
                      </m:sup>
                    </m:sSup>
                    <m:r>
                      <a:rPr lang="en-US" altLang="ko-KR" sz="20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</m:t>
                    </m:r>
                    <m:sSup>
                      <m:sSupPr>
                        <m:ctrlP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e>
                      <m:sup>
                        <m:r>
                          <a:rPr lang="en-US" altLang="ko-KR" sz="20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++</m:t>
                        </m:r>
                      </m:sup>
                    </m:sSup>
                    <m:r>
                      <a:rPr lang="en-US" altLang="ko-KR" sz="20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)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 </a:t>
                </a:r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9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525037"/>
                <a:ext cx="3837584" cy="400110"/>
              </a:xfrm>
              <a:prstGeom prst="rect">
                <a:avLst/>
              </a:prstGeom>
              <a:blipFill rotWithShape="0">
                <a:blip r:embed="rId7"/>
                <a:stretch>
                  <a:fillRect l="-1587" t="-7576" r="-476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7818" y="936010"/>
                <a:ext cx="279980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ko-KR" altLang="en-US" sz="20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=0.9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+0.44</m:t>
                    </m:r>
                  </m:oMath>
                </a14:m>
                <a:r>
                  <a:rPr lang="ko-KR" altLang="en-US" sz="2000" dirty="0" smtClean="0"/>
                  <a:t>   </a:t>
                </a:r>
                <a:endParaRPr lang="ko-KR" alt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18" y="936010"/>
                <a:ext cx="2799806" cy="307777"/>
              </a:xfrm>
              <a:prstGeom prst="rect">
                <a:avLst/>
              </a:prstGeom>
              <a:blipFill rotWithShape="0">
                <a:blip r:embed="rId8"/>
                <a:stretch>
                  <a:fillRect l="-2397" b="-1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81685" y="2109776"/>
                <a:ext cx="2799806" cy="3323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=0.9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+0.53</m:t>
                    </m:r>
                  </m:oMath>
                </a14:m>
                <a:r>
                  <a:rPr lang="ko-KR" altLang="en-US" sz="2000" dirty="0" smtClean="0"/>
                  <a:t>   </a:t>
                </a:r>
                <a:endParaRPr lang="ko-KR" altLang="en-US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85" y="2109776"/>
                <a:ext cx="2799806" cy="332399"/>
              </a:xfrm>
              <a:prstGeom prst="rect">
                <a:avLst/>
              </a:prstGeom>
              <a:blipFill rotWithShape="0">
                <a:blip r:embed="rId9"/>
                <a:stretch>
                  <a:fillRect l="-2174" b="-254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83015" y="606670"/>
            <a:ext cx="5160985" cy="22356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3"/>
              <p:cNvSpPr txBox="1">
                <a:spLocks noChangeArrowheads="1"/>
              </p:cNvSpPr>
              <p:nvPr/>
            </p:nvSpPr>
            <p:spPr bwMode="auto">
              <a:xfrm>
                <a:off x="554318" y="3686893"/>
                <a:ext cx="7636933" cy="4050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(</a:t>
                </a:r>
                <a14:m>
                  <m:oMath xmlns:m="http://schemas.openxmlformats.org/officeDocument/2006/math">
                    <m:r>
                      <a:rPr lang="ko-KR" altLang="en-US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𝜔</m:t>
                    </m:r>
                    <m:r>
                      <a:rPr lang="en-US" altLang="ko-KR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−</m:t>
                    </m:r>
                    <m:sSub>
                      <m:sSubPr>
                        <m:ctrlP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)  EXD pair </a:t>
                </a:r>
                <a14:m>
                  <m:oMath xmlns:m="http://schemas.openxmlformats.org/officeDocument/2006/math">
                    <m:r>
                      <a:rPr lang="en-US" altLang="ko-KR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constant phase “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1</a:t>
                </a: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” for </a:t>
                </a:r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both reactions</a:t>
                </a:r>
              </a:p>
            </p:txBody>
          </p:sp>
        </mc:Choice>
        <mc:Fallback xmlns="">
          <p:sp>
            <p:nvSpPr>
              <p:cNvPr id="13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4318" y="3686893"/>
                <a:ext cx="7636933" cy="405093"/>
              </a:xfrm>
              <a:prstGeom prst="rect">
                <a:avLst/>
              </a:prstGeom>
              <a:blipFill>
                <a:blip r:embed="rId11"/>
                <a:stretch>
                  <a:fillRect l="-878" t="-9091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3"/>
              <p:cNvSpPr txBox="1">
                <a:spLocks noChangeArrowheads="1"/>
              </p:cNvSpPr>
              <p:nvPr/>
            </p:nvSpPr>
            <p:spPr bwMode="auto">
              <a:xfrm>
                <a:off x="232374" y="4184930"/>
                <a:ext cx="1748828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-Reggeon</a:t>
                </a:r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4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2374" y="4184930"/>
                <a:ext cx="1748828" cy="400110"/>
              </a:xfrm>
              <a:prstGeom prst="rect">
                <a:avLst/>
              </a:prstGeom>
              <a:blipFill rotWithShape="0">
                <a:blip r:embed="rId12"/>
                <a:stretch>
                  <a:fillRect t="-9231" b="-276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3"/>
              <p:cNvSpPr txBox="1">
                <a:spLocks noChangeArrowheads="1"/>
              </p:cNvSpPr>
              <p:nvPr/>
            </p:nvSpPr>
            <p:spPr bwMode="auto">
              <a:xfrm>
                <a:off x="1446108" y="2709936"/>
                <a:ext cx="34290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400" i="1" dirty="0" smtClean="0">
                    <a:solidFill>
                      <a:srgbClr val="FF000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Significant role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</m:oMath>
                </a14:m>
                <a:endParaRPr lang="en-US" altLang="ko-KR" sz="24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6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6108" y="2709936"/>
                <a:ext cx="3429000" cy="461665"/>
              </a:xfrm>
              <a:prstGeom prst="rect">
                <a:avLst/>
              </a:prstGeom>
              <a:blipFill>
                <a:blip r:embed="rId13"/>
                <a:stretch>
                  <a:fillRect l="-2664" t="-10667" b="-30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3"/>
              <p:cNvSpPr txBox="1">
                <a:spLocks noChangeArrowheads="1"/>
              </p:cNvSpPr>
              <p:nvPr/>
            </p:nvSpPr>
            <p:spPr bwMode="auto">
              <a:xfrm>
                <a:off x="554318" y="3292725"/>
                <a:ext cx="6251938" cy="4265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Determination of </a:t>
                </a:r>
                <a:r>
                  <a:rPr lang="en-US" altLang="ko-KR" sz="2000" i="1" dirty="0" err="1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cpl.</a:t>
                </a: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const.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en-US" altLang="ko-KR" sz="20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Pr>
                          <m:e>
                            <m:r>
                              <a:rPr lang="en-US" altLang="ko-KR" sz="2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𝑁𝑁</m:t>
                        </m:r>
                      </m:sub>
                    </m:sSub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and phase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7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4318" y="3292725"/>
                <a:ext cx="6251938" cy="426527"/>
              </a:xfrm>
              <a:prstGeom prst="rect">
                <a:avLst/>
              </a:prstGeom>
              <a:blipFill>
                <a:blip r:embed="rId14"/>
                <a:stretch>
                  <a:fillRect l="-1072" t="-7143" b="-1857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43"/>
          <p:cNvSpPr txBox="1">
            <a:spLocks noChangeArrowheads="1"/>
          </p:cNvSpPr>
          <p:nvPr/>
        </p:nvSpPr>
        <p:spPr bwMode="auto">
          <a:xfrm>
            <a:off x="5825065" y="397937"/>
            <a:ext cx="361526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1400" i="1" dirty="0" smtClean="0">
                <a:latin typeface="Comic Sans MS" panose="030F0702030302020204" pitchFamily="66" charset="0"/>
                <a:ea typeface="굴림" panose="020B0600000101010101" pitchFamily="50" charset="-127"/>
              </a:rPr>
              <a:t>B.-</a:t>
            </a:r>
            <a:r>
              <a:rPr lang="en-US" altLang="ko-KR" sz="1400" i="1" dirty="0" err="1" smtClean="0">
                <a:latin typeface="Comic Sans MS" panose="030F0702030302020204" pitchFamily="66" charset="0"/>
                <a:ea typeface="굴림" panose="020B0600000101010101" pitchFamily="50" charset="-127"/>
              </a:rPr>
              <a:t>G.Yu</a:t>
            </a:r>
            <a:r>
              <a:rPr lang="en-US" altLang="ko-KR" sz="1400" i="1" dirty="0" smtClean="0">
                <a:latin typeface="Comic Sans MS" panose="030F0702030302020204" pitchFamily="66" charset="0"/>
                <a:ea typeface="굴림" panose="020B0600000101010101" pitchFamily="50" charset="-127"/>
              </a:rPr>
              <a:t>, et al., PLB701, 332 (2011)</a:t>
            </a:r>
            <a:endParaRPr lang="en-US" altLang="ko-KR" sz="1400" i="1" dirty="0"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554" name="Text Box 2"/>
          <p:cNvSpPr txBox="1">
            <a:spLocks noChangeArrowheads="1"/>
          </p:cNvSpPr>
          <p:nvPr/>
        </p:nvSpPr>
        <p:spPr bwMode="auto">
          <a:xfrm>
            <a:off x="449826" y="616974"/>
            <a:ext cx="76327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en-US" altLang="ko-KR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Coupling constants, </a:t>
            </a:r>
            <a:r>
              <a:rPr lang="en-US" altLang="ko-KR" sz="32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etc</a:t>
            </a:r>
            <a:r>
              <a:rPr lang="en-US" altLang="ko-KR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 …</a:t>
            </a:r>
            <a:r>
              <a:rPr lang="en-US" altLang="ko-K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655" y="1397715"/>
            <a:ext cx="5857875" cy="29051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3"/>
              <p:cNvSpPr txBox="1">
                <a:spLocks noChangeArrowheads="1"/>
              </p:cNvSpPr>
              <p:nvPr/>
            </p:nvSpPr>
            <p:spPr bwMode="auto">
              <a:xfrm>
                <a:off x="1613599" y="4656268"/>
                <a:ext cx="6201135" cy="18479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𝑔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𝜑𝜋𝜋</m:t>
                        </m:r>
                      </m:sub>
                    </m:sSub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estimated from exp. decay width</a:t>
                </a:r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eaLnBrk="1" hangingPunct="1">
                  <a:spcBef>
                    <a:spcPct val="500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𝛽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𝑢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sSub>
                      <m:sSubPr>
                        <m:ctrlPr>
                          <a:rPr lang="en-US" altLang="ko-KR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𝛽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𝑑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=2.07 </m:t>
                    </m:r>
                    <m:sSup>
                      <m:sSup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𝐺𝑒𝑉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𝛽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𝑠</m:t>
                        </m:r>
                      </m:sub>
                    </m:sSub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1.6</m:t>
                    </m:r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 </m:t>
                    </m:r>
                    <m:sSup>
                      <m:sSupPr>
                        <m:ctrlPr>
                          <a:rPr lang="en-US" altLang="ko-KR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𝐺𝑒𝑉</m:t>
                        </m:r>
                      </m:e>
                      <m:sup>
                        <m:r>
                          <a:rPr lang="en-US" altLang="ko-KR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−1</m:t>
                        </m:r>
                      </m:sup>
                    </m:sSup>
                  </m:oMath>
                </a14:m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𝜋</m:t>
                        </m:r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𝑞𝑞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=2.65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obtained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𝑔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𝐴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=1.25, </m:t>
                    </m:r>
                    <m:sSub>
                      <m:sSub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ko-KR" altLang="en-US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𝜋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=93.1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MeV</a:t>
                </a:r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    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4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3599" y="4656268"/>
                <a:ext cx="6201135" cy="1847942"/>
              </a:xfrm>
              <a:prstGeom prst="rect">
                <a:avLst/>
              </a:prstGeom>
              <a:blipFill rotWithShape="0">
                <a:blip r:embed="rId3"/>
                <a:stretch>
                  <a:fillRect l="-492" t="-198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308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03554" name="Text Box 2"/>
              <p:cNvSpPr txBox="1">
                <a:spLocks noChangeArrowheads="1"/>
              </p:cNvSpPr>
              <p:nvPr/>
            </p:nvSpPr>
            <p:spPr bwMode="auto">
              <a:xfrm>
                <a:off x="685800" y="381000"/>
                <a:ext cx="76327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None/>
                  <a:defRPr/>
                </a:pPr>
                <a14:m>
                  <m:oMath xmlns:m="http://schemas.openxmlformats.org/officeDocument/2006/math">
                    <m:r>
                      <a:rPr lang="ko-KR" altLang="en-US" sz="3200" i="1" smtClean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3200" b="0" i="1" smtClean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</m:oMath>
                </a14:m>
                <a:r>
                  <a:rPr lang="en-US" altLang="ko-KR" sz="3200" dirty="0" smtClean="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Elastic cross sections </a:t>
                </a:r>
                <a:endParaRPr lang="en-US" altLang="ko-KR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303554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800" y="381000"/>
                <a:ext cx="7632700" cy="584775"/>
              </a:xfrm>
              <a:prstGeom prst="rect">
                <a:avLst/>
              </a:prstGeom>
              <a:blipFill>
                <a:blip r:embed="rId2"/>
                <a:stretch>
                  <a:fillRect t="-15789" b="-410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1733129"/>
            <a:ext cx="5524500" cy="51149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3"/>
              <p:cNvSpPr txBox="1">
                <a:spLocks noChangeArrowheads="1"/>
              </p:cNvSpPr>
              <p:nvPr/>
            </p:nvSpPr>
            <p:spPr bwMode="auto">
              <a:xfrm>
                <a:off x="0" y="1850620"/>
                <a:ext cx="3897745" cy="4401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err="1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Isocalar</a:t>
                </a: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Pomeron only at P=100, 200 GeV/c in both reactions. </a:t>
                </a:r>
              </a:p>
              <a:p>
                <a:pPr eaLnBrk="1" hangingPunct="1">
                  <a:spcBef>
                    <a:spcPct val="50000"/>
                  </a:spcBef>
                  <a:buFontTx/>
                  <a:buChar char="-"/>
                </a:pPr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Slope 0.12 is flatter than </a:t>
                </a:r>
                <a:r>
                  <a:rPr lang="en-US" altLang="ko-KR" sz="2000" i="1" dirty="0" smtClean="0">
                    <a:solidFill>
                      <a:srgbClr val="D32DBF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0.25</a:t>
                </a: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from </a:t>
                </a:r>
                <a:r>
                  <a:rPr lang="en-US" altLang="ko-KR" sz="2000" i="1" dirty="0" smtClean="0">
                    <a:solidFill>
                      <a:srgbClr val="D32DBF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photoproductions, Total </a:t>
                </a:r>
                <a:r>
                  <a:rPr lang="en-US" altLang="ko-KR" sz="2000" i="1" dirty="0" err="1" smtClean="0">
                    <a:solidFill>
                      <a:srgbClr val="D32DBF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crs</a:t>
                </a:r>
                <a:r>
                  <a:rPr lang="en-US" altLang="ko-KR" sz="2000" i="1" dirty="0" smtClean="0">
                    <a:solidFill>
                      <a:srgbClr val="D32DBF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. sec. 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Data at lower momenta insensitive to cutoff mass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𝜇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5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850620"/>
                <a:ext cx="3897745" cy="4401205"/>
              </a:xfrm>
              <a:prstGeom prst="rect">
                <a:avLst/>
              </a:prstGeom>
              <a:blipFill>
                <a:blip r:embed="rId4"/>
                <a:stretch>
                  <a:fillRect l="-1565" t="-831" r="-4382" b="-152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544368" y="1146612"/>
            <a:ext cx="791556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Determine Pomeron trajectory from data at p=100, 200 GeV/c 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3"/>
              <p:cNvSpPr txBox="1">
                <a:spLocks noChangeArrowheads="1"/>
              </p:cNvSpPr>
              <p:nvPr/>
            </p:nvSpPr>
            <p:spPr bwMode="auto">
              <a:xfrm>
                <a:off x="399552" y="2701856"/>
                <a:ext cx="2635669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+mj-lt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b>
                        <m: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ℙ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=0.12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𝑡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+1.06</m:t>
                    </m:r>
                  </m:oMath>
                </a14:m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7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9552" y="2701856"/>
                <a:ext cx="2635669" cy="400110"/>
              </a:xfrm>
              <a:prstGeom prst="rect">
                <a:avLst/>
              </a:prstGeom>
              <a:blipFill>
                <a:blip r:embed="rId5"/>
                <a:stretch>
                  <a:fillRect b="-303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3"/>
              <p:cNvSpPr txBox="1">
                <a:spLocks noChangeArrowheads="1"/>
              </p:cNvSpPr>
              <p:nvPr/>
            </p:nvSpPr>
            <p:spPr bwMode="auto">
              <a:xfrm>
                <a:off x="366030" y="4636876"/>
                <a:ext cx="3165684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+mj-lt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D32DBF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D32DBF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(</m:t>
                        </m:r>
                        <m:r>
                          <a:rPr lang="ko-KR" altLang="en-US" sz="2000" i="1" smtClean="0">
                            <a:solidFill>
                              <a:srgbClr val="D32DBF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b>
                        <m:r>
                          <a:rPr lang="en-US" altLang="ko-KR" sz="2000" i="1" smtClean="0">
                            <a:solidFill>
                              <a:srgbClr val="D32DB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ℙ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solidFill>
                              <a:srgbClr val="D32DBF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rgbClr val="D32DBF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solidFill>
                          <a:srgbClr val="D32DBF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=0.25</m:t>
                    </m:r>
                    <m:r>
                      <a:rPr lang="en-US" altLang="ko-KR" sz="2000" b="0" i="1" smtClean="0">
                        <a:solidFill>
                          <a:srgbClr val="D32DBF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𝑡</m:t>
                    </m:r>
                    <m:r>
                      <a:rPr lang="en-US" altLang="ko-KR" sz="2000" b="0" i="1" smtClean="0">
                        <a:solidFill>
                          <a:srgbClr val="D32DBF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+1.08)</m:t>
                    </m:r>
                  </m:oMath>
                </a14:m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6030" y="4636876"/>
                <a:ext cx="3165684" cy="400110"/>
              </a:xfrm>
              <a:prstGeom prst="rect">
                <a:avLst/>
              </a:prstGeom>
              <a:blipFill>
                <a:blip r:embed="rId6"/>
                <a:stretch>
                  <a:fillRect b="-1692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47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03554" name="Text Box 2"/>
              <p:cNvSpPr txBox="1">
                <a:spLocks noChangeArrowheads="1"/>
              </p:cNvSpPr>
              <p:nvPr/>
            </p:nvSpPr>
            <p:spPr bwMode="auto">
              <a:xfrm>
                <a:off x="685800" y="381000"/>
                <a:ext cx="76327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algn="l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None/>
                  <a:defRPr/>
                </a:pPr>
                <a14:m>
                  <m:oMath xmlns:m="http://schemas.openxmlformats.org/officeDocument/2006/math">
                    <m:r>
                      <a:rPr lang="ko-KR" altLang="en-US" sz="3200" i="1" smtClean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3200" b="0" i="1" smtClean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</m:oMath>
                </a14:m>
                <a:r>
                  <a:rPr lang="en-US" altLang="ko-KR" sz="3200" dirty="0" smtClean="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Elastic cross sections </a:t>
                </a:r>
                <a:endParaRPr lang="en-US" altLang="ko-KR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303554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800" y="381000"/>
                <a:ext cx="7632700" cy="584775"/>
              </a:xfrm>
              <a:prstGeom prst="rect">
                <a:avLst/>
              </a:prstGeom>
              <a:blipFill>
                <a:blip r:embed="rId2"/>
                <a:stretch>
                  <a:fillRect t="-15789" b="-410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02471"/>
            <a:ext cx="3998259" cy="3590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3"/>
              <p:cNvSpPr txBox="1">
                <a:spLocks noChangeArrowheads="1"/>
              </p:cNvSpPr>
              <p:nvPr/>
            </p:nvSpPr>
            <p:spPr bwMode="auto">
              <a:xfrm>
                <a:off x="416713" y="1347673"/>
                <a:ext cx="3608439" cy="1477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Polarization sensitive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and Pomeron</a:t>
                </a:r>
              </a:p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Mirror symmetry well-reproduced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5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6713" y="1347673"/>
                <a:ext cx="3608439" cy="1477328"/>
              </a:xfrm>
              <a:prstGeom prst="rect">
                <a:avLst/>
              </a:prstGeom>
              <a:blipFill>
                <a:blip r:embed="rId7"/>
                <a:stretch>
                  <a:fillRect l="-1689" t="-2066" b="-661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3"/>
              <p:cNvSpPr txBox="1">
                <a:spLocks noChangeArrowheads="1"/>
              </p:cNvSpPr>
              <p:nvPr/>
            </p:nvSpPr>
            <p:spPr bwMode="auto">
              <a:xfrm>
                <a:off x="4502150" y="1048195"/>
                <a:ext cx="4445000" cy="1631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Dominance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and Pomeron, and possibly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𝜎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near threshold. 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Role of self-energy term for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𝜎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 </a:t>
                </a:r>
              </a:p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,  </m:t>
                    </m:r>
                    <m:r>
                      <a:rPr lang="ko-KR" altLang="en-US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𝜔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minor roles.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6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02150" y="1048195"/>
                <a:ext cx="4445000" cy="1631216"/>
              </a:xfrm>
              <a:prstGeom prst="rect">
                <a:avLst/>
              </a:prstGeom>
              <a:blipFill>
                <a:blip r:embed="rId5"/>
                <a:stretch>
                  <a:fillRect l="-1509" t="-2239" r="-1235" b="-559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9022" y="3172355"/>
            <a:ext cx="5084978" cy="3685645"/>
          </a:xfrm>
          <a:prstGeom prst="rect">
            <a:avLst/>
          </a:prstGeom>
        </p:spPr>
      </p:pic>
      <p:sp>
        <p:nvSpPr>
          <p:cNvPr id="8" name="오른쪽 화살표 7"/>
          <p:cNvSpPr/>
          <p:nvPr/>
        </p:nvSpPr>
        <p:spPr bwMode="auto">
          <a:xfrm rot="7200548">
            <a:off x="6905119" y="2967476"/>
            <a:ext cx="1820087" cy="1112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9" name="오른쪽 화살표 8"/>
          <p:cNvSpPr/>
          <p:nvPr/>
        </p:nvSpPr>
        <p:spPr bwMode="auto">
          <a:xfrm rot="6570071">
            <a:off x="4421670" y="3910585"/>
            <a:ext cx="2699875" cy="124065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92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3"/>
              <p:cNvSpPr txBox="1">
                <a:spLocks noChangeArrowheads="1"/>
              </p:cNvSpPr>
              <p:nvPr/>
            </p:nvSpPr>
            <p:spPr bwMode="auto">
              <a:xfrm>
                <a:off x="313268" y="1161410"/>
                <a:ext cx="8627532" cy="50167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Roles of meson exch. are investigated in </a:t>
                </a:r>
                <a14:m>
                  <m:oMath xmlns:m="http://schemas.openxmlformats.org/officeDocument/2006/math">
                    <m:r>
                      <a:rPr lang="ko-KR" altLang="en-US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𝑁</m:t>
                    </m:r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 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CEX and elastic reactions     up to 250 GeV/c.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Unique roles of vector meson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(775) </a:t>
                </a:r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in the </a:t>
                </a:r>
                <a14:m>
                  <m:oMath xmlns:m="http://schemas.openxmlformats.org/officeDocument/2006/math">
                    <m:r>
                      <a:rPr lang="ko-KR" altLang="en-US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𝑁</m:t>
                    </m:r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 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CEX are studied.</a:t>
                </a:r>
                <a:endParaRPr lang="en-US" altLang="ko-KR" sz="2000" i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Soft 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Pomeron </a:t>
                </a:r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in the 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quark-Pomeron </a:t>
                </a:r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coupling picture 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is </a:t>
                </a:r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constructed for </a:t>
                </a:r>
                <a14:m>
                  <m:oMath xmlns:m="http://schemas.openxmlformats.org/officeDocument/2006/math">
                    <m:r>
                      <a:rPr lang="ko-KR" altLang="en-US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𝑁</m:t>
                    </m:r>
                  </m:oMath>
                </a14:m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elastic </a:t>
                </a:r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scatterings and 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applied successfully </a:t>
                </a:r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only with one parameter </a:t>
                </a:r>
                <a14:m>
                  <m:oMath xmlns:m="http://schemas.openxmlformats.org/officeDocument/2006/math">
                    <m:r>
                      <a:rPr lang="ko-KR" altLang="en-US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𝜇</m:t>
                    </m:r>
                  </m:oMath>
                </a14:m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.  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Dominance of </a:t>
                </a:r>
                <a:r>
                  <a:rPr lang="en-US" altLang="ko-KR" sz="2000" i="1" dirty="0" err="1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isoscalar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channel,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 </m:t>
                    </m:r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(1275)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and Pomeron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𝑃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𝐿</m:t>
                        </m:r>
                      </m:sub>
                    </m:sSub>
                    <m:r>
                      <a:rPr lang="en-US" altLang="ko-KR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GeV/c in </a:t>
                </a:r>
                <a14:m>
                  <m:oMath xmlns:m="http://schemas.openxmlformats.org/officeDocument/2006/math">
                    <m:r>
                      <a:rPr lang="ko-KR" altLang="en-US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𝑁</m:t>
                    </m:r>
                  </m:oMath>
                </a14:m>
                <a:r>
                  <a:rPr lang="en-US" altLang="ko-KR" sz="2000" i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elastic scatterings.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Polarizations for </a:t>
                </a:r>
                <a14:m>
                  <m:oMath xmlns:m="http://schemas.openxmlformats.org/officeDocument/2006/math">
                    <m:r>
                      <a:rPr lang="ko-KR" altLang="en-US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𝑁</m:t>
                    </m:r>
                    <m:r>
                      <a:rPr lang="en-US" altLang="ko-KR" sz="2000" i="1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 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reactions are well reproduced.  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FF000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Present Model offers a useful </a:t>
                </a:r>
                <a:r>
                  <a:rPr lang="en-US" altLang="ko-KR" sz="2000" i="1" dirty="0">
                    <a:solidFill>
                      <a:srgbClr val="FF000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tool to explore 12 GeV region </a:t>
                </a:r>
                <a:r>
                  <a:rPr lang="en-US" altLang="ko-KR" sz="2000" i="1" dirty="0" smtClean="0">
                    <a:solidFill>
                      <a:srgbClr val="FF000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and provides  </a:t>
                </a:r>
                <a:r>
                  <a:rPr lang="en-US" altLang="ko-KR" sz="2000" i="1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mesonic</a:t>
                </a:r>
                <a:r>
                  <a:rPr lang="en-US" altLang="ko-KR" sz="2000" i="1" dirty="0" smtClean="0">
                    <a:solidFill>
                      <a:srgbClr val="FF000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background contributions good enough to analyze baryon resonances while communicating with Lagrangian formulation.  </a:t>
                </a:r>
                <a:endParaRPr lang="en-US" altLang="ko-KR" sz="2000" i="1" dirty="0">
                  <a:solidFill>
                    <a:srgbClr val="FF000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eaLnBrk="1" hangingPunct="1">
                  <a:spcBef>
                    <a:spcPct val="50000"/>
                  </a:spcBef>
                  <a:buFontTx/>
                  <a:buChar char="-"/>
                </a:pPr>
                <a:endParaRPr lang="en-US" altLang="ko-KR" sz="2000" i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3268" y="1161410"/>
                <a:ext cx="8627532" cy="5016758"/>
              </a:xfrm>
              <a:prstGeom prst="rect">
                <a:avLst/>
              </a:prstGeom>
              <a:blipFill>
                <a:blip r:embed="rId2"/>
                <a:stretch>
                  <a:fillRect l="-706" t="-730" r="-494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제목 1"/>
          <p:cNvSpPr txBox="1">
            <a:spLocks/>
          </p:cNvSpPr>
          <p:nvPr/>
        </p:nvSpPr>
        <p:spPr bwMode="auto">
          <a:xfrm>
            <a:off x="457200" y="457200"/>
            <a:ext cx="8390467" cy="474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ko-KR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                       </a:t>
            </a:r>
            <a:r>
              <a:rPr lang="en-US" altLang="ko-K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Summary</a:t>
            </a:r>
            <a:r>
              <a:rPr lang="en-US" altLang="ko-KR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 </a:t>
            </a:r>
            <a:endParaRPr lang="ko-KR" altLang="en-US" sz="3600" dirty="0" smtClean="0"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297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3333" y="347134"/>
            <a:ext cx="8026400" cy="567267"/>
          </a:xfrm>
        </p:spPr>
        <p:txBody>
          <a:bodyPr/>
          <a:lstStyle/>
          <a:p>
            <a:r>
              <a:rPr lang="en-US" altLang="ko-K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                       Outline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194733" y="982133"/>
                <a:ext cx="8847667" cy="576579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ko-KR" sz="2800" dirty="0" smtClean="0">
                    <a:latin typeface="Comic Sans MS" panose="030F0702030302020204" pitchFamily="66" charset="0"/>
                  </a:rPr>
                  <a:t>I.</a:t>
                </a:r>
                <a:r>
                  <a:rPr lang="en-US" altLang="ko-KR" dirty="0" smtClean="0">
                    <a:latin typeface="Comic Sans MS" panose="030F0702030302020204" pitchFamily="66" charset="0"/>
                  </a:rPr>
                  <a:t> </a:t>
                </a:r>
                <a:r>
                  <a:rPr lang="en-US" altLang="ko-KR" sz="2800" dirty="0" smtClean="0">
                    <a:solidFill>
                      <a:schemeClr val="accent5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Motivation and objectives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ko-KR" sz="2000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Overview: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ko-KR" sz="2000" dirty="0" smtClean="0">
                    <a:latin typeface="Comic Sans MS" panose="030F0702030302020204" pitchFamily="66" charset="0"/>
                  </a:rPr>
                  <a:t> reaction most fundamental to understand strong interaction from QCD origin</a:t>
                </a:r>
                <a:r>
                  <a:rPr lang="en-US" altLang="ko-KR" sz="2400" dirty="0" smtClean="0"/>
                  <a:t> 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ko-KR" sz="2000" dirty="0" smtClean="0">
                    <a:latin typeface="Comic Sans MS" panose="030F0702030302020204" pitchFamily="66" charset="0"/>
                  </a:rPr>
                  <a:t>Investigate </a:t>
                </a:r>
                <a14:m>
                  <m:oMath xmlns:m="http://schemas.openxmlformats.org/officeDocument/2006/math">
                    <m:r>
                      <a:rPr lang="ko-KR" altLang="en-US" sz="20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ko-KR" sz="20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ko-KR" sz="2000" dirty="0">
                    <a:latin typeface="Comic Sans MS" panose="030F0702030302020204" pitchFamily="66" charset="0"/>
                  </a:rPr>
                  <a:t> </a:t>
                </a:r>
                <a:r>
                  <a:rPr lang="en-US" altLang="ko-KR" sz="2000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charge exchange (CEX) and elastic</a:t>
                </a:r>
                <a:r>
                  <a:rPr lang="en-US" altLang="ko-KR" sz="2000" dirty="0" smtClean="0">
                    <a:latin typeface="Comic Sans MS" panose="030F0702030302020204" pitchFamily="66" charset="0"/>
                  </a:rPr>
                  <a:t> reactions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ko-KR" sz="2000" dirty="0" smtClean="0">
                    <a:latin typeface="Comic Sans MS" panose="030F0702030302020204" pitchFamily="66" charset="0"/>
                  </a:rPr>
                  <a:t>Establish </a:t>
                </a:r>
                <a:r>
                  <a:rPr lang="en-US" altLang="ko-KR" sz="2000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scattering amplitude</a:t>
                </a:r>
                <a:r>
                  <a:rPr lang="en-US" altLang="ko-KR" sz="2000" dirty="0" smtClean="0">
                    <a:latin typeface="Comic Sans MS" panose="030F0702030302020204" pitchFamily="66" charset="0"/>
                  </a:rPr>
                  <a:t> beyond resonances up to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  <m:r>
                      <a:rPr lang="en-US" altLang="ko-K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22</m:t>
                    </m:r>
                  </m:oMath>
                </a14:m>
                <a:r>
                  <a:rPr lang="ko-KR" altLang="en-US" sz="2000" dirty="0" smtClean="0">
                    <a:latin typeface="Comic Sans MS" panose="030F0702030302020204" pitchFamily="66" charset="0"/>
                  </a:rPr>
                  <a:t> </a:t>
                </a:r>
                <a:r>
                  <a:rPr lang="en-US" altLang="ko-KR" sz="2000" dirty="0" smtClean="0">
                    <a:latin typeface="Comic Sans MS" panose="030F0702030302020204" pitchFamily="66" charset="0"/>
                  </a:rPr>
                  <a:t>GeV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altLang="ko-K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250</m:t>
                    </m:r>
                  </m:oMath>
                </a14:m>
                <a:r>
                  <a:rPr lang="en-US" altLang="ko-KR" sz="2000" dirty="0" smtClean="0">
                    <a:latin typeface="Comic Sans MS" panose="030F0702030302020204" pitchFamily="66" charset="0"/>
                  </a:rPr>
                  <a:t> GeV/c) based on </a:t>
                </a:r>
                <a:r>
                  <a:rPr lang="en-US" altLang="ko-KR" sz="2000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Lagrangian formulation</a:t>
                </a:r>
                <a:r>
                  <a:rPr lang="en-US" altLang="ko-KR" sz="2000" dirty="0" smtClean="0">
                    <a:latin typeface="Comic Sans MS" panose="030F0702030302020204" pitchFamily="66" charset="0"/>
                  </a:rPr>
                  <a:t> for hadron interactions </a:t>
                </a:r>
                <a:r>
                  <a:rPr lang="en-US" altLang="ko-KR" sz="2000" dirty="0" smtClean="0">
                    <a:latin typeface="Comic Sans MS" panose="030F0702030302020204" pitchFamily="66" charset="0"/>
                  </a:rPr>
                  <a:t>(in communication with Effective Lagrangian Approach)</a:t>
                </a:r>
                <a:endParaRPr lang="en-US" altLang="ko-KR" sz="2000" dirty="0">
                  <a:latin typeface="Comic Sans MS" panose="030F0702030302020204" pitchFamily="66" charset="0"/>
                </a:endParaRPr>
              </a:p>
              <a:p>
                <a:pPr marL="0" indent="0">
                  <a:buNone/>
                </a:pPr>
                <a:r>
                  <a:rPr lang="en-US" altLang="ko-KR" sz="2800" dirty="0" smtClean="0">
                    <a:latin typeface="Comic Sans MS" panose="030F0702030302020204" pitchFamily="66" charset="0"/>
                  </a:rPr>
                  <a:t>II.</a:t>
                </a:r>
                <a:r>
                  <a:rPr lang="en-US" altLang="ko-KR" dirty="0" smtClean="0">
                    <a:latin typeface="Comic Sans MS" panose="030F0702030302020204" pitchFamily="66" charset="0"/>
                  </a:rPr>
                  <a:t> </a:t>
                </a:r>
                <a:r>
                  <a:rPr lang="en-US" altLang="ko-KR" sz="2800" dirty="0">
                    <a:solidFill>
                      <a:schemeClr val="accent5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R</a:t>
                </a:r>
                <a:r>
                  <a:rPr lang="en-US" altLang="ko-KR" sz="2800" dirty="0" smtClean="0">
                    <a:solidFill>
                      <a:schemeClr val="accent5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eggeized model 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ko-KR" sz="2000" dirty="0" smtClean="0">
                    <a:latin typeface="Comic Sans MS" panose="030F0702030302020204" pitchFamily="66" charset="0"/>
                  </a:rPr>
                  <a:t> Reggeized Born amplitudes for </a:t>
                </a:r>
                <a14:m>
                  <m:oMath xmlns:m="http://schemas.openxmlformats.org/officeDocument/2006/math">
                    <m:r>
                      <a:rPr lang="ko-KR" altLang="en-US" sz="20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ko-KR" sz="20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ko-KR" sz="2000" dirty="0">
                    <a:latin typeface="Comic Sans MS" panose="030F0702030302020204" pitchFamily="66" charset="0"/>
                  </a:rPr>
                  <a:t> </a:t>
                </a:r>
                <a:r>
                  <a:rPr lang="en-US" altLang="ko-KR" sz="2000" dirty="0" smtClean="0">
                    <a:latin typeface="Comic Sans MS" panose="030F0702030302020204" pitchFamily="66" charset="0"/>
                  </a:rPr>
                  <a:t>CEX and elastic scatterings  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ko-KR" sz="2000" dirty="0" smtClean="0">
                    <a:latin typeface="Comic Sans MS" panose="030F0702030302020204" pitchFamily="66" charset="0"/>
                  </a:rPr>
                  <a:t> Reggeon, Elastic Regge cuts, &amp; Pomeron exch. in quark- Pomeron coupling picture.     </a:t>
                </a:r>
                <a:endParaRPr lang="en-US" altLang="ko-KR" sz="2000" dirty="0">
                  <a:latin typeface="Comic Sans MS" panose="030F0702030302020204" pitchFamily="66" charset="0"/>
                </a:endParaRPr>
              </a:p>
              <a:p>
                <a:pPr marL="0" indent="0">
                  <a:buNone/>
                </a:pPr>
                <a:r>
                  <a:rPr lang="en-US" altLang="ko-KR" sz="2800" dirty="0" smtClean="0">
                    <a:latin typeface="Comic Sans MS" panose="030F0702030302020204" pitchFamily="66" charset="0"/>
                  </a:rPr>
                  <a:t>III.</a:t>
                </a:r>
                <a:r>
                  <a:rPr lang="en-US" altLang="ko-KR" dirty="0" smtClean="0">
                    <a:latin typeface="Comic Sans MS" panose="030F0702030302020204" pitchFamily="66" charset="0"/>
                  </a:rPr>
                  <a:t> </a:t>
                </a:r>
                <a:r>
                  <a:rPr lang="en-US" altLang="ko-KR" sz="2800" dirty="0" smtClean="0">
                    <a:solidFill>
                      <a:schemeClr val="accent5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Results &amp; summary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ko-KR" sz="2000" dirty="0">
                    <a:latin typeface="Comic Sans MS" panose="030F0702030302020204" pitchFamily="66" charset="0"/>
                  </a:rPr>
                  <a:t>Numerical results in cross sections &amp; polarization observables</a:t>
                </a:r>
              </a:p>
              <a:p>
                <a:pPr marL="0" indent="0">
                  <a:buNone/>
                </a:pPr>
                <a:endParaRPr lang="ko-KR" altLang="en-US" sz="2800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4733" y="982133"/>
                <a:ext cx="8847667" cy="5765799"/>
              </a:xfrm>
              <a:blipFill>
                <a:blip r:embed="rId2"/>
                <a:stretch>
                  <a:fillRect l="-1447" t="-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022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Backup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090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621" name="Text Box 3501"/>
          <p:cNvSpPr txBox="1">
            <a:spLocks noChangeArrowheads="1"/>
          </p:cNvSpPr>
          <p:nvPr/>
        </p:nvSpPr>
        <p:spPr bwMode="auto">
          <a:xfrm>
            <a:off x="322729" y="318247"/>
            <a:ext cx="87620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en-US" altLang="ko-K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I. Overview : features of cross sections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내용 개체 틀 1"/>
              <p:cNvSpPr>
                <a:spLocks noGrp="1"/>
              </p:cNvSpPr>
              <p:nvPr>
                <p:ph/>
              </p:nvPr>
            </p:nvSpPr>
            <p:spPr>
              <a:xfrm>
                <a:off x="279400" y="4597401"/>
                <a:ext cx="3677521" cy="135740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By </a:t>
                </a:r>
                <a:r>
                  <a:rPr lang="en-US" altLang="ko-KR" sz="1800" i="1" dirty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Pomeranchuck 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theorem, particle and antiparticle crs. sec. are  equal at high E </a:t>
                </a:r>
              </a:p>
              <a:p>
                <a:pPr marL="0" indent="0">
                  <a:buNone/>
                </a:pPr>
                <a:r>
                  <a:rPr lang="en-US" altLang="ko-KR" sz="20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𝑎𝑏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ko-KR" alt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00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(</m:t>
                    </m:r>
                    <m:bar>
                      <m:barPr>
                        <m:pos m:val="top"/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ba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ko-KR" altLang="en-US" sz="2000" dirty="0" smtClean="0"/>
                  <a:t> </a:t>
                </a:r>
                <a:r>
                  <a:rPr lang="en-US" altLang="ko-KR" sz="2000" dirty="0" smtClean="0"/>
                  <a:t>as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8" name="내용 개체 틀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279400" y="4597401"/>
                <a:ext cx="3677521" cy="1357402"/>
              </a:xfrm>
              <a:blipFill>
                <a:blip r:embed="rId2"/>
                <a:stretch>
                  <a:fillRect l="-1493" t="-1794" b="-26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2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954" y="1266825"/>
            <a:ext cx="4989512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5251" y="2677444"/>
                <a:ext cx="21339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𝑒𝑙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1" y="2677444"/>
                <a:ext cx="2133981" cy="307777"/>
              </a:xfrm>
              <a:prstGeom prst="rect">
                <a:avLst/>
              </a:prstGeom>
              <a:blipFill rotWithShape="0">
                <a:blip r:embed="rId21"/>
                <a:stretch>
                  <a:fillRect l="-1143" r="-3714" b="-3529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37970" y="2973890"/>
                <a:ext cx="24365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𝑖𝑛𝑒𝑙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𝐷𝐷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970" y="2973890"/>
                <a:ext cx="2436500" cy="307777"/>
              </a:xfrm>
              <a:prstGeom prst="rect">
                <a:avLst/>
              </a:prstGeom>
              <a:blipFill rotWithShape="0">
                <a:blip r:embed="rId22"/>
                <a:stretch>
                  <a:fillRect l="-750" r="-250"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내용 개체 틀 1"/>
              <p:cNvSpPr txBox="1">
                <a:spLocks/>
              </p:cNvSpPr>
              <p:nvPr/>
            </p:nvSpPr>
            <p:spPr bwMode="auto">
              <a:xfrm>
                <a:off x="211668" y="3414107"/>
                <a:ext cx="3958116" cy="1196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By </a:t>
                </a:r>
                <a:r>
                  <a:rPr lang="en-US" altLang="ko-KR" sz="1800" i="1" dirty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optical 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theorem, total and elastic crs.sec. are related as</a:t>
                </a:r>
              </a:p>
              <a:p>
                <a:pPr marL="0" indent="0">
                  <a:buFont typeface="Wingdings" panose="05000000000000000000" pitchFamily="2" charset="2"/>
                  <a:buNone/>
                </a:pPr>
                <a:r>
                  <a:rPr lang="en-US" altLang="ko-KR" sz="20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00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𝑘𝑊</m:t>
                        </m:r>
                      </m:den>
                    </m:f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𝐼𝑚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,0)]</m:t>
                    </m:r>
                  </m:oMath>
                </a14:m>
                <a:r>
                  <a:rPr lang="ko-KR" altLang="en-US" sz="2000" dirty="0" smtClean="0"/>
                  <a:t>  </a:t>
                </a:r>
                <a:endParaRPr lang="ko-KR" altLang="en-US" sz="2000" dirty="0"/>
              </a:p>
            </p:txBody>
          </p:sp>
        </mc:Choice>
        <mc:Fallback xmlns="">
          <p:sp>
            <p:nvSpPr>
              <p:cNvPr id="11" name="내용 개체 틀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1668" y="3414107"/>
                <a:ext cx="3958116" cy="1196403"/>
              </a:xfrm>
              <a:prstGeom prst="rect">
                <a:avLst/>
              </a:prstGeom>
              <a:blipFill rotWithShape="0">
                <a:blip r:embed="rId23"/>
                <a:stretch>
                  <a:fillRect l="-1387" t="-204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780055" y="1575547"/>
            <a:ext cx="1047750" cy="83820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88016" y="1585072"/>
            <a:ext cx="1085850" cy="819150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84967" y="1570784"/>
            <a:ext cx="1076325" cy="847725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69564" y="2490507"/>
            <a:ext cx="504825" cy="20955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123794" y="2485744"/>
            <a:ext cx="485775" cy="219075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802591" y="2440361"/>
            <a:ext cx="1333500" cy="2381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내용 개체 틀 1"/>
              <p:cNvSpPr txBox="1">
                <a:spLocks/>
              </p:cNvSpPr>
              <p:nvPr/>
            </p:nvSpPr>
            <p:spPr bwMode="auto">
              <a:xfrm>
                <a:off x="287867" y="6031142"/>
                <a:ext cx="3829383" cy="6442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8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Baryon resonances</a:t>
                </a:r>
                <a:r>
                  <a:rPr lang="en-US" altLang="ko-KR" sz="1800" i="1" dirty="0" smtClean="0">
                    <a:latin typeface="Comic Sans MS" panose="030F0702030302020204" pitchFamily="66" charset="0"/>
                  </a:rPr>
                  <a:t> 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in 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en-US" altLang="ko-KR" sz="18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nonresonant diffraction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at high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sz="1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ko-KR" sz="1800" i="1" dirty="0" smtClean="0">
                    <a:solidFill>
                      <a:srgbClr val="00B050"/>
                    </a:solidFill>
                  </a:rPr>
                  <a:t>  </a:t>
                </a:r>
                <a:r>
                  <a:rPr lang="ko-KR" altLang="en-US" sz="2000" dirty="0" smtClean="0"/>
                  <a:t>  </a:t>
                </a:r>
                <a:endParaRPr lang="ko-KR" altLang="en-US" sz="2000" dirty="0"/>
              </a:p>
            </p:txBody>
          </p:sp>
        </mc:Choice>
        <mc:Fallback xmlns="">
          <p:sp>
            <p:nvSpPr>
              <p:cNvPr id="24" name="내용 개체 틀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7867" y="6031142"/>
                <a:ext cx="3829383" cy="644263"/>
              </a:xfrm>
              <a:prstGeom prst="rect">
                <a:avLst/>
              </a:prstGeom>
              <a:blipFill>
                <a:blip r:embed="rId30"/>
                <a:stretch>
                  <a:fillRect l="-1274" t="-3774" b="-198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아래쪽 화살표 18"/>
          <p:cNvSpPr/>
          <p:nvPr/>
        </p:nvSpPr>
        <p:spPr bwMode="auto">
          <a:xfrm rot="10800000">
            <a:off x="4986867" y="1837267"/>
            <a:ext cx="228600" cy="389467"/>
          </a:xfrm>
          <a:prstGeom prst="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0" name="아래쪽 화살표 19"/>
          <p:cNvSpPr/>
          <p:nvPr/>
        </p:nvSpPr>
        <p:spPr bwMode="auto">
          <a:xfrm rot="10629633">
            <a:off x="5765801" y="2937935"/>
            <a:ext cx="228600" cy="389467"/>
          </a:xfrm>
          <a:prstGeom prst="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1" name="아래쪽 화살표 20"/>
          <p:cNvSpPr/>
          <p:nvPr/>
        </p:nvSpPr>
        <p:spPr bwMode="auto">
          <a:xfrm rot="10800000">
            <a:off x="5003800" y="5486399"/>
            <a:ext cx="228600" cy="389467"/>
          </a:xfrm>
          <a:prstGeom prst="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2" name="아래쪽 화살표 21"/>
          <p:cNvSpPr/>
          <p:nvPr/>
        </p:nvSpPr>
        <p:spPr bwMode="auto">
          <a:xfrm rot="10800000">
            <a:off x="5588000" y="5833532"/>
            <a:ext cx="228600" cy="389467"/>
          </a:xfrm>
          <a:prstGeom prst="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3" name="막힌 원호 22"/>
          <p:cNvSpPr/>
          <p:nvPr/>
        </p:nvSpPr>
        <p:spPr bwMode="auto">
          <a:xfrm rot="11139620">
            <a:off x="6451600" y="3208865"/>
            <a:ext cx="2057400" cy="211667"/>
          </a:xfrm>
          <a:prstGeom prst="blockArc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5" name="막힌 원호 24"/>
          <p:cNvSpPr/>
          <p:nvPr/>
        </p:nvSpPr>
        <p:spPr bwMode="auto">
          <a:xfrm rot="11139620">
            <a:off x="6722534" y="6163731"/>
            <a:ext cx="2057400" cy="211667"/>
          </a:xfrm>
          <a:prstGeom prst="blockArc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74733" y="1744135"/>
                <a:ext cx="110066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ko-K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(1232)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733" y="1744135"/>
                <a:ext cx="1100667" cy="276999"/>
              </a:xfrm>
              <a:prstGeom prst="rect">
                <a:avLst/>
              </a:prstGeom>
              <a:blipFill rotWithShape="0">
                <a:blip r:embed="rId31"/>
                <a:stretch>
                  <a:fillRect l="-6077" r="-9392" b="-347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486400" y="3344334"/>
                <a:ext cx="11462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ko-K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(1905)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3344334"/>
                <a:ext cx="1146211" cy="276999"/>
              </a:xfrm>
              <a:prstGeom prst="rect">
                <a:avLst/>
              </a:prstGeom>
              <a:blipFill rotWithShape="0">
                <a:blip r:embed="rId32"/>
                <a:stretch>
                  <a:fillRect l="-3723" t="-2222" r="-6915" b="-3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65133" y="5875867"/>
                <a:ext cx="10003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ko-K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(1232)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5133" y="5875867"/>
                <a:ext cx="1000338" cy="276999"/>
              </a:xfrm>
              <a:prstGeom prst="rect">
                <a:avLst/>
              </a:prstGeom>
              <a:blipFill rotWithShape="0">
                <a:blip r:embed="rId33"/>
                <a:stretch>
                  <a:fillRect l="-4878" t="-2222" r="-8537" b="-3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17066" y="6239933"/>
                <a:ext cx="9369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(1675)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066" y="6239933"/>
                <a:ext cx="936987" cy="276999"/>
              </a:xfrm>
              <a:prstGeom prst="rect">
                <a:avLst/>
              </a:prstGeom>
              <a:blipFill rotWithShape="0">
                <a:blip r:embed="rId34"/>
                <a:stretch>
                  <a:fillRect l="-5195" t="-2222" r="-8442" b="-3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48839" y="1028949"/>
                <a:ext cx="3557966" cy="37548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altLang="ko-KR" sz="24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ko-KR" sz="24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ko-KR" altLang="en-US" sz="240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ko-KR" sz="2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sz="2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ko-KR" sz="2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𝑎𝑙𝑙</m:t>
                    </m:r>
                  </m:oMath>
                </a14:m>
                <a:r>
                  <a:rPr lang="en-US" altLang="ko-KR" sz="24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altLang="ko-KR" sz="2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4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𝑖𝑛𝑒𝑙</m:t>
                        </m:r>
                      </m:sub>
                    </m:sSub>
                  </m:oMath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39" y="1028949"/>
                <a:ext cx="3557966" cy="375480"/>
              </a:xfrm>
              <a:prstGeom prst="rect">
                <a:avLst/>
              </a:prstGeom>
              <a:blipFill rotWithShape="0">
                <a:blip r:embed="rId35"/>
                <a:stretch>
                  <a:fillRect t="-23810" b="-4444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그림 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70958" y="1811482"/>
            <a:ext cx="214842" cy="16601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376892" y="1730904"/>
            <a:ext cx="209550" cy="1619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884892" y="1764770"/>
            <a:ext cx="209550" cy="1619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638425" y="1790170"/>
            <a:ext cx="209550" cy="161925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002492" y="1798637"/>
            <a:ext cx="209550" cy="161925"/>
          </a:xfrm>
          <a:prstGeom prst="rect">
            <a:avLst/>
          </a:prstGeom>
        </p:spPr>
      </p:pic>
      <p:sp>
        <p:nvSpPr>
          <p:cNvPr id="9" name="Up-Down Arrow 8"/>
          <p:cNvSpPr/>
          <p:nvPr/>
        </p:nvSpPr>
        <p:spPr bwMode="auto">
          <a:xfrm>
            <a:off x="7988477" y="2704819"/>
            <a:ext cx="173566" cy="513002"/>
          </a:xfrm>
          <a:prstGeom prst="up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3" name="Up-Down Arrow 32"/>
          <p:cNvSpPr/>
          <p:nvPr/>
        </p:nvSpPr>
        <p:spPr bwMode="auto">
          <a:xfrm>
            <a:off x="7964753" y="5549783"/>
            <a:ext cx="173566" cy="513002"/>
          </a:xfrm>
          <a:prstGeom prst="up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9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621" name="Text Box 3501"/>
          <p:cNvSpPr txBox="1">
            <a:spLocks noChangeArrowheads="1"/>
          </p:cNvSpPr>
          <p:nvPr/>
        </p:nvSpPr>
        <p:spPr bwMode="auto">
          <a:xfrm>
            <a:off x="287866" y="414867"/>
            <a:ext cx="88561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en-US" altLang="ko-K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Overview : Features of cross sections</a:t>
            </a:r>
          </a:p>
        </p:txBody>
      </p:sp>
      <p:pic>
        <p:nvPicPr>
          <p:cNvPr id="13316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488" y="1212850"/>
            <a:ext cx="4989512" cy="564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4283075"/>
            <a:ext cx="4919662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내용 개체 틀 6"/>
              <p:cNvSpPr>
                <a:spLocks noGrp="1"/>
              </p:cNvSpPr>
              <p:nvPr>
                <p:ph/>
              </p:nvPr>
            </p:nvSpPr>
            <p:spPr>
              <a:xfrm>
                <a:off x="110066" y="1212849"/>
                <a:ext cx="4142518" cy="3503083"/>
              </a:xfrm>
            </p:spPr>
            <p:txBody>
              <a:bodyPr/>
              <a:lstStyle/>
              <a:p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Energy-dep. from </a:t>
                </a:r>
                <a:r>
                  <a:rPr lang="en-US" altLang="ko-KR" sz="2000" i="1" dirty="0" err="1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Regge</a:t>
                </a: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 Theory</a:t>
                </a:r>
              </a:p>
              <a:p>
                <a:endParaRPr lang="en-US" altLang="ko-KR" sz="2400" i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Amp.</a:t>
                </a:r>
                <a:r>
                  <a:rPr lang="en-US" altLang="ko-KR" sz="2000" dirty="0" smtClean="0"/>
                  <a:t> </a:t>
                </a:r>
                <a:endParaRPr lang="en-US" altLang="ko-KR" sz="20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altLang="ko-KR" sz="20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DCS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ko-K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US" altLang="ko-KR" sz="2000" dirty="0" smtClean="0"/>
              </a:p>
              <a:p>
                <a:pPr marL="0" indent="0"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TCS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ko-K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𝐼𝑚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=0)]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altLang="ko-KR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60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−1&lt;0 :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𝑅𝑒𝑔𝑔𝑒𝑜𝑛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sz="16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(0)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≈0.5</m:t>
                      </m:r>
                    </m:oMath>
                  </m:oMathPara>
                </a14:m>
                <a:endParaRPr lang="en-US" altLang="ko-KR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60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−1&gt;0 :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𝑃𝑜𝑚𝑒𝑟𝑜𝑛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ko-KR" altLang="en-US" sz="1600" b="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ko-K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≈1+</m:t>
                      </m:r>
                      <m:r>
                        <a:rPr lang="ko-KR" alt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9" name="내용 개체 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110066" y="1212849"/>
                <a:ext cx="4142518" cy="3503083"/>
              </a:xfrm>
              <a:blipFill>
                <a:blip r:embed="rId4"/>
                <a:stretch>
                  <a:fillRect l="-1471" t="-2957" b="-13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자유형 3"/>
          <p:cNvSpPr/>
          <p:nvPr/>
        </p:nvSpPr>
        <p:spPr bwMode="auto">
          <a:xfrm>
            <a:off x="6183086" y="1950720"/>
            <a:ext cx="2125112" cy="248465"/>
          </a:xfrm>
          <a:custGeom>
            <a:avLst/>
            <a:gdLst>
              <a:gd name="connsiteX0" fmla="*/ 1950720 w 2125112"/>
              <a:gd name="connsiteY0" fmla="*/ 0 h 248465"/>
              <a:gd name="connsiteX1" fmla="*/ 1933303 w 2125112"/>
              <a:gd name="connsiteY1" fmla="*/ 243840 h 248465"/>
              <a:gd name="connsiteX2" fmla="*/ 0 w 2125112"/>
              <a:gd name="connsiteY2" fmla="*/ 235131 h 24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25112" h="248465">
                <a:moveTo>
                  <a:pt x="1950720" y="0"/>
                </a:moveTo>
                <a:cubicBezTo>
                  <a:pt x="2104571" y="102326"/>
                  <a:pt x="2258423" y="204652"/>
                  <a:pt x="1933303" y="243840"/>
                </a:cubicBezTo>
                <a:cubicBezTo>
                  <a:pt x="1608183" y="283028"/>
                  <a:pt x="441234" y="55154"/>
                  <a:pt x="0" y="235131"/>
                </a:cubicBez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제목 7"/>
              <p:cNvSpPr txBox="1">
                <a:spLocks/>
              </p:cNvSpPr>
              <p:nvPr/>
            </p:nvSpPr>
            <p:spPr bwMode="auto">
              <a:xfrm>
                <a:off x="110066" y="1525542"/>
                <a:ext cx="4129400" cy="2954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Exch. of trajectory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sz="1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𝛼</m:t>
                    </m:r>
                    <m:d>
                      <m:dPr>
                        <m:ctrlP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1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sSup>
                      <m:sSupPr>
                        <m:ctrlP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ko-KR" altLang="en-US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p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′</m:t>
                        </m:r>
                      </m:sup>
                    </m:sSup>
                    <m:r>
                      <a:rPr lang="en-US" altLang="ko-KR" sz="1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𝑡</m:t>
                    </m:r>
                    <m:r>
                      <a:rPr lang="en-US" altLang="ko-KR" sz="1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+</m:t>
                    </m:r>
                    <m:r>
                      <a:rPr lang="ko-KR" altLang="en-US" sz="1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𝛼</m:t>
                    </m:r>
                    <m:r>
                      <a:rPr lang="en-US" altLang="ko-KR" sz="1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(0)</m:t>
                    </m:r>
                  </m:oMath>
                </a14:m>
                <a:endParaRPr lang="ko-KR" altLang="en-US" sz="1800" i="1" dirty="0">
                  <a:solidFill>
                    <a:srgbClr val="00B050"/>
                  </a:solidFill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7" name="제목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0066" y="1525542"/>
                <a:ext cx="4129400" cy="295413"/>
              </a:xfrm>
              <a:prstGeom prst="rect">
                <a:avLst/>
              </a:prstGeom>
              <a:blipFill>
                <a:blip r:embed="rId5"/>
                <a:stretch>
                  <a:fillRect l="-1182" t="-20408" b="-4489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내용 개체 틀 1"/>
              <p:cNvSpPr txBox="1">
                <a:spLocks/>
              </p:cNvSpPr>
              <p:nvPr/>
            </p:nvSpPr>
            <p:spPr bwMode="auto">
              <a:xfrm>
                <a:off x="143933" y="4902201"/>
                <a:ext cx="4301067" cy="17271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No resonances in </a:t>
                </a:r>
                <a14:m>
                  <m:oMath xmlns:m="http://schemas.openxmlformats.org/officeDocument/2006/math">
                    <m:r>
                      <a:rPr lang="ko-KR" altLang="en-US" sz="1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sz="1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ko-KR" sz="1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altLang="ko-KR" sz="1800" i="1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repulsive s-wave phase shift 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below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altLang="ko-KR" sz="1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altLang="ko-KR" sz="1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GeV/c. </a:t>
                </a:r>
              </a:p>
              <a:p>
                <a:pPr marL="0" indent="0">
                  <a:buNone/>
                </a:pPr>
                <a:endParaRPr lang="en-US" altLang="ko-KR" sz="1800" i="1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altLang="ko-KR" sz="1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altLang="ko-KR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bar>
                    <m:r>
                      <a:rPr lang="en-US" altLang="ko-KR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ko-KR" sz="1800" i="1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B.S. 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in the </a:t>
                </a:r>
                <a14:m>
                  <m:oMath xmlns:m="http://schemas.openxmlformats.org/officeDocument/2006/math">
                    <m:r>
                      <a:rPr lang="ko-KR" altLang="en-US" sz="1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l-GR" altLang="ko-KR" sz="1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continuum in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ko-KR" altLang="en-US" sz="1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sz="1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sz="1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ko-KR" sz="1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altLang="ko-KR" sz="1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subthreshold.</a:t>
                </a:r>
              </a:p>
            </p:txBody>
          </p:sp>
        </mc:Choice>
        <mc:Fallback xmlns="">
          <p:sp>
            <p:nvSpPr>
              <p:cNvPr id="8" name="내용 개체 틀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933" y="4902201"/>
                <a:ext cx="4301067" cy="1727199"/>
              </a:xfrm>
              <a:prstGeom prst="rect">
                <a:avLst/>
              </a:prstGeom>
              <a:blipFill rotWithShape="0">
                <a:blip r:embed="rId6"/>
                <a:stretch>
                  <a:fillRect l="-1277" t="-1408" b="-211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아래쪽 화살표 1"/>
          <p:cNvSpPr/>
          <p:nvPr/>
        </p:nvSpPr>
        <p:spPr bwMode="auto">
          <a:xfrm>
            <a:off x="5943600" y="4690533"/>
            <a:ext cx="262467" cy="338667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막힌 원호 9"/>
          <p:cNvSpPr/>
          <p:nvPr/>
        </p:nvSpPr>
        <p:spPr bwMode="auto">
          <a:xfrm rot="10800000">
            <a:off x="4648199" y="2590799"/>
            <a:ext cx="956733" cy="194733"/>
          </a:xfrm>
          <a:prstGeom prst="blockArc">
            <a:avLst/>
          </a:prstGeom>
          <a:solidFill>
            <a:srgbClr val="FAA8E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1" name="막힌 원호 10"/>
          <p:cNvSpPr/>
          <p:nvPr/>
        </p:nvSpPr>
        <p:spPr bwMode="auto">
          <a:xfrm rot="10800000">
            <a:off x="4656666" y="5816599"/>
            <a:ext cx="931333" cy="228600"/>
          </a:xfrm>
          <a:prstGeom prst="blockArc">
            <a:avLst/>
          </a:prstGeom>
          <a:solidFill>
            <a:srgbClr val="FAA8E3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막힌 원호 12"/>
          <p:cNvSpPr/>
          <p:nvPr/>
        </p:nvSpPr>
        <p:spPr bwMode="auto">
          <a:xfrm rot="10800000">
            <a:off x="6446237" y="3196880"/>
            <a:ext cx="2302148" cy="176749"/>
          </a:xfrm>
          <a:prstGeom prst="blockArc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5" name="막힌 원호 14"/>
          <p:cNvSpPr/>
          <p:nvPr/>
        </p:nvSpPr>
        <p:spPr bwMode="auto">
          <a:xfrm rot="11097435">
            <a:off x="6395438" y="6363415"/>
            <a:ext cx="2302148" cy="176749"/>
          </a:xfrm>
          <a:prstGeom prst="blockArc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8" name="오른쪽 화살표 17"/>
          <p:cNvSpPr/>
          <p:nvPr/>
        </p:nvSpPr>
        <p:spPr bwMode="auto">
          <a:xfrm rot="17776285" flipV="1">
            <a:off x="3471228" y="3873002"/>
            <a:ext cx="2373969" cy="108842"/>
          </a:xfrm>
          <a:prstGeom prst="rightArrow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9" name="오른쪽 화살표 18"/>
          <p:cNvSpPr/>
          <p:nvPr/>
        </p:nvSpPr>
        <p:spPr bwMode="auto">
          <a:xfrm rot="20860942" flipV="1">
            <a:off x="4069861" y="6144801"/>
            <a:ext cx="1052256" cy="115568"/>
          </a:xfrm>
          <a:prstGeom prst="rightArrow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4936066" y="2946401"/>
            <a:ext cx="9482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  </a:t>
            </a:r>
            <a:r>
              <a:rPr lang="en-US" altLang="ko-KR" sz="2000" dirty="0" smtClean="0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BDS</a:t>
            </a:r>
            <a:endParaRPr lang="en-US" altLang="ko-KR" sz="2000" dirty="0">
              <a:solidFill>
                <a:srgbClr val="FF000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17" name="Text Box 43"/>
          <p:cNvSpPr txBox="1">
            <a:spLocks noChangeArrowheads="1"/>
          </p:cNvSpPr>
          <p:nvPr/>
        </p:nvSpPr>
        <p:spPr bwMode="auto">
          <a:xfrm>
            <a:off x="4536819" y="6158003"/>
            <a:ext cx="1474514" cy="40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  </a:t>
            </a:r>
            <a:r>
              <a:rPr lang="en-US" altLang="ko-KR" sz="20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cpled</a:t>
            </a:r>
            <a:r>
              <a:rPr lang="en-US" altLang="ko-KR" sz="2000" dirty="0" smtClean="0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</a:t>
            </a:r>
            <a:r>
              <a:rPr lang="en-US" altLang="ko-KR" sz="20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ch.</a:t>
            </a:r>
            <a:endParaRPr lang="en-US" altLang="ko-KR" sz="2000" dirty="0">
              <a:solidFill>
                <a:srgbClr val="FF000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876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제목 1"/>
              <p:cNvSpPr>
                <a:spLocks noGrp="1"/>
              </p:cNvSpPr>
              <p:nvPr>
                <p:ph type="title" idx="4294967295"/>
              </p:nvPr>
            </p:nvSpPr>
            <p:spPr>
              <a:xfrm>
                <a:off x="487679" y="465908"/>
                <a:ext cx="8461587" cy="482359"/>
              </a:xfrm>
            </p:spPr>
            <p:txBody>
              <a:bodyPr/>
              <a:lstStyle/>
              <a:p>
                <a:pPr>
                  <a:defRPr/>
                </a:pPr>
                <a:r>
                  <a:rPr lang="en-US" altLang="ko-KR" sz="36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  </a:t>
                </a:r>
                <a14:m>
                  <m:oMath xmlns:m="http://schemas.openxmlformats.org/officeDocument/2006/math">
                    <m:r>
                      <a:rPr lang="ko-KR" altLang="en-US" sz="3600" i="1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3600" b="0" i="1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  <m:r>
                      <a:rPr lang="en-US" altLang="ko-KR" sz="3600" b="0" i="1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 </m:t>
                    </m:r>
                  </m:oMath>
                </a14:m>
                <a:r>
                  <a:rPr lang="en-US" altLang="ko-KR" sz="36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Cross sections at high energies</a:t>
                </a:r>
                <a:endParaRPr lang="ko-KR" altLang="en-US" sz="3600" dirty="0" smtClean="0"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4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487679" y="465908"/>
                <a:ext cx="8461587" cy="482359"/>
              </a:xfrm>
              <a:blipFill>
                <a:blip r:embed="rId3"/>
                <a:stretch>
                  <a:fillRect t="-35000" b="-725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02" y="2705100"/>
            <a:ext cx="4191000" cy="41529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0617" y="2878032"/>
            <a:ext cx="4829175" cy="3505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3"/>
              <p:cNvSpPr txBox="1">
                <a:spLocks noChangeArrowheads="1"/>
              </p:cNvSpPr>
              <p:nvPr/>
            </p:nvSpPr>
            <p:spPr bwMode="auto">
              <a:xfrm>
                <a:off x="688874" y="2062498"/>
                <a:ext cx="3267756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large enough to make difference </a:t>
                </a: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endParaRPr lang="en-US" altLang="ko-KR" sz="2000" dirty="0">
                  <a:solidFill>
                    <a:srgbClr val="33CC33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1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8874" y="2062498"/>
                <a:ext cx="3267756" cy="707886"/>
              </a:xfrm>
              <a:prstGeom prst="rect">
                <a:avLst/>
              </a:prstGeom>
              <a:blipFill rotWithShape="0">
                <a:blip r:embed="rId6"/>
                <a:stretch>
                  <a:fillRect t="-4310" b="-1465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3"/>
          <p:cNvSpPr txBox="1">
            <a:spLocks noChangeArrowheads="1"/>
          </p:cNvSpPr>
          <p:nvPr/>
        </p:nvSpPr>
        <p:spPr bwMode="auto">
          <a:xfrm>
            <a:off x="481285" y="1154204"/>
            <a:ext cx="25492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 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Total crs. section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14" name="Text Box 43"/>
          <p:cNvSpPr txBox="1">
            <a:spLocks noChangeArrowheads="1"/>
          </p:cNvSpPr>
          <p:nvPr/>
        </p:nvSpPr>
        <p:spPr bwMode="auto">
          <a:xfrm>
            <a:off x="5092473" y="1141141"/>
            <a:ext cx="29716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 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Elastic crs. section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3"/>
              <p:cNvSpPr txBox="1">
                <a:spLocks noChangeArrowheads="1"/>
              </p:cNvSpPr>
              <p:nvPr/>
            </p:nvSpPr>
            <p:spPr bwMode="auto">
              <a:xfrm>
                <a:off x="4685211" y="1985554"/>
                <a:ext cx="4323322" cy="9030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  <m:r>
                      <a:rPr lang="en-US" altLang="ko-K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, </m:t>
                    </m:r>
                    <m:r>
                      <a:rPr lang="ko-KR" alt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𝜔</m:t>
                    </m:r>
                  </m:oMath>
                </a14:m>
                <a:r>
                  <a:rPr lang="en-US" altLang="ko-KR" sz="2000" dirty="0" smtClean="0">
                    <a:solidFill>
                      <a:srgbClr val="C0000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small &amp; make no difference,</a:t>
                </a:r>
              </a:p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Slope of Pomeron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b>
                        <m:r>
                          <a:rPr lang="ko-KR" altLang="en-US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𝕡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different</a:t>
                </a:r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6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85211" y="1985554"/>
                <a:ext cx="4323322" cy="903068"/>
              </a:xfrm>
              <a:prstGeom prst="rect">
                <a:avLst/>
              </a:prstGeom>
              <a:blipFill rotWithShape="0">
                <a:blip r:embed="rId7"/>
                <a:stretch>
                  <a:fillRect l="-1551" t="-4054" b="-810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own Arrow 1"/>
          <p:cNvSpPr/>
          <p:nvPr/>
        </p:nvSpPr>
        <p:spPr bwMode="auto">
          <a:xfrm>
            <a:off x="7128387" y="5535561"/>
            <a:ext cx="226142" cy="383458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605867" y="1566334"/>
                <a:ext cx="4419600" cy="311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∓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∓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867" y="1566334"/>
                <a:ext cx="4419600" cy="311688"/>
              </a:xfrm>
              <a:prstGeom prst="rect">
                <a:avLst/>
              </a:prstGeom>
              <a:blipFill rotWithShape="0">
                <a:blip r:embed="rId9"/>
                <a:stretch>
                  <a:fillRect t="-3922" b="-3529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22866" y="1651001"/>
                <a:ext cx="2590800" cy="311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2000" b="0" dirty="0" smtClean="0"/>
                  <a:t>A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sz="20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</m:sup>
                        </m:sSup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ℙ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∓</m:t>
                    </m:r>
                    <m:r>
                      <a:rPr lang="ko-KR" alt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66" y="1651001"/>
                <a:ext cx="2590800" cy="311688"/>
              </a:xfrm>
              <a:prstGeom prst="rect">
                <a:avLst/>
              </a:prstGeom>
              <a:blipFill rotWithShape="0">
                <a:blip r:embed="rId10"/>
                <a:stretch>
                  <a:fillRect l="-5882" t="-23529" b="-4902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오른쪽 화살표 19"/>
          <p:cNvSpPr/>
          <p:nvPr/>
        </p:nvSpPr>
        <p:spPr bwMode="auto">
          <a:xfrm rot="19840879" flipV="1">
            <a:off x="626429" y="5210734"/>
            <a:ext cx="2373969" cy="108842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1" name="오른쪽 화살표 20"/>
          <p:cNvSpPr/>
          <p:nvPr/>
        </p:nvSpPr>
        <p:spPr bwMode="auto">
          <a:xfrm rot="21303548" flipV="1">
            <a:off x="6663159" y="5058337"/>
            <a:ext cx="2373969" cy="108842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887683" y="5641537"/>
            <a:ext cx="321864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Pomeron for tot. crs. sec.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23" name="Text Box 43"/>
          <p:cNvSpPr txBox="1">
            <a:spLocks noChangeArrowheads="1"/>
          </p:cNvSpPr>
          <p:nvPr/>
        </p:nvSpPr>
        <p:spPr bwMode="auto">
          <a:xfrm>
            <a:off x="5578217" y="5311337"/>
            <a:ext cx="34557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Pomeron for elastic crs.sec.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353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제목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457200"/>
                <a:ext cx="8534400" cy="575733"/>
              </a:xfrm>
            </p:spPr>
            <p:txBody>
              <a:bodyPr/>
              <a:lstStyle/>
              <a:p>
                <a:pPr>
                  <a:defRPr/>
                </a:pPr>
                <a:r>
                  <a:rPr lang="en-US" altLang="ko-KR" sz="36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ko-KR" sz="3600" b="0" i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𝐾𝑝</m:t>
                    </m:r>
                    <m:r>
                      <a:rPr lang="en-US" altLang="ko-KR" sz="3600" b="0" i="1" smtClean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 </m:t>
                    </m:r>
                  </m:oMath>
                </a14:m>
                <a:r>
                  <a:rPr lang="en-US" altLang="ko-KR" sz="36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Cross sections at high energies</a:t>
                </a:r>
                <a:endParaRPr lang="ko-KR" altLang="en-US" sz="3600" dirty="0" smtClean="0"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4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457200"/>
                <a:ext cx="8534400" cy="575733"/>
              </a:xfrm>
              <a:blipFill>
                <a:blip r:embed="rId2"/>
                <a:stretch>
                  <a:fillRect t="-22340" b="-542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70811"/>
            <a:ext cx="4133850" cy="40767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3850" y="2932759"/>
            <a:ext cx="4762500" cy="3562350"/>
          </a:xfrm>
          <a:prstGeom prst="rect">
            <a:avLst/>
          </a:prstGeom>
        </p:spPr>
      </p:pic>
      <p:sp>
        <p:nvSpPr>
          <p:cNvPr id="9" name="Text Box 43"/>
          <p:cNvSpPr txBox="1">
            <a:spLocks noChangeArrowheads="1"/>
          </p:cNvSpPr>
          <p:nvPr/>
        </p:nvSpPr>
        <p:spPr bwMode="auto">
          <a:xfrm>
            <a:off x="515152" y="1154204"/>
            <a:ext cx="25492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 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Total crs. section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10" name="Text Box 43"/>
          <p:cNvSpPr txBox="1">
            <a:spLocks noChangeArrowheads="1"/>
          </p:cNvSpPr>
          <p:nvPr/>
        </p:nvSpPr>
        <p:spPr bwMode="auto">
          <a:xfrm>
            <a:off x="5092473" y="1141141"/>
            <a:ext cx="29716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 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Elastic crs. section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3"/>
              <p:cNvSpPr txBox="1">
                <a:spLocks noChangeArrowheads="1"/>
              </p:cNvSpPr>
              <p:nvPr/>
            </p:nvSpPr>
            <p:spPr bwMode="auto">
              <a:xfrm>
                <a:off x="624975" y="2046514"/>
                <a:ext cx="3267756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  <m:r>
                      <a:rPr lang="en-US" altLang="ko-K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, </m:t>
                    </m:r>
                    <m:r>
                      <a:rPr lang="ko-KR" alt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𝜔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large enough to make difference</a:t>
                </a: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endParaRPr lang="en-US" altLang="ko-KR" sz="2000" dirty="0">
                  <a:solidFill>
                    <a:srgbClr val="33CC33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1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4975" y="2046514"/>
                <a:ext cx="3267756" cy="707886"/>
              </a:xfrm>
              <a:prstGeom prst="rect">
                <a:avLst/>
              </a:prstGeom>
              <a:blipFill rotWithShape="0">
                <a:blip r:embed="rId5"/>
                <a:stretch>
                  <a:fillRect t="-5172" r="-3918" b="-1465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3"/>
              <p:cNvSpPr txBox="1">
                <a:spLocks noChangeArrowheads="1"/>
              </p:cNvSpPr>
              <p:nvPr/>
            </p:nvSpPr>
            <p:spPr bwMode="auto">
              <a:xfrm>
                <a:off x="4685211" y="2084737"/>
                <a:ext cx="4323322" cy="13647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𝜑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 small &amp; make no difference</a:t>
                </a:r>
              </a:p>
              <a:p>
                <a:pPr eaLnBrk="1" hangingPunct="1">
                  <a:spcBef>
                    <a:spcPct val="50000"/>
                  </a:spcBef>
                  <a:buNone/>
                </a:pPr>
                <a:r>
                  <a:rPr lang="en-US" altLang="ko-KR" sz="20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Slope of Pomeron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b>
                        <m:r>
                          <a:rPr lang="ko-KR" altLang="en-US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𝕡</m:t>
                        </m:r>
                      </m:sub>
                    </m:sSub>
                    <m:d>
                      <m:dPr>
                        <m:ctrlPr>
                          <a:rPr lang="en-US" altLang="ko-KR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i="1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ko-KR" sz="20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different</a:t>
                </a:r>
              </a:p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endParaRPr lang="en-US" altLang="ko-KR" sz="2000" dirty="0">
                  <a:solidFill>
                    <a:srgbClr val="33CC33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2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85211" y="2084737"/>
                <a:ext cx="4323322" cy="1364733"/>
              </a:xfrm>
              <a:prstGeom prst="rect">
                <a:avLst/>
              </a:prstGeom>
              <a:blipFill rotWithShape="0">
                <a:blip r:embed="rId6"/>
                <a:stretch>
                  <a:fillRect l="-1551" t="-267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own Arrow 1"/>
          <p:cNvSpPr/>
          <p:nvPr/>
        </p:nvSpPr>
        <p:spPr bwMode="auto">
          <a:xfrm>
            <a:off x="7118555" y="5810865"/>
            <a:ext cx="484632" cy="978408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5" name="Down Arrow 4"/>
          <p:cNvSpPr/>
          <p:nvPr/>
        </p:nvSpPr>
        <p:spPr bwMode="auto">
          <a:xfrm>
            <a:off x="7118555" y="5987845"/>
            <a:ext cx="484632" cy="978408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05867" y="1676401"/>
                <a:ext cx="4419600" cy="311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ko-KR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dirty="0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∓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ℙ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867" y="1676401"/>
                <a:ext cx="4419600" cy="311688"/>
              </a:xfrm>
              <a:prstGeom prst="rect">
                <a:avLst/>
              </a:prstGeom>
              <a:blipFill rotWithShape="0">
                <a:blip r:embed="rId8"/>
                <a:stretch>
                  <a:fillRect t="-1961" b="-3529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8668" y="1659468"/>
                <a:ext cx="3877733" cy="311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ko-KR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ko-KR" sz="2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altLang="ko-KR" sz="20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∓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ℙ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68" y="1659468"/>
                <a:ext cx="3877733" cy="311688"/>
              </a:xfrm>
              <a:prstGeom prst="rect">
                <a:avLst/>
              </a:prstGeom>
              <a:blipFill rotWithShape="0">
                <a:blip r:embed="rId9"/>
                <a:stretch>
                  <a:fillRect t="-1961" b="-372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오른쪽 화살표 14"/>
          <p:cNvSpPr/>
          <p:nvPr/>
        </p:nvSpPr>
        <p:spPr bwMode="auto">
          <a:xfrm rot="19840879" flipV="1">
            <a:off x="490962" y="4956734"/>
            <a:ext cx="2373969" cy="108842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6" name="오른쪽 화살표 15"/>
          <p:cNvSpPr/>
          <p:nvPr/>
        </p:nvSpPr>
        <p:spPr bwMode="auto">
          <a:xfrm rot="21443065" flipV="1">
            <a:off x="6629293" y="5710270"/>
            <a:ext cx="2373969" cy="108842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98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287463" y="76676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ko-KR" altLang="ko-KR">
              <a:latin typeface="Times New Roman" panose="02020603050405020304" pitchFamily="18" charset="0"/>
              <a:ea typeface="굴림" panose="020B0600000101010101" pitchFamily="50" charset="-127"/>
            </a:endParaRPr>
          </a:p>
        </p:txBody>
      </p:sp>
      <p:sp>
        <p:nvSpPr>
          <p:cNvPr id="16398" name="제목 7"/>
          <p:cNvSpPr txBox="1">
            <a:spLocks/>
          </p:cNvSpPr>
          <p:nvPr/>
        </p:nvSpPr>
        <p:spPr bwMode="auto">
          <a:xfrm>
            <a:off x="232834" y="1143002"/>
            <a:ext cx="1545166" cy="364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800" dirty="0" smtClean="0">
                <a:solidFill>
                  <a:srgbClr val="1818FF"/>
                </a:solidFill>
                <a:ea typeface="굴림" panose="020B0600000101010101" pitchFamily="50" charset="-127"/>
              </a:rPr>
              <a:t>Elastic amp.</a:t>
            </a:r>
            <a:endParaRPr lang="ko-KR" altLang="en-US" sz="1800" dirty="0">
              <a:solidFill>
                <a:srgbClr val="1818FF"/>
              </a:solidFill>
              <a:ea typeface="굴림" panose="020B0600000101010101" pitchFamily="50" charset="-127"/>
            </a:endParaRPr>
          </a:p>
        </p:txBody>
      </p:sp>
      <p:pic>
        <p:nvPicPr>
          <p:cNvPr id="16402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38" y="6159500"/>
            <a:ext cx="4857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43"/>
          <p:cNvSpPr txBox="1">
            <a:spLocks noChangeArrowheads="1"/>
          </p:cNvSpPr>
          <p:nvPr/>
        </p:nvSpPr>
        <p:spPr bwMode="auto">
          <a:xfrm>
            <a:off x="237642" y="2517450"/>
            <a:ext cx="34467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굴림" panose="020B0600000101010101" pitchFamily="50" charset="-127"/>
              </a:rPr>
              <a:t>Isospin relations between amp.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22" name="제목 1"/>
          <p:cNvSpPr txBox="1">
            <a:spLocks/>
          </p:cNvSpPr>
          <p:nvPr/>
        </p:nvSpPr>
        <p:spPr bwMode="auto">
          <a:xfrm>
            <a:off x="1288857" y="434187"/>
            <a:ext cx="6600151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ko-KR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  </a:t>
            </a:r>
            <a:r>
              <a:rPr lang="en-US" altLang="ko-K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KN </a:t>
            </a:r>
            <a:r>
              <a:rPr lang="en-US" altLang="ko-KR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CEX &amp; Elastic reactions</a:t>
            </a:r>
            <a:endParaRPr lang="ko-KR" altLang="en-US" sz="3600" dirty="0" smtClean="0"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32934" y="1608667"/>
                <a:ext cx="4419600" cy="311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ko-KR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dirty="0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∓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ℙ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934" y="1608667"/>
                <a:ext cx="4419600" cy="311688"/>
              </a:xfrm>
              <a:prstGeom prst="rect">
                <a:avLst/>
              </a:prstGeom>
              <a:blipFill rotWithShape="0">
                <a:blip r:embed="rId4"/>
                <a:stretch>
                  <a:fillRect t="-3922" b="-3529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41401" y="2023534"/>
                <a:ext cx="4419600" cy="311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ko-KR" altLang="en-US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dirty="0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∓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ℙ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1" y="2023534"/>
                <a:ext cx="4419600" cy="311688"/>
              </a:xfrm>
              <a:prstGeom prst="rect">
                <a:avLst/>
              </a:prstGeom>
              <a:blipFill rotWithShape="0">
                <a:blip r:embed="rId5"/>
                <a:stretch>
                  <a:fillRect t="-3922" b="-3529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41400" y="2997200"/>
                <a:ext cx="6739466" cy="4606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bar>
                            <m:barPr>
                              <m:pos m:val="top"/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p>
                                <m:sSup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ba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0" y="2997200"/>
                <a:ext cx="6739466" cy="46063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41400" y="3513667"/>
                <a:ext cx="673946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0" y="3513667"/>
                <a:ext cx="6739466" cy="307777"/>
              </a:xfrm>
              <a:prstGeom prst="rect">
                <a:avLst/>
              </a:prstGeom>
              <a:blipFill rotWithShape="0">
                <a:blip r:embed="rId7"/>
                <a:stretch>
                  <a:fillRect b="-3529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04332" y="4377266"/>
                <a:ext cx="6739466" cy="4606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bar>
                            <m:barPr>
                              <m:pos m:val="top"/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p>
                                <m:sSup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ba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ko-KR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0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32" y="4377266"/>
                <a:ext cx="6739466" cy="46063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 Box 43"/>
          <p:cNvSpPr txBox="1">
            <a:spLocks noChangeArrowheads="1"/>
          </p:cNvSpPr>
          <p:nvPr/>
        </p:nvSpPr>
        <p:spPr bwMode="auto">
          <a:xfrm>
            <a:off x="296909" y="4007584"/>
            <a:ext cx="34467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굴림" panose="020B0600000101010101" pitchFamily="50" charset="-127"/>
              </a:rPr>
              <a:t>CEX amp.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43"/>
              <p:cNvSpPr txBox="1">
                <a:spLocks noChangeArrowheads="1"/>
              </p:cNvSpPr>
              <p:nvPr/>
            </p:nvSpPr>
            <p:spPr bwMode="auto">
              <a:xfrm>
                <a:off x="101600" y="5081362"/>
                <a:ext cx="8974666" cy="1631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Only isovector scalar meson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𝑎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980</m:t>
                        </m:r>
                      </m:e>
                    </m:d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and tensor meson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𝑎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(1320)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exch.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Good for testing tensor meson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𝑎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(1320)</m:t>
                    </m:r>
                  </m:oMath>
                </a14:m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</a:t>
                </a:r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Data show no evidence of dip: complex phases for scalar &amp; </a:t>
                </a: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tensor mesons 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2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600" y="5081362"/>
                <a:ext cx="8974666" cy="1631216"/>
              </a:xfrm>
              <a:prstGeom prst="rect">
                <a:avLst/>
              </a:prstGeom>
              <a:blipFill rotWithShape="0">
                <a:blip r:embed="rId9"/>
                <a:stretch>
                  <a:fillRect l="-747" t="-2247" b="-599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40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1774" y="3688820"/>
            <a:ext cx="4542226" cy="316918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62338"/>
            <a:ext cx="4365851" cy="33956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제목 1"/>
              <p:cNvSpPr txBox="1">
                <a:spLocks/>
              </p:cNvSpPr>
              <p:nvPr/>
            </p:nvSpPr>
            <p:spPr bwMode="auto">
              <a:xfrm>
                <a:off x="1866656" y="362480"/>
                <a:ext cx="5910362" cy="657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3200" i="1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3200" b="0" i="1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</m:t>
                        </m:r>
                      </m:e>
                      <m:sup>
                        <m:r>
                          <a:rPr lang="en-US" altLang="ko-KR" sz="3200" b="0" i="1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−</m:t>
                        </m:r>
                      </m:sup>
                    </m:sSup>
                    <m:r>
                      <a:rPr lang="en-US" altLang="ko-KR" sz="3200" b="0" i="1" smtClean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  <m:r>
                      <a:rPr lang="en-US" altLang="ko-KR" sz="3200" b="0" i="1" smtClean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bar>
                      <m:barPr>
                        <m:pos m:val="top"/>
                        <m:ctrlPr>
                          <a:rPr lang="en-US" altLang="ko-KR" sz="3200" b="0" i="1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altLang="ko-KR" sz="3200" b="0" i="1" smtClean="0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3200" b="0" i="1" smtClean="0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ko-KR" sz="3200" b="0" i="1" smtClean="0">
                                <a:effectLst>
                                  <a:outerShdw blurRad="38100" dist="38100" dir="2700000" algn="tl">
                                    <a:srgbClr val="C0C0C0"/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bar>
                    <m:r>
                      <a:rPr lang="en-US" altLang="ko-KR" sz="3200" b="0" i="1" smtClean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ko-KR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3200" i="1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3200" i="1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</m:t>
                        </m:r>
                      </m:e>
                      <m:sup>
                        <m:r>
                          <a:rPr lang="en-US" altLang="ko-KR" sz="3200" b="0" i="1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+</m:t>
                        </m:r>
                      </m:sup>
                    </m:sSup>
                    <m:r>
                      <a:rPr lang="en-US" altLang="ko-KR" sz="3200" b="0" i="1" smtClean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𝑛</m:t>
                    </m:r>
                    <m:r>
                      <a:rPr lang="en-US" altLang="ko-KR" sz="3200" i="1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ko-KR" sz="3200" i="1" dirty="0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3200" b="0" i="1" dirty="0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</m:t>
                        </m:r>
                      </m:e>
                      <m:sup>
                        <m:r>
                          <a:rPr lang="en-US" altLang="ko-KR" sz="3200" b="0" i="1" dirty="0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0</m:t>
                        </m:r>
                      </m:sup>
                    </m:sSup>
                    <m:r>
                      <a:rPr lang="en-US" altLang="ko-KR" sz="3200" b="0" i="1" dirty="0" smtClean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</m:oMath>
                </a14:m>
                <a:r>
                  <a:rPr lang="en-US" altLang="ko-KR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CEX</a:t>
                </a:r>
                <a:endParaRPr lang="ko-KR" altLang="en-US" sz="3200" dirty="0" smtClean="0"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5" name="제목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66656" y="362480"/>
                <a:ext cx="5910362" cy="657225"/>
              </a:xfrm>
              <a:prstGeom prst="rect">
                <a:avLst/>
              </a:prstGeom>
              <a:blipFill>
                <a:blip r:embed="rId4"/>
                <a:stretch>
                  <a:fillRect b="-3888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43"/>
          <p:cNvSpPr txBox="1">
            <a:spLocks noChangeArrowheads="1"/>
          </p:cNvSpPr>
          <p:nvPr/>
        </p:nvSpPr>
        <p:spPr bwMode="auto">
          <a:xfrm>
            <a:off x="347134" y="2311400"/>
            <a:ext cx="389466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ko-KR" sz="2000" i="1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- </a:t>
            </a:r>
            <a:r>
              <a:rPr lang="en-US" altLang="ko-KR" sz="2000" i="1" dirty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Data </a:t>
            </a:r>
            <a:r>
              <a:rPr lang="en-US" altLang="ko-KR" sz="2000" i="1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show equality of both processes: same amp. for both reactions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3"/>
              <p:cNvSpPr txBox="1">
                <a:spLocks noChangeArrowheads="1"/>
              </p:cNvSpPr>
              <p:nvPr/>
            </p:nvSpPr>
            <p:spPr bwMode="auto">
              <a:xfrm>
                <a:off x="5047981" y="1398476"/>
                <a:ext cx="3850486" cy="2317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Dominance of tensor meson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𝑎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(1320)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𝑃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𝐿</m:t>
                        </m:r>
                      </m:sub>
                    </m:sSub>
                    <m:r>
                      <a:rPr lang="en-US" altLang="ko-KR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ko-KR" sz="20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GeV/c</a:t>
                </a:r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Consistency with data obtained by 3x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en-US" altLang="ko-KR" sz="20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Pr>
                          <m:e>
                            <m:r>
                              <a:rPr lang="en-US" altLang="ko-KR" sz="2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0</m:t>
                            </m:r>
                          </m:sub>
                        </m:sSub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𝑁𝑁</m:t>
                        </m:r>
                      </m:sub>
                    </m:sSub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for first 4 data points 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dirty="0" smtClean="0">
                    <a:solidFill>
                      <a:srgbClr val="00B050"/>
                    </a:solidFill>
                    <a:ea typeface="굴림" panose="020B0600000101010101" pitchFamily="50" charset="-127"/>
                  </a:rPr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en-US" altLang="ko-KR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Pr>
                          <m:e>
                            <m:r>
                              <a:rPr lang="en-US" altLang="ko-KR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0</m:t>
                            </m:r>
                          </m:sub>
                        </m:sSub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𝑁𝑁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=21.7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from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𝛾</m:t>
                    </m:r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ko-KR" altLang="en-US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</m:oMath>
                </a14:m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47981" y="1398476"/>
                <a:ext cx="3850486" cy="2317173"/>
              </a:xfrm>
              <a:prstGeom prst="rect">
                <a:avLst/>
              </a:prstGeom>
              <a:blipFill>
                <a:blip r:embed="rId5"/>
                <a:stretch>
                  <a:fillRect l="-1582" t="-1312" b="-236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983" y="1356784"/>
            <a:ext cx="4827331" cy="937683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7462" y="1749954"/>
            <a:ext cx="523875" cy="276225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6004" y="1731413"/>
            <a:ext cx="601663" cy="274443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7795" y="1738842"/>
            <a:ext cx="523875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2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43"/>
              <p:cNvSpPr txBox="1">
                <a:spLocks noChangeArrowheads="1"/>
              </p:cNvSpPr>
              <p:nvPr/>
            </p:nvSpPr>
            <p:spPr bwMode="auto">
              <a:xfrm>
                <a:off x="0" y="2648671"/>
                <a:ext cx="4616335" cy="3815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Pomeron exch. universial with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𝑁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reaction. </a:t>
                </a:r>
              </a:p>
              <a:p>
                <a:pPr eaLnBrk="1" hangingPunct="1">
                  <a:spcBef>
                    <a:spcPct val="50000"/>
                  </a:spcBef>
                  <a:buFontTx/>
                  <a:buChar char="-"/>
                </a:pP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dirty="0" smtClean="0">
                    <a:solidFill>
                      <a:srgbClr val="00B050"/>
                    </a:solidFill>
                    <a:ea typeface="굴림" panose="020B0600000101010101" pitchFamily="50" charset="-127"/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𝐾𝑞𝑞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=0.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998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fit to data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Tips from ratio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𝑃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𝐿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=250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GeV/c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dirty="0" smtClean="0">
                    <a:solidFill>
                      <a:schemeClr val="tx1"/>
                    </a:solidFill>
                    <a:ea typeface="굴림" panose="020B0600000101010101" pitchFamily="50" charset="-127"/>
                  </a:rPr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Pr>
                          <m:e>
                            <m:r>
                              <a:rPr lang="ko-KR" alt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𝑒𝑙</m:t>
                            </m:r>
                          </m:sub>
                        </m:sSub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pPr>
                          <m:e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+</m:t>
                            </m:r>
                          </m:sup>
                        </m:sSup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𝑝</m:t>
                        </m:r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) </m:t>
                        </m:r>
                      </m:num>
                      <m:den>
                        <m:sSub>
                          <m:sSubPr>
                            <m:ctrlP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Pr>
                          <m:e>
                            <m:r>
                              <a:rPr lang="ko-KR" alt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𝑒𝑙</m:t>
                            </m:r>
                          </m:sub>
                        </m:sSub>
                        <m:r>
                          <a:rPr lang="en-US" altLang="ko-K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(</m:t>
                        </m:r>
                        <m:sSup>
                          <m:sSupPr>
                            <m:ctrlP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pPr>
                          <m:e>
                            <m:r>
                              <a:rPr lang="ko-KR" alt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+</m:t>
                            </m:r>
                          </m:sup>
                        </m:sSup>
                        <m:r>
                          <a:rPr lang="en-US" altLang="ko-K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𝑝</m:t>
                        </m:r>
                        <m:r>
                          <a:rPr lang="en-US" altLang="ko-K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)</m:t>
                        </m:r>
                      </m:den>
                    </m:f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f>
                      <m:fPr>
                        <m:ctrlP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2.76</m:t>
                        </m:r>
                      </m:num>
                      <m:den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3.3</m:t>
                        </m:r>
                      </m:den>
                    </m:f>
                    <m:r>
                      <a:rPr lang="en-US" altLang="ko-K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≈</m:t>
                    </m:r>
                    <m:f>
                      <m:fPr>
                        <m:ctrlPr>
                          <a:rPr lang="en-US" altLang="ko-K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|</m:t>
                        </m:r>
                        <m:sSubSup>
                          <m:sSubSupPr>
                            <m:ctrlPr>
                              <a:rPr lang="en-US" altLang="ko-KR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SupPr>
                          <m:e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𝐾𝑞𝑞</m:t>
                            </m:r>
                          </m:sub>
                          <m:sup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2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ko-KR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SupPr>
                          <m:e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𝐾</m:t>
                            </m:r>
                          </m:sub>
                          <m:sup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2</m:t>
                            </m:r>
                          </m:sup>
                        </m:sSubSup>
                        <m:sSub>
                          <m:sSubPr>
                            <m:ctrlPr>
                              <a:rPr lang="en-US" altLang="ko-KR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Pr>
                          <m:e>
                            <m:r>
                              <a:rPr lang="ko-KR" alt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𝑠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pPr>
                          <m:e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|</m:t>
                            </m:r>
                          </m:e>
                          <m:sup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|</m:t>
                        </m:r>
                        <m:sSubSup>
                          <m:sSubSupPr>
                            <m:ctrlP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SupPr>
                          <m:e>
                            <m: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𝑓</m:t>
                            </m:r>
                          </m:e>
                          <m:sub>
                            <m:r>
                              <a:rPr lang="ko-KR" alt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𝜋</m:t>
                            </m:r>
                            <m: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𝑞𝑞</m:t>
                            </m:r>
                          </m:sub>
                          <m:sup>
                            <m: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2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SupPr>
                          <m:e>
                            <m: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𝑚</m:t>
                            </m:r>
                          </m:e>
                          <m:sub>
                            <m:r>
                              <a:rPr lang="ko-KR" alt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𝜋</m:t>
                            </m:r>
                          </m:sub>
                          <m:sup>
                            <m: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2</m:t>
                            </m:r>
                          </m:sup>
                        </m:sSubSup>
                        <m:sSub>
                          <m:sSubPr>
                            <m:ctrlPr>
                              <a:rPr lang="en-US" altLang="ko-K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bPr>
                          <m:e>
                            <m:r>
                              <a:rPr lang="ko-KR" alt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𝑑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</m:ctrlPr>
                          </m:sSupPr>
                          <m:e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|</m:t>
                            </m:r>
                          </m:e>
                          <m:sup>
                            <m:r>
                              <a:rPr lang="en-US" altLang="ko-K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굴림" panose="020B0600000101010101" pitchFamily="50" charset="-127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ko-KR" sz="2000" i="1" dirty="0" smtClean="0">
                    <a:solidFill>
                      <a:schemeClr val="tx1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굴림" panose="020B0600000101010101" pitchFamily="50" charset="-127"/>
                            </a:rPr>
                            <m:t>𝐾𝑞𝑞</m:t>
                          </m:r>
                        </m:sub>
                      </m:sSub>
                      <m:r>
                        <a:rPr lang="en-US" altLang="ko-KR" sz="2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altLang="ko-K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0.3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ko-KR" alt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𝑞𝑞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≈0.</m:t>
                      </m:r>
                      <m:r>
                        <a:rPr lang="en-US" altLang="ko-K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>
          <p:sp>
            <p:nvSpPr>
              <p:cNvPr id="7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648671"/>
                <a:ext cx="4616335" cy="3815596"/>
              </a:xfrm>
              <a:prstGeom prst="rect">
                <a:avLst/>
              </a:prstGeom>
              <a:blipFill>
                <a:blip r:embed="rId2"/>
                <a:stretch>
                  <a:fillRect l="-1321" t="-799" b="-1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제목 1"/>
              <p:cNvSpPr txBox="1">
                <a:spLocks/>
              </p:cNvSpPr>
              <p:nvPr/>
            </p:nvSpPr>
            <p:spPr bwMode="auto">
              <a:xfrm>
                <a:off x="457200" y="397935"/>
                <a:ext cx="8348133" cy="482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ko-KR" sz="36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3600" i="1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3600" b="0" i="1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</m:t>
                        </m:r>
                      </m:e>
                      <m:sup>
                        <m:r>
                          <a:rPr lang="en-US" altLang="ko-KR" sz="3600" i="1" smtClean="0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US" altLang="ko-KR" sz="3600" b="0" i="1" smtClean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  <m:r>
                      <a:rPr lang="en-US" altLang="ko-KR" sz="3600" b="0" i="1" smtClean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ko-KR" sz="3200" i="1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3200" i="1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</m:t>
                        </m:r>
                      </m:e>
                      <m:sup>
                        <m:r>
                          <a:rPr lang="en-US" altLang="ko-KR" sz="3200" i="1"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US" altLang="ko-KR" sz="3200" i="1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</m:oMath>
                </a14:m>
                <a:r>
                  <a:rPr lang="en-US" altLang="ko-KR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 Elastic reactions</a:t>
                </a:r>
                <a:endParaRPr lang="ko-KR" altLang="en-US" sz="3200" dirty="0" smtClean="0"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9" name="제목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397935"/>
                <a:ext cx="8348133" cy="482600"/>
              </a:xfrm>
              <a:prstGeom prst="rect">
                <a:avLst/>
              </a:prstGeom>
              <a:blipFill>
                <a:blip r:embed="rId3"/>
                <a:stretch>
                  <a:fillRect t="-21519" b="-6582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058" y="2558521"/>
            <a:ext cx="4597942" cy="42994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8201" y="977341"/>
            <a:ext cx="4665134" cy="16083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3"/>
              <p:cNvSpPr txBox="1">
                <a:spLocks noChangeArrowheads="1"/>
              </p:cNvSpPr>
              <p:nvPr/>
            </p:nvSpPr>
            <p:spPr bwMode="auto">
              <a:xfrm>
                <a:off x="938148" y="3385347"/>
                <a:ext cx="2635669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+mj-lt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ko-KR" altLang="en-US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𝛼</m:t>
                        </m:r>
                      </m:e>
                      <m:sub>
                        <m:r>
                          <a:rPr lang="en-US" altLang="ko-KR" sz="20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ℙ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=0.12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𝑡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+1.06</m:t>
                    </m:r>
                  </m:oMath>
                </a14:m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8148" y="3385347"/>
                <a:ext cx="2635669" cy="400110"/>
              </a:xfrm>
              <a:prstGeom prst="rect">
                <a:avLst/>
              </a:prstGeom>
              <a:blipFill>
                <a:blip r:embed="rId6"/>
                <a:stretch>
                  <a:fillRect b="-303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그림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3195" y="1572154"/>
            <a:ext cx="523875" cy="2762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4265" y="1343555"/>
            <a:ext cx="321205" cy="16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6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제목 1"/>
              <p:cNvSpPr>
                <a:spLocks noGrp="1"/>
              </p:cNvSpPr>
              <p:nvPr>
                <p:ph type="title"/>
              </p:nvPr>
            </p:nvSpPr>
            <p:spPr>
              <a:xfrm>
                <a:off x="745067" y="406400"/>
                <a:ext cx="7890934" cy="57573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32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32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ko-KR" sz="32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ko-KR" sz="32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ko-KR" altLang="en-US" sz="32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altLang="ko-KR" sz="32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elastic cross section at low energy</a:t>
                </a:r>
                <a:endParaRPr lang="ko-KR" altLang="en-US" sz="32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2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45067" y="406400"/>
                <a:ext cx="7890934" cy="575733"/>
              </a:xfrm>
              <a:blipFill rotWithShape="0">
                <a:blip r:embed="rId2"/>
                <a:stretch>
                  <a:fillRect t="-13830" b="-361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37734" y="1498601"/>
                <a:ext cx="3036152" cy="6357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𝑛𝑢𝑐𝑙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𝑀𝑀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rad>
                        </m:den>
                      </m:f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734" y="1498601"/>
                <a:ext cx="3036152" cy="63575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81201" y="2658533"/>
                <a:ext cx="24935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𝐵𝑝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1" y="2658533"/>
                <a:ext cx="2493568" cy="307777"/>
              </a:xfrm>
              <a:prstGeom prst="rect">
                <a:avLst/>
              </a:prstGeom>
              <a:blipFill rotWithShape="0">
                <a:blip r:embed="rId4"/>
                <a:stretch>
                  <a:fillRect l="-1956" r="-1222" b="-33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72732" y="3081868"/>
                <a:ext cx="2481770" cy="3206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−(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)/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732" y="3081868"/>
                <a:ext cx="2481770" cy="320601"/>
              </a:xfrm>
              <a:prstGeom prst="rect">
                <a:avLst/>
              </a:prstGeom>
              <a:blipFill rotWithShape="0">
                <a:blip r:embed="rId5"/>
                <a:stretch>
                  <a:fillRect l="-983" t="-5769" b="-2692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1885" y="1364192"/>
            <a:ext cx="3685116" cy="263107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800" y="3566053"/>
            <a:ext cx="4273677" cy="31395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524751" y="5302267"/>
                <a:ext cx="2603250" cy="40011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𝐾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=(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1−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𝑡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Λ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)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751" y="5302267"/>
                <a:ext cx="2603250" cy="400110"/>
              </a:xfrm>
              <a:prstGeom prst="rect">
                <a:avLst/>
              </a:prstGeom>
              <a:blipFill rotWithShape="0">
                <a:blip r:embed="rId8"/>
                <a:stretch>
                  <a:fillRect b="-1492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499351" y="5911865"/>
                <a:ext cx="3246716" cy="67672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Λ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𝑊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493.67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𝑊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𝑡h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351" y="5911865"/>
                <a:ext cx="3246716" cy="67672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3"/>
          <p:cNvSpPr txBox="1">
            <a:spLocks noChangeArrowheads="1"/>
          </p:cNvSpPr>
          <p:nvPr/>
        </p:nvSpPr>
        <p:spPr bwMode="auto">
          <a:xfrm>
            <a:off x="396282" y="1048547"/>
            <a:ext cx="36931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굴림" panose="020B0600000101010101" pitchFamily="50" charset="-127"/>
              </a:rPr>
              <a:t> </a:t>
            </a:r>
            <a:r>
              <a:rPr lang="en-US" altLang="ko-KR" sz="2000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Repulsive s-wave phase shift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굴림" panose="020B0600000101010101" pitchFamily="50" charset="-127"/>
              </a:rPr>
              <a:t> 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12" name="오른쪽 화살표 11"/>
          <p:cNvSpPr/>
          <p:nvPr/>
        </p:nvSpPr>
        <p:spPr bwMode="auto">
          <a:xfrm rot="5400000">
            <a:off x="5840289" y="3020071"/>
            <a:ext cx="1100714" cy="130799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5" name="오른쪽 화살표 14"/>
          <p:cNvSpPr/>
          <p:nvPr/>
        </p:nvSpPr>
        <p:spPr bwMode="auto">
          <a:xfrm rot="12948483">
            <a:off x="4502556" y="5517738"/>
            <a:ext cx="966911" cy="146461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5052949" y="4257414"/>
            <a:ext cx="387938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s</a:t>
            </a:r>
            <a:r>
              <a:rPr lang="en-US" altLang="ko-KR" sz="2000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-wave + Pomeron in the absence of resonance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굴림" panose="020B0600000101010101" pitchFamily="50" charset="-127"/>
              </a:rPr>
              <a:t> 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3"/>
              <p:cNvSpPr txBox="1">
                <a:spLocks noChangeArrowheads="1"/>
              </p:cNvSpPr>
              <p:nvPr/>
            </p:nvSpPr>
            <p:spPr bwMode="auto">
              <a:xfrm>
                <a:off x="6400800" y="3190613"/>
                <a:ext cx="2125134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+mj-lt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𝑝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0</m:t>
                        </m:r>
                      </m:sub>
                    </m:sSub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=1.5 </m:t>
                    </m:r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𝐺𝑒𝑉</m:t>
                    </m:r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/</m:t>
                    </m:r>
                    <m:r>
                      <a:rPr lang="en-US" altLang="ko-K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𝑐</m:t>
                    </m:r>
                  </m:oMath>
                </a14:m>
                <a:r>
                  <a:rPr lang="en-US" altLang="ko-KR" sz="2000" dirty="0" smtClean="0">
                    <a:solidFill>
                      <a:schemeClr val="tx1"/>
                    </a:solidFill>
                    <a:latin typeface="+mj-lt"/>
                    <a:ea typeface="굴림" panose="020B0600000101010101" pitchFamily="50" charset="-127"/>
                  </a:rPr>
                  <a:t> </a:t>
                </a:r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00800" y="3190613"/>
                <a:ext cx="2125134" cy="400110"/>
              </a:xfrm>
              <a:prstGeom prst="rect">
                <a:avLst/>
              </a:prstGeom>
              <a:blipFill rotWithShape="0">
                <a:blip r:embed="rId10"/>
                <a:stretch>
                  <a:fillRect b="-151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43"/>
          <p:cNvSpPr txBox="1">
            <a:spLocks noChangeArrowheads="1"/>
          </p:cNvSpPr>
          <p:nvPr/>
        </p:nvSpPr>
        <p:spPr bwMode="auto">
          <a:xfrm>
            <a:off x="531749" y="2233880"/>
            <a:ext cx="38793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Parameterize s-wave:  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굴림" panose="020B0600000101010101" pitchFamily="50" charset="-127"/>
              </a:rPr>
              <a:t> 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20" name="Text Box 43"/>
          <p:cNvSpPr txBox="1">
            <a:spLocks noChangeArrowheads="1"/>
          </p:cNvSpPr>
          <p:nvPr/>
        </p:nvSpPr>
        <p:spPr bwMode="auto">
          <a:xfrm>
            <a:off x="6560016" y="2868881"/>
            <a:ext cx="15764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m</a:t>
            </a:r>
            <a:r>
              <a:rPr lang="en-US" altLang="ko-KR" sz="2000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atch point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575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3"/>
              <p:cNvSpPr txBox="1">
                <a:spLocks noChangeArrowheads="1"/>
              </p:cNvSpPr>
              <p:nvPr/>
            </p:nvSpPr>
            <p:spPr bwMode="auto">
              <a:xfrm>
                <a:off x="344053" y="600363"/>
                <a:ext cx="8616759" cy="28623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indent="0" eaLnBrk="1" hangingPunct="1">
                  <a:spcBef>
                    <a:spcPct val="50000"/>
                  </a:spcBef>
                  <a:buNone/>
                </a:pPr>
                <a:endParaRPr lang="en-US" altLang="ko-KR" sz="2000" i="1" dirty="0" smtClean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Repulsive s-wave phase shift below 1 GeV/c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+</m:t>
                        </m:r>
                      </m:sup>
                    </m:sSup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elastic process.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Complicated reaction mechanism below </a:t>
                </a:r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1 GeV/c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−</m:t>
                        </m:r>
                      </m:sup>
                    </m:sSup>
                    <m:r>
                      <a:rPr lang="en-US" altLang="ko-KR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</m:oMath>
                </a14:m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elastic </a:t>
                </a: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process.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</a:t>
                </a:r>
                <a14:m>
                  <m:oMath xmlns:m="http://schemas.openxmlformats.org/officeDocument/2006/math">
                    <m:r>
                      <a:rPr lang="ko-KR" altLang="en-US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𝜙</m:t>
                    </m:r>
                  </m:oMath>
                </a14:m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vector meson contribution negligible: Data show equality of both processes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</m:t>
                        </m:r>
                      </m:e>
                      <m:sup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+</m:t>
                        </m:r>
                      </m:sup>
                    </m:sSup>
                    <m:r>
                      <a:rPr lang="en-US" altLang="ko-KR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</m:oMath>
                </a14:m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𝐾</m:t>
                        </m:r>
                      </m:e>
                      <m:sup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−</m:t>
                        </m:r>
                      </m:sup>
                    </m:sSup>
                    <m:r>
                      <a:rPr lang="en-US" altLang="ko-KR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</m:oMath>
                </a14:m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except for low momentum region </a:t>
                </a:r>
              </a:p>
              <a:p>
                <a:pPr marL="0" indent="0" eaLnBrk="1" hangingPunct="1">
                  <a:spcBef>
                    <a:spcPct val="50000"/>
                  </a:spcBef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- Dominance </a:t>
                </a:r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𝑓</m:t>
                        </m:r>
                      </m:e>
                      <m:sub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b>
                    </m:sSub>
                    <m:r>
                      <a:rPr lang="en-US" altLang="ko-KR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(1275)</m:t>
                    </m:r>
                  </m:oMath>
                </a14:m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and Pomeron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𝑃</m:t>
                        </m:r>
                      </m:e>
                      <m:sub>
                        <m:r>
                          <a:rPr lang="en-US" altLang="ko-K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𝐿</m:t>
                        </m:r>
                      </m:sub>
                    </m:sSub>
                    <m:r>
                      <a:rPr lang="en-US" altLang="ko-KR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</m:oMath>
                </a14:m>
                <a:r>
                  <a:rPr lang="en-US" altLang="ko-KR" sz="2000" i="1" dirty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GeV/c</a:t>
                </a:r>
              </a:p>
            </p:txBody>
          </p:sp>
        </mc:Choice>
        <mc:Fallback xmlns="">
          <p:sp>
            <p:nvSpPr>
              <p:cNvPr id="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4053" y="600363"/>
                <a:ext cx="8616759" cy="2862322"/>
              </a:xfrm>
              <a:prstGeom prst="rect">
                <a:avLst/>
              </a:prstGeom>
              <a:blipFill>
                <a:blip r:embed="rId2"/>
                <a:stretch>
                  <a:fillRect l="-707" b="-276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제목 1"/>
              <p:cNvSpPr txBox="1">
                <a:spLocks/>
              </p:cNvSpPr>
              <p:nvPr/>
            </p:nvSpPr>
            <p:spPr bwMode="auto">
              <a:xfrm>
                <a:off x="457200" y="457200"/>
                <a:ext cx="8390467" cy="4741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ko-KR" sz="36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     </a:t>
                </a:r>
                <a14:m>
                  <m:oMath xmlns:m="http://schemas.openxmlformats.org/officeDocument/2006/math">
                    <m:r>
                      <a:rPr lang="en-US" altLang="ko-KR" sz="3200" i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𝐾</m:t>
                    </m:r>
                    <m:r>
                      <a:rPr lang="en-US" altLang="ko-KR" sz="3200" b="0" i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</m:oMath>
                </a14:m>
                <a:r>
                  <a:rPr lang="en-US" altLang="ko-KR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Elastic total cross sections</a:t>
                </a:r>
                <a:endParaRPr lang="ko-KR" altLang="en-US" sz="3200" dirty="0" smtClean="0"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9" name="제목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457200"/>
                <a:ext cx="8390467" cy="474133"/>
              </a:xfrm>
              <a:prstGeom prst="rect">
                <a:avLst/>
              </a:prstGeom>
              <a:blipFill>
                <a:blip r:embed="rId3"/>
                <a:stretch>
                  <a:fillRect t="-25641" b="-6538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06800"/>
            <a:ext cx="4515555" cy="32512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2226" y="3623732"/>
            <a:ext cx="4519180" cy="323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621" name="Text Box 3501"/>
          <p:cNvSpPr txBox="1">
            <a:spLocks noChangeArrowheads="1"/>
          </p:cNvSpPr>
          <p:nvPr/>
        </p:nvSpPr>
        <p:spPr bwMode="auto">
          <a:xfrm>
            <a:off x="280396" y="318247"/>
            <a:ext cx="87620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en-US" altLang="ko-K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I. Overview : features of cross sections</a:t>
            </a:r>
          </a:p>
        </p:txBody>
      </p:sp>
      <p:pic>
        <p:nvPicPr>
          <p:cNvPr id="12292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855" y="1255494"/>
            <a:ext cx="4989512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5251" y="2677444"/>
                <a:ext cx="21339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𝑒𝑙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1" y="2677444"/>
                <a:ext cx="2133981" cy="307777"/>
              </a:xfrm>
              <a:prstGeom prst="rect">
                <a:avLst/>
              </a:prstGeom>
              <a:blipFill rotWithShape="0">
                <a:blip r:embed="rId21"/>
                <a:stretch>
                  <a:fillRect l="-1143" r="-3714" b="-3529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37970" y="2973890"/>
                <a:ext cx="24365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𝑖𝑛𝑒𝑙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𝐷𝐷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970" y="2973890"/>
                <a:ext cx="2436500" cy="307777"/>
              </a:xfrm>
              <a:prstGeom prst="rect">
                <a:avLst/>
              </a:prstGeom>
              <a:blipFill rotWithShape="0">
                <a:blip r:embed="rId22"/>
                <a:stretch>
                  <a:fillRect l="-750" r="-250"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80055" y="1575547"/>
            <a:ext cx="1047750" cy="83820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88016" y="1585072"/>
            <a:ext cx="1085850" cy="819150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984967" y="1570784"/>
            <a:ext cx="1076325" cy="847725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69564" y="2490507"/>
            <a:ext cx="504825" cy="20955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123794" y="2485744"/>
            <a:ext cx="485775" cy="219075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802591" y="2440361"/>
            <a:ext cx="1333500" cy="2381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내용 개체 틀 1"/>
              <p:cNvSpPr txBox="1">
                <a:spLocks/>
              </p:cNvSpPr>
              <p:nvPr/>
            </p:nvSpPr>
            <p:spPr bwMode="auto">
              <a:xfrm>
                <a:off x="228601" y="3482675"/>
                <a:ext cx="3829383" cy="6442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8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 Resonance structure</a:t>
                </a:r>
                <a:r>
                  <a:rPr lang="en-US" altLang="ko-KR" sz="1800" i="1" dirty="0" smtClean="0">
                    <a:latin typeface="Comic Sans MS" panose="030F0702030302020204" pitchFamily="66" charset="0"/>
                  </a:rPr>
                  <a:t> 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in 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en-US" altLang="ko-KR" sz="1800" i="1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</a:rPr>
                  <a:t>nonresonant diffraction</a:t>
                </a:r>
                <a:r>
                  <a:rPr lang="en-US" altLang="ko-KR" sz="18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at high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sz="1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ko-KR" sz="1800" i="1" dirty="0" smtClean="0">
                    <a:solidFill>
                      <a:srgbClr val="00B050"/>
                    </a:solidFill>
                  </a:rPr>
                  <a:t>  </a:t>
                </a:r>
                <a:r>
                  <a:rPr lang="ko-KR" altLang="en-US" sz="2000" dirty="0" smtClean="0"/>
                  <a:t>  </a:t>
                </a:r>
                <a:endParaRPr lang="ko-KR" altLang="en-US" sz="2000" dirty="0"/>
              </a:p>
            </p:txBody>
          </p:sp>
        </mc:Choice>
        <mc:Fallback xmlns="">
          <p:sp>
            <p:nvSpPr>
              <p:cNvPr id="24" name="내용 개체 틀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601" y="3482675"/>
                <a:ext cx="3829383" cy="644263"/>
              </a:xfrm>
              <a:prstGeom prst="rect">
                <a:avLst/>
              </a:prstGeom>
              <a:blipFill rotWithShape="0">
                <a:blip r:embed="rId29"/>
                <a:stretch>
                  <a:fillRect l="-1433" t="-3774" b="-198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아래쪽 화살표 18"/>
          <p:cNvSpPr/>
          <p:nvPr/>
        </p:nvSpPr>
        <p:spPr bwMode="auto">
          <a:xfrm rot="10800000">
            <a:off x="4986867" y="1837267"/>
            <a:ext cx="228600" cy="389467"/>
          </a:xfrm>
          <a:prstGeom prst="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0" name="아래쪽 화살표 19"/>
          <p:cNvSpPr/>
          <p:nvPr/>
        </p:nvSpPr>
        <p:spPr bwMode="auto">
          <a:xfrm rot="10629633">
            <a:off x="5765801" y="2937935"/>
            <a:ext cx="228600" cy="389467"/>
          </a:xfrm>
          <a:prstGeom prst="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1" name="아래쪽 화살표 20"/>
          <p:cNvSpPr/>
          <p:nvPr/>
        </p:nvSpPr>
        <p:spPr bwMode="auto">
          <a:xfrm rot="10800000">
            <a:off x="5003800" y="5486399"/>
            <a:ext cx="228600" cy="389467"/>
          </a:xfrm>
          <a:prstGeom prst="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2" name="아래쪽 화살표 21"/>
          <p:cNvSpPr/>
          <p:nvPr/>
        </p:nvSpPr>
        <p:spPr bwMode="auto">
          <a:xfrm rot="10800000">
            <a:off x="5588000" y="5833532"/>
            <a:ext cx="228600" cy="389467"/>
          </a:xfrm>
          <a:prstGeom prst="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3" name="막힌 원호 22"/>
          <p:cNvSpPr/>
          <p:nvPr/>
        </p:nvSpPr>
        <p:spPr bwMode="auto">
          <a:xfrm rot="11139620">
            <a:off x="6451600" y="3208865"/>
            <a:ext cx="2057400" cy="211667"/>
          </a:xfrm>
          <a:prstGeom prst="blockArc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5" name="막힌 원호 24"/>
          <p:cNvSpPr/>
          <p:nvPr/>
        </p:nvSpPr>
        <p:spPr bwMode="auto">
          <a:xfrm rot="11139620">
            <a:off x="6722534" y="6163731"/>
            <a:ext cx="2057400" cy="211667"/>
          </a:xfrm>
          <a:prstGeom prst="blockArc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74733" y="1744135"/>
                <a:ext cx="110066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ko-K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(1232)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733" y="1744135"/>
                <a:ext cx="1100667" cy="276999"/>
              </a:xfrm>
              <a:prstGeom prst="rect">
                <a:avLst/>
              </a:prstGeom>
              <a:blipFill rotWithShape="0">
                <a:blip r:embed="rId31"/>
                <a:stretch>
                  <a:fillRect l="-6077" r="-9392" b="-347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486400" y="3344334"/>
                <a:ext cx="11462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ko-K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(1905)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3344334"/>
                <a:ext cx="1146211" cy="276999"/>
              </a:xfrm>
              <a:prstGeom prst="rect">
                <a:avLst/>
              </a:prstGeom>
              <a:blipFill rotWithShape="0">
                <a:blip r:embed="rId32"/>
                <a:stretch>
                  <a:fillRect l="-3723" t="-2222" r="-6915" b="-3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65133" y="5875867"/>
                <a:ext cx="10003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ko-K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(1232)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5133" y="5875867"/>
                <a:ext cx="1000338" cy="276999"/>
              </a:xfrm>
              <a:prstGeom prst="rect">
                <a:avLst/>
              </a:prstGeom>
              <a:blipFill rotWithShape="0">
                <a:blip r:embed="rId33"/>
                <a:stretch>
                  <a:fillRect l="-4878" t="-2222" r="-8537" b="-3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17066" y="6239933"/>
                <a:ext cx="9369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(1675)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066" y="6239933"/>
                <a:ext cx="936987" cy="276999"/>
              </a:xfrm>
              <a:prstGeom prst="rect">
                <a:avLst/>
              </a:prstGeom>
              <a:blipFill rotWithShape="0">
                <a:blip r:embed="rId34"/>
                <a:stretch>
                  <a:fillRect l="-5195" t="-2222" r="-8442" b="-3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48839" y="1028949"/>
                <a:ext cx="3557966" cy="37548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altLang="ko-KR" sz="24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ko-KR" sz="24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ko-KR" altLang="en-US" sz="240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ko-KR" sz="2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sz="2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ko-KR" sz="2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𝑎𝑙𝑙</m:t>
                    </m:r>
                  </m:oMath>
                </a14:m>
                <a:r>
                  <a:rPr lang="en-US" altLang="ko-KR" sz="24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altLang="ko-KR" sz="2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4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b="0" i="1" dirty="0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𝑖𝑛𝑒𝑙</m:t>
                        </m:r>
                      </m:sub>
                    </m:sSub>
                  </m:oMath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39" y="1028949"/>
                <a:ext cx="3557966" cy="375480"/>
              </a:xfrm>
              <a:prstGeom prst="rect">
                <a:avLst/>
              </a:prstGeom>
              <a:blipFill rotWithShape="0">
                <a:blip r:embed="rId35"/>
                <a:stretch>
                  <a:fillRect t="-23810" b="-4444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그림 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70958" y="1811482"/>
            <a:ext cx="214842" cy="16601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376892" y="1730904"/>
            <a:ext cx="209550" cy="1619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884892" y="1764770"/>
            <a:ext cx="209550" cy="1619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638425" y="1790170"/>
            <a:ext cx="209550" cy="161925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002492" y="1798637"/>
            <a:ext cx="209550" cy="161925"/>
          </a:xfrm>
          <a:prstGeom prst="rect">
            <a:avLst/>
          </a:prstGeom>
        </p:spPr>
      </p:pic>
      <p:sp>
        <p:nvSpPr>
          <p:cNvPr id="9" name="Up-Down Arrow 8"/>
          <p:cNvSpPr/>
          <p:nvPr/>
        </p:nvSpPr>
        <p:spPr bwMode="auto">
          <a:xfrm>
            <a:off x="7988477" y="2704819"/>
            <a:ext cx="173566" cy="513002"/>
          </a:xfrm>
          <a:prstGeom prst="up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3" name="Up-Down Arrow 32"/>
          <p:cNvSpPr/>
          <p:nvPr/>
        </p:nvSpPr>
        <p:spPr bwMode="auto">
          <a:xfrm>
            <a:off x="7964753" y="5549783"/>
            <a:ext cx="173566" cy="513002"/>
          </a:xfrm>
          <a:prstGeom prst="upDown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4" name="내용 개체 틀 1"/>
          <p:cNvSpPr txBox="1">
            <a:spLocks/>
          </p:cNvSpPr>
          <p:nvPr/>
        </p:nvSpPr>
        <p:spPr bwMode="auto">
          <a:xfrm>
            <a:off x="161832" y="4398494"/>
            <a:ext cx="4114800" cy="657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Regge description for cross sections over resonances </a:t>
            </a:r>
            <a:endParaRPr lang="ko-KR" alt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내용 개체 틀 6"/>
              <p:cNvSpPr>
                <a:spLocks noGrp="1"/>
              </p:cNvSpPr>
              <p:nvPr>
                <p:ph/>
              </p:nvPr>
            </p:nvSpPr>
            <p:spPr>
              <a:xfrm>
                <a:off x="46207" y="4171202"/>
                <a:ext cx="4055532" cy="2675467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altLang="ko-KR" sz="20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ko-KR" sz="20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ko-KR" sz="2000" dirty="0"/>
              </a:p>
              <a:p>
                <a:pPr marL="0" indent="0">
                  <a:buNone/>
                </a:pPr>
                <a:endParaRPr lang="en-US" altLang="ko-KR" sz="2000" i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ko-K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𝐼𝑚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=0)]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altLang="ko-KR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60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−1&lt;0 :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𝑅𝑒𝑔𝑔𝑒𝑜𝑛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sz="16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(0)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≈0.5</m:t>
                      </m:r>
                    </m:oMath>
                  </m:oMathPara>
                </a14:m>
                <a:endParaRPr lang="en-US" altLang="ko-KR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60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−1&gt;0 :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𝑃𝑜𝑚𝑒𝑟𝑜𝑛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ko-KR" altLang="en-US" sz="1600" b="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ko-K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≈1+</m:t>
                      </m:r>
                      <m:r>
                        <a:rPr lang="ko-KR" alt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>
          <p:sp>
            <p:nvSpPr>
              <p:cNvPr id="35" name="내용 개체 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46207" y="4171202"/>
                <a:ext cx="4055532" cy="2675467"/>
              </a:xfr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048734" y="5236690"/>
                <a:ext cx="1354153" cy="3206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(0)</m:t>
                          </m:r>
                        </m:sup>
                      </m:sSup>
                    </m:oMath>
                  </m:oMathPara>
                </a14:m>
                <a:endParaRPr lang="ko-KR" altLang="en-US" sz="2000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734" y="5236690"/>
                <a:ext cx="1354153" cy="320601"/>
              </a:xfrm>
              <a:prstGeom prst="rect">
                <a:avLst/>
              </a:prstGeom>
              <a:blipFill>
                <a:blip r:embed="rId38"/>
                <a:stretch>
                  <a:fillRect l="-3604" t="-5660" r="-3604" b="-75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675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내용 개체 틀 8"/>
              <p:cNvSpPr>
                <a:spLocks noGrp="1"/>
              </p:cNvSpPr>
              <p:nvPr>
                <p:ph/>
              </p:nvPr>
            </p:nvSpPr>
            <p:spPr>
              <a:xfrm>
                <a:off x="330199" y="1151467"/>
                <a:ext cx="8492067" cy="5571066"/>
              </a:xfrm>
            </p:spPr>
            <p:txBody>
              <a:bodyPr/>
              <a:lstStyle/>
              <a:p>
                <a:r>
                  <a:rPr lang="en-US" altLang="ko-KR" sz="2800" dirty="0" smtClean="0">
                    <a:latin typeface="Comic Sans MS" panose="030F0702030302020204" pitchFamily="66" charset="0"/>
                  </a:rPr>
                  <a:t>Existing models : </a:t>
                </a:r>
                <a:r>
                  <a:rPr lang="en-US" altLang="ko-KR" sz="2000" dirty="0" smtClean="0">
                    <a:solidFill>
                      <a:schemeClr val="accent5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Total reactions in the t-ch. helicity Reggeons with coupling strength (residues) fit to exp. data </a:t>
                </a:r>
              </a:p>
              <a:p>
                <a:pPr marL="0" indent="0">
                  <a:buNone/>
                </a:pPr>
                <a:r>
                  <a:rPr lang="en-US" altLang="ko-KR" sz="2800" dirty="0" smtClean="0">
                    <a:latin typeface="Comic Sans MS" panose="030F0702030302020204" pitchFamily="66" charset="0"/>
                  </a:rPr>
                  <a:t>   </a:t>
                </a:r>
                <a:r>
                  <a:rPr lang="en-US" altLang="ko-KR" sz="1800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Mathieu (2015), Nys (2018) from JPAC </a:t>
                </a:r>
              </a:p>
              <a:p>
                <a:pPr marL="0" indent="0">
                  <a:buNone/>
                </a:pPr>
                <a:r>
                  <a:rPr lang="en-US" altLang="ko-KR" sz="1800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     Huang (2008)</a:t>
                </a:r>
                <a:endParaRPr lang="en-US" altLang="ko-KR" sz="200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altLang="ko-K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ℛ</m:t>
                          </m:r>
                        </m:e>
                        <m:sup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2000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  <a:p>
                <a:pPr marL="0" indent="0">
                  <a:buNone/>
                </a:pPr>
                <a:endParaRPr lang="en-US" altLang="ko-KR" sz="1800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  <a:p>
                <a:r>
                  <a:rPr lang="en-US" altLang="ko-KR" sz="2800" dirty="0" smtClean="0">
                    <a:latin typeface="Comic Sans MS" panose="030F0702030302020204" pitchFamily="66" charset="0"/>
                  </a:rPr>
                  <a:t>Present work : </a:t>
                </a:r>
                <a:r>
                  <a:rPr lang="en-US" altLang="ko-KR" sz="2000" dirty="0" smtClean="0">
                    <a:solidFill>
                      <a:schemeClr val="accent5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CEX and elastic reaction in the Reggeized Born terms with interaction Lagrangians and coupling constants common in other hadron reactions, e.g., photoproductions </a:t>
                </a:r>
              </a:p>
              <a:p>
                <a:endParaRPr lang="en-US" altLang="ko-KR" sz="2000" dirty="0">
                  <a:latin typeface="Comic Sans MS" panose="030F0702030302020204" pitchFamily="66" charset="0"/>
                </a:endParaRPr>
              </a:p>
              <a:p>
                <a:pPr marL="0" indent="0">
                  <a:buNone/>
                </a:pPr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𝑥𝐾𝐾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𝑥𝑁𝑁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ℛ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9" name="내용 개체 틀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330199" y="1151467"/>
                <a:ext cx="8492067" cy="5571066"/>
              </a:xfrm>
              <a:blipFill>
                <a:blip r:embed="rId2"/>
                <a:stretch>
                  <a:fillRect l="-718" t="-120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0" y="457201"/>
            <a:ext cx="8836025" cy="508000"/>
          </a:xfrm>
        </p:spPr>
        <p:txBody>
          <a:bodyPr/>
          <a:lstStyle/>
          <a:p>
            <a:pPr>
              <a:defRPr/>
            </a:pPr>
            <a:r>
              <a:rPr lang="en-US" altLang="ko-K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       Total and elastic cross sections</a:t>
            </a:r>
            <a:endParaRPr lang="ko-KR" altLang="en-US" sz="3600" dirty="0" smtClean="0"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635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제목 1"/>
              <p:cNvSpPr>
                <a:spLocks noGrp="1"/>
              </p:cNvSpPr>
              <p:nvPr>
                <p:ph type="title" idx="4294967295"/>
              </p:nvPr>
            </p:nvSpPr>
            <p:spPr>
              <a:xfrm>
                <a:off x="487679" y="465908"/>
                <a:ext cx="8461587" cy="482359"/>
              </a:xfrm>
            </p:spPr>
            <p:txBody>
              <a:bodyPr/>
              <a:lstStyle/>
              <a:p>
                <a:pPr>
                  <a:defRPr/>
                </a:pPr>
                <a:r>
                  <a:rPr lang="en-US" altLang="ko-KR" sz="36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   </a:t>
                </a:r>
                <a14:m>
                  <m:oMath xmlns:m="http://schemas.openxmlformats.org/officeDocument/2006/math">
                    <m:r>
                      <a:rPr lang="ko-KR" altLang="en-US" sz="3600" i="1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3600" b="0" i="1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𝑝</m:t>
                    </m:r>
                    <m:r>
                      <a:rPr lang="en-US" altLang="ko-KR" sz="3600" b="0" i="1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 </m:t>
                    </m:r>
                  </m:oMath>
                </a14:m>
                <a:r>
                  <a:rPr lang="en-US" altLang="ko-KR" sz="36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anose="030F0702030302020204" pitchFamily="66" charset="0"/>
                    <a:ea typeface="굴림" panose="020B0600000101010101" pitchFamily="50" charset="-127"/>
                  </a:rPr>
                  <a:t>Cross sections at high energies</a:t>
                </a:r>
                <a:endParaRPr lang="ko-KR" altLang="en-US" sz="3600" dirty="0" smtClean="0"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4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487679" y="465908"/>
                <a:ext cx="8461587" cy="482359"/>
              </a:xfrm>
              <a:blipFill>
                <a:blip r:embed="rId3"/>
                <a:stretch>
                  <a:fillRect t="-35000" b="-725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0646" y="3124199"/>
            <a:ext cx="4513354" cy="32759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3"/>
              <p:cNvSpPr txBox="1">
                <a:spLocks noChangeArrowheads="1"/>
              </p:cNvSpPr>
              <p:nvPr/>
            </p:nvSpPr>
            <p:spPr bwMode="auto">
              <a:xfrm>
                <a:off x="544941" y="2079431"/>
                <a:ext cx="3267756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large enough to make difference </a:t>
                </a: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endParaRPr lang="en-US" altLang="ko-KR" sz="2000" dirty="0">
                  <a:solidFill>
                    <a:srgbClr val="33CC33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1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4941" y="2079431"/>
                <a:ext cx="3267756" cy="707886"/>
              </a:xfrm>
              <a:prstGeom prst="rect">
                <a:avLst/>
              </a:prstGeom>
              <a:blipFill rotWithShape="0">
                <a:blip r:embed="rId5"/>
                <a:stretch>
                  <a:fillRect t="-4310" b="-1465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3"/>
          <p:cNvSpPr txBox="1">
            <a:spLocks noChangeArrowheads="1"/>
          </p:cNvSpPr>
          <p:nvPr/>
        </p:nvSpPr>
        <p:spPr bwMode="auto">
          <a:xfrm>
            <a:off x="481285" y="1154204"/>
            <a:ext cx="25492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 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Total crs. section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14" name="Text Box 43"/>
          <p:cNvSpPr txBox="1">
            <a:spLocks noChangeArrowheads="1"/>
          </p:cNvSpPr>
          <p:nvPr/>
        </p:nvSpPr>
        <p:spPr bwMode="auto">
          <a:xfrm>
            <a:off x="5100939" y="1124208"/>
            <a:ext cx="29716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 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Elastic crs. section</a:t>
            </a:r>
            <a:endParaRPr lang="en-US" altLang="ko-KR" sz="20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3"/>
              <p:cNvSpPr txBox="1">
                <a:spLocks noChangeArrowheads="1"/>
              </p:cNvSpPr>
              <p:nvPr/>
            </p:nvSpPr>
            <p:spPr bwMode="auto">
              <a:xfrm>
                <a:off x="4820678" y="2087154"/>
                <a:ext cx="432332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rgbClr val="33CC33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𝜌</m:t>
                    </m:r>
                    <m:r>
                      <a:rPr lang="en-US" altLang="ko-K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, </m:t>
                    </m:r>
                    <m:r>
                      <a:rPr lang="ko-KR" altLang="en-US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𝜔</m:t>
                    </m:r>
                  </m:oMath>
                </a14:m>
                <a:r>
                  <a:rPr lang="en-US" altLang="ko-KR" sz="2000" dirty="0" smtClean="0">
                    <a:solidFill>
                      <a:srgbClr val="C0000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</a:t>
                </a: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small &amp; make no difference,</a:t>
                </a:r>
              </a:p>
            </p:txBody>
          </p:sp>
        </mc:Choice>
        <mc:Fallback xmlns="">
          <p:sp>
            <p:nvSpPr>
              <p:cNvPr id="16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20678" y="2087154"/>
                <a:ext cx="4323322" cy="400110"/>
              </a:xfrm>
              <a:prstGeom prst="rect">
                <a:avLst/>
              </a:prstGeom>
              <a:blipFill rotWithShape="0">
                <a:blip r:embed="rId6"/>
                <a:stretch>
                  <a:fillRect t="-7576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own Arrow 1"/>
          <p:cNvSpPr/>
          <p:nvPr/>
        </p:nvSpPr>
        <p:spPr bwMode="auto">
          <a:xfrm>
            <a:off x="7128387" y="5535561"/>
            <a:ext cx="226142" cy="383458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631267" y="1634067"/>
                <a:ext cx="4419600" cy="311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∓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∓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267" y="1634067"/>
                <a:ext cx="4419600" cy="311688"/>
              </a:xfrm>
              <a:prstGeom prst="rect">
                <a:avLst/>
              </a:prstGeom>
              <a:blipFill rotWithShape="0">
                <a:blip r:embed="rId7"/>
                <a:stretch>
                  <a:fillRect t="-1961" b="-372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22866" y="1651001"/>
                <a:ext cx="2590800" cy="311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2000" b="0" dirty="0" smtClean="0"/>
                  <a:t>A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sz="20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</m:sup>
                        </m:sSup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ℙ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∓</m:t>
                    </m:r>
                    <m:r>
                      <a:rPr lang="ko-KR" alt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66" y="1651001"/>
                <a:ext cx="2590800" cy="311688"/>
              </a:xfrm>
              <a:prstGeom prst="rect">
                <a:avLst/>
              </a:prstGeom>
              <a:blipFill rotWithShape="0">
                <a:blip r:embed="rId10"/>
                <a:stretch>
                  <a:fillRect l="-5882" t="-23529" b="-4902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그림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3154362"/>
            <a:ext cx="4663274" cy="3127905"/>
          </a:xfrm>
          <a:prstGeom prst="rect">
            <a:avLst/>
          </a:prstGeom>
        </p:spPr>
      </p:pic>
      <p:sp>
        <p:nvSpPr>
          <p:cNvPr id="24" name="Text Box 43"/>
          <p:cNvSpPr txBox="1">
            <a:spLocks noChangeArrowheads="1"/>
          </p:cNvSpPr>
          <p:nvPr/>
        </p:nvSpPr>
        <p:spPr bwMode="auto">
          <a:xfrm>
            <a:off x="499532" y="2870204"/>
            <a:ext cx="361526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1400" i="1" dirty="0" smtClean="0">
                <a:latin typeface="Comic Sans MS" panose="030F0702030302020204" pitchFamily="66" charset="0"/>
                <a:ea typeface="굴림" panose="020B0600000101010101" pitchFamily="50" charset="-127"/>
              </a:rPr>
              <a:t>V. Mathieu, et al., PRD92, 074004 (2015)</a:t>
            </a:r>
            <a:endParaRPr lang="en-US" altLang="ko-KR" sz="1400" i="1" dirty="0"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468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0067" y="381000"/>
            <a:ext cx="8703733" cy="499534"/>
          </a:xfrm>
        </p:spPr>
        <p:txBody>
          <a:bodyPr/>
          <a:lstStyle/>
          <a:p>
            <a:r>
              <a:rPr lang="en-US" altLang="ko-KR" sz="3600" dirty="0"/>
              <a:t> </a:t>
            </a:r>
            <a:r>
              <a:rPr lang="en-US" altLang="ko-KR" sz="3600" dirty="0" smtClean="0"/>
              <a:t>       </a:t>
            </a:r>
            <a:r>
              <a:rPr lang="en-US" altLang="ko-K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II. Reggeized</a:t>
            </a:r>
            <a:r>
              <a:rPr lang="en-US" altLang="ko-KR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 Born term model</a:t>
            </a:r>
            <a:endParaRPr lang="ko-KR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8334" y="2929467"/>
                <a:ext cx="5291665" cy="71966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ℛ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</a:rPr>
                                    <m:t>𝜋𝛼</m:t>
                                  </m:r>
                                  <m:d>
                                    <m:d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el-GR" altLang="ko-KR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d>
                                <m:d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+1−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𝜋𝛼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sup>
                      </m:sSup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334" y="2929467"/>
                <a:ext cx="5291665" cy="71966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84867" y="3166533"/>
                <a:ext cx="128631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867" y="3166533"/>
                <a:ext cx="1286313" cy="307777"/>
              </a:xfrm>
              <a:prstGeom prst="rect">
                <a:avLst/>
              </a:prstGeom>
              <a:blipFill rotWithShape="0">
                <a:blip r:embed="rId3"/>
                <a:stretch>
                  <a:fillRect l="-6635" r="-1422" b="-3529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직사각형 5"/>
              <p:cNvSpPr/>
              <p:nvPr/>
            </p:nvSpPr>
            <p:spPr>
              <a:xfrm>
                <a:off x="2984051" y="3102747"/>
                <a:ext cx="55175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i="1" dirty="0">
                          <a:latin typeface="Cambria Math" panose="02040503050406030204" pitchFamily="18" charset="0"/>
                        </a:rPr>
                        <m:t>⟶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6" name="직사각형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051" y="3102747"/>
                <a:ext cx="551754" cy="400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82334" y="4216400"/>
                <a:ext cx="2620333" cy="3177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(−1</m:t>
                    </m:r>
                    <m:sSup>
                      <m:s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sup>
                    </m:sSup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ko-KR" altLang="en-US" sz="2000" b="0" i="1" smtClean="0">
                            <a:latin typeface="Cambria Math" panose="02040503050406030204" pitchFamily="18" charset="0"/>
                          </a:rPr>
                          <m:t>𝜋𝛼</m:t>
                        </m:r>
                      </m:sup>
                    </m:sSup>
                  </m:oMath>
                </a14:m>
                <a:r>
                  <a:rPr lang="ko-KR" altLang="en-US" sz="2000" dirty="0" smtClean="0"/>
                  <a:t> </a:t>
                </a:r>
                <a:r>
                  <a:rPr lang="en-US" altLang="ko-KR" sz="2000" dirty="0" smtClean="0"/>
                  <a:t>;    nEXD</a:t>
                </a:r>
                <a:endParaRPr lang="ko-KR" altLang="en-US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334" y="4216400"/>
                <a:ext cx="2620333" cy="317779"/>
              </a:xfrm>
              <a:prstGeom prst="rect">
                <a:avLst/>
              </a:prstGeom>
              <a:blipFill rotWithShape="0">
                <a:blip r:embed="rId5"/>
                <a:stretch>
                  <a:fillRect l="-4662" t="-21154" r="-5361" b="-480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07734" y="4597399"/>
                <a:ext cx="4461933" cy="31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1,     </m:t>
                    </m:r>
                    <m:sSup>
                      <m:s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ko-KR" altLang="en-US" sz="2000" b="0" i="1" smtClean="0">
                            <a:latin typeface="Cambria Math" panose="02040503050406030204" pitchFamily="18" charset="0"/>
                          </a:rPr>
                          <m:t>𝜋𝛼</m:t>
                        </m:r>
                      </m:sup>
                    </m:sSup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  ;</m:t>
                    </m:r>
                  </m:oMath>
                </a14:m>
                <a:r>
                  <a:rPr lang="ko-KR" altLang="en-US" sz="2000" dirty="0" smtClean="0"/>
                  <a:t>          </a:t>
                </a:r>
                <a:r>
                  <a:rPr lang="en-US" altLang="ko-KR" sz="2000" dirty="0" smtClean="0"/>
                  <a:t>EXD 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ko-KR" altLang="en-US" sz="20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000" dirty="0" smtClean="0"/>
                  <a:t>,  </a:t>
                </a:r>
                <a14:m>
                  <m:oMath xmlns:m="http://schemas.openxmlformats.org/officeDocument/2006/math">
                    <m:r>
                      <a:rPr lang="en-US" altLang="ko-KR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ko-KR" altLang="en-US" sz="2000" b="0" i="1" dirty="0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ko-KR" sz="2000" b="0" i="1" dirty="0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000" dirty="0" smtClean="0"/>
                  <a:t>  </a:t>
                </a:r>
                <a:endParaRPr lang="ko-KR" altLang="en-US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734" y="4597399"/>
                <a:ext cx="4461933" cy="317779"/>
              </a:xfrm>
              <a:prstGeom prst="rect">
                <a:avLst/>
              </a:prstGeom>
              <a:blipFill rotWithShape="0">
                <a:blip r:embed="rId6"/>
                <a:stretch>
                  <a:fillRect l="-2049" t="-21154" b="-5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97200" y="1574799"/>
                <a:ext cx="266387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ko-KR" sz="2000" dirty="0" smtClean="0"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4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ko-KR" sz="2400" dirty="0" smtClean="0">
                    <a:solidFill>
                      <a:schemeClr val="tx1"/>
                    </a:solidFill>
                    <a:effectLst/>
                    <a:latin typeface="Comic Sans MS" panose="030F0702030302020204" pitchFamily="66" charset="0"/>
                  </a:rPr>
                  <a:t>-Reggeon in t-ch.</a:t>
                </a:r>
                <a:endParaRPr lang="ko-KR" altLang="en-US" sz="2400" dirty="0">
                  <a:effectLst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200" y="1574799"/>
                <a:ext cx="2663871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686" t="-22951" r="-6178" b="-5082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직사각형 9"/>
          <p:cNvSpPr/>
          <p:nvPr/>
        </p:nvSpPr>
        <p:spPr>
          <a:xfrm>
            <a:off x="438765" y="4188657"/>
            <a:ext cx="8675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phase</a:t>
            </a:r>
            <a:endParaRPr lang="ko-KR" altLang="en-US" sz="2000" dirty="0"/>
          </a:p>
        </p:txBody>
      </p:sp>
      <p:sp>
        <p:nvSpPr>
          <p:cNvPr id="11" name="직사각형 10"/>
          <p:cNvSpPr/>
          <p:nvPr/>
        </p:nvSpPr>
        <p:spPr>
          <a:xfrm>
            <a:off x="424459" y="2696347"/>
            <a:ext cx="16658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reggeization</a:t>
            </a:r>
            <a:endParaRPr lang="ko-KR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4000" y="2040467"/>
                <a:ext cx="3744423" cy="6602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𝜋𝜋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(0)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𝑥𝑁𝑁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0" y="2040467"/>
                <a:ext cx="3744423" cy="66024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직사각형 14"/>
              <p:cNvSpPr/>
              <p:nvPr/>
            </p:nvSpPr>
            <p:spPr>
              <a:xfrm>
                <a:off x="3915384" y="2179881"/>
                <a:ext cx="55175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i="1" dirty="0">
                          <a:latin typeface="Cambria Math" panose="02040503050406030204" pitchFamily="18" charset="0"/>
                        </a:rPr>
                        <m:t>⟶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5" name="직사각형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5384" y="2179881"/>
                <a:ext cx="551754" cy="40011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58334" y="5274735"/>
                <a:ext cx="7887287" cy="74533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𝜋𝜋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b>
                        <m:sSubPr>
                          <m:ctrlPr>
                            <a:rPr lang="ko-KR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altLang="ko-KR" sz="2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𝑥𝑁𝑁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{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ℛ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sub>
                              </m:s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b>
                                    <m:sSub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ko-KR" alt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2000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nary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334" y="5274735"/>
                <a:ext cx="7887287" cy="745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81001" y="1151467"/>
            <a:ext cx="456535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dirty="0" smtClean="0"/>
              <a:t>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Assume s-channel helicity conserved</a:t>
            </a:r>
            <a:r>
              <a:rPr lang="en-US" altLang="ko-KR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altLang="ko-KR" sz="2000" dirty="0" smtClean="0"/>
              <a:t> </a:t>
            </a:r>
            <a:endParaRPr lang="ko-KR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직사각형 18"/>
              <p:cNvSpPr/>
              <p:nvPr/>
            </p:nvSpPr>
            <p:spPr>
              <a:xfrm>
                <a:off x="2905193" y="5972947"/>
                <a:ext cx="4178516" cy="790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ko-KR" altLang="en-US" sz="200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ko-KR" altLang="en-US" sz="200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ko-KR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ko-KR" altLang="en-US" sz="2000" i="1" dirty="0" smtClean="0">
                              <a:latin typeface="Cambria Math" panose="02040503050406030204" pitchFamily="18" charset="0"/>
                            </a:rPr>
                            <m:t>𝜑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9" name="직사각형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193" y="5972947"/>
                <a:ext cx="4178516" cy="790216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직사각형 19"/>
              <p:cNvSpPr/>
              <p:nvPr/>
            </p:nvSpPr>
            <p:spPr>
              <a:xfrm>
                <a:off x="502019" y="4886616"/>
                <a:ext cx="276915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ko-KR" sz="2000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-</a:t>
                </a:r>
                <a14:m>
                  <m:oMath xmlns:m="http://schemas.openxmlformats.org/officeDocument/2006/math">
                    <m:r>
                      <a:rPr lang="ko-KR" altLang="en-US" sz="20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altLang="ko-KR" sz="2000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elastic Regge-cut</a:t>
                </a:r>
                <a:endParaRPr lang="ko-KR" altLang="en-US" sz="2000" dirty="0"/>
              </a:p>
            </p:txBody>
          </p:sp>
        </mc:Choice>
        <mc:Fallback xmlns="">
          <p:sp>
            <p:nvSpPr>
              <p:cNvPr id="20" name="직사각형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19" y="4886616"/>
                <a:ext cx="2769156" cy="400110"/>
              </a:xfrm>
              <a:prstGeom prst="rect">
                <a:avLst/>
              </a:prstGeom>
              <a:blipFill>
                <a:blip r:embed="rId12"/>
                <a:stretch>
                  <a:fillRect t="-9231" r="-1538" b="-2769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직사각형 20"/>
              <p:cNvSpPr/>
              <p:nvPr/>
            </p:nvSpPr>
            <p:spPr>
              <a:xfrm>
                <a:off x="2422592" y="3636147"/>
                <a:ext cx="223958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1" name="직사각형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592" y="3636147"/>
                <a:ext cx="2239587" cy="400110"/>
              </a:xfrm>
              <a:prstGeom prst="rect">
                <a:avLst/>
              </a:prstGeom>
              <a:blipFill>
                <a:blip r:embed="rId1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직사각형 21"/>
          <p:cNvSpPr/>
          <p:nvPr/>
        </p:nvSpPr>
        <p:spPr>
          <a:xfrm>
            <a:off x="438765" y="3636147"/>
            <a:ext cx="14478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trajectory</a:t>
            </a:r>
            <a:endParaRPr lang="ko-KR" altLang="en-US" sz="2000" dirty="0"/>
          </a:p>
        </p:txBody>
      </p:sp>
      <p:pic>
        <p:nvPicPr>
          <p:cNvPr id="23" name="그림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965729"/>
            <a:ext cx="3023129" cy="138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내용 개체 틀 3"/>
              <p:cNvSpPr txBox="1">
                <a:spLocks noGrp="1"/>
              </p:cNvSpPr>
              <p:nvPr>
                <p:ph idx="1"/>
              </p:nvPr>
            </p:nvSpPr>
            <p:spPr>
              <a:xfrm>
                <a:off x="4461932" y="2175934"/>
                <a:ext cx="4682068" cy="307777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𝜋𝜋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(0)</m:t>
                      </m:r>
                      <m:sSub>
                        <m:sSubPr>
                          <m:ctrlPr>
                            <a:rPr lang="ko-KR" altLang="en-US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altLang="ko-KR" sz="2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altLang="ko-KR" sz="20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20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dirty="0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altLang="ko-KR" sz="20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000" b="0" i="1" dirty="0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ko-KR" sz="2000" b="0" i="1" dirty="0" smtClean="0">
                          <a:latin typeface="Cambria Math" panose="02040503050406030204" pitchFamily="18" charset="0"/>
                        </a:rPr>
                        <m:t>) 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𝑥𝑁𝑁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(0)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ℛ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4" name="내용 개체 틀 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61932" y="2175934"/>
                <a:ext cx="4682068" cy="307777"/>
              </a:xfrm>
              <a:prstGeom prst="rect">
                <a:avLst/>
              </a:prstGeom>
              <a:blipFill>
                <a:blip r:embed="rId15"/>
                <a:stretch>
                  <a:fillRect r="-260" b="-3653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876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04" y="2900796"/>
            <a:ext cx="320992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/>
          <p:cNvSpPr txBox="1">
            <a:spLocks noChangeArrowheads="1"/>
          </p:cNvSpPr>
          <p:nvPr/>
        </p:nvSpPr>
        <p:spPr bwMode="auto">
          <a:xfrm>
            <a:off x="1054162" y="306763"/>
            <a:ext cx="7437905" cy="538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3600" i="1" dirty="0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Quark-</a:t>
            </a:r>
            <a:r>
              <a:rPr lang="en-US" altLang="ko-KR" sz="3600" i="1" dirty="0" err="1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Pomeron</a:t>
            </a:r>
            <a:r>
              <a:rPr lang="en-US" altLang="ko-KR" sz="3600" i="1" dirty="0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coupling picture</a:t>
            </a:r>
            <a:r>
              <a:rPr lang="en-US" altLang="ko-KR" sz="2400" i="1" dirty="0">
                <a:solidFill>
                  <a:srgbClr val="FF0000"/>
                </a:solidFill>
                <a:ea typeface="굴림" panose="020B0600000101010101" pitchFamily="50" charset="-127"/>
              </a:rPr>
              <a:t> </a:t>
            </a:r>
            <a:endParaRPr lang="en-US" altLang="ko-KR" sz="2400" i="1" baseline="-25000" dirty="0">
              <a:solidFill>
                <a:srgbClr val="FF0000"/>
              </a:solidFill>
              <a:ea typeface="굴림" panose="020B0600000101010101" pitchFamily="50" charset="-127"/>
            </a:endParaRPr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452186" y="899865"/>
            <a:ext cx="7159347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ea typeface="굴림" panose="020B0600000101010101" pitchFamily="50" charset="-127"/>
              </a:rPr>
              <a:t>Donnachie-Landshoff (DL) </a:t>
            </a:r>
            <a:r>
              <a:rPr lang="en-US" altLang="ko-KR" sz="1400" dirty="0" smtClean="0">
                <a:solidFill>
                  <a:schemeClr val="bg2">
                    <a:lumMod val="60000"/>
                    <a:lumOff val="40000"/>
                  </a:schemeClr>
                </a:solidFill>
                <a:ea typeface="굴림" panose="020B0600000101010101" pitchFamily="50" charset="-127"/>
              </a:rPr>
              <a:t>NPB244, 322 1984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ea typeface="굴림" panose="020B0600000101010101" pitchFamily="50" charset="-127"/>
              </a:rPr>
              <a:t>,  Laget</a:t>
            </a:r>
            <a:r>
              <a:rPr lang="en-US" altLang="ko-KR" sz="2000" dirty="0">
                <a:solidFill>
                  <a:schemeClr val="bg2">
                    <a:lumMod val="60000"/>
                    <a:lumOff val="40000"/>
                  </a:schemeClr>
                </a:solidFill>
                <a:ea typeface="굴림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bg2">
                    <a:lumMod val="60000"/>
                    <a:lumOff val="40000"/>
                  </a:schemeClr>
                </a:solidFill>
                <a:ea typeface="굴림" panose="020B0600000101010101" pitchFamily="50" charset="-127"/>
              </a:rPr>
              <a:t>NPA581, 397 1995</a:t>
            </a:r>
            <a:endParaRPr lang="en-US" altLang="ko-KR" sz="1400" baseline="-25000" dirty="0" smtClean="0">
              <a:solidFill>
                <a:schemeClr val="bg2">
                  <a:lumMod val="60000"/>
                  <a:lumOff val="40000"/>
                </a:schemeClr>
              </a:solidFill>
              <a:ea typeface="굴림" panose="020B0600000101010101" pitchFamily="50" charset="-127"/>
            </a:endParaRPr>
          </a:p>
        </p:txBody>
      </p:sp>
      <p:sp>
        <p:nvSpPr>
          <p:cNvPr id="17" name="Text Box 43"/>
          <p:cNvSpPr txBox="1">
            <a:spLocks noChangeArrowheads="1"/>
          </p:cNvSpPr>
          <p:nvPr/>
        </p:nvSpPr>
        <p:spPr bwMode="auto">
          <a:xfrm>
            <a:off x="191279" y="4060457"/>
            <a:ext cx="52252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dirty="0" smtClean="0">
                <a:solidFill>
                  <a:srgbClr val="33CC33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  </a:t>
            </a: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굴림" panose="020B0600000101010101" pitchFamily="50" charset="-127"/>
              </a:rPr>
              <a:t>Pichowsky </a:t>
            </a:r>
            <a:r>
              <a:rPr lang="en-US" altLang="ko-KR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굴림" panose="020B0600000101010101" pitchFamily="50" charset="-127"/>
              </a:rPr>
              <a:t>PRD56, 1644 1997</a:t>
            </a:r>
            <a:endParaRPr lang="en-US" altLang="ko-KR" sz="1400" dirty="0">
              <a:solidFill>
                <a:schemeClr val="bg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제목 3"/>
              <p:cNvSpPr>
                <a:spLocks noGrp="1"/>
              </p:cNvSpPr>
              <p:nvPr>
                <p:ph type="title"/>
              </p:nvPr>
            </p:nvSpPr>
            <p:spPr>
              <a:xfrm>
                <a:off x="117629" y="4551131"/>
                <a:ext cx="6062494" cy="1253727"/>
              </a:xfrm>
            </p:spPr>
            <p:txBody>
              <a:bodyPr/>
              <a:lstStyle/>
              <a:p>
                <a:pPr/>
                <a:r>
                  <a:rPr lang="en-US" altLang="ko-KR" sz="1800" dirty="0" smtClean="0">
                    <a:latin typeface="Comic Sans MS" panose="030F0702030302020204" pitchFamily="66" charset="0"/>
                  </a:rPr>
                  <a:t>- Current quark propagation from DSE of QCD</a:t>
                </a:r>
                <a:br>
                  <a:rPr lang="en-US" altLang="ko-KR" sz="1800" dirty="0" smtClean="0">
                    <a:latin typeface="Comic Sans MS" panose="030F0702030302020204" pitchFamily="66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𝑙𝐴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altLang="ko-KR" sz="1800" dirty="0" smtClean="0"/>
                  <a:t/>
                </a:r>
                <a:br>
                  <a:rPr lang="en-US" altLang="ko-KR" sz="1800" dirty="0" smtClean="0"/>
                </a:br>
                <a:r>
                  <a:rPr lang="en-US" altLang="ko-KR" sz="1800" dirty="0" smtClean="0"/>
                  <a:t/>
                </a:r>
                <a:br>
                  <a:rPr lang="en-US" altLang="ko-KR" sz="1800" dirty="0" smtClean="0"/>
                </a:br>
                <a:r>
                  <a:rPr lang="en-US" altLang="ko-KR" sz="1800" dirty="0" smtClean="0">
                    <a:latin typeface="Comic Sans MS" panose="030F0702030302020204" pitchFamily="66" charset="0"/>
                  </a:rPr>
                  <a:t>- quark-meson vertex BS amplitude</a:t>
                </a:r>
                <a:r>
                  <a:rPr lang="en-US" altLang="ko-KR" sz="18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ko-K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ko-KR" altLang="en-US" sz="200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0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ko-KR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1800" dirty="0" smtClean="0"/>
                  <a:t/>
                </a:r>
                <a:br>
                  <a:rPr lang="en-US" altLang="ko-KR" sz="1800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altLang="ko-K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</m:e>
                        <m:sub>
                          <m:r>
                            <a:rPr lang="ko-KR" altLang="en-US" sz="180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7" name="제목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7629" y="4551131"/>
                <a:ext cx="6062494" cy="1253727"/>
              </a:xfrm>
              <a:blipFill>
                <a:blip r:embed="rId7"/>
                <a:stretch>
                  <a:fillRect l="-804" t="-4390" b="-102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제목 3"/>
          <p:cNvSpPr txBox="1">
            <a:spLocks/>
          </p:cNvSpPr>
          <p:nvPr/>
        </p:nvSpPr>
        <p:spPr bwMode="auto">
          <a:xfrm>
            <a:off x="117629" y="1348800"/>
            <a:ext cx="8923868" cy="1551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ko-KR" sz="1800" dirty="0" smtClean="0">
                <a:latin typeface="Comic Sans MS" panose="030F0702030302020204" pitchFamily="66" charset="0"/>
              </a:rPr>
              <a:t>- Pomeron</a:t>
            </a:r>
            <a:r>
              <a:rPr lang="ko-KR" altLang="en-US" sz="18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1800" dirty="0" smtClean="0">
                <a:latin typeface="Comic Sans MS" panose="030F0702030302020204" pitchFamily="66" charset="0"/>
              </a:rPr>
              <a:t>couples to an individual quark in the hadron rather than the hadron as a whole.</a:t>
            </a:r>
          </a:p>
          <a:p>
            <a:pPr marL="285750" indent="-285750">
              <a:buFontTx/>
              <a:buChar char="-"/>
            </a:pPr>
            <a:endParaRPr lang="en-US" altLang="ko-KR" sz="1800" dirty="0" smtClean="0">
              <a:latin typeface="Comic Sans MS" panose="030F0702030302020204" pitchFamily="66" charset="0"/>
            </a:endParaRPr>
          </a:p>
          <a:p>
            <a:r>
              <a:rPr lang="en-US" altLang="ko-KR" sz="1800" dirty="0" smtClean="0">
                <a:latin typeface="Comic Sans MS" panose="030F0702030302020204" pitchFamily="66" charset="0"/>
              </a:rPr>
              <a:t>- Cpling strength of Pomeron</a:t>
            </a:r>
            <a:r>
              <a:rPr lang="ko-KR" altLang="en-US" sz="18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1800" dirty="0" smtClean="0">
                <a:latin typeface="Comic Sans MS" panose="030F0702030302020204" pitchFamily="66" charset="0"/>
              </a:rPr>
              <a:t>to a hadron is determined by the radius of hadron (FF)</a:t>
            </a:r>
            <a:endParaRPr lang="ko-KR" altLang="en-US" sz="1800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endParaRPr lang="ko-KR" alt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0459" y="2844287"/>
                <a:ext cx="5424177" cy="33143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ko-KR" sz="2000" dirty="0" smtClean="0">
                    <a:latin typeface="Comic Sans MS" panose="030F0702030302020204" pitchFamily="66" charset="0"/>
                    <a:ea typeface="Cambria Math" panose="02040503050406030204" pitchFamily="18" charset="0"/>
                  </a:rPr>
                  <a:t>Isoscalar photon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a:rPr lang="en-US" altLang="ko-K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=+1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ko-K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ℙ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𝑞𝑞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ko-KR" alt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sSup>
                      <m:sSupPr>
                        <m:ctrlPr>
                          <a:rPr lang="en-US" altLang="ko-K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ko-KR" alt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</m:oMath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59" y="2844287"/>
                <a:ext cx="5424177" cy="331437"/>
              </a:xfrm>
              <a:prstGeom prst="rect">
                <a:avLst/>
              </a:prstGeom>
              <a:blipFill>
                <a:blip r:embed="rId8"/>
                <a:stretch>
                  <a:fillRect l="-2691" t="-21429" b="-3571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5676" y="3319304"/>
                <a:ext cx="5329382" cy="5863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sub>
                          </m:sSub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ℙ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(3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76" y="3319304"/>
                <a:ext cx="5329382" cy="5863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제목 3"/>
              <p:cNvSpPr txBox="1">
                <a:spLocks/>
              </p:cNvSpPr>
              <p:nvPr/>
            </p:nvSpPr>
            <p:spPr bwMode="auto">
              <a:xfrm>
                <a:off x="117629" y="5895422"/>
                <a:ext cx="8923868" cy="7958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ko-KR" sz="1800" dirty="0" smtClean="0">
                    <a:latin typeface="Comic Sans MS" panose="030F0702030302020204" pitchFamily="66" charset="0"/>
                  </a:rPr>
                  <a:t>- But, current quark propagation at high E </a:t>
                </a:r>
                <a14:m>
                  <m:oMath xmlns:m="http://schemas.openxmlformats.org/officeDocument/2006/math">
                    <m:r>
                      <a:rPr lang="en-US" altLang="ko-KR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altLang="ko-KR" sz="1800" dirty="0" smtClean="0">
                    <a:latin typeface="Comic Sans MS" panose="030F0702030302020204" pitchFamily="66" charset="0"/>
                  </a:rPr>
                  <a:t> </a:t>
                </a:r>
                <a:r>
                  <a:rPr lang="en-US" altLang="ko-KR" sz="1800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free quark propagation, and on-shell approximation for quark loops with hadron form factors</a:t>
                </a:r>
                <a:r>
                  <a:rPr lang="en-US" altLang="ko-KR" sz="1800" dirty="0" smtClean="0">
                    <a:latin typeface="Comic Sans MS" panose="030F0702030302020204" pitchFamily="66" charset="0"/>
                  </a:rPr>
                  <a:t> are a good approximation</a:t>
                </a:r>
                <a:endParaRPr lang="ko-KR" altLang="en-US" sz="1800" dirty="0"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2" name="제목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629" y="5895422"/>
                <a:ext cx="8923868" cy="795867"/>
              </a:xfrm>
              <a:prstGeom prst="rect">
                <a:avLst/>
              </a:prstGeom>
              <a:blipFill>
                <a:blip r:embed="rId10"/>
                <a:stretch>
                  <a:fillRect l="-546" r="-273" b="-30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0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224" y="560882"/>
            <a:ext cx="320992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/>
          <p:cNvSpPr txBox="1">
            <a:spLocks noChangeArrowheads="1"/>
          </p:cNvSpPr>
          <p:nvPr/>
        </p:nvSpPr>
        <p:spPr bwMode="auto">
          <a:xfrm>
            <a:off x="1724025" y="312738"/>
            <a:ext cx="4633913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i="1" dirty="0" smtClean="0">
                <a:solidFill>
                  <a:srgbClr val="FF000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Soft Pomeron Exch.  </a:t>
            </a:r>
            <a:endParaRPr lang="en-US" altLang="ko-KR" sz="2400" i="1" baseline="-25000" dirty="0">
              <a:solidFill>
                <a:srgbClr val="FF000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pic>
        <p:nvPicPr>
          <p:cNvPr id="20488" name="그림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2574925"/>
            <a:ext cx="14763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그림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3333290"/>
            <a:ext cx="19812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그림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25" y="2689225"/>
            <a:ext cx="3000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그림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687" y="3437732"/>
            <a:ext cx="20764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>
          <a:xfrm>
            <a:off x="70381" y="3751263"/>
            <a:ext cx="2211388" cy="3397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Pomeron amp. </a:t>
            </a:r>
            <a:endParaRPr lang="en-US" altLang="ko-KR" sz="2000" baseline="-25000" dirty="0" smtClean="0">
              <a:solidFill>
                <a:schemeClr val="bg2">
                  <a:lumMod val="75000"/>
                </a:schemeClr>
              </a:solidFill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"/>
              <p:cNvSpPr txBox="1">
                <a:spLocks noChangeArrowheads="1"/>
              </p:cNvSpPr>
              <p:nvPr/>
            </p:nvSpPr>
            <p:spPr bwMode="auto">
              <a:xfrm>
                <a:off x="59707" y="2396578"/>
                <a:ext cx="3871818" cy="3197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Off-shell quark loop (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) </a:t>
                </a:r>
                <a:endParaRPr lang="en-US" altLang="ko-KR" sz="2000" baseline="-25000" dirty="0" smtClean="0">
                  <a:solidFill>
                    <a:schemeClr val="bg2">
                      <a:lumMod val="75000"/>
                    </a:schemeClr>
                  </a:solidFill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27" name="Rectang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707" y="2396578"/>
                <a:ext cx="3871818" cy="319793"/>
              </a:xfrm>
              <a:prstGeom prst="rect">
                <a:avLst/>
              </a:prstGeom>
              <a:blipFill rotWithShape="0">
                <a:blip r:embed="rId7"/>
                <a:stretch>
                  <a:fillRect t="-20755" r="-315" b="-4717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94931" y="5003184"/>
            <a:ext cx="2100262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ko-KR" sz="2000" dirty="0" smtClean="0">
                <a:solidFill>
                  <a:schemeClr val="bg2">
                    <a:lumMod val="60000"/>
                    <a:lumOff val="40000"/>
                  </a:schemeClr>
                </a:solidFill>
                <a:ea typeface="굴림" panose="020B0600000101010101" pitchFamily="50" charset="-127"/>
              </a:rPr>
              <a:t>Form Factors</a:t>
            </a:r>
            <a:endParaRPr lang="en-US" altLang="ko-KR" sz="2000" baseline="-25000" dirty="0" smtClean="0">
              <a:solidFill>
                <a:schemeClr val="bg2">
                  <a:lumMod val="60000"/>
                  <a:lumOff val="40000"/>
                </a:schemeClr>
              </a:solidFill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3"/>
              <p:cNvSpPr txBox="1">
                <a:spLocks noChangeArrowheads="1"/>
              </p:cNvSpPr>
              <p:nvPr/>
            </p:nvSpPr>
            <p:spPr bwMode="auto">
              <a:xfrm>
                <a:off x="177525" y="779010"/>
                <a:ext cx="3972635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+mj-lt"/>
                    <a:ea typeface="굴림" panose="020B0600000101010101" pitchFamily="50" charset="-127"/>
                  </a:rPr>
                  <a:t>Pseudoscalar cpl. at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20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𝑞𝑞</m:t>
                    </m:r>
                  </m:oMath>
                </a14:m>
                <a:r>
                  <a:rPr lang="en-US" altLang="ko-KR" sz="2000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+mj-lt"/>
                    <a:ea typeface="굴림" panose="020B0600000101010101" pitchFamily="50" charset="-127"/>
                  </a:rPr>
                  <a:t> vertex </a:t>
                </a:r>
                <a:endParaRPr lang="en-US" altLang="ko-KR" sz="20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7525" y="779010"/>
                <a:ext cx="3972635" cy="400110"/>
              </a:xfrm>
              <a:prstGeom prst="rect">
                <a:avLst/>
              </a:prstGeom>
              <a:blipFill>
                <a:blip r:embed="rId8"/>
                <a:stretch>
                  <a:fillRect l="-1534" t="-9231" b="-276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893" y="2807200"/>
            <a:ext cx="3943800" cy="694331"/>
          </a:xfrm>
          <a:prstGeom prst="rect">
            <a:avLst/>
          </a:prstGeom>
        </p:spPr>
      </p:pic>
      <p:sp>
        <p:nvSpPr>
          <p:cNvPr id="21" name="Text Box 43"/>
          <p:cNvSpPr txBox="1">
            <a:spLocks noChangeArrowheads="1"/>
          </p:cNvSpPr>
          <p:nvPr/>
        </p:nvSpPr>
        <p:spPr bwMode="auto">
          <a:xfrm>
            <a:off x="270933" y="1202268"/>
            <a:ext cx="55309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i="1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Cpl.const. from G-T relation at quark level</a:t>
            </a:r>
            <a:endParaRPr lang="en-US" altLang="ko-KR" sz="2000" i="1" dirty="0">
              <a:solidFill>
                <a:srgbClr val="00B05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5558117" y="6358466"/>
            <a:ext cx="35858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i="1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Nucleon </a:t>
            </a:r>
            <a:r>
              <a:rPr lang="en-US" altLang="ko-KR" sz="2000" i="1" dirty="0" err="1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isoscalar</a:t>
            </a:r>
            <a:r>
              <a:rPr lang="en-US" altLang="ko-KR" sz="2000" i="1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 F.F. fixed </a:t>
            </a:r>
            <a:endParaRPr lang="en-US" altLang="ko-KR" sz="2000" i="1" dirty="0">
              <a:solidFill>
                <a:srgbClr val="00B05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23" name="Text Box 43"/>
          <p:cNvSpPr txBox="1">
            <a:spLocks noChangeArrowheads="1"/>
          </p:cNvSpPr>
          <p:nvPr/>
        </p:nvSpPr>
        <p:spPr bwMode="auto">
          <a:xfrm>
            <a:off x="6437121" y="5038991"/>
            <a:ext cx="26476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i="1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Pion EM form factor</a:t>
            </a:r>
            <a:endParaRPr lang="en-US" altLang="ko-KR" sz="2000" i="1" dirty="0">
              <a:solidFill>
                <a:srgbClr val="00B05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sp>
        <p:nvSpPr>
          <p:cNvPr id="24" name="Text Box 43"/>
          <p:cNvSpPr txBox="1">
            <a:spLocks noChangeArrowheads="1"/>
          </p:cNvSpPr>
          <p:nvPr/>
        </p:nvSpPr>
        <p:spPr bwMode="auto">
          <a:xfrm>
            <a:off x="6227931" y="2971401"/>
            <a:ext cx="2647612" cy="40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ko-KR" sz="2000" i="1" dirty="0" smtClean="0">
                <a:solidFill>
                  <a:srgbClr val="00B050"/>
                </a:solidFill>
                <a:latin typeface="Comic Sans MS" panose="030F0702030302020204" pitchFamily="66" charset="0"/>
                <a:ea typeface="굴림" panose="020B0600000101010101" pitchFamily="50" charset="-127"/>
              </a:rPr>
              <a:t>Vector meson photo.</a:t>
            </a:r>
            <a:endParaRPr lang="en-US" altLang="ko-KR" sz="2000" i="1" dirty="0">
              <a:solidFill>
                <a:srgbClr val="00B050"/>
              </a:solidFill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43"/>
              <p:cNvSpPr txBox="1">
                <a:spLocks noChangeArrowheads="1"/>
              </p:cNvSpPr>
              <p:nvPr/>
            </p:nvSpPr>
            <p:spPr bwMode="auto">
              <a:xfrm>
                <a:off x="6496388" y="5581097"/>
                <a:ext cx="2647612" cy="4061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SupPr>
                      <m:e>
                        <m:r>
                          <a:rPr lang="ko-KR" alt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𝜇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0</m:t>
                        </m:r>
                      </m:sub>
                      <m:sup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p>
                    </m:sSubSup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=1.1 </m:t>
                    </m:r>
                    <m:sSup>
                      <m:sSupPr>
                        <m:ctrlP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𝐺𝑒𝑉</m:t>
                        </m:r>
                      </m:e>
                      <m:sup>
                        <m:r>
                          <a:rPr lang="en-US" altLang="ko-K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fixed 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25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96388" y="5581097"/>
                <a:ext cx="2647612" cy="406137"/>
              </a:xfrm>
              <a:prstGeom prst="rect">
                <a:avLst/>
              </a:prstGeom>
              <a:blipFill rotWithShape="0">
                <a:blip r:embed="rId13"/>
                <a:stretch>
                  <a:fillRect t="-7576" b="-272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43"/>
              <p:cNvSpPr txBox="1">
                <a:spLocks noChangeArrowheads="1"/>
              </p:cNvSpPr>
              <p:nvPr/>
            </p:nvSpPr>
            <p:spPr bwMode="auto">
              <a:xfrm>
                <a:off x="6252950" y="3735311"/>
                <a:ext cx="1783713" cy="4061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r>
                      <a:rPr lang="ko-KR" alt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𝜋</m:t>
                    </m:r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𝑁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scatt.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28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52950" y="3735311"/>
                <a:ext cx="1783713" cy="406137"/>
              </a:xfrm>
              <a:prstGeom prst="rect">
                <a:avLst/>
              </a:prstGeom>
              <a:blipFill>
                <a:blip r:embed="rId16"/>
                <a:stretch>
                  <a:fillRect t="-9091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14867" y="4106334"/>
                <a:ext cx="8449733" cy="77226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𝑀</m:t>
                        </m:r>
                      </m:e>
                      <m:sub>
                        <m:r>
                          <a:rPr lang="en-US" altLang="ko-K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ℙ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=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𝑖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</m:ctrlPr>
                          </m:sSub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𝐹</m:t>
                            </m:r>
                          </m:e>
                          <m:sub>
                            <m:r>
                              <a:rPr lang="ko-KR" altLang="en-US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𝜋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Symbol"/>
                                  </a:rPr>
                                </m:ctrlPr>
                              </m:dPr>
                              <m:e>
                                <m: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Symbol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ko-KR" altLang="en-US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𝑞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</m:ctrlPr>
                          </m:sSubSup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𝑓</m:t>
                            </m:r>
                          </m:e>
                          <m:sub>
                            <m:r>
                              <a:rPr lang="ko-KR" altLang="en-US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𝜋</m:t>
                            </m:r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𝑞𝑞</m:t>
                            </m:r>
                          </m:sub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 2</m:t>
                        </m:r>
                        <m:sSubSup>
                          <m:sSubSup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</m:ctrlPr>
                          </m:sSubSup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𝑚</m:t>
                            </m:r>
                          </m:e>
                          <m:sub>
                            <m:r>
                              <a:rPr lang="ko-KR" altLang="en-US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𝜋</m:t>
                            </m:r>
                          </m:sub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</m:ctrlPr>
                          </m:sSubSup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𝑞</m:t>
                            </m:r>
                          </m:sub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sup>
                        </m:sSub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−</m:t>
                        </m:r>
                        <m:f>
                          <m:f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Symbol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Symbol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ko-KR" altLang="en-US" sz="20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Symbol"/>
                                  </a:rPr>
                                  <m:t>𝜋</m:t>
                                </m:r>
                              </m:sub>
                              <m:sup>
                                <m: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Symbol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2</m:t>
                            </m:r>
                          </m:den>
                        </m:f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−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𝑡</m:t>
                        </m:r>
                      </m:den>
                    </m:f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𝐹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ℙ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𝑞𝑞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𝑡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(3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𝐹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en-US" altLang="ko-KR" sz="2000" i="1" dirty="0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ko-KR" altLang="en-US" sz="2000" i="1" dirty="0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𝛽</m:t>
                        </m:r>
                      </m:e>
                      <m:sub>
                        <m:sSup>
                          <m:sSupPr>
                            <m:ctrlPr>
                              <a:rPr lang="en-US" altLang="ko-KR" sz="2000" b="0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altLang="ko-KR" sz="2000" b="0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ko-KR" sz="2000" b="0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  <a:sym typeface="Symbol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)</m:t>
                    </m:r>
                    <m:bar>
                      <m:barPr>
                        <m:pos m:val="top"/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bar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𝑢</m:t>
                        </m:r>
                      </m:e>
                    </m:bar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(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𝑝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′)</m:t>
                    </m:r>
                    <m:r>
                      <a:rPr lang="ko-KR" altLang="en-US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𝛾</m:t>
                    </m:r>
                    <m:r>
                      <a:rPr lang="ko-KR" altLang="en-US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∙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𝑘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+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𝑞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𝑢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𝑝</m:t>
                        </m:r>
                      </m:e>
                    </m:d>
                    <m:sSup>
                      <m:s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ℛ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ℙ</m:t>
                        </m:r>
                      </m:sup>
                    </m:sSup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(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,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𝑡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67" y="4106334"/>
                <a:ext cx="8449733" cy="772263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603753" y="5031332"/>
                <a:ext cx="2603250" cy="40011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𝐹</m:t>
                          </m:r>
                        </m:e>
                        <m:sub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=(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1−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𝑡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Λ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)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753" y="5031332"/>
                <a:ext cx="2603250" cy="400110"/>
              </a:xfrm>
              <a:prstGeom prst="rect">
                <a:avLst/>
              </a:prstGeom>
              <a:blipFill rotWithShape="0">
                <a:blip r:embed="rId19"/>
                <a:stretch>
                  <a:fillRect b="-1470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603750" y="5497002"/>
                <a:ext cx="2857251" cy="81150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ℙ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𝑞𝑞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2</m:t>
                              </m:r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2</m:t>
                              </m:r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−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750" y="5497002"/>
                <a:ext cx="2857251" cy="811504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620684" y="6386000"/>
                <a:ext cx="2603250" cy="40011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0684" y="6386000"/>
                <a:ext cx="2603250" cy="400110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직사각형 30"/>
              <p:cNvSpPr/>
              <p:nvPr/>
            </p:nvSpPr>
            <p:spPr>
              <a:xfrm>
                <a:off x="407525" y="1671881"/>
                <a:ext cx="2091535" cy="423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</m:e>
                        <m:sub>
                          <m: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𝑞𝑞</m:t>
                          </m:r>
                        </m:sub>
                      </m:sSub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altLang="ko-KR" sz="2000" b="0" i="0" smtClean="0">
                          <a:latin typeface="Cambria Math" panose="02040503050406030204" pitchFamily="18" charset="0"/>
                        </a:rPr>
                        <m:t> ,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31" name="직사각형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25" y="1671881"/>
                <a:ext cx="2091535" cy="423770"/>
              </a:xfrm>
              <a:prstGeom prst="rect">
                <a:avLst/>
              </a:prstGeom>
              <a:blipFill rotWithShape="0">
                <a:blip r:embed="rId2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직사각형 31"/>
              <p:cNvSpPr/>
              <p:nvPr/>
            </p:nvSpPr>
            <p:spPr>
              <a:xfrm>
                <a:off x="2634258" y="1561813"/>
                <a:ext cx="1953805" cy="771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ko-KR" altLang="en-US" sz="200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𝑞𝑞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ko-KR" altLang="en-US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32" name="직사각형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258" y="1561813"/>
                <a:ext cx="1953805" cy="771109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827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554" name="Text Box 2"/>
          <p:cNvSpPr txBox="1">
            <a:spLocks noChangeArrowheads="1"/>
          </p:cNvSpPr>
          <p:nvPr/>
        </p:nvSpPr>
        <p:spPr bwMode="auto">
          <a:xfrm>
            <a:off x="685799" y="381000"/>
            <a:ext cx="77385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en-US" altLang="ko-KR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Singularity of </a:t>
            </a:r>
            <a:r>
              <a:rPr lang="en-US" altLang="ko-KR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Pomeron at low energy </a:t>
            </a:r>
            <a:r>
              <a:rPr lang="en-US" altLang="ko-KR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from </a:t>
            </a:r>
            <a:r>
              <a:rPr lang="en-US" altLang="ko-KR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굴림" panose="020B0600000101010101" pitchFamily="50" charset="-127"/>
              </a:rPr>
              <a:t>quark loop</a:t>
            </a:r>
            <a:endParaRPr lang="en-US" altLang="ko-KR" dirty="0" smtClean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  <a:ea typeface="굴림" panose="020B0600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021" y="3931298"/>
            <a:ext cx="4067504" cy="292670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418" y="985343"/>
            <a:ext cx="3920567" cy="2848901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78" y="2609445"/>
            <a:ext cx="4038600" cy="7143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3"/>
              <p:cNvSpPr txBox="1">
                <a:spLocks noChangeArrowheads="1"/>
              </p:cNvSpPr>
              <p:nvPr/>
            </p:nvSpPr>
            <p:spPr bwMode="auto">
              <a:xfrm>
                <a:off x="140925" y="1156703"/>
                <a:ext cx="4283917" cy="1353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b="0" dirty="0" smtClean="0">
                    <a:solidFill>
                      <a:srgbClr val="00B050"/>
                    </a:solidFill>
                    <a:ea typeface="굴림" panose="020B0600000101010101" pitchFamily="50" charset="-127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4</m:t>
                    </m:r>
                    <m:sSubSup>
                      <m:sSubSupPr>
                        <m:ctrlPr>
                          <a:rPr lang="en-US" altLang="ko-K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SupPr>
                      <m:e>
                        <m:r>
                          <a:rPr lang="en-US" altLang="ko-K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𝑚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𝑞</m:t>
                        </m:r>
                      </m:sub>
                      <m:sup>
                        <m:r>
                          <a:rPr lang="en-US" altLang="ko-K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p>
                    </m:sSubSup>
                    <m:r>
                      <a:rPr lang="en-US" altLang="ko-K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sSubSup>
                      <m:sSubSupPr>
                        <m:ctrlPr>
                          <a:rPr lang="en-US" altLang="ko-K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</m:ctrlPr>
                      </m:sSubSupPr>
                      <m:e>
                        <m:r>
                          <a:rPr lang="en-US" altLang="ko-K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𝑚</m:t>
                        </m:r>
                      </m:e>
                      <m:sub>
                        <m:r>
                          <a:rPr lang="ko-KR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𝜋</m:t>
                        </m:r>
                      </m:sub>
                      <m:sup>
                        <m:r>
                          <a:rPr lang="en-US" altLang="ko-K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굴림" panose="020B0600000101010101" pitchFamily="50" charset="-127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leads to a singularity, in principle, and the unwanted divergence near threshold significantly in KN case. 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3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0925" y="1156703"/>
                <a:ext cx="4283917" cy="1353319"/>
              </a:xfrm>
              <a:prstGeom prst="rect">
                <a:avLst/>
              </a:prstGeom>
              <a:blipFill rotWithShape="0">
                <a:blip r:embed="rId5"/>
                <a:stretch>
                  <a:fillRect t="-2252" r="-2134" b="-675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3"/>
              <p:cNvSpPr txBox="1">
                <a:spLocks noChangeArrowheads="1"/>
              </p:cNvSpPr>
              <p:nvPr/>
            </p:nvSpPr>
            <p:spPr bwMode="auto">
              <a:xfrm>
                <a:off x="140925" y="3931298"/>
                <a:ext cx="4699819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    Pion form factor with cutoff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altLang="ko-KR" sz="2000" i="1" dirty="0" smtClean="0">
                    <a:solidFill>
                      <a:srgbClr val="00B050"/>
                    </a:solidFill>
                    <a:latin typeface="Comic Sans MS" panose="030F0702030302020204" pitchFamily="66" charset="0"/>
                    <a:ea typeface="굴림" panose="020B0600000101010101" pitchFamily="50" charset="-127"/>
                  </a:rPr>
                  <a:t> having energy dependence to control the range of suppression. </a:t>
                </a:r>
                <a:endParaRPr lang="en-US" altLang="ko-KR" sz="2000" i="1" dirty="0">
                  <a:solidFill>
                    <a:srgbClr val="00B050"/>
                  </a:solidFill>
                  <a:latin typeface="Comic Sans MS" panose="030F0702030302020204" pitchFamily="66" charset="0"/>
                  <a:ea typeface="굴림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4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0925" y="3931298"/>
                <a:ext cx="4699819" cy="1015663"/>
              </a:xfrm>
              <a:prstGeom prst="rect">
                <a:avLst/>
              </a:prstGeom>
              <a:blipFill>
                <a:blip r:embed="rId11"/>
                <a:stretch>
                  <a:fillRect t="-3593" b="-958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89351" y="5784866"/>
                <a:ext cx="3018116" cy="72487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Λ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𝑊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𝜇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𝑊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𝑡h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351" y="5784866"/>
                <a:ext cx="3018116" cy="72487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95084" y="5285333"/>
                <a:ext cx="2603250" cy="40011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𝐹</m:t>
                          </m:r>
                        </m:e>
                        <m:sub>
                          <m:r>
                            <a:rPr lang="ko-KR" altLang="en-US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𝑡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cs typeface="Times New Roman" pitchFamily="18" charset="0"/>
                          <a:sym typeface="Symbol"/>
                        </a:rPr>
                        <m:t>=(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1−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𝑡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Λ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  <a:sym typeface="Symbol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)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−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cs typeface="Times New Roman" pitchFamily="18" charset="0"/>
                              <a:sym typeface="Symbol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84" y="5285333"/>
                <a:ext cx="2603250" cy="400110"/>
              </a:xfrm>
              <a:prstGeom prst="rect">
                <a:avLst/>
              </a:prstGeom>
              <a:blipFill rotWithShape="0">
                <a:blip r:embed="rId13"/>
                <a:stretch>
                  <a:fillRect b="-1470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853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</p:tagLst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ixel">
  <a:themeElements>
    <a:clrScheme name="1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J:\Jde\PowerPoint Template - color.pot</Template>
  <TotalTime>6795</TotalTime>
  <Pages>1</Pages>
  <Words>1002</Words>
  <Application>Microsoft Office PowerPoint</Application>
  <PresentationFormat>Letter Paper (8.5x11 in)</PresentationFormat>
  <Paragraphs>276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굴림</vt:lpstr>
      <vt:lpstr>맑은 고딕</vt:lpstr>
      <vt:lpstr>Arial</vt:lpstr>
      <vt:lpstr>Arial Black</vt:lpstr>
      <vt:lpstr>Cambria Math</vt:lpstr>
      <vt:lpstr>Comic Sans MS</vt:lpstr>
      <vt:lpstr>Symbol</vt:lpstr>
      <vt:lpstr>Times New Roman</vt:lpstr>
      <vt:lpstr>Wingdings</vt:lpstr>
      <vt:lpstr>Pixel</vt:lpstr>
      <vt:lpstr>1_Pixel</vt:lpstr>
      <vt:lpstr>PowerPoint Presentation</vt:lpstr>
      <vt:lpstr>                       Outline</vt:lpstr>
      <vt:lpstr>PowerPoint Presentation</vt:lpstr>
      <vt:lpstr>       Total and elastic cross sections</vt:lpstr>
      <vt:lpstr>   πp Cross sections at high energies</vt:lpstr>
      <vt:lpstr>        II. Reggeized Born term model</vt:lpstr>
      <vt:lpstr>- Current quark propagation from DSE of QCD s_f^(-1) (l)=γ∙lA(l^2 )+B(l^2)  - quark-meson vertex BS amplitude  Γ_π (k)=iγ_5 C(k^2) Γ_π (k)=iγ_5 C(k^2)</vt:lpstr>
      <vt:lpstr>Pomeron amp. </vt:lpstr>
      <vt:lpstr>PowerPoint Presentation</vt:lpstr>
      <vt:lpstr>III. CEX &amp; Elastic Cross sections  </vt:lpstr>
      <vt:lpstr>PowerPoint Presentation</vt:lpstr>
      <vt:lpstr>PowerPoint Presentation</vt:lpstr>
      <vt:lpstr>PowerPoint Presentation</vt:lpstr>
      <vt:lpstr>Scalar meson σ(500)   0^+ (0^(++))  - lightest meson at low energy  - Uncertain due to large decay width, m_σ~Γ_σ  - Treated as a self-energy term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Backup</vt:lpstr>
      <vt:lpstr>PowerPoint Presentation</vt:lpstr>
      <vt:lpstr>PowerPoint Presentation</vt:lpstr>
      <vt:lpstr>   πp Cross sections at high energies</vt:lpstr>
      <vt:lpstr>   Kp Cross sections at high energies</vt:lpstr>
      <vt:lpstr>PowerPoint Presentation</vt:lpstr>
      <vt:lpstr>PowerPoint Presentation</vt:lpstr>
      <vt:lpstr>PowerPoint Presentation</vt:lpstr>
      <vt:lpstr>K^+ p elastic cross section at low energy</vt:lpstr>
      <vt:lpstr>PowerPoint Presentation</vt:lpstr>
    </vt:vector>
  </TitlesOfParts>
  <Company>jlab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[Enter Presentation Name Here]</dc:title>
  <dc:subject>BESAC</dc:subject>
  <dc:creator>sbrown</dc:creator>
  <cp:keywords>Presentation Generic</cp:keywords>
  <dc:description/>
  <cp:lastModifiedBy>GWANGJAE</cp:lastModifiedBy>
  <cp:revision>758</cp:revision>
  <cp:lastPrinted>2018-06-28T11:38:57Z</cp:lastPrinted>
  <dcterms:created xsi:type="dcterms:W3CDTF">2004-05-14T18:42:11Z</dcterms:created>
  <dcterms:modified xsi:type="dcterms:W3CDTF">2018-06-29T06:52:08Z</dcterms:modified>
</cp:coreProperties>
</file>