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72" r:id="rId2"/>
    <p:sldId id="308" r:id="rId3"/>
    <p:sldId id="267" r:id="rId4"/>
    <p:sldId id="268" r:id="rId5"/>
    <p:sldId id="265" r:id="rId6"/>
    <p:sldId id="299" r:id="rId7"/>
    <p:sldId id="260" r:id="rId8"/>
    <p:sldId id="258" r:id="rId9"/>
    <p:sldId id="261" r:id="rId10"/>
    <p:sldId id="276" r:id="rId11"/>
    <p:sldId id="323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316" r:id="rId20"/>
    <p:sldId id="326" r:id="rId21"/>
    <p:sldId id="327" r:id="rId22"/>
    <p:sldId id="317" r:id="rId23"/>
    <p:sldId id="324" r:id="rId24"/>
    <p:sldId id="325" r:id="rId25"/>
    <p:sldId id="318" r:id="rId26"/>
    <p:sldId id="319" r:id="rId27"/>
    <p:sldId id="320" r:id="rId28"/>
    <p:sldId id="321" r:id="rId29"/>
    <p:sldId id="322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4" autoAdjust="0"/>
    <p:restoredTop sz="94685" autoAdjust="0"/>
  </p:normalViewPr>
  <p:slideViewPr>
    <p:cSldViewPr snapToGrid="0" snapToObjects="1">
      <p:cViewPr>
        <p:scale>
          <a:sx n="95" d="100"/>
          <a:sy n="95" d="100"/>
        </p:scale>
        <p:origin x="-1888" y="-560"/>
      </p:cViewPr>
      <p:guideLst>
        <p:guide orient="horz" pos="2158"/>
        <p:guide pos="28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E6BA38-B035-FB45-9908-4F6D9C496F2A}" type="datetimeFigureOut">
              <a:rPr lang="en-US" smtClean="0"/>
              <a:t>06/06/16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13B3E0-927E-0D43-83F6-580CD7B1D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233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AC3F8-80B2-A542-9981-5AA5FCCD072D}" type="datetimeFigureOut">
              <a:rPr lang="en-US" smtClean="0"/>
              <a:t>06/06/16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D1F61-0709-B642-BC8A-7DCD3559A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503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AC3F8-80B2-A542-9981-5AA5FCCD072D}" type="datetimeFigureOut">
              <a:rPr lang="en-US" smtClean="0"/>
              <a:t>06/06/16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D1F61-0709-B642-BC8A-7DCD3559A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719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AC3F8-80B2-A542-9981-5AA5FCCD072D}" type="datetimeFigureOut">
              <a:rPr lang="en-US" smtClean="0"/>
              <a:t>06/06/16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D1F61-0709-B642-BC8A-7DCD3559A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2689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2012 április 19.</a:t>
            </a: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/>
              <a:t>Kovács István Bolyais fizikus szeminárium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C95F7-4FB4-5148-9B30-356616ACF41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6202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AC3F8-80B2-A542-9981-5AA5FCCD072D}" type="datetimeFigureOut">
              <a:rPr lang="en-US" smtClean="0"/>
              <a:t>06/06/16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D1F61-0709-B642-BC8A-7DCD3559A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300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AC3F8-80B2-A542-9981-5AA5FCCD072D}" type="datetimeFigureOut">
              <a:rPr lang="en-US" smtClean="0"/>
              <a:t>06/06/16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D1F61-0709-B642-BC8A-7DCD3559A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466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AC3F8-80B2-A542-9981-5AA5FCCD072D}" type="datetimeFigureOut">
              <a:rPr lang="en-US" smtClean="0"/>
              <a:t>06/06/16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D1F61-0709-B642-BC8A-7DCD3559A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274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AC3F8-80B2-A542-9981-5AA5FCCD072D}" type="datetimeFigureOut">
              <a:rPr lang="en-US" smtClean="0"/>
              <a:t>06/06/16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D1F61-0709-B642-BC8A-7DCD3559A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288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AC3F8-80B2-A542-9981-5AA5FCCD072D}" type="datetimeFigureOut">
              <a:rPr lang="en-US" smtClean="0"/>
              <a:t>06/06/16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D1F61-0709-B642-BC8A-7DCD3559A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551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AC3F8-80B2-A542-9981-5AA5FCCD072D}" type="datetimeFigureOut">
              <a:rPr lang="en-US" smtClean="0"/>
              <a:t>06/06/16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D1F61-0709-B642-BC8A-7DCD3559A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962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AC3F8-80B2-A542-9981-5AA5FCCD072D}" type="datetimeFigureOut">
              <a:rPr lang="en-US" smtClean="0"/>
              <a:t>06/06/16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D1F61-0709-B642-BC8A-7DCD3559A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768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AC3F8-80B2-A542-9981-5AA5FCCD072D}" type="datetimeFigureOut">
              <a:rPr lang="en-US" smtClean="0"/>
              <a:t>06/06/16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D1F61-0709-B642-BC8A-7DCD3559A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131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AC3F8-80B2-A542-9981-5AA5FCCD072D}" type="datetimeFigureOut">
              <a:rPr lang="en-US" smtClean="0"/>
              <a:t>06/06/16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7D1F61-0709-B642-BC8A-7DCD3559A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225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4" Type="http://schemas.openxmlformats.org/officeDocument/2006/relationships/image" Target="../media/image21.emf"/><Relationship Id="rId5" Type="http://schemas.openxmlformats.org/officeDocument/2006/relationships/image" Target="../media/image22.emf"/><Relationship Id="rId6" Type="http://schemas.openxmlformats.org/officeDocument/2006/relationships/image" Target="../media/image23.emf"/><Relationship Id="rId7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image" Target="../media/image30.png"/><Relationship Id="rId8" Type="http://schemas.openxmlformats.org/officeDocument/2006/relationships/image" Target="../media/image31.png"/><Relationship Id="rId9" Type="http://schemas.openxmlformats.org/officeDocument/2006/relationships/image" Target="../media/image32.png"/><Relationship Id="rId10" Type="http://schemas.openxmlformats.org/officeDocument/2006/relationships/image" Target="../media/image33.png"/><Relationship Id="rId11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4" Type="http://schemas.openxmlformats.org/officeDocument/2006/relationships/image" Target="../media/image40.emf"/><Relationship Id="rId5" Type="http://schemas.openxmlformats.org/officeDocument/2006/relationships/image" Target="../media/image41.emf"/><Relationship Id="rId6" Type="http://schemas.openxmlformats.org/officeDocument/2006/relationships/image" Target="../media/image42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4" Type="http://schemas.openxmlformats.org/officeDocument/2006/relationships/image" Target="../media/image45.emf"/><Relationship Id="rId5" Type="http://schemas.openxmlformats.org/officeDocument/2006/relationships/image" Target="../media/image46.emf"/><Relationship Id="rId6" Type="http://schemas.openxmlformats.org/officeDocument/2006/relationships/image" Target="../media/image47.emf"/><Relationship Id="rId7" Type="http://schemas.openxmlformats.org/officeDocument/2006/relationships/image" Target="../media/image48.emf"/><Relationship Id="rId8" Type="http://schemas.openxmlformats.org/officeDocument/2006/relationships/image" Target="../media/image49.emf"/><Relationship Id="rId9" Type="http://schemas.openxmlformats.org/officeDocument/2006/relationships/image" Target="../media/image50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4" Type="http://schemas.openxmlformats.org/officeDocument/2006/relationships/image" Target="../media/image52.emf"/><Relationship Id="rId5" Type="http://schemas.openxmlformats.org/officeDocument/2006/relationships/image" Target="../media/image53.emf"/><Relationship Id="rId6" Type="http://schemas.openxmlformats.org/officeDocument/2006/relationships/image" Target="../media/image54.emf"/><Relationship Id="rId7" Type="http://schemas.openxmlformats.org/officeDocument/2006/relationships/image" Target="../media/image55.emf"/><Relationship Id="rId8" Type="http://schemas.openxmlformats.org/officeDocument/2006/relationships/image" Target="../media/image5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emf"/><Relationship Id="rId3" Type="http://schemas.openxmlformats.org/officeDocument/2006/relationships/image" Target="../media/image58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5" Type="http://schemas.openxmlformats.org/officeDocument/2006/relationships/image" Target="../media/image62.jpe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5" Type="http://schemas.openxmlformats.org/officeDocument/2006/relationships/image" Target="../media/image66.png"/><Relationship Id="rId6" Type="http://schemas.openxmlformats.org/officeDocument/2006/relationships/image" Target="../media/image67.png"/><Relationship Id="rId7" Type="http://schemas.openxmlformats.org/officeDocument/2006/relationships/image" Target="../media/image68.png"/><Relationship Id="rId8" Type="http://schemas.openxmlformats.org/officeDocument/2006/relationships/image" Target="../media/image69.png"/><Relationship Id="rId9" Type="http://schemas.openxmlformats.org/officeDocument/2006/relationships/image" Target="../media/image70.jpeg"/><Relationship Id="rId10" Type="http://schemas.openxmlformats.org/officeDocument/2006/relationships/image" Target="../media/image71.jpe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4" Type="http://schemas.openxmlformats.org/officeDocument/2006/relationships/image" Target="../media/image74.emf"/><Relationship Id="rId5" Type="http://schemas.openxmlformats.org/officeDocument/2006/relationships/image" Target="../media/image75.emf"/><Relationship Id="rId6" Type="http://schemas.openxmlformats.org/officeDocument/2006/relationships/image" Target="../media/image7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wmf"/></Relationships>
</file>

<file path=ppt/slides/_rels/slide2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86.emf"/><Relationship Id="rId12" Type="http://schemas.openxmlformats.org/officeDocument/2006/relationships/image" Target="../media/image87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7.emf"/><Relationship Id="rId3" Type="http://schemas.openxmlformats.org/officeDocument/2006/relationships/image" Target="../media/image78.emf"/><Relationship Id="rId4" Type="http://schemas.openxmlformats.org/officeDocument/2006/relationships/image" Target="../media/image79.emf"/><Relationship Id="rId5" Type="http://schemas.openxmlformats.org/officeDocument/2006/relationships/image" Target="../media/image80.emf"/><Relationship Id="rId6" Type="http://schemas.openxmlformats.org/officeDocument/2006/relationships/image" Target="../media/image81.emf"/><Relationship Id="rId7" Type="http://schemas.openxmlformats.org/officeDocument/2006/relationships/image" Target="../media/image82.emf"/><Relationship Id="rId8" Type="http://schemas.openxmlformats.org/officeDocument/2006/relationships/image" Target="../media/image83.emf"/><Relationship Id="rId9" Type="http://schemas.openxmlformats.org/officeDocument/2006/relationships/image" Target="../media/image84.emf"/><Relationship Id="rId10" Type="http://schemas.openxmlformats.org/officeDocument/2006/relationships/image" Target="../media/image85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emf"/><Relationship Id="rId4" Type="http://schemas.openxmlformats.org/officeDocument/2006/relationships/image" Target="../media/image89.emf"/><Relationship Id="rId5" Type="http://schemas.openxmlformats.org/officeDocument/2006/relationships/image" Target="../media/image90.emf"/><Relationship Id="rId6" Type="http://schemas.openxmlformats.org/officeDocument/2006/relationships/image" Target="../media/image91.emf"/><Relationship Id="rId7" Type="http://schemas.openxmlformats.org/officeDocument/2006/relationships/image" Target="../media/image92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emf"/><Relationship Id="rId4" Type="http://schemas.openxmlformats.org/officeDocument/2006/relationships/image" Target="../media/image95.emf"/><Relationship Id="rId5" Type="http://schemas.openxmlformats.org/officeDocument/2006/relationships/image" Target="../media/image96.emf"/><Relationship Id="rId6" Type="http://schemas.openxmlformats.org/officeDocument/2006/relationships/image" Target="../media/image97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3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Relationship Id="rId3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4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4" Type="http://schemas.openxmlformats.org/officeDocument/2006/relationships/image" Target="../media/image13.emf"/><Relationship Id="rId5" Type="http://schemas.openxmlformats.org/officeDocument/2006/relationships/image" Target="../media/image14.jpeg"/><Relationship Id="rId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emf"/><Relationship Id="rId3" Type="http://schemas.openxmlformats.org/officeDocument/2006/relationships/image" Target="../media/image1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573463"/>
            <a:ext cx="6553200" cy="1752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hu-HU" sz="2800" b="1" dirty="0" smtClean="0">
                <a:solidFill>
                  <a:srgbClr val="000000"/>
                </a:solidFill>
                <a:latin typeface="Garamond" charset="0"/>
              </a:rPr>
              <a:t>Ferenc Iglói</a:t>
            </a:r>
            <a:endParaRPr lang="hu-HU" sz="2800" b="1" dirty="0">
              <a:solidFill>
                <a:srgbClr val="000000"/>
              </a:solidFill>
              <a:latin typeface="Garamond" charset="0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2400" dirty="0">
                <a:solidFill>
                  <a:srgbClr val="000000"/>
                </a:solidFill>
                <a:latin typeface="Garamond" charset="0"/>
              </a:rPr>
              <a:t>W</a:t>
            </a:r>
            <a:r>
              <a:rPr lang="hu-HU" sz="2400" dirty="0">
                <a:solidFill>
                  <a:srgbClr val="000000"/>
                </a:solidFill>
                <a:latin typeface="Garamond" charset="0"/>
              </a:rPr>
              <a:t>igner</a:t>
            </a:r>
            <a:r>
              <a:rPr lang="en-US" sz="2400" dirty="0">
                <a:solidFill>
                  <a:srgbClr val="000000"/>
                </a:solidFill>
                <a:latin typeface="Garamond" charset="0"/>
              </a:rPr>
              <a:t> </a:t>
            </a:r>
            <a:r>
              <a:rPr lang="hu-HU" sz="2400" dirty="0" smtClean="0">
                <a:solidFill>
                  <a:srgbClr val="000000"/>
                </a:solidFill>
                <a:latin typeface="Garamond" charset="0"/>
              </a:rPr>
              <a:t>RC Budapest</a:t>
            </a:r>
            <a:r>
              <a:rPr lang="hu-HU" sz="2400" dirty="0">
                <a:solidFill>
                  <a:srgbClr val="000000"/>
                </a:solidFill>
                <a:latin typeface="Garamond" charset="0"/>
              </a:rPr>
              <a:t/>
            </a:r>
            <a:br>
              <a:rPr lang="hu-HU" sz="2400" dirty="0">
                <a:solidFill>
                  <a:srgbClr val="000000"/>
                </a:solidFill>
                <a:latin typeface="Garamond" charset="0"/>
              </a:rPr>
            </a:br>
            <a:r>
              <a:rPr lang="hu-HU" sz="2400" dirty="0" smtClean="0">
                <a:solidFill>
                  <a:srgbClr val="000000"/>
                </a:solidFill>
                <a:latin typeface="Garamond" charset="0"/>
              </a:rPr>
              <a:t>Szeged University</a:t>
            </a:r>
            <a:endParaRPr lang="hu-HU" sz="2400" dirty="0">
              <a:solidFill>
                <a:srgbClr val="000000"/>
              </a:solidFill>
              <a:latin typeface="Garamond" charset="0"/>
            </a:endParaRPr>
          </a:p>
        </p:txBody>
      </p:sp>
      <p:pic>
        <p:nvPicPr>
          <p:cNvPr id="14339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448" y="5055435"/>
            <a:ext cx="234632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8406" y="4025147"/>
            <a:ext cx="2060575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08528" y="1149685"/>
            <a:ext cx="7772400" cy="1082842"/>
          </a:xfrm>
        </p:spPr>
        <p:txBody>
          <a:bodyPr>
            <a:noAutofit/>
          </a:bodyPr>
          <a:lstStyle/>
          <a:p>
            <a:r>
              <a:rPr lang="hu-HU" sz="4800" b="1" baseline="30000" dirty="0" smtClean="0">
                <a:solidFill>
                  <a:srgbClr val="0033CC"/>
                </a:solidFill>
                <a:latin typeface="Bookman Old Style"/>
                <a:cs typeface="Bookman Old Style"/>
              </a:rPr>
              <a:t>Strong Disorder Renormalization Group</a:t>
            </a:r>
            <a:endParaRPr lang="hu-HU" sz="4800" b="1" baseline="30000" dirty="0">
              <a:solidFill>
                <a:srgbClr val="0033CC"/>
              </a:solidFill>
              <a:latin typeface="Bookman Old Style"/>
              <a:cs typeface="Bookman Old Style"/>
            </a:endParaRPr>
          </a:p>
        </p:txBody>
      </p:sp>
    </p:spTree>
    <p:extLst>
      <p:ext uri="{BB962C8B-B14F-4D97-AF65-F5344CB8AC3E}">
        <p14:creationId xmlns:p14="http://schemas.microsoft.com/office/powerpoint/2010/main" val="1003330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646952" y="-99666"/>
            <a:ext cx="5812589" cy="781455"/>
          </a:xfrm>
        </p:spPr>
        <p:txBody>
          <a:bodyPr>
            <a:normAutofit/>
          </a:bodyPr>
          <a:lstStyle/>
          <a:p>
            <a:pPr algn="l"/>
            <a:r>
              <a:rPr lang="hu-HU" sz="3600" dirty="0" smtClean="0">
                <a:solidFill>
                  <a:srgbClr val="000000"/>
                </a:solidFill>
                <a:latin typeface="+mn-lt"/>
              </a:rPr>
              <a:t>Random quantum Ising model </a:t>
            </a:r>
            <a:endParaRPr lang="hu-HU" sz="3600" i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5A258DA-D504-2F41-91FE-08C47FDE9139}" type="slidenum">
              <a:rPr lang="hu-HU">
                <a:latin typeface="Garamond" charset="0"/>
              </a:rPr>
              <a:pPr eaLnBrk="1" hangingPunct="1"/>
              <a:t>10</a:t>
            </a:fld>
            <a:endParaRPr lang="hu-HU">
              <a:latin typeface="Garamond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75672" y="842220"/>
            <a:ext cx="2358188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</a:rPr>
              <a:t>r</a:t>
            </a:r>
            <a:r>
              <a:rPr lang="en-US" sz="2400" dirty="0" smtClean="0">
                <a:solidFill>
                  <a:srgbClr val="0000FF"/>
                </a:solidFill>
              </a:rPr>
              <a:t>andom variables</a:t>
            </a:r>
            <a:endParaRPr lang="en-US" sz="2400" dirty="0">
              <a:solidFill>
                <a:srgbClr val="0000FF"/>
              </a:solidFill>
            </a:endParaRPr>
          </a:p>
        </p:txBody>
      </p:sp>
      <p:pic>
        <p:nvPicPr>
          <p:cNvPr id="11" name="Picture 10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74" y="955172"/>
            <a:ext cx="3937000" cy="736600"/>
          </a:xfrm>
          <a:prstGeom prst="rect">
            <a:avLst/>
          </a:prstGeom>
          <a:solidFill>
            <a:srgbClr val="CCFFCC"/>
          </a:solidFill>
        </p:spPr>
      </p:pic>
      <p:pic>
        <p:nvPicPr>
          <p:cNvPr id="12" name="Picture 11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579" y="950829"/>
            <a:ext cx="762000" cy="317500"/>
          </a:xfrm>
          <a:prstGeom prst="rect">
            <a:avLst/>
          </a:prstGeom>
        </p:spPr>
      </p:pic>
      <p:pic>
        <p:nvPicPr>
          <p:cNvPr id="13" name="Picture 12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679" y="1338513"/>
            <a:ext cx="431800" cy="3175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868739" y="1256639"/>
            <a:ext cx="26058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</a:rPr>
              <a:t>n</a:t>
            </a:r>
            <a:r>
              <a:rPr lang="en-US" sz="2400" dirty="0" smtClean="0">
                <a:solidFill>
                  <a:srgbClr val="0000FF"/>
                </a:solidFill>
              </a:rPr>
              <a:t>earest </a:t>
            </a:r>
            <a:r>
              <a:rPr lang="en-US" sz="2400" dirty="0" err="1" smtClean="0">
                <a:solidFill>
                  <a:srgbClr val="0000FF"/>
                </a:solidFill>
              </a:rPr>
              <a:t>neighbours</a:t>
            </a:r>
            <a:endParaRPr lang="en-US" sz="2400" dirty="0">
              <a:solidFill>
                <a:srgbClr val="0000FF"/>
              </a:solidFill>
            </a:endParaRPr>
          </a:p>
        </p:txBody>
      </p:sp>
      <p:grpSp>
        <p:nvGrpSpPr>
          <p:cNvPr id="27652" name="Group 27651"/>
          <p:cNvGrpSpPr/>
          <p:nvPr/>
        </p:nvGrpSpPr>
        <p:grpSpPr>
          <a:xfrm>
            <a:off x="335114" y="4095737"/>
            <a:ext cx="6634246" cy="851515"/>
            <a:chOff x="335114" y="4095737"/>
            <a:chExt cx="6634246" cy="851515"/>
          </a:xfrm>
        </p:grpSpPr>
        <p:sp>
          <p:nvSpPr>
            <p:cNvPr id="27658" name="TextBox 18"/>
            <p:cNvSpPr txBox="1">
              <a:spLocks noChangeArrowheads="1"/>
            </p:cNvSpPr>
            <p:nvPr/>
          </p:nvSpPr>
          <p:spPr bwMode="auto">
            <a:xfrm>
              <a:off x="4006779" y="4547142"/>
              <a:ext cx="183363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hu-HU" sz="2000" dirty="0"/>
                <a:t>Griffiths </a:t>
              </a:r>
              <a:r>
                <a:rPr lang="hu-HU" sz="2000" dirty="0" smtClean="0"/>
                <a:t>phase</a:t>
              </a:r>
              <a:endParaRPr lang="en-US" sz="2000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335114" y="4095737"/>
              <a:ext cx="6634246" cy="6514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hu-HU" sz="2000" dirty="0" smtClean="0">
                  <a:latin typeface="Arial" charset="0"/>
                </a:rPr>
                <a:t>Dynamics </a:t>
              </a:r>
              <a:r>
                <a:rPr lang="hu-HU" sz="2000" dirty="0">
                  <a:latin typeface="Arial" charset="0"/>
                </a:rPr>
                <a:t>:          </a:t>
              </a:r>
              <a:r>
                <a:rPr lang="hu-HU" sz="2000" dirty="0">
                  <a:solidFill>
                    <a:srgbClr val="0000FF"/>
                  </a:solidFill>
                  <a:latin typeface="Arial" charset="0"/>
                </a:rPr>
                <a:t>exp(-L</a:t>
              </a:r>
              <a:r>
                <a:rPr lang="hu-HU" sz="2000" baseline="30000" dirty="0">
                  <a:solidFill>
                    <a:srgbClr val="0000FF"/>
                  </a:solidFill>
                  <a:latin typeface="Arial" charset="0"/>
                </a:rPr>
                <a:t>d</a:t>
              </a:r>
              <a:r>
                <a:rPr lang="hu-HU" sz="2000" dirty="0">
                  <a:solidFill>
                    <a:srgbClr val="0000FF"/>
                  </a:solidFill>
                  <a:latin typeface="Arial" charset="0"/>
                </a:rPr>
                <a:t>)    </a:t>
              </a:r>
              <a:r>
                <a:rPr lang="hu-HU" sz="2000" dirty="0">
                  <a:latin typeface="Arial" charset="0"/>
                </a:rPr>
                <a:t>exp(-L</a:t>
              </a:r>
              <a:r>
                <a:rPr lang="el-GR" sz="2000" baseline="30000" dirty="0">
                  <a:latin typeface="Arial" charset="0"/>
                </a:rPr>
                <a:t>ψ</a:t>
              </a:r>
              <a:r>
                <a:rPr lang="hu-HU" sz="2000" dirty="0" smtClean="0">
                  <a:latin typeface="Arial" charset="0"/>
                </a:rPr>
                <a:t>) </a:t>
              </a:r>
              <a:r>
                <a:rPr lang="hu-HU" sz="2000" dirty="0">
                  <a:solidFill>
                    <a:srgbClr val="000099"/>
                  </a:solidFill>
                  <a:latin typeface="Arial" charset="0"/>
                </a:rPr>
                <a:t>	</a:t>
              </a:r>
              <a:r>
                <a:rPr lang="hu-HU" sz="2000" dirty="0" smtClean="0">
                  <a:solidFill>
                    <a:srgbClr val="000099"/>
                  </a:solidFill>
                  <a:latin typeface="Arial" charset="0"/>
                </a:rPr>
                <a:t>   </a:t>
              </a:r>
              <a:r>
                <a:rPr lang="hu-HU" sz="2000" dirty="0" smtClean="0">
                  <a:solidFill>
                    <a:srgbClr val="FF0000"/>
                  </a:solidFill>
                  <a:latin typeface="Arial" charset="0"/>
                </a:rPr>
                <a:t>L</a:t>
              </a:r>
              <a:r>
                <a:rPr lang="hu-HU" sz="2000" baseline="30000" dirty="0">
                  <a:solidFill>
                    <a:srgbClr val="FF0000"/>
                  </a:solidFill>
                  <a:latin typeface="Arial" charset="0"/>
                </a:rPr>
                <a:t>-z(</a:t>
              </a:r>
              <a:r>
                <a:rPr lang="el-GR" sz="2000" baseline="30000" dirty="0">
                  <a:solidFill>
                    <a:srgbClr val="FF0000"/>
                  </a:solidFill>
                  <a:latin typeface="Arial" charset="0"/>
                </a:rPr>
                <a:t>δ</a:t>
              </a:r>
              <a:r>
                <a:rPr lang="hu-HU" sz="2000" baseline="30000" dirty="0">
                  <a:solidFill>
                    <a:srgbClr val="FF0000"/>
                  </a:solidFill>
                  <a:latin typeface="Arial" charset="0"/>
                </a:rPr>
                <a:t>)</a:t>
              </a:r>
              <a:r>
                <a:rPr lang="hu-HU" sz="2000" dirty="0">
                  <a:solidFill>
                    <a:srgbClr val="000099"/>
                  </a:solidFill>
                  <a:latin typeface="Arial" charset="0"/>
                </a:rPr>
                <a:t>      </a:t>
              </a:r>
              <a:r>
                <a:rPr lang="hu-HU" sz="2000" dirty="0" smtClean="0">
                  <a:solidFill>
                    <a:schemeClr val="accent1">
                      <a:lumMod val="75000"/>
                    </a:schemeClr>
                  </a:solidFill>
                  <a:latin typeface="Arial" charset="0"/>
                </a:rPr>
                <a:t>O</a:t>
              </a:r>
              <a:r>
                <a:rPr lang="hu-HU" sz="2000" dirty="0">
                  <a:solidFill>
                    <a:schemeClr val="accent1">
                      <a:lumMod val="75000"/>
                    </a:schemeClr>
                  </a:solidFill>
                  <a:latin typeface="Arial" charset="0"/>
                </a:rPr>
                <a:t>(1)</a:t>
              </a:r>
              <a:r>
                <a:rPr lang="hu-HU" sz="2000" dirty="0">
                  <a:latin typeface="Arial" charset="0"/>
                </a:rPr>
                <a:t> </a:t>
              </a:r>
            </a:p>
            <a:p>
              <a:pPr>
                <a:lnSpc>
                  <a:spcPct val="90000"/>
                </a:lnSpc>
              </a:pPr>
              <a:r>
                <a:rPr lang="hu-HU" sz="2000" dirty="0" smtClean="0">
                  <a:latin typeface="Arial" charset="0"/>
                </a:rPr>
                <a:t>(energy gap)</a:t>
              </a:r>
              <a:endParaRPr lang="hu-HU" sz="2000" baseline="30000" dirty="0">
                <a:solidFill>
                  <a:srgbClr val="997300"/>
                </a:solidFill>
                <a:latin typeface="Arial" charset="0"/>
              </a:endParaRPr>
            </a:p>
          </p:txBody>
        </p:sp>
      </p:grpSp>
      <p:grpSp>
        <p:nvGrpSpPr>
          <p:cNvPr id="27651" name="Group 27650"/>
          <p:cNvGrpSpPr/>
          <p:nvPr/>
        </p:nvGrpSpPr>
        <p:grpSpPr>
          <a:xfrm>
            <a:off x="619371" y="2015223"/>
            <a:ext cx="4979773" cy="1310734"/>
            <a:chOff x="619371" y="2015223"/>
            <a:chExt cx="4979773" cy="1310734"/>
          </a:xfrm>
        </p:grpSpPr>
        <p:sp>
          <p:nvSpPr>
            <p:cNvPr id="23" name="Rectangle 22"/>
            <p:cNvSpPr/>
            <p:nvPr/>
          </p:nvSpPr>
          <p:spPr>
            <a:xfrm>
              <a:off x="2289411" y="2979708"/>
              <a:ext cx="3309733" cy="3462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hu-HU" dirty="0">
                  <a:solidFill>
                    <a:srgbClr val="000099"/>
                  </a:solidFill>
                  <a:latin typeface="Arial" charset="0"/>
                </a:rPr>
                <a:t>O(1)	</a:t>
              </a:r>
              <a:r>
                <a:rPr lang="hu-HU" dirty="0">
                  <a:latin typeface="Arial" charset="0"/>
                </a:rPr>
                <a:t>        L</a:t>
              </a:r>
              <a:r>
                <a:rPr lang="hu-HU" baseline="30000" dirty="0">
                  <a:latin typeface="Arial" charset="0"/>
                </a:rPr>
                <a:t>-x</a:t>
              </a:r>
              <a:r>
                <a:rPr lang="hu-HU" dirty="0">
                  <a:latin typeface="Arial" charset="0"/>
                </a:rPr>
                <a:t>		</a:t>
              </a:r>
              <a:r>
                <a:rPr lang="hu-HU" dirty="0">
                  <a:solidFill>
                    <a:srgbClr val="FF0000"/>
                  </a:solidFill>
                  <a:latin typeface="Arial" charset="0"/>
                </a:rPr>
                <a:t>exp(-L</a:t>
              </a:r>
              <a:r>
                <a:rPr lang="hu-HU" baseline="30000" dirty="0">
                  <a:solidFill>
                    <a:srgbClr val="FF0000"/>
                  </a:solidFill>
                  <a:latin typeface="Arial" charset="0"/>
                </a:rPr>
                <a:t>d</a:t>
              </a:r>
              <a:r>
                <a:rPr lang="hu-HU" dirty="0">
                  <a:solidFill>
                    <a:srgbClr val="FF0000"/>
                  </a:solidFill>
                  <a:latin typeface="Arial" charset="0"/>
                </a:rPr>
                <a:t>)</a:t>
              </a:r>
              <a:endParaRPr lang="hu-HU" dirty="0">
                <a:latin typeface="Arial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47128" y="2447656"/>
              <a:ext cx="3301755" cy="37446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2000" dirty="0" smtClean="0">
                  <a:latin typeface="Arial" charset="0"/>
                </a:rPr>
                <a:t>S</a:t>
              </a:r>
              <a:r>
                <a:rPr lang="hu-HU" sz="2000" dirty="0" smtClean="0">
                  <a:latin typeface="Arial" charset="0"/>
                </a:rPr>
                <a:t>tatics: magnetization </a:t>
              </a:r>
              <a:r>
                <a:rPr lang="hu-HU" sz="2000" dirty="0" smtClean="0">
                  <a:solidFill>
                    <a:srgbClr val="0000FF"/>
                  </a:solidFill>
                  <a:latin typeface="Arial" charset="0"/>
                </a:rPr>
                <a:t>[</a:t>
              </a:r>
              <a:r>
                <a:rPr lang="hu-HU" sz="2000" dirty="0">
                  <a:solidFill>
                    <a:srgbClr val="0000FF"/>
                  </a:solidFill>
                  <a:latin typeface="Arial" charset="0"/>
                </a:rPr>
                <a:t>m]</a:t>
              </a:r>
              <a:r>
                <a:rPr lang="hu-HU" sz="2000" baseline="-25000" dirty="0">
                  <a:solidFill>
                    <a:srgbClr val="0000FF"/>
                  </a:solidFill>
                  <a:latin typeface="Arial" charset="0"/>
                </a:rPr>
                <a:t>av</a:t>
              </a:r>
              <a:endParaRPr lang="hu-HU" sz="2000" dirty="0">
                <a:solidFill>
                  <a:srgbClr val="000099"/>
                </a:solidFill>
                <a:latin typeface="Arial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619371" y="2015223"/>
              <a:ext cx="3967001" cy="37446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2000" dirty="0" smtClean="0">
                  <a:latin typeface="Arial" charset="0"/>
                </a:rPr>
                <a:t>I</a:t>
              </a:r>
              <a:r>
                <a:rPr lang="hu-HU" sz="2000" dirty="0" smtClean="0">
                  <a:latin typeface="Arial" charset="0"/>
                </a:rPr>
                <a:t>n a finite system of linear size</a:t>
              </a:r>
              <a:r>
                <a:rPr lang="en-US" sz="2000" dirty="0" smtClean="0">
                  <a:latin typeface="Arial" charset="0"/>
                </a:rPr>
                <a:t> </a:t>
              </a:r>
              <a:r>
                <a:rPr lang="en-US" sz="2000" dirty="0">
                  <a:solidFill>
                    <a:srgbClr val="0000FF"/>
                  </a:solidFill>
                  <a:latin typeface="Arial" charset="0"/>
                </a:rPr>
                <a:t>L</a:t>
              </a:r>
              <a:r>
                <a:rPr lang="en-US" sz="2000" dirty="0">
                  <a:latin typeface="Arial" charset="0"/>
                </a:rPr>
                <a:t> </a:t>
              </a:r>
              <a:r>
                <a:rPr lang="hu-HU" sz="2000" dirty="0" smtClean="0">
                  <a:latin typeface="Arial" charset="0"/>
                </a:rPr>
                <a:t>:</a:t>
              </a:r>
              <a:endParaRPr lang="hu-HU" sz="2000" dirty="0">
                <a:latin typeface="Arial" charset="0"/>
              </a:endParaRPr>
            </a:p>
          </p:txBody>
        </p:sp>
      </p:grpSp>
      <p:grpSp>
        <p:nvGrpSpPr>
          <p:cNvPr id="27650" name="Group 27649"/>
          <p:cNvGrpSpPr/>
          <p:nvPr/>
        </p:nvGrpSpPr>
        <p:grpSpPr>
          <a:xfrm>
            <a:off x="686225" y="3291870"/>
            <a:ext cx="8446948" cy="1159413"/>
            <a:chOff x="712961" y="3291870"/>
            <a:chExt cx="8446948" cy="1159413"/>
          </a:xfrm>
        </p:grpSpPr>
        <p:grpSp>
          <p:nvGrpSpPr>
            <p:cNvPr id="30" name="Group 29"/>
            <p:cNvGrpSpPr/>
            <p:nvPr/>
          </p:nvGrpSpPr>
          <p:grpSpPr>
            <a:xfrm>
              <a:off x="712961" y="3291870"/>
              <a:ext cx="6462712" cy="671850"/>
              <a:chOff x="712961" y="3291870"/>
              <a:chExt cx="6462712" cy="671850"/>
            </a:xfrm>
          </p:grpSpPr>
          <p:sp>
            <p:nvSpPr>
              <p:cNvPr id="27654" name="Rectangle 2"/>
              <p:cNvSpPr>
                <a:spLocks noChangeArrowheads="1"/>
              </p:cNvSpPr>
              <p:nvPr/>
            </p:nvSpPr>
            <p:spPr bwMode="auto">
              <a:xfrm>
                <a:off x="712961" y="3291870"/>
                <a:ext cx="6462712" cy="3744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2000" dirty="0">
                    <a:solidFill>
                      <a:srgbClr val="000099"/>
                    </a:solidFill>
                  </a:rPr>
                  <a:t>o</a:t>
                </a:r>
                <a:r>
                  <a:rPr lang="en-US" sz="2000" dirty="0" smtClean="0">
                    <a:solidFill>
                      <a:srgbClr val="000099"/>
                    </a:solidFill>
                  </a:rPr>
                  <a:t>rdered phase </a:t>
                </a:r>
                <a:r>
                  <a:rPr lang="en-US" sz="2000" dirty="0" smtClean="0"/>
                  <a:t>critical point 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disordered phase</a:t>
                </a:r>
                <a:endParaRPr lang="hu-HU" sz="2000" dirty="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27656" name="Group 17"/>
              <p:cNvGrpSpPr>
                <a:grpSpLocks/>
              </p:cNvGrpSpPr>
              <p:nvPr/>
            </p:nvGrpSpPr>
            <p:grpSpPr bwMode="auto">
              <a:xfrm>
                <a:off x="917575" y="3676383"/>
                <a:ext cx="6102350" cy="287337"/>
                <a:chOff x="899592" y="6178704"/>
                <a:chExt cx="6103213" cy="288032"/>
              </a:xfrm>
            </p:grpSpPr>
            <p:cxnSp>
              <p:nvCxnSpPr>
                <p:cNvPr id="5" name="Straight Arrow Connector 4"/>
                <p:cNvCxnSpPr/>
                <p:nvPr/>
              </p:nvCxnSpPr>
              <p:spPr>
                <a:xfrm>
                  <a:off x="899592" y="6310115"/>
                  <a:ext cx="6103213" cy="0"/>
                </a:xfrm>
                <a:prstGeom prst="straightConnector1">
                  <a:avLst/>
                </a:prstGeom>
                <a:ln w="38100">
                  <a:tailEnd type="triangl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7660" name="Group 16"/>
                <p:cNvGrpSpPr>
                  <a:grpSpLocks/>
                </p:cNvGrpSpPr>
                <p:nvPr/>
              </p:nvGrpSpPr>
              <p:grpSpPr bwMode="auto">
                <a:xfrm>
                  <a:off x="2195175" y="6178704"/>
                  <a:ext cx="3456477" cy="288032"/>
                  <a:chOff x="2123167" y="6466736"/>
                  <a:chExt cx="3456477" cy="288032"/>
                </a:xfrm>
              </p:grpSpPr>
              <p:cxnSp>
                <p:nvCxnSpPr>
                  <p:cNvPr id="8" name="Straight Arrow Connector 7"/>
                  <p:cNvCxnSpPr/>
                  <p:nvPr/>
                </p:nvCxnSpPr>
                <p:spPr>
                  <a:xfrm>
                    <a:off x="3852200" y="6598147"/>
                    <a:ext cx="1727444" cy="0"/>
                  </a:xfrm>
                  <a:prstGeom prst="straightConnector1">
                    <a:avLst/>
                  </a:prstGeom>
                  <a:ln w="63500">
                    <a:solidFill>
                      <a:srgbClr val="FF0000"/>
                    </a:solidFill>
                    <a:headEnd type="none"/>
                    <a:tailEnd type="oval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Straight Arrow Connector 15"/>
                  <p:cNvCxnSpPr/>
                  <p:nvPr/>
                </p:nvCxnSpPr>
                <p:spPr>
                  <a:xfrm flipH="1">
                    <a:off x="2123167" y="6598147"/>
                    <a:ext cx="1729033" cy="0"/>
                  </a:xfrm>
                  <a:prstGeom prst="straightConnector1">
                    <a:avLst/>
                  </a:prstGeom>
                  <a:ln w="63500">
                    <a:solidFill>
                      <a:srgbClr val="0000FF"/>
                    </a:solidFill>
                    <a:headEnd type="none"/>
                    <a:tailEnd type="oval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Straight Connector 14"/>
                  <p:cNvCxnSpPr/>
                  <p:nvPr/>
                </p:nvCxnSpPr>
                <p:spPr>
                  <a:xfrm>
                    <a:off x="3852200" y="6466736"/>
                    <a:ext cx="0" cy="288032"/>
                  </a:xfrm>
                  <a:prstGeom prst="line">
                    <a:avLst/>
                  </a:prstGeom>
                  <a:ln w="635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pic>
          <p:nvPicPr>
            <p:cNvPr id="31" name="Picture 30" descr="latex-image-1.pd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6919" y="4157913"/>
              <a:ext cx="2332990" cy="293370"/>
            </a:xfrm>
            <a:prstGeom prst="rect">
              <a:avLst/>
            </a:prstGeom>
          </p:spPr>
        </p:pic>
        <p:pic>
          <p:nvPicPr>
            <p:cNvPr id="27648" name="Picture 27647" descr="latex-image-1.pdf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6361" y="3649245"/>
              <a:ext cx="209550" cy="361950"/>
            </a:xfrm>
            <a:prstGeom prst="rect">
              <a:avLst/>
            </a:prstGeom>
          </p:spPr>
        </p:pic>
      </p:grpSp>
      <p:grpSp>
        <p:nvGrpSpPr>
          <p:cNvPr id="27665" name="Group 27664"/>
          <p:cNvGrpSpPr/>
          <p:nvPr/>
        </p:nvGrpSpPr>
        <p:grpSpPr>
          <a:xfrm>
            <a:off x="417748" y="4999154"/>
            <a:ext cx="8033052" cy="1518410"/>
            <a:chOff x="417748" y="4999154"/>
            <a:chExt cx="8033052" cy="1518410"/>
          </a:xfrm>
        </p:grpSpPr>
        <p:sp>
          <p:nvSpPr>
            <p:cNvPr id="18" name="Rectangle 2"/>
            <p:cNvSpPr txBox="1">
              <a:spLocks noChangeArrowheads="1"/>
            </p:cNvSpPr>
            <p:nvPr/>
          </p:nvSpPr>
          <p:spPr bwMode="auto">
            <a:xfrm>
              <a:off x="417748" y="4999154"/>
              <a:ext cx="3743325" cy="569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>
                <a:defRPr sz="26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eaLnBrk="0" hangingPunct="0">
                <a:buFont typeface="Wingding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eaLnBrk="0" hangingPunct="0">
                <a:buFont typeface="Wingding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eaLnBrk="0" hangingPunct="0">
                <a:buFont typeface="Wingding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eaLnBrk="0" hangingPunct="0">
                <a:buFont typeface="Wingding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0" hangingPunct="0"/>
              <a:r>
                <a:rPr lang="hu-HU" sz="2800" dirty="0" smtClean="0">
                  <a:solidFill>
                    <a:srgbClr val="0033CC"/>
                  </a:solidFill>
                  <a:latin typeface="Garamond" charset="0"/>
                </a:rPr>
                <a:t>Theoretical studies</a:t>
              </a:r>
              <a:endParaRPr lang="hu-HU" sz="2800" dirty="0">
                <a:solidFill>
                  <a:srgbClr val="0033CC"/>
                </a:solidFill>
                <a:latin typeface="Garamond" charset="0"/>
              </a:endParaRPr>
            </a:p>
          </p:txBody>
        </p:sp>
        <p:sp>
          <p:nvSpPr>
            <p:cNvPr id="27661" name="TextBox 27660"/>
            <p:cNvSpPr txBox="1"/>
            <p:nvPr/>
          </p:nvSpPr>
          <p:spPr>
            <a:xfrm>
              <a:off x="1671057" y="5561268"/>
              <a:ext cx="332655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expansion does not work</a:t>
              </a:r>
              <a:endParaRPr lang="en-US" sz="2400" dirty="0"/>
            </a:p>
          </p:txBody>
        </p:sp>
        <p:pic>
          <p:nvPicPr>
            <p:cNvPr id="27662" name="Picture 27661" descr="latex-image-1.pdf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5011" y="5746753"/>
              <a:ext cx="444500" cy="190500"/>
            </a:xfrm>
            <a:prstGeom prst="rect">
              <a:avLst/>
            </a:prstGeom>
          </p:spPr>
        </p:pic>
        <p:sp>
          <p:nvSpPr>
            <p:cNvPr id="27663" name="TextBox 27662"/>
            <p:cNvSpPr txBox="1"/>
            <p:nvPr/>
          </p:nvSpPr>
          <p:spPr>
            <a:xfrm>
              <a:off x="1256632" y="6055899"/>
              <a:ext cx="307893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quantum MC - possible</a:t>
              </a:r>
              <a:endParaRPr lang="en-US" sz="2400" dirty="0"/>
            </a:p>
          </p:txBody>
        </p:sp>
        <p:sp>
          <p:nvSpPr>
            <p:cNvPr id="27664" name="TextBox 27663"/>
            <p:cNvSpPr txBox="1"/>
            <p:nvPr/>
          </p:nvSpPr>
          <p:spPr>
            <a:xfrm>
              <a:off x="5900553" y="5664638"/>
              <a:ext cx="2550247" cy="830997"/>
            </a:xfrm>
            <a:prstGeom prst="rect">
              <a:avLst/>
            </a:prstGeom>
            <a:solidFill>
              <a:srgbClr val="CCFFCC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 smtClean="0"/>
                <a:t>Strong disorder RG</a:t>
              </a:r>
            </a:p>
            <a:p>
              <a:pPr algn="ctr"/>
              <a:r>
                <a:rPr lang="en-US" sz="2400" dirty="0" smtClean="0"/>
                <a:t>recommended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4625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/>
          </p:nvPr>
        </p:nvSpPr>
        <p:spPr>
          <a:xfrm>
            <a:off x="457200" y="-19458"/>
            <a:ext cx="8229600" cy="1143000"/>
          </a:xfrm>
        </p:spPr>
        <p:txBody>
          <a:bodyPr/>
          <a:lstStyle/>
          <a:p>
            <a:r>
              <a:rPr lang="hu-HU" sz="3600" dirty="0">
                <a:solidFill>
                  <a:srgbClr val="35742A"/>
                </a:solidFill>
                <a:latin typeface="Garamond" charset="0"/>
              </a:rPr>
              <a:t>Griffiths</a:t>
            </a:r>
            <a:r>
              <a:rPr lang="hu-HU" sz="3600" dirty="0" smtClean="0">
                <a:solidFill>
                  <a:srgbClr val="35742A"/>
                </a:solidFill>
                <a:latin typeface="Garamond" charset="0"/>
              </a:rPr>
              <a:t>-phases: rare regions</a:t>
            </a:r>
            <a:endParaRPr lang="en-US" sz="3600" dirty="0">
              <a:solidFill>
                <a:srgbClr val="35742A"/>
              </a:solidFill>
              <a:latin typeface="Garamond" charset="0"/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88" y="1009650"/>
            <a:ext cx="6934200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TextBox 3"/>
          <p:cNvSpPr txBox="1">
            <a:spLocks noChangeArrowheads="1"/>
          </p:cNvSpPr>
          <p:nvPr/>
        </p:nvSpPr>
        <p:spPr bwMode="auto">
          <a:xfrm>
            <a:off x="2019300" y="3789363"/>
            <a:ext cx="46736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hu-HU" sz="1800" dirty="0" smtClean="0"/>
              <a:t>disordered</a:t>
            </a:r>
            <a:r>
              <a:rPr lang="hu-HU" sz="1800" dirty="0"/>
              <a:t>		</a:t>
            </a:r>
            <a:r>
              <a:rPr lang="hu-HU" sz="1800" dirty="0" smtClean="0"/>
              <a:t>                      </a:t>
            </a:r>
            <a:r>
              <a:rPr lang="hu-HU" sz="1800" dirty="0"/>
              <a:t>	</a:t>
            </a:r>
            <a:r>
              <a:rPr lang="hu-HU" sz="1800" dirty="0" smtClean="0"/>
              <a:t>ordered</a:t>
            </a:r>
            <a:endParaRPr lang="en-US" sz="1800" dirty="0"/>
          </a:p>
        </p:txBody>
      </p:sp>
      <p:sp>
        <p:nvSpPr>
          <p:cNvPr id="39940" name="TextBox 4"/>
          <p:cNvSpPr txBox="1">
            <a:spLocks noChangeArrowheads="1"/>
          </p:cNvSpPr>
          <p:nvPr/>
        </p:nvSpPr>
        <p:spPr bwMode="auto">
          <a:xfrm>
            <a:off x="611188" y="4184650"/>
            <a:ext cx="5113337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hu-HU" sz="1800" b="1" u="sng" dirty="0" smtClean="0"/>
              <a:t>Disordered </a:t>
            </a:r>
            <a:r>
              <a:rPr lang="hu-HU" sz="1800" b="1" u="sng" dirty="0"/>
              <a:t>Griffiths</a:t>
            </a:r>
            <a:r>
              <a:rPr lang="hu-HU" sz="1800" b="1" u="sng" dirty="0" smtClean="0"/>
              <a:t>-phase:</a:t>
            </a:r>
            <a:endParaRPr lang="hu-HU" sz="1800" b="1" u="sng" dirty="0"/>
          </a:p>
          <a:p>
            <a:pPr eaLnBrk="1" hangingPunct="1"/>
            <a:r>
              <a:rPr lang="hu-HU" sz="1800" dirty="0"/>
              <a:t>	</a:t>
            </a:r>
            <a:r>
              <a:rPr lang="hu-HU" sz="1800" dirty="0" smtClean="0"/>
              <a:t>Probability of rare region:</a:t>
            </a:r>
            <a:endParaRPr lang="hu-HU" sz="1800" dirty="0"/>
          </a:p>
          <a:p>
            <a:pPr eaLnBrk="1" hangingPunct="1"/>
            <a:r>
              <a:rPr lang="hu-HU" sz="1800" dirty="0"/>
              <a:t>	</a:t>
            </a:r>
            <a:r>
              <a:rPr lang="hu-HU" sz="1800" dirty="0" smtClean="0"/>
              <a:t>Excitation energy:</a:t>
            </a:r>
            <a:endParaRPr lang="hu-HU" sz="1800" dirty="0"/>
          </a:p>
          <a:p>
            <a:pPr eaLnBrk="1" hangingPunct="1"/>
            <a:r>
              <a:rPr lang="hu-HU" sz="1800" dirty="0"/>
              <a:t>	→ </a:t>
            </a:r>
            <a:r>
              <a:rPr lang="hu-HU" sz="1800" dirty="0" smtClean="0"/>
              <a:t>density of states:</a:t>
            </a:r>
            <a:endParaRPr lang="hu-HU" sz="1800" dirty="0"/>
          </a:p>
          <a:p>
            <a:pPr eaLnBrk="1" hangingPunct="1"/>
            <a:endParaRPr lang="hu-HU" sz="1100" dirty="0"/>
          </a:p>
          <a:p>
            <a:pPr eaLnBrk="1" hangingPunct="1"/>
            <a:r>
              <a:rPr lang="hu-HU" sz="1800" dirty="0"/>
              <a:t>	</a:t>
            </a:r>
            <a:r>
              <a:rPr lang="hu-HU" sz="1800" dirty="0" smtClean="0"/>
              <a:t>Specific heat, susceptibility:</a:t>
            </a:r>
            <a:endParaRPr lang="hu-HU" sz="1800" dirty="0"/>
          </a:p>
          <a:p>
            <a:pPr eaLnBrk="1" hangingPunct="1"/>
            <a:r>
              <a:rPr lang="hu-HU" sz="1800" dirty="0"/>
              <a:t>	</a:t>
            </a:r>
            <a:r>
              <a:rPr lang="hu-HU" sz="1800" dirty="0" smtClean="0"/>
              <a:t>magnetization, entropy:</a:t>
            </a:r>
            <a:endParaRPr lang="en-US" sz="1800" dirty="0"/>
          </a:p>
        </p:txBody>
      </p:sp>
      <p:pic>
        <p:nvPicPr>
          <p:cNvPr id="3994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613" y="4454525"/>
            <a:ext cx="27432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088" y="4770438"/>
            <a:ext cx="1990725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763" y="5035550"/>
            <a:ext cx="140970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0713" y="5084763"/>
            <a:ext cx="10572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163" y="5445125"/>
            <a:ext cx="108585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188" y="5481638"/>
            <a:ext cx="9144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288" y="5805488"/>
            <a:ext cx="8858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8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813" y="5832475"/>
            <a:ext cx="8667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9" name="Picture 11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1916113"/>
            <a:ext cx="4857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50" name="Rectangle 14"/>
          <p:cNvSpPr>
            <a:spLocks noChangeArrowheads="1"/>
          </p:cNvSpPr>
          <p:nvPr/>
        </p:nvSpPr>
        <p:spPr bwMode="auto">
          <a:xfrm>
            <a:off x="1116013" y="6167438"/>
            <a:ext cx="72723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99"/>
                </a:solidFill>
              </a:rPr>
              <a:t>Griffiths phases and the stretching of criticality in brain networks</a:t>
            </a:r>
          </a:p>
          <a:p>
            <a:r>
              <a:rPr lang="en-US" dirty="0">
                <a:solidFill>
                  <a:srgbClr val="000099"/>
                </a:solidFill>
              </a:rPr>
              <a:t>Paolo </a:t>
            </a:r>
            <a:r>
              <a:rPr lang="en-US" dirty="0" err="1">
                <a:solidFill>
                  <a:srgbClr val="000099"/>
                </a:solidFill>
              </a:rPr>
              <a:t>Moretti</a:t>
            </a:r>
            <a:r>
              <a:rPr lang="hu-HU" dirty="0">
                <a:solidFill>
                  <a:srgbClr val="000099"/>
                </a:solidFill>
              </a:rPr>
              <a:t> </a:t>
            </a:r>
            <a:r>
              <a:rPr lang="en-US" dirty="0">
                <a:solidFill>
                  <a:srgbClr val="000099"/>
                </a:solidFill>
              </a:rPr>
              <a:t>&amp; Miguel A. Muñoz</a:t>
            </a:r>
            <a:r>
              <a:rPr lang="hu-HU" dirty="0">
                <a:solidFill>
                  <a:srgbClr val="000099"/>
                </a:solidFill>
              </a:rPr>
              <a:t>, </a:t>
            </a:r>
            <a:r>
              <a:rPr lang="en-US" i="1" dirty="0">
                <a:solidFill>
                  <a:srgbClr val="000099"/>
                </a:solidFill>
              </a:rPr>
              <a:t>Nature Communications</a:t>
            </a:r>
            <a:r>
              <a:rPr lang="hu-HU" i="1" dirty="0">
                <a:solidFill>
                  <a:srgbClr val="000099"/>
                </a:solidFill>
              </a:rPr>
              <a:t>, 2013</a:t>
            </a:r>
            <a:endParaRPr lang="en-US" dirty="0">
              <a:solidFill>
                <a:srgbClr val="000099"/>
              </a:solidFill>
            </a:endParaRPr>
          </a:p>
        </p:txBody>
      </p:sp>
      <p:sp>
        <p:nvSpPr>
          <p:cNvPr id="39951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7D53B3F-9D8E-3042-8A42-AB961B09B002}" type="slidenum">
              <a:rPr lang="hu-HU" sz="1200">
                <a:latin typeface="Garamond" charset="0"/>
              </a:rPr>
              <a:pPr eaLnBrk="1" hangingPunct="1"/>
              <a:t>11</a:t>
            </a:fld>
            <a:endParaRPr lang="hu-HU" sz="1200">
              <a:latin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6096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4732" y="726785"/>
            <a:ext cx="8070516" cy="1470025"/>
          </a:xfrm>
        </p:spPr>
        <p:txBody>
          <a:bodyPr/>
          <a:lstStyle/>
          <a:p>
            <a:r>
              <a:rPr lang="en-US" b="1" dirty="0" smtClean="0"/>
              <a:t>Basic ideas of strong disorder RG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3" t="3230" r="6866" b="47523"/>
          <a:stretch>
            <a:fillRect/>
          </a:stretch>
        </p:blipFill>
        <p:spPr bwMode="auto">
          <a:xfrm>
            <a:off x="2226691" y="2770129"/>
            <a:ext cx="4687443" cy="3636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02222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4388" y="360638"/>
            <a:ext cx="8204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1. Motivations for disorder-dependent RG procedures</a:t>
            </a:r>
            <a:endParaRPr lang="en-US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42784" y="1128952"/>
            <a:ext cx="56676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Various descriptions of disordered systems</a:t>
            </a: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05482" y="1801381"/>
            <a:ext cx="60236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Approaches which start by averaging over the disorder</a:t>
            </a:r>
            <a:endParaRPr lang="en-US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442346" y="2320625"/>
            <a:ext cx="18164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Replica method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458011" y="2728302"/>
            <a:ext cx="2766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Supersymmetric</a:t>
            </a:r>
            <a:r>
              <a:rPr lang="en-US" sz="2000" dirty="0" smtClean="0"/>
              <a:t> method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1489378" y="3151658"/>
            <a:ext cx="21512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Dynamical method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642784" y="3672590"/>
            <a:ext cx="78919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Approaches which try to describe spatial heterogeneities of the disorder</a:t>
            </a:r>
            <a:endParaRPr lang="en-US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175817" y="4296295"/>
            <a:ext cx="46362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Scaling arguments on disorder fluctuations</a:t>
            </a:r>
            <a:endParaRPr lang="en-US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1222856" y="4970530"/>
            <a:ext cx="47651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Real space renormalizations on the disorder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468260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2008" y="344958"/>
            <a:ext cx="56442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Scaling arguments on disorder fluctuations</a:t>
            </a: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516228" y="2602863"/>
            <a:ext cx="7627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c) The Harris criterion – relevance  of weak disorder around a pure critical point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20037" y="3303560"/>
            <a:ext cx="3187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d) The theorem of </a:t>
            </a:r>
            <a:r>
              <a:rPr lang="en-US" dirty="0" err="1" smtClean="0"/>
              <a:t>Chayes</a:t>
            </a:r>
            <a:r>
              <a:rPr lang="en-US" dirty="0" smtClean="0"/>
              <a:t> et al - </a:t>
            </a:r>
            <a:endParaRPr lang="en-US" dirty="0"/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857" y="3552243"/>
            <a:ext cx="774700" cy="2413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7191" y="3998377"/>
            <a:ext cx="7511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e) The </a:t>
            </a:r>
            <a:r>
              <a:rPr lang="en-US" dirty="0" err="1" smtClean="0"/>
              <a:t>Imry</a:t>
            </a:r>
            <a:r>
              <a:rPr lang="en-US" dirty="0" smtClean="0"/>
              <a:t>-Ma argument – presence of domain walls in random-field systems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552093" y="4656944"/>
            <a:ext cx="62295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f) The theorem by </a:t>
            </a:r>
            <a:r>
              <a:rPr lang="en-US" dirty="0" err="1" smtClean="0"/>
              <a:t>Aizenman</a:t>
            </a:r>
            <a:r>
              <a:rPr lang="en-US" dirty="0" smtClean="0"/>
              <a:t> and </a:t>
            </a:r>
            <a:r>
              <a:rPr lang="en-US" dirty="0" err="1" smtClean="0"/>
              <a:t>Wehr</a:t>
            </a:r>
            <a:r>
              <a:rPr lang="en-US" dirty="0" smtClean="0"/>
              <a:t> </a:t>
            </a:r>
          </a:p>
          <a:p>
            <a:r>
              <a:rPr lang="en-US" dirty="0"/>
              <a:t> </a:t>
            </a:r>
            <a:r>
              <a:rPr lang="en-US" dirty="0" smtClean="0"/>
              <a:t>           – rounding of first-order transitions by quenched disorder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499767" y="1191673"/>
            <a:ext cx="5865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a) </a:t>
            </a:r>
            <a:r>
              <a:rPr lang="en-US" dirty="0" err="1" smtClean="0"/>
              <a:t>Lifshitz</a:t>
            </a:r>
            <a:r>
              <a:rPr lang="en-US" dirty="0" smtClean="0"/>
              <a:t> arguments – density of states near spectrum edges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499764" y="1834549"/>
            <a:ext cx="6019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b) Griffiths phases – rare ordered regions induced singularities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486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22856" y="522563"/>
            <a:ext cx="58029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Real space renormalizations on the disorder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740206" y="1160313"/>
            <a:ext cx="25606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Block renormalizations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2147841" y="1646389"/>
            <a:ext cx="2765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Migdal-Kadanoff</a:t>
            </a:r>
            <a:r>
              <a:rPr lang="en-US" dirty="0" smtClean="0"/>
              <a:t> procedure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47838" y="2101105"/>
            <a:ext cx="2826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RG on hierarchical networks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740220" y="2665583"/>
            <a:ext cx="49943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Functional RG for interfaces in random media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1787254" y="3214378"/>
            <a:ext cx="46014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Renormalization for disordered XY-models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1802931" y="3810215"/>
            <a:ext cx="58688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Phenomenological RG for spin glasses – droplet theory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1849964" y="4390370"/>
            <a:ext cx="58784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Ma-</a:t>
            </a:r>
            <a:r>
              <a:rPr lang="en-US" sz="2000" dirty="0" err="1" smtClean="0"/>
              <a:t>Dasgupta</a:t>
            </a:r>
            <a:r>
              <a:rPr lang="en-US" sz="2000" dirty="0" smtClean="0"/>
              <a:t> renormalization for quantum spin chains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2421166" y="4986209"/>
            <a:ext cx="24516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Daniel Fisher’s results</a:t>
            </a:r>
            <a:endParaRPr lang="en-US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3048289" y="5597725"/>
            <a:ext cx="3010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i) Infinite disorder fixed points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032609" y="6271961"/>
            <a:ext cx="2238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ii) Explicit calculations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4426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91064" y="423358"/>
            <a:ext cx="52462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2. Principles of strong disorder RG</a:t>
            </a:r>
            <a:endParaRPr lang="en-US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68206" y="1270073"/>
            <a:ext cx="80098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Dominance of disorder over thermal or quantum fluctuations</a:t>
            </a:r>
            <a:endParaRPr 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395307" y="1959988"/>
            <a:ext cx="34804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Pure systems: large degeneracy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1426667" y="2587183"/>
            <a:ext cx="47628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Disordered systems: order through disorder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1865632" y="3135981"/>
            <a:ext cx="43230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Example: ground state of a quantum system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335973" y="3653418"/>
            <a:ext cx="2692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S=1/2 AF Heisenberg chain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445716" y="4202215"/>
            <a:ext cx="6045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Pure: linear combination of all states composed from </a:t>
            </a:r>
            <a:r>
              <a:rPr lang="en-US" dirty="0" err="1" smtClean="0"/>
              <a:t>singulets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539782" y="4813732"/>
            <a:ext cx="3895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Random: one specific pairing of </a:t>
            </a:r>
            <a:r>
              <a:rPr lang="en-US" dirty="0" err="1" smtClean="0"/>
              <a:t>singlets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991064" y="5284129"/>
            <a:ext cx="3468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Example: classical (</a:t>
            </a:r>
            <a:r>
              <a:rPr lang="en-US" dirty="0" err="1" smtClean="0"/>
              <a:t>Ising</a:t>
            </a:r>
            <a:r>
              <a:rPr lang="en-US" dirty="0" smtClean="0"/>
              <a:t>) spin chain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743592" y="5817246"/>
            <a:ext cx="3570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Pure: domain-walls at all positions – </a:t>
            </a:r>
            <a:endParaRPr lang="en-US" dirty="0"/>
          </a:p>
        </p:txBody>
      </p:sp>
      <p:pic>
        <p:nvPicPr>
          <p:cNvPr id="16" name="Picture 15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350" y="5897455"/>
            <a:ext cx="1143000" cy="2159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727912" y="6366043"/>
            <a:ext cx="39934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Random: domain-walls at fixed positions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6976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01246" y="486077"/>
            <a:ext cx="66485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Notions of infinite and strong disorder fixed points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01684" y="1066233"/>
            <a:ext cx="48656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Possible </a:t>
            </a:r>
            <a:r>
              <a:rPr lang="en-US" sz="2000" dirty="0" err="1" smtClean="0"/>
              <a:t>behaviour</a:t>
            </a:r>
            <a:r>
              <a:rPr lang="en-US" sz="2000" dirty="0" smtClean="0"/>
              <a:t> of disorder at large scales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1207180" y="1740470"/>
            <a:ext cx="5429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a) Smaller and smaller without bound – pure fixed point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22855" y="2383346"/>
            <a:ext cx="6301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b)  Larger and larger without bound – infinite disorder fixed point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222855" y="2947822"/>
            <a:ext cx="6609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c) Converge to a finite level – conventional finite disorder fixed point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33041" y="3559339"/>
            <a:ext cx="32216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Strong disorder RG concerns: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18610" y="4264935"/>
            <a:ext cx="5162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b) Infinite disorder fixed points – at the critical points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802929" y="4939171"/>
            <a:ext cx="5269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c) Strong disorder fixed points – in the Griffiths phases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7429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4365" y="439037"/>
            <a:ext cx="82275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How to know if the disorder dominates at large scale</a:t>
            </a:r>
            <a:r>
              <a:rPr lang="en-US" sz="2800" dirty="0" smtClean="0"/>
              <a:t>?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329231" y="1599351"/>
            <a:ext cx="4531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Via a priori theoretical arguments?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23297" y="2743984"/>
            <a:ext cx="29986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Via numerical studies?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38971" y="3637739"/>
            <a:ext cx="5743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Assumption of strong disorder and its check.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93197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0656" y="407678"/>
            <a:ext cx="856015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Essential features of infinite disorder fixed points</a:t>
            </a:r>
            <a:endParaRPr lang="en-US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01685" y="1332792"/>
            <a:ext cx="78187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Strong dynamical anisotropy -  length scale       logarithm of the time-scale </a:t>
            </a:r>
            <a:endParaRPr lang="en-US" sz="2000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241" y="1466391"/>
            <a:ext cx="330200" cy="203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7360" y="2069748"/>
            <a:ext cx="73080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Ultra-slow dynamics – dynamical processes in logarithmic time-scale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533038" y="2806703"/>
            <a:ext cx="43381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Broad distribution of physical quantities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238536" y="3559339"/>
            <a:ext cx="6050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Distribution of c.f. m (magnetization) – is logarithmically broad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4207" y="4123816"/>
            <a:ext cx="3302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Appropriate scaling combination</a:t>
            </a:r>
            <a:r>
              <a:rPr lang="en-US" dirty="0" smtClean="0"/>
              <a:t>:</a:t>
            </a:r>
            <a:endParaRPr lang="en-US" dirty="0"/>
          </a:p>
        </p:txBody>
      </p:sp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405" y="4191324"/>
            <a:ext cx="838200" cy="30182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549888" y="4186535"/>
            <a:ext cx="1442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(         length)</a:t>
            </a:r>
            <a:endParaRPr lang="en-US" dirty="0"/>
          </a:p>
        </p:txBody>
      </p:sp>
      <p:pic>
        <p:nvPicPr>
          <p:cNvPr id="13" name="Picture 12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109" y="4263765"/>
            <a:ext cx="292100" cy="1905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27105" y="4813732"/>
            <a:ext cx="34606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Dominant effect of rare regions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1489378" y="5346849"/>
            <a:ext cx="6009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Typical region, with probability 1, the value say                          :       </a:t>
            </a:r>
            <a:endParaRPr lang="en-US" dirty="0"/>
          </a:p>
        </p:txBody>
      </p:sp>
      <p:pic>
        <p:nvPicPr>
          <p:cNvPr id="16" name="Picture 15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912" y="5448697"/>
            <a:ext cx="1511300" cy="2667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536409" y="5864286"/>
            <a:ext cx="5711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Rare region, with probability, say                    ,the value O(1)                                                  </a:t>
            </a:r>
            <a:endParaRPr lang="en-US" dirty="0"/>
          </a:p>
        </p:txBody>
      </p:sp>
      <p:pic>
        <p:nvPicPr>
          <p:cNvPr id="19" name="Picture 18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769" y="5966525"/>
            <a:ext cx="444500" cy="2032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536409" y="6397403"/>
            <a:ext cx="1621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Average value :  </a:t>
            </a:r>
            <a:endParaRPr lang="en-US" dirty="0"/>
          </a:p>
        </p:txBody>
      </p:sp>
      <p:pic>
        <p:nvPicPr>
          <p:cNvPr id="21" name="Picture 20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170" y="6499641"/>
            <a:ext cx="444500" cy="2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9613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10" grpId="0"/>
      <p:bldP spid="14" grpId="0"/>
      <p:bldP spid="15" grpId="0"/>
      <p:bldP spid="17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521328" y="1149685"/>
            <a:ext cx="7772400" cy="1082842"/>
          </a:xfrm>
        </p:spPr>
        <p:txBody>
          <a:bodyPr>
            <a:noAutofit/>
          </a:bodyPr>
          <a:lstStyle/>
          <a:p>
            <a:r>
              <a:rPr lang="hu-HU" sz="4800" b="1" dirty="0" smtClean="0">
                <a:solidFill>
                  <a:srgbClr val="0033CC"/>
                </a:solidFill>
                <a:latin typeface="Bookman Old Style"/>
                <a:cs typeface="Bookman Old Style"/>
              </a:rPr>
              <a:t>Fluctuations</a:t>
            </a:r>
            <a:endParaRPr lang="hu-HU" sz="4800" b="1" baseline="30000" dirty="0">
              <a:solidFill>
                <a:srgbClr val="0033CC"/>
              </a:solidFill>
              <a:latin typeface="Bookman Old Style"/>
              <a:cs typeface="Bookman Old Style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48686" y="2232527"/>
            <a:ext cx="6052859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200" b="1" dirty="0" smtClean="0">
                <a:solidFill>
                  <a:srgbClr val="0033CC"/>
                </a:solidFill>
                <a:latin typeface="Bookman Old Style"/>
                <a:ea typeface="+mj-ea"/>
                <a:cs typeface="Bookman Old Style"/>
              </a:rPr>
              <a:t>(It is the randomness rules)</a:t>
            </a:r>
            <a:endParaRPr lang="en-US" sz="3200" dirty="0"/>
          </a:p>
        </p:txBody>
      </p:sp>
      <p:sp>
        <p:nvSpPr>
          <p:cNvPr id="3" name="Rectangle 2"/>
          <p:cNvSpPr/>
          <p:nvPr/>
        </p:nvSpPr>
        <p:spPr>
          <a:xfrm>
            <a:off x="5565224" y="1405554"/>
            <a:ext cx="2696371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baseline="30000" dirty="0" smtClean="0">
                <a:solidFill>
                  <a:srgbClr val="0033CC"/>
                </a:solidFill>
                <a:latin typeface="Bookman Old Style"/>
                <a:cs typeface="Bookman Old Style"/>
              </a:rPr>
              <a:t>o</a:t>
            </a:r>
            <a:r>
              <a:rPr lang="hu-HU" sz="4800" b="1" baseline="30000" dirty="0" smtClean="0">
                <a:solidFill>
                  <a:srgbClr val="0033CC"/>
                </a:solidFill>
                <a:latin typeface="Bookman Old Style"/>
                <a:cs typeface="Bookman Old Style"/>
              </a:rPr>
              <a:t>n the cube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695112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85458" y="601579"/>
            <a:ext cx="49418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Example: surface magnetization</a:t>
            </a:r>
            <a:endParaRPr lang="en-US" sz="2800" b="1" dirty="0"/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11" y="1681079"/>
            <a:ext cx="4140200" cy="889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13171" y="1925056"/>
            <a:ext cx="22410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with fixed end-spin,</a:t>
            </a:r>
            <a:endParaRPr lang="en-US" sz="2000" dirty="0"/>
          </a:p>
        </p:txBody>
      </p:sp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624" y="2012616"/>
            <a:ext cx="901700" cy="279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08526" y="3181684"/>
            <a:ext cx="3292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surface magnetization at site </a:t>
            </a:r>
            <a:endParaRPr lang="en-US" dirty="0"/>
          </a:p>
        </p:txBody>
      </p:sp>
      <p:pic>
        <p:nvPicPr>
          <p:cNvPr id="10" name="Picture 9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395" y="3260892"/>
            <a:ext cx="635000" cy="215900"/>
          </a:xfrm>
          <a:prstGeom prst="rect">
            <a:avLst/>
          </a:prstGeom>
        </p:spPr>
      </p:pic>
      <p:pic>
        <p:nvPicPr>
          <p:cNvPr id="11" name="Picture 10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11" y="3574052"/>
            <a:ext cx="4102100" cy="11938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799263" y="4170952"/>
            <a:ext cx="3451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</a:t>
            </a:r>
            <a:r>
              <a:rPr lang="en-US" dirty="0" smtClean="0"/>
              <a:t>nvolves a </a:t>
            </a:r>
            <a:r>
              <a:rPr lang="en-US" dirty="0" err="1" smtClean="0"/>
              <a:t>Kesten</a:t>
            </a:r>
            <a:r>
              <a:rPr lang="en-US" dirty="0" smtClean="0"/>
              <a:t> random variable.</a:t>
            </a:r>
            <a:endParaRPr lang="en-US" dirty="0"/>
          </a:p>
        </p:txBody>
      </p:sp>
      <p:pic>
        <p:nvPicPr>
          <p:cNvPr id="13" name="Picture 12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42" y="5207668"/>
            <a:ext cx="1397000" cy="279400"/>
          </a:xfrm>
          <a:prstGeom prst="rect">
            <a:avLst/>
          </a:prstGeom>
        </p:spPr>
      </p:pic>
      <p:pic>
        <p:nvPicPr>
          <p:cNvPr id="14" name="Picture 13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11" y="5835984"/>
            <a:ext cx="1397000" cy="279400"/>
          </a:xfrm>
          <a:prstGeom prst="rect">
            <a:avLst/>
          </a:prstGeom>
        </p:spPr>
      </p:pic>
      <p:pic>
        <p:nvPicPr>
          <p:cNvPr id="16" name="Picture 15" descr="latex-image-1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158" y="5254122"/>
            <a:ext cx="1016000" cy="266700"/>
          </a:xfrm>
          <a:prstGeom prst="rect">
            <a:avLst/>
          </a:prstGeom>
        </p:spPr>
      </p:pic>
      <p:pic>
        <p:nvPicPr>
          <p:cNvPr id="17" name="Picture 16" descr="latex-image-1.pd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189" y="5816934"/>
            <a:ext cx="1473200" cy="31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9040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16" y="566157"/>
            <a:ext cx="4102100" cy="1193800"/>
          </a:xfrm>
          <a:prstGeom prst="rect">
            <a:avLst/>
          </a:prstGeom>
        </p:spPr>
      </p:pic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63" y="2453774"/>
            <a:ext cx="1397000" cy="279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12463" y="2453774"/>
            <a:ext cx="1957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dirty="0" smtClean="0"/>
              <a:t>t the critical point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48105" y="3582737"/>
            <a:ext cx="3692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 a typical sample with probability 1:</a:t>
            </a:r>
            <a:endParaRPr lang="en-US" dirty="0"/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168" y="3552658"/>
            <a:ext cx="3200400" cy="381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8316" y="4398211"/>
            <a:ext cx="26480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 a rare sample, in which:</a:t>
            </a:r>
            <a:endParaRPr lang="en-US" dirty="0"/>
          </a:p>
        </p:txBody>
      </p:sp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4112796"/>
            <a:ext cx="5143500" cy="927100"/>
          </a:xfrm>
          <a:prstGeom prst="rect">
            <a:avLst/>
          </a:prstGeom>
        </p:spPr>
      </p:pic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16" y="5201987"/>
            <a:ext cx="1701800" cy="317500"/>
          </a:xfrm>
          <a:prstGeom prst="rect">
            <a:avLst/>
          </a:prstGeom>
        </p:spPr>
      </p:pic>
      <p:pic>
        <p:nvPicPr>
          <p:cNvPr id="10" name="Picture 9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718" y="5183605"/>
            <a:ext cx="2273300" cy="381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855368" y="5183605"/>
            <a:ext cx="2249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dirty="0" smtClean="0"/>
              <a:t>s for a surviving walk</a:t>
            </a:r>
            <a:endParaRPr lang="en-US" dirty="0"/>
          </a:p>
        </p:txBody>
      </p:sp>
      <p:pic>
        <p:nvPicPr>
          <p:cNvPr id="12" name="Picture 11" descr="latex-image-1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92" y="6012447"/>
            <a:ext cx="53467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6686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0793" y="486077"/>
            <a:ext cx="64824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General features of Ma-</a:t>
            </a:r>
            <a:r>
              <a:rPr lang="en-US" sz="2800" b="1" dirty="0" err="1" smtClean="0"/>
              <a:t>Dasgupta</a:t>
            </a:r>
            <a:r>
              <a:rPr lang="en-US" sz="2800" b="1" dirty="0" smtClean="0"/>
              <a:t> RG rules</a:t>
            </a:r>
            <a:endParaRPr lang="en-US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36850" y="1254392"/>
            <a:ext cx="47870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Pure systems: RG involves a few parameters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736843" y="1803188"/>
            <a:ext cx="55787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Random systems: RG involves distribution functions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705495" y="2493105"/>
            <a:ext cx="45556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What is a strong disorder RG rule? </a:t>
            </a: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332597" y="3214381"/>
            <a:ext cx="74635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The renormalization concerns the extreme value of a random variable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395315" y="4374696"/>
            <a:ext cx="39519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The renormalization is local in space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79632" y="5033253"/>
            <a:ext cx="49827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New parameters are calculated </a:t>
            </a:r>
            <a:r>
              <a:rPr lang="en-US" sz="2000" dirty="0" err="1" smtClean="0">
                <a:solidFill>
                  <a:srgbClr val="000000"/>
                </a:solidFill>
              </a:rPr>
              <a:t>perturbatively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00788" y="3810218"/>
            <a:ext cx="4942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This sets the scale of the maximum of the variable: </a:t>
            </a:r>
            <a:endParaRPr lang="en-US" dirty="0"/>
          </a:p>
        </p:txBody>
      </p:sp>
      <p:pic>
        <p:nvPicPr>
          <p:cNvPr id="10" name="Picture 9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736" y="3918807"/>
            <a:ext cx="177800" cy="190500"/>
          </a:xfrm>
          <a:prstGeom prst="rect">
            <a:avLst/>
          </a:prstGeom>
        </p:spPr>
      </p:pic>
      <p:pic>
        <p:nvPicPr>
          <p:cNvPr id="11" name="Picture 10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834" y="5659276"/>
            <a:ext cx="177800" cy="1905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677505" y="5566367"/>
            <a:ext cx="56190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i</a:t>
            </a:r>
            <a:r>
              <a:rPr lang="en-US" sz="2000" dirty="0" smtClean="0">
                <a:solidFill>
                  <a:srgbClr val="000000"/>
                </a:solidFill>
              </a:rPr>
              <a:t>s reduced during renormalization, at the fixed point</a:t>
            </a:r>
            <a:endParaRPr lang="en-US" sz="2000" dirty="0">
              <a:solidFill>
                <a:srgbClr val="000000"/>
              </a:solidFill>
            </a:endParaRPr>
          </a:p>
        </p:txBody>
      </p:sp>
      <p:pic>
        <p:nvPicPr>
          <p:cNvPr id="13" name="Picture 12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365" y="5652927"/>
            <a:ext cx="749300" cy="2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09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Cím 1"/>
          <p:cNvSpPr>
            <a:spLocks noGrp="1"/>
          </p:cNvSpPr>
          <p:nvPr>
            <p:ph type="title"/>
          </p:nvPr>
        </p:nvSpPr>
        <p:spPr>
          <a:xfrm>
            <a:off x="285750" y="197605"/>
            <a:ext cx="8643938" cy="865187"/>
          </a:xfrm>
        </p:spPr>
        <p:txBody>
          <a:bodyPr/>
          <a:lstStyle/>
          <a:p>
            <a:r>
              <a:rPr lang="hu-HU" sz="3600" dirty="0" smtClean="0">
                <a:latin typeface="Garamond" charset="0"/>
              </a:rPr>
              <a:t>Block renormalization – uniform treatment</a:t>
            </a:r>
            <a:endParaRPr lang="hu-HU" sz="3600" dirty="0">
              <a:latin typeface="Garamond" charset="0"/>
            </a:endParaRPr>
          </a:p>
        </p:txBody>
      </p:sp>
      <p:pic>
        <p:nvPicPr>
          <p:cNvPr id="28676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143000"/>
            <a:ext cx="3548062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8678" name="Rectangle 3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2867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8681" name="Rectangle 6"/>
          <p:cNvSpPr>
            <a:spLocks noChangeArrowheads="1"/>
          </p:cNvSpPr>
          <p:nvPr/>
        </p:nvSpPr>
        <p:spPr bwMode="auto">
          <a:xfrm>
            <a:off x="0" y="112395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28682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8675" name="Dia számának helye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B331330-3E28-F74A-A2C6-FDC529D0A062}" type="slidenum">
              <a:rPr lang="hu-HU" sz="1200">
                <a:latin typeface="Garamond" charset="0"/>
              </a:rPr>
              <a:pPr eaLnBrk="1" hangingPunct="1"/>
              <a:t>23</a:t>
            </a:fld>
            <a:endParaRPr lang="hu-HU" sz="1200">
              <a:latin typeface="Garamond" charset="0"/>
            </a:endParaRPr>
          </a:p>
        </p:txBody>
      </p:sp>
      <p:pic>
        <p:nvPicPr>
          <p:cNvPr id="28680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4786313"/>
            <a:ext cx="172402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3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5000625"/>
            <a:ext cx="2124075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4" name="Szöveg helye 2"/>
          <p:cNvSpPr>
            <a:spLocks noGrp="1"/>
          </p:cNvSpPr>
          <p:nvPr>
            <p:ph type="body" sz="half" idx="1"/>
          </p:nvPr>
        </p:nvSpPr>
        <p:spPr>
          <a:xfrm>
            <a:off x="764664" y="1647990"/>
            <a:ext cx="7400925" cy="4400550"/>
          </a:xfrm>
        </p:spPr>
        <p:txBody>
          <a:bodyPr/>
          <a:lstStyle/>
          <a:p>
            <a:pPr>
              <a:buFont typeface="Wingdings" charset="0"/>
              <a:buNone/>
            </a:pPr>
            <a:endParaRPr lang="hu-HU" dirty="0">
              <a:latin typeface="Arial" charset="0"/>
            </a:endParaRPr>
          </a:p>
          <a:p>
            <a:r>
              <a:rPr lang="en-US" sz="2000" dirty="0" smtClean="0">
                <a:latin typeface="Times New Roman" charset="0"/>
                <a:cs typeface="Times New Roman" charset="0"/>
              </a:rPr>
              <a:t>F</a:t>
            </a:r>
            <a:r>
              <a:rPr lang="hu-HU" sz="2000" dirty="0" smtClean="0">
                <a:latin typeface="Times New Roman" charset="0"/>
                <a:cs typeface="Times New Roman" charset="0"/>
              </a:rPr>
              <a:t>or a block of size b=2</a:t>
            </a:r>
            <a:endParaRPr lang="hu-HU" sz="2000" dirty="0">
              <a:latin typeface="Times New Roman" charset="0"/>
              <a:cs typeface="Times New Roman" charset="0"/>
            </a:endParaRPr>
          </a:p>
          <a:p>
            <a:pPr>
              <a:buFont typeface="Wingdings" charset="0"/>
              <a:buNone/>
            </a:pPr>
            <a:endParaRPr lang="hu-HU" sz="2000" dirty="0">
              <a:latin typeface="Times New Roman" charset="0"/>
              <a:cs typeface="Times New Roman" charset="0"/>
            </a:endParaRPr>
          </a:p>
          <a:p>
            <a:pPr>
              <a:buFont typeface="Wingdings" charset="0"/>
              <a:buNone/>
            </a:pPr>
            <a:endParaRPr lang="hu-HU" sz="2000" dirty="0">
              <a:latin typeface="Times New Roman" charset="0"/>
              <a:cs typeface="Times New Roman" charset="0"/>
            </a:endParaRPr>
          </a:p>
          <a:p>
            <a:pPr>
              <a:buFont typeface="Wingdings" charset="0"/>
              <a:buNone/>
            </a:pPr>
            <a:endParaRPr lang="hu-HU" sz="2000" dirty="0">
              <a:latin typeface="Times New Roman" charset="0"/>
              <a:cs typeface="Times New Roman" charset="0"/>
            </a:endParaRPr>
          </a:p>
          <a:p>
            <a:pPr>
              <a:buFont typeface="Wingdings" charset="0"/>
              <a:buNone/>
            </a:pPr>
            <a:endParaRPr lang="hu-HU" sz="2000" dirty="0">
              <a:latin typeface="Times New Roman" charset="0"/>
              <a:cs typeface="Times New Roman" charset="0"/>
            </a:endParaRPr>
          </a:p>
          <a:p>
            <a:pPr>
              <a:buFont typeface="Wingdings" charset="0"/>
              <a:buNone/>
            </a:pPr>
            <a:endParaRPr lang="hu-HU" sz="2000" dirty="0">
              <a:latin typeface="Times New Roman" charset="0"/>
              <a:cs typeface="Times New Roman" charset="0"/>
            </a:endParaRPr>
          </a:p>
          <a:p>
            <a:pPr>
              <a:buFont typeface="Wingdings" charset="0"/>
              <a:buNone/>
            </a:pPr>
            <a:endParaRPr lang="hu-HU" sz="2000" dirty="0">
              <a:latin typeface="Times New Roman" charset="0"/>
              <a:cs typeface="Times New Roman" charset="0"/>
            </a:endParaRPr>
          </a:p>
          <a:p>
            <a:endParaRPr lang="hu-HU" sz="2000" dirty="0">
              <a:latin typeface="Arial" charset="0"/>
            </a:endParaRPr>
          </a:p>
          <a:p>
            <a:pPr>
              <a:buFont typeface="Wingdings" charset="0"/>
              <a:buNone/>
            </a:pPr>
            <a:endParaRPr lang="hu-HU" sz="2000" dirty="0">
              <a:latin typeface="Arial" charset="0"/>
            </a:endParaRPr>
          </a:p>
        </p:txBody>
      </p:sp>
      <p:pic>
        <p:nvPicPr>
          <p:cNvPr id="28685" name="Kép 14" descr="renorm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425" y="2581275"/>
            <a:ext cx="5391150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4" name="Rectangle 12"/>
          <p:cNvSpPr>
            <a:spLocks noChangeArrowheads="1"/>
          </p:cNvSpPr>
          <p:nvPr/>
        </p:nvSpPr>
        <p:spPr bwMode="auto">
          <a:xfrm>
            <a:off x="0" y="771525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4625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Cím 1"/>
          <p:cNvSpPr>
            <a:spLocks noGrp="1"/>
          </p:cNvSpPr>
          <p:nvPr>
            <p:ph type="title"/>
          </p:nvPr>
        </p:nvSpPr>
        <p:spPr>
          <a:xfrm>
            <a:off x="152070" y="272382"/>
            <a:ext cx="8858250" cy="571500"/>
          </a:xfrm>
        </p:spPr>
        <p:txBody>
          <a:bodyPr>
            <a:normAutofit fontScale="90000"/>
          </a:bodyPr>
          <a:lstStyle/>
          <a:p>
            <a:r>
              <a:rPr lang="hu-HU" sz="3600" dirty="0" smtClean="0">
                <a:latin typeface="Garamond" charset="0"/>
              </a:rPr>
              <a:t>Transformation at the fixed point</a:t>
            </a:r>
            <a:endParaRPr lang="hu-HU" sz="3600" dirty="0">
              <a:latin typeface="Garamond" charset="0"/>
            </a:endParaRPr>
          </a:p>
        </p:txBody>
      </p:sp>
      <p:sp>
        <p:nvSpPr>
          <p:cNvPr id="33794" name="Szöveg helye 2"/>
          <p:cNvSpPr>
            <a:spLocks noGrp="1"/>
          </p:cNvSpPr>
          <p:nvPr>
            <p:ph type="body" sz="half" idx="1"/>
          </p:nvPr>
        </p:nvSpPr>
        <p:spPr>
          <a:xfrm>
            <a:off x="457200" y="928688"/>
            <a:ext cx="4038600" cy="5202237"/>
          </a:xfrm>
        </p:spPr>
        <p:txBody>
          <a:bodyPr>
            <a:normAutofit fontScale="92500" lnSpcReduction="10000"/>
          </a:bodyPr>
          <a:lstStyle/>
          <a:p>
            <a:pPr>
              <a:buFont typeface="Wingdings" charset="0"/>
              <a:buNone/>
            </a:pPr>
            <a:r>
              <a:rPr lang="en-US" sz="2000" dirty="0" smtClean="0">
                <a:latin typeface="Arial" charset="0"/>
              </a:rPr>
              <a:t>H</a:t>
            </a:r>
            <a:r>
              <a:rPr lang="hu-HU" sz="2000" dirty="0" smtClean="0">
                <a:latin typeface="Arial" charset="0"/>
              </a:rPr>
              <a:t>omogeneous system:</a:t>
            </a:r>
            <a:endParaRPr lang="hu-HU" sz="2000" dirty="0">
              <a:latin typeface="Arial" charset="0"/>
            </a:endParaRPr>
          </a:p>
          <a:p>
            <a:pPr>
              <a:buFont typeface="Wingdings" charset="0"/>
              <a:buNone/>
            </a:pPr>
            <a:endParaRPr lang="hu-HU" sz="2000" dirty="0">
              <a:latin typeface="Arial" charset="0"/>
            </a:endParaRPr>
          </a:p>
          <a:p>
            <a:pPr>
              <a:buFont typeface="Wingdings" charset="0"/>
              <a:buNone/>
            </a:pPr>
            <a:r>
              <a:rPr lang="hu-HU" sz="2000" dirty="0" smtClean="0">
                <a:latin typeface="Arial" charset="0"/>
              </a:rPr>
              <a:t>Fixed point</a:t>
            </a:r>
            <a:r>
              <a:rPr lang="hu-HU" sz="2000" dirty="0">
                <a:latin typeface="Arial" charset="0"/>
              </a:rPr>
              <a:t>:</a:t>
            </a:r>
          </a:p>
          <a:p>
            <a:pPr>
              <a:buFont typeface="Wingdings" charset="0"/>
              <a:buNone/>
            </a:pPr>
            <a:endParaRPr lang="hu-HU" sz="2000" dirty="0">
              <a:latin typeface="Arial" charset="0"/>
            </a:endParaRPr>
          </a:p>
          <a:p>
            <a:pPr>
              <a:buFont typeface="Wingdings" charset="0"/>
              <a:buNone/>
            </a:pPr>
            <a:endParaRPr lang="hu-HU" sz="2000" dirty="0">
              <a:latin typeface="Arial" charset="0"/>
            </a:endParaRPr>
          </a:p>
          <a:p>
            <a:pPr>
              <a:buFont typeface="Wingdings" charset="0"/>
              <a:buNone/>
            </a:pPr>
            <a:r>
              <a:rPr lang="en-US" sz="2000" dirty="0" smtClean="0">
                <a:latin typeface="Arial" charset="0"/>
              </a:rPr>
              <a:t>C</a:t>
            </a:r>
            <a:r>
              <a:rPr lang="hu-HU" sz="2000" dirty="0" smtClean="0">
                <a:latin typeface="Arial" charset="0"/>
              </a:rPr>
              <a:t>ritical exponents:</a:t>
            </a:r>
            <a:endParaRPr lang="hu-HU" sz="2000" dirty="0">
              <a:latin typeface="Arial" charset="0"/>
            </a:endParaRPr>
          </a:p>
          <a:p>
            <a:pPr>
              <a:buFont typeface="Wingdings" charset="0"/>
              <a:buNone/>
            </a:pPr>
            <a:endParaRPr lang="hu-HU" sz="2000" dirty="0">
              <a:latin typeface="Arial" charset="0"/>
            </a:endParaRPr>
          </a:p>
          <a:p>
            <a:pPr>
              <a:buFont typeface="Wingdings" charset="0"/>
              <a:buNone/>
            </a:pPr>
            <a:endParaRPr lang="hu-HU" sz="2000" dirty="0">
              <a:latin typeface="Arial" charset="0"/>
            </a:endParaRPr>
          </a:p>
          <a:p>
            <a:pPr>
              <a:buFont typeface="Wingdings" charset="0"/>
              <a:buNone/>
            </a:pPr>
            <a:endParaRPr lang="hu-HU" sz="2000" dirty="0">
              <a:latin typeface="Arial" charset="0"/>
            </a:endParaRPr>
          </a:p>
          <a:p>
            <a:pPr>
              <a:buFont typeface="Wingdings" charset="0"/>
              <a:buNone/>
            </a:pPr>
            <a:r>
              <a:rPr lang="hu-HU" sz="2000" dirty="0">
                <a:solidFill>
                  <a:srgbClr val="0070C0"/>
                </a:solidFill>
                <a:latin typeface="Arial" charset="0"/>
              </a:rPr>
              <a:t>z</a:t>
            </a:r>
            <a:r>
              <a:rPr lang="hu-HU" sz="2000" dirty="0" smtClean="0">
                <a:latin typeface="Arial" charset="0"/>
              </a:rPr>
              <a:t>: dynamical exponent</a:t>
            </a:r>
          </a:p>
          <a:p>
            <a:pPr>
              <a:buFont typeface="Wingdings" charset="0"/>
              <a:buNone/>
            </a:pPr>
            <a:endParaRPr lang="hu-HU" sz="2000" dirty="0">
              <a:latin typeface="Arial" charset="0"/>
            </a:endParaRPr>
          </a:p>
          <a:p>
            <a:pPr>
              <a:buFont typeface="Wingdings" charset="0"/>
              <a:buNone/>
            </a:pPr>
            <a:r>
              <a:rPr lang="en-US" sz="2000" dirty="0" smtClean="0">
                <a:latin typeface="Arial" charset="0"/>
              </a:rPr>
              <a:t>L</a:t>
            </a:r>
            <a:r>
              <a:rPr lang="hu-HU" sz="2000" dirty="0" smtClean="0">
                <a:latin typeface="Arial" charset="0"/>
              </a:rPr>
              <a:t>inearised transf. </a:t>
            </a:r>
            <a:r>
              <a:rPr lang="en-US" sz="2000" dirty="0">
                <a:latin typeface="Arial" charset="0"/>
              </a:rPr>
              <a:t>a</a:t>
            </a:r>
            <a:r>
              <a:rPr lang="hu-HU" sz="2000" dirty="0" smtClean="0">
                <a:latin typeface="Arial" charset="0"/>
              </a:rPr>
              <a:t>t the fixed point:</a:t>
            </a:r>
            <a:endParaRPr lang="hu-HU" sz="2000" dirty="0">
              <a:latin typeface="Arial" charset="0"/>
            </a:endParaRPr>
          </a:p>
          <a:p>
            <a:pPr>
              <a:buFont typeface="Wingdings" charset="0"/>
              <a:buNone/>
            </a:pPr>
            <a:endParaRPr lang="hu-HU" sz="2000" dirty="0">
              <a:latin typeface="Arial" charset="0"/>
            </a:endParaRPr>
          </a:p>
          <a:p>
            <a:pPr>
              <a:buFont typeface="Wingdings" charset="0"/>
              <a:buNone/>
            </a:pPr>
            <a:endParaRPr lang="hu-HU" sz="2000" dirty="0">
              <a:latin typeface="Arial" charset="0"/>
            </a:endParaRPr>
          </a:p>
          <a:p>
            <a:pPr>
              <a:buFont typeface="Wingdings" charset="0"/>
              <a:buNone/>
            </a:pPr>
            <a:r>
              <a:rPr lang="hu-HU" sz="2000" dirty="0">
                <a:latin typeface="Arial" charset="0"/>
              </a:rPr>
              <a:t>   </a:t>
            </a:r>
          </a:p>
          <a:p>
            <a:pPr>
              <a:buFont typeface="Wingdings" charset="0"/>
              <a:buNone/>
            </a:pPr>
            <a:r>
              <a:rPr lang="hu-HU" sz="2000" dirty="0">
                <a:latin typeface="Arial" charset="0"/>
              </a:rPr>
              <a:t>   </a:t>
            </a:r>
            <a:r>
              <a:rPr lang="hu-HU" sz="2000" dirty="0" smtClean="0">
                <a:latin typeface="Arial" charset="0"/>
              </a:rPr>
              <a:t> : correlation-length exponent</a:t>
            </a:r>
            <a:endParaRPr lang="hu-HU" sz="2000" dirty="0">
              <a:latin typeface="Arial" charset="0"/>
            </a:endParaRPr>
          </a:p>
        </p:txBody>
      </p:sp>
      <p:sp>
        <p:nvSpPr>
          <p:cNvPr id="33795" name="Tartalom helye 3"/>
          <p:cNvSpPr>
            <a:spLocks noGrp="1"/>
          </p:cNvSpPr>
          <p:nvPr>
            <p:ph sz="half" idx="2"/>
          </p:nvPr>
        </p:nvSpPr>
        <p:spPr>
          <a:xfrm>
            <a:off x="4648200" y="928688"/>
            <a:ext cx="4038600" cy="5202237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sz="2000" dirty="0" smtClean="0">
                <a:latin typeface="Arial" charset="0"/>
              </a:rPr>
              <a:t>D</a:t>
            </a:r>
            <a:r>
              <a:rPr lang="hu-HU" sz="2000" dirty="0" smtClean="0">
                <a:latin typeface="Arial" charset="0"/>
              </a:rPr>
              <a:t>isordered system:</a:t>
            </a:r>
            <a:endParaRPr lang="hu-HU" sz="2000" dirty="0">
              <a:latin typeface="Arial" charset="0"/>
            </a:endParaRPr>
          </a:p>
          <a:p>
            <a:pPr>
              <a:buFont typeface="Wingdings" charset="0"/>
              <a:buNone/>
            </a:pPr>
            <a:r>
              <a:rPr lang="hu-HU" sz="2000" dirty="0">
                <a:latin typeface="Arial" charset="0"/>
              </a:rPr>
              <a:t>           : </a:t>
            </a:r>
            <a:r>
              <a:rPr lang="hu-HU" sz="2000" dirty="0" smtClean="0">
                <a:latin typeface="Arial" charset="0"/>
              </a:rPr>
              <a:t>initially of Gaussian form </a:t>
            </a:r>
          </a:p>
          <a:p>
            <a:pPr>
              <a:buFont typeface="Wingdings" charset="0"/>
              <a:buNone/>
            </a:pPr>
            <a:endParaRPr lang="hu-HU" sz="2000" dirty="0">
              <a:latin typeface="Arial" charset="0"/>
            </a:endParaRPr>
          </a:p>
          <a:p>
            <a:pPr>
              <a:buFont typeface="Wingdings" charset="0"/>
              <a:buNone/>
            </a:pPr>
            <a:endParaRPr lang="hu-HU" sz="2000" dirty="0">
              <a:latin typeface="Arial" charset="0"/>
            </a:endParaRPr>
          </a:p>
          <a:p>
            <a:pPr>
              <a:buFont typeface="Wingdings" charset="0"/>
              <a:buNone/>
            </a:pPr>
            <a:endParaRPr lang="hu-HU" sz="2000" dirty="0">
              <a:latin typeface="Arial" charset="0"/>
            </a:endParaRPr>
          </a:p>
          <a:p>
            <a:pPr>
              <a:buFont typeface="Wingdings" charset="0"/>
              <a:buNone/>
            </a:pPr>
            <a:endParaRPr lang="hu-HU" sz="2000" dirty="0">
              <a:latin typeface="Arial" charset="0"/>
            </a:endParaRPr>
          </a:p>
          <a:p>
            <a:pPr>
              <a:buFont typeface="Wingdings" charset="0"/>
              <a:buNone/>
            </a:pPr>
            <a:endParaRPr lang="hu-HU" sz="2000" dirty="0">
              <a:latin typeface="Arial" charset="0"/>
            </a:endParaRPr>
          </a:p>
          <a:p>
            <a:pPr>
              <a:buFont typeface="Wingdings" charset="0"/>
              <a:buNone/>
            </a:pPr>
            <a:endParaRPr lang="hu-HU" sz="2000" dirty="0">
              <a:latin typeface="Arial" charset="0"/>
            </a:endParaRPr>
          </a:p>
          <a:p>
            <a:pPr>
              <a:buFont typeface="Wingdings" charset="0"/>
              <a:buNone/>
            </a:pPr>
            <a:endParaRPr lang="hu-HU" sz="2000" dirty="0">
              <a:latin typeface="Arial" charset="0"/>
            </a:endParaRPr>
          </a:p>
          <a:p>
            <a:pPr>
              <a:buFont typeface="Wingdings" charset="0"/>
              <a:buNone/>
            </a:pPr>
            <a:endParaRPr lang="hu-HU" sz="2000" dirty="0">
              <a:latin typeface="Arial" charset="0"/>
            </a:endParaRPr>
          </a:p>
          <a:p>
            <a:pPr>
              <a:buFont typeface="Wingdings" charset="0"/>
              <a:buNone/>
            </a:pPr>
            <a:endParaRPr lang="hu-HU" sz="2000" dirty="0">
              <a:latin typeface="Arial" charset="0"/>
            </a:endParaRPr>
          </a:p>
          <a:p>
            <a:pPr>
              <a:buFont typeface="Wingdings" charset="0"/>
              <a:buNone/>
            </a:pPr>
            <a:endParaRPr lang="hu-HU" sz="2000" dirty="0">
              <a:latin typeface="Arial" charset="0"/>
            </a:endParaRPr>
          </a:p>
          <a:p>
            <a:pPr>
              <a:buFont typeface="Wingdings" charset="0"/>
              <a:buNone/>
            </a:pPr>
            <a:r>
              <a:rPr lang="hu-HU" sz="2000" dirty="0" smtClean="0">
                <a:latin typeface="Arial" charset="0"/>
              </a:rPr>
              <a:t>How it behaves after repeated use of the transformation?</a:t>
            </a:r>
            <a:endParaRPr lang="hu-HU" sz="2000" dirty="0">
              <a:latin typeface="Arial" charset="0"/>
            </a:endParaRPr>
          </a:p>
          <a:p>
            <a:pPr>
              <a:buFont typeface="Wingdings" charset="0"/>
              <a:buNone/>
            </a:pPr>
            <a:endParaRPr lang="hu-HU" sz="2000" dirty="0">
              <a:latin typeface="Arial" charset="0"/>
            </a:endParaRPr>
          </a:p>
        </p:txBody>
      </p:sp>
      <p:sp>
        <p:nvSpPr>
          <p:cNvPr id="33796" name="Dia számának helye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D13F6C2-CB6C-804A-BEFE-A6EA7DAC07BD}" type="slidenum">
              <a:rPr lang="hu-HU" sz="1200">
                <a:latin typeface="Garamond" charset="0"/>
              </a:rPr>
              <a:pPr eaLnBrk="1" hangingPunct="1"/>
              <a:t>24</a:t>
            </a:fld>
            <a:endParaRPr lang="hu-HU" sz="1200">
              <a:latin typeface="Garamond" charset="0"/>
            </a:endParaRPr>
          </a:p>
        </p:txBody>
      </p:sp>
      <p:pic>
        <p:nvPicPr>
          <p:cNvPr id="33798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194" y="928688"/>
            <a:ext cx="73342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0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33801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631" y="1214438"/>
            <a:ext cx="61912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3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33804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047" y="1777167"/>
            <a:ext cx="139065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5" name="Rectangle 9"/>
          <p:cNvSpPr>
            <a:spLocks noChangeArrowheads="1"/>
          </p:cNvSpPr>
          <p:nvPr/>
        </p:nvSpPr>
        <p:spPr bwMode="auto">
          <a:xfrm>
            <a:off x="0" y="1190625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33806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33807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2974064"/>
            <a:ext cx="127635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8" name="Rectangle 12"/>
          <p:cNvSpPr>
            <a:spLocks noChangeArrowheads="1"/>
          </p:cNvSpPr>
          <p:nvPr/>
        </p:nvSpPr>
        <p:spPr bwMode="auto">
          <a:xfrm>
            <a:off x="0" y="1190625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33809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33810" name="Picture 1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4915820"/>
            <a:ext cx="42005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11" name="Rectangle 15"/>
          <p:cNvSpPr>
            <a:spLocks noChangeArrowheads="1"/>
          </p:cNvSpPr>
          <p:nvPr/>
        </p:nvSpPr>
        <p:spPr bwMode="auto">
          <a:xfrm>
            <a:off x="0" y="116205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33812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33813" name="Picture 1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5715000"/>
            <a:ext cx="1524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14" name="Rectangle 18"/>
          <p:cNvSpPr>
            <a:spLocks noChangeArrowheads="1"/>
          </p:cNvSpPr>
          <p:nvPr/>
        </p:nvSpPr>
        <p:spPr bwMode="auto">
          <a:xfrm>
            <a:off x="0" y="752475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33815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33816" name="Picture 19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1357313"/>
            <a:ext cx="52387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17" name="Rectangle 21"/>
          <p:cNvSpPr>
            <a:spLocks noChangeArrowheads="1"/>
          </p:cNvSpPr>
          <p:nvPr/>
        </p:nvSpPr>
        <p:spPr bwMode="auto">
          <a:xfrm>
            <a:off x="0" y="752475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33818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3819" name="Rectangle 24"/>
          <p:cNvSpPr>
            <a:spLocks noChangeArrowheads="1"/>
          </p:cNvSpPr>
          <p:nvPr/>
        </p:nvSpPr>
        <p:spPr bwMode="auto">
          <a:xfrm>
            <a:off x="0" y="752475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pic>
        <p:nvPicPr>
          <p:cNvPr id="33820" name="Kép 31" descr="h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1928813"/>
            <a:ext cx="2357438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21" name="Kép 32" descr="J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3500438"/>
            <a:ext cx="2214563" cy="175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4213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9356" y="564477"/>
            <a:ext cx="7218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Example: RG rule for the random transverse </a:t>
            </a:r>
            <a:r>
              <a:rPr lang="en-US" sz="2400" b="1" dirty="0" err="1" smtClean="0"/>
              <a:t>Ising</a:t>
            </a:r>
            <a:r>
              <a:rPr lang="en-US" sz="2400" b="1" dirty="0" smtClean="0"/>
              <a:t> chain</a:t>
            </a:r>
            <a:endParaRPr lang="en-US" sz="2400" b="1" dirty="0"/>
          </a:p>
        </p:txBody>
      </p:sp>
      <p:pic>
        <p:nvPicPr>
          <p:cNvPr id="3" name="Picture 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45"/>
          <a:stretch>
            <a:fillRect/>
          </a:stretch>
        </p:blipFill>
        <p:spPr bwMode="auto">
          <a:xfrm>
            <a:off x="1258888" y="1585913"/>
            <a:ext cx="28797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613" y="1633538"/>
            <a:ext cx="4124325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131"/>
          <a:stretch>
            <a:fillRect/>
          </a:stretch>
        </p:blipFill>
        <p:spPr bwMode="auto">
          <a:xfrm>
            <a:off x="1307509" y="2634053"/>
            <a:ext cx="28797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44470" y="4202215"/>
            <a:ext cx="5871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Probability distributions for:                 and                at RG scale    </a:t>
            </a:r>
            <a:endParaRPr lang="en-US" dirty="0"/>
          </a:p>
        </p:txBody>
      </p:sp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793" y="4295124"/>
            <a:ext cx="177800" cy="190500"/>
          </a:xfrm>
          <a:prstGeom prst="rect">
            <a:avLst/>
          </a:prstGeom>
        </p:spPr>
      </p:pic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481" y="4272704"/>
            <a:ext cx="660400" cy="266700"/>
          </a:xfrm>
          <a:prstGeom prst="rect">
            <a:avLst/>
          </a:prstGeom>
        </p:spPr>
      </p:pic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634" y="4272704"/>
            <a:ext cx="673100" cy="2667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13111" y="5017571"/>
            <a:ext cx="6535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Due to local decimation rules one can write closed RG equations for </a:t>
            </a:r>
            <a:endParaRPr lang="en-US" dirty="0"/>
          </a:p>
        </p:txBody>
      </p:sp>
      <p:pic>
        <p:nvPicPr>
          <p:cNvPr id="12" name="Picture 11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825" y="5710860"/>
            <a:ext cx="660400" cy="2667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280008" y="5629086"/>
            <a:ext cx="53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and</a:t>
            </a:r>
            <a:endParaRPr lang="en-US" dirty="0"/>
          </a:p>
        </p:txBody>
      </p:sp>
      <p:pic>
        <p:nvPicPr>
          <p:cNvPr id="14" name="Picture 13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634" y="5710860"/>
            <a:ext cx="6731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1585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0" grpId="0"/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6104" y="564477"/>
            <a:ext cx="60176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Classical example: RG rule for the Sinai model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987693" y="1411192"/>
            <a:ext cx="5608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disorder consists of random forces            at position  </a:t>
            </a:r>
            <a:r>
              <a:rPr lang="en-US" i="1" dirty="0" smtClean="0"/>
              <a:t>i</a:t>
            </a:r>
            <a:endParaRPr lang="en-US" i="1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276" y="1478701"/>
            <a:ext cx="177800" cy="241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19047" y="1897269"/>
            <a:ext cx="5575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Extrema</a:t>
            </a:r>
            <a:r>
              <a:rPr lang="en-US" dirty="0" smtClean="0"/>
              <a:t> of the associated random potential:                       .</a:t>
            </a:r>
            <a:endParaRPr lang="en-US" dirty="0"/>
          </a:p>
        </p:txBody>
      </p:sp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1223" y="1713758"/>
            <a:ext cx="1422400" cy="7747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97437" y="2524465"/>
            <a:ext cx="4865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Grouping the consecutive forces of the same sign: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71998" y="3135982"/>
            <a:ext cx="5519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Barriers of descending forces                    ascending </a:t>
            </a:r>
            <a:r>
              <a:rPr lang="en-US" dirty="0"/>
              <a:t>forces   </a:t>
            </a:r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10" name="Picture 9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185" y="3187421"/>
            <a:ext cx="889000" cy="304800"/>
          </a:xfrm>
          <a:prstGeom prst="rect">
            <a:avLst/>
          </a:prstGeom>
        </p:spPr>
      </p:pic>
      <p:pic>
        <p:nvPicPr>
          <p:cNvPr id="11" name="Picture 10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519" y="3200121"/>
            <a:ext cx="889000" cy="2794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81759" y="3637739"/>
            <a:ext cx="3605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RG rule: choose the smallest barrier: </a:t>
            </a:r>
            <a:endParaRPr lang="en-US" dirty="0"/>
          </a:p>
        </p:txBody>
      </p:sp>
      <p:pic>
        <p:nvPicPr>
          <p:cNvPr id="13" name="Picture 12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094" y="3689178"/>
            <a:ext cx="1968500" cy="3048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835452" y="3684778"/>
            <a:ext cx="1659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dirty="0" smtClean="0"/>
              <a:t>nd eliminate it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8527" y="4314889"/>
            <a:ext cx="4445000" cy="1143000"/>
          </a:xfrm>
          <a:prstGeom prst="rect">
            <a:avLst/>
          </a:prstGeom>
        </p:spPr>
      </p:pic>
      <p:pic>
        <p:nvPicPr>
          <p:cNvPr id="16" name="Picture 15" descr="latex-image-1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572" y="4288492"/>
            <a:ext cx="2463800" cy="279400"/>
          </a:xfrm>
          <a:prstGeom prst="rect">
            <a:avLst/>
          </a:prstGeom>
        </p:spPr>
      </p:pic>
      <p:pic>
        <p:nvPicPr>
          <p:cNvPr id="17" name="Picture 16" descr="latex-image-1.pd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923" y="4770546"/>
            <a:ext cx="2451100" cy="2921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188537" y="5681761"/>
            <a:ext cx="6208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Relation with the RG rules of the random transverse </a:t>
            </a:r>
            <a:r>
              <a:rPr lang="en-US" dirty="0" err="1" smtClean="0"/>
              <a:t>Ising</a:t>
            </a:r>
            <a:r>
              <a:rPr lang="en-US" dirty="0" smtClean="0"/>
              <a:t> model:</a:t>
            </a:r>
            <a:endParaRPr lang="en-US" dirty="0"/>
          </a:p>
        </p:txBody>
      </p:sp>
      <p:pic>
        <p:nvPicPr>
          <p:cNvPr id="19" name="Picture 18" descr="latex-image-1.pd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39" y="6229407"/>
            <a:ext cx="1397000" cy="304800"/>
          </a:xfrm>
          <a:prstGeom prst="rect">
            <a:avLst/>
          </a:prstGeom>
        </p:spPr>
      </p:pic>
      <p:pic>
        <p:nvPicPr>
          <p:cNvPr id="20" name="Picture 19" descr="latex-image-1.pd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950" y="6264737"/>
            <a:ext cx="1409700" cy="266700"/>
          </a:xfrm>
          <a:prstGeom prst="rect">
            <a:avLst/>
          </a:prstGeom>
        </p:spPr>
      </p:pic>
      <p:pic>
        <p:nvPicPr>
          <p:cNvPr id="21" name="Picture 20" descr="latex-image-1.pdf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736" y="6270276"/>
            <a:ext cx="1168400" cy="19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462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9" grpId="0"/>
      <p:bldP spid="12" grpId="0"/>
      <p:bldP spid="14" grpId="0"/>
      <p:bldP spid="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1287" y="651205"/>
            <a:ext cx="6332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Iteration and convergence towards a fixed point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88540" y="1351250"/>
            <a:ext cx="23062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Numerically, for d&gt;1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1188540" y="1921055"/>
            <a:ext cx="35214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Analytically in some d=1 models</a:t>
            </a:r>
            <a:endParaRPr lang="en-US" sz="2000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889" y="1649760"/>
            <a:ext cx="749300" cy="203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14076" y="2507140"/>
            <a:ext cx="55509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Infinite disorder fixed point (critical point)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237390" y="3239744"/>
            <a:ext cx="29672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This is the symmetric case:</a:t>
            </a:r>
            <a:endParaRPr lang="en-US" sz="2000" dirty="0"/>
          </a:p>
        </p:txBody>
      </p:sp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065" y="3295405"/>
            <a:ext cx="2235200" cy="279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69945" y="3744427"/>
            <a:ext cx="18646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Scaling variable:</a:t>
            </a:r>
            <a:endParaRPr lang="en-US" sz="2000" dirty="0"/>
          </a:p>
        </p:txBody>
      </p:sp>
      <p:pic>
        <p:nvPicPr>
          <p:cNvPr id="10" name="Picture 9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730" y="3822719"/>
            <a:ext cx="1612900" cy="2667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318788" y="4395632"/>
            <a:ext cx="27000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Fixed-point distribution:</a:t>
            </a:r>
            <a:endParaRPr lang="en-US" sz="2000" dirty="0"/>
          </a:p>
        </p:txBody>
      </p:sp>
      <p:pic>
        <p:nvPicPr>
          <p:cNvPr id="13" name="Picture 12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411" y="4441364"/>
            <a:ext cx="2349500" cy="2667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66476" y="5036438"/>
            <a:ext cx="58571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Strong disorder fixed point (Griffiths phases)</a:t>
            </a:r>
            <a:endParaRPr lang="en-US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465319" y="5649201"/>
            <a:ext cx="25499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This is the biased case:</a:t>
            </a:r>
            <a:endParaRPr lang="en-US" sz="2000" dirty="0"/>
          </a:p>
        </p:txBody>
      </p:sp>
      <p:pic>
        <p:nvPicPr>
          <p:cNvPr id="18" name="Picture 17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179" y="5721143"/>
            <a:ext cx="3581400" cy="2794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481603" y="6170165"/>
            <a:ext cx="42628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 parameter of solutions depending on </a:t>
            </a:r>
            <a:endParaRPr lang="en-US" sz="2000" dirty="0"/>
          </a:p>
        </p:txBody>
      </p:sp>
      <p:pic>
        <p:nvPicPr>
          <p:cNvPr id="21" name="Picture 20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865" y="6244876"/>
            <a:ext cx="139700" cy="24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277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2" grpId="0"/>
      <p:bldP spid="14" grpId="0"/>
      <p:bldP spid="15" grpId="0"/>
      <p:bldP spid="1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81608" y="472123"/>
            <a:ext cx="63073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Auxiliary variables and scaling exponents</a:t>
            </a:r>
            <a:endParaRPr lang="en-US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51253" y="1383810"/>
            <a:ext cx="7926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There are auxiliary variables, which are associated with bonds and/or sites</a:t>
            </a:r>
          </a:p>
          <a:p>
            <a:r>
              <a:rPr lang="en-US" sz="2000" dirty="0" smtClean="0"/>
              <a:t> and follow specific RG rules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960599" y="2311777"/>
            <a:ext cx="14167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For lengths:</a:t>
            </a:r>
            <a:endParaRPr lang="en-US" sz="2000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806" y="2432559"/>
            <a:ext cx="1892300" cy="279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44320" y="3076942"/>
            <a:ext cx="2784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For the magnetic moments: </a:t>
            </a:r>
            <a:endParaRPr lang="en-US" dirty="0"/>
          </a:p>
        </p:txBody>
      </p:sp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5593" y="3177864"/>
            <a:ext cx="1574800" cy="254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42005" y="3776988"/>
            <a:ext cx="1144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Generally: </a:t>
            </a:r>
            <a:endParaRPr lang="en-US" dirty="0"/>
          </a:p>
        </p:txBody>
      </p:sp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39" y="3816369"/>
            <a:ext cx="2679700" cy="2794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90849" y="4558433"/>
            <a:ext cx="1880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At the fixed point: </a:t>
            </a:r>
            <a:endParaRPr lang="en-US" dirty="0"/>
          </a:p>
        </p:txBody>
      </p:sp>
      <p:pic>
        <p:nvPicPr>
          <p:cNvPr id="11" name="Picture 10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571" y="4533504"/>
            <a:ext cx="914400" cy="342900"/>
          </a:xfrm>
          <a:prstGeom prst="rect">
            <a:avLst/>
          </a:prstGeom>
        </p:spPr>
      </p:pic>
      <p:pic>
        <p:nvPicPr>
          <p:cNvPr id="12" name="Picture 11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88" y="4296934"/>
            <a:ext cx="3860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8859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0870" y="1296734"/>
            <a:ext cx="67070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Topic </a:t>
            </a:r>
            <a:r>
              <a:rPr lang="en-US" sz="2400" b="1" dirty="0"/>
              <a:t>2.  Analytical solution of  the SDRG equations </a:t>
            </a:r>
            <a:endParaRPr lang="en-US" sz="2400" b="1" dirty="0" smtClean="0"/>
          </a:p>
          <a:p>
            <a:r>
              <a:rPr lang="en-US" sz="2400" b="1" dirty="0"/>
              <a:t> </a:t>
            </a:r>
            <a:r>
              <a:rPr lang="en-US" sz="2400" b="1" dirty="0" smtClean="0"/>
              <a:t>                          for </a:t>
            </a:r>
            <a:r>
              <a:rPr lang="en-US" sz="2400" b="1" dirty="0"/>
              <a:t>1d random quantum </a:t>
            </a:r>
            <a:r>
              <a:rPr lang="en-US" sz="2400" b="1" dirty="0" smtClean="0"/>
              <a:t>chains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965151" y="401053"/>
            <a:ext cx="48419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Topics of the following lectures</a:t>
            </a:r>
            <a:endParaRPr lang="en-US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20946" y="2285997"/>
            <a:ext cx="589641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Topic </a:t>
            </a:r>
            <a:r>
              <a:rPr lang="en-US" sz="2400" b="1" dirty="0"/>
              <a:t>3</a:t>
            </a:r>
            <a:r>
              <a:rPr lang="en-US" sz="2400" b="1" dirty="0" smtClean="0"/>
              <a:t>. </a:t>
            </a:r>
            <a:r>
              <a:rPr lang="en-US" sz="2400" b="1" dirty="0"/>
              <a:t>Other 1d </a:t>
            </a:r>
            <a:r>
              <a:rPr lang="en-US" sz="2400" b="1" dirty="0" smtClean="0"/>
              <a:t>random (quantum) </a:t>
            </a:r>
            <a:r>
              <a:rPr lang="en-US" sz="2400" b="1" dirty="0"/>
              <a:t>models</a:t>
            </a:r>
            <a:endParaRPr lang="en-US" sz="2400" dirty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34213" y="3208415"/>
            <a:ext cx="725661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Topic </a:t>
            </a:r>
            <a:r>
              <a:rPr lang="en-US" sz="2400" b="1" dirty="0"/>
              <a:t>4.  Random </a:t>
            </a:r>
            <a:r>
              <a:rPr lang="en-US" sz="2400" b="1" dirty="0" smtClean="0"/>
              <a:t>(quantum) </a:t>
            </a:r>
            <a:r>
              <a:rPr lang="en-US" sz="2400" b="1" dirty="0"/>
              <a:t>systems in d›1 dimensions</a:t>
            </a:r>
            <a:endParaRPr lang="en-US" sz="2400" dirty="0"/>
          </a:p>
          <a:p>
            <a:r>
              <a:rPr lang="en-US" b="1" dirty="0"/>
              <a:t> 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60950" y="4050624"/>
            <a:ext cx="79382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Topic </a:t>
            </a:r>
            <a:r>
              <a:rPr lang="en-US" sz="2400" b="1" dirty="0"/>
              <a:t>5.  Entanglement entropy of random quantum systems</a:t>
            </a:r>
            <a:r>
              <a:rPr lang="en-US" sz="2400" dirty="0"/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398499" y="4866102"/>
            <a:ext cx="56262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Topic </a:t>
            </a:r>
            <a:r>
              <a:rPr lang="en-US" sz="2400" b="1" dirty="0"/>
              <a:t>6.  Many-body localization transition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03533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961852"/>
            <a:ext cx="6997700" cy="52959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26647" y="68569"/>
            <a:ext cx="40673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600" dirty="0" smtClean="0">
                <a:solidFill>
                  <a:srgbClr val="000000"/>
                </a:solidFill>
              </a:rPr>
              <a:t>Thermal fluctuations</a:t>
            </a:r>
            <a:endParaRPr lang="en-US" sz="3600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167" y="6356231"/>
            <a:ext cx="2659803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/>
              <a:t>Critical opalescence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148236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Guggenhe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7" t="10207" r="9616"/>
          <a:stretch>
            <a:fillRect/>
          </a:stretch>
        </p:blipFill>
        <p:spPr bwMode="auto">
          <a:xfrm>
            <a:off x="1531857" y="974317"/>
            <a:ext cx="6092967" cy="488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45329" y="194174"/>
            <a:ext cx="5874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600" dirty="0" smtClean="0"/>
              <a:t>Critical behaviour: universality</a:t>
            </a:r>
            <a:endParaRPr lang="en-US" sz="3600" dirty="0"/>
          </a:p>
        </p:txBody>
      </p:sp>
      <p:grpSp>
        <p:nvGrpSpPr>
          <p:cNvPr id="10" name="Group 9"/>
          <p:cNvGrpSpPr/>
          <p:nvPr/>
        </p:nvGrpSpPr>
        <p:grpSpPr>
          <a:xfrm>
            <a:off x="133580" y="5846289"/>
            <a:ext cx="8769787" cy="833407"/>
            <a:chOff x="133580" y="5846289"/>
            <a:chExt cx="8769787" cy="833407"/>
          </a:xfrm>
        </p:grpSpPr>
        <p:sp>
          <p:nvSpPr>
            <p:cNvPr id="4" name="TextBox 3"/>
            <p:cNvSpPr txBox="1">
              <a:spLocks noChangeArrowheads="1"/>
            </p:cNvSpPr>
            <p:nvPr/>
          </p:nvSpPr>
          <p:spPr bwMode="auto">
            <a:xfrm>
              <a:off x="133580" y="5846289"/>
              <a:ext cx="2681813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hu-HU" sz="2400" dirty="0" smtClean="0">
                  <a:solidFill>
                    <a:srgbClr val="0000FF"/>
                  </a:solidFill>
                </a:rPr>
                <a:t>Diverging </a:t>
              </a:r>
            </a:p>
            <a:p>
              <a:pPr algn="ctr" eaLnBrk="1" hangingPunct="1"/>
              <a:r>
                <a:rPr lang="en-US" sz="2400" dirty="0" smtClean="0">
                  <a:solidFill>
                    <a:srgbClr val="0000FF"/>
                  </a:solidFill>
                </a:rPr>
                <a:t>C</a:t>
              </a:r>
              <a:r>
                <a:rPr lang="hu-HU" sz="2400" dirty="0" smtClean="0">
                  <a:solidFill>
                    <a:srgbClr val="0000FF"/>
                  </a:solidFill>
                </a:rPr>
                <a:t>orrelation length</a:t>
              </a:r>
              <a:r>
                <a:rPr lang="hu-HU" sz="1900" dirty="0" smtClean="0">
                  <a:solidFill>
                    <a:srgbClr val="0000FF"/>
                  </a:solidFill>
                </a:rPr>
                <a:t>:</a:t>
              </a:r>
              <a:endParaRPr lang="en-US" sz="1900" dirty="0">
                <a:solidFill>
                  <a:srgbClr val="0000FF"/>
                </a:solidFill>
              </a:endParaRPr>
            </a:p>
          </p:txBody>
        </p:sp>
        <p:pic>
          <p:nvPicPr>
            <p:cNvPr id="8" name="Picture 7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9292" y="5851021"/>
              <a:ext cx="5934075" cy="8286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27454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729349" y="394679"/>
            <a:ext cx="7818095" cy="1801907"/>
            <a:chOff x="796189" y="581831"/>
            <a:chExt cx="7818095" cy="1801907"/>
          </a:xfrm>
        </p:grpSpPr>
        <p:sp>
          <p:nvSpPr>
            <p:cNvPr id="3" name="Rectangle 2"/>
            <p:cNvSpPr/>
            <p:nvPr/>
          </p:nvSpPr>
          <p:spPr>
            <a:xfrm>
              <a:off x="1229960" y="581831"/>
              <a:ext cx="616579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dirty="0" smtClean="0"/>
                <a:t>Thermal </a:t>
              </a:r>
              <a:r>
                <a:rPr lang="en-US" sz="3600" dirty="0"/>
                <a:t>&amp; </a:t>
              </a:r>
              <a:r>
                <a:rPr lang="en-US" sz="3600" dirty="0" smtClean="0"/>
                <a:t>quantum </a:t>
              </a:r>
              <a:r>
                <a:rPr lang="en-US" sz="3600" dirty="0" err="1" smtClean="0"/>
                <a:t>fluctiations</a:t>
              </a:r>
              <a:endParaRPr lang="en-US" sz="36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796189" y="1552741"/>
              <a:ext cx="366759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 smtClean="0"/>
                <a:t>LiHoF</a:t>
              </a:r>
              <a:r>
                <a:rPr lang="en-US" sz="2400" baseline="-25000" dirty="0" smtClean="0"/>
                <a:t>4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dipol</a:t>
              </a:r>
              <a:r>
                <a:rPr lang="en-US" sz="2400" dirty="0" smtClean="0"/>
                <a:t>-bonded </a:t>
              </a:r>
            </a:p>
            <a:p>
              <a:pPr algn="ctr"/>
              <a:r>
                <a:rPr lang="en-US" sz="2400" dirty="0" smtClean="0"/>
                <a:t>quantum </a:t>
              </a:r>
              <a:r>
                <a:rPr lang="en-US" sz="2400" dirty="0" err="1" smtClean="0"/>
                <a:t>Ising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ferromagnet</a:t>
              </a:r>
              <a:endParaRPr lang="en-US" sz="2400" dirty="0"/>
            </a:p>
          </p:txBody>
        </p:sp>
        <p:pic>
          <p:nvPicPr>
            <p:cNvPr id="5" name="Picture 4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9534" y="1649674"/>
              <a:ext cx="3714750" cy="64008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rgbClr val="008000"/>
              </a:solidFill>
            </a:ln>
          </p:spPr>
        </p:pic>
      </p:grpSp>
      <p:grpSp>
        <p:nvGrpSpPr>
          <p:cNvPr id="10" name="Group 9"/>
          <p:cNvGrpSpPr/>
          <p:nvPr/>
        </p:nvGrpSpPr>
        <p:grpSpPr>
          <a:xfrm>
            <a:off x="1724531" y="2252405"/>
            <a:ext cx="5695950" cy="4659067"/>
            <a:chOff x="1724531" y="2198933"/>
            <a:chExt cx="5695950" cy="465906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24531" y="2198933"/>
              <a:ext cx="5695950" cy="430530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3195086" y="6488668"/>
              <a:ext cx="27786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(After </a:t>
              </a:r>
              <a:r>
                <a:rPr lang="en-US" dirty="0" err="1"/>
                <a:t>Ronnow</a:t>
              </a:r>
              <a:r>
                <a:rPr lang="en-US" dirty="0"/>
                <a:t> et al., 2005.)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101473" y="5253789"/>
            <a:ext cx="8561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Ferro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5227869" y="4197685"/>
            <a:ext cx="7458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Para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28705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53463" y="148113"/>
            <a:ext cx="8981563" cy="6573529"/>
            <a:chOff x="-53463" y="148113"/>
            <a:chExt cx="8981563" cy="6573529"/>
          </a:xfrm>
        </p:grpSpPr>
        <p:sp>
          <p:nvSpPr>
            <p:cNvPr id="141" name="TextBox 140"/>
            <p:cNvSpPr txBox="1"/>
            <p:nvPr/>
          </p:nvSpPr>
          <p:spPr>
            <a:xfrm>
              <a:off x="6114835" y="1409940"/>
              <a:ext cx="259743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(D+1)-dim. classical</a:t>
              </a:r>
              <a:endParaRPr lang="en-US" sz="2400" dirty="0"/>
            </a:p>
          </p:txBody>
        </p:sp>
        <p:sp>
          <p:nvSpPr>
            <p:cNvPr id="168" name="TextBox 167"/>
            <p:cNvSpPr txBox="1"/>
            <p:nvPr/>
          </p:nvSpPr>
          <p:spPr>
            <a:xfrm>
              <a:off x="1189270" y="148113"/>
              <a:ext cx="676406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/>
                <a:t>Quantum-classical correspondence</a:t>
              </a:r>
              <a:endParaRPr lang="en-US" sz="3600" dirty="0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53463" y="763303"/>
              <a:ext cx="6108700" cy="424180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3200" y="5337342"/>
              <a:ext cx="8724900" cy="138430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4531984" y="708536"/>
              <a:ext cx="34346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(Feynman, Suzuki-Trotter)</a:t>
              </a:r>
              <a:endParaRPr lang="en-US" sz="2400" dirty="0"/>
            </a:p>
          </p:txBody>
        </p:sp>
        <p:sp>
          <p:nvSpPr>
            <p:cNvPr id="9" name="Up Arrow 8"/>
            <p:cNvSpPr/>
            <p:nvPr/>
          </p:nvSpPr>
          <p:spPr>
            <a:xfrm>
              <a:off x="3529236" y="4689973"/>
              <a:ext cx="484632" cy="978408"/>
            </a:xfrm>
            <a:prstGeom prst="up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 rot="16200000">
              <a:off x="-745499" y="2499444"/>
              <a:ext cx="1972273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dirty="0" err="1"/>
                <a:t>i</a:t>
              </a:r>
              <a:r>
                <a:rPr lang="en-US" sz="2400" dirty="0" err="1" smtClean="0"/>
                <a:t>mag</a:t>
              </a:r>
              <a:r>
                <a:rPr lang="en-US" sz="2400" dirty="0" smtClean="0"/>
                <a:t>. time</a:t>
              </a:r>
              <a:endParaRPr lang="en-US" sz="2400" dirty="0"/>
            </a:p>
          </p:txBody>
        </p:sp>
        <p:pic>
          <p:nvPicPr>
            <p:cNvPr id="147" name="Picture 146" descr="latex-image-1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59905" y="3792592"/>
              <a:ext cx="1041400" cy="355600"/>
            </a:xfrm>
            <a:prstGeom prst="rect">
              <a:avLst/>
            </a:prstGeom>
            <a:noFill/>
          </p:spPr>
        </p:pic>
        <p:sp>
          <p:nvSpPr>
            <p:cNvPr id="12" name="TextBox 11"/>
            <p:cNvSpPr txBox="1"/>
            <p:nvPr/>
          </p:nvSpPr>
          <p:spPr>
            <a:xfrm>
              <a:off x="6215131" y="1903308"/>
              <a:ext cx="2390398" cy="830997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T &gt; 0 finite width</a:t>
              </a:r>
            </a:p>
            <a:p>
              <a:r>
                <a:rPr lang="en-US" sz="2400" dirty="0"/>
                <a:t>t</a:t>
              </a:r>
              <a:r>
                <a:rPr lang="en-US" sz="2400" dirty="0" smtClean="0"/>
                <a:t>hermal criticality  </a:t>
              </a:r>
              <a:endParaRPr lang="en-US" sz="24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260587" y="2844420"/>
              <a:ext cx="2523197" cy="83099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T = 0 infinite width</a:t>
              </a:r>
            </a:p>
            <a:p>
              <a:r>
                <a:rPr lang="en-US" sz="2400" dirty="0" smtClean="0"/>
                <a:t>quantum criticality  </a:t>
              </a:r>
              <a:endParaRPr lang="en-US" sz="24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055237" y="4404939"/>
              <a:ext cx="2728406" cy="1200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 smtClean="0"/>
                <a:t>z : </a:t>
              </a:r>
              <a:r>
                <a:rPr lang="en-US" sz="2400" dirty="0" smtClean="0"/>
                <a:t>dynamical exp</a:t>
              </a:r>
              <a:r>
                <a:rPr lang="en-US" sz="2400" i="1" dirty="0" smtClean="0"/>
                <a:t>.</a:t>
              </a:r>
            </a:p>
            <a:p>
              <a:r>
                <a:rPr lang="en-US" sz="2400" i="1" dirty="0" smtClean="0"/>
                <a:t>z </a:t>
              </a:r>
              <a:r>
                <a:rPr lang="en-US" sz="2400" dirty="0" smtClean="0"/>
                <a:t>= 1</a:t>
              </a:r>
              <a:r>
                <a:rPr lang="en-US" sz="2400" i="1" dirty="0" smtClean="0"/>
                <a:t>, </a:t>
              </a:r>
              <a:r>
                <a:rPr lang="en-US" sz="2400" dirty="0" smtClean="0"/>
                <a:t>homogeneous</a:t>
              </a:r>
            </a:p>
            <a:p>
              <a:r>
                <a:rPr lang="en-US" sz="2400" i="1" dirty="0" smtClean="0"/>
                <a:t>z </a:t>
              </a:r>
              <a:r>
                <a:rPr lang="en-US" sz="2400" dirty="0" smtClean="0"/>
                <a:t>≠ 1, disordered   </a:t>
              </a:r>
              <a:endParaRPr lang="en-US" sz="24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322947" y="5855371"/>
              <a:ext cx="2389323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D-dim. quantum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870309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7595" y="845766"/>
            <a:ext cx="41839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LiHo</a:t>
            </a:r>
            <a:r>
              <a:rPr lang="en-US" sz="2400" baseline="-25000" dirty="0" smtClean="0"/>
              <a:t>x</a:t>
            </a:r>
            <a:r>
              <a:rPr lang="en-US" sz="2400" dirty="0" smtClean="0"/>
              <a:t>Y</a:t>
            </a:r>
            <a:r>
              <a:rPr lang="en-US" sz="2400" baseline="-25000" dirty="0" smtClean="0"/>
              <a:t>1-x</a:t>
            </a:r>
            <a:r>
              <a:rPr lang="en-US" sz="2400" dirty="0" smtClean="0"/>
              <a:t>F</a:t>
            </a:r>
            <a:r>
              <a:rPr lang="en-US" sz="2400" baseline="-25000" dirty="0" smtClean="0"/>
              <a:t>4</a:t>
            </a:r>
            <a:r>
              <a:rPr lang="en-US" sz="2400" dirty="0" smtClean="0"/>
              <a:t> </a:t>
            </a:r>
            <a:r>
              <a:rPr lang="en-US" sz="2400" dirty="0" err="1" smtClean="0"/>
              <a:t>dipol</a:t>
            </a:r>
            <a:r>
              <a:rPr lang="en-US" sz="2400" dirty="0" smtClean="0"/>
              <a:t>-bonded diluted</a:t>
            </a:r>
          </a:p>
          <a:p>
            <a:pPr algn="ctr"/>
            <a:r>
              <a:rPr lang="en-US" sz="2400" dirty="0" smtClean="0"/>
              <a:t> quantum </a:t>
            </a:r>
            <a:r>
              <a:rPr lang="en-US" sz="2400" dirty="0" err="1" smtClean="0"/>
              <a:t>Ising</a:t>
            </a:r>
            <a:r>
              <a:rPr lang="en-US" sz="2400" dirty="0" smtClean="0"/>
              <a:t> </a:t>
            </a:r>
            <a:r>
              <a:rPr lang="en-US" sz="2400" dirty="0" err="1" smtClean="0"/>
              <a:t>ferromagnet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829591" y="132731"/>
            <a:ext cx="748374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Thermal &amp; quantum &amp; disorder fluctuations</a:t>
            </a:r>
            <a:endParaRPr lang="en-US" sz="32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175533" y="3029863"/>
            <a:ext cx="5600700" cy="3386021"/>
            <a:chOff x="177800" y="3191242"/>
            <a:chExt cx="5600700" cy="338602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7800" y="3191242"/>
              <a:ext cx="5600700" cy="281178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414160" y="6207931"/>
              <a:ext cx="32626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(After </a:t>
              </a:r>
              <a:r>
                <a:rPr lang="en-US" dirty="0" err="1"/>
                <a:t>Ancona</a:t>
              </a:r>
              <a:r>
                <a:rPr lang="en-US" dirty="0"/>
                <a:t>-Torres et al, 2008)</a:t>
              </a:r>
            </a:p>
          </p:txBody>
        </p:sp>
      </p:grpSp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485" y="1723264"/>
            <a:ext cx="3390900" cy="647700"/>
          </a:xfrm>
          <a:prstGeom prst="rect">
            <a:avLst/>
          </a:prstGeom>
        </p:spPr>
      </p:pic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462" y="840426"/>
            <a:ext cx="4457700" cy="711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48"/>
          <a:stretch>
            <a:fillRect/>
          </a:stretch>
        </p:blipFill>
        <p:spPr bwMode="auto">
          <a:xfrm>
            <a:off x="568280" y="1798439"/>
            <a:ext cx="3036475" cy="1282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26" t="16467" r="15665" b="6573"/>
          <a:stretch>
            <a:fillRect/>
          </a:stretch>
        </p:blipFill>
        <p:spPr bwMode="auto">
          <a:xfrm>
            <a:off x="6236945" y="2495542"/>
            <a:ext cx="2245204" cy="4134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74999" y="1603262"/>
            <a:ext cx="163138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probability</a:t>
            </a:r>
            <a:endParaRPr lang="en-US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6981391" y="1982918"/>
            <a:ext cx="163138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probability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07363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094312" y="966645"/>
            <a:ext cx="5120640" cy="6583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43520" y="38679"/>
            <a:ext cx="58839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Quantum </a:t>
            </a:r>
            <a:r>
              <a:rPr lang="en-US" sz="3200" dirty="0"/>
              <a:t>&amp; </a:t>
            </a:r>
            <a:r>
              <a:rPr lang="en-US" sz="3200" dirty="0" smtClean="0"/>
              <a:t>disorder fluctuations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7829855" y="4939608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weak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7756896" y="5958102"/>
            <a:ext cx="9843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strong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7601975" y="4162236"/>
            <a:ext cx="12291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disorder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5318972" y="1113150"/>
            <a:ext cx="3272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Palaiseau</a:t>
            </a:r>
            <a:r>
              <a:rPr lang="en-US" sz="2400" dirty="0"/>
              <a:t> (Aspect group)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66109" y="653628"/>
            <a:ext cx="6220874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3D Anderson </a:t>
            </a:r>
            <a:r>
              <a:rPr lang="en-US" sz="2800" dirty="0" err="1" smtClean="0"/>
              <a:t>localisation</a:t>
            </a:r>
            <a:r>
              <a:rPr lang="en-US" sz="2800" dirty="0" smtClean="0"/>
              <a:t> with cold atoms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681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1400" y="1739900"/>
            <a:ext cx="2133600" cy="47472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1739900"/>
            <a:ext cx="2118360" cy="47167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10072" y="707760"/>
            <a:ext cx="587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2D superconductor-insulator transition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2441724" y="1194952"/>
            <a:ext cx="9018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width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6388100" y="1242367"/>
            <a:ext cx="19745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magnetic field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394200" y="2286000"/>
            <a:ext cx="1289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insulator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178300" y="5321300"/>
            <a:ext cx="21692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superconductor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403722" y="6523791"/>
            <a:ext cx="2838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Haviland</a:t>
            </a:r>
            <a:r>
              <a:rPr lang="en-US" dirty="0"/>
              <a:t>, Liu and </a:t>
            </a:r>
            <a:r>
              <a:rPr lang="en-US" dirty="0" smtClean="0"/>
              <a:t>Goldman)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724774" y="26737"/>
            <a:ext cx="569739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Quantum </a:t>
            </a:r>
            <a:r>
              <a:rPr lang="en-US" sz="3200" dirty="0"/>
              <a:t>&amp; </a:t>
            </a:r>
            <a:r>
              <a:rPr lang="en-US" sz="3200" dirty="0" smtClean="0"/>
              <a:t>disorder fluctuations</a:t>
            </a:r>
            <a:endParaRPr lang="en-US" sz="3200" dirty="0"/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873132" y="6456680"/>
            <a:ext cx="974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Shahar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4368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3985</TotalTime>
  <Words>1193</Words>
  <Application>Microsoft Macintosh PowerPoint</Application>
  <PresentationFormat>On-screen Show (4:3)</PresentationFormat>
  <Paragraphs>235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Strong Disorder Renormalization Group</vt:lpstr>
      <vt:lpstr>Fluctuations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Random quantum Ising model </vt:lpstr>
      <vt:lpstr>Griffiths-phases: rare regions</vt:lpstr>
      <vt:lpstr>Basic ideas of strong disorder RG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Block renormalization – uniform treatment</vt:lpstr>
      <vt:lpstr>Transformation at the fixed point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 f</dc:creator>
  <cp:lastModifiedBy>i f</cp:lastModifiedBy>
  <cp:revision>241</cp:revision>
  <cp:lastPrinted>2015-12-08T08:56:13Z</cp:lastPrinted>
  <dcterms:created xsi:type="dcterms:W3CDTF">2015-12-02T14:03:00Z</dcterms:created>
  <dcterms:modified xsi:type="dcterms:W3CDTF">2016-06-06T14:44:08Z</dcterms:modified>
</cp:coreProperties>
</file>