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457" r:id="rId3"/>
    <p:sldId id="471" r:id="rId4"/>
    <p:sldId id="468" r:id="rId5"/>
  </p:sldIdLst>
  <p:sldSz cx="9144000" cy="6858000" type="screen4x3"/>
  <p:notesSz cx="7099300" cy="10234613"/>
  <p:embeddedFontLst>
    <p:embeddedFont>
      <p:font typeface="Verdana" panose="020B0604030504040204" pitchFamily="34" charset="0"/>
      <p:regular r:id="rId7"/>
      <p:bold r:id="rId8"/>
      <p:italic r:id="rId9"/>
      <p:boldItalic r:id="rId10"/>
    </p:embeddedFont>
    <p:embeddedFont>
      <p:font typeface="맑은 고딕" panose="020B0503020000020004" pitchFamily="50" charset="-127"/>
      <p:regular r:id="rId11"/>
      <p:bold r:id="rId12"/>
    </p:embeddedFont>
    <p:embeddedFont>
      <p:font typeface="HY헤드라인M" panose="02030600000101010101" pitchFamily="18" charset="-127"/>
      <p:regular r:id="rId1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B5CE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1" autoAdjust="0"/>
    <p:restoredTop sz="94660" autoAdjust="0"/>
  </p:normalViewPr>
  <p:slideViewPr>
    <p:cSldViewPr>
      <p:cViewPr varScale="1">
        <p:scale>
          <a:sx n="51" d="100"/>
          <a:sy n="51" d="100"/>
        </p:scale>
        <p:origin x="-509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139AE88-6047-4512-B5CD-C15E45C41877}" type="datetimeFigureOut">
              <a:rPr lang="ko-KR" altLang="en-US" smtClean="0"/>
              <a:pPr/>
              <a:t>2019-09-07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6FCF354-AC2B-490C-8C73-420731BBDD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0198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FCF354-AC2B-490C-8C73-420731BBDDE2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81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3E3C-3146-4674-8AAD-867E48845855}" type="datetime1">
              <a:rPr lang="ko-KR" altLang="en-US" smtClean="0"/>
              <a:pPr/>
              <a:t>2019-09-07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796118" y="6356350"/>
            <a:ext cx="2133600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B8203-58E7-41E8-8B0B-0A860B0DA16C}" type="datetime1">
              <a:rPr lang="ko-KR" altLang="en-US" smtClean="0"/>
              <a:pPr/>
              <a:t>2019-09-07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85852" y="2214554"/>
            <a:ext cx="6886548" cy="416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sz="2000" b="1" dirty="0" smtClean="0">
                <a:latin typeface="Verdana" pitchFamily="34" charset="0"/>
              </a:rPr>
              <a:t>                       </a:t>
            </a:r>
            <a:endParaRPr lang="en-US" altLang="ko-KR" dirty="0">
              <a:solidFill>
                <a:schemeClr val="bg1"/>
              </a:solidFill>
              <a:latin typeface="Verdana" pitchFamily="34" charset="0"/>
            </a:endParaRPr>
          </a:p>
          <a:p>
            <a:pPr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Verdana" pitchFamily="34" charset="0"/>
              </a:rPr>
              <a:t>     </a:t>
            </a:r>
            <a:endParaRPr lang="en-US" altLang="ko-KR" sz="1600" dirty="0" smtClean="0">
              <a:latin typeface="Verdana" pitchFamily="34" charset="0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altLang="ko-KR" sz="1600" dirty="0" smtClean="0">
                <a:latin typeface="Verdana" pitchFamily="34" charset="0"/>
              </a:rPr>
              <a:t>Few </a:t>
            </a:r>
            <a:r>
              <a:rPr lang="en-US" altLang="ko-KR" sz="1600" dirty="0" smtClean="0">
                <a:latin typeface="Verdana" pitchFamily="34" charset="0"/>
              </a:rPr>
              <a:t>examples: Low energy collision code comparison group.  Heavy quark working </a:t>
            </a:r>
            <a:r>
              <a:rPr lang="en-US" altLang="ko-KR" sz="1600" dirty="0" smtClean="0">
                <a:latin typeface="Verdana" pitchFamily="34" charset="0"/>
              </a:rPr>
              <a:t>group</a:t>
            </a:r>
            <a:r>
              <a:rPr lang="en-US" altLang="ko-KR" sz="1600" dirty="0" smtClean="0">
                <a:latin typeface="Verdana" pitchFamily="34" charset="0"/>
              </a:rPr>
              <a:t> </a:t>
            </a:r>
            <a:endParaRPr lang="en-US" altLang="ko-KR" sz="1600" dirty="0" smtClean="0">
              <a:latin typeface="Verdana" pitchFamily="34" charset="0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altLang="ko-KR" sz="1600" dirty="0" smtClean="0">
                <a:latin typeface="Verdana" pitchFamily="34" charset="0"/>
              </a:rPr>
              <a:t>Korean lattice group </a:t>
            </a:r>
            <a:endParaRPr lang="en-US" altLang="ko-KR" sz="1600" dirty="0" smtClean="0">
              <a:latin typeface="Verdana" pitchFamily="34" charset="0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altLang="ko-KR" sz="1600" dirty="0" smtClean="0">
                <a:latin typeface="Verdana" pitchFamily="34" charset="0"/>
              </a:rPr>
              <a:t>Website for sharing codes usage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altLang="ko-KR" sz="1600" dirty="0" smtClean="0">
                <a:latin typeface="Verdana" pitchFamily="34" charset="0"/>
              </a:rPr>
              <a:t>Suggestion web </a:t>
            </a:r>
            <a:endParaRPr lang="en-US" altLang="ko-KR" sz="1600" dirty="0" smtClean="0">
              <a:latin typeface="Verdana" pitchFamily="34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sz="1600" dirty="0" smtClean="0">
                <a:latin typeface="Verdana" pitchFamily="34" charset="0"/>
              </a:rPr>
              <a:t>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7544" y="417502"/>
            <a:ext cx="8245505" cy="1511300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tIns="118800" bIns="118800" anchor="ctr" anchorCtr="1"/>
          <a:lstStyle/>
          <a:p>
            <a:pPr algn="ctr"/>
            <a:r>
              <a:rPr lang="en-US" altLang="ko-KR" sz="3600" b="1" dirty="0" smtClean="0">
                <a:solidFill>
                  <a:schemeClr val="bg1"/>
                </a:solidFill>
                <a:latin typeface="Times New Roman" pitchFamily="18" charset="0"/>
              </a:rPr>
              <a:t>The future of lattice studies in Korea</a:t>
            </a:r>
            <a:endParaRPr lang="en-US" altLang="ko-KR" sz="3600" b="1" baseline="-250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2</a:t>
            </a:fld>
            <a:endParaRPr lang="ko-KR" altLang="en-US" dirty="0">
              <a:solidFill>
                <a:prstClr val="black"/>
              </a:solidFill>
            </a:endParaRPr>
          </a:p>
        </p:txBody>
      </p:sp>
      <p:graphicFrame>
        <p:nvGraphicFramePr>
          <p:cNvPr id="25" name="Object 11"/>
          <p:cNvGraphicFramePr>
            <a:graphicFrameLocks noChangeAspect="1"/>
          </p:cNvGraphicFramePr>
          <p:nvPr/>
        </p:nvGraphicFramePr>
        <p:xfrm>
          <a:off x="0" y="0"/>
          <a:ext cx="91440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23" name="Image" r:id="rId3" imgW="8857143" imgH="2409524" progId="">
                  <p:embed/>
                </p:oleObj>
              </mc:Choice>
              <mc:Fallback>
                <p:oleObj name="Image" r:id="rId3" imgW="8857143" imgH="24095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59314"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50825" y="115888"/>
            <a:ext cx="86423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i="1" dirty="0" smtClean="0">
                <a:solidFill>
                  <a:prstClr val="white"/>
                </a:solidFill>
                <a:latin typeface="Verdana" pitchFamily="34" charset="0"/>
              </a:rPr>
              <a:t>Brain storming</a:t>
            </a:r>
            <a:endParaRPr lang="en-US" altLang="ko-KR" sz="2000" b="1" i="1" dirty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336783" y="1124744"/>
            <a:ext cx="8470434" cy="1877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05000"/>
              </a:lnSpc>
              <a:spcBef>
                <a:spcPct val="50000"/>
              </a:spcBef>
            </a:pPr>
            <a:r>
              <a:rPr kumimoji="1" lang="en-US" altLang="ko-KR" sz="1600" b="1" dirty="0" smtClean="0">
                <a:solidFill>
                  <a:prstClr val="black"/>
                </a:solidFill>
                <a:latin typeface="Arial" charset="0"/>
                <a:sym typeface="Wingdings" panose="05000000000000000000" pitchFamily="2" charset="2"/>
              </a:rPr>
              <a:t> Many previous work</a:t>
            </a:r>
            <a:endParaRPr kumimoji="1" lang="en-US" altLang="ko-KR" sz="1600" b="1" dirty="0" smtClean="0">
              <a:solidFill>
                <a:prstClr val="black"/>
              </a:solidFill>
              <a:latin typeface="Arial" charset="0"/>
            </a:endParaRPr>
          </a:p>
          <a:p>
            <a:pPr marL="457200" indent="-457200">
              <a:lnSpc>
                <a:spcPct val="105000"/>
              </a:lnSpc>
              <a:spcBef>
                <a:spcPct val="50000"/>
              </a:spcBef>
              <a:buFontTx/>
              <a:buAutoNum type="arabicPeriod"/>
            </a:pPr>
            <a:r>
              <a:rPr kumimoji="1" lang="en-US" altLang="ko-KR" sz="1600" i="1" dirty="0" smtClean="0">
                <a:solidFill>
                  <a:prstClr val="black"/>
                </a:solidFill>
                <a:latin typeface="Arial" charset="0"/>
              </a:rPr>
              <a:t>Soft modes, scalar meson: </a:t>
            </a:r>
            <a:r>
              <a:rPr kumimoji="1" lang="en-US" altLang="ko-KR" sz="1600" i="1" dirty="0" err="1" smtClean="0">
                <a:solidFill>
                  <a:prstClr val="black"/>
                </a:solidFill>
                <a:latin typeface="Arial" charset="0"/>
              </a:rPr>
              <a:t>Hatsuda</a:t>
            </a:r>
            <a:r>
              <a:rPr kumimoji="1" lang="en-US" altLang="ko-KR" sz="1600" i="1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kumimoji="1" lang="en-US" altLang="ko-KR" sz="1600" i="1" dirty="0" err="1" smtClean="0">
                <a:solidFill>
                  <a:prstClr val="black"/>
                </a:solidFill>
                <a:latin typeface="Arial" charset="0"/>
              </a:rPr>
              <a:t>Kunihiro</a:t>
            </a:r>
            <a:r>
              <a:rPr kumimoji="1" lang="en-US" altLang="ko-KR" sz="1600" i="1" dirty="0" smtClean="0">
                <a:solidFill>
                  <a:prstClr val="black"/>
                </a:solidFill>
                <a:latin typeface="Arial" charset="0"/>
              </a:rPr>
              <a:t> (85,87)</a:t>
            </a:r>
          </a:p>
          <a:p>
            <a:pPr marL="457200" indent="-457200">
              <a:lnSpc>
                <a:spcPct val="105000"/>
              </a:lnSpc>
              <a:spcBef>
                <a:spcPct val="50000"/>
              </a:spcBef>
              <a:buFontTx/>
              <a:buAutoNum type="arabicPeriod"/>
            </a:pPr>
            <a:r>
              <a:rPr kumimoji="1" lang="en-US" altLang="ko-KR" sz="1600" i="1" dirty="0" err="1" smtClean="0">
                <a:solidFill>
                  <a:prstClr val="black"/>
                </a:solidFill>
                <a:latin typeface="Arial" charset="0"/>
              </a:rPr>
              <a:t>Pseudoscalar</a:t>
            </a:r>
            <a:r>
              <a:rPr kumimoji="1" lang="en-US" altLang="ko-KR" sz="1600" i="1" dirty="0" smtClean="0">
                <a:solidFill>
                  <a:prstClr val="black"/>
                </a:solidFill>
                <a:latin typeface="Arial" charset="0"/>
              </a:rPr>
              <a:t> mesons: Bernard, Jaffe, </a:t>
            </a:r>
            <a:r>
              <a:rPr kumimoji="1" lang="en-US" altLang="ko-KR" sz="1600" i="1" dirty="0" err="1" smtClean="0">
                <a:solidFill>
                  <a:prstClr val="black"/>
                </a:solidFill>
                <a:latin typeface="Arial" charset="0"/>
              </a:rPr>
              <a:t>Meissner</a:t>
            </a:r>
            <a:r>
              <a:rPr kumimoji="1" lang="en-US" altLang="ko-KR" sz="1600" i="1" dirty="0" smtClean="0">
                <a:solidFill>
                  <a:prstClr val="black"/>
                </a:solidFill>
                <a:latin typeface="Arial" charset="0"/>
              </a:rPr>
              <a:t> (88), Klimt, Lutz, Vogel, Weise (90)</a:t>
            </a:r>
          </a:p>
          <a:p>
            <a:pPr marL="457200" indent="-457200">
              <a:lnSpc>
                <a:spcPct val="105000"/>
              </a:lnSpc>
              <a:spcBef>
                <a:spcPct val="50000"/>
              </a:spcBef>
              <a:buFontTx/>
              <a:buAutoNum type="arabicPeriod"/>
            </a:pPr>
            <a:r>
              <a:rPr kumimoji="1" lang="en-US" altLang="ko-KR" sz="1600" i="1" dirty="0" smtClean="0">
                <a:solidFill>
                  <a:prstClr val="black"/>
                </a:solidFill>
                <a:latin typeface="Arial" charset="0"/>
              </a:rPr>
              <a:t>Brown-Rho: 91</a:t>
            </a:r>
          </a:p>
          <a:p>
            <a:pPr marL="457200" indent="-457200">
              <a:lnSpc>
                <a:spcPct val="105000"/>
              </a:lnSpc>
              <a:spcBef>
                <a:spcPct val="50000"/>
              </a:spcBef>
            </a:pPr>
            <a:r>
              <a:rPr kumimoji="1" lang="en-US" altLang="ko-KR" sz="1600" i="1" dirty="0" smtClean="0">
                <a:solidFill>
                  <a:prstClr val="black"/>
                </a:solidFill>
                <a:latin typeface="Arial" charset="0"/>
              </a:rPr>
              <a:t>4.     Vector mesons: </a:t>
            </a:r>
            <a:r>
              <a:rPr kumimoji="1" lang="en-US" altLang="ko-KR" sz="1600" i="1" dirty="0" err="1" smtClean="0">
                <a:solidFill>
                  <a:prstClr val="black"/>
                </a:solidFill>
                <a:latin typeface="Arial" charset="0"/>
              </a:rPr>
              <a:t>Hatsuda</a:t>
            </a:r>
            <a:r>
              <a:rPr kumimoji="1" lang="en-US" altLang="ko-KR" sz="1600" i="1" dirty="0" smtClean="0">
                <a:solidFill>
                  <a:prstClr val="black"/>
                </a:solidFill>
                <a:latin typeface="Arial" charset="0"/>
              </a:rPr>
              <a:t>, Lee (92)   ….. </a:t>
            </a:r>
            <a:endParaRPr kumimoji="1" lang="en-US" altLang="ko-KR" sz="1600" i="1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99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143109" y="173025"/>
            <a:ext cx="4929221" cy="898521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HY헤드라인M" pitchFamily="18" charset="-127"/>
                <a:cs typeface="+mj-cs"/>
              </a:rPr>
              <a:t>Summary</a:t>
            </a:r>
            <a:endParaRPr kumimoji="0" lang="ko-KR" altLang="en-US" sz="3200" b="0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HY헤드라인M" pitchFamily="18" charset="-127"/>
              <a:cs typeface="+mj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71472" y="1214422"/>
            <a:ext cx="79609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dirty="0" smtClean="0"/>
              <a:t>Chiral symmetry:  Experience taught us to measure small width particles  </a:t>
            </a:r>
            <a:r>
              <a:rPr lang="en-US" altLang="ko-KR" dirty="0" smtClean="0">
                <a:latin typeface="Symbol" panose="05050102010706020507" pitchFamily="18" charset="2"/>
              </a:rPr>
              <a:t>G</a:t>
            </a:r>
            <a:r>
              <a:rPr lang="en-US" altLang="ko-KR" dirty="0" smtClean="0"/>
              <a:t>&lt;100 MeV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dirty="0" smtClean="0"/>
              <a:t>Theory tells us to look at chiral partners</a:t>
            </a:r>
            <a:endParaRPr lang="en-US" altLang="ko-KR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dirty="0" smtClean="0"/>
              <a:t>K* K</a:t>
            </a:r>
            <a:r>
              <a:rPr lang="en-US" altLang="ko-KR" baseline="-25000" dirty="0" smtClean="0"/>
              <a:t>1</a:t>
            </a:r>
            <a:r>
              <a:rPr lang="en-US" altLang="ko-KR" dirty="0" smtClean="0"/>
              <a:t> are chiral partners could be done at J-PARC !!   And possibly at other facilities</a:t>
            </a:r>
          </a:p>
          <a:p>
            <a:pPr>
              <a:lnSpc>
                <a:spcPct val="200000"/>
              </a:lnSpc>
            </a:pPr>
            <a:r>
              <a:rPr lang="en-US" altLang="ko-KR" dirty="0" smtClean="0">
                <a:sym typeface="Wingdings" panose="05000000000000000000" pitchFamily="2" charset="2"/>
              </a:rPr>
              <a:t></a:t>
            </a:r>
            <a:r>
              <a:rPr lang="en-US" altLang="ko-KR" dirty="0"/>
              <a:t> can link chiral symmetry restoration to mass generation in </a:t>
            </a:r>
            <a:r>
              <a:rPr lang="en-US" altLang="ko-KR" dirty="0" smtClean="0"/>
              <a:t>hadrons</a:t>
            </a:r>
          </a:p>
        </p:txBody>
      </p:sp>
    </p:spTree>
    <p:extLst>
      <p:ext uri="{BB962C8B-B14F-4D97-AF65-F5344CB8AC3E}">
        <p14:creationId xmlns:p14="http://schemas.microsoft.com/office/powerpoint/2010/main" val="342746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3568" y="173025"/>
            <a:ext cx="7272808" cy="898521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HY헤드라인M" pitchFamily="18" charset="-127"/>
                <a:cs typeface="+mj-cs"/>
              </a:rPr>
              <a:t>Future of lattice QCD in Korea : I want to try</a:t>
            </a:r>
            <a:endParaRPr kumimoji="0" lang="ko-KR" altLang="en-US" sz="2800" b="0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HY헤드라인M" pitchFamily="18" charset="-127"/>
              <a:cs typeface="+mj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71472" y="1214422"/>
            <a:ext cx="7960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dirty="0" smtClean="0"/>
              <a:t>K*, K1 at finite T on the lattice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dirty="0" smtClean="0"/>
              <a:t>T dependence of Higher gluon operators : Gradient flow ?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dirty="0" smtClean="0"/>
              <a:t>Test </a:t>
            </a:r>
            <a:endParaRPr lang="en-US" altLang="ko-KR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dirty="0" smtClean="0"/>
              <a:t>……?</a:t>
            </a:r>
            <a:endParaRPr lang="en-US" altLang="ko-KR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348880"/>
            <a:ext cx="2587500" cy="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9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60868</TotalTime>
  <Words>175</Words>
  <Application>Microsoft Office PowerPoint</Application>
  <PresentationFormat>화면 슬라이드 쇼(4:3)</PresentationFormat>
  <Paragraphs>29</Paragraphs>
  <Slides>4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4" baseType="lpstr">
      <vt:lpstr>굴림</vt:lpstr>
      <vt:lpstr>Arial</vt:lpstr>
      <vt:lpstr>Verdana</vt:lpstr>
      <vt:lpstr>맑은 고딕</vt:lpstr>
      <vt:lpstr>Symbol</vt:lpstr>
      <vt:lpstr>Times New Roman</vt:lpstr>
      <vt:lpstr>Wingdings</vt:lpstr>
      <vt:lpstr>HY헤드라인M</vt:lpstr>
      <vt:lpstr>Office 테마</vt:lpstr>
      <vt:lpstr>Image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2016-2-04</cp:lastModifiedBy>
  <cp:revision>1760</cp:revision>
  <dcterms:created xsi:type="dcterms:W3CDTF">2006-10-05T04:04:58Z</dcterms:created>
  <dcterms:modified xsi:type="dcterms:W3CDTF">2019-09-07T03:31:08Z</dcterms:modified>
</cp:coreProperties>
</file>