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1"/>
  </p:notesMasterIdLst>
  <p:sldIdLst>
    <p:sldId id="444" r:id="rId2"/>
    <p:sldId id="567" r:id="rId3"/>
    <p:sldId id="579" r:id="rId4"/>
    <p:sldId id="580" r:id="rId5"/>
    <p:sldId id="447" r:id="rId6"/>
    <p:sldId id="500" r:id="rId7"/>
    <p:sldId id="501" r:id="rId8"/>
    <p:sldId id="491" r:id="rId9"/>
    <p:sldId id="543" r:id="rId10"/>
    <p:sldId id="581" r:id="rId11"/>
    <p:sldId id="535" r:id="rId12"/>
    <p:sldId id="577" r:id="rId13"/>
    <p:sldId id="495" r:id="rId14"/>
    <p:sldId id="496" r:id="rId15"/>
    <p:sldId id="509" r:id="rId16"/>
    <p:sldId id="497" r:id="rId17"/>
    <p:sldId id="499" r:id="rId18"/>
    <p:sldId id="368" r:id="rId19"/>
    <p:sldId id="510" r:id="rId20"/>
    <p:sldId id="402" r:id="rId21"/>
    <p:sldId id="468" r:id="rId22"/>
    <p:sldId id="469" r:id="rId23"/>
    <p:sldId id="558" r:id="rId24"/>
    <p:sldId id="401" r:id="rId25"/>
    <p:sldId id="545" r:id="rId26"/>
    <p:sldId id="472" r:id="rId27"/>
    <p:sldId id="561" r:id="rId28"/>
    <p:sldId id="520" r:id="rId29"/>
    <p:sldId id="521" r:id="rId30"/>
    <p:sldId id="568" r:id="rId31"/>
    <p:sldId id="569" r:id="rId32"/>
    <p:sldId id="570" r:id="rId33"/>
    <p:sldId id="578" r:id="rId34"/>
    <p:sldId id="576" r:id="rId35"/>
    <p:sldId id="585" r:id="rId36"/>
    <p:sldId id="575" r:id="rId37"/>
    <p:sldId id="511" r:id="rId38"/>
    <p:sldId id="582" r:id="rId39"/>
    <p:sldId id="583" r:id="rId4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pple SD 산돌고딕 Neo 옅은체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pple SD 산돌고딕 Neo 옅은체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pple SD 산돌고딕 Neo 옅은체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pple SD 산돌고딕 Neo 옅은체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pple SD 산돌고딕 Neo 옅은체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pple SD 산돌고딕 Neo 옅은체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pple SD 산돌고딕 Neo 옅은체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pple SD 산돌고딕 Neo 옅은체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pple SD 산돌고딕 Neo 옅은체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Apple SD 산돌고딕 Neo 세미볼드체"/>
          <a:ea typeface="Apple SD 산돌고딕 Neo 세미볼드체"/>
          <a:cs typeface="Apple SD 산돌고딕 Neo 세미볼드체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pple SD 산돌고딕 Neo 세미볼드체"/>
          <a:ea typeface="Apple SD 산돌고딕 Neo 세미볼드체"/>
          <a:cs typeface="Apple SD 산돌고딕 Neo 세미볼드체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Apple SD 산돌고딕 Neo 세미볼드체"/>
          <a:ea typeface="Apple SD 산돌고딕 Neo 세미볼드체"/>
          <a:cs typeface="Apple SD 산돌고딕 Neo 세미볼드체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Apple SD 산돌고딕 Neo 세미볼드체"/>
          <a:ea typeface="Apple SD 산돌고딕 Neo 세미볼드체"/>
          <a:cs typeface="Apple SD 산돌고딕 Neo 세미볼드체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Apple SD 산돌고딕 Neo 세미볼드체"/>
          <a:ea typeface="Apple SD 산돌고딕 Neo 세미볼드체"/>
          <a:cs typeface="Apple SD 산돌고딕 Neo 세미볼드체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Apple SD 산돌고딕 Neo 세미볼드체"/>
          <a:ea typeface="Apple SD 산돌고딕 Neo 세미볼드체"/>
          <a:cs typeface="Apple SD 산돌고딕 Neo 세미볼드체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Apple SD 산돌고딕 Neo 세미볼드체"/>
          <a:ea typeface="Apple SD 산돌고딕 Neo 세미볼드체"/>
          <a:cs typeface="Apple SD 산돌고딕 Neo 세미볼드체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Apple SD 산돌고딕 Neo 세미볼드체"/>
          <a:ea typeface="Apple SD 산돌고딕 Neo 세미볼드체"/>
          <a:cs typeface="Apple SD 산돌고딕 Neo 세미볼드체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Apple SD 산돌고딕 Neo 세미볼드체"/>
          <a:ea typeface="Apple SD 산돌고딕 Neo 세미볼드체"/>
          <a:cs typeface="Apple SD 산돌고딕 Neo 세미볼드체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Apple SD 산돌고딕 Neo 세미볼드체"/>
          <a:ea typeface="Apple SD 산돌고딕 Neo 세미볼드체"/>
          <a:cs typeface="Apple SD 산돌고딕 Neo 세미볼드체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Apple SD 산돌고딕 Neo 세미볼드체"/>
          <a:ea typeface="Apple SD 산돌고딕 Neo 세미볼드체"/>
          <a:cs typeface="Apple SD 산돌고딕 Neo 세미볼드체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Apple SD 산돌고딕 Neo 세미볼드체"/>
          <a:ea typeface="Apple SD 산돌고딕 Neo 세미볼드체"/>
          <a:cs typeface="Apple SD 산돌고딕 Neo 세미볼드체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Apple SD 산돌고딕 Neo 세미볼드체"/>
          <a:ea typeface="Apple SD 산돌고딕 Neo 세미볼드체"/>
          <a:cs typeface="Apple SD 산돌고딕 Neo 세미볼드체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Apple SD 산돌고딕 Neo 볼드체"/>
          <a:ea typeface="Apple SD 산돌고딕 Neo 볼드체"/>
          <a:cs typeface="Apple SD 산돌고딕 Neo 볼드체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pple SD 산돌고딕 Neo 볼드체"/>
          <a:ea typeface="Apple SD 산돌고딕 Neo 볼드체"/>
          <a:cs typeface="Apple SD 산돌고딕 Neo 볼드체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pple SD 산돌고딕 Neo 볼드체"/>
          <a:ea typeface="Apple SD 산돌고딕 Neo 볼드체"/>
          <a:cs typeface="Apple SD 산돌고딕 Neo 볼드체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0" autoAdjust="0"/>
    <p:restoredTop sz="94661" autoAdjust="0"/>
  </p:normalViewPr>
  <p:slideViewPr>
    <p:cSldViewPr>
      <p:cViewPr varScale="1">
        <p:scale>
          <a:sx n="31" d="100"/>
          <a:sy n="31" d="100"/>
        </p:scale>
        <p:origin x="-446" y="-86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151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7" name="Shape 18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733439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Strain h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27523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 smtClean="0"/>
              <a:t> Present observations of neutron </a:t>
            </a:r>
          </a:p>
          <a:p>
            <a:r>
              <a:rPr lang="en-US" altLang="ko-KR" smtClean="0"/>
              <a:t>stars  mostly give us the information only on the masses of neutron stars not the radii such that it</a:t>
            </a:r>
          </a:p>
          <a:p>
            <a:r>
              <a:rPr lang="en-US" altLang="ko-KR" smtClean="0"/>
              <a:t>Cannot fix the relevant EoS.   However the above examples indicate that  it can probe also the radii</a:t>
            </a:r>
          </a:p>
          <a:p>
            <a:r>
              <a:rPr lang="en-US" altLang="ko-KR" smtClean="0"/>
              <a:t>as well as masses.  New degre of freedom, interactions,…     </a:t>
            </a:r>
          </a:p>
          <a:p>
            <a:endParaRPr lang="ko-KR" altLang="en-US" smtClean="0"/>
          </a:p>
        </p:txBody>
      </p:sp>
      <p:sp>
        <p:nvSpPr>
          <p:cNvPr id="54276" name="슬라이드 번호 개체 틀 3"/>
          <p:cNvSpPr>
            <a:spLocks noGrp="1"/>
          </p:cNvSpPr>
          <p:nvPr>
            <p:ph type="sldNum" sz="quarter" idx="5"/>
          </p:nvPr>
        </p:nvSpPr>
        <p:spPr>
          <a:xfrm>
            <a:off x="3884613" y="8685680"/>
            <a:ext cx="2971800" cy="45682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fld id="{93F600B7-1AE8-44C8-961D-580B31151B9F}" type="slidenum">
              <a:rPr lang="ko-KR" altLang="en-US" sz="1200" smtClean="0"/>
              <a:pPr/>
              <a:t>4</a:t>
            </a:fld>
            <a:endParaRPr lang="ko-KR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17331466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9728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F746A5A-ADAB-4C26-8A47-9C5D86D5EF17}" type="slidenum">
              <a:rPr lang="ko-KR" altLang="en-US" smtClean="0">
                <a:solidFill>
                  <a:schemeClr val="tx2"/>
                </a:solidFill>
                <a:latin typeface="Comic Sans MS" pitchFamily="66" charset="0"/>
                <a:ea typeface="굴림" pitchFamily="50" charset="-127"/>
              </a:rPr>
              <a:pPr algn="r" eaLnBrk="1" hangingPunct="1">
                <a:spcBef>
                  <a:spcPct val="0"/>
                </a:spcBef>
              </a:pPr>
              <a:t>21</a:t>
            </a:fld>
            <a:endParaRPr lang="ko-KR" altLang="en-US" smtClean="0">
              <a:solidFill>
                <a:schemeClr val="tx2"/>
              </a:solidFill>
              <a:latin typeface="Comic Sans MS" pitchFamily="66" charset="0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71791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 smtClean="0"/>
              <a:t> Present observations of neutron </a:t>
            </a:r>
          </a:p>
          <a:p>
            <a:r>
              <a:rPr lang="en-US" altLang="ko-KR" smtClean="0"/>
              <a:t>stars  mostly give us the information only on the masses of neutron stars not the radii such that it</a:t>
            </a:r>
          </a:p>
          <a:p>
            <a:r>
              <a:rPr lang="en-US" altLang="ko-KR" smtClean="0"/>
              <a:t>Cannot fix the relevant EoS.   However the above examples indicate that  it can probe also the radii</a:t>
            </a:r>
          </a:p>
          <a:p>
            <a:r>
              <a:rPr lang="en-US" altLang="ko-KR" smtClean="0"/>
              <a:t>as well as masses.  New degre of freedom, interactions,…     </a:t>
            </a:r>
          </a:p>
          <a:p>
            <a:endParaRPr lang="ko-KR" altLang="en-US" smtClean="0"/>
          </a:p>
        </p:txBody>
      </p:sp>
      <p:sp>
        <p:nvSpPr>
          <p:cNvPr id="54276" name="슬라이드 번호 개체 틀 3"/>
          <p:cNvSpPr>
            <a:spLocks noGrp="1"/>
          </p:cNvSpPr>
          <p:nvPr>
            <p:ph type="sldNum" sz="quarter" idx="5"/>
          </p:nvPr>
        </p:nvSpPr>
        <p:spPr>
          <a:xfrm>
            <a:off x="3884613" y="8685680"/>
            <a:ext cx="2971800" cy="45682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fld id="{93F600B7-1AE8-44C8-961D-580B31151B9F}" type="slidenum">
              <a:rPr lang="ko-KR" altLang="en-US" sz="1200" smtClean="0"/>
              <a:pPr/>
              <a:t>37</a:t>
            </a:fld>
            <a:endParaRPr lang="ko-KR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1733146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사진 - 수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제목 텍스트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xfrm>
            <a:off x="6326428" y="9245600"/>
            <a:ext cx="339244" cy="3683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75360" y="8886613"/>
            <a:ext cx="2709333" cy="650240"/>
          </a:xfrm>
          <a:prstGeom prst="rect">
            <a:avLst/>
          </a:prstGeom>
          <a:ln/>
        </p:spPr>
        <p:txBody>
          <a:bodyPr lIns="130046" tIns="65023" rIns="130046" bIns="65023"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443307" y="8886613"/>
            <a:ext cx="4118187" cy="650240"/>
          </a:xfrm>
          <a:prstGeom prst="rect">
            <a:avLst/>
          </a:prstGeom>
          <a:ln/>
        </p:spPr>
        <p:txBody>
          <a:bodyPr lIns="130046" tIns="65023" rIns="130046" bIns="65023"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271629" y="9251950"/>
            <a:ext cx="448842" cy="379591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ABC33A-F6B3-4A63-8B74-74C0F6C1D1B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74781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사진 - 수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제목 텍스트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제목, 구분점 및 사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제목 텍스트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구분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사진 - 3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인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r>
              <a:t>“여기에 인용을 입력하십시오.”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사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빈 페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75360" y="8886613"/>
            <a:ext cx="2709333" cy="650240"/>
          </a:xfrm>
          <a:prstGeom prst="rect">
            <a:avLst/>
          </a:prstGeom>
          <a:ln/>
        </p:spPr>
        <p:txBody>
          <a:bodyPr lIns="130046" tIns="65023" rIns="130046" bIns="65023"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443307" y="8886613"/>
            <a:ext cx="4118187" cy="650240"/>
          </a:xfrm>
          <a:prstGeom prst="rect">
            <a:avLst/>
          </a:prstGeom>
          <a:ln/>
        </p:spPr>
        <p:txBody>
          <a:bodyPr lIns="130046" tIns="65023" rIns="130046" bIns="65023"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271629" y="9251950"/>
            <a:ext cx="448842" cy="379591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D4326-E5FD-480C-BA62-165B9F6BD5D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58370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제목 텍스트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26428" y="9251950"/>
            <a:ext cx="339244" cy="3683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8" r:id="rId9"/>
    <p:sldLayoutId id="2147483669" r:id="rId10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pple SD 산돌고딕 Neo 옅은체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pple SD 산돌고딕 Neo 옅은체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pple SD 산돌고딕 Neo 옅은체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pple SD 산돌고딕 Neo 옅은체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pple SD 산돌고딕 Neo 옅은체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pple SD 산돌고딕 Neo 옅은체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pple SD 산돌고딕 Neo 옅은체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pple SD 산돌고딕 Neo 옅은체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pple SD 산돌고딕 Neo 옅은체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pple SD 산돌고딕 Neo 옅은체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pple SD 산돌고딕 Neo 옅은체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pple SD 산돌고딕 Neo 옅은체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pple SD 산돌고딕 Neo 옅은체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pple SD 산돌고딕 Neo 옅은체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pple SD 산돌고딕 Neo 옅은체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pple SD 산돌고딕 Neo 옅은체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pple SD 산돌고딕 Neo 옅은체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pple SD 산돌고딕 Neo 옅은체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pple SD 산돌고딕 Neo 옅은체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pple SD 산돌고딕 Neo 옅은체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pple SD 산돌고딕 Neo 옅은체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pple SD 산돌고딕 Neo 옅은체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pple SD 산돌고딕 Neo 옅은체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pple SD 산돌고딕 Neo 옅은체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pple SD 산돌고딕 Neo 옅은체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pple SD 산돌고딕 Neo 옅은체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pple SD 산돌고딕 Neo 옅은체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emf"/><Relationship Id="rId7" Type="http://schemas.openxmlformats.org/officeDocument/2006/relationships/image" Target="../media/image50.pn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5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6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100.png"/><Relationship Id="rId7" Type="http://schemas.openxmlformats.org/officeDocument/2006/relationships/image" Target="../media/image44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7" Type="http://schemas.openxmlformats.org/officeDocument/2006/relationships/image" Target="../media/image110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6.em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531912"/>
            <a:ext cx="13369671" cy="12025503"/>
          </a:xfrm>
          <a:prstGeom prst="rect">
            <a:avLst/>
          </a:prstGeom>
        </p:spPr>
      </p:pic>
      <p:sp>
        <p:nvSpPr>
          <p:cNvPr id="5" name="Shape 190"/>
          <p:cNvSpPr txBox="1">
            <a:spLocks/>
          </p:cNvSpPr>
          <p:nvPr/>
        </p:nvSpPr>
        <p:spPr>
          <a:xfrm>
            <a:off x="237704" y="4287092"/>
            <a:ext cx="12479064" cy="4584922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1pPr>
            <a:lvl2pPr marL="0" marR="0" indent="228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2pPr>
            <a:lvl3pPr marL="0" marR="0" indent="457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3pPr>
            <a:lvl4pPr marL="0" marR="0" indent="685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4pPr>
            <a:lvl5pPr marL="0" marR="0" indent="9144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5pPr>
            <a:lvl6pPr marL="0" marR="0" indent="11430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6pPr>
            <a:lvl7pPr marL="0" marR="0" indent="1371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7pPr>
            <a:lvl8pPr marL="0" marR="0" indent="1600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8pPr>
            <a:lvl9pPr marL="0" marR="0" indent="1828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9pPr>
          </a:lstStyle>
          <a:p>
            <a:pPr hangingPunct="1"/>
            <a:r>
              <a:rPr lang="en-US" altLang="ko-KR" sz="4800" dirty="0" smtClean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Messages from GW170817 on  </a:t>
            </a:r>
          </a:p>
          <a:p>
            <a:pPr hangingPunct="1"/>
            <a:r>
              <a:rPr lang="en-US" altLang="ko-KR" sz="4800" dirty="0" smtClean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Compact Star Matter </a:t>
            </a:r>
            <a:r>
              <a:rPr lang="ko-KR" altLang="en-US" dirty="0" smtClean="0"/>
              <a:t/>
            </a:r>
            <a:br>
              <a:rPr lang="ko-KR" altLang="en-US" dirty="0" smtClean="0"/>
            </a:br>
            <a:endParaRPr lang="ko-KR" altLang="en-US" sz="2500" dirty="0">
              <a:solidFill>
                <a:srgbClr val="3C3C1B"/>
              </a:solidFill>
            </a:endParaRPr>
          </a:p>
        </p:txBody>
      </p:sp>
      <p:sp>
        <p:nvSpPr>
          <p:cNvPr id="7" name="내용 개체 틀 3"/>
          <p:cNvSpPr txBox="1">
            <a:spLocks/>
          </p:cNvSpPr>
          <p:nvPr/>
        </p:nvSpPr>
        <p:spPr>
          <a:xfrm>
            <a:off x="237704" y="331612"/>
            <a:ext cx="13131967" cy="97210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9pPr>
          </a:lstStyle>
          <a:p>
            <a:pPr marL="0" indent="0" hangingPunct="1">
              <a:buFontTx/>
              <a:buNone/>
            </a:pPr>
            <a:r>
              <a:rPr lang="en-US" altLang="ko-KR" sz="2200" dirty="0" smtClean="0">
                <a:solidFill>
                  <a:schemeClr val="bg1"/>
                </a:solidFill>
              </a:rPr>
              <a:t>1</a:t>
            </a:r>
            <a:r>
              <a:rPr lang="en-US" altLang="ko-KR" sz="2200" baseline="30000" dirty="0" smtClean="0">
                <a:solidFill>
                  <a:schemeClr val="bg1"/>
                </a:solidFill>
              </a:rPr>
              <a:t>st</a:t>
            </a:r>
            <a:r>
              <a:rPr lang="en-US" altLang="ko-KR" sz="2200" dirty="0" smtClean="0">
                <a:solidFill>
                  <a:schemeClr val="bg1"/>
                </a:solidFill>
              </a:rPr>
              <a:t> APCTP-TRIUMF  Joint Workshop on “Understanding  Nuclei from Different  Theoretical Approaches”, 	Sept. </a:t>
            </a:r>
            <a:r>
              <a:rPr lang="en-US" altLang="ko-KR" sz="2200" dirty="0">
                <a:solidFill>
                  <a:schemeClr val="bg1"/>
                </a:solidFill>
              </a:rPr>
              <a:t> </a:t>
            </a:r>
            <a:r>
              <a:rPr lang="en-US" altLang="ko-KR" sz="2200" dirty="0" smtClean="0">
                <a:solidFill>
                  <a:schemeClr val="bg1"/>
                </a:solidFill>
              </a:rPr>
              <a:t>14-19, </a:t>
            </a:r>
            <a:r>
              <a:rPr lang="en-US" altLang="ko-KR" sz="2200" dirty="0">
                <a:solidFill>
                  <a:schemeClr val="bg1"/>
                </a:solidFill>
              </a:rPr>
              <a:t> </a:t>
            </a:r>
            <a:r>
              <a:rPr lang="en-US" altLang="ko-KR" sz="2200" dirty="0" smtClean="0">
                <a:solidFill>
                  <a:schemeClr val="bg1"/>
                </a:solidFill>
              </a:rPr>
              <a:t>APCTP, Pohang, Korea</a:t>
            </a:r>
            <a:r>
              <a:rPr lang="en-US" altLang="ko-KR" dirty="0" smtClean="0"/>
              <a:t>	</a:t>
            </a:r>
            <a:endParaRPr lang="en-US" altLang="ko-KR" dirty="0"/>
          </a:p>
        </p:txBody>
      </p:sp>
      <p:sp>
        <p:nvSpPr>
          <p:cNvPr id="8" name="내용 개체 틀 3"/>
          <p:cNvSpPr txBox="1">
            <a:spLocks/>
          </p:cNvSpPr>
          <p:nvPr/>
        </p:nvSpPr>
        <p:spPr>
          <a:xfrm>
            <a:off x="2308493" y="8116186"/>
            <a:ext cx="8990387" cy="972108"/>
          </a:xfrm>
          <a:prstGeom prst="rect">
            <a:avLst/>
          </a:prstGeom>
        </p:spPr>
        <p:txBody>
          <a:bodyPr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9pPr>
          </a:lstStyle>
          <a:p>
            <a:pPr marL="0" indent="0" hangingPunct="1">
              <a:buFontTx/>
              <a:buNone/>
            </a:pPr>
            <a:r>
              <a:rPr lang="en-US" altLang="ko-KR" sz="4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Hyun </a:t>
            </a:r>
            <a:r>
              <a:rPr lang="en-US" altLang="ko-KR" sz="40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Kyu</a:t>
            </a:r>
            <a:r>
              <a:rPr lang="en-US" altLang="ko-KR" sz="4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Lee,  </a:t>
            </a:r>
            <a:r>
              <a:rPr lang="en-US" altLang="ko-KR" sz="40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Hanyang</a:t>
            </a:r>
            <a:r>
              <a:rPr lang="en-US" altLang="ko-KR" sz="4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University </a:t>
            </a:r>
            <a:r>
              <a:rPr lang="en-US" altLang="ko-KR" dirty="0" smtClean="0"/>
              <a:t>	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0612856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>
          <a:xfrm>
            <a:off x="547540" y="35496"/>
            <a:ext cx="11099800" cy="4841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Underlying  basic   interactions  </a:t>
            </a:r>
          </a:p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   a.  QCD(hadrons) </a:t>
            </a:r>
          </a:p>
          <a:p>
            <a:pPr marL="0" indent="0">
              <a:buNone/>
            </a:pPr>
            <a:endParaRPr lang="en-US" altLang="ko-KR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         effective theory of  hadrons</a:t>
            </a:r>
            <a:endParaRPr lang="en-US" altLang="ko-KR" dirty="0">
              <a:latin typeface="Comic Sans MS" panose="030F0702030302020204" pitchFamily="66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380" y="2500536"/>
            <a:ext cx="841248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텍스트 개체 틀 1"/>
          <p:cNvSpPr txBox="1">
            <a:spLocks/>
          </p:cNvSpPr>
          <p:nvPr/>
        </p:nvSpPr>
        <p:spPr>
          <a:xfrm>
            <a:off x="386408" y="4804792"/>
            <a:ext cx="11099800" cy="25202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9pPr>
          </a:lstStyle>
          <a:p>
            <a:pPr marL="0" indent="0" hangingPunct="1">
              <a:buFontTx/>
              <a:buNone/>
            </a:pPr>
            <a:r>
              <a:rPr lang="en-US" altLang="ko-KR" dirty="0">
                <a:latin typeface="Comic Sans MS" panose="030F0702030302020204" pitchFamily="66" charset="0"/>
              </a:rPr>
              <a:t> </a:t>
            </a:r>
            <a:r>
              <a:rPr lang="en-US" altLang="ko-KR" dirty="0" smtClean="0">
                <a:latin typeface="Comic Sans MS" panose="030F0702030302020204" pitchFamily="66" charset="0"/>
              </a:rPr>
              <a:t>  b.  Gravity(energy momentum tensor)</a:t>
            </a:r>
          </a:p>
          <a:p>
            <a:pPr marL="0" indent="0" hangingPunct="1">
              <a:buFontTx/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         Einstein field equation  </a:t>
            </a:r>
            <a:r>
              <a:rPr lang="ko-KR" altLang="en-US" dirty="0" smtClean="0">
                <a:latin typeface="Comic Sans MS" panose="030F0702030302020204" pitchFamily="66" charset="0"/>
              </a:rPr>
              <a:t> </a:t>
            </a:r>
            <a:endParaRPr lang="ko-KR" altLang="en-US" dirty="0">
              <a:latin typeface="Comic Sans MS" panose="030F0702030302020204" pitchFamily="66" charset="0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275" y="7182544"/>
            <a:ext cx="3634740" cy="891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1700" y="8171271"/>
            <a:ext cx="1502664" cy="699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텍스트 개체 틀 1"/>
          <p:cNvSpPr txBox="1">
            <a:spLocks/>
          </p:cNvSpPr>
          <p:nvPr/>
        </p:nvSpPr>
        <p:spPr>
          <a:xfrm>
            <a:off x="1725380" y="8031663"/>
            <a:ext cx="11099800" cy="9410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9pPr>
          </a:lstStyle>
          <a:p>
            <a:pPr marL="0" indent="0" hangingPunct="1">
              <a:buFontTx/>
              <a:buNone/>
            </a:pPr>
            <a:r>
              <a:rPr lang="en-US" altLang="ko-KR" dirty="0">
                <a:latin typeface="Comic Sans MS" panose="030F0702030302020204" pitchFamily="66" charset="0"/>
              </a:rPr>
              <a:t> </a:t>
            </a:r>
            <a:r>
              <a:rPr lang="en-US" altLang="ko-KR" dirty="0" smtClean="0">
                <a:latin typeface="Comic Sans MS" panose="030F0702030302020204" pitchFamily="66" charset="0"/>
              </a:rPr>
              <a:t>  pressure and energy density : </a:t>
            </a:r>
            <a:r>
              <a:rPr lang="ko-KR" altLang="en-US" dirty="0" smtClean="0">
                <a:latin typeface="Comic Sans MS" panose="030F0702030302020204" pitchFamily="66" charset="0"/>
              </a:rPr>
              <a:t> </a:t>
            </a:r>
            <a:endParaRPr lang="ko-KR" alt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93606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/>
        </p:nvSpPr>
        <p:spPr>
          <a:xfrm>
            <a:off x="123071" y="512728"/>
            <a:ext cx="11367663" cy="984496"/>
          </a:xfrm>
          <a:prstGeom prst="rect">
            <a:avLst/>
          </a:prstGeom>
        </p:spPr>
        <p:txBody>
          <a:bodyPr lIns="130046" tIns="65023" rIns="130046" bIns="65023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5100" dirty="0" smtClean="0">
                <a:latin typeface="Comic Sans MS" panose="030F0702030302020204" pitchFamily="66" charset="0"/>
              </a:rPr>
              <a:t>II. EOS </a:t>
            </a:r>
            <a:r>
              <a:rPr lang="en-US" altLang="ko-KR" sz="5100" dirty="0">
                <a:latin typeface="Comic Sans MS" panose="030F0702030302020204" pitchFamily="66" charset="0"/>
              </a:rPr>
              <a:t>and gravitational </a:t>
            </a:r>
            <a:r>
              <a:rPr lang="en-US" altLang="ko-KR" sz="5100" dirty="0" smtClean="0">
                <a:latin typeface="Comic Sans MS" panose="030F0702030302020204" pitchFamily="66" charset="0"/>
              </a:rPr>
              <a:t>waves from</a:t>
            </a:r>
            <a:r>
              <a:rPr lang="ko-KR" altLang="en-US" sz="5100" dirty="0" smtClean="0">
                <a:latin typeface="Comic Sans MS" panose="030F0702030302020204" pitchFamily="66" charset="0"/>
              </a:rPr>
              <a:t> </a:t>
            </a:r>
            <a:r>
              <a:rPr lang="en-US" altLang="ko-KR" sz="5100" dirty="0" smtClean="0">
                <a:latin typeface="Comic Sans MS" panose="030F0702030302020204" pitchFamily="66" charset="0"/>
              </a:rPr>
              <a:t>  neutron</a:t>
            </a:r>
            <a:r>
              <a:rPr lang="ko-KR" altLang="en-US" sz="5100" dirty="0" smtClean="0">
                <a:latin typeface="Comic Sans MS" panose="030F0702030302020204" pitchFamily="66" charset="0"/>
              </a:rPr>
              <a:t> </a:t>
            </a:r>
            <a:r>
              <a:rPr lang="en-US" altLang="ko-KR" sz="5100" dirty="0" smtClean="0">
                <a:latin typeface="Comic Sans MS" panose="030F0702030302020204" pitchFamily="66" charset="0"/>
              </a:rPr>
              <a:t>star binary </a:t>
            </a:r>
            <a:endParaRPr lang="ko-KR" altLang="en-US" sz="5100" dirty="0">
              <a:latin typeface="Comic Sans MS" panose="030F0702030302020204" pitchFamily="66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650" y="2284512"/>
            <a:ext cx="5447759" cy="6271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650" y="8753907"/>
            <a:ext cx="5882505" cy="438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480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680" y="2230712"/>
            <a:ext cx="9738360" cy="574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94990" y="754507"/>
            <a:ext cx="12354560" cy="1210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/>
          <a:lstStyle>
            <a:lvl1pPr marL="571500" indent="-571500"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altLang="ko-KR" sz="3600" dirty="0" smtClean="0">
                <a:latin typeface="Comic Sans MS" pitchFamily="66" charset="0"/>
              </a:rPr>
              <a:t>- Deviation from  point particle approximation 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438597" y="1870296"/>
            <a:ext cx="6402793" cy="720831"/>
          </a:xfrm>
          <a:prstGeom prst="rect">
            <a:avLst/>
          </a:prstGeom>
        </p:spPr>
        <p:txBody>
          <a:bodyPr lIns="130046" tIns="65023" rIns="130046" bIns="65023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dirty="0">
                <a:latin typeface="Comic Sans MS" panose="030F0702030302020204" pitchFamily="66" charset="0"/>
              </a:rPr>
              <a:t> </a:t>
            </a:r>
            <a:r>
              <a:rPr lang="en-US" altLang="ko-KR" sz="1800" dirty="0" err="1" smtClean="0">
                <a:latin typeface="Comic Sans MS" panose="030F0702030302020204" pitchFamily="66" charset="0"/>
              </a:rPr>
              <a:t>Hotokezaka</a:t>
            </a:r>
            <a:r>
              <a:rPr lang="en-US" altLang="ko-KR" sz="1800" dirty="0" smtClean="0">
                <a:latin typeface="Comic Sans MS" panose="030F0702030302020204" pitchFamily="66" charset="0"/>
              </a:rPr>
              <a:t> et al. Phys.  </a:t>
            </a:r>
            <a:r>
              <a:rPr lang="en-US" altLang="ko-KR" sz="1800" dirty="0">
                <a:latin typeface="Comic Sans MS" panose="030F0702030302020204" pitchFamily="66" charset="0"/>
              </a:rPr>
              <a:t>Rev. D93, 064082(2016)   </a:t>
            </a:r>
            <a:endParaRPr lang="ko-KR" altLang="en-US" sz="1800" dirty="0">
              <a:latin typeface="Comic Sans MS" panose="030F0702030302020204" pitchFamily="66" charset="0"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9166696" y="3172278"/>
            <a:ext cx="1585457" cy="626026"/>
            <a:chOff x="7820129" y="2788568"/>
            <a:chExt cx="1585457" cy="626026"/>
          </a:xfrm>
        </p:grpSpPr>
        <p:sp>
          <p:nvSpPr>
            <p:cNvPr id="7" name="내용 개체 틀 2"/>
            <p:cNvSpPr txBox="1">
              <a:spLocks noChangeAspect="1"/>
            </p:cNvSpPr>
            <p:nvPr/>
          </p:nvSpPr>
          <p:spPr>
            <a:xfrm>
              <a:off x="7820129" y="2788568"/>
              <a:ext cx="1585457" cy="50486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dirty="0" smtClean="0">
                  <a:latin typeface="Comic Sans MS" panose="030F0702030302020204" pitchFamily="66" charset="0"/>
                </a:rPr>
                <a:t>stiffer </a:t>
              </a:r>
              <a:endParaRPr lang="ko-KR" altLang="en-US" dirty="0"/>
            </a:p>
          </p:txBody>
        </p:sp>
        <p:sp>
          <p:nvSpPr>
            <p:cNvPr id="8" name="아래쪽 화살표 7"/>
            <p:cNvSpPr/>
            <p:nvPr/>
          </p:nvSpPr>
          <p:spPr>
            <a:xfrm rot="5400000">
              <a:off x="8188366" y="2804232"/>
              <a:ext cx="242316" cy="978408"/>
            </a:xfrm>
            <a:prstGeom prst="downArrow">
              <a:avLst/>
            </a:prstGeom>
            <a:noFill/>
            <a:ln w="12700" cap="flat">
              <a:solidFill>
                <a:srgbClr val="FF0000"/>
              </a:solidFill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ko-KR" altLang="en-US" sz="24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Apple SD 산돌고딕 Neo 옅은체"/>
              </a:endParaRPr>
            </a:p>
          </p:txBody>
        </p:sp>
      </p:grpSp>
      <p:grpSp>
        <p:nvGrpSpPr>
          <p:cNvPr id="11" name="그룹 10"/>
          <p:cNvGrpSpPr/>
          <p:nvPr/>
        </p:nvGrpSpPr>
        <p:grpSpPr>
          <a:xfrm rot="16200000">
            <a:off x="6192555" y="4384571"/>
            <a:ext cx="1585457" cy="626027"/>
            <a:chOff x="7059121" y="4108817"/>
            <a:chExt cx="1585457" cy="626027"/>
          </a:xfrm>
        </p:grpSpPr>
        <p:sp>
          <p:nvSpPr>
            <p:cNvPr id="12" name="내용 개체 틀 2"/>
            <p:cNvSpPr txBox="1">
              <a:spLocks noChangeAspect="1"/>
            </p:cNvSpPr>
            <p:nvPr/>
          </p:nvSpPr>
          <p:spPr>
            <a:xfrm>
              <a:off x="7059121" y="4108817"/>
              <a:ext cx="1585457" cy="50486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dirty="0" smtClean="0">
                  <a:latin typeface="Comic Sans MS" panose="030F0702030302020204" pitchFamily="66" charset="0"/>
                </a:rPr>
                <a:t>stiffer </a:t>
              </a:r>
              <a:endParaRPr lang="ko-KR" altLang="en-US" dirty="0"/>
            </a:p>
          </p:txBody>
        </p:sp>
        <p:sp>
          <p:nvSpPr>
            <p:cNvPr id="13" name="아래쪽 화살표 12"/>
            <p:cNvSpPr/>
            <p:nvPr/>
          </p:nvSpPr>
          <p:spPr>
            <a:xfrm rot="5400000">
              <a:off x="7462974" y="4124482"/>
              <a:ext cx="242316" cy="978408"/>
            </a:xfrm>
            <a:prstGeom prst="downArrow">
              <a:avLst/>
            </a:prstGeom>
            <a:noFill/>
            <a:ln w="12700" cap="flat">
              <a:solidFill>
                <a:srgbClr val="FF0000"/>
              </a:solidFill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ko-KR" altLang="en-US" sz="24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Apple SD 산돌고딕 Neo 옅은체"/>
              </a:endParaRPr>
            </a:p>
          </p:txBody>
        </p:sp>
      </p:grpSp>
      <p:sp>
        <p:nvSpPr>
          <p:cNvPr id="14" name="내용 개체 틀 3"/>
          <p:cNvSpPr txBox="1">
            <a:spLocks/>
          </p:cNvSpPr>
          <p:nvPr/>
        </p:nvSpPr>
        <p:spPr>
          <a:xfrm>
            <a:off x="741760" y="7826182"/>
            <a:ext cx="5184576" cy="921702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9pPr>
          </a:lstStyle>
          <a:p>
            <a:pPr marL="0" indent="0" hangingPunct="1">
              <a:buFontTx/>
              <a:buNone/>
            </a:pPr>
            <a:r>
              <a:rPr lang="en-US" altLang="ko-KR" sz="4000" dirty="0" smtClean="0">
                <a:latin typeface="Comic Sans MS" panose="030F0702030302020204" pitchFamily="66" charset="0"/>
              </a:rPr>
              <a:t> </a:t>
            </a:r>
            <a:r>
              <a:rPr lang="en-US" altLang="ko-KR" sz="3200" dirty="0">
                <a:latin typeface="Comic Sans MS" panose="030F0702030302020204" pitchFamily="66" charset="0"/>
              </a:rPr>
              <a:t>t</a:t>
            </a:r>
            <a:r>
              <a:rPr lang="en-US" altLang="ko-KR" sz="3200" dirty="0" smtClean="0">
                <a:latin typeface="Comic Sans MS" panose="030F0702030302020204" pitchFamily="66" charset="0"/>
              </a:rPr>
              <a:t>idal deformation: </a:t>
            </a:r>
            <a:r>
              <a:rPr lang="en-US" altLang="ko-KR" sz="3200" dirty="0" err="1" smtClean="0">
                <a:latin typeface="Comic Sans MS" panose="030F0702030302020204" pitchFamily="66" charset="0"/>
              </a:rPr>
              <a:t>inspriral</a:t>
            </a:r>
            <a:r>
              <a:rPr lang="en-US" altLang="ko-KR" sz="3200" dirty="0" smtClean="0">
                <a:latin typeface="Comic Sans MS" panose="030F0702030302020204" pitchFamily="66" charset="0"/>
              </a:rPr>
              <a:t> </a:t>
            </a:r>
            <a:endParaRPr lang="ko-KR" altLang="en-US" sz="3200" dirty="0">
              <a:latin typeface="Comic Sans MS" panose="030F0702030302020204" pitchFamily="66" charset="0"/>
            </a:endParaRPr>
          </a:p>
        </p:txBody>
      </p:sp>
      <p:sp>
        <p:nvSpPr>
          <p:cNvPr id="15" name="제목 1"/>
          <p:cNvSpPr txBox="1">
            <a:spLocks/>
          </p:cNvSpPr>
          <p:nvPr/>
        </p:nvSpPr>
        <p:spPr>
          <a:xfrm>
            <a:off x="5229068" y="8693561"/>
            <a:ext cx="7757471" cy="942622"/>
          </a:xfrm>
          <a:prstGeom prst="rect">
            <a:avLst/>
          </a:prstGeom>
        </p:spPr>
        <p:txBody>
          <a:bodyPr lIns="130046" tIns="65023" rIns="130046" bIns="65023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200" dirty="0" smtClean="0">
                <a:latin typeface="Comic Sans MS" panose="030F0702030302020204" pitchFamily="66" charset="0"/>
              </a:rPr>
              <a:t>Peak frequency :merger remnant</a:t>
            </a:r>
            <a:endParaRPr lang="ko-KR" altLang="en-US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88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 noChangeAspect="1"/>
          </p:cNvSpPr>
          <p:nvPr>
            <p:ph idx="1"/>
          </p:nvPr>
        </p:nvSpPr>
        <p:spPr>
          <a:xfrm>
            <a:off x="822591" y="6187822"/>
            <a:ext cx="11328806" cy="1076861"/>
          </a:xfrm>
        </p:spPr>
        <p:txBody>
          <a:bodyPr>
            <a:normAutofit/>
          </a:bodyPr>
          <a:lstStyle/>
          <a:p>
            <a:r>
              <a:rPr lang="en-US" altLang="ko-KR" dirty="0">
                <a:latin typeface="Comic Sans MS" panose="030F0702030302020204" pitchFamily="66" charset="0"/>
              </a:rPr>
              <a:t>perfect-fluid stellar matter </a:t>
            </a:r>
            <a:endParaRPr lang="ko-KR" altLang="en-US" dirty="0">
              <a:latin typeface="Comic Sans MS" panose="030F0702030302020204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22767" y="4226258"/>
            <a:ext cx="10972800" cy="855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62041" y="5090417"/>
            <a:ext cx="4245864" cy="1098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8272" y="7140127"/>
            <a:ext cx="5650992" cy="7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내용 개체 틀 2"/>
          <p:cNvSpPr txBox="1">
            <a:spLocks/>
          </p:cNvSpPr>
          <p:nvPr/>
        </p:nvSpPr>
        <p:spPr>
          <a:xfrm>
            <a:off x="288862" y="694640"/>
            <a:ext cx="12413500" cy="1720987"/>
          </a:xfrm>
          <a:prstGeom prst="rect">
            <a:avLst/>
          </a:prstGeom>
        </p:spPr>
        <p:txBody>
          <a:bodyPr vert="horz" lIns="109234" tIns="54617" rIns="109234" bIns="54617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4000" dirty="0" smtClean="0">
                <a:latin typeface="Comic Sans MS" panose="030F0702030302020204" pitchFamily="66" charset="0"/>
              </a:rPr>
              <a:t>III. </a:t>
            </a:r>
            <a:r>
              <a:rPr lang="en-US" altLang="ko-KR" sz="4000" dirty="0">
                <a:latin typeface="Comic Sans MS" panose="030F0702030302020204" pitchFamily="66" charset="0"/>
              </a:rPr>
              <a:t>D</a:t>
            </a:r>
            <a:r>
              <a:rPr lang="en-US" altLang="ko-KR" sz="4000" dirty="0" smtClean="0">
                <a:latin typeface="Comic Sans MS" panose="030F0702030302020204" pitchFamily="66" charset="0"/>
              </a:rPr>
              <a:t>ense hadronic matter under  strong</a:t>
            </a:r>
            <a:r>
              <a:rPr lang="ko-KR" altLang="en-US" sz="4000" dirty="0" smtClean="0">
                <a:latin typeface="Comic Sans MS" panose="030F0702030302020204" pitchFamily="66" charset="0"/>
              </a:rPr>
              <a:t> </a:t>
            </a:r>
            <a:r>
              <a:rPr lang="en-US" altLang="ko-KR" sz="4000" dirty="0" smtClean="0">
                <a:latin typeface="Comic Sans MS" panose="030F0702030302020204" pitchFamily="66" charset="0"/>
              </a:rPr>
              <a:t> gravity  </a:t>
            </a:r>
            <a:endParaRPr lang="ko-KR" altLang="en-US" sz="4000" dirty="0">
              <a:latin typeface="Comic Sans MS" panose="030F0702030302020204" pitchFamily="66" charset="0"/>
            </a:endParaRPr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761764" y="2948245"/>
            <a:ext cx="11940598" cy="1278013"/>
          </a:xfrm>
          <a:prstGeom prst="rect">
            <a:avLst/>
          </a:prstGeom>
        </p:spPr>
        <p:txBody>
          <a:bodyPr vert="horz" lIns="109234" tIns="54617" rIns="109234" bIns="54617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600" dirty="0">
                <a:latin typeface="Comic Sans MS" panose="030F0702030302020204" pitchFamily="66" charset="0"/>
              </a:rPr>
              <a:t>metric for a spherically symmetric(static, non-rotating) configuration </a:t>
            </a:r>
            <a:r>
              <a:rPr lang="ko-KR" altLang="en-US" sz="3600" dirty="0">
                <a:latin typeface="Comic Sans MS" panose="030F0702030302020204" pitchFamily="66" charset="0"/>
              </a:rPr>
              <a:t> </a:t>
            </a:r>
            <a:r>
              <a:rPr lang="en-US" altLang="ko-KR" sz="3600" dirty="0">
                <a:latin typeface="Comic Sans MS" panose="030F0702030302020204" pitchFamily="66" charset="0"/>
              </a:rPr>
              <a:t> </a:t>
            </a:r>
            <a:endParaRPr lang="ko-KR" altLang="en-US" sz="3600" dirty="0">
              <a:latin typeface="Comic Sans MS" panose="030F0702030302020204" pitchFamily="66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602912" y="2212504"/>
            <a:ext cx="11216640" cy="1066199"/>
          </a:xfrm>
          <a:prstGeom prst="rect">
            <a:avLst/>
          </a:prstGeom>
        </p:spPr>
        <p:txBody>
          <a:bodyPr lIns="109234" tIns="54617" rIns="109234" bIns="54617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600" dirty="0">
                <a:latin typeface="Comic Sans MS" panose="030F0702030302020204" pitchFamily="66" charset="0"/>
              </a:rPr>
              <a:t>A. </a:t>
            </a:r>
            <a:r>
              <a:rPr lang="en-US" altLang="ko-KR" sz="3600" dirty="0" err="1">
                <a:latin typeface="Comic Sans MS" panose="030F0702030302020204" pitchFamily="66" charset="0"/>
              </a:rPr>
              <a:t>Tolman</a:t>
            </a:r>
            <a:r>
              <a:rPr lang="en-US" altLang="ko-KR" sz="3600" dirty="0">
                <a:latin typeface="Comic Sans MS" panose="030F0702030302020204" pitchFamily="66" charset="0"/>
              </a:rPr>
              <a:t>-Oppenheimer-</a:t>
            </a:r>
            <a:r>
              <a:rPr lang="en-US" altLang="ko-KR" sz="3600" dirty="0" err="1">
                <a:latin typeface="Comic Sans MS" panose="030F0702030302020204" pitchFamily="66" charset="0"/>
              </a:rPr>
              <a:t>Volkov</a:t>
            </a:r>
            <a:r>
              <a:rPr lang="en-US" altLang="ko-KR" sz="3600" dirty="0">
                <a:latin typeface="Comic Sans MS" panose="030F0702030302020204" pitchFamily="66" charset="0"/>
              </a:rPr>
              <a:t>(TOV) Equation  </a:t>
            </a:r>
            <a:endParaRPr lang="ko-KR" altLang="en-US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82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2"/>
          <p:cNvSpPr txBox="1">
            <a:spLocks/>
          </p:cNvSpPr>
          <p:nvPr/>
        </p:nvSpPr>
        <p:spPr>
          <a:xfrm>
            <a:off x="761764" y="887147"/>
            <a:ext cx="11216640" cy="1066199"/>
          </a:xfrm>
          <a:prstGeom prst="rect">
            <a:avLst/>
          </a:prstGeom>
        </p:spPr>
        <p:txBody>
          <a:bodyPr lIns="109234" tIns="54617" rIns="109234" bIns="54617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600" dirty="0" err="1">
                <a:latin typeface="Comic Sans MS" panose="030F0702030302020204" pitchFamily="66" charset="0"/>
              </a:rPr>
              <a:t>Tolman</a:t>
            </a:r>
            <a:r>
              <a:rPr lang="en-US" altLang="ko-KR" sz="3600" dirty="0">
                <a:latin typeface="Comic Sans MS" panose="030F0702030302020204" pitchFamily="66" charset="0"/>
              </a:rPr>
              <a:t>-Oppenheimer-</a:t>
            </a:r>
            <a:r>
              <a:rPr lang="en-US" altLang="ko-KR" sz="3600" dirty="0" err="1">
                <a:latin typeface="Comic Sans MS" panose="030F0702030302020204" pitchFamily="66" charset="0"/>
              </a:rPr>
              <a:t>Volkov</a:t>
            </a:r>
            <a:r>
              <a:rPr lang="en-US" altLang="ko-KR" sz="3600" dirty="0">
                <a:latin typeface="Comic Sans MS" panose="030F0702030302020204" pitchFamily="66" charset="0"/>
              </a:rPr>
              <a:t>(TOV) Equation  </a:t>
            </a:r>
            <a:endParaRPr lang="ko-KR" altLang="en-US" sz="3600" dirty="0">
              <a:latin typeface="Comic Sans MS" panose="030F0702030302020204" pitchFamily="66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82180" y="1953346"/>
            <a:ext cx="646938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33848" y="4948808"/>
            <a:ext cx="3817620" cy="1497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내용 개체 틀 2"/>
          <p:cNvSpPr txBox="1">
            <a:spLocks/>
          </p:cNvSpPr>
          <p:nvPr/>
        </p:nvSpPr>
        <p:spPr>
          <a:xfrm>
            <a:off x="1173808" y="7253064"/>
            <a:ext cx="7404948" cy="1066199"/>
          </a:xfrm>
          <a:prstGeom prst="rect">
            <a:avLst/>
          </a:prstGeom>
        </p:spPr>
        <p:txBody>
          <a:bodyPr lIns="109234" tIns="54617" rIns="109234" bIns="54617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6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 Mass and radius </a:t>
            </a:r>
            <a:r>
              <a:rPr lang="en-US" altLang="ko-KR" sz="3600" dirty="0" smtClean="0">
                <a:latin typeface="Comic Sans MS" panose="030F0702030302020204" pitchFamily="66" charset="0"/>
              </a:rPr>
              <a:t>  </a:t>
            </a:r>
            <a:endParaRPr lang="ko-KR" altLang="en-US" sz="3600" dirty="0">
              <a:latin typeface="Comic Sans MS" panose="030F0702030302020204" pitchFamily="66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8504" y="4144480"/>
            <a:ext cx="5419801" cy="5577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내용 개체 틀 2"/>
          <p:cNvSpPr txBox="1">
            <a:spLocks/>
          </p:cNvSpPr>
          <p:nvPr/>
        </p:nvSpPr>
        <p:spPr>
          <a:xfrm>
            <a:off x="9310712" y="3808223"/>
            <a:ext cx="3024336" cy="6725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9pPr>
          </a:lstStyle>
          <a:p>
            <a:pPr marL="0" indent="0" hangingPunct="1">
              <a:buFontTx/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 </a:t>
            </a:r>
            <a:r>
              <a:rPr lang="en-US" altLang="ko-KR" sz="2000" dirty="0" err="1" smtClean="0">
                <a:latin typeface="Comic Sans MS" panose="030F0702030302020204" pitchFamily="66" charset="0"/>
              </a:rPr>
              <a:t>Ozel</a:t>
            </a:r>
            <a:r>
              <a:rPr lang="en-US" altLang="ko-KR" sz="2000" dirty="0" smtClean="0">
                <a:latin typeface="Comic Sans MS" panose="030F0702030302020204" pitchFamily="66" charset="0"/>
              </a:rPr>
              <a:t> and Freire(2016)</a:t>
            </a:r>
            <a:r>
              <a:rPr lang="ko-KR" altLang="en-US" sz="2000" dirty="0" smtClean="0">
                <a:latin typeface="Comic Sans MS" panose="030F0702030302020204" pitchFamily="66" charset="0"/>
              </a:rPr>
              <a:t> </a:t>
            </a:r>
            <a:r>
              <a:rPr lang="en-US" altLang="ko-KR" sz="2000" dirty="0" smtClean="0">
                <a:latin typeface="Comic Sans MS" panose="030F0702030302020204" pitchFamily="66" charset="0"/>
              </a:rPr>
              <a:t>   </a:t>
            </a:r>
            <a:endParaRPr lang="ko-KR" alt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93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888" y="988368"/>
            <a:ext cx="4616120" cy="3065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494990" y="754507"/>
            <a:ext cx="12354560" cy="1210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/>
          <a:lstStyle>
            <a:lvl1pPr marL="571500" indent="-571500"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altLang="ko-KR" sz="3600" dirty="0" smtClean="0">
                <a:latin typeface="Comic Sans MS" pitchFamily="66" charset="0"/>
              </a:rPr>
              <a:t>B. Tidal deformation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sz="5700" dirty="0">
                <a:solidFill>
                  <a:schemeClr val="tx2"/>
                </a:solidFill>
                <a:latin typeface="Comic Sans MS" pitchFamily="66" charset="0"/>
              </a:rPr>
              <a:t>        </a:t>
            </a:r>
            <a:endParaRPr lang="en-US" altLang="ko-KR" sz="5700" baseline="-25000" dirty="0">
              <a:solidFill>
                <a:schemeClr val="tx2"/>
              </a:solidFill>
              <a:latin typeface="Comic Sans MS" pitchFamily="66" charset="0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3888" y="2270181"/>
            <a:ext cx="3554251" cy="837540"/>
          </a:xfrm>
          <a:prstGeom prst="rect">
            <a:avLst/>
          </a:prstGeom>
        </p:spPr>
      </p:pic>
      <p:sp>
        <p:nvSpPr>
          <p:cNvPr id="12" name="내용 개체 틀 2"/>
          <p:cNvSpPr txBox="1">
            <a:spLocks/>
          </p:cNvSpPr>
          <p:nvPr/>
        </p:nvSpPr>
        <p:spPr>
          <a:xfrm>
            <a:off x="813768" y="4031321"/>
            <a:ext cx="11216640" cy="909891"/>
          </a:xfrm>
          <a:prstGeom prst="rect">
            <a:avLst/>
          </a:prstGeom>
        </p:spPr>
        <p:txBody>
          <a:bodyPr lIns="109234" tIns="54617" rIns="109234" bIns="54617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600" dirty="0" smtClean="0">
                <a:latin typeface="Comic Sans MS" panose="030F0702030302020204" pitchFamily="66" charset="0"/>
              </a:rPr>
              <a:t>Einstein </a:t>
            </a:r>
            <a:r>
              <a:rPr lang="en-US" altLang="ko-KR" sz="3600" dirty="0">
                <a:latin typeface="Comic Sans MS" panose="030F0702030302020204" pitchFamily="66" charset="0"/>
              </a:rPr>
              <a:t>field equation for  </a:t>
            </a:r>
            <a:r>
              <a:rPr lang="en-US" altLang="ko-KR" sz="3600" dirty="0" smtClean="0">
                <a:latin typeface="Comic Sans MS" panose="030F0702030302020204" pitchFamily="66" charset="0"/>
              </a:rPr>
              <a:t>tidal perturbation  </a:t>
            </a:r>
            <a:endParaRPr lang="ko-KR" altLang="en-US" sz="3600" dirty="0">
              <a:latin typeface="Comic Sans MS" panose="030F0702030302020204" pitchFamily="66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61840" y="4941212"/>
            <a:ext cx="3205637" cy="835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13074" y="6577263"/>
            <a:ext cx="6708803" cy="68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45858" y="7258701"/>
            <a:ext cx="3071270" cy="68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내용 개체 틀 2"/>
          <p:cNvSpPr txBox="1">
            <a:spLocks/>
          </p:cNvSpPr>
          <p:nvPr/>
        </p:nvSpPr>
        <p:spPr>
          <a:xfrm>
            <a:off x="3900518" y="6036839"/>
            <a:ext cx="1533917" cy="881143"/>
          </a:xfrm>
          <a:prstGeom prst="rect">
            <a:avLst/>
          </a:prstGeom>
        </p:spPr>
        <p:txBody>
          <a:bodyPr vert="horz" lIns="109234" tIns="54617" rIns="109234" bIns="54617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200" dirty="0">
                <a:latin typeface="Comic Sans MS" panose="030F0702030302020204" pitchFamily="66" charset="0"/>
              </a:rPr>
              <a:t>TOV </a:t>
            </a:r>
            <a:r>
              <a:rPr lang="en-US" altLang="ko-KR" sz="2200" dirty="0" err="1">
                <a:latin typeface="Comic Sans MS" panose="030F0702030302020204" pitchFamily="66" charset="0"/>
              </a:rPr>
              <a:t>Eqs</a:t>
            </a:r>
            <a:r>
              <a:rPr lang="en-US" altLang="ko-KR" sz="2200" dirty="0">
                <a:latin typeface="Comic Sans MS" panose="030F0702030302020204" pitchFamily="66" charset="0"/>
              </a:rPr>
              <a:t>. </a:t>
            </a:r>
            <a:endParaRPr lang="ko-KR" altLang="en-US" sz="2200" dirty="0">
              <a:latin typeface="Comic Sans MS" panose="030F0702030302020204" pitchFamily="66" charset="0"/>
            </a:endParaRPr>
          </a:p>
        </p:txBody>
      </p:sp>
      <p:sp>
        <p:nvSpPr>
          <p:cNvPr id="19" name="오른쪽 화살표 18"/>
          <p:cNvSpPr/>
          <p:nvPr/>
        </p:nvSpPr>
        <p:spPr>
          <a:xfrm rot="12302003">
            <a:off x="3183836" y="5920219"/>
            <a:ext cx="737259" cy="1705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234" tIns="54617" rIns="109234" bIns="54617" rtlCol="0" anchor="ctr"/>
          <a:lstStyle/>
          <a:p>
            <a:pPr algn="ctr"/>
            <a:endParaRPr lang="ko-KR" altLang="en-US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77950" y="7467179"/>
            <a:ext cx="5798820" cy="21488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6595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10285" y="589602"/>
            <a:ext cx="7907122" cy="386547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내용 개체 틀 2"/>
          <p:cNvSpPr txBox="1">
            <a:spLocks/>
          </p:cNvSpPr>
          <p:nvPr/>
        </p:nvSpPr>
        <p:spPr>
          <a:xfrm>
            <a:off x="622066" y="5388131"/>
            <a:ext cx="11216640" cy="1066199"/>
          </a:xfrm>
          <a:prstGeom prst="rect">
            <a:avLst/>
          </a:prstGeom>
        </p:spPr>
        <p:txBody>
          <a:bodyPr lIns="109234" tIns="54617" rIns="109234" bIns="54617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600" dirty="0" smtClean="0">
                <a:latin typeface="Comic Sans MS" panose="030F0702030302020204" pitchFamily="66" charset="0"/>
              </a:rPr>
              <a:t>Speed of sound  </a:t>
            </a:r>
            <a:endParaRPr lang="ko-KR" altLang="en-US" sz="3600" dirty="0">
              <a:latin typeface="Comic Sans MS" panose="030F0702030302020204" pitchFamily="66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161" y="6454330"/>
            <a:ext cx="3749040" cy="1463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타원 6"/>
          <p:cNvSpPr/>
          <p:nvPr/>
        </p:nvSpPr>
        <p:spPr>
          <a:xfrm>
            <a:off x="5570915" y="3004592"/>
            <a:ext cx="864096" cy="907060"/>
          </a:xfrm>
          <a:prstGeom prst="ellipse">
            <a:avLst/>
          </a:prstGeom>
          <a:noFill/>
          <a:ln w="25400" cap="flat">
            <a:solidFill>
              <a:srgbClr val="3333FF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Apple SD 산돌고딕 Neo 옅은체"/>
            </a:endParaRP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704" y="5454738"/>
            <a:ext cx="5385054" cy="3462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4490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7608" y="844352"/>
            <a:ext cx="11216640" cy="94144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Comic Sans MS" panose="030F0702030302020204" pitchFamily="66" charset="0"/>
              </a:rPr>
              <a:t>Deformability </a:t>
            </a:r>
            <a:endParaRPr lang="ko-KR" altLang="en-US" dirty="0">
              <a:latin typeface="Comic Sans MS" panose="030F0702030302020204" pitchFamily="66" charset="0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3004" y="4749587"/>
            <a:ext cx="2973385" cy="487677"/>
          </a:xfrm>
          <a:prstGeom prst="rect">
            <a:avLst/>
          </a:prstGeom>
          <a:ln>
            <a:noFill/>
          </a:ln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4520" y="4768939"/>
            <a:ext cx="1951284" cy="448972"/>
          </a:xfrm>
          <a:prstGeom prst="rect">
            <a:avLst/>
          </a:prstGeom>
          <a:ln>
            <a:noFill/>
          </a:ln>
        </p:spPr>
      </p:pic>
      <p:sp>
        <p:nvSpPr>
          <p:cNvPr id="10" name="내용 개체 틀 2"/>
          <p:cNvSpPr txBox="1">
            <a:spLocks/>
          </p:cNvSpPr>
          <p:nvPr/>
        </p:nvSpPr>
        <p:spPr>
          <a:xfrm>
            <a:off x="759206" y="6292563"/>
            <a:ext cx="10639738" cy="629420"/>
          </a:xfrm>
          <a:prstGeom prst="rect">
            <a:avLst/>
          </a:prstGeom>
        </p:spPr>
        <p:txBody>
          <a:bodyPr vert="horz" lIns="109234" tIns="54617" rIns="109234" bIns="54617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600" dirty="0">
                <a:latin typeface="Comic Sans MS" panose="030F0702030302020204" pitchFamily="66" charset="0"/>
              </a:rPr>
              <a:t>dimensionless  tidal deformation parameter   </a:t>
            </a:r>
            <a:endParaRPr lang="ko-KR" alt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2" name="그룹 1"/>
          <p:cNvGrpSpPr>
            <a:grpSpLocks noChangeAspect="1"/>
          </p:cNvGrpSpPr>
          <p:nvPr/>
        </p:nvGrpSpPr>
        <p:grpSpPr>
          <a:xfrm>
            <a:off x="515063" y="2107835"/>
            <a:ext cx="11639609" cy="2367427"/>
            <a:chOff x="1338554" y="4228287"/>
            <a:chExt cx="9808153" cy="1994916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338554" y="4228287"/>
              <a:ext cx="5590032" cy="13548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866047" y="5113731"/>
              <a:ext cx="5280660" cy="469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4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442644" y="5711464"/>
              <a:ext cx="3989832" cy="3840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6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492251" y="5583123"/>
              <a:ext cx="1813560" cy="640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8" name="Picture 8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612703" y="4552147"/>
              <a:ext cx="352044" cy="3307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83625" y="7107227"/>
            <a:ext cx="2732989" cy="1141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161" y="7158928"/>
            <a:ext cx="2809875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130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597" y="1931727"/>
            <a:ext cx="8658454" cy="7787945"/>
          </a:xfrm>
          <a:prstGeom prst="rect">
            <a:avLst/>
          </a:prstGeom>
        </p:spPr>
      </p:pic>
      <p:sp>
        <p:nvSpPr>
          <p:cNvPr id="7" name="내용 개체 틀 2"/>
          <p:cNvSpPr txBox="1">
            <a:spLocks/>
          </p:cNvSpPr>
          <p:nvPr/>
        </p:nvSpPr>
        <p:spPr bwMode="auto">
          <a:xfrm>
            <a:off x="321659" y="57573"/>
            <a:ext cx="11827210" cy="973103"/>
          </a:xfrm>
          <a:prstGeom prst="rect">
            <a:avLst/>
          </a:prstGeom>
          <a:noFill/>
          <a:ln>
            <a:noFill/>
          </a:ln>
          <a:extLst/>
        </p:spPr>
        <p:txBody>
          <a:bodyPr lIns="130046" tIns="65023" rIns="130046" bIns="65023"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 latinLnBrk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 latinLnBrk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 latinLnBrk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 latinLnBrk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  <a:defRPr/>
            </a:pPr>
            <a:r>
              <a:rPr lang="en-US" altLang="ko-KR" sz="4800" dirty="0" smtClean="0">
                <a:latin typeface="Comic Sans MS" pitchFamily="66" charset="0"/>
              </a:rPr>
              <a:t>IV.   GW170817 </a:t>
            </a:r>
          </a:p>
        </p:txBody>
      </p:sp>
    </p:spTree>
    <p:extLst>
      <p:ext uri="{BB962C8B-B14F-4D97-AF65-F5344CB8AC3E}">
        <p14:creationId xmlns:p14="http://schemas.microsoft.com/office/powerpoint/2010/main" val="267294014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728" y="3220616"/>
            <a:ext cx="12178894" cy="4458717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423640" y="8207558"/>
            <a:ext cx="125510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altLang="ko-KR" sz="2800" dirty="0">
                <a:latin typeface="Comic Sans MS" panose="030F0702030302020204" pitchFamily="66" charset="0"/>
              </a:rPr>
              <a:t>Bartos</a:t>
            </a:r>
            <a:r>
              <a:rPr lang="pt-BR" altLang="ko-KR" sz="2800" dirty="0" smtClean="0">
                <a:latin typeface="Comic Sans MS" panose="030F0702030302020204" pitchFamily="66" charset="0"/>
              </a:rPr>
              <a:t>, Brady, Marka,  </a:t>
            </a:r>
            <a:r>
              <a:rPr lang="pt-BR" altLang="ko-KR" sz="2800" dirty="0">
                <a:latin typeface="Comic Sans MS" panose="030F0702030302020204" pitchFamily="66" charset="0"/>
              </a:rPr>
              <a:t>Class.Quant.Grav. 30 </a:t>
            </a:r>
            <a:r>
              <a:rPr lang="pt-BR" altLang="ko-KR" sz="2800" dirty="0" smtClean="0">
                <a:latin typeface="Comic Sans MS" panose="030F0702030302020204" pitchFamily="66" charset="0"/>
              </a:rPr>
              <a:t>, 123001(2013)</a:t>
            </a:r>
            <a:endParaRPr lang="ko-KR" altLang="en-US" sz="2800" dirty="0">
              <a:latin typeface="Comic Sans MS" panose="030F0702030302020204" pitchFamily="66" charset="0"/>
            </a:endParaRPr>
          </a:p>
        </p:txBody>
      </p:sp>
      <p:sp>
        <p:nvSpPr>
          <p:cNvPr id="5" name="텍스트 개체 틀 1"/>
          <p:cNvSpPr txBox="1">
            <a:spLocks/>
          </p:cNvSpPr>
          <p:nvPr/>
        </p:nvSpPr>
        <p:spPr>
          <a:xfrm>
            <a:off x="479128" y="549424"/>
            <a:ext cx="11099800" cy="3247256"/>
          </a:xfrm>
          <a:prstGeom prst="rect">
            <a:avLst/>
          </a:prstGeom>
        </p:spPr>
        <p:txBody>
          <a:bodyPr/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9pPr>
          </a:lstStyle>
          <a:p>
            <a:pPr marL="0" indent="0" hangingPunct="1">
              <a:buNone/>
            </a:pPr>
            <a:r>
              <a:rPr lang="en-US" altLang="ko-KR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Large-scale </a:t>
            </a:r>
            <a:r>
              <a:rPr lang="en-US" altLang="ko-KR" dirty="0" smtClean="0">
                <a:solidFill>
                  <a:srgbClr val="3333FF"/>
                </a:solidFill>
                <a:latin typeface="Comic Sans MS" panose="030F0702030302020204" pitchFamily="66" charset="0"/>
              </a:rPr>
              <a:t>Collision</a:t>
            </a:r>
            <a:r>
              <a:rPr lang="en-US" altLang="ko-KR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</a:p>
          <a:p>
            <a:pPr marL="0" indent="0" hangingPunct="1">
              <a:buFontTx/>
              <a:buNone/>
            </a:pPr>
            <a:r>
              <a:rPr lang="en-US" altLang="ko-KR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      Binary coalescence up-to merger </a:t>
            </a:r>
          </a:p>
          <a:p>
            <a:pPr marL="0" indent="0" hangingPunct="1">
              <a:buFontTx/>
              <a:buNone/>
            </a:pPr>
            <a:r>
              <a:rPr lang="en-US" altLang="ko-KR" dirty="0" smtClean="0">
                <a:solidFill>
                  <a:srgbClr val="3333FF"/>
                </a:solidFill>
                <a:latin typeface="Comic Sans MS" panose="030F0702030302020204" pitchFamily="66" charset="0"/>
              </a:rPr>
              <a:t>Cosmic</a:t>
            </a:r>
            <a:r>
              <a:rPr lang="en-US" altLang="ko-KR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distance  ~ 40 </a:t>
            </a:r>
            <a:r>
              <a:rPr lang="en-US" altLang="ko-KR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Mpc</a:t>
            </a:r>
            <a:r>
              <a:rPr lang="en-US" altLang="ko-KR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endParaRPr lang="ko-KR" altLang="en-US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9211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37704" y="1276400"/>
            <a:ext cx="12889432" cy="66967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I. Introduction</a:t>
            </a:r>
          </a:p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II. EOS and gravitational waves from  binary  neutron star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III. </a:t>
            </a:r>
            <a:r>
              <a:rPr lang="en-US" altLang="ko-KR" dirty="0">
                <a:latin typeface="Comic Sans MS" panose="030F0702030302020204" pitchFamily="66" charset="0"/>
              </a:rPr>
              <a:t>Dense hadronic matter under  strong</a:t>
            </a:r>
            <a:r>
              <a:rPr lang="ko-KR" altLang="en-US" dirty="0">
                <a:latin typeface="Comic Sans MS" panose="030F0702030302020204" pitchFamily="66" charset="0"/>
              </a:rPr>
              <a:t> </a:t>
            </a:r>
            <a:r>
              <a:rPr lang="en-US" altLang="ko-KR" dirty="0">
                <a:latin typeface="Comic Sans MS" panose="030F0702030302020204" pitchFamily="66" charset="0"/>
              </a:rPr>
              <a:t> </a:t>
            </a:r>
            <a:r>
              <a:rPr lang="en-US" altLang="ko-KR" dirty="0" smtClean="0">
                <a:latin typeface="Comic Sans MS" panose="030F0702030302020204" pitchFamily="66" charset="0"/>
              </a:rPr>
              <a:t>gravity</a:t>
            </a:r>
          </a:p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IV. GW170817 </a:t>
            </a:r>
          </a:p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V. Pseudo-conformal </a:t>
            </a:r>
            <a:r>
              <a:rPr lang="en-US" altLang="ko-KR" dirty="0">
                <a:latin typeface="Comic Sans MS" pitchFamily="66" charset="0"/>
              </a:rPr>
              <a:t>equation of state </a:t>
            </a:r>
          </a:p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VI. Outlooks </a:t>
            </a:r>
            <a:endParaRPr lang="en-US" altLang="ko-KR" dirty="0">
              <a:latin typeface="Comic Sans MS" pitchFamily="66" charset="0"/>
            </a:endParaRPr>
          </a:p>
          <a:p>
            <a:pPr marL="0" indent="0">
              <a:buNone/>
            </a:pPr>
            <a:endParaRPr lang="en-US" altLang="ko-KR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76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872" y="844352"/>
            <a:ext cx="9035034" cy="212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863" y="3300617"/>
            <a:ext cx="9259593" cy="5195660"/>
          </a:xfrm>
          <a:prstGeom prst="rect">
            <a:avLst/>
          </a:prstGeom>
        </p:spPr>
      </p:pic>
      <p:graphicFrame>
        <p:nvGraphicFramePr>
          <p:cNvPr id="4" name="개체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9653538"/>
              </p:ext>
            </p:extLst>
          </p:nvPr>
        </p:nvGraphicFramePr>
        <p:xfrm>
          <a:off x="10462840" y="8981256"/>
          <a:ext cx="2076450" cy="44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27" name="포장기 셸 개체" showAsIcon="1" r:id="rId5" imgW="2076480" imgH="448920" progId="Package">
                  <p:embed/>
                </p:oleObj>
              </mc:Choice>
              <mc:Fallback>
                <p:oleObj name="포장기 셸 개체" showAsIcon="1" r:id="rId5" imgW="2076480" imgH="448920" progId="Package">
                  <p:embed/>
                  <p:pic>
                    <p:nvPicPr>
                      <p:cNvPr id="0" name="개체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62840" y="8981256"/>
                        <a:ext cx="2076450" cy="449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8316190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4829" y="3174847"/>
            <a:ext cx="2131342" cy="188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517934" y="1964676"/>
            <a:ext cx="12354560" cy="1210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/>
          <a:lstStyle>
            <a:lvl1pPr marL="571500" indent="-571500"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altLang="ko-KR" dirty="0" smtClean="0">
                <a:latin typeface="Comic Sans MS" pitchFamily="66" charset="0"/>
              </a:rPr>
              <a:t>- Mass  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sz="5700" dirty="0">
                <a:solidFill>
                  <a:schemeClr val="tx2"/>
                </a:solidFill>
                <a:latin typeface="Comic Sans MS" pitchFamily="66" charset="0"/>
              </a:rPr>
              <a:t>        </a:t>
            </a:r>
            <a:endParaRPr lang="en-US" altLang="ko-KR" sz="5700" baseline="-25000" dirty="0">
              <a:solidFill>
                <a:schemeClr val="tx2"/>
              </a:solidFill>
              <a:latin typeface="Comic Sans MS" pitchFamily="66" charset="0"/>
            </a:endParaRPr>
          </a:p>
        </p:txBody>
      </p:sp>
      <p:grpSp>
        <p:nvGrpSpPr>
          <p:cNvPr id="19" name="그룹 7"/>
          <p:cNvGrpSpPr>
            <a:grpSpLocks/>
          </p:cNvGrpSpPr>
          <p:nvPr/>
        </p:nvGrpSpPr>
        <p:grpSpPr bwMode="auto">
          <a:xfrm>
            <a:off x="6366808" y="2713851"/>
            <a:ext cx="5716693" cy="3038969"/>
            <a:chOff x="6851580" y="1194860"/>
            <a:chExt cx="5718277" cy="3038094"/>
          </a:xfrm>
        </p:grpSpPr>
        <p:pic>
          <p:nvPicPr>
            <p:cNvPr id="20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4907" y="1194860"/>
              <a:ext cx="5314950" cy="2428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775" y="3623735"/>
              <a:ext cx="4630064" cy="609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1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1580" y="1730191"/>
              <a:ext cx="403327" cy="1811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343" y="6604992"/>
            <a:ext cx="6574171" cy="1779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6366808" y="1997492"/>
            <a:ext cx="6177280" cy="605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/>
          <a:lstStyle>
            <a:lvl1pPr marL="571500" indent="-571500"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altLang="ko-KR" dirty="0" smtClean="0">
                <a:latin typeface="Comic Sans MS" pitchFamily="66" charset="0"/>
              </a:rPr>
              <a:t>GW 150914 (binary black hole) 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sz="5700" dirty="0">
                <a:solidFill>
                  <a:schemeClr val="tx2"/>
                </a:solidFill>
                <a:latin typeface="Comic Sans MS" pitchFamily="66" charset="0"/>
              </a:rPr>
              <a:t>        </a:t>
            </a:r>
            <a:endParaRPr lang="en-US" altLang="ko-KR" sz="5700" baseline="-25000" dirty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703238" y="5906437"/>
            <a:ext cx="12354560" cy="965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/>
          <a:lstStyle>
            <a:lvl1pPr marL="571500" indent="-571500"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altLang="ko-KR" dirty="0" smtClean="0">
                <a:latin typeface="Comic Sans MS" pitchFamily="66" charset="0"/>
              </a:rPr>
              <a:t>Chirp mass: primary observable   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sz="5700" dirty="0">
                <a:solidFill>
                  <a:schemeClr val="tx2"/>
                </a:solidFill>
                <a:latin typeface="Comic Sans MS" pitchFamily="66" charset="0"/>
              </a:rPr>
              <a:t>        </a:t>
            </a:r>
            <a:endParaRPr lang="en-US" altLang="ko-KR" sz="5700" baseline="-25000" dirty="0">
              <a:solidFill>
                <a:schemeClr val="tx2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46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888" y="988368"/>
            <a:ext cx="4616120" cy="3065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494990" y="754507"/>
            <a:ext cx="12354560" cy="1210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/>
          <a:lstStyle>
            <a:lvl1pPr marL="571500" indent="-571500"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altLang="ko-KR" sz="3600" dirty="0" smtClean="0">
                <a:latin typeface="Comic Sans MS" pitchFamily="66" charset="0"/>
              </a:rPr>
              <a:t>- Tidal deformation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sz="5700" dirty="0">
                <a:solidFill>
                  <a:schemeClr val="tx2"/>
                </a:solidFill>
                <a:latin typeface="Comic Sans MS" pitchFamily="66" charset="0"/>
              </a:rPr>
              <a:t>        </a:t>
            </a:r>
            <a:endParaRPr lang="en-US" altLang="ko-KR" sz="5700" baseline="-25000" dirty="0">
              <a:solidFill>
                <a:schemeClr val="tx2"/>
              </a:solidFill>
              <a:latin typeface="Comic Sans MS" pitchFamily="66" charset="0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3888" y="2270181"/>
            <a:ext cx="3554251" cy="8375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888" y="4313409"/>
            <a:ext cx="2793949" cy="2468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4411" y="4244673"/>
            <a:ext cx="2793949" cy="2468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타원 9"/>
          <p:cNvSpPr/>
          <p:nvPr/>
        </p:nvSpPr>
        <p:spPr>
          <a:xfrm>
            <a:off x="9772723" y="5449810"/>
            <a:ext cx="655715" cy="427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7804819" y="5494712"/>
            <a:ext cx="518015" cy="3378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오른쪽 화살표 1"/>
          <p:cNvSpPr/>
          <p:nvPr/>
        </p:nvSpPr>
        <p:spPr>
          <a:xfrm>
            <a:off x="5452331" y="5464973"/>
            <a:ext cx="889950" cy="437306"/>
          </a:xfrm>
          <a:prstGeom prst="rightArrow">
            <a:avLst/>
          </a:prstGeom>
          <a:noFill/>
          <a:ln w="12700" cap="flat">
            <a:solidFill>
              <a:srgbClr val="FFC000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Apple SD 산돌고딕 Neo 옅은체"/>
            </a:endParaRPr>
          </a:p>
        </p:txBody>
      </p:sp>
    </p:spTree>
    <p:extLst>
      <p:ext uri="{BB962C8B-B14F-4D97-AF65-F5344CB8AC3E}">
        <p14:creationId xmlns:p14="http://schemas.microsoft.com/office/powerpoint/2010/main" val="335207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2"/>
          <p:cNvSpPr txBox="1">
            <a:spLocks/>
          </p:cNvSpPr>
          <p:nvPr/>
        </p:nvSpPr>
        <p:spPr>
          <a:xfrm>
            <a:off x="253288" y="738701"/>
            <a:ext cx="8182615" cy="762084"/>
          </a:xfrm>
          <a:prstGeom prst="rect">
            <a:avLst/>
          </a:prstGeom>
        </p:spPr>
        <p:txBody>
          <a:bodyPr vert="horz" lIns="109234" tIns="54617" rIns="109234" bIns="54617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2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Phase</a:t>
            </a:r>
            <a:r>
              <a:rPr lang="ko-KR" altLang="en-US" sz="32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 </a:t>
            </a:r>
            <a:r>
              <a:rPr lang="en-US" altLang="ko-KR" sz="32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change  due to tidal deformation</a:t>
            </a:r>
            <a:endParaRPr lang="ko-KR" altLang="en-US" sz="32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50" y="2282065"/>
            <a:ext cx="5201107" cy="921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35" y="3677440"/>
            <a:ext cx="10844022" cy="1303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88" y="5413608"/>
            <a:ext cx="12633808" cy="14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4584" y="7192655"/>
            <a:ext cx="2173757" cy="439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823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52" y="2558267"/>
            <a:ext cx="5558942" cy="4157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448" y="2558267"/>
            <a:ext cx="5562067" cy="40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내용 개체 틀 2"/>
          <p:cNvSpPr txBox="1">
            <a:spLocks/>
          </p:cNvSpPr>
          <p:nvPr/>
        </p:nvSpPr>
        <p:spPr bwMode="auto">
          <a:xfrm>
            <a:off x="7069875" y="7280952"/>
            <a:ext cx="5472608" cy="921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/>
          <a:lstStyle>
            <a:lvl1pPr marL="342900" indent="-342900"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buNone/>
            </a:pPr>
            <a:r>
              <a:rPr lang="en-US" altLang="ko-KR" sz="1600" dirty="0" smtClean="0">
                <a:latin typeface="Comic Sans MS" pitchFamily="66" charset="0"/>
              </a:rPr>
              <a:t>J. Read, </a:t>
            </a:r>
            <a:r>
              <a:rPr lang="en-US" altLang="ko-KR" sz="1600" dirty="0" err="1" smtClean="0">
                <a:latin typeface="Comic Sans MS" pitchFamily="66" charset="0"/>
              </a:rPr>
              <a:t>Amaldi</a:t>
            </a:r>
            <a:r>
              <a:rPr lang="en-US" altLang="ko-KR" sz="1600" dirty="0" smtClean="0">
                <a:latin typeface="Comic Sans MS" pitchFamily="66" charset="0"/>
              </a:rPr>
              <a:t> 2017 </a:t>
            </a:r>
            <a:endParaRPr lang="en-US" altLang="ko-KR" sz="16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8159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152" y="0"/>
            <a:ext cx="13020675" cy="5048250"/>
          </a:xfrm>
          <a:prstGeom prst="rect">
            <a:avLst/>
          </a:prstGeom>
        </p:spPr>
      </p:pic>
      <p:pic>
        <p:nvPicPr>
          <p:cNvPr id="6173" name="Picture 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424" y="7433533"/>
            <a:ext cx="1982343" cy="688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://thehightechsociety.com/wp-content/uploads/2013/09/ligo_interfermomet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848765" y="6563132"/>
            <a:ext cx="2095500" cy="1278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5126">
            <a:off x="2037904" y="5308848"/>
            <a:ext cx="2793949" cy="2468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74" name="Picture 3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545" y="8121619"/>
            <a:ext cx="1964665" cy="413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75" name="Picture 3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72" y="5380856"/>
            <a:ext cx="1973656" cy="386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직선 화살표 연결선 5"/>
          <p:cNvCxnSpPr/>
          <p:nvPr/>
        </p:nvCxnSpPr>
        <p:spPr>
          <a:xfrm flipH="1">
            <a:off x="4831853" y="7715027"/>
            <a:ext cx="1382515" cy="0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9" name="직선 화살표 연결선 8"/>
          <p:cNvCxnSpPr/>
          <p:nvPr/>
        </p:nvCxnSpPr>
        <p:spPr>
          <a:xfrm>
            <a:off x="9022680" y="7715027"/>
            <a:ext cx="1800200" cy="0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90068718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981" y="700014"/>
            <a:ext cx="3333750" cy="389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339091" y="484312"/>
            <a:ext cx="12354560" cy="1210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/>
          <a:lstStyle>
            <a:lvl1pPr marL="571500" indent="-571500"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altLang="ko-KR" sz="3600" dirty="0" smtClean="0">
                <a:latin typeface="Comic Sans MS" pitchFamily="66" charset="0"/>
              </a:rPr>
              <a:t>Constraints from GW170817</a:t>
            </a: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altLang="ko-KR" sz="3600" dirty="0" smtClean="0">
                <a:latin typeface="Comic Sans MS" pitchFamily="66" charset="0"/>
              </a:rPr>
              <a:t>                                              </a:t>
            </a:r>
            <a:r>
              <a:rPr lang="en-US" altLang="ko-KR" sz="2400" dirty="0" smtClean="0">
                <a:latin typeface="Comic Sans MS" pitchFamily="66" charset="0"/>
              </a:rPr>
              <a:t>1805.11581</a:t>
            </a:r>
            <a:endParaRPr lang="en-US" altLang="ko-KR" sz="2400" dirty="0">
              <a:latin typeface="Comic Sans MS" pitchFamily="66" charset="0"/>
            </a:endParaRP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altLang="ko-KR" sz="3600" dirty="0" smtClean="0">
                <a:latin typeface="Comic Sans MS" pitchFamily="66" charset="0"/>
              </a:rPr>
              <a:t>       </a:t>
            </a:r>
            <a:r>
              <a:rPr lang="en-US" altLang="ko-KR" sz="3600" dirty="0" smtClean="0">
                <a:latin typeface="Comic Sans MS" pitchFamily="66" charset="0"/>
                <a:sym typeface="Wingdings" panose="05000000000000000000" pitchFamily="2" charset="2"/>
              </a:rPr>
              <a:t> </a:t>
            </a:r>
            <a:r>
              <a:rPr lang="en-US" altLang="ko-KR" sz="3600" dirty="0" smtClean="0">
                <a:latin typeface="Comic Sans MS" pitchFamily="66" charset="0"/>
              </a:rPr>
              <a:t>Some of </a:t>
            </a:r>
            <a:r>
              <a:rPr lang="en-US" altLang="ko-KR" sz="3600" dirty="0" err="1" smtClean="0">
                <a:latin typeface="Comic Sans MS" pitchFamily="66" charset="0"/>
              </a:rPr>
              <a:t>EoS</a:t>
            </a:r>
            <a:r>
              <a:rPr lang="en-US" altLang="ko-KR" sz="3600" dirty="0" smtClean="0">
                <a:latin typeface="Comic Sans MS" pitchFamily="66" charset="0"/>
              </a:rPr>
              <a:t>/effective models   are not favored   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317824" y="7657008"/>
            <a:ext cx="10766235" cy="1210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/>
          <a:lstStyle>
            <a:lvl1pPr marL="571500" indent="-571500"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altLang="ko-KR" sz="3600" dirty="0" smtClean="0">
                <a:latin typeface="Comic Sans MS" pitchFamily="66" charset="0"/>
              </a:rPr>
              <a:t>- </a:t>
            </a:r>
            <a:r>
              <a:rPr lang="en-US" altLang="ko-KR" sz="3600" dirty="0" smtClean="0">
                <a:latin typeface="Comic Sans MS" pitchFamily="66" charset="0"/>
                <a:sym typeface="Wingdings" panose="05000000000000000000" pitchFamily="2" charset="2"/>
              </a:rPr>
              <a:t> </a:t>
            </a:r>
            <a:r>
              <a:rPr lang="en-US" altLang="ko-KR" sz="3600" dirty="0" smtClean="0">
                <a:latin typeface="Comic Sans MS" pitchFamily="66" charset="0"/>
              </a:rPr>
              <a:t>   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957784" y="2788568"/>
            <a:ext cx="10766235" cy="1210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/>
          <a:lstStyle>
            <a:lvl1pPr marL="571500" indent="-571500"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altLang="ko-KR" sz="3600" dirty="0" smtClean="0">
                <a:latin typeface="Comic Sans MS" pitchFamily="66" charset="0"/>
              </a:rPr>
              <a:t>- Tidal deformability</a:t>
            </a:r>
            <a:r>
              <a:rPr lang="ko-KR" altLang="en-US" sz="3600" dirty="0" smtClean="0">
                <a:latin typeface="Comic Sans MS" pitchFamily="66" charset="0"/>
              </a:rPr>
              <a:t> </a:t>
            </a:r>
            <a:r>
              <a:rPr lang="en-US" altLang="ko-KR" sz="3600" dirty="0" smtClean="0">
                <a:latin typeface="Comic Sans MS" pitchFamily="66" charset="0"/>
              </a:rPr>
              <a:t>  </a:t>
            </a:r>
            <a:r>
              <a:rPr lang="en-US" altLang="ko-KR" sz="3600" dirty="0" smtClean="0">
                <a:latin typeface="Comic Sans MS" pitchFamily="66" charset="0"/>
                <a:sym typeface="Wingdings" panose="05000000000000000000" pitchFamily="2" charset="2"/>
              </a:rPr>
              <a:t> </a:t>
            </a:r>
            <a:r>
              <a:rPr lang="en-US" altLang="ko-KR" sz="3600" dirty="0" smtClean="0">
                <a:latin typeface="Comic Sans MS" pitchFamily="66" charset="0"/>
              </a:rPr>
              <a:t>   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563" y="3745742"/>
            <a:ext cx="6096000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9869" y="6319239"/>
            <a:ext cx="2363724" cy="501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31138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832" y="1492424"/>
            <a:ext cx="8490204" cy="4347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376" y="6744042"/>
            <a:ext cx="26670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376" y="6051404"/>
            <a:ext cx="27146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393" y="6041879"/>
            <a:ext cx="2582723" cy="49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393" y="6773589"/>
            <a:ext cx="2621128" cy="480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39091" y="484313"/>
            <a:ext cx="12283989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/>
          <a:lstStyle>
            <a:lvl1pPr marL="571500" indent="-571500"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altLang="ko-KR" sz="3600" dirty="0" smtClean="0">
                <a:latin typeface="Comic Sans MS" pitchFamily="66" charset="0"/>
              </a:rPr>
              <a:t>Radii</a:t>
            </a:r>
            <a:r>
              <a:rPr lang="en-US" altLang="ko-KR" sz="3600" dirty="0">
                <a:latin typeface="Comic Sans MS" pitchFamily="66" charset="0"/>
              </a:rPr>
              <a:t> </a:t>
            </a:r>
            <a:r>
              <a:rPr lang="en-US" altLang="ko-KR" sz="3600" dirty="0" smtClean="0">
                <a:latin typeface="Comic Sans MS" pitchFamily="66" charset="0"/>
              </a:rPr>
              <a:t>and masses  </a:t>
            </a:r>
          </a:p>
        </p:txBody>
      </p:sp>
    </p:spTree>
    <p:extLst>
      <p:ext uri="{BB962C8B-B14F-4D97-AF65-F5344CB8AC3E}">
        <p14:creationId xmlns:p14="http://schemas.microsoft.com/office/powerpoint/2010/main" val="357464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453728" y="700336"/>
            <a:ext cx="12283989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/>
          <a:lstStyle>
            <a:lvl1pPr marL="571500" indent="-571500"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altLang="ko-KR" sz="3600" dirty="0" smtClean="0">
                <a:latin typeface="Comic Sans MS" pitchFamily="66" charset="0"/>
              </a:rPr>
              <a:t>Pressure  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067" y="1791520"/>
            <a:ext cx="5924550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944" y="6815977"/>
            <a:ext cx="5809640" cy="50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544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339091" y="484313"/>
            <a:ext cx="12283989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/>
          <a:lstStyle>
            <a:lvl1pPr marL="571500" indent="-571500"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altLang="ko-KR" sz="3600" dirty="0" smtClean="0">
                <a:latin typeface="Comic Sans MS" pitchFamily="66" charset="0"/>
              </a:rPr>
              <a:t>Merger remnant: peak frequency  </a:t>
            </a:r>
          </a:p>
        </p:txBody>
      </p:sp>
      <p:sp>
        <p:nvSpPr>
          <p:cNvPr id="4" name="내용 개체 틀 2"/>
          <p:cNvSpPr txBox="1">
            <a:spLocks/>
          </p:cNvSpPr>
          <p:nvPr/>
        </p:nvSpPr>
        <p:spPr>
          <a:xfrm>
            <a:off x="4115503" y="6086903"/>
            <a:ext cx="2365582" cy="720831"/>
          </a:xfrm>
          <a:prstGeom prst="rect">
            <a:avLst/>
          </a:prstGeom>
        </p:spPr>
        <p:txBody>
          <a:bodyPr lIns="130046" tIns="65023" rIns="130046" bIns="65023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800" dirty="0" smtClean="0">
                <a:latin typeface="Comic Sans MS" panose="030F0702030302020204" pitchFamily="66" charset="0"/>
              </a:rPr>
              <a:t>J. Read, 2018 </a:t>
            </a:r>
            <a:endParaRPr lang="ko-KR" altLang="en-US" sz="1800" dirty="0">
              <a:latin typeface="Comic Sans MS" panose="030F0702030302020204" pitchFamily="66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952" y="2220502"/>
            <a:ext cx="69723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내용 개체 틀 2"/>
          <p:cNvSpPr txBox="1">
            <a:spLocks/>
          </p:cNvSpPr>
          <p:nvPr/>
        </p:nvSpPr>
        <p:spPr>
          <a:xfrm>
            <a:off x="5710312" y="6893024"/>
            <a:ext cx="3024336" cy="576064"/>
          </a:xfrm>
          <a:prstGeom prst="rect">
            <a:avLst/>
          </a:prstGeom>
        </p:spPr>
        <p:txBody>
          <a:bodyPr vert="horz" lIns="109234" tIns="54617" rIns="109234" bIns="54617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J.Read</a:t>
            </a:r>
            <a:r>
              <a:rPr lang="en-US" altLang="ko-KR" sz="20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(2018)</a:t>
            </a:r>
            <a:endParaRPr lang="ko-KR" altLang="en-US" sz="20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720811" y="7973144"/>
            <a:ext cx="12283989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/>
          <a:lstStyle>
            <a:lvl1pPr marL="571500" indent="-571500"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altLang="ko-KR" sz="3600" dirty="0">
                <a:latin typeface="Comic Sans MS" pitchFamily="66" charset="0"/>
              </a:rPr>
              <a:t>h</a:t>
            </a:r>
            <a:r>
              <a:rPr lang="en-US" altLang="ko-KR" sz="3600" dirty="0" smtClean="0">
                <a:latin typeface="Comic Sans MS" pitchFamily="66" charset="0"/>
              </a:rPr>
              <a:t>idden under LIGO  sensitivity  curve   </a:t>
            </a:r>
          </a:p>
        </p:txBody>
      </p:sp>
    </p:spTree>
    <p:extLst>
      <p:ext uri="{BB962C8B-B14F-4D97-AF65-F5344CB8AC3E}">
        <p14:creationId xmlns:p14="http://schemas.microsoft.com/office/powerpoint/2010/main" val="33540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data:image/jpeg;base64,/9j/4AAQSkZJRgABAQAAAQABAAD/2wCEAAkGBxMHBhIUBxQWFhUXFSIbGRgYGSEWGBUgGBsgGRgXGBofHy0gHRslIRgfITEhJiksOi4uHB80ODMuNygtMisBCgoKBQUFDgUFDisZExkrKysrKysrKysrKysrKysrKysrKysrKysrKysrKysrKysrKysrKysrKysrKysrKysrK//AABEIAIcBdQMBIgACEQEDEQH/xAAbAAEAAgMBAQAAAAAAAAAAAAAABQYDBAcCAf/EAEIQAAIBAwMDAgMFBAYIBwAAAAECAwAEEQUSIQYTMSJBFFFhBxUjMnEzQlJiNVNygZGhFkNjc4KTs8EkJURkg6Ox/8QAFAEBAAAAAAAAAAAAAAAAAAAAAP/EABQRAQAAAAAAAAAAAAAAAAAAAAD/2gAMAwEAAhEDEQA/AO40pSgUpSgUpSgUpSgUpSgUpSgUpSgUpUdr+sJoWltPdhmUMi4QAsTI6xrgEgeXGefGaCRpWtp96mo2iyWhyjZwcY/KSp4P1BrZoFKUoFKUoFKUoFKUoFKUoFKUoFKUoFKUoFKUoFKUoFKide6jt9AMf3m+3uNge+BwGkb5Rrkbm8DIzUtQKUpQKUrHPOtvEWuGCqPJYgAfqTQZKVoaXrVvq7P91TRzbMBjGwdQT4G4enPHjNfLLXLW/vGisbiGSRc7kSRXddpwcqDkYJwaCQpSlApSvJkAYgkZAz58D5/pQeqV8ByOK+0ClKUClKUClKUClKUClK5T1zpWr2PUKXHTjStE0oLrFK5ABYZDW7kqOPLJkH1EqM0HVqqv2ht3dKiiHJkmDY+luDckkfw/ggfqwHvWjpHUd1dBt0lu204YNDJC8eRkd1N7sn6usefYVIpYbrSa71KZbiTsOqGNdsMSEZdYl3MSWKjcxYk7RjA4oM3Q57elSxMctFdTKfoHlaaMfT8OVDj61YaqN7qUfTPUCyXJ/Du0RSFG5lmTCRvtHJWRWWMv4UpED+apYJdai34x+Gj/AIVIedvHDNykfuCF3kggh1NBt3uqR2cyo5LSMMrGg3SMPGdo8LnjecAe5FUvpWHVtd1mWbqGV7e1SZhFbqqo8gRyAZHXLbOMcN6vI9OC130/TotOiIs1xk5Yklnc4xud2JZ2wANzEnitqgqf2jysmjItstzveQKr2/e/ByCDLIIPWyKOQn7zbR8yJ3QVEejQiNpXAjA3ThhM+BjdIHAbcfJyBW/SgUpSgUpWNplXO5gMEA8+CfAP1OR/jQZKUpQKUpQKUpQKUpQKUpQKUpQVzrvR/vXRS0K7pYT3EAAJfA9cQzwd65Azxu2Eg7aiumtbOk6Ygut0lpgbJ1BcwhlDIko5btFWDJLzhSFfDKWa8VT9BhOl2LvCMiC4mjYLyTD3ndAAPJiD8DngOAMtQS03VtjGgK3ULlvyrE4mkk/sRplnP9kGub9Z6rqOqdSWgsEPaaTC2hIyzIR+JdbM/hAspZcsBhQcMSFvGqdQxPcPFpZLleZTAAz+C2xWyFjyBzK7Ko8A7vy6HSOhS31s1zfyGJLgBkhiHbeOHb+DA8udwCht5Eew73kyWBxQWNtWFqBEpa4uFADrGBnOPzPyEiB8jcR9M1C9WdJTdZaSIdXmESGRWMcI3ABT6gZGGWfzhgFAzyrY5tVpapZwBLRFRR4VRgc8ngfM81moNLRtKh0TTkg0tBHGgwFH+ZJ8knySeTUD0zo91aa7cXGtJbl5cjuRyMzJGpzFCiGJQq8lmO4lmOfkBa6UClKUCqZ170xN1DdwNYiMdpSWLMR8SNyn4Nwv+pfblic4IXAPNXInaMtVQ+zDqj/SvRJpWJJW6lUZ8hC3ciH6BHC/8NBbo/2YyMcePl9K9UpQKUpQKUpQKV4jlWQkRsCVODg5wfkfka90HNPtZ6zuelNQt/uxWKtbzFjt3KG9Ajcjx6GxnPGJPrXRrS4F3apJDyrqGH6MMj/9ql6vbjqbULsoQYhF8Gjj955d3xO0+4X8Ncj95XH7tWbpq9+8unraXGC8Skg8FW2jcpHsQcg/pQSdK1dQ1GLTYQ164UE4UclnPnaijLO3HCqCT8q0DJc6nnsD4aP+NgHnYcjKIcpH7EF9x8gopoMXVFtbyKjXbmKcZ7MkXNwD5KxqoLSLxlo8MpA5GKgI+/rlvcxaoq2s8ceZGj4mnRg3blU5KpGxQgoxk5DDjAJuGn6VFp7s0C5dvzSMS8j4JIDOxLFQScLnAzwAKhOso/h57edOOXt5PqlwhCj9e6sWPkC3zoM9poPwmmlIFjmSRAJBPkvLxj8SbBLgDj1KePeo2K+uOnRtCSTwD912Uzwj5LNntyIPAErRtgeXPFZbS2/0nu5F1DJtrcLF2skLPIY1eRpf40UOECHjcHJBwuJIdHaepBjsrZSPDLCiMP0ZQCP7jQY+m+s7LqSV00yUd1CQ0TeiQbTgnaeSPqMirBVK0n7NrbR9ca4sJJSWl7hjl2TJkndlSyb1YE8Nuz8yautApSlApSlB8Zgoy3Aql6v0tNe9aJeRLFsjaMdss3/iNu7M0gHp7kW/8PIb8rcjK7db7b9YbSOgZfhyQ8rrGCP3cncxPyBVCuf5hVx0TUBq2jQTxeJYlcfTeobH+dBu0pSgUpSgUpSg8Tbu03ZxuwcZ8Z9s49q5v9n/ANoza51PcWeoxOjB2KbipKMMl4GIwGI2sVI52qc/lyel1z3qnp9LXXg1srKLok/hna4uIlMgaMnhZGjRmB4G+FAeHfIdCpVY0/XprO1X76ieVSoKXNtG0qTA+GaFAZYnI5I2svyb2GHV+p5mtv8AyqF4wx2ia4Qpyc8RwMVkdgAWO/tqqgszAKaC20rnnRF0dOWSe+mdxdHfFFgyz3GMKbnaBu2MNgHpVQgUkICES1CO61P9ufho/wCBSHnbwcM/McfupCbz4IdTQe9d6it9Ct2a+Ykqu7YimSQgnaDsXnBJA3HAyRzVW6csL3UbMJcyiBDNJJc9klpGaV3ka3WfjaV3BGKD07MBySdlQ1G/uX+0dbWxtmEH5o4zkMzodq3tw4zIOeRI4YgBSMOoK9KtOklMK/ek0shA4WOR7aCPHhY4omA2j2Ll2/moNW80waV09eWWmIsayW8pt9owAWQ7kPzYMdwz5U4AOwmrFotwt3o8DwHKvEjKfmGUEH/A1W9Y0qfR7bdpryzQqQxicmaaArz3bd2Pckx+9C7HcpZVI/K3n7N9WS4spLaPH4J3R4OQYZcvFtPuqeqMH3VEbADiguVKUoFKUoFKUoPMkYljKyDIIwR8weCKrfQ/T1voVvcHSo+33J5NwDMV/DldUwpJVcLxwBnAzmrNUV06myzkySc3Mx5+sz4H+FBK0pSgUpXO49XuIvtNZe6xt3uuxsLZVStiswCg+PXknGOTzQdEpSlBQeoegnm1uS70mQGR/wA0b/hE8AYjuYx3IxxnHOSfIrDpUSXFx2NUS97qjcYWu5lZx4ZlDTFJYh77ZZMZAIBOKv11dJZ25e7dUQeWYhVH6k8VAapE3U8IS3iMaA7kuJQUkjYeJLePhww5G5tnnw6kgg1G/trKwgW3KQrHNGBGR2Sq7wuFjIBxzgYHPtmoq3vptL1FkhBgs7mUvFNMhBikkwXi7RIKCRizK0m3DllKnKA/bW1W4iK62BNdQ3UccjyAOHVmUpJGpG2NHUqSqADcrA5K5qS126trDMMkzFnQ5tu217vVvTloQGkEfkcFVoJix0mOzl38vKRgyyHdIR7jPhVzzsUBfkBW/XMl6mbpsYt3YwKf2d2k0AUH+rmnjVlHyjPd9gGUYq9dO6yuvaWs0KOgJI2vtyCpweVYgj5HNBJ1A9cafLqfTbppy7pd8ToMgcxzJJ5YgeFqepQQHRFpJaaDi/UrI08zsD59dxIyH9NpXH0xU/SlApSlApSlApSlBG9Qru0s/wC8j/6qcVIqNowtRnUidzSSASPxI+R/vUzUpQKUqN6jFw2hT/cZUT9s9vcMjPyHPDEcAngEgkEDBCSpVK+z3qY31lHBqzEzbMxu3BnVQM5/2yZG9fOCrYG4hbrQKVE9T9R2/S2lmfWX2JnaMAsWYgkKoHucH/CvnTOvJ1BpolhG0+WTO4x7vUiucYD7CrFfbd5IwSEvVf61wthbtnDLfW23/iuEjYf3o7D9CalNQ1OLTVX4xwCxwqgFnkIGSI0UFnOOcKDVL1rUZte1+OGMPBHbuHO0q88kzKwjg2kNEuEJlYkttBjJ2nFBO6nq0fTFyRKGZZiWiijG6RpfLxog5IfJfceFO8swBWq9qlnc61fQQ6sBF8WWEiBt0scEah3iUqdiAvsRyC5ffklQFRd3TF02KWSO5urY3cuFYidXmUg7kRGdi5KMAwJ53AHAAVV2Zrkjqiwa9wHXvWz4GAWlRJkkGTwri2OBzgttzlTQWLTtMi0xCLJApY5ZiSzyEDAMjsSznHGWJ4rcpSgww2qQzu8KKrSEF2AAZyoCgsfJwAAM+wrNSlAqtaV0bDpfVM15bMw7i4WMcJGWO6YjB5DkK20jhgT7jFlpQKUpQKUpQKUpQKiunQRay9w/+pmx+nebFStRXTr7rebPtcyj/wCxqD71LrI0DSWnlAYLj07gjNnwqZ4Zz4C8ZqudNfanp+vQOxZ7fYQG74CLz4PcBKD5YJB+lXWWMSxlZQCpGCCMgg+QR7iqgfs7trKV5OnS1rIzbvR6o84xjtk+kH/Zsh+TCgkrnrOxhgzBcxTMfyRwOJ5ZT42xxoSWOePkPcgA1Wruxns9KElyublc3zInqO5ZxJJAp/eIhPZBHnA+dSWn6hLp1/2dTZYZSCU7mHgnVBluxN6XVh5ZJSzAZI3Abq1m6nlvNajOnwcdlh38NLbnc0ZEkRRe5Kg552op/ixzQXIahF93icyIISgfuFgE2kbg+48bcc5qOGqS6lxoseF/r5gVT35jj4eXx5OxSCCrmqnpttF09OJbllu7EElJUO9NPcEl1EIJVIRk4dctGPSx2jI6DbXCXdur2rK6MMqykMrA+CCOCPrQaFpoaRXIlvGaeYeJJMHZ5/ZIAEj4OMqASMbi3mpSlKCmdTzLpfVcUkn5ZYPX+trPG6H+5Z5f8qlujLI22hJJdD8ecCadj5LyDcVz/CgIRR7Kqiqn9snSM/UMEM2jFhJBHLu2khnDKCEGOTkqRgec1fNFt3tNHgS7bc6RKrN/EyqAx445IoN0jI5rBa2kdmhFoiICxYhFCgk+WOPJPzrPSgUpSgUpSgUpSgUpSgUpSgjOpM/dDdvzvTH/ADFqTqL6mbZozkezJ/1FqUoFKUoOf6lpUdvrtzHcqeydtyChKvGHZllkiYYZXikzLkHlbiUYOQKsC2uoW8eIbq3kTHpklgPcA+b9uVUc/UBK1NW1GKx64ie8kVFjspAxY4/bTRdpQPJJ7EmAPlUbaCfWJY4LM9iwILRGSP8AFnTjESoThI0zlRIvqUoChVW3BA9VWqanIkeoz943KMEkZcntrgyPawpyF8CMLueVypJaNDvt3TWjS6fokdtpQNtCg/aOA9zKTktJsOUjJOGBff5IKLgV76QsFi1vUpCWdxOsQZ2LvtSGN8ZP5QXldtq4AyMCrVQRX3OLS0lOkkLcOpHekBmfPJXeScsoJJCZAHgADiqv010Y8ttnqDcEJJ7G7JkLHc73TqcOXPqMY9JP5t3pCX2lBqtp0L2PZeKMxYx2yg2Y+W3GMfTFc865sT0zZb0dhbDGxzl2tHRhJED7vEHUFAclSWj/ACy+jptaesaXDrWmvBqaCSNxhlP+RB8gg8gjkEUEb0T1RH1f0+lzZjbklXQkExsvlTj6EMPowqequ9FdJx9Jae0dq7Nk8k+4UtsYj+PYVVj77BgAcCxUClKUClKUClKUClKUClKUCo3QxthlH/uJP83Lf96kqq2masyXV1BYJ3Z1ndmDHtpEHO5DI5BOCPGxWPIyAOaC0E7Rlqhhrhvzjp+PvD3mY7LcePyvgmU4PHbBGQQWU19Gh/GMG11++f6vG23X9IsneeAcyFsEZG3xUwBgcUFc1HpMazaEa3M0kvlGA2R27jlZIYskblIyC5duWXdtJFa+j64LloZtSKoyW04n5wsb28saT+fChgSCfbFWyuW6uBN1hNZS42TXa8fNHS3nnjP8r/DPke4c0Fkk+J1096xtIolI9Es0rxXDL5BxEu5FPnaXz81HiqT1XoWraLb93puMpJ3g7fCymQPw2TJb9tEPtyVck+WOK7JSggujdTm1XRFfVV2yg4Ydp4CDgHmOTkHnyCQfb5CdpWlq2rwaNbh9WljiQttDSMFBOCcAn3wCf7qDdpVT+z7rSLqrSIu7JD8UYy0sUZ/JhtudpJIHK+58ioODqi9k1+VbdzIEvjCYfhH2LErgPIboHYCqEtz7jGOaDpFKos/XjS28BiheHvmF4Wcq4lie6hhkJCk7H2TA4Psw5yCBib7UIlMw7DMyJuCxyxyMR30t9r7Wwj5lVtuTxnJBGKC/0qj3HWc2nR3D3MBk23KwiNWQOjyQwusKYJ7zFpW5GMYPsM18v+vzBqUkEMC7wHVczIxEkcLTYkVc7EOwqCTk4/KBzQXmlULSOsbibtpJD3LiVISsQYRxIXtzNIe5hiF48HdyQB869D7RO4u+3tSYkSJpmMgDRd6Z4NoTB3srxt7gEAnPgEL3SlKBSlKBSlKCN6j40d93sVP+DqQKkqiuqJFh0KVpiAq4ZifACMGJP0wK8fHT6j/RcfbT+tnUgn+xDwx9xlymOCAwoJG8vI7GDfeOqLkDLHAyTgAfMk8Ae5qsdSdX/deniWUGCJmCq8qEyyluQsUGQVJG71SlNpHKkVPWekJbziSUtLKBjuyEM4z5CgALGDgZCBQcc1WvtD6EHWbQh5Nu3gk+oRg8sY4+MyNwNxPAUYHnIQehKBdlr5Zby7b1SrGEeUhsFIZJTsiit1XHoJTunLBdpAa0atrQ2AavBNa7WDR3Emx4kf8AdLtHI2xTkqd+0EMVz6qmtC0mPQ9Ljhs87UHLHG5z+87kAZdjyT7k1uyIJYyJACCMEEZBB8gj3FBWOmbsL1FexuNrSlbjafZgi28yA/vbTCjZ9xKh8MKtNcr6g0+fo/qK0fRo2liaYJEgPKh/TJakngJtG5GJAHbUMQsSA9UoFK+Nnadnn2z4qqxdXtLKlukB+PJw8BJCxqCN9wZcYMGCNrAZYkLgHO0LXSofq/VX0Ppi5uLUKzxRFgGztJHzwQcVWdJ69JuJBdtDcoFQJJZq2GlkfYtth2KmQ/mHqGACTgc0F+pVM/08VtS2pDJsWCQyR7c3CSxzQxCIgNs8Ths5xgq24LzWSPr+C4WMWsUxd2lUgKjiE2+zuNKyybdgEinKsc+BzxQW+lVGw63D/CJdQTlp4BKsiIvbcCJZJHCCVpFUbguGHkgAn31l+0JbqWNLC2mLmeKORGaLMazhirkpIwz6D6SQRjnHGQu9KpWldfJPYRPPHK4KxmWaOMRxRGdtseVaQv8AIkLv2ggnGaktF6vj1bUliWCePeJDG8gQLL8O4jl27XLDBYY3AZFBY6UpQKUpQKUpQK07/TIdR2/GRqxX8reHQnjKOPUh+qkVuUoIgafcWX9HT719o7j14AHCrMPWPmWfuGn338LgazE8P84/Fh8ZJ7ij0r/NIqVL0oMdvOtzCHtmVlYZDKQykfMEcEVH3HT9vcazHcyR/jRnKuCR5Qx8jOD6WI5FJ9BhknMluGhkJyXhPbLHGN0gHpkOP6wN7Vj/APGWJ52XKD/4Z8Af8qRif90P+4TFKjLXXIZ5wkxaKQnAjlUxsxxkhM+mTHzQsPrUnQK+EZ819pQR3T+lDRNHjgjYsEz6iME5Yt7frisunaZHpqyi1BHclaV8ktlpDljyeB9PArcpQVu26Is7cjCOwXaEDSOwhVJFmVIwT6U3opx8lA8ACsMH2fWMCABZiFXYoaeVwiB1kCKC+FUNGpwPkKtVKCu3/RdrfX/ekEyydwybo55IiGdFiZhscYJRAvHtn514j6Fs47oPtlJDlwGnlZAzqVkfYX2lnDHcSDnJ+Zqy0oK4vRNmkAWNZFIKlXWaRZV7aGNdsgfePQSuM8itiDpOzt7Zo4YQEZI0I3NytuxeIH1exYkny2ec1N0oFKUoFKUoFKUoPjqHQhwCDwQeQfoaiRoK2v8AQ7vb/wAqHMXHgdlsoo+ewKT86l6UESt3c2YAv4hKPeSDg/Vmhc5UfRXkP0rasdTiv2ItXBYDLIcrImfG+NsOv94Fblat9p0V+F+MjVipypI9SHxuRvKn6gig2qVEjT57L+j5y6j/AFc/r4A8LKPxAc+WfufpXz77+FB++Yngx5f9pD4yW7i/kQeMyBKCXpXiGVZ4g0DBlIyCDkEfMEeRXug+Nyp28Gq1D0fHDGrxyP8AFh95ujgyOxxuVx4MJAC9rwAFxggEWalBo63pia1pE1vdFgkqFGK4DAMMEjIIz/dXjXNIXWbMJKzoVkWRHTG+N4zuVhuBU/LBBBBIqRpQU25+zq3uoj8RLO0hLM0p7ZZ3eWKYuymPYcG3RAu3bsGMe9Z9L6Dg064LrJM5bu53FACblYkkOFjAH7BSAMAZPGMAWulBTbf7O4bdHVbq6KPbrbuhaIhoo4+0see1uUYJJ2kZYk16tPs/itpg63FxuUxEY7KAG3LdrCrCF4EjqRjBDE4zgi4UoKpB0Fb26qsEk4jAQPEGXZN2W3xl/RuGDgegrkKAc1I2HTMNjcW7wlyYFlVMkHPxDq7luMkgoAPoTnNTVKBSlKBSlKBSlKBSlKBSlKBSlKDFdWyXluyXaK6MMMrAMrD5EHgioxtFa2ydGmeL+Rvxoc4wPQx3Kox+WN0HmpilBEfeU9mf/M4CV/rIMyrx4LR4EoJ+Sq+PnWv0x1hadTtIumP+JGxV43G2QbW27tvup8gj5gHByKn6q8n2e6c1/wB6O37cwYsJIpJInDN5OUcfM0HnrvqKXpiKKWBA8b749uCW7rIWtuR4VmUoePLr8qsdisi2UYvSGkCDeVGFLY9RUewznitfVNJTVHh+KL4ikEgUHCuycpvGOQrYYDjkCt+gUpSgUpSgUpSgUpSgUpSgUpSgUpSgUpSgUpSgjZ9EieUvbboZCcl4jsJJGNzr+SQ/21avG67sz6glwn8v4UwHsME9t2PzzGPpUrSghb3qm10+1d9Scw7BllkVlfA8lFxmQDPlNwqUtLpL22WSzdXRhlWUhlYH3BHBrBrOlx61pkkGoLujkXaw8cfQ+x+tQnS3Q8PSlwTo01wsZ/NCzh4mJ/ewy7lb6qRnAzmg+dZ9Tv0xJGxQPHJHIqDnc1wAGgiz4AcBx48gVZbfd8OvxON+0btv5c45255xmtDV9GXVrm3a5dtkMok7YC7XdeY2YlSw2HkbSM55zUnQKUpQKUpQKUpQKUpQKUpQKUpQKUpQKUpQKUpQKUpQKUpQKUpQKUpQKUpQKUpQKUpQKUpQKUpQKUpQKUpQKUpQKUpQKUpQKUpQKUpQKUpQKUpQKUpQKUpQKUpQf//Z"/>
          <p:cNvSpPr>
            <a:spLocks noChangeAspect="1" noChangeArrowheads="1"/>
          </p:cNvSpPr>
          <p:nvPr/>
        </p:nvSpPr>
        <p:spPr bwMode="auto">
          <a:xfrm>
            <a:off x="108374" y="-205458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" name="AutoShape 4" descr="data:image/jpeg;base64,/9j/4AAQSkZJRgABAQAAAQABAAD/2wCEAAkGBxMHBhIUBxQWFhUXFSIbGRgYGSEWGBUgGBsgGRgXGBofHy0gHRslIRgfITEhJiksOi4uHB80ODMuNygtMisBCgoKBQUFDgUFDisZExkrKysrKysrKysrKysrKysrKysrKysrKysrKysrKysrKysrKysrKysrKysrKysrKysrK//AABEIAIcBdQMBIgACEQEDEQH/xAAbAAEAAgMBAQAAAAAAAAAAAAAABQYDBAcCAf/EAEIQAAIBAwMDAgMFBAYIBwAAAAECAwAEEQUSIQYTMSJBFFFhBxUjMnEzQlJiNVNygZGhFkNjc4KTs8EkJURkg6Ox/8QAFAEBAAAAAAAAAAAAAAAAAAAAAP/EABQRAQAAAAAAAAAAAAAAAAAAAAD/2gAMAwEAAhEDEQA/AO40pSgUpSgUpSgUpSgUpSgUpSgUpSgUpUdr+sJoWltPdhmUMi4QAsTI6xrgEgeXGefGaCRpWtp96mo2iyWhyjZwcY/KSp4P1BrZoFKUoFKUoFKUoFKUoFKUoFKUoFKUoFKUoFKUoFKUoFKide6jt9AMf3m+3uNge+BwGkb5Rrkbm8DIzUtQKUpQKUrHPOtvEWuGCqPJYgAfqTQZKVoaXrVvq7P91TRzbMBjGwdQT4G4enPHjNfLLXLW/vGisbiGSRc7kSRXddpwcqDkYJwaCQpSlApSvJkAYgkZAz58D5/pQeqV8ByOK+0ClKUClKUClKUClKUClK5T1zpWr2PUKXHTjStE0oLrFK5ABYZDW7kqOPLJkH1EqM0HVqqv2ht3dKiiHJkmDY+luDckkfw/ggfqwHvWjpHUd1dBt0lu204YNDJC8eRkd1N7sn6usefYVIpYbrSa71KZbiTsOqGNdsMSEZdYl3MSWKjcxYk7RjA4oM3Q57elSxMctFdTKfoHlaaMfT8OVDj61YaqN7qUfTPUCyXJ/Du0RSFG5lmTCRvtHJWRWWMv4UpED+apYJdai34x+Gj/AIVIedvHDNykfuCF3kggh1NBt3uqR2cyo5LSMMrGg3SMPGdo8LnjecAe5FUvpWHVtd1mWbqGV7e1SZhFbqqo8gRyAZHXLbOMcN6vI9OC130/TotOiIs1xk5Yklnc4xud2JZ2wANzEnitqgqf2jysmjItstzveQKr2/e/ByCDLIIPWyKOQn7zbR8yJ3QVEejQiNpXAjA3ThhM+BjdIHAbcfJyBW/SgUpSgUpWNplXO5gMEA8+CfAP1OR/jQZKUpQKUpQKUpQKUpQKUpQKUpQVzrvR/vXRS0K7pYT3EAAJfA9cQzwd65Azxu2Eg7aiumtbOk6Ygut0lpgbJ1BcwhlDIko5btFWDJLzhSFfDKWa8VT9BhOl2LvCMiC4mjYLyTD3ndAAPJiD8DngOAMtQS03VtjGgK3ULlvyrE4mkk/sRplnP9kGub9Z6rqOqdSWgsEPaaTC2hIyzIR+JdbM/hAspZcsBhQcMSFvGqdQxPcPFpZLleZTAAz+C2xWyFjyBzK7Ko8A7vy6HSOhS31s1zfyGJLgBkhiHbeOHb+DA8udwCht5Eew73kyWBxQWNtWFqBEpa4uFADrGBnOPzPyEiB8jcR9M1C9WdJTdZaSIdXmESGRWMcI3ABT6gZGGWfzhgFAzyrY5tVpapZwBLRFRR4VRgc8ngfM81moNLRtKh0TTkg0tBHGgwFH+ZJ8knySeTUD0zo91aa7cXGtJbl5cjuRyMzJGpzFCiGJQq8lmO4lmOfkBa6UClKUCqZ170xN1DdwNYiMdpSWLMR8SNyn4Nwv+pfblic4IXAPNXInaMtVQ+zDqj/SvRJpWJJW6lUZ8hC3ciH6BHC/8NBbo/2YyMcePl9K9UpQKUpQKUpQKV4jlWQkRsCVODg5wfkfka90HNPtZ6zuelNQt/uxWKtbzFjt3KG9Ajcjx6GxnPGJPrXRrS4F3apJDyrqGH6MMj/9ql6vbjqbULsoQYhF8Gjj955d3xO0+4X8Ncj95XH7tWbpq9+8unraXGC8Skg8FW2jcpHsQcg/pQSdK1dQ1GLTYQ164UE4UclnPnaijLO3HCqCT8q0DJc6nnsD4aP+NgHnYcjKIcpH7EF9x8gopoMXVFtbyKjXbmKcZ7MkXNwD5KxqoLSLxlo8MpA5GKgI+/rlvcxaoq2s8ceZGj4mnRg3blU5KpGxQgoxk5DDjAJuGn6VFp7s0C5dvzSMS8j4JIDOxLFQScLnAzwAKhOso/h57edOOXt5PqlwhCj9e6sWPkC3zoM9poPwmmlIFjmSRAJBPkvLxj8SbBLgDj1KePeo2K+uOnRtCSTwD912Uzwj5LNntyIPAErRtgeXPFZbS2/0nu5F1DJtrcLF2skLPIY1eRpf40UOECHjcHJBwuJIdHaepBjsrZSPDLCiMP0ZQCP7jQY+m+s7LqSV00yUd1CQ0TeiQbTgnaeSPqMirBVK0n7NrbR9ca4sJJSWl7hjl2TJkndlSyb1YE8Nuz8yautApSlApSlB8Zgoy3Aql6v0tNe9aJeRLFsjaMdss3/iNu7M0gHp7kW/8PIb8rcjK7db7b9YbSOgZfhyQ8rrGCP3cncxPyBVCuf5hVx0TUBq2jQTxeJYlcfTeobH+dBu0pSgUpSgUpSg8Tbu03ZxuwcZ8Z9s49q5v9n/ANoza51PcWeoxOjB2KbipKMMl4GIwGI2sVI52qc/lyel1z3qnp9LXXg1srKLok/hna4uIlMgaMnhZGjRmB4G+FAeHfIdCpVY0/XprO1X76ieVSoKXNtG0qTA+GaFAZYnI5I2svyb2GHV+p5mtv8AyqF4wx2ia4Qpyc8RwMVkdgAWO/tqqgszAKaC20rnnRF0dOWSe+mdxdHfFFgyz3GMKbnaBu2MNgHpVQgUkICES1CO61P9ufho/wCBSHnbwcM/McfupCbz4IdTQe9d6it9Ct2a+Ykqu7YimSQgnaDsXnBJA3HAyRzVW6csL3UbMJcyiBDNJJc9klpGaV3ka3WfjaV3BGKD07MBySdlQ1G/uX+0dbWxtmEH5o4zkMzodq3tw4zIOeRI4YgBSMOoK9KtOklMK/ek0shA4WOR7aCPHhY4omA2j2Ll2/moNW80waV09eWWmIsayW8pt9owAWQ7kPzYMdwz5U4AOwmrFotwt3o8DwHKvEjKfmGUEH/A1W9Y0qfR7bdpryzQqQxicmaaArz3bd2Pckx+9C7HcpZVI/K3n7N9WS4spLaPH4J3R4OQYZcvFtPuqeqMH3VEbADiguVKUoFKUoFKUoPMkYljKyDIIwR8weCKrfQ/T1voVvcHSo+33J5NwDMV/DldUwpJVcLxwBnAzmrNUV06myzkySc3Mx5+sz4H+FBK0pSgUpXO49XuIvtNZe6xt3uuxsLZVStiswCg+PXknGOTzQdEpSlBQeoegnm1uS70mQGR/wA0b/hE8AYjuYx3IxxnHOSfIrDpUSXFx2NUS97qjcYWu5lZx4ZlDTFJYh77ZZMZAIBOKv11dJZ25e7dUQeWYhVH6k8VAapE3U8IS3iMaA7kuJQUkjYeJLePhww5G5tnnw6kgg1G/trKwgW3KQrHNGBGR2Sq7wuFjIBxzgYHPtmoq3vptL1FkhBgs7mUvFNMhBikkwXi7RIKCRizK0m3DllKnKA/bW1W4iK62BNdQ3UccjyAOHVmUpJGpG2NHUqSqADcrA5K5qS126trDMMkzFnQ5tu217vVvTloQGkEfkcFVoJix0mOzl38vKRgyyHdIR7jPhVzzsUBfkBW/XMl6mbpsYt3YwKf2d2k0AUH+rmnjVlHyjPd9gGUYq9dO6yuvaWs0KOgJI2vtyCpweVYgj5HNBJ1A9cafLqfTbppy7pd8ToMgcxzJJ5YgeFqepQQHRFpJaaDi/UrI08zsD59dxIyH9NpXH0xU/SlApSlApSlApSlBG9Qru0s/wC8j/6qcVIqNowtRnUidzSSASPxI+R/vUzUpQKUqN6jFw2hT/cZUT9s9vcMjPyHPDEcAngEgkEDBCSpVK+z3qY31lHBqzEzbMxu3BnVQM5/2yZG9fOCrYG4hbrQKVE9T9R2/S2lmfWX2JnaMAsWYgkKoHucH/CvnTOvJ1BpolhG0+WTO4x7vUiucYD7CrFfbd5IwSEvVf61wthbtnDLfW23/iuEjYf3o7D9CalNQ1OLTVX4xwCxwqgFnkIGSI0UFnOOcKDVL1rUZte1+OGMPBHbuHO0q88kzKwjg2kNEuEJlYkttBjJ2nFBO6nq0fTFyRKGZZiWiijG6RpfLxog5IfJfceFO8swBWq9qlnc61fQQ6sBF8WWEiBt0scEah3iUqdiAvsRyC5ffklQFRd3TF02KWSO5urY3cuFYidXmUg7kRGdi5KMAwJ53AHAAVV2Zrkjqiwa9wHXvWz4GAWlRJkkGTwri2OBzgttzlTQWLTtMi0xCLJApY5ZiSzyEDAMjsSznHGWJ4rcpSgww2qQzu8KKrSEF2AAZyoCgsfJwAAM+wrNSlAqtaV0bDpfVM15bMw7i4WMcJGWO6YjB5DkK20jhgT7jFlpQKUpQKUpQKUpQKiunQRay9w/+pmx+nebFStRXTr7rebPtcyj/wCxqD71LrI0DSWnlAYLj07gjNnwqZ4Zz4C8ZqudNfanp+vQOxZ7fYQG74CLz4PcBKD5YJB+lXWWMSxlZQCpGCCMgg+QR7iqgfs7trKV5OnS1rIzbvR6o84xjtk+kH/Zsh+TCgkrnrOxhgzBcxTMfyRwOJ5ZT42xxoSWOePkPcgA1Wruxns9KElyublc3zInqO5ZxJJAp/eIhPZBHnA+dSWn6hLp1/2dTZYZSCU7mHgnVBluxN6XVh5ZJSzAZI3Abq1m6nlvNajOnwcdlh38NLbnc0ZEkRRe5Kg552op/ixzQXIahF93icyIISgfuFgE2kbg+48bcc5qOGqS6lxoseF/r5gVT35jj4eXx5OxSCCrmqnpttF09OJbllu7EElJUO9NPcEl1EIJVIRk4dctGPSx2jI6DbXCXdur2rK6MMqykMrA+CCOCPrQaFpoaRXIlvGaeYeJJMHZ5/ZIAEj4OMqASMbi3mpSlKCmdTzLpfVcUkn5ZYPX+trPG6H+5Z5f8qlujLI22hJJdD8ecCadj5LyDcVz/CgIRR7Kqiqn9snSM/UMEM2jFhJBHLu2khnDKCEGOTkqRgec1fNFt3tNHgS7bc6RKrN/EyqAx445IoN0jI5rBa2kdmhFoiICxYhFCgk+WOPJPzrPSgUpSgUpSgUpSgUpSgUpSgjOpM/dDdvzvTH/ADFqTqL6mbZozkezJ/1FqUoFKUoOf6lpUdvrtzHcqeydtyChKvGHZllkiYYZXikzLkHlbiUYOQKsC2uoW8eIbq3kTHpklgPcA+b9uVUc/UBK1NW1GKx64ie8kVFjspAxY4/bTRdpQPJJ7EmAPlUbaCfWJY4LM9iwILRGSP8AFnTjESoThI0zlRIvqUoChVW3BA9VWqanIkeoz943KMEkZcntrgyPawpyF8CMLueVypJaNDvt3TWjS6fokdtpQNtCg/aOA9zKTktJsOUjJOGBff5IKLgV76QsFi1vUpCWdxOsQZ2LvtSGN8ZP5QXldtq4AyMCrVQRX3OLS0lOkkLcOpHekBmfPJXeScsoJJCZAHgADiqv010Y8ttnqDcEJJ7G7JkLHc73TqcOXPqMY9JP5t3pCX2lBqtp0L2PZeKMxYx2yg2Y+W3GMfTFc865sT0zZb0dhbDGxzl2tHRhJED7vEHUFAclSWj/ACy+jptaesaXDrWmvBqaCSNxhlP+RB8gg8gjkEUEb0T1RH1f0+lzZjbklXQkExsvlTj6EMPowqequ9FdJx9Jae0dq7Nk8k+4UtsYj+PYVVj77BgAcCxUClKUClKUClKUClKUClKUCo3QxthlH/uJP83Lf96kqq2masyXV1BYJ3Z1ndmDHtpEHO5DI5BOCPGxWPIyAOaC0E7Rlqhhrhvzjp+PvD3mY7LcePyvgmU4PHbBGQQWU19Gh/GMG11++f6vG23X9IsneeAcyFsEZG3xUwBgcUFc1HpMazaEa3M0kvlGA2R27jlZIYskblIyC5duWXdtJFa+j64LloZtSKoyW04n5wsb28saT+fChgSCfbFWyuW6uBN1hNZS42TXa8fNHS3nnjP8r/DPke4c0Fkk+J1096xtIolI9Es0rxXDL5BxEu5FPnaXz81HiqT1XoWraLb93puMpJ3g7fCymQPw2TJb9tEPtyVck+WOK7JSggujdTm1XRFfVV2yg4Ydp4CDgHmOTkHnyCQfb5CdpWlq2rwaNbh9WljiQttDSMFBOCcAn3wCf7qDdpVT+z7rSLqrSIu7JD8UYy0sUZ/JhtudpJIHK+58ioODqi9k1+VbdzIEvjCYfhH2LErgPIboHYCqEtz7jGOaDpFKos/XjS28BiheHvmF4Wcq4lie6hhkJCk7H2TA4Psw5yCBib7UIlMw7DMyJuCxyxyMR30t9r7Wwj5lVtuTxnJBGKC/0qj3HWc2nR3D3MBk23KwiNWQOjyQwusKYJ7zFpW5GMYPsM18v+vzBqUkEMC7wHVczIxEkcLTYkVc7EOwqCTk4/KBzQXmlULSOsbibtpJD3LiVISsQYRxIXtzNIe5hiF48HdyQB869D7RO4u+3tSYkSJpmMgDRd6Z4NoTB3srxt7gEAnPgEL3SlKBSlKBSlKCN6j40d93sVP+DqQKkqiuqJFh0KVpiAq4ZifACMGJP0wK8fHT6j/RcfbT+tnUgn+xDwx9xlymOCAwoJG8vI7GDfeOqLkDLHAyTgAfMk8Ae5qsdSdX/deniWUGCJmCq8qEyyluQsUGQVJG71SlNpHKkVPWekJbziSUtLKBjuyEM4z5CgALGDgZCBQcc1WvtD6EHWbQh5Nu3gk+oRg8sY4+MyNwNxPAUYHnIQehKBdlr5Zby7b1SrGEeUhsFIZJTsiit1XHoJTunLBdpAa0atrQ2AavBNa7WDR3Emx4kf8AdLtHI2xTkqd+0EMVz6qmtC0mPQ9Ljhs87UHLHG5z+87kAZdjyT7k1uyIJYyJACCMEEZBB8gj3FBWOmbsL1FexuNrSlbjafZgi28yA/vbTCjZ9xKh8MKtNcr6g0+fo/qK0fRo2liaYJEgPKh/TJakngJtG5GJAHbUMQsSA9UoFK+Nnadnn2z4qqxdXtLKlukB+PJw8BJCxqCN9wZcYMGCNrAZYkLgHO0LXSofq/VX0Ppi5uLUKzxRFgGztJHzwQcVWdJ69JuJBdtDcoFQJJZq2GlkfYtth2KmQ/mHqGACTgc0F+pVM/08VtS2pDJsWCQyR7c3CSxzQxCIgNs8Ths5xgq24LzWSPr+C4WMWsUxd2lUgKjiE2+zuNKyybdgEinKsc+BzxQW+lVGw63D/CJdQTlp4BKsiIvbcCJZJHCCVpFUbguGHkgAn31l+0JbqWNLC2mLmeKORGaLMazhirkpIwz6D6SQRjnHGQu9KpWldfJPYRPPHK4KxmWaOMRxRGdtseVaQv8AIkLv2ggnGaktF6vj1bUliWCePeJDG8gQLL8O4jl27XLDBYY3AZFBY6UpQKUpQKUpQK07/TIdR2/GRqxX8reHQnjKOPUh+qkVuUoIgafcWX9HT719o7j14AHCrMPWPmWfuGn338LgazE8P84/Fh8ZJ7ij0r/NIqVL0oMdvOtzCHtmVlYZDKQykfMEcEVH3HT9vcazHcyR/jRnKuCR5Qx8jOD6WI5FJ9BhknMluGhkJyXhPbLHGN0gHpkOP6wN7Vj/APGWJ52XKD/4Z8Af8qRif90P+4TFKjLXXIZ5wkxaKQnAjlUxsxxkhM+mTHzQsPrUnQK+EZ819pQR3T+lDRNHjgjYsEz6iME5Yt7frisunaZHpqyi1BHclaV8ktlpDljyeB9PArcpQVu26Is7cjCOwXaEDSOwhVJFmVIwT6U3opx8lA8ACsMH2fWMCABZiFXYoaeVwiB1kCKC+FUNGpwPkKtVKCu3/RdrfX/ekEyydwybo55IiGdFiZhscYJRAvHtn514j6Fs47oPtlJDlwGnlZAzqVkfYX2lnDHcSDnJ+Zqy0oK4vRNmkAWNZFIKlXWaRZV7aGNdsgfePQSuM8itiDpOzt7Zo4YQEZI0I3NytuxeIH1exYkny2ec1N0oFKUoFKUoFKUoPjqHQhwCDwQeQfoaiRoK2v8AQ7vb/wAqHMXHgdlsoo+ewKT86l6UESt3c2YAv4hKPeSDg/Vmhc5UfRXkP0rasdTiv2ItXBYDLIcrImfG+NsOv94Fblat9p0V+F+MjVipypI9SHxuRvKn6gig2qVEjT57L+j5y6j/AFc/r4A8LKPxAc+WfufpXz77+FB++Yngx5f9pD4yW7i/kQeMyBKCXpXiGVZ4g0DBlIyCDkEfMEeRXug+Nyp28Gq1D0fHDGrxyP8AFh95ujgyOxxuVx4MJAC9rwAFxggEWalBo63pia1pE1vdFgkqFGK4DAMMEjIIz/dXjXNIXWbMJKzoVkWRHTG+N4zuVhuBU/LBBBBIqRpQU25+zq3uoj8RLO0hLM0p7ZZ3eWKYuymPYcG3RAu3bsGMe9Z9L6Dg064LrJM5bu53FACblYkkOFjAH7BSAMAZPGMAWulBTbf7O4bdHVbq6KPbrbuhaIhoo4+0see1uUYJJ2kZYk16tPs/itpg63FxuUxEY7KAG3LdrCrCF4EjqRjBDE4zgi4UoKpB0Fb26qsEk4jAQPEGXZN2W3xl/RuGDgegrkKAc1I2HTMNjcW7wlyYFlVMkHPxDq7luMkgoAPoTnNTVKBSlKBSlKBSlKBSlKBSlKBSlKDFdWyXluyXaK6MMMrAMrD5EHgioxtFa2ydGmeL+Rvxoc4wPQx3Kox+WN0HmpilBEfeU9mf/M4CV/rIMyrx4LR4EoJ+Sq+PnWv0x1hadTtIumP+JGxV43G2QbW27tvup8gj5gHByKn6q8n2e6c1/wB6O37cwYsJIpJInDN5OUcfM0HnrvqKXpiKKWBA8b749uCW7rIWtuR4VmUoePLr8qsdisi2UYvSGkCDeVGFLY9RUewznitfVNJTVHh+KL4ikEgUHCuycpvGOQrYYDjkCt+gUpSgUpSgUpSgUpSgUpSgUpSgUpSgUpSgUpSgjZ9EieUvbboZCcl4jsJJGNzr+SQ/21avG67sz6glwn8v4UwHsME9t2PzzGPpUrSghb3qm10+1d9Scw7BllkVlfA8lFxmQDPlNwqUtLpL22WSzdXRhlWUhlYH3BHBrBrOlx61pkkGoLujkXaw8cfQ+x+tQnS3Q8PSlwTo01wsZ/NCzh4mJ/ewy7lb6qRnAzmg+dZ9Tv0xJGxQPHJHIqDnc1wAGgiz4AcBx48gVZbfd8OvxON+0btv5c45255xmtDV9GXVrm3a5dtkMok7YC7XdeY2YlSw2HkbSM55zUnQKUpQKUpQKUpQKUpQKUpQKUpQKUpQKUpQKUpQKUpQKUpQKUpQKUpQKUpQKUpQKUpQKUpQKUpQKUpQKUpQKUpQKUpQKUpQKUpQKUpQKUpQKUpQKUpQKUpQKUpQf//Z"/>
          <p:cNvSpPr>
            <a:spLocks noChangeAspect="1" noChangeArrowheads="1"/>
          </p:cNvSpPr>
          <p:nvPr/>
        </p:nvSpPr>
        <p:spPr bwMode="auto">
          <a:xfrm>
            <a:off x="325120" y="11289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" name="AutoShape 6" descr="data:image/jpeg;base64,/9j/4AAQSkZJRgABAQAAAQABAAD/2wCEAAkGBxMHBhIUBxQWFhUXFSIbGRgYGSEWGBUgGBsgGRgXGBofHy0gHRslIRgfITEhJiksOi4uHB80ODMuNygtMisBCgoKBQUFDgUFDisZExkrKysrKysrKysrKysrKysrKysrKysrKysrKysrKysrKysrKysrKysrKysrKysrKysrK//AABEIAIcBdQMBIgACEQEDEQH/xAAbAAEAAgMBAQAAAAAAAAAAAAAABQYDBAcCAf/EAEIQAAIBAwMDAgMFBAYIBwAAAAECAwAEEQUSIQYTMSJBFFFhBxUjMnEzQlJiNVNygZGhFkNjc4KTs8EkJURkg6Ox/8QAFAEBAAAAAAAAAAAAAAAAAAAAAP/EABQRAQAAAAAAAAAAAAAAAAAAAAD/2gAMAwEAAhEDEQA/AO40pSgUpSgUpSgUpSgUpSgUpSgUpSgUpUdr+sJoWltPdhmUMi4QAsTI6xrgEgeXGefGaCRpWtp96mo2iyWhyjZwcY/KSp4P1BrZoFKUoFKUoFKUoFKUoFKUoFKUoFKUoFKUoFKUoFKUoFKide6jt9AMf3m+3uNge+BwGkb5Rrkbm8DIzUtQKUpQKUrHPOtvEWuGCqPJYgAfqTQZKVoaXrVvq7P91TRzbMBjGwdQT4G4enPHjNfLLXLW/vGisbiGSRc7kSRXddpwcqDkYJwaCQpSlApSvJkAYgkZAz58D5/pQeqV8ByOK+0ClKUClKUClKUClKUClK5T1zpWr2PUKXHTjStE0oLrFK5ABYZDW7kqOPLJkH1EqM0HVqqv2ht3dKiiHJkmDY+luDckkfw/ggfqwHvWjpHUd1dBt0lu204YNDJC8eRkd1N7sn6usefYVIpYbrSa71KZbiTsOqGNdsMSEZdYl3MSWKjcxYk7RjA4oM3Q57elSxMctFdTKfoHlaaMfT8OVDj61YaqN7qUfTPUCyXJ/Du0RSFG5lmTCRvtHJWRWWMv4UpED+apYJdai34x+Gj/AIVIedvHDNykfuCF3kggh1NBt3uqR2cyo5LSMMrGg3SMPGdo8LnjecAe5FUvpWHVtd1mWbqGV7e1SZhFbqqo8gRyAZHXLbOMcN6vI9OC130/TotOiIs1xk5Yklnc4xud2JZ2wANzEnitqgqf2jysmjItstzveQKr2/e/ByCDLIIPWyKOQn7zbR8yJ3QVEejQiNpXAjA3ThhM+BjdIHAbcfJyBW/SgUpSgUpWNplXO5gMEA8+CfAP1OR/jQZKUpQKUpQKUpQKUpQKUpQKUpQVzrvR/vXRS0K7pYT3EAAJfA9cQzwd65Azxu2Eg7aiumtbOk6Ygut0lpgbJ1BcwhlDIko5btFWDJLzhSFfDKWa8VT9BhOl2LvCMiC4mjYLyTD3ndAAPJiD8DngOAMtQS03VtjGgK3ULlvyrE4mkk/sRplnP9kGub9Z6rqOqdSWgsEPaaTC2hIyzIR+JdbM/hAspZcsBhQcMSFvGqdQxPcPFpZLleZTAAz+C2xWyFjyBzK7Ko8A7vy6HSOhS31s1zfyGJLgBkhiHbeOHb+DA8udwCht5Eew73kyWBxQWNtWFqBEpa4uFADrGBnOPzPyEiB8jcR9M1C9WdJTdZaSIdXmESGRWMcI3ABT6gZGGWfzhgFAzyrY5tVpapZwBLRFRR4VRgc8ngfM81moNLRtKh0TTkg0tBHGgwFH+ZJ8knySeTUD0zo91aa7cXGtJbl5cjuRyMzJGpzFCiGJQq8lmO4lmOfkBa6UClKUCqZ170xN1DdwNYiMdpSWLMR8SNyn4Nwv+pfblic4IXAPNXInaMtVQ+zDqj/SvRJpWJJW6lUZ8hC3ciH6BHC/8NBbo/2YyMcePl9K9UpQKUpQKUpQKV4jlWQkRsCVODg5wfkfka90HNPtZ6zuelNQt/uxWKtbzFjt3KG9Ajcjx6GxnPGJPrXRrS4F3apJDyrqGH6MMj/9ql6vbjqbULsoQYhF8Gjj955d3xO0+4X8Ncj95XH7tWbpq9+8unraXGC8Skg8FW2jcpHsQcg/pQSdK1dQ1GLTYQ164UE4UclnPnaijLO3HCqCT8q0DJc6nnsD4aP+NgHnYcjKIcpH7EF9x8gopoMXVFtbyKjXbmKcZ7MkXNwD5KxqoLSLxlo8MpA5GKgI+/rlvcxaoq2s8ceZGj4mnRg3blU5KpGxQgoxk5DDjAJuGn6VFp7s0C5dvzSMS8j4JIDOxLFQScLnAzwAKhOso/h57edOOXt5PqlwhCj9e6sWPkC3zoM9poPwmmlIFjmSRAJBPkvLxj8SbBLgDj1KePeo2K+uOnRtCSTwD912Uzwj5LNntyIPAErRtgeXPFZbS2/0nu5F1DJtrcLF2skLPIY1eRpf40UOECHjcHJBwuJIdHaepBjsrZSPDLCiMP0ZQCP7jQY+m+s7LqSV00yUd1CQ0TeiQbTgnaeSPqMirBVK0n7NrbR9ca4sJJSWl7hjl2TJkndlSyb1YE8Nuz8yautApSlApSlB8Zgoy3Aql6v0tNe9aJeRLFsjaMdss3/iNu7M0gHp7kW/8PIb8rcjK7db7b9YbSOgZfhyQ8rrGCP3cncxPyBVCuf5hVx0TUBq2jQTxeJYlcfTeobH+dBu0pSgUpSgUpSg8Tbu03ZxuwcZ8Z9s49q5v9n/ANoza51PcWeoxOjB2KbipKMMl4GIwGI2sVI52qc/lyel1z3qnp9LXXg1srKLok/hna4uIlMgaMnhZGjRmB4G+FAeHfIdCpVY0/XprO1X76ieVSoKXNtG0qTA+GaFAZYnI5I2svyb2GHV+p5mtv8AyqF4wx2ia4Qpyc8RwMVkdgAWO/tqqgszAKaC20rnnRF0dOWSe+mdxdHfFFgyz3GMKbnaBu2MNgHpVQgUkICES1CO61P9ufho/wCBSHnbwcM/McfupCbz4IdTQe9d6it9Ct2a+Ykqu7YimSQgnaDsXnBJA3HAyRzVW6csL3UbMJcyiBDNJJc9klpGaV3ka3WfjaV3BGKD07MBySdlQ1G/uX+0dbWxtmEH5o4zkMzodq3tw4zIOeRI4YgBSMOoK9KtOklMK/ek0shA4WOR7aCPHhY4omA2j2Ll2/moNW80waV09eWWmIsayW8pt9owAWQ7kPzYMdwz5U4AOwmrFotwt3o8DwHKvEjKfmGUEH/A1W9Y0qfR7bdpryzQqQxicmaaArz3bd2Pckx+9C7HcpZVI/K3n7N9WS4spLaPH4J3R4OQYZcvFtPuqeqMH3VEbADiguVKUoFKUoFKUoPMkYljKyDIIwR8weCKrfQ/T1voVvcHSo+33J5NwDMV/DldUwpJVcLxwBnAzmrNUV06myzkySc3Mx5+sz4H+FBK0pSgUpXO49XuIvtNZe6xt3uuxsLZVStiswCg+PXknGOTzQdEpSlBQeoegnm1uS70mQGR/wA0b/hE8AYjuYx3IxxnHOSfIrDpUSXFx2NUS97qjcYWu5lZx4ZlDTFJYh77ZZMZAIBOKv11dJZ25e7dUQeWYhVH6k8VAapE3U8IS3iMaA7kuJQUkjYeJLePhww5G5tnnw6kgg1G/trKwgW3KQrHNGBGR2Sq7wuFjIBxzgYHPtmoq3vptL1FkhBgs7mUvFNMhBikkwXi7RIKCRizK0m3DllKnKA/bW1W4iK62BNdQ3UccjyAOHVmUpJGpG2NHUqSqADcrA5K5qS126trDMMkzFnQ5tu217vVvTloQGkEfkcFVoJix0mOzl38vKRgyyHdIR7jPhVzzsUBfkBW/XMl6mbpsYt3YwKf2d2k0AUH+rmnjVlHyjPd9gGUYq9dO6yuvaWs0KOgJI2vtyCpweVYgj5HNBJ1A9cafLqfTbppy7pd8ToMgcxzJJ5YgeFqepQQHRFpJaaDi/UrI08zsD59dxIyH9NpXH0xU/SlApSlApSlApSlBG9Qru0s/wC8j/6qcVIqNowtRnUidzSSASPxI+R/vUzUpQKUqN6jFw2hT/cZUT9s9vcMjPyHPDEcAngEgkEDBCSpVK+z3qY31lHBqzEzbMxu3BnVQM5/2yZG9fOCrYG4hbrQKVE9T9R2/S2lmfWX2JnaMAsWYgkKoHucH/CvnTOvJ1BpolhG0+WTO4x7vUiucYD7CrFfbd5IwSEvVf61wthbtnDLfW23/iuEjYf3o7D9CalNQ1OLTVX4xwCxwqgFnkIGSI0UFnOOcKDVL1rUZte1+OGMPBHbuHO0q88kzKwjg2kNEuEJlYkttBjJ2nFBO6nq0fTFyRKGZZiWiijG6RpfLxog5IfJfceFO8swBWq9qlnc61fQQ6sBF8WWEiBt0scEah3iUqdiAvsRyC5ffklQFRd3TF02KWSO5urY3cuFYidXmUg7kRGdi5KMAwJ53AHAAVV2Zrkjqiwa9wHXvWz4GAWlRJkkGTwri2OBzgttzlTQWLTtMi0xCLJApY5ZiSzyEDAMjsSznHGWJ4rcpSgww2qQzu8KKrSEF2AAZyoCgsfJwAAM+wrNSlAqtaV0bDpfVM15bMw7i4WMcJGWO6YjB5DkK20jhgT7jFlpQKUpQKUpQKUpQKiunQRay9w/+pmx+nebFStRXTr7rebPtcyj/wCxqD71LrI0DSWnlAYLj07gjNnwqZ4Zz4C8ZqudNfanp+vQOxZ7fYQG74CLz4PcBKD5YJB+lXWWMSxlZQCpGCCMgg+QR7iqgfs7trKV5OnS1rIzbvR6o84xjtk+kH/Zsh+TCgkrnrOxhgzBcxTMfyRwOJ5ZT42xxoSWOePkPcgA1Wruxns9KElyublc3zInqO5ZxJJAp/eIhPZBHnA+dSWn6hLp1/2dTZYZSCU7mHgnVBluxN6XVh5ZJSzAZI3Abq1m6nlvNajOnwcdlh38NLbnc0ZEkRRe5Kg552op/ixzQXIahF93icyIISgfuFgE2kbg+48bcc5qOGqS6lxoseF/r5gVT35jj4eXx5OxSCCrmqnpttF09OJbllu7EElJUO9NPcEl1EIJVIRk4dctGPSx2jI6DbXCXdur2rK6MMqykMrA+CCOCPrQaFpoaRXIlvGaeYeJJMHZ5/ZIAEj4OMqASMbi3mpSlKCmdTzLpfVcUkn5ZYPX+trPG6H+5Z5f8qlujLI22hJJdD8ecCadj5LyDcVz/CgIRR7Kqiqn9snSM/UMEM2jFhJBHLu2khnDKCEGOTkqRgec1fNFt3tNHgS7bc6RKrN/EyqAx445IoN0jI5rBa2kdmhFoiICxYhFCgk+WOPJPzrPSgUpSgUpSgUpSgUpSgUpSgjOpM/dDdvzvTH/ADFqTqL6mbZozkezJ/1FqUoFKUoOf6lpUdvrtzHcqeydtyChKvGHZllkiYYZXikzLkHlbiUYOQKsC2uoW8eIbq3kTHpklgPcA+b9uVUc/UBK1NW1GKx64ie8kVFjspAxY4/bTRdpQPJJ7EmAPlUbaCfWJY4LM9iwILRGSP8AFnTjESoThI0zlRIvqUoChVW3BA9VWqanIkeoz943KMEkZcntrgyPawpyF8CMLueVypJaNDvt3TWjS6fokdtpQNtCg/aOA9zKTktJsOUjJOGBff5IKLgV76QsFi1vUpCWdxOsQZ2LvtSGN8ZP5QXldtq4AyMCrVQRX3OLS0lOkkLcOpHekBmfPJXeScsoJJCZAHgADiqv010Y8ttnqDcEJJ7G7JkLHc73TqcOXPqMY9JP5t3pCX2lBqtp0L2PZeKMxYx2yg2Y+W3GMfTFc865sT0zZb0dhbDGxzl2tHRhJED7vEHUFAclSWj/ACy+jptaesaXDrWmvBqaCSNxhlP+RB8gg8gjkEUEb0T1RH1f0+lzZjbklXQkExsvlTj6EMPowqequ9FdJx9Jae0dq7Nk8k+4UtsYj+PYVVj77BgAcCxUClKUClKUClKUClKUClKUCo3QxthlH/uJP83Lf96kqq2masyXV1BYJ3Z1ndmDHtpEHO5DI5BOCPGxWPIyAOaC0E7Rlqhhrhvzjp+PvD3mY7LcePyvgmU4PHbBGQQWU19Gh/GMG11++f6vG23X9IsneeAcyFsEZG3xUwBgcUFc1HpMazaEa3M0kvlGA2R27jlZIYskblIyC5duWXdtJFa+j64LloZtSKoyW04n5wsb28saT+fChgSCfbFWyuW6uBN1hNZS42TXa8fNHS3nnjP8r/DPke4c0Fkk+J1096xtIolI9Es0rxXDL5BxEu5FPnaXz81HiqT1XoWraLb93puMpJ3g7fCymQPw2TJb9tEPtyVck+WOK7JSggujdTm1XRFfVV2yg4Ydp4CDgHmOTkHnyCQfb5CdpWlq2rwaNbh9WljiQttDSMFBOCcAn3wCf7qDdpVT+z7rSLqrSIu7JD8UYy0sUZ/JhtudpJIHK+58ioODqi9k1+VbdzIEvjCYfhH2LErgPIboHYCqEtz7jGOaDpFKos/XjS28BiheHvmF4Wcq4lie6hhkJCk7H2TA4Psw5yCBib7UIlMw7DMyJuCxyxyMR30t9r7Wwj5lVtuTxnJBGKC/0qj3HWc2nR3D3MBk23KwiNWQOjyQwusKYJ7zFpW5GMYPsM18v+vzBqUkEMC7wHVczIxEkcLTYkVc7EOwqCTk4/KBzQXmlULSOsbibtpJD3LiVISsQYRxIXtzNIe5hiF48HdyQB869D7RO4u+3tSYkSJpmMgDRd6Z4NoTB3srxt7gEAnPgEL3SlKBSlKBSlKCN6j40d93sVP+DqQKkqiuqJFh0KVpiAq4ZifACMGJP0wK8fHT6j/RcfbT+tnUgn+xDwx9xlymOCAwoJG8vI7GDfeOqLkDLHAyTgAfMk8Ae5qsdSdX/deniWUGCJmCq8qEyyluQsUGQVJG71SlNpHKkVPWekJbziSUtLKBjuyEM4z5CgALGDgZCBQcc1WvtD6EHWbQh5Nu3gk+oRg8sY4+MyNwNxPAUYHnIQehKBdlr5Zby7b1SrGEeUhsFIZJTsiit1XHoJTunLBdpAa0atrQ2AavBNa7WDR3Emx4kf8AdLtHI2xTkqd+0EMVz6qmtC0mPQ9Ljhs87UHLHG5z+87kAZdjyT7k1uyIJYyJACCMEEZBB8gj3FBWOmbsL1FexuNrSlbjafZgi28yA/vbTCjZ9xKh8MKtNcr6g0+fo/qK0fRo2liaYJEgPKh/TJakngJtG5GJAHbUMQsSA9UoFK+Nnadnn2z4qqxdXtLKlukB+PJw8BJCxqCN9wZcYMGCNrAZYkLgHO0LXSofq/VX0Ppi5uLUKzxRFgGztJHzwQcVWdJ69JuJBdtDcoFQJJZq2GlkfYtth2KmQ/mHqGACTgc0F+pVM/08VtS2pDJsWCQyR7c3CSxzQxCIgNs8Ths5xgq24LzWSPr+C4WMWsUxd2lUgKjiE2+zuNKyybdgEinKsc+BzxQW+lVGw63D/CJdQTlp4BKsiIvbcCJZJHCCVpFUbguGHkgAn31l+0JbqWNLC2mLmeKORGaLMazhirkpIwz6D6SQRjnHGQu9KpWldfJPYRPPHK4KxmWaOMRxRGdtseVaQv8AIkLv2ggnGaktF6vj1bUliWCePeJDG8gQLL8O4jl27XLDBYY3AZFBY6UpQKUpQKUpQK07/TIdR2/GRqxX8reHQnjKOPUh+qkVuUoIgafcWX9HT719o7j14AHCrMPWPmWfuGn338LgazE8P84/Fh8ZJ7ij0r/NIqVL0oMdvOtzCHtmVlYZDKQykfMEcEVH3HT9vcazHcyR/jRnKuCR5Qx8jOD6WI5FJ9BhknMluGhkJyXhPbLHGN0gHpkOP6wN7Vj/APGWJ52XKD/4Z8Af8qRif90P+4TFKjLXXIZ5wkxaKQnAjlUxsxxkhM+mTHzQsPrUnQK+EZ819pQR3T+lDRNHjgjYsEz6iME5Yt7frisunaZHpqyi1BHclaV8ktlpDljyeB9PArcpQVu26Is7cjCOwXaEDSOwhVJFmVIwT6U3opx8lA8ACsMH2fWMCABZiFXYoaeVwiB1kCKC+FUNGpwPkKtVKCu3/RdrfX/ekEyydwybo55IiGdFiZhscYJRAvHtn514j6Fs47oPtlJDlwGnlZAzqVkfYX2lnDHcSDnJ+Zqy0oK4vRNmkAWNZFIKlXWaRZV7aGNdsgfePQSuM8itiDpOzt7Zo4YQEZI0I3NytuxeIH1exYkny2ec1N0oFKUoFKUoFKUoPjqHQhwCDwQeQfoaiRoK2v8AQ7vb/wAqHMXHgdlsoo+ewKT86l6UESt3c2YAv4hKPeSDg/Vmhc5UfRXkP0rasdTiv2ItXBYDLIcrImfG+NsOv94Fblat9p0V+F+MjVipypI9SHxuRvKn6gig2qVEjT57L+j5y6j/AFc/r4A8LKPxAc+WfufpXz77+FB++Yngx5f9pD4yW7i/kQeMyBKCXpXiGVZ4g0DBlIyCDkEfMEeRXug+Nyp28Gq1D0fHDGrxyP8AFh95ujgyOxxuVx4MJAC9rwAFxggEWalBo63pia1pE1vdFgkqFGK4DAMMEjIIz/dXjXNIXWbMJKzoVkWRHTG+N4zuVhuBU/LBBBBIqRpQU25+zq3uoj8RLO0hLM0p7ZZ3eWKYuymPYcG3RAu3bsGMe9Z9L6Dg064LrJM5bu53FACblYkkOFjAH7BSAMAZPGMAWulBTbf7O4bdHVbq6KPbrbuhaIhoo4+0see1uUYJJ2kZYk16tPs/itpg63FxuUxEY7KAG3LdrCrCF4EjqRjBDE4zgi4UoKpB0Fb26qsEk4jAQPEGXZN2W3xl/RuGDgegrkKAc1I2HTMNjcW7wlyYFlVMkHPxDq7luMkgoAPoTnNTVKBSlKBSlKBSlKBSlKBSlKBSlKDFdWyXluyXaK6MMMrAMrD5EHgioxtFa2ydGmeL+Rvxoc4wPQx3Kox+WN0HmpilBEfeU9mf/M4CV/rIMyrx4LR4EoJ+Sq+PnWv0x1hadTtIumP+JGxV43G2QbW27tvup8gj5gHByKn6q8n2e6c1/wB6O37cwYsJIpJInDN5OUcfM0HnrvqKXpiKKWBA8b749uCW7rIWtuR4VmUoePLr8qsdisi2UYvSGkCDeVGFLY9RUewznitfVNJTVHh+KL4ikEgUHCuycpvGOQrYYDjkCt+gUpSgUpSgUpSgUpSgUpSgUpSgUpSgUpSgUpSgjZ9EieUvbboZCcl4jsJJGNzr+SQ/21avG67sz6glwn8v4UwHsME9t2PzzGPpUrSghb3qm10+1d9Scw7BllkVlfA8lFxmQDPlNwqUtLpL22WSzdXRhlWUhlYH3BHBrBrOlx61pkkGoLujkXaw8cfQ+x+tQnS3Q8PSlwTo01wsZ/NCzh4mJ/ewy7lb6qRnAzmg+dZ9Tv0xJGxQPHJHIqDnc1wAGgiz4AcBx48gVZbfd8OvxON+0btv5c45255xmtDV9GXVrm3a5dtkMok7YC7XdeY2YlSw2HkbSM55zUnQKUpQKUpQKUpQKUpQKUpQKUpQKUpQKUpQKUpQKUpQKUpQKUpQKUpQKUpQKUpQKUpQKUpQKUpQKUpQKUpQKUpQKUpQKUpQKUpQKUpQKUpQKUpQKUpQKUpQKUpQf//Z"/>
          <p:cNvSpPr>
            <a:spLocks noChangeAspect="1" noChangeArrowheads="1"/>
          </p:cNvSpPr>
          <p:nvPr/>
        </p:nvSpPr>
        <p:spPr bwMode="auto">
          <a:xfrm>
            <a:off x="541867" y="228035"/>
            <a:ext cx="433493" cy="43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826" y="6923147"/>
            <a:ext cx="2853614" cy="1172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408" y="4876800"/>
            <a:ext cx="4933645" cy="4044848"/>
          </a:xfrm>
          <a:prstGeom prst="rect">
            <a:avLst/>
          </a:prstGeom>
        </p:spPr>
      </p:pic>
      <p:grpSp>
        <p:nvGrpSpPr>
          <p:cNvPr id="7" name="그룹 6"/>
          <p:cNvGrpSpPr/>
          <p:nvPr/>
        </p:nvGrpSpPr>
        <p:grpSpPr>
          <a:xfrm>
            <a:off x="7959084" y="317971"/>
            <a:ext cx="4222181" cy="3226385"/>
            <a:chOff x="6901877" y="960744"/>
            <a:chExt cx="4222181" cy="3226385"/>
          </a:xfrm>
        </p:grpSpPr>
        <p:pic>
          <p:nvPicPr>
            <p:cNvPr id="13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15126">
              <a:off x="8330109" y="960744"/>
              <a:ext cx="2793949" cy="2468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30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44750" y="3773515"/>
              <a:ext cx="1964665" cy="413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3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1877" y="1032752"/>
              <a:ext cx="1973656" cy="3866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7" name="그룹 16"/>
          <p:cNvGrpSpPr/>
          <p:nvPr/>
        </p:nvGrpSpPr>
        <p:grpSpPr>
          <a:xfrm rot="19187835">
            <a:off x="4666334" y="3834437"/>
            <a:ext cx="5571655" cy="688086"/>
            <a:chOff x="4831853" y="7433533"/>
            <a:chExt cx="5991027" cy="688086"/>
          </a:xfrm>
        </p:grpSpPr>
        <p:pic>
          <p:nvPicPr>
            <p:cNvPr id="18" name="Picture 29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8424" y="7433533"/>
              <a:ext cx="1982343" cy="688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0" name="직선 화살표 연결선 19"/>
            <p:cNvCxnSpPr/>
            <p:nvPr/>
          </p:nvCxnSpPr>
          <p:spPr>
            <a:xfrm flipH="1">
              <a:off x="4831853" y="7715027"/>
              <a:ext cx="1382515" cy="0"/>
            </a:xfrm>
            <a:prstGeom prst="straightConnector1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arrow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1" name="직선 화살표 연결선 20"/>
            <p:cNvCxnSpPr/>
            <p:nvPr/>
          </p:nvCxnSpPr>
          <p:spPr>
            <a:xfrm>
              <a:off x="9022680" y="7715027"/>
              <a:ext cx="1800200" cy="0"/>
            </a:xfrm>
            <a:prstGeom prst="straightConnector1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arrow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1069" y="5052644"/>
            <a:ext cx="51816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텍스트 개체 틀 1"/>
          <p:cNvSpPr txBox="1">
            <a:spLocks/>
          </p:cNvSpPr>
          <p:nvPr/>
        </p:nvSpPr>
        <p:spPr>
          <a:xfrm>
            <a:off x="597522" y="1757455"/>
            <a:ext cx="7605556" cy="1655694"/>
          </a:xfrm>
          <a:prstGeom prst="rect">
            <a:avLst/>
          </a:prstGeom>
        </p:spPr>
        <p:txBody>
          <a:bodyPr/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9pPr>
          </a:lstStyle>
          <a:p>
            <a:pPr marL="0" indent="0" hangingPunct="1">
              <a:buNone/>
            </a:pPr>
            <a:r>
              <a:rPr lang="en-US" altLang="ko-KR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Gravitational waves  from               binary neutron star (GW170817) </a:t>
            </a:r>
            <a:endParaRPr lang="ko-KR" altLang="en-US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텍스트 개체 틀 1"/>
          <p:cNvSpPr txBox="1">
            <a:spLocks/>
          </p:cNvSpPr>
          <p:nvPr/>
        </p:nvSpPr>
        <p:spPr>
          <a:xfrm>
            <a:off x="1012569" y="8896248"/>
            <a:ext cx="5610433" cy="942504"/>
          </a:xfrm>
          <a:prstGeom prst="rect">
            <a:avLst/>
          </a:prstGeom>
        </p:spPr>
        <p:txBody>
          <a:bodyPr/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9pPr>
          </a:lstStyle>
          <a:p>
            <a:pPr marL="0" indent="0" hangingPunct="1">
              <a:buNone/>
            </a:pPr>
            <a:r>
              <a:rPr lang="en-US" altLang="ko-K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LIGO – a gigantic interferometer  </a:t>
            </a:r>
            <a:endParaRPr lang="ko-KR" altLang="en-U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텍스트 개체 틀 1"/>
          <p:cNvSpPr txBox="1">
            <a:spLocks/>
          </p:cNvSpPr>
          <p:nvPr/>
        </p:nvSpPr>
        <p:spPr>
          <a:xfrm>
            <a:off x="7134331" y="8422008"/>
            <a:ext cx="5335252" cy="827847"/>
          </a:xfrm>
          <a:prstGeom prst="rect">
            <a:avLst/>
          </a:prstGeom>
          <a:ln w="25400">
            <a:solidFill>
              <a:srgbClr val="FF0000"/>
            </a:solidFill>
          </a:ln>
        </p:spPr>
        <p:txBody>
          <a:bodyPr/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9pPr>
          </a:lstStyle>
          <a:p>
            <a:pPr marL="0" indent="0" hangingPunct="1">
              <a:buNone/>
            </a:pPr>
            <a:r>
              <a:rPr lang="en-US" altLang="ko-KR" dirty="0" smtClean="0">
                <a:solidFill>
                  <a:schemeClr val="tx1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  </a:t>
            </a:r>
            <a:r>
              <a:rPr lang="en-US" altLang="ko-KR" dirty="0">
                <a:solidFill>
                  <a:schemeClr val="tx1"/>
                </a:solidFill>
                <a:latin typeface="Comic Sans MS" panose="030F0702030302020204" pitchFamily="66" charset="0"/>
              </a:rPr>
              <a:t>e</a:t>
            </a:r>
            <a:r>
              <a:rPr lang="en-US" altLang="ko-KR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quation of state </a:t>
            </a:r>
            <a:endParaRPr lang="ko-KR" altLang="en-US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텍스트 개체 틀 1"/>
          <p:cNvSpPr txBox="1">
            <a:spLocks/>
          </p:cNvSpPr>
          <p:nvPr/>
        </p:nvSpPr>
        <p:spPr>
          <a:xfrm>
            <a:off x="353528" y="305366"/>
            <a:ext cx="6119864" cy="942504"/>
          </a:xfrm>
          <a:prstGeom prst="rect">
            <a:avLst/>
          </a:prstGeom>
        </p:spPr>
        <p:txBody>
          <a:bodyPr/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9pPr>
          </a:lstStyle>
          <a:p>
            <a:pPr marL="0" indent="0" hangingPunct="1">
              <a:buNone/>
            </a:pPr>
            <a:r>
              <a:rPr lang="en-US" altLang="ko-KR" sz="48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I. Introduction   </a:t>
            </a:r>
            <a:endParaRPr lang="ko-KR" altLang="en-US" sz="4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92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1720" y="268288"/>
            <a:ext cx="11099800" cy="1049164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4000" dirty="0" smtClean="0">
                <a:latin typeface="Comic Sans MS" panose="030F0702030302020204" pitchFamily="66" charset="0"/>
              </a:rPr>
              <a:t>V.  Pseudo-conformal model(PCM)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754" y="1680951"/>
            <a:ext cx="2145792" cy="565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839" y="2503866"/>
            <a:ext cx="10689946" cy="3628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953" y="6262713"/>
            <a:ext cx="2116531" cy="64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953" y="8060924"/>
            <a:ext cx="3211068" cy="1088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내용 개체 틀 2"/>
          <p:cNvSpPr txBox="1">
            <a:spLocks/>
          </p:cNvSpPr>
          <p:nvPr/>
        </p:nvSpPr>
        <p:spPr>
          <a:xfrm>
            <a:off x="844204" y="6996311"/>
            <a:ext cx="11099800" cy="10801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9pPr>
          </a:lstStyle>
          <a:p>
            <a:pPr hangingPunct="1"/>
            <a:r>
              <a:rPr lang="en-US" altLang="ko-KR" dirty="0" smtClean="0">
                <a:latin typeface="Comic Sans MS" panose="030F0702030302020204" pitchFamily="66" charset="0"/>
              </a:rPr>
              <a:t>trace of energy momentum tensor (TEMT)</a:t>
            </a:r>
            <a:endParaRPr lang="ko-KR" altLang="en-US" dirty="0">
              <a:latin typeface="Comic Sans MS" panose="030F0702030302020204" pitchFamily="66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669752" y="1423746"/>
            <a:ext cx="11099800" cy="10801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9pPr>
          </a:lstStyle>
          <a:p>
            <a:pPr hangingPunct="1"/>
            <a:r>
              <a:rPr lang="en-US" altLang="ko-KR" dirty="0">
                <a:latin typeface="Comic Sans MS" panose="030F0702030302020204" pitchFamily="66" charset="0"/>
              </a:rPr>
              <a:t>e</a:t>
            </a:r>
            <a:r>
              <a:rPr lang="en-US" altLang="ko-KR" dirty="0" smtClean="0">
                <a:latin typeface="Comic Sans MS" panose="030F0702030302020204" pitchFamily="66" charset="0"/>
              </a:rPr>
              <a:t>ffective </a:t>
            </a:r>
            <a:r>
              <a:rPr lang="en-US" altLang="ko-KR" dirty="0" err="1" smtClean="0">
                <a:latin typeface="Comic Sans MS" panose="030F0702030302020204" pitchFamily="66" charset="0"/>
              </a:rPr>
              <a:t>Lagrangian</a:t>
            </a:r>
            <a:r>
              <a:rPr lang="en-US" altLang="ko-KR" dirty="0" smtClean="0">
                <a:latin typeface="Comic Sans MS" panose="030F0702030302020204" pitchFamily="66" charset="0"/>
              </a:rPr>
              <a:t> </a:t>
            </a:r>
            <a:endParaRPr lang="ko-KR" altLang="en-US" dirty="0">
              <a:latin typeface="Comic Sans MS" panose="030F0702030302020204" pitchFamily="66" charset="0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>
          <a:xfrm>
            <a:off x="4883968" y="1174495"/>
            <a:ext cx="7059916" cy="498501"/>
          </a:xfrm>
          <a:prstGeom prst="rect">
            <a:avLst/>
          </a:prstGeom>
        </p:spPr>
        <p:txBody>
          <a:bodyPr vert="horz" lIns="130046" tIns="65023" rIns="130046" bIns="65023" rtlCol="0">
            <a:normAutofit fontScale="92500" lnSpcReduction="10000"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800" dirty="0" err="1" smtClean="0">
                <a:latin typeface="Comic Sans MS" panose="030F0702030302020204" pitchFamily="66" charset="0"/>
              </a:rPr>
              <a:t>Paeng</a:t>
            </a:r>
            <a:r>
              <a:rPr lang="en-US" altLang="ko-KR" sz="2800" dirty="0" smtClean="0">
                <a:latin typeface="Comic Sans MS" panose="030F0702030302020204" pitchFamily="66" charset="0"/>
              </a:rPr>
              <a:t> et al.(2017), Ma et al.(2018)  </a:t>
            </a:r>
            <a:endParaRPr lang="ko-KR" altLang="en-US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85060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57717" y="215054"/>
            <a:ext cx="8968724" cy="1210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/>
          <a:lstStyle>
            <a:lvl1pPr marL="571500" indent="-571500"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altLang="ko-KR" sz="4000" dirty="0">
                <a:latin typeface="Comic Sans MS" pitchFamily="66" charset="0"/>
              </a:rPr>
              <a:t>Trace of energy momentum tensor  </a:t>
            </a:r>
            <a:endParaRPr lang="en-US" altLang="ko-KR" sz="4000" dirty="0">
              <a:solidFill>
                <a:srgbClr val="0070C0"/>
              </a:solidFill>
              <a:latin typeface="Comic Sans MS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sz="5700" dirty="0">
                <a:solidFill>
                  <a:schemeClr val="tx2"/>
                </a:solidFill>
                <a:latin typeface="Comic Sans MS" pitchFamily="66" charset="0"/>
              </a:rPr>
              <a:t>        </a:t>
            </a:r>
            <a:endParaRPr lang="en-US" altLang="ko-KR" sz="5700" baseline="-25000" dirty="0">
              <a:solidFill>
                <a:schemeClr val="tx2"/>
              </a:solidFill>
              <a:latin typeface="Comic Sans MS" pitchFamily="66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644" y="1354527"/>
            <a:ext cx="3901440" cy="130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4919" y="1381620"/>
            <a:ext cx="3495040" cy="127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직선 화살표 연결선 7"/>
          <p:cNvCxnSpPr/>
          <p:nvPr/>
        </p:nvCxnSpPr>
        <p:spPr>
          <a:xfrm>
            <a:off x="6162199" y="2111693"/>
            <a:ext cx="1126525" cy="0"/>
          </a:xfrm>
          <a:prstGeom prst="straightConnector1">
            <a:avLst/>
          </a:prstGeom>
          <a:ln w="412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357718" y="2683654"/>
            <a:ext cx="12453477" cy="110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/>
          <a:lstStyle>
            <a:lvl1pPr marL="571500" indent="-571500"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altLang="ko-KR" sz="3400" dirty="0">
                <a:solidFill>
                  <a:srgbClr val="FF0000"/>
                </a:solidFill>
                <a:latin typeface="Comic Sans MS" pitchFamily="66" charset="0"/>
              </a:rPr>
              <a:t>- </a:t>
            </a:r>
            <a:r>
              <a:rPr lang="en-US" altLang="ko-KR" sz="4000" dirty="0">
                <a:solidFill>
                  <a:srgbClr val="FF0000"/>
                </a:solidFill>
                <a:latin typeface="Comic Sans MS" pitchFamily="66" charset="0"/>
              </a:rPr>
              <a:t>nucleon mass is introduced in a scale symmetric way  !      </a:t>
            </a:r>
            <a:endParaRPr lang="en-US" altLang="ko-KR" sz="4000" baseline="-25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72638" y="4593577"/>
            <a:ext cx="5372719" cy="1802396"/>
            <a:chOff x="433982" y="3163541"/>
            <a:chExt cx="3777693" cy="1267310"/>
          </a:xfrm>
        </p:grpSpPr>
        <p:grpSp>
          <p:nvGrpSpPr>
            <p:cNvPr id="16" name="그룹 15"/>
            <p:cNvGrpSpPr/>
            <p:nvPr/>
          </p:nvGrpSpPr>
          <p:grpSpPr>
            <a:xfrm>
              <a:off x="433982" y="3163541"/>
              <a:ext cx="1716918" cy="466725"/>
              <a:chOff x="1362361" y="1987345"/>
              <a:chExt cx="1716918" cy="466725"/>
            </a:xfrm>
          </p:grpSpPr>
          <p:pic>
            <p:nvPicPr>
              <p:cNvPr id="17" name="Picture 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62361" y="2006395"/>
                <a:ext cx="581025" cy="447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" name="Picture 4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07704" y="1987345"/>
                <a:ext cx="1171575" cy="466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6025" y="3487876"/>
              <a:ext cx="3295650" cy="942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" name="그룹 1"/>
          <p:cNvGrpSpPr/>
          <p:nvPr/>
        </p:nvGrpSpPr>
        <p:grpSpPr>
          <a:xfrm>
            <a:off x="5389385" y="3647864"/>
            <a:ext cx="7423573" cy="5089362"/>
            <a:chOff x="3789411" y="2564904"/>
            <a:chExt cx="5219700" cy="3578458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9411" y="2564904"/>
              <a:ext cx="5219700" cy="1394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2" name="그룹 11"/>
            <p:cNvGrpSpPr/>
            <p:nvPr/>
          </p:nvGrpSpPr>
          <p:grpSpPr>
            <a:xfrm>
              <a:off x="3815803" y="4779382"/>
              <a:ext cx="4913248" cy="1363980"/>
              <a:chOff x="4126585" y="4753178"/>
              <a:chExt cx="4913248" cy="1363980"/>
            </a:xfrm>
          </p:grpSpPr>
          <p:pic>
            <p:nvPicPr>
              <p:cNvPr id="22" name="Picture 5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14493" y="4753178"/>
                <a:ext cx="4625340" cy="13639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" name="Picture 6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26585" y="4941104"/>
                <a:ext cx="304800" cy="304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203932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2"/>
          <p:cNvSpPr txBox="1">
            <a:spLocks/>
          </p:cNvSpPr>
          <p:nvPr/>
        </p:nvSpPr>
        <p:spPr>
          <a:xfrm>
            <a:off x="912334" y="2944132"/>
            <a:ext cx="7142508" cy="914406"/>
          </a:xfrm>
          <a:prstGeom prst="rect">
            <a:avLst/>
          </a:prstGeom>
        </p:spPr>
        <p:txBody>
          <a:bodyPr vert="horz" lIns="130046" tIns="65023" rIns="130046" bIns="65023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1. Change of symmetry energy    </a:t>
            </a:r>
            <a:endParaRPr lang="ko-KR" altLang="en-US" dirty="0" smtClean="0">
              <a:latin typeface="Comic Sans MS" panose="030F0702030302020204" pitchFamily="66" charset="0"/>
            </a:endParaRPr>
          </a:p>
          <a:p>
            <a:endParaRPr lang="ko-KR" altLang="en-US" dirty="0"/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950948" y="3553736"/>
            <a:ext cx="6414468" cy="304802"/>
          </a:xfrm>
          <a:prstGeom prst="rect">
            <a:avLst/>
          </a:prstGeom>
          <a:ln>
            <a:noFill/>
          </a:ln>
        </p:spPr>
        <p:txBody>
          <a:bodyPr vert="horz" lIns="130046" tIns="65023" rIns="130046" bIns="65023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en-US" altLang="ko-KR" sz="1700" dirty="0">
                <a:latin typeface="Comic Sans MS" pitchFamily="66" charset="0"/>
                <a:ea typeface="+mj-ea"/>
                <a:cs typeface="+mj-cs"/>
              </a:rPr>
              <a:t>HKL, Park and Rho, PRC 83,025206(2011)</a:t>
            </a:r>
            <a:endParaRPr lang="en-US" altLang="ko-KR" sz="1700" kern="1200" dirty="0">
              <a:solidFill>
                <a:schemeClr val="tx1"/>
              </a:solidFill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7155" y="3021855"/>
            <a:ext cx="2467087" cy="2481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427" y="6578903"/>
            <a:ext cx="2392016" cy="685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69" y="1233180"/>
            <a:ext cx="2996306" cy="1102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058" y="7357038"/>
            <a:ext cx="1505089" cy="671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내용 개체 틀 2"/>
          <p:cNvSpPr txBox="1">
            <a:spLocks/>
          </p:cNvSpPr>
          <p:nvPr/>
        </p:nvSpPr>
        <p:spPr>
          <a:xfrm>
            <a:off x="854982" y="5049358"/>
            <a:ext cx="9641462" cy="1353348"/>
          </a:xfrm>
          <a:prstGeom prst="rect">
            <a:avLst/>
          </a:prstGeom>
        </p:spPr>
        <p:txBody>
          <a:bodyPr vert="horz" lIns="130046" tIns="65023" rIns="130046" bIns="65023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2. homogeneous </a:t>
            </a:r>
            <a:r>
              <a:rPr lang="en-US" altLang="ko-KR" dirty="0" err="1" smtClean="0">
                <a:latin typeface="Comic Sans MS" panose="030F0702030302020204" pitchFamily="66" charset="0"/>
              </a:rPr>
              <a:t>dilaton</a:t>
            </a:r>
            <a:r>
              <a:rPr lang="ko-KR" altLang="en-US" dirty="0" smtClean="0">
                <a:latin typeface="Comic Sans MS" panose="030F0702030302020204" pitchFamily="66" charset="0"/>
              </a:rPr>
              <a:t> </a:t>
            </a:r>
            <a:r>
              <a:rPr lang="en-US" altLang="ko-KR" dirty="0" smtClean="0">
                <a:latin typeface="Comic Sans MS" panose="030F0702030302020204" pitchFamily="66" charset="0"/>
              </a:rPr>
              <a:t> condensation</a:t>
            </a:r>
          </a:p>
          <a:p>
            <a:pPr marL="0" indent="0">
              <a:buNone/>
            </a:pPr>
            <a:r>
              <a:rPr lang="en-US" altLang="ko-KR" dirty="0">
                <a:latin typeface="Comic Sans MS" panose="030F0702030302020204" pitchFamily="66" charset="0"/>
              </a:rPr>
              <a:t> </a:t>
            </a:r>
            <a:r>
              <a:rPr lang="en-US" altLang="ko-KR" dirty="0" smtClean="0">
                <a:latin typeface="Comic Sans MS" panose="030F0702030302020204" pitchFamily="66" charset="0"/>
              </a:rPr>
              <a:t>   </a:t>
            </a:r>
            <a:r>
              <a:rPr lang="en-US" altLang="ko-KR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 density</a:t>
            </a:r>
            <a:r>
              <a:rPr lang="ko-KR" altLang="en-US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 </a:t>
            </a:r>
            <a:r>
              <a:rPr lang="en-US" altLang="ko-KR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independent </a:t>
            </a:r>
            <a:r>
              <a:rPr lang="en-US" altLang="ko-KR" dirty="0" smtClean="0">
                <a:latin typeface="Comic Sans MS" panose="030F0702030302020204" pitchFamily="66" charset="0"/>
              </a:rPr>
              <a:t>    </a:t>
            </a:r>
            <a:endParaRPr lang="ko-KR" altLang="en-US" dirty="0" smtClean="0">
              <a:latin typeface="Comic Sans MS" panose="030F0702030302020204" pitchFamily="66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378" y="6402703"/>
            <a:ext cx="4345554" cy="32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내용 개체 틀 2"/>
          <p:cNvSpPr txBox="1">
            <a:spLocks/>
          </p:cNvSpPr>
          <p:nvPr/>
        </p:nvSpPr>
        <p:spPr>
          <a:xfrm>
            <a:off x="247272" y="67182"/>
            <a:ext cx="11099800" cy="12241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9pPr>
          </a:lstStyle>
          <a:p>
            <a:pPr hangingPunct="1"/>
            <a:r>
              <a:rPr lang="en-US" altLang="ko-KR" dirty="0" smtClean="0">
                <a:latin typeface="Comic Sans MS" panose="030F0702030302020204" pitchFamily="66" charset="0"/>
              </a:rPr>
              <a:t>Topology change in </a:t>
            </a:r>
            <a:r>
              <a:rPr lang="en-US" altLang="ko-KR" dirty="0" err="1" smtClean="0">
                <a:latin typeface="Comic Sans MS" panose="030F0702030302020204" pitchFamily="66" charset="0"/>
              </a:rPr>
              <a:t>skyrmion</a:t>
            </a:r>
            <a:r>
              <a:rPr lang="en-US" altLang="ko-KR" dirty="0" smtClean="0">
                <a:latin typeface="Comic Sans MS" panose="030F0702030302020204" pitchFamily="66" charset="0"/>
              </a:rPr>
              <a:t> </a:t>
            </a:r>
            <a:endParaRPr lang="ko-KR" altLang="en-US" dirty="0">
              <a:latin typeface="Comic Sans MS" panose="030F0702030302020204" pitchFamily="66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560" y="1291318"/>
            <a:ext cx="3226613" cy="1601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내용 개체 틀 2"/>
          <p:cNvSpPr txBox="1">
            <a:spLocks/>
          </p:cNvSpPr>
          <p:nvPr/>
        </p:nvSpPr>
        <p:spPr>
          <a:xfrm>
            <a:off x="7295047" y="676350"/>
            <a:ext cx="6402793" cy="400574"/>
          </a:xfrm>
          <a:prstGeom prst="rect">
            <a:avLst/>
          </a:prstGeom>
        </p:spPr>
        <p:txBody>
          <a:bodyPr lIns="130046" tIns="65023" rIns="130046" bIns="65023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dirty="0">
                <a:latin typeface="Comic Sans MS" panose="030F0702030302020204" pitchFamily="66" charset="0"/>
              </a:rPr>
              <a:t> </a:t>
            </a:r>
            <a:r>
              <a:rPr lang="en-US" altLang="ko-KR" sz="1800" dirty="0" err="1" smtClean="0">
                <a:latin typeface="Comic Sans MS" panose="030F0702030302020204" pitchFamily="66" charset="0"/>
              </a:rPr>
              <a:t>Goldhaber</a:t>
            </a:r>
            <a:r>
              <a:rPr lang="en-US" altLang="ko-KR" sz="1800" dirty="0" smtClean="0">
                <a:latin typeface="Comic Sans MS" panose="030F0702030302020204" pitchFamily="66" charset="0"/>
              </a:rPr>
              <a:t> &amp; Manton(1987),   Park et al.(2003) ,…..   </a:t>
            </a:r>
            <a:endParaRPr lang="ko-KR" altLang="en-US" sz="1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15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2"/>
          <p:cNvSpPr txBox="1">
            <a:spLocks/>
          </p:cNvSpPr>
          <p:nvPr/>
        </p:nvSpPr>
        <p:spPr>
          <a:xfrm>
            <a:off x="853208" y="1714424"/>
            <a:ext cx="5752256" cy="10801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9pPr>
          </a:lstStyle>
          <a:p>
            <a:pPr marL="0" indent="0" hangingPunct="1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Pseudo conformal EOS  </a:t>
            </a:r>
            <a:endParaRPr lang="ko-KR" altLang="en-US" dirty="0">
              <a:latin typeface="Comic Sans MS" panose="030F0702030302020204" pitchFamily="66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241" y="2794544"/>
            <a:ext cx="650557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327" y="4077184"/>
            <a:ext cx="452437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6605464" y="4206857"/>
            <a:ext cx="6460455" cy="1080120"/>
          </a:xfrm>
        </p:spPr>
        <p:txBody>
          <a:bodyPr/>
          <a:lstStyle/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 </a:t>
            </a:r>
            <a:endParaRPr lang="ko-KR" altLang="en-US" dirty="0">
              <a:latin typeface="Comic Sans MS" panose="030F0702030302020204" pitchFamily="66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649" y="246124"/>
            <a:ext cx="2150669" cy="768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984" y="6021529"/>
            <a:ext cx="602361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536" y="7815517"/>
            <a:ext cx="2266493" cy="744931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767" y="6545372"/>
            <a:ext cx="3784092" cy="2432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내용 개체 틀 2"/>
          <p:cNvSpPr txBox="1">
            <a:spLocks/>
          </p:cNvSpPr>
          <p:nvPr/>
        </p:nvSpPr>
        <p:spPr>
          <a:xfrm>
            <a:off x="7411616" y="9872204"/>
            <a:ext cx="4235243" cy="540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9pPr>
          </a:lstStyle>
          <a:p>
            <a:pPr marL="0" indent="0" hangingPunct="1">
              <a:buNone/>
            </a:pPr>
            <a:r>
              <a:rPr lang="en-US" altLang="ko-KR" sz="1200" dirty="0" err="1" smtClean="0">
                <a:latin typeface="Comic Sans MS" panose="030F0702030302020204" pitchFamily="66" charset="0"/>
              </a:rPr>
              <a:t>Paeng,Kuo,HKL,Ma,Rho</a:t>
            </a:r>
            <a:r>
              <a:rPr lang="en-US" altLang="ko-KR" sz="1200" dirty="0" smtClean="0">
                <a:latin typeface="Comic Sans MS" panose="030F0702030302020204" pitchFamily="66" charset="0"/>
              </a:rPr>
              <a:t>, PRD96,014031(2017) </a:t>
            </a:r>
            <a:endParaRPr lang="ko-KR" altLang="en-US" sz="1200" dirty="0">
              <a:latin typeface="Comic Sans MS" panose="030F0702030302020204" pitchFamily="66" charset="0"/>
            </a:endParaRPr>
          </a:p>
        </p:txBody>
      </p:sp>
      <p:sp>
        <p:nvSpPr>
          <p:cNvPr id="14" name="내용 개체 틀 2"/>
          <p:cNvSpPr txBox="1">
            <a:spLocks/>
          </p:cNvSpPr>
          <p:nvPr/>
        </p:nvSpPr>
        <p:spPr>
          <a:xfrm>
            <a:off x="874299" y="5101208"/>
            <a:ext cx="6204165" cy="10801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9pPr>
          </a:lstStyle>
          <a:p>
            <a:pPr marL="0" indent="0" hangingPunct="1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conformal sound velocity </a:t>
            </a:r>
            <a:endParaRPr lang="ko-KR" altLang="en-US" dirty="0">
              <a:latin typeface="Comic Sans MS" panose="030F0702030302020204" pitchFamily="66" charset="0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5384625" y="4077184"/>
            <a:ext cx="6700594" cy="1080120"/>
            <a:chOff x="5278264" y="3423136"/>
            <a:chExt cx="6700594" cy="1080120"/>
          </a:xfrm>
        </p:grpSpPr>
        <p:sp>
          <p:nvSpPr>
            <p:cNvPr id="15" name="내용 개체 틀 2"/>
            <p:cNvSpPr txBox="1">
              <a:spLocks/>
            </p:cNvSpPr>
            <p:nvPr/>
          </p:nvSpPr>
          <p:spPr>
            <a:xfrm>
              <a:off x="6722274" y="3423136"/>
              <a:ext cx="5256584" cy="108012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50800" tIns="50800" rIns="50800" bIns="50800" anchor="ctr">
              <a:normAutofit/>
            </a:bodyPr>
            <a:lstStyle>
              <a:lvl1pPr marL="444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36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pple SD 산돌고딕 Neo 옅은체"/>
                </a:defRPr>
              </a:lvl1pPr>
              <a:lvl2pPr marL="889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36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pple SD 산돌고딕 Neo 옅은체"/>
                </a:defRPr>
              </a:lvl2pPr>
              <a:lvl3pPr marL="1333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36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pple SD 산돌고딕 Neo 옅은체"/>
                </a:defRPr>
              </a:lvl3pPr>
              <a:lvl4pPr marL="1778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36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pple SD 산돌고딕 Neo 옅은체"/>
                </a:defRPr>
              </a:lvl4pPr>
              <a:lvl5pPr marL="2222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36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pple SD 산돌고딕 Neo 옅은체"/>
                </a:defRPr>
              </a:lvl5pPr>
              <a:lvl6pPr marL="2667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36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pple SD 산돌고딕 Neo 옅은체"/>
                </a:defRPr>
              </a:lvl6pPr>
              <a:lvl7pPr marL="3111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36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pple SD 산돌고딕 Neo 옅은체"/>
                </a:defRPr>
              </a:lvl7pPr>
              <a:lvl8pPr marL="3556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36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pple SD 산돌고딕 Neo 옅은체"/>
                </a:defRPr>
              </a:lvl8pPr>
              <a:lvl9pPr marL="4000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36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pple SD 산돌고딕 Neo 옅은체"/>
                </a:defRPr>
              </a:lvl9pPr>
            </a:lstStyle>
            <a:p>
              <a:pPr marL="0" indent="0" hangingPunct="1">
                <a:buNone/>
              </a:pPr>
              <a:r>
                <a:rPr lang="en-US" altLang="ko-KR" dirty="0">
                  <a:latin typeface="Comic Sans MS" panose="030F0702030302020204" pitchFamily="66" charset="0"/>
                </a:rPr>
                <a:t>h</a:t>
              </a:r>
              <a:r>
                <a:rPr lang="en-US" altLang="ko-KR" dirty="0" smtClean="0">
                  <a:latin typeface="Comic Sans MS" panose="030F0702030302020204" pitchFamily="66" charset="0"/>
                </a:rPr>
                <a:t>adronic bag constant  </a:t>
              </a:r>
              <a:endParaRPr lang="ko-KR" altLang="en-US" dirty="0">
                <a:latin typeface="Comic Sans MS" panose="030F0702030302020204" pitchFamily="66" charset="0"/>
              </a:endParaRPr>
            </a:p>
          </p:txBody>
        </p:sp>
        <p:sp>
          <p:nvSpPr>
            <p:cNvPr id="5" name="타원 4"/>
            <p:cNvSpPr/>
            <p:nvPr/>
          </p:nvSpPr>
          <p:spPr>
            <a:xfrm>
              <a:off x="5278264" y="3580656"/>
              <a:ext cx="1145935" cy="922600"/>
            </a:xfrm>
            <a:prstGeom prst="ellipse">
              <a:avLst/>
            </a:prstGeom>
            <a:noFill/>
            <a:ln w="28575" cap="flat">
              <a:solidFill>
                <a:srgbClr val="FF0000"/>
              </a:solidFill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ko-KR" altLang="en-US" sz="24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Apple SD 산돌고딕 Neo 옅은체"/>
              </a:endParaRPr>
            </a:p>
          </p:txBody>
        </p:sp>
      </p:grp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336" y="216689"/>
            <a:ext cx="3499104" cy="1387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그룹 17"/>
          <p:cNvGrpSpPr>
            <a:grpSpLocks noChangeAspect="1"/>
          </p:cNvGrpSpPr>
          <p:nvPr/>
        </p:nvGrpSpPr>
        <p:grpSpPr>
          <a:xfrm>
            <a:off x="8749019" y="269364"/>
            <a:ext cx="2896300" cy="2762095"/>
            <a:chOff x="8749016" y="269362"/>
            <a:chExt cx="3713204" cy="3541147"/>
          </a:xfrm>
        </p:grpSpPr>
        <p:sp>
          <p:nvSpPr>
            <p:cNvPr id="16" name="타원 15"/>
            <p:cNvSpPr/>
            <p:nvPr/>
          </p:nvSpPr>
          <p:spPr>
            <a:xfrm>
              <a:off x="9870208" y="1344387"/>
              <a:ext cx="1478363" cy="1432047"/>
            </a:xfrm>
            <a:prstGeom prst="ellipse">
              <a:avLst/>
            </a:prstGeom>
            <a:noFill/>
            <a:ln w="12700" cap="flat">
              <a:solidFill>
                <a:schemeClr val="tx1"/>
              </a:solidFill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ko-KR" altLang="en-US" sz="24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Apple SD 산돌고딕 Neo 옅은체"/>
              </a:endParaRPr>
            </a:p>
          </p:txBody>
        </p:sp>
        <p:sp>
          <p:nvSpPr>
            <p:cNvPr id="17" name="타원 16"/>
            <p:cNvSpPr>
              <a:spLocks noChangeAspect="1"/>
            </p:cNvSpPr>
            <p:nvPr/>
          </p:nvSpPr>
          <p:spPr>
            <a:xfrm>
              <a:off x="8749016" y="269362"/>
              <a:ext cx="3713204" cy="3541147"/>
            </a:xfrm>
            <a:prstGeom prst="ellipse">
              <a:avLst/>
            </a:prstGeom>
            <a:noFill/>
            <a:ln w="12700" cap="flat">
              <a:solidFill>
                <a:schemeClr val="tx1"/>
              </a:solidFill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ko-KR" altLang="en-US" sz="24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Apple SD 산돌고딕 Neo 옅은체"/>
              </a:endParaRPr>
            </a:p>
          </p:txBody>
        </p:sp>
        <p:sp>
          <p:nvSpPr>
            <p:cNvPr id="21" name="내용 개체 틀 2"/>
            <p:cNvSpPr txBox="1">
              <a:spLocks/>
            </p:cNvSpPr>
            <p:nvPr/>
          </p:nvSpPr>
          <p:spPr>
            <a:xfrm>
              <a:off x="10178353" y="1563813"/>
              <a:ext cx="1170216" cy="99319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50800" tIns="50800" rIns="50800" bIns="50800" anchor="ctr">
              <a:normAutofit/>
            </a:bodyPr>
            <a:lstStyle>
              <a:lvl1pPr marL="444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36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pple SD 산돌고딕 Neo 옅은체"/>
                </a:defRPr>
              </a:lvl1pPr>
              <a:lvl2pPr marL="889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36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pple SD 산돌고딕 Neo 옅은체"/>
                </a:defRPr>
              </a:lvl2pPr>
              <a:lvl3pPr marL="1333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36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pple SD 산돌고딕 Neo 옅은체"/>
                </a:defRPr>
              </a:lvl3pPr>
              <a:lvl4pPr marL="1778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36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pple SD 산돌고딕 Neo 옅은체"/>
                </a:defRPr>
              </a:lvl4pPr>
              <a:lvl5pPr marL="2222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36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pple SD 산돌고딕 Neo 옅은체"/>
                </a:defRPr>
              </a:lvl5pPr>
              <a:lvl6pPr marL="2667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36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pple SD 산돌고딕 Neo 옅은체"/>
                </a:defRPr>
              </a:lvl6pPr>
              <a:lvl7pPr marL="3111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36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pple SD 산돌고딕 Neo 옅은체"/>
                </a:defRPr>
              </a:lvl7pPr>
              <a:lvl8pPr marL="35560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36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pple SD 산돌고딕 Neo 옅은체"/>
                </a:defRPr>
              </a:lvl8pPr>
              <a:lvl9pPr marL="4000500" marR="0" indent="-444500" algn="l" defTabSz="584200" rtl="0" latinLnBrk="0">
                <a:lnSpc>
                  <a:spcPct val="100000"/>
                </a:lnSpc>
                <a:spcBef>
                  <a:spcPts val="42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36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pple SD 산돌고딕 Neo 옅은체"/>
                </a:defRPr>
              </a:lvl9pPr>
            </a:lstStyle>
            <a:p>
              <a:pPr marL="0" indent="0" hangingPunct="1">
                <a:buNone/>
              </a:pPr>
              <a:r>
                <a:rPr lang="en-US" altLang="ko-KR" sz="2800" dirty="0" smtClean="0">
                  <a:latin typeface="Comic Sans MS" panose="030F0702030302020204" pitchFamily="66" charset="0"/>
                </a:rPr>
                <a:t>PCM</a:t>
              </a:r>
              <a:r>
                <a:rPr lang="en-US" altLang="ko-KR" dirty="0" smtClean="0">
                  <a:latin typeface="Comic Sans MS" panose="030F0702030302020204" pitchFamily="66" charset="0"/>
                </a:rPr>
                <a:t> </a:t>
              </a:r>
              <a:endParaRPr lang="ko-KR" altLang="en-US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6078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69752" y="556320"/>
            <a:ext cx="11099800" cy="916856"/>
          </a:xfrm>
        </p:spPr>
        <p:txBody>
          <a:bodyPr>
            <a:normAutofit/>
          </a:bodyPr>
          <a:lstStyle/>
          <a:p>
            <a:r>
              <a:rPr lang="en-US" altLang="ko-KR" sz="3200" dirty="0" smtClean="0">
                <a:latin typeface="Comic Sans MS" panose="030F0702030302020204" pitchFamily="66" charset="0"/>
              </a:rPr>
              <a:t>Ma, HKL, </a:t>
            </a:r>
            <a:r>
              <a:rPr lang="en-US" altLang="ko-KR" sz="3200" dirty="0" err="1" smtClean="0">
                <a:latin typeface="Comic Sans MS" panose="030F0702030302020204" pitchFamily="66" charset="0"/>
              </a:rPr>
              <a:t>Paeng</a:t>
            </a:r>
            <a:r>
              <a:rPr lang="en-US" altLang="ko-KR" sz="3200" dirty="0" smtClean="0">
                <a:latin typeface="Comic Sans MS" panose="030F0702030302020204" pitchFamily="66" charset="0"/>
              </a:rPr>
              <a:t>, Rho, arXiv:1804.00305</a:t>
            </a:r>
            <a:endParaRPr lang="ko-KR" altLang="en-US" sz="3200" dirty="0">
              <a:latin typeface="Comic Sans MS" panose="030F0702030302020204" pitchFamily="66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950" y="1780456"/>
            <a:ext cx="6245200" cy="3145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776" y="1780456"/>
            <a:ext cx="3725875" cy="340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830" y="7897706"/>
            <a:ext cx="507492" cy="644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0792" y="7123810"/>
            <a:ext cx="576072" cy="726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010" y="7138414"/>
            <a:ext cx="1385316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733" y="7199248"/>
            <a:ext cx="630936" cy="562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내용 개체 틀 2"/>
          <p:cNvSpPr txBox="1">
            <a:spLocks/>
          </p:cNvSpPr>
          <p:nvPr/>
        </p:nvSpPr>
        <p:spPr>
          <a:xfrm>
            <a:off x="2676451" y="6844748"/>
            <a:ext cx="8891194" cy="916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9pPr>
          </a:lstStyle>
          <a:p>
            <a:pPr marL="0" indent="0" hangingPunct="1">
              <a:buNone/>
            </a:pPr>
            <a:r>
              <a:rPr lang="en-US" altLang="ko-KR" sz="3200" dirty="0">
                <a:latin typeface="Comic Sans MS" panose="030F0702030302020204" pitchFamily="66" charset="0"/>
              </a:rPr>
              <a:t>m</a:t>
            </a:r>
            <a:r>
              <a:rPr lang="en-US" altLang="ko-KR" sz="3200" dirty="0" smtClean="0">
                <a:latin typeface="Comic Sans MS" panose="030F0702030302020204" pitchFamily="66" charset="0"/>
              </a:rPr>
              <a:t>ass, radius :                   ,        ,</a:t>
            </a:r>
            <a:endParaRPr lang="ko-KR" altLang="en-US" sz="3200" dirty="0">
              <a:latin typeface="Comic Sans MS" panose="030F0702030302020204" pitchFamily="66" charset="0"/>
            </a:endParaRPr>
          </a:p>
        </p:txBody>
      </p:sp>
      <p:sp>
        <p:nvSpPr>
          <p:cNvPr id="12" name="내용 개체 틀 2"/>
          <p:cNvSpPr txBox="1">
            <a:spLocks/>
          </p:cNvSpPr>
          <p:nvPr/>
        </p:nvSpPr>
        <p:spPr>
          <a:xfrm>
            <a:off x="884326" y="5403652"/>
            <a:ext cx="11099800" cy="16114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9pPr>
          </a:lstStyle>
          <a:p>
            <a:pPr marL="0" indent="0" hangingPunct="1">
              <a:buNone/>
            </a:pPr>
            <a:r>
              <a:rPr lang="en-US" altLang="ko-KR" sz="3200" dirty="0" smtClean="0">
                <a:solidFill>
                  <a:srgbClr val="3333FF"/>
                </a:solidFill>
                <a:latin typeface="Comic Sans MS" panose="030F0702030302020204" pitchFamily="66" charset="0"/>
              </a:rPr>
              <a:t> consistent with observed properties of compact stars </a:t>
            </a:r>
            <a:endParaRPr lang="ko-KR" altLang="en-US" sz="3200" dirty="0">
              <a:solidFill>
                <a:srgbClr val="3333FF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내용 개체 틀 2"/>
          <p:cNvSpPr txBox="1">
            <a:spLocks/>
          </p:cNvSpPr>
          <p:nvPr/>
        </p:nvSpPr>
        <p:spPr>
          <a:xfrm>
            <a:off x="2666259" y="7761604"/>
            <a:ext cx="4343234" cy="916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9pPr>
          </a:lstStyle>
          <a:p>
            <a:pPr marL="0" indent="0" hangingPunct="1">
              <a:buNone/>
            </a:pPr>
            <a:r>
              <a:rPr lang="en-US" altLang="ko-KR" sz="3200" dirty="0">
                <a:latin typeface="Comic Sans MS" panose="030F0702030302020204" pitchFamily="66" charset="0"/>
              </a:rPr>
              <a:t>t</a:t>
            </a:r>
            <a:r>
              <a:rPr lang="en-US" altLang="ko-KR" sz="3200" dirty="0" smtClean="0">
                <a:latin typeface="Comic Sans MS" panose="030F0702030302020204" pitchFamily="66" charset="0"/>
              </a:rPr>
              <a:t>idal deformability :  </a:t>
            </a:r>
            <a:endParaRPr lang="ko-KR" altLang="en-US" sz="3200" dirty="0">
              <a:latin typeface="Comic Sans MS" panose="030F0702030302020204" pitchFamily="66" charset="0"/>
            </a:endParaRPr>
          </a:p>
        </p:txBody>
      </p:sp>
      <p:sp>
        <p:nvSpPr>
          <p:cNvPr id="14" name="내용 개체 틀 2"/>
          <p:cNvSpPr txBox="1">
            <a:spLocks/>
          </p:cNvSpPr>
          <p:nvPr/>
        </p:nvSpPr>
        <p:spPr>
          <a:xfrm>
            <a:off x="2666259" y="8678460"/>
            <a:ext cx="4343234" cy="9168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9pPr>
          </a:lstStyle>
          <a:p>
            <a:pPr marL="0" indent="0" hangingPunct="1">
              <a:buNone/>
            </a:pPr>
            <a:r>
              <a:rPr lang="en-US" altLang="ko-KR" sz="3200" dirty="0" smtClean="0">
                <a:latin typeface="Comic Sans MS" panose="030F0702030302020204" pitchFamily="66" charset="0"/>
              </a:rPr>
              <a:t>pressure:  P </a:t>
            </a:r>
            <a:endParaRPr lang="ko-KR" altLang="en-US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6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924" y="844356"/>
            <a:ext cx="5940598" cy="6162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4720494" y="5437503"/>
            <a:ext cx="69128" cy="414766"/>
          </a:xfrm>
          <a:prstGeom prst="rect">
            <a:avLst/>
          </a:prstGeom>
          <a:blipFill rotWithShape="1">
            <a:blip r:embed="rId3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Apple SD 산돌고딕 Neo 옅은체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8024" y="7613104"/>
            <a:ext cx="56673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309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59334" y="484312"/>
            <a:ext cx="11099800" cy="1096963"/>
          </a:xfrm>
        </p:spPr>
        <p:txBody>
          <a:bodyPr/>
          <a:lstStyle/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VI. Advanced LIGO/Virgo:  O1,O2 </a:t>
            </a:r>
            <a:r>
              <a:rPr lang="en-US" altLang="ko-KR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 O3 </a:t>
            </a:r>
            <a:endParaRPr lang="ko-KR" altLang="en-US" dirty="0">
              <a:latin typeface="Comic Sans MS" panose="030F0702030302020204" pitchFamily="66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896" y="1883502"/>
            <a:ext cx="4798886" cy="1905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076" y="1883502"/>
            <a:ext cx="4353306" cy="336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내용 개체 틀 2"/>
          <p:cNvSpPr txBox="1">
            <a:spLocks/>
          </p:cNvSpPr>
          <p:nvPr/>
        </p:nvSpPr>
        <p:spPr>
          <a:xfrm>
            <a:off x="6872213" y="1258569"/>
            <a:ext cx="2592288" cy="645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9pPr>
          </a:lstStyle>
          <a:p>
            <a:pPr marL="0" indent="0" hangingPunct="1">
              <a:buNone/>
            </a:pPr>
            <a:r>
              <a:rPr lang="en-US" altLang="ko-KR" sz="1400" dirty="0" smtClean="0">
                <a:latin typeface="Comic Sans MS" panose="030F0702030302020204" pitchFamily="66" charset="0"/>
              </a:rPr>
              <a:t>D. </a:t>
            </a:r>
            <a:r>
              <a:rPr lang="en-US" altLang="ko-KR" sz="1400" dirty="0" err="1" smtClean="0">
                <a:latin typeface="Comic Sans MS" panose="030F0702030302020204" pitchFamily="66" charset="0"/>
              </a:rPr>
              <a:t>Shoemaker,KIW</a:t>
            </a:r>
            <a:r>
              <a:rPr lang="en-US" altLang="ko-KR" sz="1400" dirty="0" smtClean="0">
                <a:latin typeface="Comic Sans MS" panose="030F0702030302020204" pitchFamily="66" charset="0"/>
              </a:rPr>
              <a:t>, 2018  </a:t>
            </a:r>
            <a:endParaRPr lang="ko-KR" altLang="en-US" sz="1400" dirty="0">
              <a:latin typeface="Comic Sans MS" panose="030F0702030302020204" pitchFamily="66" charset="0"/>
            </a:endParaRPr>
          </a:p>
        </p:txBody>
      </p:sp>
      <p:sp>
        <p:nvSpPr>
          <p:cNvPr id="7" name="내용 개체 틀 2"/>
          <p:cNvSpPr txBox="1">
            <a:spLocks/>
          </p:cNvSpPr>
          <p:nvPr/>
        </p:nvSpPr>
        <p:spPr>
          <a:xfrm>
            <a:off x="957784" y="4057227"/>
            <a:ext cx="6758014" cy="8047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9pPr>
          </a:lstStyle>
          <a:p>
            <a:pPr marL="0" indent="0" hangingPunct="1">
              <a:buNone/>
            </a:pPr>
            <a:r>
              <a:rPr lang="en-US" altLang="ko-KR" sz="2800" dirty="0" smtClean="0">
                <a:solidFill>
                  <a:srgbClr val="3333FF"/>
                </a:solidFill>
                <a:latin typeface="Comic Sans MS" panose="030F0702030302020204" pitchFamily="66" charset="0"/>
              </a:rPr>
              <a:t> - GW(binary neutron stars)  : 1-10/</a:t>
            </a:r>
            <a:r>
              <a:rPr lang="en-US" altLang="ko-KR" sz="2800" dirty="0" err="1" smtClean="0">
                <a:solidFill>
                  <a:srgbClr val="3333FF"/>
                </a:solidFill>
                <a:latin typeface="Comic Sans MS" panose="030F0702030302020204" pitchFamily="66" charset="0"/>
              </a:rPr>
              <a:t>yr</a:t>
            </a:r>
            <a:r>
              <a:rPr lang="en-US" altLang="ko-KR" sz="2800" dirty="0" smtClean="0">
                <a:solidFill>
                  <a:srgbClr val="3333FF"/>
                </a:solidFill>
                <a:latin typeface="Comic Sans MS" panose="030F0702030302020204" pitchFamily="66" charset="0"/>
              </a:rPr>
              <a:t>  </a:t>
            </a:r>
            <a:endParaRPr lang="ko-KR" altLang="en-US" sz="2800" dirty="0">
              <a:solidFill>
                <a:srgbClr val="3333FF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1127722" y="5632674"/>
            <a:ext cx="10225136" cy="830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9pPr>
          </a:lstStyle>
          <a:p>
            <a:pPr marL="0" indent="0" hangingPunct="1">
              <a:buNone/>
            </a:pPr>
            <a:r>
              <a:rPr lang="en-US" altLang="ko-KR" sz="2800" dirty="0" smtClean="0">
                <a:solidFill>
                  <a:srgbClr val="3333FF"/>
                </a:solidFill>
                <a:latin typeface="Comic Sans MS" panose="030F0702030302020204" pitchFamily="66" charset="0"/>
              </a:rPr>
              <a:t>- More on  </a:t>
            </a:r>
            <a:r>
              <a:rPr lang="en-US" altLang="ko-KR" sz="2800" dirty="0" err="1" smtClean="0">
                <a:solidFill>
                  <a:srgbClr val="3333FF"/>
                </a:solidFill>
                <a:latin typeface="Comic Sans MS" panose="030F0702030302020204" pitchFamily="66" charset="0"/>
              </a:rPr>
              <a:t>EoS</a:t>
            </a:r>
            <a:r>
              <a:rPr lang="en-US" altLang="ko-KR" sz="2800" dirty="0" smtClean="0">
                <a:solidFill>
                  <a:srgbClr val="3333FF"/>
                </a:solidFill>
                <a:latin typeface="Comic Sans MS" panose="030F0702030302020204" pitchFamily="66" charset="0"/>
              </a:rPr>
              <a:t> : Mass, Radius, Tidal deformation,  Spin, …</a:t>
            </a:r>
          </a:p>
        </p:txBody>
      </p:sp>
      <p:sp>
        <p:nvSpPr>
          <p:cNvPr id="10" name="내용 개체 틀 2"/>
          <p:cNvSpPr txBox="1">
            <a:spLocks/>
          </p:cNvSpPr>
          <p:nvPr/>
        </p:nvSpPr>
        <p:spPr>
          <a:xfrm>
            <a:off x="1127722" y="8477200"/>
            <a:ext cx="8237067" cy="8047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 fontScale="92500"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9pPr>
          </a:lstStyle>
          <a:p>
            <a:pPr marL="0" indent="0" hangingPunct="1">
              <a:buNone/>
            </a:pPr>
            <a:r>
              <a:rPr lang="en-US" altLang="ko-KR" sz="2800" dirty="0" smtClean="0">
                <a:solidFill>
                  <a:srgbClr val="3333FF"/>
                </a:solidFill>
                <a:latin typeface="Comic Sans MS" panose="030F0702030302020204" pitchFamily="66" charset="0"/>
              </a:rPr>
              <a:t>- EM follow-up, Fermi(GRB) ,  </a:t>
            </a:r>
            <a:r>
              <a:rPr lang="en-US" altLang="ko-KR" sz="2800" dirty="0" err="1" smtClean="0">
                <a:solidFill>
                  <a:srgbClr val="3333FF"/>
                </a:solidFill>
                <a:latin typeface="Comic Sans MS" panose="030F0702030302020204" pitchFamily="66" charset="0"/>
              </a:rPr>
              <a:t>Icecube</a:t>
            </a:r>
            <a:r>
              <a:rPr lang="en-US" altLang="ko-KR" sz="2800" dirty="0" smtClean="0">
                <a:solidFill>
                  <a:srgbClr val="3333FF"/>
                </a:solidFill>
                <a:latin typeface="Comic Sans MS" panose="030F0702030302020204" pitchFamily="66" charset="0"/>
              </a:rPr>
              <a:t>(neutrino) , …. </a:t>
            </a:r>
            <a:endParaRPr lang="ko-KR" altLang="en-US" sz="2800" dirty="0">
              <a:solidFill>
                <a:srgbClr val="3333FF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10073608" y="6501932"/>
            <a:ext cx="1361834" cy="1391910"/>
            <a:chOff x="1965896" y="6390090"/>
            <a:chExt cx="1361834" cy="1391910"/>
          </a:xfrm>
        </p:grpSpPr>
        <p:sp>
          <p:nvSpPr>
            <p:cNvPr id="8" name="타원 7"/>
            <p:cNvSpPr>
              <a:spLocks noChangeAspect="1"/>
            </p:cNvSpPr>
            <p:nvPr/>
          </p:nvSpPr>
          <p:spPr>
            <a:xfrm>
              <a:off x="1965896" y="6893847"/>
              <a:ext cx="1361834" cy="88815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" name="오른쪽으로 구부러진 화살표 1"/>
            <p:cNvSpPr>
              <a:spLocks noChangeAspect="1"/>
            </p:cNvSpPr>
            <p:nvPr/>
          </p:nvSpPr>
          <p:spPr>
            <a:xfrm>
              <a:off x="2416038" y="6390090"/>
              <a:ext cx="461550" cy="426515"/>
            </a:xfrm>
            <a:prstGeom prst="curvedRightArrow">
              <a:avLst/>
            </a:prstGeom>
            <a:blipFill rotWithShape="1">
              <a:blip r:embed="rId4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ko-KR" altLang="en-US" sz="24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Apple SD 산돌고딕 Neo 옅은체"/>
              </a:endParaRPr>
            </a:p>
          </p:txBody>
        </p:sp>
      </p:grp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8404" y="6575109"/>
            <a:ext cx="507492" cy="644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360" y="6564973"/>
            <a:ext cx="576072" cy="726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8604" y="6610788"/>
            <a:ext cx="630936" cy="562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내용 개체 틀 2"/>
          <p:cNvSpPr txBox="1">
            <a:spLocks/>
          </p:cNvSpPr>
          <p:nvPr/>
        </p:nvSpPr>
        <p:spPr>
          <a:xfrm>
            <a:off x="1196666" y="7300203"/>
            <a:ext cx="10225136" cy="830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9pPr>
          </a:lstStyle>
          <a:p>
            <a:pPr marL="0" indent="0" hangingPunct="1">
              <a:buNone/>
            </a:pPr>
            <a:r>
              <a:rPr lang="en-US" altLang="ko-KR" sz="2800" dirty="0" smtClean="0">
                <a:solidFill>
                  <a:srgbClr val="3333FF"/>
                </a:solidFill>
                <a:latin typeface="Comic Sans MS" panose="030F0702030302020204" pitchFamily="66" charset="0"/>
              </a:rPr>
              <a:t>- More on  </a:t>
            </a:r>
            <a:r>
              <a:rPr lang="en-US" altLang="ko-KR" sz="2800" dirty="0" err="1" smtClean="0">
                <a:solidFill>
                  <a:srgbClr val="3333FF"/>
                </a:solidFill>
                <a:latin typeface="Comic Sans MS" panose="030F0702030302020204" pitchFamily="66" charset="0"/>
              </a:rPr>
              <a:t>EoS</a:t>
            </a:r>
            <a:r>
              <a:rPr lang="en-US" altLang="ko-KR" sz="2800" dirty="0" smtClean="0">
                <a:solidFill>
                  <a:srgbClr val="3333FF"/>
                </a:solidFill>
                <a:latin typeface="Comic Sans MS" panose="030F0702030302020204" pitchFamily="66" charset="0"/>
              </a:rPr>
              <a:t> :   GW peaks from merger remnants</a:t>
            </a:r>
          </a:p>
        </p:txBody>
      </p:sp>
    </p:spTree>
    <p:extLst>
      <p:ext uri="{BB962C8B-B14F-4D97-AF65-F5344CB8AC3E}">
        <p14:creationId xmlns:p14="http://schemas.microsoft.com/office/powerpoint/2010/main" val="2886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내용 개체 틀 2"/>
          <p:cNvSpPr txBox="1">
            <a:spLocks/>
          </p:cNvSpPr>
          <p:nvPr/>
        </p:nvSpPr>
        <p:spPr bwMode="auto">
          <a:xfrm>
            <a:off x="279306" y="412304"/>
            <a:ext cx="8352928" cy="921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/>
          <a:lstStyle>
            <a:lvl1pPr marL="342900" indent="-342900"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buNone/>
            </a:pPr>
            <a:r>
              <a:rPr lang="en-US" altLang="ko-KR" sz="4000" dirty="0" smtClean="0">
                <a:latin typeface="Comic Sans MS" pitchFamily="66" charset="0"/>
              </a:rPr>
              <a:t>Message from gravitational wave </a:t>
            </a:r>
            <a:endParaRPr lang="en-US" altLang="ko-KR" sz="4000" dirty="0">
              <a:latin typeface="Comic Sans MS" pitchFamily="66" charset="0"/>
            </a:endParaRPr>
          </a:p>
        </p:txBody>
      </p:sp>
      <p:grpSp>
        <p:nvGrpSpPr>
          <p:cNvPr id="10" name="그룹 9"/>
          <p:cNvGrpSpPr>
            <a:grpSpLocks noChangeAspect="1"/>
          </p:cNvGrpSpPr>
          <p:nvPr/>
        </p:nvGrpSpPr>
        <p:grpSpPr>
          <a:xfrm>
            <a:off x="2334937" y="3661555"/>
            <a:ext cx="6939717" cy="3022586"/>
            <a:chOff x="6388793" y="1044923"/>
            <a:chExt cx="5624919" cy="2449928"/>
          </a:xfrm>
        </p:grpSpPr>
        <p:pic>
          <p:nvPicPr>
            <p:cNvPr id="11" name="그림 10" descr="nature09466-f3.2(1)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88793" y="1568592"/>
              <a:ext cx="2234641" cy="1724406"/>
            </a:xfrm>
            <a:prstGeom prst="rect">
              <a:avLst/>
            </a:prstGeom>
          </p:spPr>
        </p:pic>
        <p:sp>
          <p:nvSpPr>
            <p:cNvPr id="12" name="내용 개체 틀 2"/>
            <p:cNvSpPr txBox="1">
              <a:spLocks/>
            </p:cNvSpPr>
            <p:nvPr/>
          </p:nvSpPr>
          <p:spPr>
            <a:xfrm>
              <a:off x="6560028" y="1044923"/>
              <a:ext cx="2519991" cy="513814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altLang="ko-KR" sz="2400" smtClean="0">
                  <a:latin typeface="Comic Sans MS" panose="030F0702030302020204" pitchFamily="66" charset="0"/>
                </a:rPr>
                <a:t> </a:t>
              </a:r>
              <a:r>
                <a:rPr lang="en-US" altLang="ko-KR" sz="2000" smtClean="0">
                  <a:latin typeface="Comic Sans MS" panose="030F0702030302020204" pitchFamily="66" charset="0"/>
                </a:rPr>
                <a:t>Mass -Radius</a:t>
              </a:r>
              <a:endParaRPr lang="ko-KR" altLang="en-US" sz="2000" dirty="0">
                <a:latin typeface="Comic Sans MS" panose="030F0702030302020204" pitchFamily="66" charset="0"/>
              </a:endParaRPr>
            </a:p>
          </p:txBody>
        </p:sp>
        <p:pic>
          <p:nvPicPr>
            <p:cNvPr id="13" name="그림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129288" y="1558737"/>
              <a:ext cx="2431107" cy="1936114"/>
            </a:xfrm>
            <a:prstGeom prst="rect">
              <a:avLst/>
            </a:prstGeom>
          </p:spPr>
        </p:pic>
        <p:sp>
          <p:nvSpPr>
            <p:cNvPr id="14" name="내용 개체 틀 2"/>
            <p:cNvSpPr txBox="1">
              <a:spLocks/>
            </p:cNvSpPr>
            <p:nvPr/>
          </p:nvSpPr>
          <p:spPr>
            <a:xfrm>
              <a:off x="9080018" y="1083884"/>
              <a:ext cx="2933694" cy="513814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2000" dirty="0" smtClean="0">
                  <a:latin typeface="Comic Sans MS" panose="030F0702030302020204" pitchFamily="66" charset="0"/>
                </a:rPr>
                <a:t>Deformation parameter </a:t>
              </a:r>
              <a:endParaRPr lang="ko-KR" altLang="en-US" sz="20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5" name="내용 개체 틀 2"/>
          <p:cNvSpPr txBox="1">
            <a:spLocks/>
          </p:cNvSpPr>
          <p:nvPr/>
        </p:nvSpPr>
        <p:spPr bwMode="auto">
          <a:xfrm>
            <a:off x="261794" y="1584293"/>
            <a:ext cx="12959102" cy="96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/>
          <a:lstStyle>
            <a:lvl1pPr marL="342900" indent="-342900"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buNone/>
            </a:pPr>
            <a:r>
              <a:rPr lang="en-US" altLang="ko-KR" sz="4000" dirty="0" smtClean="0">
                <a:latin typeface="Comic Sans MS" pitchFamily="66" charset="0"/>
                <a:sym typeface="Wingdings" panose="05000000000000000000" pitchFamily="2" charset="2"/>
              </a:rPr>
              <a:t> </a:t>
            </a:r>
            <a:r>
              <a:rPr lang="en-US" altLang="ko-KR" sz="4000" dirty="0" smtClean="0">
                <a:latin typeface="Comic Sans MS" pitchFamily="66" charset="0"/>
              </a:rPr>
              <a:t> equation of state(</a:t>
            </a:r>
            <a:r>
              <a:rPr lang="en-US" altLang="ko-KR" sz="4000" dirty="0" err="1" smtClean="0">
                <a:latin typeface="Comic Sans MS" pitchFamily="66" charset="0"/>
              </a:rPr>
              <a:t>EoS</a:t>
            </a:r>
            <a:r>
              <a:rPr lang="en-US" altLang="ko-KR" sz="4000" dirty="0" smtClean="0">
                <a:latin typeface="Comic Sans MS" pitchFamily="66" charset="0"/>
              </a:rPr>
              <a:t>) of dense hadronic matter  </a:t>
            </a:r>
            <a:endParaRPr lang="en-US" altLang="ko-KR" sz="4000" dirty="0">
              <a:latin typeface="Comic Sans MS" pitchFamily="66" charset="0"/>
            </a:endParaRPr>
          </a:p>
        </p:txBody>
      </p:sp>
      <p:sp>
        <p:nvSpPr>
          <p:cNvPr id="16" name="내용 개체 틀 2"/>
          <p:cNvSpPr txBox="1">
            <a:spLocks/>
          </p:cNvSpPr>
          <p:nvPr/>
        </p:nvSpPr>
        <p:spPr bwMode="auto">
          <a:xfrm>
            <a:off x="-482376" y="2736814"/>
            <a:ext cx="12959102" cy="96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/>
          <a:lstStyle>
            <a:lvl1pPr marL="342900" indent="-342900"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buNone/>
            </a:pPr>
            <a:r>
              <a:rPr lang="en-US" altLang="ko-KR" sz="4000" dirty="0" smtClean="0">
                <a:solidFill>
                  <a:srgbClr val="3333FF"/>
                </a:solidFill>
                <a:latin typeface="Comic Sans MS" pitchFamily="66" charset="0"/>
                <a:sym typeface="Wingdings" panose="05000000000000000000" pitchFamily="2" charset="2"/>
              </a:rPr>
              <a:t>Mass, Radius, Deformation parameter, … </a:t>
            </a:r>
            <a:r>
              <a:rPr lang="en-US" altLang="ko-KR" sz="4000" dirty="0" smtClean="0">
                <a:solidFill>
                  <a:srgbClr val="3333FF"/>
                </a:solidFill>
                <a:latin typeface="Comic Sans MS" pitchFamily="66" charset="0"/>
              </a:rPr>
              <a:t>  </a:t>
            </a:r>
            <a:endParaRPr lang="en-US" altLang="ko-KR" sz="4000" dirty="0">
              <a:solidFill>
                <a:srgbClr val="3333FF"/>
              </a:solidFill>
              <a:latin typeface="Comic Sans MS" pitchFamily="66" charset="0"/>
            </a:endParaRPr>
          </a:p>
        </p:txBody>
      </p:sp>
      <p:sp>
        <p:nvSpPr>
          <p:cNvPr id="18" name="내용 개체 틀 2"/>
          <p:cNvSpPr txBox="1">
            <a:spLocks/>
          </p:cNvSpPr>
          <p:nvPr/>
        </p:nvSpPr>
        <p:spPr bwMode="auto">
          <a:xfrm>
            <a:off x="0" y="7735425"/>
            <a:ext cx="9452638" cy="96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/>
          <a:lstStyle>
            <a:lvl1pPr marL="342900" indent="-342900"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buNone/>
            </a:pPr>
            <a:r>
              <a:rPr lang="en-US" altLang="ko-KR" sz="4000" dirty="0" smtClean="0">
                <a:latin typeface="Comic Sans MS" pitchFamily="66" charset="0"/>
              </a:rPr>
              <a:t>new degrees of freedom  </a:t>
            </a:r>
            <a:endParaRPr lang="en-US" altLang="ko-KR" sz="4000" dirty="0">
              <a:latin typeface="Comic Sans MS" pitchFamily="66" charset="0"/>
            </a:endParaRPr>
          </a:p>
        </p:txBody>
      </p:sp>
      <p:sp>
        <p:nvSpPr>
          <p:cNvPr id="19" name="내용 개체 틀 2"/>
          <p:cNvSpPr txBox="1">
            <a:spLocks/>
          </p:cNvSpPr>
          <p:nvPr/>
        </p:nvSpPr>
        <p:spPr bwMode="auto">
          <a:xfrm>
            <a:off x="-397189" y="6741347"/>
            <a:ext cx="7164742" cy="96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/>
          <a:lstStyle>
            <a:lvl1pPr marL="342900" indent="-342900"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buNone/>
            </a:pPr>
            <a:r>
              <a:rPr lang="en-US" altLang="ko-KR" sz="4000" dirty="0" smtClean="0">
                <a:latin typeface="Comic Sans MS" pitchFamily="66" charset="0"/>
                <a:sym typeface="Wingdings" panose="05000000000000000000" pitchFamily="2" charset="2"/>
              </a:rPr>
              <a:t>  phase</a:t>
            </a:r>
            <a:r>
              <a:rPr lang="ko-KR" altLang="en-US" sz="4000" dirty="0" smtClean="0">
                <a:latin typeface="Comic Sans MS" pitchFamily="66" charset="0"/>
                <a:sym typeface="Wingdings" panose="05000000000000000000" pitchFamily="2" charset="2"/>
              </a:rPr>
              <a:t> </a:t>
            </a:r>
            <a:r>
              <a:rPr lang="en-US" altLang="ko-KR" sz="4000" dirty="0" smtClean="0">
                <a:latin typeface="Comic Sans MS" pitchFamily="66" charset="0"/>
                <a:sym typeface="Wingdings" panose="05000000000000000000" pitchFamily="2" charset="2"/>
              </a:rPr>
              <a:t>changes</a:t>
            </a:r>
            <a:r>
              <a:rPr lang="ko-KR" altLang="en-US" sz="4000" dirty="0" smtClean="0">
                <a:latin typeface="Comic Sans MS" pitchFamily="66" charset="0"/>
                <a:sym typeface="Wingdings" panose="05000000000000000000" pitchFamily="2" charset="2"/>
              </a:rPr>
              <a:t> </a:t>
            </a:r>
            <a:r>
              <a:rPr lang="en-US" altLang="ko-KR" sz="4000" dirty="0" smtClean="0">
                <a:latin typeface="Comic Sans MS" pitchFamily="66" charset="0"/>
                <a:sym typeface="Wingdings" panose="05000000000000000000" pitchFamily="2" charset="2"/>
              </a:rPr>
              <a:t> </a:t>
            </a:r>
            <a:r>
              <a:rPr lang="en-US" altLang="ko-KR" sz="4000" dirty="0" smtClean="0">
                <a:latin typeface="Comic Sans MS" pitchFamily="66" charset="0"/>
              </a:rPr>
              <a:t> </a:t>
            </a:r>
          </a:p>
          <a:p>
            <a:pPr marL="0" indent="0" eaLnBrk="1" hangingPunct="1">
              <a:buNone/>
            </a:pPr>
            <a:r>
              <a:rPr lang="en-US" altLang="ko-KR" sz="4000" dirty="0" smtClean="0">
                <a:latin typeface="Comic Sans MS" pitchFamily="66" charset="0"/>
              </a:rPr>
              <a:t>  </a:t>
            </a:r>
            <a:endParaRPr lang="en-US" altLang="ko-KR" sz="4000" dirty="0">
              <a:latin typeface="Comic Sans MS" pitchFamily="66" charset="0"/>
            </a:endParaRPr>
          </a:p>
        </p:txBody>
      </p:sp>
      <p:sp>
        <p:nvSpPr>
          <p:cNvPr id="20" name="내용 개체 틀 2"/>
          <p:cNvSpPr txBox="1">
            <a:spLocks/>
          </p:cNvSpPr>
          <p:nvPr/>
        </p:nvSpPr>
        <p:spPr bwMode="auto">
          <a:xfrm>
            <a:off x="-69545" y="8620174"/>
            <a:ext cx="9452638" cy="96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/>
          <a:lstStyle>
            <a:lvl1pPr marL="342900" indent="-342900"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buNone/>
            </a:pPr>
            <a:r>
              <a:rPr lang="en-US" altLang="ko-KR" sz="4000" dirty="0">
                <a:latin typeface="Comic Sans MS" pitchFamily="66" charset="0"/>
              </a:rPr>
              <a:t>e</a:t>
            </a:r>
            <a:r>
              <a:rPr lang="en-US" altLang="ko-KR" sz="4000" dirty="0" smtClean="0">
                <a:latin typeface="Comic Sans MS" pitchFamily="66" charset="0"/>
              </a:rPr>
              <a:t>merging symmetries, …  </a:t>
            </a:r>
            <a:endParaRPr lang="en-US" altLang="ko-KR" sz="4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53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483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585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3" descr="Phasendiagram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920" y="1780456"/>
            <a:ext cx="8374640" cy="5649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내용 개체 틀 2"/>
          <p:cNvSpPr txBox="1">
            <a:spLocks/>
          </p:cNvSpPr>
          <p:nvPr/>
        </p:nvSpPr>
        <p:spPr bwMode="auto">
          <a:xfrm>
            <a:off x="669752" y="276188"/>
            <a:ext cx="11704320" cy="921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/>
          <a:lstStyle>
            <a:lvl1pPr marL="342900" indent="-342900"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buNone/>
            </a:pPr>
            <a:r>
              <a:rPr lang="en-US" altLang="ko-KR" sz="4000" dirty="0" smtClean="0">
                <a:latin typeface="Comic Sans MS" pitchFamily="66" charset="0"/>
              </a:rPr>
              <a:t>Strong(hadronic) interaction at high density   </a:t>
            </a:r>
            <a:endParaRPr lang="en-US" altLang="ko-KR" sz="4000" dirty="0">
              <a:latin typeface="Comic Sans MS" pitchFamily="66" charset="0"/>
            </a:endParaRPr>
          </a:p>
        </p:txBody>
      </p:sp>
      <p:sp>
        <p:nvSpPr>
          <p:cNvPr id="16" name="제목 1"/>
          <p:cNvSpPr txBox="1">
            <a:spLocks/>
          </p:cNvSpPr>
          <p:nvPr/>
        </p:nvSpPr>
        <p:spPr>
          <a:xfrm>
            <a:off x="6360360" y="7470807"/>
            <a:ext cx="4143404" cy="714380"/>
          </a:xfrm>
          <a:prstGeom prst="rect">
            <a:avLst/>
          </a:prstGeom>
          <a:ln w="31750"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Density frontier</a:t>
            </a:r>
            <a:endParaRPr kumimoji="0" lang="ko-KR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3" name="오른쪽 화살표 2"/>
          <p:cNvSpPr/>
          <p:nvPr/>
        </p:nvSpPr>
        <p:spPr>
          <a:xfrm>
            <a:off x="4587280" y="7414865"/>
            <a:ext cx="1298120" cy="937458"/>
          </a:xfrm>
          <a:prstGeom prst="rightArrow">
            <a:avLst/>
          </a:prstGeom>
          <a:solidFill>
            <a:srgbClr val="FFC00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2400" b="0" i="0" u="none" strike="noStrike" cap="none" spc="0" normalizeH="0" baseline="0">
              <a:ln>
                <a:noFill/>
              </a:ln>
              <a:solidFill>
                <a:srgbClr val="FFC000"/>
              </a:solidFill>
              <a:effectLst/>
              <a:uFillTx/>
              <a:latin typeface="+mn-lt"/>
              <a:ea typeface="+mn-ea"/>
              <a:cs typeface="+mn-cs"/>
              <a:sym typeface="Apple SD 산돌고딕 Neo 옅은체"/>
            </a:endParaRPr>
          </a:p>
        </p:txBody>
      </p:sp>
      <p:sp>
        <p:nvSpPr>
          <p:cNvPr id="17" name="텍스트 개체 틀 1"/>
          <p:cNvSpPr txBox="1">
            <a:spLocks/>
          </p:cNvSpPr>
          <p:nvPr/>
        </p:nvSpPr>
        <p:spPr>
          <a:xfrm>
            <a:off x="957784" y="8691232"/>
            <a:ext cx="11730528" cy="1012093"/>
          </a:xfrm>
          <a:prstGeom prst="rect">
            <a:avLst/>
          </a:prstGeom>
        </p:spPr>
        <p:txBody>
          <a:bodyPr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9pPr>
          </a:lstStyle>
          <a:p>
            <a:pPr marL="0" indent="0" hangingPunct="1">
              <a:buFontTx/>
              <a:buNone/>
            </a:pPr>
            <a:r>
              <a:rPr lang="en-US" altLang="ko-KR" smtClean="0">
                <a:latin typeface="Comic Sans MS" panose="030F0702030302020204" pitchFamily="66" charset="0"/>
              </a:rPr>
              <a:t> core of NS  and/or  final remnant (if not black hole)    </a:t>
            </a:r>
            <a:endParaRPr lang="ko-KR" alt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94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idx="1"/>
          </p:nvPr>
        </p:nvSpPr>
        <p:spPr>
          <a:xfrm>
            <a:off x="669752" y="1348408"/>
            <a:ext cx="11099800" cy="60486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-  Neutron star </a:t>
            </a:r>
          </a:p>
          <a:p>
            <a:pPr marL="0" indent="0">
              <a:buNone/>
            </a:pPr>
            <a:r>
              <a:rPr lang="en-US" altLang="ko-KR" dirty="0">
                <a:latin typeface="Comic Sans MS" panose="030F0702030302020204" pitchFamily="66" charset="0"/>
              </a:rPr>
              <a:t> </a:t>
            </a:r>
            <a:r>
              <a:rPr lang="en-US" altLang="ko-KR" dirty="0" smtClean="0">
                <a:latin typeface="Comic Sans MS" panose="030F0702030302020204" pitchFamily="66" charset="0"/>
              </a:rPr>
              <a:t>   neutron, proton </a:t>
            </a:r>
            <a:r>
              <a:rPr lang="en-US" altLang="ko-KR" dirty="0" smtClean="0">
                <a:solidFill>
                  <a:srgbClr val="3333FF"/>
                </a:solidFill>
                <a:latin typeface="Comic Sans MS" panose="030F0702030302020204" pitchFamily="66" charset="0"/>
              </a:rPr>
              <a:t>(</a:t>
            </a:r>
            <a:r>
              <a:rPr lang="en-US" altLang="ko-KR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hyperon, </a:t>
            </a:r>
            <a:r>
              <a:rPr lang="en-US" altLang="ko-KR" dirty="0" smtClean="0">
                <a:solidFill>
                  <a:srgbClr val="3333FF"/>
                </a:solidFill>
                <a:latin typeface="Comic Sans MS" panose="030F0702030302020204" pitchFamily="66" charset="0"/>
              </a:rPr>
              <a:t>quarks)</a:t>
            </a:r>
            <a:r>
              <a:rPr lang="en-US" altLang="ko-KR" dirty="0" smtClean="0">
                <a:latin typeface="Comic Sans MS" panose="030F0702030302020204" pitchFamily="66" charset="0"/>
              </a:rPr>
              <a:t>  </a:t>
            </a:r>
          </a:p>
          <a:p>
            <a:pPr marL="0" indent="0">
              <a:buNone/>
            </a:pPr>
            <a:r>
              <a:rPr lang="en-US" altLang="ko-KR" dirty="0">
                <a:latin typeface="Comic Sans MS" panose="030F0702030302020204" pitchFamily="66" charset="0"/>
              </a:rPr>
              <a:t> </a:t>
            </a:r>
            <a:r>
              <a:rPr lang="en-US" altLang="ko-KR" dirty="0" smtClean="0">
                <a:latin typeface="Comic Sans MS" panose="030F0702030302020204" pitchFamily="66" charset="0"/>
              </a:rPr>
              <a:t>    ~ 1-2 solar mass  </a:t>
            </a:r>
          </a:p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    number of hadrons ~  10^57 </a:t>
            </a:r>
          </a:p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    size of neutron  star:  ~ 10 km </a:t>
            </a:r>
          </a:p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   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075" y="1804459"/>
            <a:ext cx="3743325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텍스트 개체 틀 1"/>
          <p:cNvSpPr txBox="1">
            <a:spLocks/>
          </p:cNvSpPr>
          <p:nvPr/>
        </p:nvSpPr>
        <p:spPr>
          <a:xfrm>
            <a:off x="8878664" y="7397080"/>
            <a:ext cx="3744317" cy="792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9pPr>
          </a:lstStyle>
          <a:p>
            <a:pPr marL="0" indent="0" hangingPunct="1">
              <a:buNone/>
            </a:pPr>
            <a:r>
              <a:rPr lang="en-US" altLang="ko-KR" sz="28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Sathyaprakash</a:t>
            </a:r>
            <a:r>
              <a:rPr lang="en-US" altLang="ko-KR" sz="28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(2017)</a:t>
            </a:r>
            <a:r>
              <a:rPr lang="en-US" altLang="ko-KR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endParaRPr lang="ko-KR" altLang="en-US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내용 개체 틀 2"/>
          <p:cNvSpPr txBox="1">
            <a:spLocks/>
          </p:cNvSpPr>
          <p:nvPr/>
        </p:nvSpPr>
        <p:spPr>
          <a:xfrm>
            <a:off x="639485" y="268290"/>
            <a:ext cx="11216640" cy="1536169"/>
          </a:xfrm>
          <a:prstGeom prst="rect">
            <a:avLst/>
          </a:prstGeom>
        </p:spPr>
        <p:txBody>
          <a:bodyPr lIns="130046" tIns="65023" rIns="130046" bIns="65023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4300" dirty="0" smtClean="0">
                <a:latin typeface="Comic Sans MS" panose="030F0702030302020204" pitchFamily="66" charset="0"/>
              </a:rPr>
              <a:t>Dense</a:t>
            </a:r>
            <a:r>
              <a:rPr lang="ko-KR" altLang="en-US" sz="4300" dirty="0" smtClean="0">
                <a:latin typeface="Comic Sans MS" panose="030F0702030302020204" pitchFamily="66" charset="0"/>
              </a:rPr>
              <a:t> </a:t>
            </a:r>
            <a:r>
              <a:rPr lang="en-US" altLang="ko-KR" sz="4300" dirty="0" smtClean="0">
                <a:latin typeface="Comic Sans MS" panose="030F0702030302020204" pitchFamily="66" charset="0"/>
              </a:rPr>
              <a:t>hadronic matter </a:t>
            </a:r>
            <a:endParaRPr lang="en-US" altLang="ko-KR" sz="43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ko-KR" alt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28114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189528" y="1043053"/>
            <a:ext cx="12354560" cy="1210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6" tIns="65023" rIns="130046" bIns="65023"/>
          <a:lstStyle>
            <a:lvl1pPr marL="571500" indent="-571500"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altLang="ko-KR" dirty="0" smtClean="0">
                <a:latin typeface="Comic Sans MS" pitchFamily="66" charset="0"/>
              </a:rPr>
              <a:t>- </a:t>
            </a:r>
            <a:r>
              <a:rPr lang="en-US" altLang="ko-KR" sz="3600" dirty="0" smtClean="0">
                <a:latin typeface="Comic Sans MS" pitchFamily="66" charset="0"/>
              </a:rPr>
              <a:t>Core density of neutron stars 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sz="5700" dirty="0">
                <a:solidFill>
                  <a:schemeClr val="tx2"/>
                </a:solidFill>
                <a:latin typeface="Comic Sans MS" pitchFamily="66" charset="0"/>
              </a:rPr>
              <a:t>        </a:t>
            </a:r>
            <a:endParaRPr lang="en-US" altLang="ko-KR" sz="5700" baseline="-25000" dirty="0">
              <a:solidFill>
                <a:schemeClr val="tx2"/>
              </a:solidFill>
              <a:latin typeface="Comic Sans MS" pitchFamily="66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584" y="2159553"/>
            <a:ext cx="3977259" cy="3832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그룹 3"/>
          <p:cNvGrpSpPr>
            <a:grpSpLocks noChangeAspect="1"/>
          </p:cNvGrpSpPr>
          <p:nvPr/>
        </p:nvGrpSpPr>
        <p:grpSpPr>
          <a:xfrm>
            <a:off x="813768" y="1791982"/>
            <a:ext cx="7735807" cy="5011399"/>
            <a:chOff x="8843572" y="1900727"/>
            <a:chExt cx="5078641" cy="2467537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3572" y="1900727"/>
              <a:ext cx="4455447" cy="2467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내용 개체 틀 2"/>
            <p:cNvSpPr txBox="1">
              <a:spLocks/>
            </p:cNvSpPr>
            <p:nvPr/>
          </p:nvSpPr>
          <p:spPr>
            <a:xfrm>
              <a:off x="11057687" y="1956849"/>
              <a:ext cx="2864526" cy="17951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700" dirty="0" err="1">
                  <a:latin typeface="Comic Sans MS" panose="030F0702030302020204" pitchFamily="66" charset="0"/>
                </a:rPr>
                <a:t>Lattimer</a:t>
              </a:r>
              <a:r>
                <a:rPr lang="en-US" altLang="ko-KR" sz="1700" dirty="0">
                  <a:latin typeface="Comic Sans MS" panose="030F0702030302020204" pitchFamily="66" charset="0"/>
                </a:rPr>
                <a:t>, </a:t>
              </a:r>
              <a:r>
                <a:rPr lang="en-US" altLang="ko-KR" sz="1700" dirty="0" err="1">
                  <a:latin typeface="Comic Sans MS" panose="030F0702030302020204" pitchFamily="66" charset="0"/>
                </a:rPr>
                <a:t>arXiv</a:t>
              </a:r>
              <a:r>
                <a:rPr lang="en-US" altLang="ko-KR" sz="1700" dirty="0">
                  <a:latin typeface="Comic Sans MS" panose="030F0702030302020204" pitchFamily="66" charset="0"/>
                </a:rPr>
                <a:t>: 1305.3510</a:t>
              </a:r>
              <a:endParaRPr lang="ko-KR" altLang="en-US" sz="17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830" y="6838948"/>
            <a:ext cx="4356430" cy="755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884" y="7909067"/>
            <a:ext cx="3938321" cy="687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112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2"/>
          <p:cNvSpPr txBox="1">
            <a:spLocks/>
          </p:cNvSpPr>
          <p:nvPr/>
        </p:nvSpPr>
        <p:spPr>
          <a:xfrm>
            <a:off x="639485" y="268290"/>
            <a:ext cx="11216640" cy="1536169"/>
          </a:xfrm>
          <a:prstGeom prst="rect">
            <a:avLst/>
          </a:prstGeom>
        </p:spPr>
        <p:txBody>
          <a:bodyPr lIns="130046" tIns="65023" rIns="130046" bIns="65023">
            <a:normAutofit lnSpcReduction="10000"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4300" dirty="0">
                <a:latin typeface="Comic Sans MS" panose="030F0702030302020204" pitchFamily="66" charset="0"/>
              </a:rPr>
              <a:t>- Binary Neutron Star Merger Remnant </a:t>
            </a:r>
          </a:p>
          <a:p>
            <a:pPr marL="0" indent="0">
              <a:buNone/>
            </a:pPr>
            <a:r>
              <a:rPr lang="en-US" altLang="ko-KR" sz="4300" dirty="0">
                <a:latin typeface="Comic Sans MS" panose="030F0702030302020204" pitchFamily="66" charset="0"/>
              </a:rPr>
              <a:t>     cosmic collider </a:t>
            </a:r>
          </a:p>
          <a:p>
            <a:pPr marL="0" indent="0">
              <a:buNone/>
            </a:pPr>
            <a:endParaRPr lang="ko-KR" altLang="en-US" dirty="0">
              <a:latin typeface="Comic Sans MS" panose="030F0702030302020204" pitchFamily="66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179" y="3238219"/>
            <a:ext cx="7642487" cy="250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0764" y="6412965"/>
            <a:ext cx="7293525" cy="2796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343" y="2828574"/>
            <a:ext cx="4156117" cy="309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/>
          <p:cNvSpPr>
            <a:spLocks noChangeAspect="1"/>
          </p:cNvSpPr>
          <p:nvPr/>
        </p:nvSpPr>
        <p:spPr>
          <a:xfrm>
            <a:off x="6611208" y="6043821"/>
            <a:ext cx="3616114" cy="392926"/>
          </a:xfrm>
          <a:prstGeom prst="rect">
            <a:avLst/>
          </a:prstGeom>
        </p:spPr>
        <p:txBody>
          <a:bodyPr wrap="none" lIns="130046" tIns="65023" rIns="130046" bIns="65023">
            <a:spAutoFit/>
          </a:bodyPr>
          <a:lstStyle/>
          <a:p>
            <a:r>
              <a:rPr lang="en-US" altLang="ko-KR" sz="1700" dirty="0" err="1"/>
              <a:t>Radice</a:t>
            </a:r>
            <a:r>
              <a:rPr lang="en-US" altLang="ko-KR" sz="1700" dirty="0"/>
              <a:t> et al. arXiv:1612.06429v2</a:t>
            </a:r>
            <a:endParaRPr lang="ko-KR" altLang="en-US" sz="1700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507" y="2114696"/>
            <a:ext cx="3320125" cy="384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6198014" y="2016792"/>
            <a:ext cx="2126925" cy="685314"/>
          </a:xfrm>
          <a:prstGeom prst="rect">
            <a:avLst/>
          </a:prstGeom>
        </p:spPr>
        <p:txBody>
          <a:bodyPr wrap="none" lIns="130046" tIns="65023" rIns="130046" bIns="65023">
            <a:spAutoFit/>
          </a:bodyPr>
          <a:lstStyle/>
          <a:p>
            <a:r>
              <a:rPr lang="en-US" altLang="ko-KR" dirty="0">
                <a:latin typeface="Comic Sans MS" panose="030F0702030302020204" pitchFamily="66" charset="0"/>
              </a:rPr>
              <a:t> </a:t>
            </a:r>
            <a:r>
              <a:rPr lang="en-US" altLang="ko-KR" dirty="0" smtClean="0">
                <a:latin typeface="Comic Sans MS" panose="030F0702030302020204" pitchFamily="66" charset="0"/>
              </a:rPr>
              <a:t>n &gt; 2 n</a:t>
            </a:r>
            <a:r>
              <a:rPr lang="en-US" altLang="ko-KR" baseline="-25000" dirty="0" smtClean="0">
                <a:latin typeface="Comic Sans MS" panose="030F0702030302020204" pitchFamily="66" charset="0"/>
              </a:rPr>
              <a:t>0  </a:t>
            </a:r>
            <a:endParaRPr lang="en-US" altLang="ko-K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78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41760" y="466752"/>
            <a:ext cx="11099800" cy="13312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 </a:t>
            </a:r>
            <a:r>
              <a:rPr lang="en-US" altLang="ko-KR" dirty="0" err="1" smtClean="0">
                <a:latin typeface="Comic Sans MS" panose="030F0702030302020204" pitchFamily="66" charset="0"/>
              </a:rPr>
              <a:t>EoS</a:t>
            </a:r>
            <a:r>
              <a:rPr lang="en-US" altLang="ko-KR" dirty="0" smtClean="0">
                <a:latin typeface="Comic Sans MS" panose="030F0702030302020204" pitchFamily="66" charset="0"/>
              </a:rPr>
              <a:t> in  effective theories of  hadronic degree of freedom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7835" y="8087782"/>
            <a:ext cx="8057464" cy="8291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0632" y="3898874"/>
            <a:ext cx="3535739" cy="4076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1382" y="1376134"/>
            <a:ext cx="5372100" cy="559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내용 개체 틀 2"/>
          <p:cNvSpPr txBox="1">
            <a:spLocks/>
          </p:cNvSpPr>
          <p:nvPr/>
        </p:nvSpPr>
        <p:spPr>
          <a:xfrm>
            <a:off x="972924" y="6723558"/>
            <a:ext cx="6465580" cy="13450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9pPr>
          </a:lstStyle>
          <a:p>
            <a:pPr marL="0" indent="0" hangingPunct="1">
              <a:buFontTx/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 -  symmetry energy</a:t>
            </a:r>
            <a:r>
              <a:rPr lang="ko-KR" altLang="en-US" dirty="0" smtClean="0">
                <a:latin typeface="Comic Sans MS" panose="030F0702030302020204" pitchFamily="66" charset="0"/>
              </a:rPr>
              <a:t> </a:t>
            </a:r>
            <a:r>
              <a:rPr lang="en-US" altLang="ko-KR" dirty="0" smtClean="0">
                <a:latin typeface="Comic Sans MS" panose="030F0702030302020204" pitchFamily="66" charset="0"/>
              </a:rPr>
              <a:t>   </a:t>
            </a:r>
            <a:endParaRPr lang="ko-KR" altLang="en-US" dirty="0">
              <a:latin typeface="Comic Sans MS" panose="030F0702030302020204" pitchFamily="66" charset="0"/>
            </a:endParaRPr>
          </a:p>
        </p:txBody>
      </p:sp>
      <p:sp>
        <p:nvSpPr>
          <p:cNvPr id="14" name="내용 개체 틀 2"/>
          <p:cNvSpPr txBox="1">
            <a:spLocks/>
          </p:cNvSpPr>
          <p:nvPr/>
        </p:nvSpPr>
        <p:spPr>
          <a:xfrm>
            <a:off x="5083994" y="1035934"/>
            <a:ext cx="3024336" cy="6725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9pPr>
          </a:lstStyle>
          <a:p>
            <a:pPr marL="0" indent="0" hangingPunct="1">
              <a:buFontTx/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 </a:t>
            </a:r>
            <a:r>
              <a:rPr lang="en-US" altLang="ko-KR" sz="2000" dirty="0" err="1" smtClean="0">
                <a:latin typeface="Comic Sans MS" panose="030F0702030302020204" pitchFamily="66" charset="0"/>
              </a:rPr>
              <a:t>Ozel</a:t>
            </a:r>
            <a:r>
              <a:rPr lang="en-US" altLang="ko-KR" sz="2000" dirty="0" smtClean="0">
                <a:latin typeface="Comic Sans MS" panose="030F0702030302020204" pitchFamily="66" charset="0"/>
              </a:rPr>
              <a:t> and Freire(2016)</a:t>
            </a:r>
            <a:r>
              <a:rPr lang="ko-KR" altLang="en-US" sz="2000" dirty="0" smtClean="0">
                <a:latin typeface="Comic Sans MS" panose="030F0702030302020204" pitchFamily="66" charset="0"/>
              </a:rPr>
              <a:t> </a:t>
            </a:r>
            <a:r>
              <a:rPr lang="en-US" altLang="ko-KR" sz="2000" dirty="0" smtClean="0">
                <a:latin typeface="Comic Sans MS" panose="030F0702030302020204" pitchFamily="66" charset="0"/>
              </a:rPr>
              <a:t>   </a:t>
            </a:r>
            <a:endParaRPr lang="ko-KR" alt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2753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952500" y="606525"/>
            <a:ext cx="11099800" cy="1188938"/>
          </a:xfrm>
        </p:spPr>
        <p:txBody>
          <a:bodyPr/>
          <a:lstStyle/>
          <a:p>
            <a:r>
              <a:rPr lang="en-US" altLang="ko-KR" dirty="0" smtClean="0">
                <a:latin typeface="Comic Sans MS" panose="030F0702030302020204" pitchFamily="66" charset="0"/>
              </a:rPr>
              <a:t>Piecewise </a:t>
            </a:r>
            <a:r>
              <a:rPr lang="en-US" altLang="ko-KR" dirty="0" err="1" smtClean="0">
                <a:latin typeface="Comic Sans MS" panose="030F0702030302020204" pitchFamily="66" charset="0"/>
              </a:rPr>
              <a:t>EoS</a:t>
            </a:r>
            <a:endParaRPr lang="ko-KR" altLang="en-US" dirty="0">
              <a:latin typeface="Comic Sans MS" panose="030F0702030302020204" pitchFamily="66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943" y="2860573"/>
            <a:ext cx="6831025" cy="66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960" y="1776653"/>
            <a:ext cx="7108546" cy="1037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내용 개체 틀 2"/>
          <p:cNvSpPr txBox="1">
            <a:spLocks/>
          </p:cNvSpPr>
          <p:nvPr/>
        </p:nvSpPr>
        <p:spPr>
          <a:xfrm>
            <a:off x="9355968" y="8405192"/>
            <a:ext cx="3051088" cy="6725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pple SD 산돌고딕 Neo 옅은체"/>
              </a:defRPr>
            </a:lvl9pPr>
          </a:lstStyle>
          <a:p>
            <a:pPr marL="0" indent="0" hangingPunct="1">
              <a:buFontTx/>
              <a:buNone/>
            </a:pPr>
            <a:r>
              <a:rPr lang="en-US" altLang="ko-KR" dirty="0" smtClean="0">
                <a:latin typeface="Comic Sans MS" panose="030F0702030302020204" pitchFamily="66" charset="0"/>
              </a:rPr>
              <a:t> </a:t>
            </a:r>
            <a:r>
              <a:rPr lang="en-US" altLang="ko-KR" sz="2000" dirty="0" smtClean="0">
                <a:latin typeface="Comic Sans MS" panose="030F0702030302020204" pitchFamily="66" charset="0"/>
              </a:rPr>
              <a:t>Read et al.(2009)</a:t>
            </a:r>
            <a:r>
              <a:rPr lang="ko-KR" altLang="en-US" sz="2000" dirty="0" smtClean="0">
                <a:latin typeface="Comic Sans MS" panose="030F0702030302020204" pitchFamily="66" charset="0"/>
              </a:rPr>
              <a:t> </a:t>
            </a:r>
            <a:r>
              <a:rPr lang="en-US" altLang="ko-KR" sz="2000" dirty="0" smtClean="0">
                <a:latin typeface="Comic Sans MS" panose="030F0702030302020204" pitchFamily="66" charset="0"/>
              </a:rPr>
              <a:t>   </a:t>
            </a:r>
            <a:endParaRPr lang="ko-KR" alt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25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Apple SD 산돌고딕 Neo 옅은체"/>
        <a:ea typeface="Apple SD 산돌고딕 Neo 옅은체"/>
        <a:cs typeface="Apple SD 산돌고딕 Neo 옅은체"/>
      </a:majorFont>
      <a:minorFont>
        <a:latin typeface="Apple SD 산돌고딕 Neo 옅은체"/>
        <a:ea typeface="Apple SD 산돌고딕 Neo 옅은체"/>
        <a:cs typeface="Apple SD 산돌고딕 Neo 옅은체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Apple SD 산돌고딕 Neo 옅은체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pple SD 산돌고딕 Neo 옅은체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Apple SD 산돌고딕 Neo 옅은체"/>
        <a:ea typeface="Apple SD 산돌고딕 Neo 옅은체"/>
        <a:cs typeface="Apple SD 산돌고딕 Neo 옅은체"/>
      </a:majorFont>
      <a:minorFont>
        <a:latin typeface="Apple SD 산돌고딕 Neo 옅은체"/>
        <a:ea typeface="Apple SD 산돌고딕 Neo 옅은체"/>
        <a:cs typeface="Apple SD 산돌고딕 Neo 옅은체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Apple SD 산돌고딕 Neo 옅은체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pple SD 산돌고딕 Neo 옅은체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16803</TotalTime>
  <Words>766</Words>
  <Application>Microsoft Office PowerPoint</Application>
  <PresentationFormat>사용자 지정</PresentationFormat>
  <Paragraphs>142</Paragraphs>
  <Slides>39</Slides>
  <Notes>4</Notes>
  <HiddenSlides>0</HiddenSlides>
  <MMClips>0</MMClips>
  <ScaleCrop>false</ScaleCrop>
  <HeadingPairs>
    <vt:vector size="6" baseType="variant"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39</vt:i4>
      </vt:variant>
    </vt:vector>
  </HeadingPairs>
  <TitlesOfParts>
    <vt:vector size="41" baseType="lpstr">
      <vt:lpstr>White</vt:lpstr>
      <vt:lpstr>포장기 셸 개체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블랙홀로부터의 메시지 : 중력파 150914</dc:title>
  <dc:creator>Hyunkyu Lee</dc:creator>
  <cp:lastModifiedBy>이현규</cp:lastModifiedBy>
  <cp:revision>343</cp:revision>
  <dcterms:modified xsi:type="dcterms:W3CDTF">2018-09-14T04:45:38Z</dcterms:modified>
</cp:coreProperties>
</file>