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440" r:id="rId2"/>
    <p:sldId id="395" r:id="rId3"/>
    <p:sldId id="438" r:id="rId4"/>
    <p:sldId id="423" r:id="rId5"/>
    <p:sldId id="292" r:id="rId6"/>
    <p:sldId id="424" r:id="rId7"/>
    <p:sldId id="425" r:id="rId8"/>
    <p:sldId id="432" r:id="rId9"/>
    <p:sldId id="433" r:id="rId10"/>
    <p:sldId id="437" r:id="rId11"/>
    <p:sldId id="436" r:id="rId12"/>
    <p:sldId id="439" r:id="rId13"/>
    <p:sldId id="256" r:id="rId14"/>
    <p:sldId id="258" r:id="rId15"/>
    <p:sldId id="441" r:id="rId16"/>
    <p:sldId id="260" r:id="rId17"/>
    <p:sldId id="442" r:id="rId18"/>
    <p:sldId id="443" r:id="rId19"/>
    <p:sldId id="444" r:id="rId20"/>
    <p:sldId id="446" r:id="rId21"/>
    <p:sldId id="445" r:id="rId22"/>
    <p:sldId id="447" r:id="rId23"/>
    <p:sldId id="448" r:id="rId24"/>
    <p:sldId id="449" r:id="rId25"/>
    <p:sldId id="450" r:id="rId26"/>
    <p:sldId id="274" r:id="rId27"/>
    <p:sldId id="275" r:id="rId2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B59660"/>
              </a:solidFill>
              <a:prstDash val="solid"/>
              <a:miter lim="400000"/>
            </a:ln>
          </a:left>
          <a:right>
            <a:ln w="12700" cap="flat">
              <a:solidFill>
                <a:srgbClr val="B59660"/>
              </a:solidFill>
              <a:prstDash val="solid"/>
              <a:miter lim="400000"/>
            </a:ln>
          </a:right>
          <a:top>
            <a:ln w="127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solidFill>
                <a:srgbClr val="B59660"/>
              </a:solidFill>
              <a:prstDash val="solid"/>
              <a:miter lim="400000"/>
            </a:ln>
          </a:bottom>
          <a:insideH>
            <a:ln w="12700" cap="flat">
              <a:solidFill>
                <a:srgbClr val="B59660"/>
              </a:solidFill>
              <a:prstDash val="solid"/>
              <a:miter lim="400000"/>
            </a:ln>
          </a:insideH>
          <a:insideV>
            <a:ln w="12700" cap="flat">
              <a:solidFill>
                <a:srgbClr val="B5966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F8E8A">
              <a:alpha val="80000"/>
            </a:srgbClr>
          </a:solidFill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11000"/>
            </a:srgbClr>
          </a:solidFill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9"/>
    <p:restoredTop sz="94682"/>
  </p:normalViewPr>
  <p:slideViewPr>
    <p:cSldViewPr snapToGrid="0" snapToObjects="1">
      <p:cViewPr varScale="1">
        <p:scale>
          <a:sx n="118" d="100"/>
          <a:sy n="118" d="100"/>
        </p:scale>
        <p:origin x="109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861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및 부제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텍스트"/>
          <p:cNvSpPr txBox="1">
            <a:spLocks noGrp="1"/>
          </p:cNvSpPr>
          <p:nvPr>
            <p:ph type="title"/>
          </p:nvPr>
        </p:nvSpPr>
        <p:spPr>
          <a:xfrm>
            <a:off x="647700" y="2095500"/>
            <a:ext cx="11709400" cy="29083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제목 텍스트</a:t>
            </a:r>
          </a:p>
        </p:txBody>
      </p:sp>
      <p:sp>
        <p:nvSpPr>
          <p:cNvPr id="12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647700" y="5207000"/>
            <a:ext cx="11709400" cy="13970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2286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4572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6858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9144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이미지"/>
          <p:cNvSpPr>
            <a:spLocks noGrp="1"/>
          </p:cNvSpPr>
          <p:nvPr>
            <p:ph type="pic" idx="13"/>
          </p:nvPr>
        </p:nvSpPr>
        <p:spPr>
          <a:xfrm>
            <a:off x="-3576127" y="-359578"/>
            <a:ext cx="16624301" cy="101977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페이지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7"/>
          <p:cNvSpPr/>
          <p:nvPr/>
        </p:nvSpPr>
        <p:spPr>
          <a:xfrm>
            <a:off x="-1" y="-1"/>
            <a:ext cx="13004801" cy="97536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30" name="Rounded Rectangle 6"/>
          <p:cNvSpPr/>
          <p:nvPr/>
        </p:nvSpPr>
        <p:spPr>
          <a:xfrm>
            <a:off x="130047" y="144497"/>
            <a:ext cx="12744706" cy="9479055"/>
          </a:xfrm>
          <a:prstGeom prst="roundRect">
            <a:avLst>
              <a:gd name="adj" fmla="val 173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31" name="Rectangle 8"/>
          <p:cNvSpPr/>
          <p:nvPr/>
        </p:nvSpPr>
        <p:spPr>
          <a:xfrm>
            <a:off x="390143" y="395613"/>
            <a:ext cx="12224513" cy="1885697"/>
          </a:xfrm>
          <a:prstGeom prst="rect">
            <a:avLst/>
          </a:prstGeom>
          <a:solidFill>
            <a:srgbClr val="FFFFFF">
              <a:alpha val="83000"/>
            </a:srgbClr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32" name="Rectangle 9"/>
          <p:cNvSpPr/>
          <p:nvPr/>
        </p:nvSpPr>
        <p:spPr>
          <a:xfrm>
            <a:off x="530293" y="530292"/>
            <a:ext cx="11918964" cy="15908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33" name="Rectangle 4"/>
          <p:cNvSpPr/>
          <p:nvPr/>
        </p:nvSpPr>
        <p:spPr>
          <a:xfrm>
            <a:off x="-1" y="-1"/>
            <a:ext cx="13004801" cy="97536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34" name="Rounded Rectangle 10"/>
          <p:cNvSpPr/>
          <p:nvPr/>
        </p:nvSpPr>
        <p:spPr>
          <a:xfrm>
            <a:off x="130047" y="144497"/>
            <a:ext cx="12744706" cy="9479055"/>
          </a:xfrm>
          <a:prstGeom prst="roundRect">
            <a:avLst>
              <a:gd name="adj" fmla="val 173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35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11986585" y="9107762"/>
            <a:ext cx="367975" cy="384049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564B3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298079" y="9386710"/>
            <a:ext cx="395942" cy="379591"/>
          </a:xfrm>
        </p:spPr>
        <p:txBody>
          <a:bodyPr/>
          <a:lstStyle>
            <a:lvl1pPr>
              <a:defRPr/>
            </a:lvl1pPr>
          </a:lstStyle>
          <a:p>
            <a:fld id="{ED235C98-6A81-441F-B42A-5E242C1A2E2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055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3장 대체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이미지"/>
          <p:cNvSpPr>
            <a:spLocks noGrp="1"/>
          </p:cNvSpPr>
          <p:nvPr>
            <p:ph type="pic" sz="half" idx="13"/>
          </p:nvPr>
        </p:nvSpPr>
        <p:spPr>
          <a:xfrm>
            <a:off x="4457700" y="292100"/>
            <a:ext cx="4114800" cy="6172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이미지"/>
          <p:cNvSpPr>
            <a:spLocks noGrp="1"/>
          </p:cNvSpPr>
          <p:nvPr>
            <p:ph type="pic" idx="14"/>
          </p:nvPr>
        </p:nvSpPr>
        <p:spPr>
          <a:xfrm>
            <a:off x="4927600" y="-330200"/>
            <a:ext cx="10115867" cy="6756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" name="이미지"/>
          <p:cNvSpPr>
            <a:spLocks noGrp="1"/>
          </p:cNvSpPr>
          <p:nvPr>
            <p:ph type="pic" sz="quarter" idx="15"/>
          </p:nvPr>
        </p:nvSpPr>
        <p:spPr>
          <a:xfrm>
            <a:off x="355600" y="304800"/>
            <a:ext cx="4114800" cy="614762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제목 텍스트"/>
          <p:cNvSpPr txBox="1">
            <a:spLocks noGrp="1"/>
          </p:cNvSpPr>
          <p:nvPr>
            <p:ph type="title"/>
          </p:nvPr>
        </p:nvSpPr>
        <p:spPr>
          <a:xfrm>
            <a:off x="647700" y="6794500"/>
            <a:ext cx="11709400" cy="14224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제목 텍스트</a:t>
            </a:r>
          </a:p>
        </p:txBody>
      </p:sp>
      <p:sp>
        <p:nvSpPr>
          <p:cNvPr id="24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647700" y="8204200"/>
            <a:ext cx="11709400" cy="12827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2286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4572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6858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9144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- 가운데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제목 텍스트"/>
          <p:cNvSpPr txBox="1">
            <a:spLocks noGrp="1"/>
          </p:cNvSpPr>
          <p:nvPr>
            <p:ph type="title"/>
          </p:nvPr>
        </p:nvSpPr>
        <p:spPr>
          <a:xfrm>
            <a:off x="647700" y="3390900"/>
            <a:ext cx="11709400" cy="29591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제목 텍스트</a:t>
            </a:r>
          </a:p>
        </p:txBody>
      </p:sp>
      <p:sp>
        <p:nvSpPr>
          <p:cNvPr id="4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수직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이미지"/>
          <p:cNvSpPr>
            <a:spLocks noGrp="1"/>
          </p:cNvSpPr>
          <p:nvPr>
            <p:ph type="pic" idx="13"/>
          </p:nvPr>
        </p:nvSpPr>
        <p:spPr>
          <a:xfrm>
            <a:off x="6489700" y="469900"/>
            <a:ext cx="5892801" cy="8839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1" name="제목 텍스트"/>
          <p:cNvSpPr txBox="1">
            <a:spLocks noGrp="1"/>
          </p:cNvSpPr>
          <p:nvPr>
            <p:ph type="title"/>
          </p:nvPr>
        </p:nvSpPr>
        <p:spPr>
          <a:xfrm>
            <a:off x="647700" y="1689100"/>
            <a:ext cx="5600700" cy="34925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제목 텍스트</a:t>
            </a:r>
          </a:p>
        </p:txBody>
      </p:sp>
      <p:sp>
        <p:nvSpPr>
          <p:cNvPr id="52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647700" y="5435600"/>
            <a:ext cx="5600700" cy="35941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2286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4572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6858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9144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5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제목 텍스트"/>
          <p:cNvSpPr txBox="1">
            <a:spLocks noGrp="1"/>
          </p:cNvSpPr>
          <p:nvPr>
            <p:ph type="title"/>
          </p:nvPr>
        </p:nvSpPr>
        <p:spPr>
          <a:xfrm>
            <a:off x="647700" y="152400"/>
            <a:ext cx="11709400" cy="1309986"/>
          </a:xfrm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69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647700" y="1672183"/>
            <a:ext cx="11709400" cy="743371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7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이미지"/>
          <p:cNvSpPr>
            <a:spLocks noGrp="1"/>
          </p:cNvSpPr>
          <p:nvPr>
            <p:ph type="pic" sz="half" idx="13"/>
          </p:nvPr>
        </p:nvSpPr>
        <p:spPr>
          <a:xfrm>
            <a:off x="6718300" y="1612900"/>
            <a:ext cx="5676900" cy="851535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8" name="제목 텍스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79" name="본문 첫 번째 줄…"/>
          <p:cNvSpPr txBox="1">
            <a:spLocks noGrp="1"/>
          </p:cNvSpPr>
          <p:nvPr>
            <p:ph type="body" sz="half" idx="1"/>
          </p:nvPr>
        </p:nvSpPr>
        <p:spPr>
          <a:xfrm>
            <a:off x="647700" y="2628900"/>
            <a:ext cx="5600700" cy="6477000"/>
          </a:xfrm>
          <a:prstGeom prst="rect">
            <a:avLst/>
          </a:prstGeom>
        </p:spPr>
        <p:txBody>
          <a:bodyPr/>
          <a:lstStyle>
            <a:lvl1pPr marL="3937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1pPr>
            <a:lvl2pPr marL="7874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2pPr>
            <a:lvl3pPr marL="11811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3pPr>
            <a:lvl4pPr marL="15748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4pPr>
            <a:lvl5pPr marL="19685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8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분점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313928" y="342900"/>
            <a:ext cx="12376944" cy="906780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8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3장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이미지"/>
          <p:cNvSpPr>
            <a:spLocks noGrp="1"/>
          </p:cNvSpPr>
          <p:nvPr>
            <p:ph type="pic" sz="half" idx="13"/>
          </p:nvPr>
        </p:nvSpPr>
        <p:spPr>
          <a:xfrm>
            <a:off x="6261100" y="4902200"/>
            <a:ext cx="6406171" cy="4241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이미지"/>
          <p:cNvSpPr>
            <a:spLocks noGrp="1"/>
          </p:cNvSpPr>
          <p:nvPr>
            <p:ph type="pic" sz="half" idx="14"/>
          </p:nvPr>
        </p:nvSpPr>
        <p:spPr>
          <a:xfrm>
            <a:off x="5284562" y="546100"/>
            <a:ext cx="7121970" cy="4368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7" name="이미지"/>
          <p:cNvSpPr>
            <a:spLocks noGrp="1"/>
          </p:cNvSpPr>
          <p:nvPr>
            <p:ph type="pic" idx="15"/>
          </p:nvPr>
        </p:nvSpPr>
        <p:spPr>
          <a:xfrm>
            <a:off x="622300" y="457200"/>
            <a:ext cx="5892801" cy="8839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인용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044700" y="6642100"/>
            <a:ext cx="8902700" cy="635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06" name="“여기에 인용을 입력하십시오.”"/>
          <p:cNvSpPr txBox="1">
            <a:spLocks noGrp="1"/>
          </p:cNvSpPr>
          <p:nvPr>
            <p:ph type="body" sz="quarter" idx="14"/>
          </p:nvPr>
        </p:nvSpPr>
        <p:spPr>
          <a:xfrm>
            <a:off x="2044700" y="4192584"/>
            <a:ext cx="8902700" cy="8350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“여기에 인용을 입력하십시오.” </a:t>
            </a:r>
          </a:p>
        </p:txBody>
      </p:sp>
      <p:sp>
        <p:nvSpPr>
          <p:cNvPr id="107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텍스트"/>
          <p:cNvSpPr txBox="1">
            <a:spLocks noGrp="1"/>
          </p:cNvSpPr>
          <p:nvPr>
            <p:ph type="title"/>
          </p:nvPr>
        </p:nvSpPr>
        <p:spPr>
          <a:xfrm>
            <a:off x="647700" y="152400"/>
            <a:ext cx="11709400" cy="203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제목 텍스트</a:t>
            </a:r>
          </a:p>
        </p:txBody>
      </p:sp>
      <p:sp>
        <p:nvSpPr>
          <p:cNvPr id="3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647700" y="2628900"/>
            <a:ext cx="11709400" cy="647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324599" y="9359900"/>
            <a:ext cx="342901" cy="406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>
                <a:solidFill>
                  <a:srgbClr val="FFFFFF">
                    <a:alpha val="95000"/>
                  </a:srgb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9pPr>
    </p:titleStyle>
    <p:bodyStyle>
      <a:lvl1pPr marL="533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1pPr>
      <a:lvl2pPr marL="1066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2pPr>
      <a:lvl3pPr marL="1600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3pPr>
      <a:lvl4pPr marL="2133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4pPr>
      <a:lvl5pPr marL="26670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5pPr>
      <a:lvl6pPr marL="3200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6pPr>
      <a:lvl7pPr marL="3733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7pPr>
      <a:lvl8pPr marL="4267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8pPr>
      <a:lvl9pPr marL="4800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6"/>
        </a:buBlip>
        <a:tabLst/>
        <a:defRPr sz="4300" b="0" i="0" u="none" strike="noStrike" cap="none" spc="0" baseline="0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emf"/><Relationship Id="rId3" Type="http://schemas.openxmlformats.org/officeDocument/2006/relationships/image" Target="../media/image18.emf"/><Relationship Id="rId7" Type="http://schemas.openxmlformats.org/officeDocument/2006/relationships/image" Target="../media/image1.png"/><Relationship Id="rId12" Type="http://schemas.openxmlformats.org/officeDocument/2006/relationships/image" Target="../media/image24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emf"/><Relationship Id="rId11" Type="http://schemas.openxmlformats.org/officeDocument/2006/relationships/hyperlink" Target="https://pixabay.com/en/eye-computer-icon-vector-2387853/" TargetMode="External"/><Relationship Id="rId5" Type="http://schemas.openxmlformats.org/officeDocument/2006/relationships/hyperlink" Target="https://en.wikipedia.org/wiki/File:Sun_Star.svg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hyperlink" Target="http://blogs.ubc.ca/communicatingscience2014w112/category/science-in-the-news/page/2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hyperlink" Target="https://pixabay.com/ko/%EB%AC%BC%EC%9D%8C%ED%91%9C-%EB%8A%90%EB%82%8C%ED%91%9C-%EC%9A%94%EC%B2%AD-%EB%AC%B8%EC%A0%9C-%EC%9D%91%EB%8B%B5-%EC%9E%91%EC%97%85-%EC%A4%91%EC%9A%94%EC%84%B1-%EA%B8%B0%EB%8C%80-%ED%94%8C%EB%9E%98%EA%B7%B8-2901642/" TargetMode="Externa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3.emf"/><Relationship Id="rId7" Type="http://schemas.openxmlformats.org/officeDocument/2006/relationships/image" Target="../media/image34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hyperlink" Target="https://en.wikipedia.org/wiki/File:Sun_Star.svg" TargetMode="Externa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4.emf"/><Relationship Id="rId3" Type="http://schemas.openxmlformats.org/officeDocument/2006/relationships/image" Target="../media/image37.png"/><Relationship Id="rId7" Type="http://schemas.openxmlformats.org/officeDocument/2006/relationships/image" Target="../media/image41.emf"/><Relationship Id="rId12" Type="http://schemas.openxmlformats.org/officeDocument/2006/relationships/image" Target="../media/image43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11" Type="http://schemas.openxmlformats.org/officeDocument/2006/relationships/image" Target="../media/image34.emf"/><Relationship Id="rId5" Type="http://schemas.openxmlformats.org/officeDocument/2006/relationships/image" Target="../media/image39.emf"/><Relationship Id="rId10" Type="http://schemas.openxmlformats.org/officeDocument/2006/relationships/image" Target="../media/image35.emf"/><Relationship Id="rId4" Type="http://schemas.openxmlformats.org/officeDocument/2006/relationships/image" Target="../media/image38.emf"/><Relationship Id="rId9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emf"/><Relationship Id="rId11" Type="http://schemas.openxmlformats.org/officeDocument/2006/relationships/image" Target="../media/image53.emf"/><Relationship Id="rId5" Type="http://schemas.openxmlformats.org/officeDocument/2006/relationships/image" Target="../media/image47.emf"/><Relationship Id="rId10" Type="http://schemas.openxmlformats.org/officeDocument/2006/relationships/image" Target="../media/image52.emf"/><Relationship Id="rId4" Type="http://schemas.openxmlformats.org/officeDocument/2006/relationships/image" Target="../media/image46.emf"/><Relationship Id="rId9" Type="http://schemas.openxmlformats.org/officeDocument/2006/relationships/image" Target="../media/image5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image" Target="../media/image37.png"/><Relationship Id="rId7" Type="http://schemas.openxmlformats.org/officeDocument/2006/relationships/image" Target="../media/image55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54.emf"/><Relationship Id="rId10" Type="http://schemas.openxmlformats.org/officeDocument/2006/relationships/image" Target="../media/image1.png"/><Relationship Id="rId4" Type="http://schemas.openxmlformats.org/officeDocument/2006/relationships/image" Target="../media/image49.emf"/><Relationship Id="rId9" Type="http://schemas.openxmlformats.org/officeDocument/2006/relationships/image" Target="../media/image57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image" Target="../media/image57.emf"/><Relationship Id="rId7" Type="http://schemas.openxmlformats.org/officeDocument/2006/relationships/image" Target="../media/image61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7" Type="http://schemas.openxmlformats.org/officeDocument/2006/relationships/image" Target="../media/image1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emf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6.jpg"/><Relationship Id="rId7" Type="http://schemas.openxmlformats.org/officeDocument/2006/relationships/image" Target="../media/image77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emf"/><Relationship Id="rId5" Type="http://schemas.openxmlformats.org/officeDocument/2006/relationships/image" Target="../media/image1.png"/><Relationship Id="rId4" Type="http://schemas.openxmlformats.org/officeDocument/2006/relationships/hyperlink" Target="http://blogs.ubc.ca/communicatingscience2014w112/category/science-in-the-news/page/2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wmf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808816" y="6672943"/>
            <a:ext cx="7315251" cy="166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 err="1">
                <a:latin typeface="Verdana" pitchFamily="34" charset="0"/>
              </a:rPr>
              <a:t>Hyeong</a:t>
            </a:r>
            <a:r>
              <a:rPr lang="en-US" altLang="ko-KR" sz="3413" dirty="0">
                <a:latin typeface="Verdana" pitchFamily="34" charset="0"/>
              </a:rPr>
              <a:t>-Chan Kim</a:t>
            </a:r>
          </a:p>
          <a:p>
            <a:pPr algn="ctr"/>
            <a:r>
              <a:rPr lang="en-US" altLang="ko-KR" sz="3413" dirty="0">
                <a:latin typeface="Verdana" pitchFamily="34" charset="0"/>
              </a:rPr>
              <a:t>(Korea National University of Transportation)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194241" y="2662724"/>
            <a:ext cx="9178355" cy="271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5689" b="1" dirty="0">
                <a:latin typeface="Algerian" pitchFamily="82" charset="0"/>
              </a:rPr>
              <a:t>Broadening the </a:t>
            </a:r>
            <a:br>
              <a:rPr lang="en-US" altLang="ko-KR" sz="5689" b="1" dirty="0">
                <a:latin typeface="Algerian" pitchFamily="82" charset="0"/>
              </a:rPr>
            </a:br>
            <a:r>
              <a:rPr lang="en-US" altLang="ko-KR" sz="5689" b="1" dirty="0">
                <a:latin typeface="Algerian" pitchFamily="82" charset="0"/>
              </a:rPr>
              <a:t>Research interests </a:t>
            </a:r>
            <a:br>
              <a:rPr lang="en-US" altLang="ko-KR" sz="5689" b="1" dirty="0">
                <a:latin typeface="Algerian" pitchFamily="82" charset="0"/>
              </a:rPr>
            </a:br>
            <a:r>
              <a:rPr lang="en-US" altLang="ko-KR" sz="5689" b="1" dirty="0">
                <a:latin typeface="Algerian" pitchFamily="82" charset="0"/>
              </a:rPr>
              <a:t>with</a:t>
            </a:r>
            <a:endParaRPr lang="ko-KR" altLang="en-US" sz="5689" b="1" dirty="0">
              <a:latin typeface="Algerian" pitchFamily="82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F304D45-BC39-2648-8585-7307EF1AD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340" y="2597408"/>
            <a:ext cx="2717800" cy="4432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D05C33-3AFC-2E47-AF9B-F4DA49EBF8AF}"/>
              </a:ext>
            </a:extLst>
          </p:cNvPr>
          <p:cNvSpPr txBox="1"/>
          <p:nvPr/>
        </p:nvSpPr>
        <p:spPr>
          <a:xfrm>
            <a:off x="4354286" y="762271"/>
            <a:ext cx="8186057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2020/02/26,  </a:t>
            </a:r>
            <a:r>
              <a:rPr kumimoji="0" lang="en-US" altLang="ko-KR" sz="3200" b="0" i="0" u="none" strike="noStrike" cap="none" spc="0" normalizeH="0" baseline="0" dirty="0" err="1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Sogang</a:t>
            </a: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 University</a:t>
            </a:r>
            <a:b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</a:b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R</a:t>
            </a:r>
            <a:r>
              <a:rPr lang="en-US" altLang="ko-KR" dirty="0"/>
              <a:t>etirement Conference of Prof. </a:t>
            </a:r>
            <a:r>
              <a:rPr lang="en-US" altLang="ko-KR" dirty="0" err="1"/>
              <a:t>Chaiho</a:t>
            </a:r>
            <a:r>
              <a:rPr lang="en-US" altLang="ko-KR" dirty="0"/>
              <a:t> Rim</a:t>
            </a:r>
            <a:endParaRPr kumimoji="0" lang="ko-KR" altLang="en-US" sz="32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587568902"/>
      </p:ext>
    </p:extLst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2844774" y="1523977"/>
            <a:ext cx="6400845" cy="967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44" b="1" dirty="0">
                <a:latin typeface="Times New Roman" pitchFamily="18" charset="0"/>
                <a:cs typeface="Times New Roman" pitchFamily="18" charset="0"/>
              </a:rPr>
              <a:t>Setup an equation?    </a:t>
            </a:r>
          </a:p>
          <a:p>
            <a:r>
              <a:rPr lang="en-US" sz="2844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Left  .Down  . Right  . Up = Elevator</a:t>
            </a:r>
            <a:endParaRPr lang="ko-KR" altLang="en-US" sz="2844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0368" y="3860793"/>
            <a:ext cx="9550467" cy="1843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44" b="1" dirty="0">
                <a:latin typeface="Times New Roman" pitchFamily="18" charset="0"/>
                <a:cs typeface="Times New Roman" pitchFamily="18" charset="0"/>
              </a:rPr>
              <a:t>The basic equation of space-time non-</a:t>
            </a:r>
            <a:r>
              <a:rPr lang="en-US" altLang="ko-KR" sz="2844" b="1" dirty="0" err="1">
                <a:latin typeface="Times New Roman" pitchFamily="18" charset="0"/>
                <a:cs typeface="Times New Roman" pitchFamily="18" charset="0"/>
              </a:rPr>
              <a:t>commutativity</a:t>
            </a:r>
            <a:r>
              <a:rPr lang="en-US" altLang="ko-KR" sz="2844" b="1" dirty="0">
                <a:latin typeface="Times New Roman" pitchFamily="18" charset="0"/>
                <a:cs typeface="Times New Roman" pitchFamily="18" charset="0"/>
              </a:rPr>
              <a:t> comes from this relation.  Left </a:t>
            </a:r>
            <a:r>
              <a:rPr lang="en-US" altLang="ko-KR" sz="2844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altLang="ko-KR" sz="2844" b="1" dirty="0">
                <a:latin typeface="Monotype Corsiva" pitchFamily="66" charset="0"/>
                <a:sym typeface="Wingdings" pitchFamily="2" charset="2"/>
              </a:rPr>
              <a:t> </a:t>
            </a:r>
            <a:r>
              <a:rPr lang="en-US" altLang="ko-KR" sz="2844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Exp(ix)</a:t>
            </a:r>
            <a:r>
              <a:rPr lang="en-US" altLang="ko-KR" sz="2844" b="1" dirty="0">
                <a:latin typeface="Monotype Corsiva" pitchFamily="66" charset="0"/>
                <a:sym typeface="Wingdings" pitchFamily="2" charset="2"/>
              </a:rPr>
              <a:t>, </a:t>
            </a:r>
            <a:r>
              <a:rPr lang="en-US" altLang="ko-KR" sz="2844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Down </a:t>
            </a:r>
            <a:r>
              <a:rPr lang="en-US" altLang="ko-KR" sz="2844" b="1" dirty="0">
                <a:latin typeface="Monotype Corsiva" pitchFamily="66" charset="0"/>
                <a:sym typeface="Wingdings" pitchFamily="2" charset="2"/>
              </a:rPr>
              <a:t> </a:t>
            </a:r>
            <a:r>
              <a:rPr lang="en-US" altLang="ko-KR" sz="2844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Exp(</a:t>
            </a:r>
            <a:r>
              <a:rPr lang="en-US" altLang="ko-KR" sz="2844" b="1" dirty="0" err="1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i</a:t>
            </a:r>
            <a:r>
              <a:rPr lang="en-US" altLang="ko-KR" sz="2844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 y),</a:t>
            </a:r>
            <a:r>
              <a:rPr lang="en-US" altLang="ko-KR" sz="2844" b="1" dirty="0">
                <a:latin typeface="Monotype Corsiva" pitchFamily="66" charset="0"/>
                <a:sym typeface="Wingdings" pitchFamily="2" charset="2"/>
              </a:rPr>
              <a:t> </a:t>
            </a:r>
            <a:r>
              <a:rPr lang="en-US" altLang="ko-KR" sz="2844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Elevator </a:t>
            </a:r>
            <a:r>
              <a:rPr lang="en-US" altLang="ko-KR" sz="2844" b="1" dirty="0">
                <a:latin typeface="Monotype Corsiva" pitchFamily="66" charset="0"/>
                <a:sym typeface="Wingdings" pitchFamily="2" charset="2"/>
              </a:rPr>
              <a:t>  </a:t>
            </a:r>
            <a:r>
              <a:rPr lang="en-US" altLang="ko-KR" sz="2844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Exp(</a:t>
            </a:r>
            <a:r>
              <a:rPr lang="en-US" altLang="ko-KR" sz="2844" b="1" dirty="0" err="1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i</a:t>
            </a:r>
            <a:r>
              <a:rPr lang="en-US" altLang="ko-KR" sz="2844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 </a:t>
            </a:r>
            <a:r>
              <a:rPr lang="en-US" altLang="ko-KR" sz="2844" b="1" dirty="0">
                <a:solidFill>
                  <a:srgbClr val="FF0000"/>
                </a:solidFill>
                <a:latin typeface="Mathematica1" pitchFamily="2" charset="2"/>
                <a:sym typeface="Wingdings" pitchFamily="2" charset="2"/>
              </a:rPr>
              <a:t>q</a:t>
            </a:r>
            <a:r>
              <a:rPr lang="en-US" altLang="ko-KR" sz="2844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)</a:t>
            </a:r>
            <a:r>
              <a:rPr lang="en-US" altLang="ko-KR" sz="2844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</a:p>
          <a:p>
            <a:r>
              <a:rPr lang="en-US" altLang="ko-KR" sz="2844" b="1" dirty="0">
                <a:latin typeface="Times New Roman" pitchFamily="18" charset="0"/>
                <a:cs typeface="Times New Roman" pitchFamily="18" charset="0"/>
              </a:rPr>
              <a:t>Taking infinitesimal limit, we have the  relation: </a:t>
            </a:r>
            <a:endParaRPr lang="ko-KR" altLang="en-US" sz="2844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1591" y="6197610"/>
            <a:ext cx="1930414" cy="61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[x , y]= </a:t>
            </a:r>
            <a:r>
              <a:rPr lang="en-US" altLang="ko-KR" sz="3413" b="1" dirty="0" err="1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i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 </a:t>
            </a:r>
            <a:r>
              <a:rPr lang="en-US" altLang="ko-KR" sz="3413" b="1" dirty="0">
                <a:solidFill>
                  <a:srgbClr val="FF0000"/>
                </a:solidFill>
                <a:latin typeface="Mathematica1" pitchFamily="2" charset="2"/>
                <a:sym typeface="Wingdings" pitchFamily="2" charset="2"/>
              </a:rPr>
              <a:t>q</a:t>
            </a:r>
            <a:r>
              <a:rPr lang="en-US" altLang="ko-KR" sz="3413" b="1" dirty="0">
                <a:latin typeface="Monotype Corsiva" pitchFamily="66" charset="0"/>
                <a:sym typeface="Wingdings" pitchFamily="2" charset="2"/>
              </a:rPr>
              <a:t>   </a:t>
            </a:r>
            <a:r>
              <a:rPr lang="en-US" altLang="ko-KR" sz="3413" b="1" dirty="0">
                <a:latin typeface="Monotype Corsiva" pitchFamily="66" charset="0"/>
              </a:rPr>
              <a:t>  </a:t>
            </a:r>
            <a:endParaRPr lang="ko-KR" altLang="en-US" sz="3413" dirty="0">
              <a:latin typeface="Monotype Corsiva" pitchFamily="66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0" y="0"/>
            <a:ext cx="13004800" cy="1015973"/>
            <a:chOff x="0" y="0"/>
            <a:chExt cx="8658196" cy="714356"/>
          </a:xfrm>
        </p:grpSpPr>
        <p:sp>
          <p:nvSpPr>
            <p:cNvPr id="7" name="제목 1"/>
            <p:cNvSpPr txBox="1">
              <a:spLocks/>
            </p:cNvSpPr>
            <p:nvPr/>
          </p:nvSpPr>
          <p:spPr bwMode="auto">
            <a:xfrm>
              <a:off x="2357422" y="0"/>
              <a:ext cx="6300774" cy="7143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50800" dir="5400000" algn="ctr" rotWithShape="0">
                <a:srgbClr val="000000">
                  <a:alpha val="27000"/>
                </a:srgbClr>
              </a:outerShdw>
            </a:effectLst>
          </p:spPr>
          <p:txBody>
            <a:bodyPr vert="horz" wrap="square" lIns="130048" tIns="65024" rIns="130048" bIns="65024" numCol="1" anchor="ctr" anchorCtr="0" compatLnSpc="1">
              <a:prstTxWarp prst="textNoShape">
                <a:avLst/>
              </a:prstTxWarp>
            </a:bodyPr>
            <a:lstStyle/>
            <a:p>
              <a:pPr defTabSz="1300460" fontAlgn="base" latinLnBrk="1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982" dirty="0">
                  <a:latin typeface="Algerian" pitchFamily="82" charset="0"/>
                  <a:ea typeface="+mj-ea"/>
                  <a:cs typeface="+mj-cs"/>
                </a:rPr>
                <a:t>Space </a:t>
              </a:r>
              <a:r>
                <a:rPr kumimoji="1" lang="en-US" altLang="ko-KR" sz="3982" dirty="0" err="1">
                  <a:latin typeface="Algerian" pitchFamily="82" charset="0"/>
                  <a:ea typeface="+mj-ea"/>
                  <a:cs typeface="+mj-cs"/>
                </a:rPr>
                <a:t>noncommutativity</a:t>
              </a:r>
              <a:endParaRPr kumimoji="1" lang="en-US" altLang="ko-KR" sz="3982" dirty="0">
                <a:latin typeface="Algerian" pitchFamily="82" charset="0"/>
                <a:ea typeface="+mj-ea"/>
                <a:cs typeface="+mj-cs"/>
              </a:endParaRPr>
            </a:p>
          </p:txBody>
        </p:sp>
        <p:sp>
          <p:nvSpPr>
            <p:cNvPr id="8" name="제목 1"/>
            <p:cNvSpPr txBox="1">
              <a:spLocks/>
            </p:cNvSpPr>
            <p:nvPr/>
          </p:nvSpPr>
          <p:spPr bwMode="auto">
            <a:xfrm>
              <a:off x="0" y="0"/>
              <a:ext cx="2357422" cy="7143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50800" dir="5400000" algn="ctr" rotWithShape="0">
                <a:srgbClr val="000000">
                  <a:alpha val="27000"/>
                </a:srgbClr>
              </a:outerShdw>
            </a:effectLst>
          </p:spPr>
          <p:txBody>
            <a:bodyPr vert="horz" wrap="square" lIns="130048" tIns="65024" rIns="130048" bIns="65024" numCol="1" anchor="ctr" anchorCtr="0" compatLnSpc="1">
              <a:prstTxWarp prst="textNoShape">
                <a:avLst/>
              </a:prstTxWarp>
            </a:bodyPr>
            <a:lstStyle/>
            <a:p>
              <a:pPr defTabSz="1300460" fontAlgn="base" latinLnBrk="1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551" dirty="0">
                  <a:latin typeface="Algerian" pitchFamily="82" charset="0"/>
                  <a:ea typeface="+mj-ea"/>
                  <a:cs typeface="+mj-cs"/>
                </a:rPr>
                <a:t>Introduction to </a:t>
              </a:r>
              <a:r>
                <a:rPr kumimoji="1" lang="en-US" altLang="ko-KR" sz="4551" dirty="0" err="1">
                  <a:latin typeface="Algerian" pitchFamily="82" charset="0"/>
                  <a:ea typeface="+mj-ea"/>
                  <a:cs typeface="+mj-cs"/>
                </a:rPr>
                <a:t>noncommutativity</a:t>
              </a:r>
              <a:endParaRPr kumimoji="1" lang="en-US" altLang="ko-KR" sz="4551" dirty="0">
                <a:latin typeface="Algerian" pitchFamily="82" charset="0"/>
                <a:ea typeface="+mj-ea"/>
                <a:cs typeface="+mj-cs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828767" y="7010416"/>
            <a:ext cx="10058470" cy="967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44" b="1" dirty="0">
                <a:latin typeface="Times New Roman" pitchFamily="18" charset="0"/>
                <a:cs typeface="Times New Roman" pitchFamily="18" charset="0"/>
              </a:rPr>
              <a:t>If the height of the stair increases as the distance in y, </a:t>
            </a:r>
          </a:p>
          <a:p>
            <a:r>
              <a:rPr lang="en-US" sz="2844" b="1" dirty="0">
                <a:latin typeface="Times New Roman" pitchFamily="18" charset="0"/>
                <a:cs typeface="Times New Roman" pitchFamily="18" charset="0"/>
              </a:rPr>
              <a:t>we may have </a:t>
            </a:r>
            <a:endParaRPr lang="ko-KR" altLang="en-US" sz="2844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45802" y="8005115"/>
            <a:ext cx="3149622" cy="61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[x , y]= </a:t>
            </a:r>
            <a:r>
              <a:rPr lang="en-US" altLang="ko-KR" sz="3413" b="1" dirty="0" err="1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i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 y</a:t>
            </a:r>
            <a:r>
              <a:rPr lang="en-US" altLang="ko-KR" sz="3413" b="1" dirty="0">
                <a:solidFill>
                  <a:srgbClr val="FF0000"/>
                </a:solidFill>
                <a:latin typeface="Mathematica1" pitchFamily="2" charset="2"/>
                <a:sym typeface="Wingdings" pitchFamily="2" charset="2"/>
              </a:rPr>
              <a:t> </a:t>
            </a:r>
            <a:r>
              <a:rPr lang="en-US" altLang="ko-KR" sz="3413" b="1" dirty="0">
                <a:latin typeface="Monotype Corsiva" pitchFamily="66" charset="0"/>
                <a:sym typeface="Wingdings" pitchFamily="2" charset="2"/>
              </a:rPr>
              <a:t>   </a:t>
            </a:r>
            <a:r>
              <a:rPr lang="en-US" altLang="ko-KR" sz="3413" b="1" dirty="0">
                <a:latin typeface="Monotype Corsiva" pitchFamily="66" charset="0"/>
              </a:rPr>
              <a:t>  </a:t>
            </a:r>
            <a:endParaRPr lang="ko-KR" altLang="en-US" sz="3413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0435"/>
      </p:ext>
    </p:ext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6E6B090-120F-A942-B93F-0A6DCEAF0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109" y="750323"/>
            <a:ext cx="9613221" cy="298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08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491644" y="6169745"/>
            <a:ext cx="8021511" cy="166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>
                <a:latin typeface="Verdana" pitchFamily="34" charset="0"/>
              </a:rPr>
              <a:t>Thanks to C Rim, I succeeded to extend my research boundary very much!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 rot="21187374">
            <a:off x="609559" y="3136471"/>
            <a:ext cx="1178563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Algerian" pitchFamily="82" charset="0"/>
              </a:rPr>
              <a:t>Holographic dark energy,</a:t>
            </a:r>
          </a:p>
          <a:p>
            <a:pPr algn="ctr"/>
            <a:r>
              <a:rPr lang="en-US" altLang="ko-KR" sz="2400" b="1" dirty="0">
                <a:latin typeface="Algerian" pitchFamily="82" charset="0"/>
              </a:rPr>
              <a:t>Scalar field dark matter,</a:t>
            </a:r>
          </a:p>
          <a:p>
            <a:pPr algn="ctr"/>
            <a:r>
              <a:rPr lang="en-US" altLang="ko-KR" sz="2400" b="1" dirty="0">
                <a:latin typeface="Algerian" pitchFamily="82" charset="0"/>
              </a:rPr>
              <a:t>Gravity theory beyond general relativity,</a:t>
            </a:r>
          </a:p>
          <a:p>
            <a:pPr algn="ctr"/>
            <a:r>
              <a:rPr lang="en-US" altLang="ko-KR" sz="2400" b="1" dirty="0">
                <a:latin typeface="Algerian" pitchFamily="82" charset="0"/>
              </a:rPr>
              <a:t>Anisotropic matter and its applications,</a:t>
            </a:r>
          </a:p>
          <a:p>
            <a:pPr algn="ctr"/>
            <a:r>
              <a:rPr lang="en-US" altLang="ko-KR" sz="2400" b="1" dirty="0">
                <a:latin typeface="Algerian" pitchFamily="82" charset="0"/>
              </a:rPr>
              <a:t>Even Wormholes, </a:t>
            </a:r>
            <a:endParaRPr lang="ko-KR" altLang="en-US" sz="2400" b="1" dirty="0">
              <a:latin typeface="Algerian" pitchFamily="82" charset="0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412E6A7-2A00-9F4E-8C3F-63275AFF1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633" y="1512070"/>
            <a:ext cx="9586516" cy="617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>
                <a:latin typeface="Verdana" pitchFamily="34" charset="0"/>
              </a:rPr>
              <a:t>After that, I am working on </a:t>
            </a:r>
          </a:p>
        </p:txBody>
      </p:sp>
    </p:spTree>
    <p:extLst>
      <p:ext uri="{BB962C8B-B14F-4D97-AF65-F5344CB8AC3E}">
        <p14:creationId xmlns:p14="http://schemas.microsoft.com/office/powerpoint/2010/main" val="1128241587"/>
      </p:ext>
    </p:extLst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SSI_20170204110640_V.jpg" descr="SSI_20170204110640_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567777">
            <a:off x="2113699" y="2611739"/>
            <a:ext cx="8075663" cy="5830833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Regular wormholes in general relativity"/>
          <p:cNvSpPr txBox="1">
            <a:spLocks noGrp="1"/>
          </p:cNvSpPr>
          <p:nvPr>
            <p:ph type="title"/>
          </p:nvPr>
        </p:nvSpPr>
        <p:spPr>
          <a:xfrm>
            <a:off x="34875" y="970152"/>
            <a:ext cx="12935050" cy="1641484"/>
          </a:xfrm>
          <a:prstGeom prst="rect">
            <a:avLst/>
          </a:prstGeom>
          <a:blipFill>
            <a:blip r:embed="rId3"/>
          </a:blipFill>
          <a:ln w="9525">
            <a:round/>
          </a:ln>
        </p:spPr>
        <p:txBody>
          <a:bodyPr>
            <a:normAutofit fontScale="90000"/>
          </a:bodyPr>
          <a:lstStyle>
            <a:lvl1pPr>
              <a:defRPr sz="5200" b="1">
                <a:solidFill>
                  <a:srgbClr val="F5F8EB"/>
                </a:solidFill>
              </a:defRPr>
            </a:lvl1pPr>
          </a:lstStyle>
          <a:p>
            <a:r>
              <a:rPr lang="en-US" dirty="0"/>
              <a:t>Temperatures for Closed and wormhole spacetimes</a:t>
            </a:r>
            <a:endParaRPr dirty="0"/>
          </a:p>
        </p:txBody>
      </p:sp>
      <p:sp>
        <p:nvSpPr>
          <p:cNvPr id="146" name="KNUT. Hyeong-Chan Kim"/>
          <p:cNvSpPr txBox="1">
            <a:spLocks noGrp="1"/>
          </p:cNvSpPr>
          <p:nvPr>
            <p:ph type="body" sz="quarter" idx="1"/>
          </p:nvPr>
        </p:nvSpPr>
        <p:spPr>
          <a:xfrm>
            <a:off x="6510238" y="8511604"/>
            <a:ext cx="6291362" cy="959992"/>
          </a:xfrm>
          <a:prstGeom prst="rect">
            <a:avLst/>
          </a:prstGeom>
        </p:spPr>
        <p:txBody>
          <a:bodyPr/>
          <a:lstStyle>
            <a:lvl1pPr>
              <a:defRPr sz="4000" i="0">
                <a:solidFill>
                  <a:srgbClr val="000000"/>
                </a:solidFill>
                <a:latin typeface="궁서체"/>
                <a:ea typeface="궁서체"/>
                <a:cs typeface="궁서체"/>
                <a:sym typeface="궁서체"/>
              </a:defRPr>
            </a:lvl1pPr>
          </a:lstStyle>
          <a:p>
            <a:r>
              <a:t>KNUT. Hyeong-Chan Kim</a:t>
            </a:r>
          </a:p>
        </p:txBody>
      </p:sp>
      <p:sp>
        <p:nvSpPr>
          <p:cNvPr id="147" name="텍스트"/>
          <p:cNvSpPr txBox="1"/>
          <p:nvPr/>
        </p:nvSpPr>
        <p:spPr>
          <a:xfrm>
            <a:off x="5836244" y="4584699"/>
            <a:ext cx="1332312" cy="584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endParaRPr/>
          </a:p>
        </p:txBody>
      </p:sp>
      <p:sp>
        <p:nvSpPr>
          <p:cNvPr id="148" name="https://www.space.com/20881-wormholes.html"/>
          <p:cNvSpPr txBox="1"/>
          <p:nvPr/>
        </p:nvSpPr>
        <p:spPr>
          <a:xfrm>
            <a:off x="2125085" y="7694596"/>
            <a:ext cx="535103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>
                <a:solidFill>
                  <a:srgbClr val="FFF6EC"/>
                </a:solidFill>
              </a:defRPr>
            </a:lvl1pPr>
          </a:lstStyle>
          <a:p>
            <a:r>
              <a:t>https://www.space.com/20881-wormholes.html</a:t>
            </a:r>
          </a:p>
        </p:txBody>
      </p:sp>
      <p:sp>
        <p:nvSpPr>
          <p:cNvPr id="149" name="ER=EPR"/>
          <p:cNvSpPr/>
          <p:nvPr/>
        </p:nvSpPr>
        <p:spPr>
          <a:xfrm rot="20943856">
            <a:off x="9004523" y="2857500"/>
            <a:ext cx="1693516" cy="584200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t>ER=EPR</a:t>
            </a:r>
          </a:p>
        </p:txBody>
      </p:sp>
      <p:pic>
        <p:nvPicPr>
          <p:cNvPr id="150" name="스크린샷 2019-03-29 오전 12.54.52.png" descr="스크린샷 2019-03-29 오전 12.54.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0730">
            <a:off x="288428" y="4117975"/>
            <a:ext cx="5351029" cy="1458352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Modified gravity"/>
          <p:cNvSpPr/>
          <p:nvPr/>
        </p:nvSpPr>
        <p:spPr>
          <a:xfrm rot="1613113">
            <a:off x="9152780" y="5574694"/>
            <a:ext cx="2149278" cy="1111648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t>Modified gravity</a:t>
            </a:r>
          </a:p>
        </p:txBody>
      </p:sp>
      <p:sp>
        <p:nvSpPr>
          <p:cNvPr id="152" name="arXiv:1905.10050[JCAP09(2019)001] HC, Y Lee…"/>
          <p:cNvSpPr txBox="1"/>
          <p:nvPr/>
        </p:nvSpPr>
        <p:spPr>
          <a:xfrm>
            <a:off x="290766" y="8458199"/>
            <a:ext cx="6336954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/>
            </a:pPr>
            <a:r>
              <a:t>arXiv:1905.10050[JCAP09(2019)001] HC, Y Lee</a:t>
            </a:r>
          </a:p>
          <a:p>
            <a:pPr>
              <a:defRPr sz="2400"/>
            </a:pPr>
            <a:r>
              <a:t>arXiv:1911.00425 HC</a:t>
            </a:r>
          </a:p>
        </p:txBody>
      </p:sp>
      <p:sp>
        <p:nvSpPr>
          <p:cNvPr id="153" name="1992-11…"/>
          <p:cNvSpPr txBox="1"/>
          <p:nvPr/>
        </p:nvSpPr>
        <p:spPr>
          <a:xfrm>
            <a:off x="11271299" y="3292231"/>
            <a:ext cx="1282602" cy="254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/>
            </a:pPr>
            <a:r>
              <a:t>1992-11</a:t>
            </a:r>
          </a:p>
          <a:p>
            <a:pPr>
              <a:defRPr sz="2400"/>
            </a:pPr>
            <a:r>
              <a:t>1999-22</a:t>
            </a:r>
          </a:p>
          <a:p>
            <a:pPr>
              <a:defRPr sz="2400"/>
            </a:pPr>
            <a:r>
              <a:t>2010-40</a:t>
            </a:r>
          </a:p>
          <a:p>
            <a:pPr>
              <a:defRPr sz="2400"/>
            </a:pPr>
            <a:r>
              <a:t>2018-115</a:t>
            </a:r>
          </a:p>
          <a:p>
            <a:pPr>
              <a:defRPr sz="2400"/>
            </a:pPr>
            <a:r>
              <a:t>2019-134</a:t>
            </a:r>
          </a:p>
          <a:p>
            <a:pPr>
              <a:defRPr sz="2400"/>
            </a:pPr>
            <a:r>
              <a:t>2020-16</a:t>
            </a:r>
          </a:p>
        </p:txBody>
      </p:sp>
      <p:sp>
        <p:nvSpPr>
          <p:cNvPr id="154" name="2020년 2월 11일"/>
          <p:cNvSpPr txBox="1"/>
          <p:nvPr/>
        </p:nvSpPr>
        <p:spPr>
          <a:xfrm>
            <a:off x="9357716" y="337482"/>
            <a:ext cx="3077767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2020년 2월 </a:t>
            </a:r>
            <a:r>
              <a:rPr lang="en-US" altLang="ko-KR" dirty="0"/>
              <a:t>26</a:t>
            </a:r>
            <a:r>
              <a:rPr dirty="0"/>
              <a:t>일 </a:t>
            </a:r>
          </a:p>
        </p:txBody>
      </p:sp>
    </p:spTree>
    <p:extLst>
      <p:ext uri="{BB962C8B-B14F-4D97-AF65-F5344CB8AC3E}">
        <p14:creationId xmlns:p14="http://schemas.microsoft.com/office/powerpoint/2010/main" val="410579996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raversable wormhole, terminology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Zeroth law of thermodynamics in the presence of gravity</a:t>
            </a:r>
            <a:r>
              <a:rPr sz="3600" dirty="0"/>
              <a:t> </a:t>
            </a:r>
          </a:p>
        </p:txBody>
      </p:sp>
      <p:sp>
        <p:nvSpPr>
          <p:cNvPr id="163" name="A spacelike section of wormhole spacetime"/>
          <p:cNvSpPr txBox="1"/>
          <p:nvPr/>
        </p:nvSpPr>
        <p:spPr>
          <a:xfrm>
            <a:off x="1063021" y="1091406"/>
            <a:ext cx="7529305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altLang="ko-KR" dirty="0"/>
              <a:t>0</a:t>
            </a:r>
            <a:r>
              <a:rPr lang="en-US" altLang="ko-KR" baseline="30000" dirty="0"/>
              <a:t>th</a:t>
            </a:r>
            <a:r>
              <a:rPr lang="en-US" altLang="ko-KR" dirty="0"/>
              <a:t> law is the transitive relation </a:t>
            </a:r>
            <a:br>
              <a:rPr lang="en-US" altLang="ko-KR" dirty="0"/>
            </a:br>
            <a:r>
              <a:rPr lang="en-US" altLang="ko-KR" dirty="0"/>
              <a:t>between systems in thermal equilibrium.</a:t>
            </a:r>
            <a:endParaRPr dirty="0"/>
          </a:p>
        </p:txBody>
      </p:sp>
      <p:sp>
        <p:nvSpPr>
          <p:cNvPr id="164" name="Length of the handle does  not depend on the distance btw…"/>
          <p:cNvSpPr txBox="1"/>
          <p:nvPr/>
        </p:nvSpPr>
        <p:spPr>
          <a:xfrm>
            <a:off x="764062" y="2844837"/>
            <a:ext cx="4275209" cy="533479"/>
          </a:xfrm>
          <a:prstGeom prst="rect">
            <a:avLst/>
          </a:prstGeom>
          <a:solidFill>
            <a:schemeClr val="accent2">
              <a:hueOff val="-362367"/>
              <a:satOff val="12749"/>
              <a:lumOff val="14721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 b="1">
                <a:solidFill>
                  <a:srgbClr val="773B41"/>
                </a:solidFill>
              </a:defRPr>
            </a:pPr>
            <a:r>
              <a:rPr lang="en-US" sz="2800" dirty="0"/>
              <a:t>In the presence of gravity</a:t>
            </a:r>
            <a:endParaRPr sz="2800" dirty="0"/>
          </a:p>
        </p:txBody>
      </p:sp>
      <p:pic>
        <p:nvPicPr>
          <p:cNvPr id="168" name="Outside 1 Outside 1" descr="Outside 1 Outsid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826871" y="997489"/>
            <a:ext cx="2701100" cy="1288510"/>
          </a:xfrm>
          <a:prstGeom prst="rect">
            <a:avLst/>
          </a:prstGeom>
          <a:effectLst/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444013F-5657-C44A-B8D2-D90ED7913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582" y="1145077"/>
            <a:ext cx="2210898" cy="953721"/>
          </a:xfrm>
          <a:prstGeom prst="rect">
            <a:avLst/>
          </a:prstGeom>
        </p:spPr>
      </p:pic>
      <p:sp>
        <p:nvSpPr>
          <p:cNvPr id="18" name="A spacelike section of wormhole spacetime">
            <a:extLst>
              <a:ext uri="{FF2B5EF4-FFF2-40B4-BE49-F238E27FC236}">
                <a16:creationId xmlns:a16="http://schemas.microsoft.com/office/drawing/2014/main" id="{A9CF19F2-809C-9042-A8BD-C45855366ED7}"/>
              </a:ext>
            </a:extLst>
          </p:cNvPr>
          <p:cNvSpPr txBox="1"/>
          <p:nvPr/>
        </p:nvSpPr>
        <p:spPr>
          <a:xfrm>
            <a:off x="576701" y="3522068"/>
            <a:ext cx="12104276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altLang="ko-KR" sz="2800" dirty="0"/>
              <a:t>The </a:t>
            </a:r>
            <a:r>
              <a:rPr lang="en-US" altLang="ko-KR" sz="2800" b="1" dirty="0"/>
              <a:t>local temperature</a:t>
            </a:r>
            <a:r>
              <a:rPr lang="en-US" altLang="ko-KR" sz="2800" dirty="0"/>
              <a:t> of a macroscopic system is position dependent</a:t>
            </a:r>
            <a:br>
              <a:rPr lang="en-US" altLang="ko-KR" sz="2800" dirty="0"/>
            </a:br>
            <a:r>
              <a:rPr lang="en-US" altLang="ko-KR" sz="2800" dirty="0"/>
              <a:t>because of the gravitational </a:t>
            </a:r>
            <a:r>
              <a:rPr lang="en-US" altLang="ko-KR" sz="2800" b="1" dirty="0"/>
              <a:t>redshift</a:t>
            </a:r>
            <a:r>
              <a:rPr lang="en-US" altLang="ko-KR" sz="2800" dirty="0"/>
              <a:t> and the gravitational </a:t>
            </a:r>
            <a:r>
              <a:rPr lang="en-US" altLang="ko-KR" sz="2800" b="1" dirty="0"/>
              <a:t>potential</a:t>
            </a:r>
            <a:r>
              <a:rPr lang="en-US" altLang="ko-KR" sz="2800" dirty="0"/>
              <a:t> energy </a:t>
            </a:r>
            <a:br>
              <a:rPr lang="en-US" altLang="ko-KR" sz="2800" dirty="0"/>
            </a:br>
            <a:r>
              <a:rPr lang="en-US" altLang="ko-KR" sz="2800" dirty="0"/>
              <a:t>of self-gravitating system. </a:t>
            </a:r>
            <a:endParaRPr sz="2800" dirty="0"/>
          </a:p>
        </p:txBody>
      </p:sp>
      <p:pic>
        <p:nvPicPr>
          <p:cNvPr id="9" name="그림 8" descr="File:Sun Star.svg - Wikipedia">
            <a:extLst>
              <a:ext uri="{FF2B5EF4-FFF2-40B4-BE49-F238E27FC236}">
                <a16:creationId xmlns:a16="http://schemas.microsoft.com/office/drawing/2014/main" id="{F06C3B9C-5A0B-CD41-B791-AE3847C4B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0326" y="4912248"/>
            <a:ext cx="3305157" cy="314153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59AA85A-0036-BF4C-BE5A-21E23D43CE45}"/>
              </a:ext>
            </a:extLst>
          </p:cNvPr>
          <p:cNvSpPr/>
          <p:nvPr/>
        </p:nvSpPr>
        <p:spPr>
          <a:xfrm>
            <a:off x="1741839" y="6144255"/>
            <a:ext cx="702129" cy="533479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T</a:t>
            </a:r>
            <a:r>
              <a:rPr kumimoji="0" lang="en-US" altLang="ko-KR" sz="2800" b="1" i="0" u="none" strike="noStrike" cap="none" spc="0" normalizeH="0" baseline="-2500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1</a:t>
            </a:r>
            <a:endParaRPr kumimoji="0" lang="ko-KR" altLang="en-US" sz="28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5577A2F-CBC0-B642-832B-08BD220C4F24}"/>
              </a:ext>
            </a:extLst>
          </p:cNvPr>
          <p:cNvSpPr/>
          <p:nvPr/>
        </p:nvSpPr>
        <p:spPr>
          <a:xfrm>
            <a:off x="2748643" y="6762300"/>
            <a:ext cx="696686" cy="533479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800" b="1" dirty="0">
                <a:solidFill>
                  <a:schemeClr val="tx1"/>
                </a:solidFill>
              </a:rPr>
              <a:t>T</a:t>
            </a:r>
            <a:r>
              <a:rPr lang="en-US" altLang="ko-KR" sz="2800" b="1" baseline="-25000" dirty="0">
                <a:solidFill>
                  <a:schemeClr val="tx1"/>
                </a:solidFill>
              </a:rPr>
              <a:t>2</a:t>
            </a:r>
            <a:endParaRPr lang="ko-KR" altLang="en-US" sz="2800" b="1" baseline="-25000" dirty="0">
              <a:solidFill>
                <a:schemeClr val="tx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387048F-3508-F447-8A09-810BF42CD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431" y="8188310"/>
            <a:ext cx="1696944" cy="488950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B17672F3-5782-E346-B40C-721DF4C5C5B1}"/>
              </a:ext>
            </a:extLst>
          </p:cNvPr>
          <p:cNvGrpSpPr/>
          <p:nvPr/>
        </p:nvGrpSpPr>
        <p:grpSpPr>
          <a:xfrm>
            <a:off x="5225277" y="5916497"/>
            <a:ext cx="1120411" cy="1691606"/>
            <a:chOff x="5381989" y="6193314"/>
            <a:chExt cx="1120411" cy="1691606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B7351E59-173B-A048-B7E5-5C0DD89064A2}"/>
                </a:ext>
              </a:extLst>
            </p:cNvPr>
            <p:cNvGrpSpPr/>
            <p:nvPr/>
          </p:nvGrpSpPr>
          <p:grpSpPr>
            <a:xfrm>
              <a:off x="5381989" y="6765746"/>
              <a:ext cx="1120411" cy="1119174"/>
              <a:chOff x="5224370" y="5476097"/>
              <a:chExt cx="1120411" cy="1119174"/>
            </a:xfrm>
          </p:grpSpPr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88899F46-EDB9-6143-9898-40FCD9197C01}"/>
                  </a:ext>
                </a:extLst>
              </p:cNvPr>
              <p:cNvGrpSpPr/>
              <p:nvPr/>
            </p:nvGrpSpPr>
            <p:grpSpPr>
              <a:xfrm>
                <a:off x="5341926" y="5567384"/>
                <a:ext cx="952857" cy="939433"/>
                <a:chOff x="5699734" y="7261279"/>
                <a:chExt cx="1867256" cy="1836337"/>
              </a:xfrm>
            </p:grpSpPr>
            <p:sp>
              <p:nvSpPr>
                <p:cNvPr id="58" name="타원 57">
                  <a:extLst>
                    <a:ext uri="{FF2B5EF4-FFF2-40B4-BE49-F238E27FC236}">
                      <a16:creationId xmlns:a16="http://schemas.microsoft.com/office/drawing/2014/main" id="{E6B209BF-5E40-D145-B0F8-08357B8AB5CE}"/>
                    </a:ext>
                  </a:extLst>
                </p:cNvPr>
                <p:cNvSpPr/>
                <p:nvPr/>
              </p:nvSpPr>
              <p:spPr>
                <a:xfrm>
                  <a:off x="6255025" y="8796872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8" name="타원 67">
                  <a:extLst>
                    <a:ext uri="{FF2B5EF4-FFF2-40B4-BE49-F238E27FC236}">
                      <a16:creationId xmlns:a16="http://schemas.microsoft.com/office/drawing/2014/main" id="{85B25D2E-0253-0643-8871-98E5BB7670EF}"/>
                    </a:ext>
                  </a:extLst>
                </p:cNvPr>
                <p:cNvSpPr/>
                <p:nvPr/>
              </p:nvSpPr>
              <p:spPr>
                <a:xfrm>
                  <a:off x="6155343" y="8395158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6" name="타원 65">
                  <a:extLst>
                    <a:ext uri="{FF2B5EF4-FFF2-40B4-BE49-F238E27FC236}">
                      <a16:creationId xmlns:a16="http://schemas.microsoft.com/office/drawing/2014/main" id="{595A17DF-F2DB-9547-826B-C91D1535CB68}"/>
                    </a:ext>
                  </a:extLst>
                </p:cNvPr>
                <p:cNvSpPr/>
                <p:nvPr/>
              </p:nvSpPr>
              <p:spPr>
                <a:xfrm>
                  <a:off x="6738445" y="7956691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9" name="타원 38">
                  <a:extLst>
                    <a:ext uri="{FF2B5EF4-FFF2-40B4-BE49-F238E27FC236}">
                      <a16:creationId xmlns:a16="http://schemas.microsoft.com/office/drawing/2014/main" id="{8DD89461-7B70-DE4A-9AA5-10F514DD0B17}"/>
                    </a:ext>
                  </a:extLst>
                </p:cNvPr>
                <p:cNvSpPr/>
                <p:nvPr/>
              </p:nvSpPr>
              <p:spPr>
                <a:xfrm>
                  <a:off x="6692347" y="7673008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4" name="타원 53">
                  <a:extLst>
                    <a:ext uri="{FF2B5EF4-FFF2-40B4-BE49-F238E27FC236}">
                      <a16:creationId xmlns:a16="http://schemas.microsoft.com/office/drawing/2014/main" id="{A2531DEF-7573-1145-97FD-AE2A363B1005}"/>
                    </a:ext>
                  </a:extLst>
                </p:cNvPr>
                <p:cNvSpPr/>
                <p:nvPr/>
              </p:nvSpPr>
              <p:spPr>
                <a:xfrm>
                  <a:off x="6806722" y="7744534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8" name="타원 47">
                  <a:extLst>
                    <a:ext uri="{FF2B5EF4-FFF2-40B4-BE49-F238E27FC236}">
                      <a16:creationId xmlns:a16="http://schemas.microsoft.com/office/drawing/2014/main" id="{8D87EDBA-3A73-284E-83EC-EF08A8FA08BA}"/>
                    </a:ext>
                  </a:extLst>
                </p:cNvPr>
                <p:cNvSpPr/>
                <p:nvPr/>
              </p:nvSpPr>
              <p:spPr>
                <a:xfrm>
                  <a:off x="6050805" y="7440349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6" name="타원 45">
                  <a:extLst>
                    <a:ext uri="{FF2B5EF4-FFF2-40B4-BE49-F238E27FC236}">
                      <a16:creationId xmlns:a16="http://schemas.microsoft.com/office/drawing/2014/main" id="{F06D4D8B-07D8-0D4E-BD36-AE6A78549DFC}"/>
                    </a:ext>
                  </a:extLst>
                </p:cNvPr>
                <p:cNvSpPr/>
                <p:nvPr/>
              </p:nvSpPr>
              <p:spPr>
                <a:xfrm>
                  <a:off x="6365222" y="7810731"/>
                  <a:ext cx="265043" cy="750173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i="0" u="none" strike="noStrike" cap="none" spc="0" normalizeH="0" baseline="0" dirty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13" name="타원 12">
                  <a:extLst>
                    <a:ext uri="{FF2B5EF4-FFF2-40B4-BE49-F238E27FC236}">
                      <a16:creationId xmlns:a16="http://schemas.microsoft.com/office/drawing/2014/main" id="{D8398D84-E3A7-3C48-9928-AD8330CDE7B2}"/>
                    </a:ext>
                  </a:extLst>
                </p:cNvPr>
                <p:cNvSpPr/>
                <p:nvPr/>
              </p:nvSpPr>
              <p:spPr>
                <a:xfrm>
                  <a:off x="5791200" y="7487478"/>
                  <a:ext cx="265043" cy="278296"/>
                </a:xfrm>
                <a:prstGeom prst="ellipse">
                  <a:avLst/>
                </a:prstGeom>
                <a:blipFill rotWithShape="1">
                  <a:blip r:embed="rId7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1" name="타원 30">
                  <a:extLst>
                    <a:ext uri="{FF2B5EF4-FFF2-40B4-BE49-F238E27FC236}">
                      <a16:creationId xmlns:a16="http://schemas.microsoft.com/office/drawing/2014/main" id="{5D8A5783-1956-B04E-8986-9FF3A1D38EA9}"/>
                    </a:ext>
                  </a:extLst>
                </p:cNvPr>
                <p:cNvSpPr/>
                <p:nvPr/>
              </p:nvSpPr>
              <p:spPr>
                <a:xfrm>
                  <a:off x="5943600" y="7639878"/>
                  <a:ext cx="265043" cy="278296"/>
                </a:xfrm>
                <a:prstGeom prst="ellipse">
                  <a:avLst/>
                </a:prstGeom>
                <a:blipFill rotWithShape="1">
                  <a:blip r:embed="rId7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2" name="타원 31">
                  <a:extLst>
                    <a:ext uri="{FF2B5EF4-FFF2-40B4-BE49-F238E27FC236}">
                      <a16:creationId xmlns:a16="http://schemas.microsoft.com/office/drawing/2014/main" id="{E01F61F6-8ED5-A44A-B48A-955595016CE0}"/>
                    </a:ext>
                  </a:extLst>
                </p:cNvPr>
                <p:cNvSpPr/>
                <p:nvPr/>
              </p:nvSpPr>
              <p:spPr>
                <a:xfrm>
                  <a:off x="6387547" y="7368208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3" name="타원 32">
                  <a:extLst>
                    <a:ext uri="{FF2B5EF4-FFF2-40B4-BE49-F238E27FC236}">
                      <a16:creationId xmlns:a16="http://schemas.microsoft.com/office/drawing/2014/main" id="{F0A0C559-954B-A64D-9686-441602CF0646}"/>
                    </a:ext>
                  </a:extLst>
                </p:cNvPr>
                <p:cNvSpPr/>
                <p:nvPr/>
              </p:nvSpPr>
              <p:spPr>
                <a:xfrm>
                  <a:off x="6533321" y="7715450"/>
                  <a:ext cx="265043" cy="278296"/>
                </a:xfrm>
                <a:prstGeom prst="ellipse">
                  <a:avLst/>
                </a:prstGeom>
                <a:blipFill rotWithShape="1">
                  <a:blip r:embed="rId7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4" name="타원 33">
                  <a:extLst>
                    <a:ext uri="{FF2B5EF4-FFF2-40B4-BE49-F238E27FC236}">
                      <a16:creationId xmlns:a16="http://schemas.microsoft.com/office/drawing/2014/main" id="{BF50A12D-C26A-CA4F-9EB4-5C7569F83775}"/>
                    </a:ext>
                  </a:extLst>
                </p:cNvPr>
                <p:cNvSpPr/>
                <p:nvPr/>
              </p:nvSpPr>
              <p:spPr>
                <a:xfrm>
                  <a:off x="7056931" y="7715450"/>
                  <a:ext cx="265043" cy="278296"/>
                </a:xfrm>
                <a:prstGeom prst="ellipse">
                  <a:avLst/>
                </a:prstGeom>
                <a:blipFill rotWithShape="1">
                  <a:blip r:embed="rId7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5" name="타원 34">
                  <a:extLst>
                    <a:ext uri="{FF2B5EF4-FFF2-40B4-BE49-F238E27FC236}">
                      <a16:creationId xmlns:a16="http://schemas.microsoft.com/office/drawing/2014/main" id="{1C87F4D4-7D73-D14F-9EF1-00372C572C03}"/>
                    </a:ext>
                  </a:extLst>
                </p:cNvPr>
                <p:cNvSpPr/>
                <p:nvPr/>
              </p:nvSpPr>
              <p:spPr>
                <a:xfrm>
                  <a:off x="6357731" y="8058751"/>
                  <a:ext cx="265043" cy="278296"/>
                </a:xfrm>
                <a:prstGeom prst="ellipse">
                  <a:avLst/>
                </a:prstGeom>
                <a:blipFill rotWithShape="1">
                  <a:blip r:embed="rId7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6" name="타원 35">
                  <a:extLst>
                    <a:ext uri="{FF2B5EF4-FFF2-40B4-BE49-F238E27FC236}">
                      <a16:creationId xmlns:a16="http://schemas.microsoft.com/office/drawing/2014/main" id="{CBBD8DEA-3C3A-8247-8050-D12666830BA3}"/>
                    </a:ext>
                  </a:extLst>
                </p:cNvPr>
                <p:cNvSpPr/>
                <p:nvPr/>
              </p:nvSpPr>
              <p:spPr>
                <a:xfrm>
                  <a:off x="6581435" y="8132894"/>
                  <a:ext cx="265043" cy="278296"/>
                </a:xfrm>
                <a:prstGeom prst="ellipse">
                  <a:avLst/>
                </a:prstGeom>
                <a:blipFill rotWithShape="1">
                  <a:blip r:embed="rId7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7" name="타원 36">
                  <a:extLst>
                    <a:ext uri="{FF2B5EF4-FFF2-40B4-BE49-F238E27FC236}">
                      <a16:creationId xmlns:a16="http://schemas.microsoft.com/office/drawing/2014/main" id="{61F4149A-C941-9245-A5C7-A179E6A39E98}"/>
                    </a:ext>
                  </a:extLst>
                </p:cNvPr>
                <p:cNvSpPr/>
                <p:nvPr/>
              </p:nvSpPr>
              <p:spPr>
                <a:xfrm>
                  <a:off x="6858000" y="8554278"/>
                  <a:ext cx="265043" cy="278296"/>
                </a:xfrm>
                <a:prstGeom prst="ellipse">
                  <a:avLst/>
                </a:prstGeom>
                <a:blipFill rotWithShape="1">
                  <a:blip r:embed="rId7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38" name="타원 37">
                  <a:extLst>
                    <a:ext uri="{FF2B5EF4-FFF2-40B4-BE49-F238E27FC236}">
                      <a16:creationId xmlns:a16="http://schemas.microsoft.com/office/drawing/2014/main" id="{C4EFFDAB-DFB9-C54E-93B5-823ED95357F5}"/>
                    </a:ext>
                  </a:extLst>
                </p:cNvPr>
                <p:cNvSpPr/>
                <p:nvPr/>
              </p:nvSpPr>
              <p:spPr>
                <a:xfrm>
                  <a:off x="5916305" y="7869734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0" name="타원 39">
                  <a:extLst>
                    <a:ext uri="{FF2B5EF4-FFF2-40B4-BE49-F238E27FC236}">
                      <a16:creationId xmlns:a16="http://schemas.microsoft.com/office/drawing/2014/main" id="{D2D22B9E-56C1-C141-8E03-22292A9506D9}"/>
                    </a:ext>
                  </a:extLst>
                </p:cNvPr>
                <p:cNvSpPr/>
                <p:nvPr/>
              </p:nvSpPr>
              <p:spPr>
                <a:xfrm>
                  <a:off x="6844747" y="7825408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1" name="타원 40">
                  <a:extLst>
                    <a:ext uri="{FF2B5EF4-FFF2-40B4-BE49-F238E27FC236}">
                      <a16:creationId xmlns:a16="http://schemas.microsoft.com/office/drawing/2014/main" id="{DC1555F3-B3E0-B044-9260-CC0EE4703A63}"/>
                    </a:ext>
                  </a:extLst>
                </p:cNvPr>
                <p:cNvSpPr/>
                <p:nvPr/>
              </p:nvSpPr>
              <p:spPr>
                <a:xfrm>
                  <a:off x="5739922" y="8185816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2" name="타원 41">
                  <a:extLst>
                    <a:ext uri="{FF2B5EF4-FFF2-40B4-BE49-F238E27FC236}">
                      <a16:creationId xmlns:a16="http://schemas.microsoft.com/office/drawing/2014/main" id="{41ED8229-30D8-9C40-A9A0-EB2CE57002AB}"/>
                    </a:ext>
                  </a:extLst>
                </p:cNvPr>
                <p:cNvSpPr/>
                <p:nvPr/>
              </p:nvSpPr>
              <p:spPr>
                <a:xfrm>
                  <a:off x="6516757" y="8554278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3" name="타원 42">
                  <a:extLst>
                    <a:ext uri="{FF2B5EF4-FFF2-40B4-BE49-F238E27FC236}">
                      <a16:creationId xmlns:a16="http://schemas.microsoft.com/office/drawing/2014/main" id="{B57F8D0C-9042-864C-89DE-6601EF12C9E4}"/>
                    </a:ext>
                  </a:extLst>
                </p:cNvPr>
                <p:cNvSpPr/>
                <p:nvPr/>
              </p:nvSpPr>
              <p:spPr>
                <a:xfrm>
                  <a:off x="7301947" y="8282608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4" name="타원 43">
                  <a:extLst>
                    <a:ext uri="{FF2B5EF4-FFF2-40B4-BE49-F238E27FC236}">
                      <a16:creationId xmlns:a16="http://schemas.microsoft.com/office/drawing/2014/main" id="{4F52C268-BB34-3342-BA65-7A0E6687A6C4}"/>
                    </a:ext>
                  </a:extLst>
                </p:cNvPr>
                <p:cNvSpPr/>
                <p:nvPr/>
              </p:nvSpPr>
              <p:spPr>
                <a:xfrm>
                  <a:off x="6990521" y="8256104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5" name="타원 44">
                  <a:extLst>
                    <a:ext uri="{FF2B5EF4-FFF2-40B4-BE49-F238E27FC236}">
                      <a16:creationId xmlns:a16="http://schemas.microsoft.com/office/drawing/2014/main" id="{FD8A3930-C481-304B-9EB6-755037E4F374}"/>
                    </a:ext>
                  </a:extLst>
                </p:cNvPr>
                <p:cNvSpPr/>
                <p:nvPr/>
              </p:nvSpPr>
              <p:spPr>
                <a:xfrm>
                  <a:off x="6705598" y="8336959"/>
                  <a:ext cx="265043" cy="278296"/>
                </a:xfrm>
                <a:prstGeom prst="ellipse">
                  <a:avLst/>
                </a:prstGeom>
                <a:solidFill>
                  <a:srgbClr val="FFFF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7" name="타원 46">
                  <a:extLst>
                    <a:ext uri="{FF2B5EF4-FFF2-40B4-BE49-F238E27FC236}">
                      <a16:creationId xmlns:a16="http://schemas.microsoft.com/office/drawing/2014/main" id="{06977DB9-6893-784A-92E9-8D24F9C519AA}"/>
                    </a:ext>
                  </a:extLst>
                </p:cNvPr>
                <p:cNvSpPr/>
                <p:nvPr/>
              </p:nvSpPr>
              <p:spPr>
                <a:xfrm>
                  <a:off x="6057826" y="8204333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49" name="타원 48">
                  <a:extLst>
                    <a:ext uri="{FF2B5EF4-FFF2-40B4-BE49-F238E27FC236}">
                      <a16:creationId xmlns:a16="http://schemas.microsoft.com/office/drawing/2014/main" id="{79783E96-013B-8349-ACE4-4EF9DB8D66E3}"/>
                    </a:ext>
                  </a:extLst>
                </p:cNvPr>
                <p:cNvSpPr/>
                <p:nvPr/>
              </p:nvSpPr>
              <p:spPr>
                <a:xfrm>
                  <a:off x="6760339" y="8002618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0" name="타원 49">
                  <a:extLst>
                    <a:ext uri="{FF2B5EF4-FFF2-40B4-BE49-F238E27FC236}">
                      <a16:creationId xmlns:a16="http://schemas.microsoft.com/office/drawing/2014/main" id="{270CB71A-4CCF-4E44-B170-453689E69D53}"/>
                    </a:ext>
                  </a:extLst>
                </p:cNvPr>
                <p:cNvSpPr/>
                <p:nvPr/>
              </p:nvSpPr>
              <p:spPr>
                <a:xfrm>
                  <a:off x="6223701" y="7639240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1" name="타원 50">
                  <a:extLst>
                    <a:ext uri="{FF2B5EF4-FFF2-40B4-BE49-F238E27FC236}">
                      <a16:creationId xmlns:a16="http://schemas.microsoft.com/office/drawing/2014/main" id="{0ADB5330-5A4D-3B49-B80C-FF3DD37C3901}"/>
                    </a:ext>
                  </a:extLst>
                </p:cNvPr>
                <p:cNvSpPr/>
                <p:nvPr/>
              </p:nvSpPr>
              <p:spPr>
                <a:xfrm>
                  <a:off x="6349522" y="7287334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2" name="타원 51">
                  <a:extLst>
                    <a:ext uri="{FF2B5EF4-FFF2-40B4-BE49-F238E27FC236}">
                      <a16:creationId xmlns:a16="http://schemas.microsoft.com/office/drawing/2014/main" id="{B661FE83-65C0-A142-A6B4-D2FE1A66FD56}"/>
                    </a:ext>
                  </a:extLst>
                </p:cNvPr>
                <p:cNvSpPr/>
                <p:nvPr/>
              </p:nvSpPr>
              <p:spPr>
                <a:xfrm>
                  <a:off x="6819900" y="7346253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3" name="타원 52">
                  <a:extLst>
                    <a:ext uri="{FF2B5EF4-FFF2-40B4-BE49-F238E27FC236}">
                      <a16:creationId xmlns:a16="http://schemas.microsoft.com/office/drawing/2014/main" id="{43E011D8-14DB-F547-94A3-2AF81C875F9E}"/>
                    </a:ext>
                  </a:extLst>
                </p:cNvPr>
                <p:cNvSpPr/>
                <p:nvPr/>
              </p:nvSpPr>
              <p:spPr>
                <a:xfrm>
                  <a:off x="5699734" y="7754806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5" name="타원 54">
                  <a:extLst>
                    <a:ext uri="{FF2B5EF4-FFF2-40B4-BE49-F238E27FC236}">
                      <a16:creationId xmlns:a16="http://schemas.microsoft.com/office/drawing/2014/main" id="{95DC7A42-1446-F345-BF6B-D1EE603C9AC2}"/>
                    </a:ext>
                  </a:extLst>
                </p:cNvPr>
                <p:cNvSpPr/>
                <p:nvPr/>
              </p:nvSpPr>
              <p:spPr>
                <a:xfrm>
                  <a:off x="6281525" y="8585983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6" name="타원 55">
                  <a:extLst>
                    <a:ext uri="{FF2B5EF4-FFF2-40B4-BE49-F238E27FC236}">
                      <a16:creationId xmlns:a16="http://schemas.microsoft.com/office/drawing/2014/main" id="{2B4AAE5F-61B2-8F47-9695-778CBF5A791F}"/>
                    </a:ext>
                  </a:extLst>
                </p:cNvPr>
                <p:cNvSpPr/>
                <p:nvPr/>
              </p:nvSpPr>
              <p:spPr>
                <a:xfrm>
                  <a:off x="7111522" y="8049334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7" name="타원 56">
                  <a:extLst>
                    <a:ext uri="{FF2B5EF4-FFF2-40B4-BE49-F238E27FC236}">
                      <a16:creationId xmlns:a16="http://schemas.microsoft.com/office/drawing/2014/main" id="{DDE61F4B-0C1E-834C-9449-797EB8D36255}"/>
                    </a:ext>
                  </a:extLst>
                </p:cNvPr>
                <p:cNvSpPr/>
                <p:nvPr/>
              </p:nvSpPr>
              <p:spPr>
                <a:xfrm>
                  <a:off x="6190347" y="7949879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59" name="타원 58">
                  <a:extLst>
                    <a:ext uri="{FF2B5EF4-FFF2-40B4-BE49-F238E27FC236}">
                      <a16:creationId xmlns:a16="http://schemas.microsoft.com/office/drawing/2014/main" id="{D9F4A28B-17B5-064D-910E-232AE1738B5C}"/>
                    </a:ext>
                  </a:extLst>
                </p:cNvPr>
                <p:cNvSpPr/>
                <p:nvPr/>
              </p:nvSpPr>
              <p:spPr>
                <a:xfrm>
                  <a:off x="7157903" y="8585983"/>
                  <a:ext cx="265043" cy="278296"/>
                </a:xfrm>
                <a:prstGeom prst="ellipse">
                  <a:avLst/>
                </a:pr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0" name="타원 59">
                  <a:extLst>
                    <a:ext uri="{FF2B5EF4-FFF2-40B4-BE49-F238E27FC236}">
                      <a16:creationId xmlns:a16="http://schemas.microsoft.com/office/drawing/2014/main" id="{9AC09C95-BD1A-FB4E-BCD1-D7C983192F44}"/>
                    </a:ext>
                  </a:extLst>
                </p:cNvPr>
                <p:cNvSpPr/>
                <p:nvPr/>
              </p:nvSpPr>
              <p:spPr>
                <a:xfrm>
                  <a:off x="5985080" y="8553039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1" name="타원 60">
                  <a:extLst>
                    <a:ext uri="{FF2B5EF4-FFF2-40B4-BE49-F238E27FC236}">
                      <a16:creationId xmlns:a16="http://schemas.microsoft.com/office/drawing/2014/main" id="{1E749665-8F07-8B46-983C-328CED5D1AA4}"/>
                    </a:ext>
                  </a:extLst>
                </p:cNvPr>
                <p:cNvSpPr/>
                <p:nvPr/>
              </p:nvSpPr>
              <p:spPr>
                <a:xfrm>
                  <a:off x="6572792" y="7261279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2" name="타원 61">
                  <a:extLst>
                    <a:ext uri="{FF2B5EF4-FFF2-40B4-BE49-F238E27FC236}">
                      <a16:creationId xmlns:a16="http://schemas.microsoft.com/office/drawing/2014/main" id="{59CA1095-16EE-AE47-8B71-A72E97BF9FC0}"/>
                    </a:ext>
                  </a:extLst>
                </p:cNvPr>
                <p:cNvSpPr/>
                <p:nvPr/>
              </p:nvSpPr>
              <p:spPr>
                <a:xfrm>
                  <a:off x="6128845" y="7347091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3" name="타원 62">
                  <a:extLst>
                    <a:ext uri="{FF2B5EF4-FFF2-40B4-BE49-F238E27FC236}">
                      <a16:creationId xmlns:a16="http://schemas.microsoft.com/office/drawing/2014/main" id="{D09EDCCD-FAA4-FE42-8F01-58526A19686B}"/>
                    </a:ext>
                  </a:extLst>
                </p:cNvPr>
                <p:cNvSpPr/>
                <p:nvPr/>
              </p:nvSpPr>
              <p:spPr>
                <a:xfrm>
                  <a:off x="7275307" y="7854598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4" name="타원 63">
                  <a:extLst>
                    <a:ext uri="{FF2B5EF4-FFF2-40B4-BE49-F238E27FC236}">
                      <a16:creationId xmlns:a16="http://schemas.microsoft.com/office/drawing/2014/main" id="{C7ED7F78-158B-FC44-921C-82551223158E}"/>
                    </a:ext>
                  </a:extLst>
                </p:cNvPr>
                <p:cNvSpPr/>
                <p:nvPr/>
              </p:nvSpPr>
              <p:spPr>
                <a:xfrm>
                  <a:off x="6910723" y="7571866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5" name="타원 64">
                  <a:extLst>
                    <a:ext uri="{FF2B5EF4-FFF2-40B4-BE49-F238E27FC236}">
                      <a16:creationId xmlns:a16="http://schemas.microsoft.com/office/drawing/2014/main" id="{6A79D32C-4603-F843-B4E1-7C8F7780193F}"/>
                    </a:ext>
                  </a:extLst>
                </p:cNvPr>
                <p:cNvSpPr/>
                <p:nvPr/>
              </p:nvSpPr>
              <p:spPr>
                <a:xfrm>
                  <a:off x="6586045" y="7804291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7" name="타원 66">
                  <a:extLst>
                    <a:ext uri="{FF2B5EF4-FFF2-40B4-BE49-F238E27FC236}">
                      <a16:creationId xmlns:a16="http://schemas.microsoft.com/office/drawing/2014/main" id="{55369091-71A7-7841-852F-9B98F76782C7}"/>
                    </a:ext>
                  </a:extLst>
                </p:cNvPr>
                <p:cNvSpPr/>
                <p:nvPr/>
              </p:nvSpPr>
              <p:spPr>
                <a:xfrm>
                  <a:off x="6890845" y="8109091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69" name="타원 68">
                  <a:extLst>
                    <a:ext uri="{FF2B5EF4-FFF2-40B4-BE49-F238E27FC236}">
                      <a16:creationId xmlns:a16="http://schemas.microsoft.com/office/drawing/2014/main" id="{A6493AA2-4B12-D44A-A709-42785A778824}"/>
                    </a:ext>
                  </a:extLst>
                </p:cNvPr>
                <p:cNvSpPr/>
                <p:nvPr/>
              </p:nvSpPr>
              <p:spPr>
                <a:xfrm>
                  <a:off x="7195645" y="8413891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70" name="타원 69">
                  <a:extLst>
                    <a:ext uri="{FF2B5EF4-FFF2-40B4-BE49-F238E27FC236}">
                      <a16:creationId xmlns:a16="http://schemas.microsoft.com/office/drawing/2014/main" id="{3AC5619E-0560-8B47-9216-E9572156BBE8}"/>
                    </a:ext>
                  </a:extLst>
                </p:cNvPr>
                <p:cNvSpPr/>
                <p:nvPr/>
              </p:nvSpPr>
              <p:spPr>
                <a:xfrm>
                  <a:off x="5704233" y="8009150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71" name="타원 70">
                  <a:extLst>
                    <a:ext uri="{FF2B5EF4-FFF2-40B4-BE49-F238E27FC236}">
                      <a16:creationId xmlns:a16="http://schemas.microsoft.com/office/drawing/2014/main" id="{3CD03BCA-7DA5-9644-BDD3-484A17D46C3E}"/>
                    </a:ext>
                  </a:extLst>
                </p:cNvPr>
                <p:cNvSpPr/>
                <p:nvPr/>
              </p:nvSpPr>
              <p:spPr>
                <a:xfrm>
                  <a:off x="6674200" y="8819320"/>
                  <a:ext cx="265043" cy="278296"/>
                </a:xfrm>
                <a:prstGeom prst="ellipse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ko-KR" altLang="en-US" sz="2800" b="1" i="0" u="none" strike="noStrike" cap="none" spc="0" normalizeH="0" baseline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</p:grpSp>
          <p:sp>
            <p:nvSpPr>
              <p:cNvPr id="15" name="타원 14">
                <a:extLst>
                  <a:ext uri="{FF2B5EF4-FFF2-40B4-BE49-F238E27FC236}">
                    <a16:creationId xmlns:a16="http://schemas.microsoft.com/office/drawing/2014/main" id="{24A0C76F-35B9-0F42-A329-9CC13AC60559}"/>
                  </a:ext>
                </a:extLst>
              </p:cNvPr>
              <p:cNvSpPr/>
              <p:nvPr/>
            </p:nvSpPr>
            <p:spPr>
              <a:xfrm>
                <a:off x="5224370" y="5476097"/>
                <a:ext cx="1120411" cy="1119174"/>
              </a:xfrm>
              <a:prstGeom prst="ellipse">
                <a:avLst/>
              </a:prstGeom>
              <a:noFill/>
              <a:ln w="12700" cap="flat">
                <a:solidFill>
                  <a:srgbClr val="C00000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2800" b="1" i="0" u="none" strike="noStrike" cap="none" spc="0" normalizeH="0" baseline="0">
                  <a:ln>
                    <a:noFill/>
                  </a:ln>
                  <a:solidFill>
                    <a:srgbClr val="F5F8EB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</p:grp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B16CD48-C886-2B4E-977C-073593D70B9E}"/>
                </a:ext>
              </a:extLst>
            </p:cNvPr>
            <p:cNvSpPr/>
            <p:nvPr/>
          </p:nvSpPr>
          <p:spPr>
            <a:xfrm>
              <a:off x="5698673" y="6193314"/>
              <a:ext cx="530087" cy="533479"/>
            </a:xfrm>
            <a:prstGeom prst="rect">
              <a:avLst/>
            </a:prstGeom>
            <a:blipFill rotWithShape="1">
              <a:blip r:embed="rId7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800" b="1" i="0" u="none" strike="noStrike" cap="none" spc="0" normalizeH="0" baseline="0" dirty="0">
                  <a:ln>
                    <a:noFill/>
                  </a:ln>
                  <a:solidFill>
                    <a:srgbClr val="F5F8EB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A</a:t>
              </a:r>
              <a:endParaRPr kumimoji="0" lang="ko-KR" altLang="en-US" sz="2800" b="1" i="0" u="none" strike="noStrike" cap="none" spc="0" normalizeH="0" baseline="0" dirty="0">
                <a:ln>
                  <a:noFill/>
                </a:ln>
                <a:solidFill>
                  <a:srgbClr val="F5F8EB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</p:grpSp>
      <p:sp>
        <p:nvSpPr>
          <p:cNvPr id="77" name="Length of the handle does  not depend on the distance btw…">
            <a:extLst>
              <a:ext uri="{FF2B5EF4-FFF2-40B4-BE49-F238E27FC236}">
                <a16:creationId xmlns:a16="http://schemas.microsoft.com/office/drawing/2014/main" id="{7D4C71AE-82C5-BA48-9A1A-300BFD9168C0}"/>
              </a:ext>
            </a:extLst>
          </p:cNvPr>
          <p:cNvSpPr txBox="1"/>
          <p:nvPr/>
        </p:nvSpPr>
        <p:spPr>
          <a:xfrm>
            <a:off x="5225277" y="5185949"/>
            <a:ext cx="6671699" cy="533479"/>
          </a:xfrm>
          <a:prstGeom prst="rect">
            <a:avLst/>
          </a:prstGeom>
          <a:solidFill>
            <a:schemeClr val="accent2">
              <a:hueOff val="-362367"/>
              <a:satOff val="12749"/>
              <a:lumOff val="14721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 b="1">
                <a:solidFill>
                  <a:srgbClr val="773B41"/>
                </a:solidFill>
              </a:defRPr>
            </a:pPr>
            <a:r>
              <a:rPr lang="en-US" sz="2800" dirty="0"/>
              <a:t>Consider a small system of radiation `A’</a:t>
            </a:r>
            <a:endParaRPr sz="2800" dirty="0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311ED1ED-B333-C641-888A-50B4510FBE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068" y="6727179"/>
            <a:ext cx="4885096" cy="67310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683A663-E489-2649-9539-4C68DAEC34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7201" y="7420407"/>
            <a:ext cx="784865" cy="490541"/>
          </a:xfrm>
          <a:prstGeom prst="rect">
            <a:avLst/>
          </a:prstGeom>
        </p:spPr>
      </p:pic>
      <p:pic>
        <p:nvPicPr>
          <p:cNvPr id="29" name="그림 28" descr="Eye Computer Icon Vector Focus - · Free image on Pixabay">
            <a:extLst>
              <a:ext uri="{FF2B5EF4-FFF2-40B4-BE49-F238E27FC236}">
                <a16:creationId xmlns:a16="http://schemas.microsoft.com/office/drawing/2014/main" id="{118E489F-2243-D347-86BC-A0F3713082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1335183" y="6396815"/>
            <a:ext cx="1173108" cy="1173108"/>
          </a:xfrm>
          <a:prstGeom prst="rect">
            <a:avLst/>
          </a:prstGeom>
        </p:spPr>
      </p:pic>
      <p:sp>
        <p:nvSpPr>
          <p:cNvPr id="87" name="Length of the handle does  not depend on the distance btw…">
            <a:extLst>
              <a:ext uri="{FF2B5EF4-FFF2-40B4-BE49-F238E27FC236}">
                <a16:creationId xmlns:a16="http://schemas.microsoft.com/office/drawing/2014/main" id="{2483F8DC-3AF6-0B42-8B5A-0FF5F8D61AB5}"/>
              </a:ext>
            </a:extLst>
          </p:cNvPr>
          <p:cNvSpPr txBox="1"/>
          <p:nvPr/>
        </p:nvSpPr>
        <p:spPr>
          <a:xfrm>
            <a:off x="10409961" y="5739596"/>
            <a:ext cx="2098330" cy="96436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 b="1">
                <a:solidFill>
                  <a:srgbClr val="773B41"/>
                </a:solidFill>
              </a:defRPr>
            </a:pPr>
            <a:r>
              <a:rPr lang="en-US" sz="2800" dirty="0"/>
              <a:t>Asymptotic </a:t>
            </a:r>
            <a:br>
              <a:rPr lang="en-US" sz="2800" dirty="0"/>
            </a:br>
            <a:r>
              <a:rPr lang="en-US" sz="2800" dirty="0"/>
              <a:t>temperature</a:t>
            </a:r>
            <a:endParaRPr sz="2800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36341E39-7913-014D-BFC5-099C020F5C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86199" y="7723745"/>
            <a:ext cx="3747981" cy="1168202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D4D42A4D-B318-5D41-9610-65424CA321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25482" y="8116723"/>
            <a:ext cx="3491374" cy="1185749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raversable wormhole, terminology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Spacetimes with closed space and wormholes?</a:t>
            </a:r>
            <a:r>
              <a:rPr sz="3600" dirty="0"/>
              <a:t> </a:t>
            </a:r>
          </a:p>
        </p:txBody>
      </p:sp>
      <p:sp>
        <p:nvSpPr>
          <p:cNvPr id="163" name="A spacelike section of wormhole spacetime"/>
          <p:cNvSpPr txBox="1"/>
          <p:nvPr/>
        </p:nvSpPr>
        <p:spPr>
          <a:xfrm>
            <a:off x="220231" y="1145116"/>
            <a:ext cx="6282169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dirty="0"/>
              <a:t>No asymptotic geometry</a:t>
            </a:r>
            <a:br>
              <a:rPr lang="en-US" dirty="0"/>
            </a:br>
            <a:r>
              <a:rPr lang="en-US" dirty="0"/>
              <a:t>to define asymptotic temperature!</a:t>
            </a:r>
            <a:endParaRPr dirty="0"/>
          </a:p>
        </p:txBody>
      </p:sp>
      <p:sp>
        <p:nvSpPr>
          <p:cNvPr id="164" name="Length of the handle does  not depend on the distance btw…"/>
          <p:cNvSpPr txBox="1"/>
          <p:nvPr/>
        </p:nvSpPr>
        <p:spPr>
          <a:xfrm>
            <a:off x="7316308" y="1230436"/>
            <a:ext cx="4834658" cy="533479"/>
          </a:xfrm>
          <a:prstGeom prst="rect">
            <a:avLst/>
          </a:prstGeom>
          <a:solidFill>
            <a:schemeClr val="accent2">
              <a:hueOff val="-362367"/>
              <a:satOff val="12749"/>
              <a:lumOff val="14721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 b="1">
                <a:solidFill>
                  <a:srgbClr val="773B41"/>
                </a:solidFill>
              </a:defRPr>
            </a:pPr>
            <a:r>
              <a:rPr lang="en-US" sz="2800" dirty="0"/>
              <a:t>Many asymptotic geometries</a:t>
            </a:r>
            <a:endParaRPr sz="2800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132B44F-852D-5E47-8CB9-78DDE67C2D05}"/>
              </a:ext>
            </a:extLst>
          </p:cNvPr>
          <p:cNvGrpSpPr/>
          <p:nvPr/>
        </p:nvGrpSpPr>
        <p:grpSpPr>
          <a:xfrm>
            <a:off x="848138" y="2601448"/>
            <a:ext cx="4273473" cy="4306956"/>
            <a:chOff x="848138" y="3564835"/>
            <a:chExt cx="4273473" cy="4306956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2F28543A-E2D8-B34F-B711-50F476220721}"/>
                </a:ext>
              </a:extLst>
            </p:cNvPr>
            <p:cNvSpPr/>
            <p:nvPr/>
          </p:nvSpPr>
          <p:spPr>
            <a:xfrm>
              <a:off x="848138" y="3564835"/>
              <a:ext cx="4273473" cy="4306956"/>
            </a:xfrm>
            <a:prstGeom prst="ellipse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800" b="1" i="0" u="none" strike="noStrike" cap="none" spc="0" normalizeH="0" baseline="0" dirty="0">
                <a:ln>
                  <a:noFill/>
                </a:ln>
                <a:solidFill>
                  <a:srgbClr val="F5F8EB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F2E8B216-8C5D-5940-BCA9-D80100C86865}"/>
                </a:ext>
              </a:extLst>
            </p:cNvPr>
            <p:cNvSpPr/>
            <p:nvPr/>
          </p:nvSpPr>
          <p:spPr>
            <a:xfrm>
              <a:off x="848138" y="5141842"/>
              <a:ext cx="4273473" cy="1126435"/>
            </a:xfrm>
            <a:prstGeom prst="ellipse">
              <a:avLst/>
            </a:prstGeom>
            <a:noFill/>
            <a:ln w="12700" cap="flat">
              <a:solidFill>
                <a:schemeClr val="accent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800" b="1" i="0" u="none" strike="noStrike" cap="none" spc="0" normalizeH="0" baseline="0">
                <a:ln>
                  <a:noFill/>
                </a:ln>
                <a:solidFill>
                  <a:srgbClr val="F5F8EB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D31D38-1559-4A4A-829C-866000733C70}"/>
                </a:ext>
              </a:extLst>
            </p:cNvPr>
            <p:cNvSpPr txBox="1"/>
            <p:nvPr/>
          </p:nvSpPr>
          <p:spPr>
            <a:xfrm>
              <a:off x="1904821" y="6413652"/>
              <a:ext cx="2160105" cy="1087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S_3 geometry</a:t>
              </a:r>
              <a:endParaRPr kumimoji="0" lang="ko-KR" altLang="en-US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4F141DD-DF4F-9F4D-9A9E-72B74490B948}"/>
              </a:ext>
            </a:extLst>
          </p:cNvPr>
          <p:cNvGrpSpPr/>
          <p:nvPr/>
        </p:nvGrpSpPr>
        <p:grpSpPr>
          <a:xfrm>
            <a:off x="5770903" y="2191953"/>
            <a:ext cx="6845953" cy="6514839"/>
            <a:chOff x="5770903" y="2443744"/>
            <a:chExt cx="6845953" cy="6514839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E5A1AE49-52CC-9C41-AA03-F936D2FA9D1A}"/>
                </a:ext>
              </a:extLst>
            </p:cNvPr>
            <p:cNvGrpSpPr/>
            <p:nvPr/>
          </p:nvGrpSpPr>
          <p:grpSpPr>
            <a:xfrm>
              <a:off x="5775125" y="2443744"/>
              <a:ext cx="6841731" cy="5131299"/>
              <a:chOff x="6145635" y="2232883"/>
              <a:chExt cx="6841731" cy="5131299"/>
            </a:xfrm>
          </p:grpSpPr>
          <p:pic>
            <p:nvPicPr>
              <p:cNvPr id="73" name="그림 72" descr="Science in the News | Communicating Science (14w112) | Page 2">
                <a:extLst>
                  <a:ext uri="{FF2B5EF4-FFF2-40B4-BE49-F238E27FC236}">
                    <a16:creationId xmlns:a16="http://schemas.microsoft.com/office/drawing/2014/main" id="{DB5D26EA-A6A4-644E-AC4F-8B0F976831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4"/>
                  </a:ext>
                </a:extLst>
              </a:blip>
              <a:stretch>
                <a:fillRect/>
              </a:stretch>
            </p:blipFill>
            <p:spPr>
              <a:xfrm>
                <a:off x="6145635" y="2232883"/>
                <a:ext cx="6841731" cy="5131299"/>
              </a:xfrm>
              <a:prstGeom prst="rect">
                <a:avLst/>
              </a:prstGeom>
            </p:spPr>
          </p:pic>
          <p:grpSp>
            <p:nvGrpSpPr>
              <p:cNvPr id="75" name="그룹 74">
                <a:extLst>
                  <a:ext uri="{FF2B5EF4-FFF2-40B4-BE49-F238E27FC236}">
                    <a16:creationId xmlns:a16="http://schemas.microsoft.com/office/drawing/2014/main" id="{C69D00D0-17C7-464B-8DEF-C8FD51394466}"/>
                  </a:ext>
                </a:extLst>
              </p:cNvPr>
              <p:cNvGrpSpPr/>
              <p:nvPr/>
            </p:nvGrpSpPr>
            <p:grpSpPr>
              <a:xfrm>
                <a:off x="8915539" y="3908078"/>
                <a:ext cx="1120411" cy="1691606"/>
                <a:chOff x="5381989" y="6193314"/>
                <a:chExt cx="1120411" cy="1691606"/>
              </a:xfrm>
            </p:grpSpPr>
            <p:grpSp>
              <p:nvGrpSpPr>
                <p:cNvPr id="76" name="그룹 75">
                  <a:extLst>
                    <a:ext uri="{FF2B5EF4-FFF2-40B4-BE49-F238E27FC236}">
                      <a16:creationId xmlns:a16="http://schemas.microsoft.com/office/drawing/2014/main" id="{EC6FF8ED-0A74-6B45-B5CC-D5426EA2A230}"/>
                    </a:ext>
                  </a:extLst>
                </p:cNvPr>
                <p:cNvGrpSpPr/>
                <p:nvPr/>
              </p:nvGrpSpPr>
              <p:grpSpPr>
                <a:xfrm>
                  <a:off x="5381989" y="6765746"/>
                  <a:ext cx="1120411" cy="1119174"/>
                  <a:chOff x="5224370" y="5476097"/>
                  <a:chExt cx="1120411" cy="1119174"/>
                </a:xfrm>
              </p:grpSpPr>
              <p:grpSp>
                <p:nvGrpSpPr>
                  <p:cNvPr id="79" name="그룹 78">
                    <a:extLst>
                      <a:ext uri="{FF2B5EF4-FFF2-40B4-BE49-F238E27FC236}">
                        <a16:creationId xmlns:a16="http://schemas.microsoft.com/office/drawing/2014/main" id="{E1A6BFE1-5544-2048-9F4A-CBED23345378}"/>
                      </a:ext>
                    </a:extLst>
                  </p:cNvPr>
                  <p:cNvGrpSpPr/>
                  <p:nvPr/>
                </p:nvGrpSpPr>
                <p:grpSpPr>
                  <a:xfrm>
                    <a:off x="5341926" y="5567384"/>
                    <a:ext cx="952857" cy="939433"/>
                    <a:chOff x="5699734" y="7261279"/>
                    <a:chExt cx="1867256" cy="1836337"/>
                  </a:xfrm>
                </p:grpSpPr>
                <p:sp>
                  <p:nvSpPr>
                    <p:cNvPr id="81" name="타원 80">
                      <a:extLst>
                        <a:ext uri="{FF2B5EF4-FFF2-40B4-BE49-F238E27FC236}">
                          <a16:creationId xmlns:a16="http://schemas.microsoft.com/office/drawing/2014/main" id="{65E259B8-7A0E-2341-B1E8-323AC4497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55025" y="8796872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82" name="타원 81">
                      <a:extLst>
                        <a:ext uri="{FF2B5EF4-FFF2-40B4-BE49-F238E27FC236}">
                          <a16:creationId xmlns:a16="http://schemas.microsoft.com/office/drawing/2014/main" id="{92122558-3147-AB4A-B6C8-BEFD737720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5343" y="8395158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83" name="타원 82">
                      <a:extLst>
                        <a:ext uri="{FF2B5EF4-FFF2-40B4-BE49-F238E27FC236}">
                          <a16:creationId xmlns:a16="http://schemas.microsoft.com/office/drawing/2014/main" id="{993C56FE-54DF-0647-BAE8-46FDB6D84C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38445" y="79566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84" name="타원 83">
                      <a:extLst>
                        <a:ext uri="{FF2B5EF4-FFF2-40B4-BE49-F238E27FC236}">
                          <a16:creationId xmlns:a16="http://schemas.microsoft.com/office/drawing/2014/main" id="{44DC065A-7DE0-164D-9664-2A9F9EF05F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92347" y="76730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85" name="타원 84">
                      <a:extLst>
                        <a:ext uri="{FF2B5EF4-FFF2-40B4-BE49-F238E27FC236}">
                          <a16:creationId xmlns:a16="http://schemas.microsoft.com/office/drawing/2014/main" id="{DA50CD78-B78D-4847-B751-434C34376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6722" y="77445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86" name="타원 85">
                      <a:extLst>
                        <a:ext uri="{FF2B5EF4-FFF2-40B4-BE49-F238E27FC236}">
                          <a16:creationId xmlns:a16="http://schemas.microsoft.com/office/drawing/2014/main" id="{4F0443A5-FA33-2F46-ABE1-8D646E7CFF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805" y="7440349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88" name="타원 87">
                      <a:extLst>
                        <a:ext uri="{FF2B5EF4-FFF2-40B4-BE49-F238E27FC236}">
                          <a16:creationId xmlns:a16="http://schemas.microsoft.com/office/drawing/2014/main" id="{75216489-A456-AA42-9F7E-040F6B3261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65222" y="7810731"/>
                      <a:ext cx="265043" cy="750173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i="0" u="none" strike="noStrike" cap="none" spc="0" normalizeH="0" baseline="0" dirty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89" name="타원 88">
                      <a:extLst>
                        <a:ext uri="{FF2B5EF4-FFF2-40B4-BE49-F238E27FC236}">
                          <a16:creationId xmlns:a16="http://schemas.microsoft.com/office/drawing/2014/main" id="{69EBBCCF-315D-7948-A6A4-B165AD47C3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1200" y="7487478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0" name="타원 89">
                      <a:extLst>
                        <a:ext uri="{FF2B5EF4-FFF2-40B4-BE49-F238E27FC236}">
                          <a16:creationId xmlns:a16="http://schemas.microsoft.com/office/drawing/2014/main" id="{6D8947D7-4D0D-654D-9423-DBADE48D5A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43600" y="7639878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1" name="타원 90">
                      <a:extLst>
                        <a:ext uri="{FF2B5EF4-FFF2-40B4-BE49-F238E27FC236}">
                          <a16:creationId xmlns:a16="http://schemas.microsoft.com/office/drawing/2014/main" id="{38DBB898-4B65-8143-A21D-DC495E0748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87547" y="73682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2" name="타원 91">
                      <a:extLst>
                        <a:ext uri="{FF2B5EF4-FFF2-40B4-BE49-F238E27FC236}">
                          <a16:creationId xmlns:a16="http://schemas.microsoft.com/office/drawing/2014/main" id="{0471A931-1793-D349-B5A5-DE57BB3D8D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33321" y="7715450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3" name="타원 92">
                      <a:extLst>
                        <a:ext uri="{FF2B5EF4-FFF2-40B4-BE49-F238E27FC236}">
                          <a16:creationId xmlns:a16="http://schemas.microsoft.com/office/drawing/2014/main" id="{C7B5DA32-42CE-6F44-892A-D04C15654A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56931" y="7715450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4" name="타원 93">
                      <a:extLst>
                        <a:ext uri="{FF2B5EF4-FFF2-40B4-BE49-F238E27FC236}">
                          <a16:creationId xmlns:a16="http://schemas.microsoft.com/office/drawing/2014/main" id="{14F30A6A-FF75-6B41-AA99-EE2A1BB1D5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57731" y="8058751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5" name="타원 94">
                      <a:extLst>
                        <a:ext uri="{FF2B5EF4-FFF2-40B4-BE49-F238E27FC236}">
                          <a16:creationId xmlns:a16="http://schemas.microsoft.com/office/drawing/2014/main" id="{697EDB3A-9769-174B-8BC0-75E071CC0D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1435" y="8132894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6" name="타원 95">
                      <a:extLst>
                        <a:ext uri="{FF2B5EF4-FFF2-40B4-BE49-F238E27FC236}">
                          <a16:creationId xmlns:a16="http://schemas.microsoft.com/office/drawing/2014/main" id="{E37E6F92-8F33-664F-A28A-F189DB623D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8000" y="8554278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7" name="타원 96">
                      <a:extLst>
                        <a:ext uri="{FF2B5EF4-FFF2-40B4-BE49-F238E27FC236}">
                          <a16:creationId xmlns:a16="http://schemas.microsoft.com/office/drawing/2014/main" id="{F7E6D71A-8CBF-BB4C-BE72-C764311A14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16305" y="78697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8" name="타원 97">
                      <a:extLst>
                        <a:ext uri="{FF2B5EF4-FFF2-40B4-BE49-F238E27FC236}">
                          <a16:creationId xmlns:a16="http://schemas.microsoft.com/office/drawing/2014/main" id="{4E17DA4B-6005-874E-AFFD-E5D7ADCDCA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44747" y="78254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99" name="타원 98">
                      <a:extLst>
                        <a:ext uri="{FF2B5EF4-FFF2-40B4-BE49-F238E27FC236}">
                          <a16:creationId xmlns:a16="http://schemas.microsoft.com/office/drawing/2014/main" id="{CE14F59F-8F52-EC4B-A448-FD09369722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39922" y="8185816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0" name="타원 99">
                      <a:extLst>
                        <a:ext uri="{FF2B5EF4-FFF2-40B4-BE49-F238E27FC236}">
                          <a16:creationId xmlns:a16="http://schemas.microsoft.com/office/drawing/2014/main" id="{F0FD2C5E-3A08-F548-B251-6B21DF8580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6757" y="855427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1" name="타원 100">
                      <a:extLst>
                        <a:ext uri="{FF2B5EF4-FFF2-40B4-BE49-F238E27FC236}">
                          <a16:creationId xmlns:a16="http://schemas.microsoft.com/office/drawing/2014/main" id="{F288348B-7293-B64F-A53B-5962AB4C69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01947" y="82826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2" name="타원 101">
                      <a:extLst>
                        <a:ext uri="{FF2B5EF4-FFF2-40B4-BE49-F238E27FC236}">
                          <a16:creationId xmlns:a16="http://schemas.microsoft.com/office/drawing/2014/main" id="{B60A78ED-8680-234B-8965-A5EDFBE4B9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90521" y="8256104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3" name="타원 102">
                      <a:extLst>
                        <a:ext uri="{FF2B5EF4-FFF2-40B4-BE49-F238E27FC236}">
                          <a16:creationId xmlns:a16="http://schemas.microsoft.com/office/drawing/2014/main" id="{B92441DC-56EB-E74E-AF5B-3148FC843E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05598" y="8336959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4" name="타원 103">
                      <a:extLst>
                        <a:ext uri="{FF2B5EF4-FFF2-40B4-BE49-F238E27FC236}">
                          <a16:creationId xmlns:a16="http://schemas.microsoft.com/office/drawing/2014/main" id="{C700F9E4-7F57-244E-8BF4-7AD32CA66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7826" y="820433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5" name="타원 104">
                      <a:extLst>
                        <a:ext uri="{FF2B5EF4-FFF2-40B4-BE49-F238E27FC236}">
                          <a16:creationId xmlns:a16="http://schemas.microsoft.com/office/drawing/2014/main" id="{CA7C8DD8-F2C0-3547-93C0-A89EBBAD0A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0339" y="8002618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6" name="타원 105">
                      <a:extLst>
                        <a:ext uri="{FF2B5EF4-FFF2-40B4-BE49-F238E27FC236}">
                          <a16:creationId xmlns:a16="http://schemas.microsoft.com/office/drawing/2014/main" id="{A10E93CF-D52A-E54D-A234-00859E2576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23701" y="7639240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7" name="타원 106">
                      <a:extLst>
                        <a:ext uri="{FF2B5EF4-FFF2-40B4-BE49-F238E27FC236}">
                          <a16:creationId xmlns:a16="http://schemas.microsoft.com/office/drawing/2014/main" id="{64EFF0B3-280F-CE41-9D92-52C6E3308C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49522" y="72873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8" name="타원 107">
                      <a:extLst>
                        <a:ext uri="{FF2B5EF4-FFF2-40B4-BE49-F238E27FC236}">
                          <a16:creationId xmlns:a16="http://schemas.microsoft.com/office/drawing/2014/main" id="{80457330-F9CB-5549-86F1-BB81D66877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19900" y="734625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09" name="타원 108">
                      <a:extLst>
                        <a:ext uri="{FF2B5EF4-FFF2-40B4-BE49-F238E27FC236}">
                          <a16:creationId xmlns:a16="http://schemas.microsoft.com/office/drawing/2014/main" id="{55D0D18C-7C91-3445-8F74-73F82A0535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99734" y="7754806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0" name="타원 109">
                      <a:extLst>
                        <a:ext uri="{FF2B5EF4-FFF2-40B4-BE49-F238E27FC236}">
                          <a16:creationId xmlns:a16="http://schemas.microsoft.com/office/drawing/2014/main" id="{393038D0-199E-3443-B508-4FD3D483B3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81525" y="858598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1" name="타원 110">
                      <a:extLst>
                        <a:ext uri="{FF2B5EF4-FFF2-40B4-BE49-F238E27FC236}">
                          <a16:creationId xmlns:a16="http://schemas.microsoft.com/office/drawing/2014/main" id="{BB3D9501-E6D5-BC46-8C3E-8B076A46D3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11522" y="80493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2" name="타원 111">
                      <a:extLst>
                        <a:ext uri="{FF2B5EF4-FFF2-40B4-BE49-F238E27FC236}">
                          <a16:creationId xmlns:a16="http://schemas.microsoft.com/office/drawing/2014/main" id="{929712CE-3151-CC47-97FF-6B3D66F2BA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90347" y="7949879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3" name="타원 112">
                      <a:extLst>
                        <a:ext uri="{FF2B5EF4-FFF2-40B4-BE49-F238E27FC236}">
                          <a16:creationId xmlns:a16="http://schemas.microsoft.com/office/drawing/2014/main" id="{07948EFB-CB73-1D43-82FC-942A41815F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57903" y="858598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4" name="타원 113">
                      <a:extLst>
                        <a:ext uri="{FF2B5EF4-FFF2-40B4-BE49-F238E27FC236}">
                          <a16:creationId xmlns:a16="http://schemas.microsoft.com/office/drawing/2014/main" id="{850B7CF0-9AE0-5C49-A5A2-21798FC6BB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85080" y="8553039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5" name="타원 114">
                      <a:extLst>
                        <a:ext uri="{FF2B5EF4-FFF2-40B4-BE49-F238E27FC236}">
                          <a16:creationId xmlns:a16="http://schemas.microsoft.com/office/drawing/2014/main" id="{03E1B697-95A6-B141-9A82-C882296F0A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2792" y="7261279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6" name="타원 115">
                      <a:extLst>
                        <a:ext uri="{FF2B5EF4-FFF2-40B4-BE49-F238E27FC236}">
                          <a16:creationId xmlns:a16="http://schemas.microsoft.com/office/drawing/2014/main" id="{BD0DC032-6345-944C-B0C7-6C6C199B21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28845" y="73470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7" name="타원 116">
                      <a:extLst>
                        <a:ext uri="{FF2B5EF4-FFF2-40B4-BE49-F238E27FC236}">
                          <a16:creationId xmlns:a16="http://schemas.microsoft.com/office/drawing/2014/main" id="{E185022B-B12F-3C4F-9EC5-85977918CC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75307" y="7854598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8" name="타원 117">
                      <a:extLst>
                        <a:ext uri="{FF2B5EF4-FFF2-40B4-BE49-F238E27FC236}">
                          <a16:creationId xmlns:a16="http://schemas.microsoft.com/office/drawing/2014/main" id="{FF91BD30-8FF9-F647-B289-45D660964D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10723" y="7571866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19" name="타원 118">
                      <a:extLst>
                        <a:ext uri="{FF2B5EF4-FFF2-40B4-BE49-F238E27FC236}">
                          <a16:creationId xmlns:a16="http://schemas.microsoft.com/office/drawing/2014/main" id="{13EA34F7-09BE-E94A-AAD7-3BF03E1CA8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6045" y="78042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20" name="타원 119">
                      <a:extLst>
                        <a:ext uri="{FF2B5EF4-FFF2-40B4-BE49-F238E27FC236}">
                          <a16:creationId xmlns:a16="http://schemas.microsoft.com/office/drawing/2014/main" id="{C3F895A2-040F-E347-83D8-0051C562B6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0845" y="81090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21" name="타원 120">
                      <a:extLst>
                        <a:ext uri="{FF2B5EF4-FFF2-40B4-BE49-F238E27FC236}">
                          <a16:creationId xmlns:a16="http://schemas.microsoft.com/office/drawing/2014/main" id="{0F3FE7BF-3A84-BA45-92D5-033CB46024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95645" y="84138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22" name="타원 121">
                      <a:extLst>
                        <a:ext uri="{FF2B5EF4-FFF2-40B4-BE49-F238E27FC236}">
                          <a16:creationId xmlns:a16="http://schemas.microsoft.com/office/drawing/2014/main" id="{3709D76C-600E-C94B-9A68-F3600BA700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4233" y="8009150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123" name="타원 122">
                      <a:extLst>
                        <a:ext uri="{FF2B5EF4-FFF2-40B4-BE49-F238E27FC236}">
                          <a16:creationId xmlns:a16="http://schemas.microsoft.com/office/drawing/2014/main" id="{E0AA8F95-6C6E-BF4A-A74B-A23D2705A1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74200" y="8819320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</p:grpSp>
              <p:sp>
                <p:nvSpPr>
                  <p:cNvPr id="80" name="타원 79">
                    <a:extLst>
                      <a:ext uri="{FF2B5EF4-FFF2-40B4-BE49-F238E27FC236}">
                        <a16:creationId xmlns:a16="http://schemas.microsoft.com/office/drawing/2014/main" id="{ACBAF456-F45A-A84E-BA84-8D6E7A6010D3}"/>
                      </a:ext>
                    </a:extLst>
                  </p:cNvPr>
                  <p:cNvSpPr/>
                  <p:nvPr/>
                </p:nvSpPr>
                <p:spPr>
                  <a:xfrm>
                    <a:off x="5224370" y="5476097"/>
                    <a:ext cx="1120411" cy="1119174"/>
                  </a:xfrm>
                  <a:prstGeom prst="ellipse">
                    <a:avLst/>
                  </a:prstGeom>
                  <a:noFill/>
                  <a:ln w="12700" cap="flat">
                    <a:solidFill>
                      <a:srgbClr val="C00000"/>
                    </a:solidFill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50800" tIns="50800" rIns="50800" bIns="50800" numCol="1" spcCol="38100" rtlCol="0" anchor="ctr">
                    <a:spAutoFit/>
                  </a:bodyPr>
                  <a:lstStyle/>
                  <a:p>
                    <a:pPr marL="0" marR="0" indent="0" algn="ctr" defTabSz="5842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ko-KR" altLang="en-US" sz="2800" b="1" i="0" u="none" strike="noStrike" cap="none" spc="0" normalizeH="0" baseline="0">
                      <a:ln>
                        <a:noFill/>
                      </a:ln>
                      <a:solidFill>
                        <a:srgbClr val="F5F8EB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Palatino"/>
                    </a:endParaRPr>
                  </a:p>
                </p:txBody>
              </p:sp>
            </p:grpSp>
            <p:sp>
              <p:nvSpPr>
                <p:cNvPr id="78" name="직사각형 77">
                  <a:extLst>
                    <a:ext uri="{FF2B5EF4-FFF2-40B4-BE49-F238E27FC236}">
                      <a16:creationId xmlns:a16="http://schemas.microsoft.com/office/drawing/2014/main" id="{1751650F-081F-1D49-A66F-EC964FDCE18D}"/>
                    </a:ext>
                  </a:extLst>
                </p:cNvPr>
                <p:cNvSpPr/>
                <p:nvPr/>
              </p:nvSpPr>
              <p:spPr>
                <a:xfrm>
                  <a:off x="5698673" y="6193314"/>
                  <a:ext cx="530087" cy="533479"/>
                </a:xfrm>
                <a:prstGeom prst="rect">
                  <a:avLst/>
                </a:prstGeom>
                <a:blipFill rotWithShape="1">
                  <a:blip r:embed="rId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ko-KR" sz="2800" b="1" i="0" u="none" strike="noStrike" cap="none" spc="0" normalizeH="0" baseline="0" dirty="0">
                      <a:ln>
                        <a:noFill/>
                      </a:ln>
                      <a:solidFill>
                        <a:srgbClr val="F5F8EB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Palatino"/>
                    </a:rPr>
                    <a:t>A</a:t>
                  </a:r>
                  <a:endParaRPr kumimoji="0" lang="ko-KR" altLang="en-US" sz="2800" b="1" i="0" u="none" strike="noStrike" cap="none" spc="0" normalizeH="0" baseline="0" dirty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61B7E3-89C6-8442-A4EC-8A595B5DC3A4}"/>
                  </a:ext>
                </a:extLst>
              </p:cNvPr>
              <p:cNvSpPr txBox="1"/>
              <p:nvPr/>
            </p:nvSpPr>
            <p:spPr>
              <a:xfrm>
                <a:off x="7886643" y="4575540"/>
                <a:ext cx="1110343" cy="59503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ko-KR" sz="3200" b="0" i="0" u="none" strike="noStrike" cap="none" spc="0" normalizeH="0" baseline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rPr>
                  <a:t>T(x)</a:t>
                </a:r>
                <a:endParaRPr kumimoji="0" lang="ko-KR" altLang="en-US" sz="3200" b="0" i="0" u="none" strike="noStrike" cap="none" spc="0" normalizeH="0" baseline="0" dirty="0">
                  <a:ln>
                    <a:noFill/>
                  </a:ln>
                  <a:solidFill>
                    <a:schemeClr val="bg2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6F5ECABA-9A6A-1B4E-8886-7856ACFE669F}"/>
                  </a:ext>
                </a:extLst>
              </p:cNvPr>
              <p:cNvSpPr txBox="1"/>
              <p:nvPr/>
            </p:nvSpPr>
            <p:spPr>
              <a:xfrm>
                <a:off x="9851515" y="4809583"/>
                <a:ext cx="1110343" cy="59503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ko-KR" sz="3200" b="0" i="0" u="none" strike="noStrike" cap="none" spc="0" normalizeH="0" baseline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rPr>
                  <a:t>T(y)</a:t>
                </a:r>
                <a:endParaRPr kumimoji="0" lang="ko-KR" altLang="en-US" sz="3200" b="0" i="0" u="none" strike="noStrike" cap="none" spc="0" normalizeH="0" baseline="0" dirty="0">
                  <a:ln>
                    <a:noFill/>
                  </a:ln>
                  <a:solidFill>
                    <a:schemeClr val="bg2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</p:grp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5727D3C-3B48-8345-B282-2CCFB8BFB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5125" y="4968306"/>
              <a:ext cx="1102362" cy="535433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27C7144-3B83-F347-B228-0F71BE2F7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48491" y="4981274"/>
              <a:ext cx="1261206" cy="612586"/>
            </a:xfrm>
            <a:prstGeom prst="rect">
              <a:avLst/>
            </a:prstGeom>
          </p:spPr>
        </p:pic>
        <p:pic>
          <p:nvPicPr>
            <p:cNvPr id="125" name="Outside 1 Outside 1">
              <a:extLst>
                <a:ext uri="{FF2B5EF4-FFF2-40B4-BE49-F238E27FC236}">
                  <a16:creationId xmlns:a16="http://schemas.microsoft.com/office/drawing/2014/main" id="{D2F607B7-3AA4-F546-8DBF-672152F9D57E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70903" y="7670073"/>
              <a:ext cx="6738794" cy="1288510"/>
            </a:xfrm>
            <a:prstGeom prst="rect">
              <a:avLst/>
            </a:prstGeom>
            <a:effectLst/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727B0E-4F3E-B644-B21E-2E4B0AB01952}"/>
                </a:ext>
              </a:extLst>
            </p:cNvPr>
            <p:cNvSpPr txBox="1"/>
            <p:nvPr/>
          </p:nvSpPr>
          <p:spPr>
            <a:xfrm>
              <a:off x="6187101" y="7804336"/>
              <a:ext cx="5936974" cy="1087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ko-KR" dirty="0"/>
                <a:t>Local temperature is different.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Red-shift factor is different.</a:t>
              </a:r>
              <a:endParaRPr kumimoji="0" lang="ko-KR" altLang="en-US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</p:grpSp>
      <p:sp>
        <p:nvSpPr>
          <p:cNvPr id="127" name="Length of the handle does  not depend on the distance btw…">
            <a:extLst>
              <a:ext uri="{FF2B5EF4-FFF2-40B4-BE49-F238E27FC236}">
                <a16:creationId xmlns:a16="http://schemas.microsoft.com/office/drawing/2014/main" id="{F0236751-BB7A-EB4D-AB13-7C16DFF9E37A}"/>
              </a:ext>
            </a:extLst>
          </p:cNvPr>
          <p:cNvSpPr txBox="1"/>
          <p:nvPr/>
        </p:nvSpPr>
        <p:spPr>
          <a:xfrm>
            <a:off x="2040974" y="9052837"/>
            <a:ext cx="8570664" cy="533479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2400" b="1">
                <a:solidFill>
                  <a:srgbClr val="773B41"/>
                </a:solidFill>
              </a:defRPr>
            </a:pPr>
            <a:r>
              <a:rPr lang="en-US" sz="2800" dirty="0"/>
              <a:t>The asymptotic temperatures are not well-defined!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58948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Other problems in the asymptotic temperature</a:t>
            </a:r>
            <a:endParaRPr sz="3600" dirty="0"/>
          </a:p>
        </p:txBody>
      </p:sp>
      <p:sp>
        <p:nvSpPr>
          <p:cNvPr id="194" name="Traditional wormhole solutions were obtained by using a thin(thick)-shell method. (Matter is confined to a narrow region around the throat.)…"/>
          <p:cNvSpPr txBox="1"/>
          <p:nvPr/>
        </p:nvSpPr>
        <p:spPr>
          <a:xfrm>
            <a:off x="561040" y="1127243"/>
            <a:ext cx="11882719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/>
          <a:p>
            <a:pPr marL="514350" indent="-514350" algn="l">
              <a:buAutoNum type="arabicPeriod"/>
              <a:defRPr sz="3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altLang="ko-KR" dirty="0"/>
              <a:t>The formula defining the asymptotic temperature depends on two points. Therefore, it is a </a:t>
            </a:r>
            <a:r>
              <a:rPr lang="en-US" altLang="ko-KR" b="1" dirty="0"/>
              <a:t>bi-local</a:t>
            </a:r>
            <a:r>
              <a:rPr lang="en-US" altLang="ko-KR" dirty="0"/>
              <a:t> quantity.</a:t>
            </a:r>
            <a:r>
              <a:rPr dirty="0"/>
              <a:t> </a:t>
            </a:r>
            <a:endParaRPr lang="en-US" altLang="ko-KR" dirty="0"/>
          </a:p>
          <a:p>
            <a:pPr marL="514350" indent="-514350" algn="l">
              <a:buAutoNum type="arabicPeriod"/>
              <a:defRPr sz="3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altLang="ko-KR" dirty="0"/>
              <a:t>The formula is explicitly dependent on the </a:t>
            </a:r>
            <a:r>
              <a:rPr lang="en-US" altLang="ko-KR" b="1" dirty="0"/>
              <a:t>coordinate choice</a:t>
            </a:r>
            <a:r>
              <a:rPr lang="en-US" altLang="ko-KR" dirty="0"/>
              <a:t>.  </a:t>
            </a:r>
          </a:p>
          <a:p>
            <a:pPr marL="514350" indent="-514350" algn="l">
              <a:buAutoNum type="arabicPeriod"/>
              <a:defRPr sz="3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altLang="ko-KR" dirty="0"/>
              <a:t>For a small system `A’, the asymptotic temperature </a:t>
            </a:r>
            <a:r>
              <a:rPr lang="en-US" altLang="ko-KR" b="1" dirty="0"/>
              <a:t>cannot</a:t>
            </a:r>
            <a:r>
              <a:rPr lang="en-US" altLang="ko-KR" dirty="0"/>
              <a:t> be defined from </a:t>
            </a:r>
            <a:r>
              <a:rPr lang="en-US" altLang="ko-KR" u="sng" dirty="0"/>
              <a:t>the first law of thermodynamics</a:t>
            </a:r>
            <a:r>
              <a:rPr lang="en-US" altLang="ko-KR" dirty="0"/>
              <a:t> except for a few cases.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DC450D6-0A91-4647-B94F-BF582BD385F0}"/>
              </a:ext>
            </a:extLst>
          </p:cNvPr>
          <p:cNvGrpSpPr/>
          <p:nvPr/>
        </p:nvGrpSpPr>
        <p:grpSpPr>
          <a:xfrm>
            <a:off x="862755" y="3972581"/>
            <a:ext cx="11279289" cy="818952"/>
            <a:chOff x="888801" y="7067996"/>
            <a:chExt cx="11279289" cy="818952"/>
          </a:xfrm>
        </p:grpSpPr>
        <p:sp>
          <p:nvSpPr>
            <p:cNvPr id="191" name="1. Specify the matter first then solve the Einstein equation."/>
            <p:cNvSpPr/>
            <p:nvPr/>
          </p:nvSpPr>
          <p:spPr>
            <a:xfrm>
              <a:off x="1718419" y="7067996"/>
              <a:ext cx="10449671" cy="818952"/>
            </a:xfrm>
            <a:prstGeom prst="rect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241300">
                <a:spcBef>
                  <a:spcPts val="4200"/>
                </a:spcBef>
                <a:defRPr sz="3100"/>
              </a:lvl1pPr>
            </a:lstStyle>
            <a:p>
              <a:r>
                <a:rPr lang="en-US" sz="2800" dirty="0"/>
                <a:t>Position, coordinates independent definition of temperature?</a:t>
              </a:r>
              <a:endParaRPr sz="2800" dirty="0"/>
            </a:p>
          </p:txBody>
        </p:sp>
        <p:sp>
          <p:nvSpPr>
            <p:cNvPr id="198" name="화살표"/>
            <p:cNvSpPr/>
            <p:nvPr/>
          </p:nvSpPr>
          <p:spPr>
            <a:xfrm>
              <a:off x="888801" y="7235136"/>
              <a:ext cx="541091" cy="468165"/>
            </a:xfrm>
            <a:prstGeom prst="rightArrow">
              <a:avLst>
                <a:gd name="adj1" fmla="val 14846"/>
                <a:gd name="adj2" fmla="val 69567"/>
              </a:avLst>
            </a:prstGeom>
            <a:solidFill>
              <a:schemeClr val="accent2">
                <a:hueOff val="296737"/>
                <a:satOff val="11679"/>
                <a:lumOff val="-18490"/>
              </a:schemeClr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2800" b="1">
                  <a:solidFill>
                    <a:srgbClr val="F5F8EB"/>
                  </a:solidFill>
                </a:defRPr>
              </a:pPr>
              <a:endParaRPr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6E265BD-EABE-E84D-A327-E01AD7E77F3F}"/>
              </a:ext>
            </a:extLst>
          </p:cNvPr>
          <p:cNvGrpSpPr/>
          <p:nvPr/>
        </p:nvGrpSpPr>
        <p:grpSpPr>
          <a:xfrm>
            <a:off x="895413" y="5384466"/>
            <a:ext cx="10812410" cy="2465134"/>
            <a:chOff x="862755" y="6135582"/>
            <a:chExt cx="10812410" cy="2465134"/>
          </a:xfrm>
        </p:grpSpPr>
        <p:sp>
          <p:nvSpPr>
            <p:cNvPr id="13" name="Length of the handle does  not depend on the distance btw…">
              <a:extLst>
                <a:ext uri="{FF2B5EF4-FFF2-40B4-BE49-F238E27FC236}">
                  <a16:creationId xmlns:a16="http://schemas.microsoft.com/office/drawing/2014/main" id="{53F8A9F5-0B8A-A047-96D7-E2B325B3AA04}"/>
                </a:ext>
              </a:extLst>
            </p:cNvPr>
            <p:cNvSpPr txBox="1"/>
            <p:nvPr/>
          </p:nvSpPr>
          <p:spPr>
            <a:xfrm>
              <a:off x="862755" y="6135582"/>
              <a:ext cx="8330807" cy="533479"/>
            </a:xfrm>
            <a:prstGeom prst="rect">
              <a:avLst/>
            </a:prstGeom>
            <a:solidFill>
              <a:schemeClr val="accent2">
                <a:hueOff val="-362367"/>
                <a:satOff val="12749"/>
                <a:lumOff val="14721"/>
              </a:schemeClr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/>
            <a:p>
              <a:pPr>
                <a:defRPr sz="2400" b="1">
                  <a:solidFill>
                    <a:srgbClr val="773B41"/>
                  </a:solidFill>
                </a:defRPr>
              </a:pPr>
              <a:r>
                <a:rPr lang="en-US" sz="2800" dirty="0"/>
                <a:t>From the definition of the asymptotic temperature</a:t>
              </a:r>
              <a:endParaRPr sz="2800" dirty="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4CF1583E-C1B3-FF46-A147-CD79DAA25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42759" y="6779073"/>
              <a:ext cx="5987183" cy="52477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356DB4-15A1-2F4B-8810-BDD6CF782184}"/>
                </a:ext>
              </a:extLst>
            </p:cNvPr>
            <p:cNvSpPr txBox="1"/>
            <p:nvPr/>
          </p:nvSpPr>
          <p:spPr>
            <a:xfrm>
              <a:off x="5870713" y="7513239"/>
              <a:ext cx="5804452" cy="1087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Where </a:t>
              </a:r>
              <a:r>
                <a:rPr kumimoji="0" lang="en-US" altLang="ko-KR" sz="3200" b="0" i="1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x, y</a:t>
              </a: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 are points inside a system in thermal equilibrium.</a:t>
              </a:r>
              <a:endParaRPr kumimoji="0" lang="ko-KR" altLang="en-US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1404BE8-8F27-7447-BF4F-96A641ED22DF}"/>
              </a:ext>
            </a:extLst>
          </p:cNvPr>
          <p:cNvGrpSpPr/>
          <p:nvPr/>
        </p:nvGrpSpPr>
        <p:grpSpPr>
          <a:xfrm>
            <a:off x="1403846" y="7452818"/>
            <a:ext cx="6982492" cy="1802218"/>
            <a:chOff x="1403846" y="7452818"/>
            <a:chExt cx="6982492" cy="1802218"/>
          </a:xfrm>
        </p:grpSpPr>
        <p:pic>
          <p:nvPicPr>
            <p:cNvPr id="11" name="그림 10" descr="물음표 느낌표 요청 · Pixabay의 무료 이미지">
              <a:extLst>
                <a:ext uri="{FF2B5EF4-FFF2-40B4-BE49-F238E27FC236}">
                  <a16:creationId xmlns:a16="http://schemas.microsoft.com/office/drawing/2014/main" id="{60DA0B60-587C-5E4F-AD17-24BF026B5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1403846" y="7452818"/>
              <a:ext cx="2353917" cy="1802218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3FC03649-4FA5-E846-AA71-AF65995D4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89163" y="8190942"/>
              <a:ext cx="5197175" cy="664755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Local Temperature?</a:t>
            </a:r>
            <a:endParaRPr sz="3600" dirty="0"/>
          </a:p>
        </p:txBody>
      </p:sp>
      <p:sp>
        <p:nvSpPr>
          <p:cNvPr id="194" name="Traditional wormhole solutions were obtained by using a thin(thick)-shell method. (Matter is confined to a narrow region around the throat.)…"/>
          <p:cNvSpPr txBox="1"/>
          <p:nvPr/>
        </p:nvSpPr>
        <p:spPr>
          <a:xfrm>
            <a:off x="561040" y="946704"/>
            <a:ext cx="11882719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/>
          <a:p>
            <a:pPr algn="l">
              <a:defRPr sz="3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altLang="ko-KR" dirty="0"/>
              <a:t>Which physical situation does the local temperature describe?</a:t>
            </a:r>
          </a:p>
          <a:p>
            <a:pPr algn="l">
              <a:defRPr sz="3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altLang="ko-KR" dirty="0"/>
              <a:t>   To answer this, let us consider a small system `A’ in thermal equilibrium</a:t>
            </a:r>
          </a:p>
          <a:p>
            <a:pPr algn="l">
              <a:defRPr sz="3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altLang="ko-KR" dirty="0"/>
              <a:t>   which is immersed in a star.</a:t>
            </a:r>
          </a:p>
        </p:txBody>
      </p:sp>
      <p:sp>
        <p:nvSpPr>
          <p:cNvPr id="191" name="1. Specify the matter first then solve the Einstein equation."/>
          <p:cNvSpPr/>
          <p:nvPr/>
        </p:nvSpPr>
        <p:spPr>
          <a:xfrm>
            <a:off x="5460808" y="2201788"/>
            <a:ext cx="6308627" cy="818952"/>
          </a:xfrm>
          <a:prstGeom prst="rect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Define </a:t>
            </a:r>
            <a:r>
              <a:rPr lang="en-US" sz="2800" i="1" dirty="0"/>
              <a:t>thermodynamic</a:t>
            </a:r>
            <a:r>
              <a:rPr lang="en-US" sz="2800" dirty="0"/>
              <a:t> temperature as</a:t>
            </a:r>
            <a:endParaRPr sz="2800" dirty="0"/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ED71BCED-2C9E-8145-AE56-6A8E3758F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08" y="3257877"/>
            <a:ext cx="4682211" cy="1269274"/>
          </a:xfrm>
          <a:prstGeom prst="rect">
            <a:avLst/>
          </a:prstGeom>
          <a:ln>
            <a:solidFill>
              <a:srgbClr val="C00000"/>
            </a:solidFill>
          </a:ln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693CAFF8-F801-1745-BA4F-83B056AF6E0E}"/>
              </a:ext>
            </a:extLst>
          </p:cNvPr>
          <p:cNvGrpSpPr/>
          <p:nvPr/>
        </p:nvGrpSpPr>
        <p:grpSpPr>
          <a:xfrm>
            <a:off x="561040" y="2254763"/>
            <a:ext cx="4382672" cy="4165708"/>
            <a:chOff x="561040" y="3267137"/>
            <a:chExt cx="4382672" cy="4165708"/>
          </a:xfrm>
        </p:grpSpPr>
        <p:pic>
          <p:nvPicPr>
            <p:cNvPr id="67" name="그림 66" descr="File:Sun Star.svg - Wikipedia">
              <a:extLst>
                <a:ext uri="{FF2B5EF4-FFF2-40B4-BE49-F238E27FC236}">
                  <a16:creationId xmlns:a16="http://schemas.microsoft.com/office/drawing/2014/main" id="{2B9CE748-A9EB-8744-A5E6-11E512E4A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561040" y="3267137"/>
              <a:ext cx="4382672" cy="4165708"/>
            </a:xfrm>
            <a:prstGeom prst="rect">
              <a:avLst/>
            </a:prstGeom>
          </p:spPr>
        </p:pic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0F8A5324-B387-4042-A019-B8F52801BF30}"/>
                </a:ext>
              </a:extLst>
            </p:cNvPr>
            <p:cNvGrpSpPr/>
            <p:nvPr/>
          </p:nvGrpSpPr>
          <p:grpSpPr>
            <a:xfrm>
              <a:off x="2580804" y="4180949"/>
              <a:ext cx="2263984" cy="1418325"/>
              <a:chOff x="734137" y="2474951"/>
              <a:chExt cx="2263984" cy="1418325"/>
            </a:xfrm>
          </p:grpSpPr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3E491A16-0A66-0247-8795-1AACBF63EDA5}"/>
                  </a:ext>
                </a:extLst>
              </p:cNvPr>
              <p:cNvGrpSpPr/>
              <p:nvPr/>
            </p:nvGrpSpPr>
            <p:grpSpPr>
              <a:xfrm>
                <a:off x="734137" y="2511921"/>
                <a:ext cx="1120411" cy="1381355"/>
                <a:chOff x="5381989" y="6503565"/>
                <a:chExt cx="1120411" cy="1381355"/>
              </a:xfrm>
            </p:grpSpPr>
            <p:grpSp>
              <p:nvGrpSpPr>
                <p:cNvPr id="15" name="그룹 14">
                  <a:extLst>
                    <a:ext uri="{FF2B5EF4-FFF2-40B4-BE49-F238E27FC236}">
                      <a16:creationId xmlns:a16="http://schemas.microsoft.com/office/drawing/2014/main" id="{F5B718F3-40E3-4046-AE8B-21A9DCCA0925}"/>
                    </a:ext>
                  </a:extLst>
                </p:cNvPr>
                <p:cNvGrpSpPr/>
                <p:nvPr/>
              </p:nvGrpSpPr>
              <p:grpSpPr>
                <a:xfrm>
                  <a:off x="5381989" y="6765746"/>
                  <a:ext cx="1120411" cy="1119174"/>
                  <a:chOff x="5224370" y="5476097"/>
                  <a:chExt cx="1120411" cy="1119174"/>
                </a:xfrm>
              </p:grpSpPr>
              <p:grpSp>
                <p:nvGrpSpPr>
                  <p:cNvPr id="17" name="그룹 16">
                    <a:extLst>
                      <a:ext uri="{FF2B5EF4-FFF2-40B4-BE49-F238E27FC236}">
                        <a16:creationId xmlns:a16="http://schemas.microsoft.com/office/drawing/2014/main" id="{B6CA8D6C-774E-A347-853B-3804F5802A30}"/>
                      </a:ext>
                    </a:extLst>
                  </p:cNvPr>
                  <p:cNvGrpSpPr/>
                  <p:nvPr/>
                </p:nvGrpSpPr>
                <p:grpSpPr>
                  <a:xfrm>
                    <a:off x="5341926" y="5567384"/>
                    <a:ext cx="952857" cy="939433"/>
                    <a:chOff x="5699734" y="7261279"/>
                    <a:chExt cx="1867256" cy="1836337"/>
                  </a:xfrm>
                </p:grpSpPr>
                <p:sp>
                  <p:nvSpPr>
                    <p:cNvPr id="19" name="타원 18">
                      <a:extLst>
                        <a:ext uri="{FF2B5EF4-FFF2-40B4-BE49-F238E27FC236}">
                          <a16:creationId xmlns:a16="http://schemas.microsoft.com/office/drawing/2014/main" id="{1C22377B-FDAD-114C-A45A-6E61D59D96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55025" y="8796872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0" name="타원 19">
                      <a:extLst>
                        <a:ext uri="{FF2B5EF4-FFF2-40B4-BE49-F238E27FC236}">
                          <a16:creationId xmlns:a16="http://schemas.microsoft.com/office/drawing/2014/main" id="{5ADF6CCC-3B4C-744D-ACA5-73F96C3078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5343" y="8395158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1" name="타원 20">
                      <a:extLst>
                        <a:ext uri="{FF2B5EF4-FFF2-40B4-BE49-F238E27FC236}">
                          <a16:creationId xmlns:a16="http://schemas.microsoft.com/office/drawing/2014/main" id="{F2E150AE-87C7-1348-9786-D87DD4C2DB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38445" y="79566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2" name="타원 21">
                      <a:extLst>
                        <a:ext uri="{FF2B5EF4-FFF2-40B4-BE49-F238E27FC236}">
                          <a16:creationId xmlns:a16="http://schemas.microsoft.com/office/drawing/2014/main" id="{11F60CE7-7582-614C-AD2F-5617FF770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92347" y="76730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3" name="타원 22">
                      <a:extLst>
                        <a:ext uri="{FF2B5EF4-FFF2-40B4-BE49-F238E27FC236}">
                          <a16:creationId xmlns:a16="http://schemas.microsoft.com/office/drawing/2014/main" id="{5492074C-1269-3047-9B71-2B305FA7C9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6722" y="77445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4" name="타원 23">
                      <a:extLst>
                        <a:ext uri="{FF2B5EF4-FFF2-40B4-BE49-F238E27FC236}">
                          <a16:creationId xmlns:a16="http://schemas.microsoft.com/office/drawing/2014/main" id="{B749BE88-8CBD-B145-B00D-FA0A4A024B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0805" y="7440349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5" name="타원 24">
                      <a:extLst>
                        <a:ext uri="{FF2B5EF4-FFF2-40B4-BE49-F238E27FC236}">
                          <a16:creationId xmlns:a16="http://schemas.microsoft.com/office/drawing/2014/main" id="{22EFC99B-3D60-CE4D-97B0-023AC0EB24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65222" y="7810731"/>
                      <a:ext cx="265043" cy="750173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i="0" u="none" strike="noStrike" cap="none" spc="0" normalizeH="0" baseline="0" dirty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6" name="타원 25">
                      <a:extLst>
                        <a:ext uri="{FF2B5EF4-FFF2-40B4-BE49-F238E27FC236}">
                          <a16:creationId xmlns:a16="http://schemas.microsoft.com/office/drawing/2014/main" id="{C10E8E52-36E3-D742-BC68-3A96D95BFD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1200" y="7487478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6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7" name="타원 26">
                      <a:extLst>
                        <a:ext uri="{FF2B5EF4-FFF2-40B4-BE49-F238E27FC236}">
                          <a16:creationId xmlns:a16="http://schemas.microsoft.com/office/drawing/2014/main" id="{7CA6E0F0-36A5-B043-BFD0-9F67DE8ABA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43600" y="7639878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6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8" name="타원 27">
                      <a:extLst>
                        <a:ext uri="{FF2B5EF4-FFF2-40B4-BE49-F238E27FC236}">
                          <a16:creationId xmlns:a16="http://schemas.microsoft.com/office/drawing/2014/main" id="{034018AF-E423-2A4C-9B0D-261F7AC093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87547" y="73682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29" name="타원 28">
                      <a:extLst>
                        <a:ext uri="{FF2B5EF4-FFF2-40B4-BE49-F238E27FC236}">
                          <a16:creationId xmlns:a16="http://schemas.microsoft.com/office/drawing/2014/main" id="{0240D52C-6647-5640-BDEC-01819D6DA8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33321" y="7715450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6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0" name="타원 29">
                      <a:extLst>
                        <a:ext uri="{FF2B5EF4-FFF2-40B4-BE49-F238E27FC236}">
                          <a16:creationId xmlns:a16="http://schemas.microsoft.com/office/drawing/2014/main" id="{439AA1C6-6C99-7F40-A80D-4348BC4442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56931" y="7715450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6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1" name="타원 30">
                      <a:extLst>
                        <a:ext uri="{FF2B5EF4-FFF2-40B4-BE49-F238E27FC236}">
                          <a16:creationId xmlns:a16="http://schemas.microsoft.com/office/drawing/2014/main" id="{8D6F954F-3203-4545-B65E-17C93513E4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57731" y="8058751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6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2" name="타원 31">
                      <a:extLst>
                        <a:ext uri="{FF2B5EF4-FFF2-40B4-BE49-F238E27FC236}">
                          <a16:creationId xmlns:a16="http://schemas.microsoft.com/office/drawing/2014/main" id="{7B475009-F015-6D45-B874-3875216711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1435" y="8132894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6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3" name="타원 32">
                      <a:extLst>
                        <a:ext uri="{FF2B5EF4-FFF2-40B4-BE49-F238E27FC236}">
                          <a16:creationId xmlns:a16="http://schemas.microsoft.com/office/drawing/2014/main" id="{0F83DA71-968F-4442-A45D-39AA52DD8D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8000" y="8554278"/>
                      <a:ext cx="265043" cy="278296"/>
                    </a:xfrm>
                    <a:prstGeom prst="ellipse">
                      <a:avLst/>
                    </a:prstGeom>
                    <a:blipFill rotWithShape="1">
                      <a:blip r:embed="rId6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4" name="타원 33">
                      <a:extLst>
                        <a:ext uri="{FF2B5EF4-FFF2-40B4-BE49-F238E27FC236}">
                          <a16:creationId xmlns:a16="http://schemas.microsoft.com/office/drawing/2014/main" id="{E19C36B4-E44C-8E40-8439-1D8F1FE094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16305" y="78697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5" name="타원 34">
                      <a:extLst>
                        <a:ext uri="{FF2B5EF4-FFF2-40B4-BE49-F238E27FC236}">
                          <a16:creationId xmlns:a16="http://schemas.microsoft.com/office/drawing/2014/main" id="{71FB0866-073E-8B41-A45A-69C667E837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44747" y="78254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6" name="타원 35">
                      <a:extLst>
                        <a:ext uri="{FF2B5EF4-FFF2-40B4-BE49-F238E27FC236}">
                          <a16:creationId xmlns:a16="http://schemas.microsoft.com/office/drawing/2014/main" id="{5338E279-1101-164C-9F90-DB1DB5410C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39922" y="8185816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7" name="타원 36">
                      <a:extLst>
                        <a:ext uri="{FF2B5EF4-FFF2-40B4-BE49-F238E27FC236}">
                          <a16:creationId xmlns:a16="http://schemas.microsoft.com/office/drawing/2014/main" id="{F2FDC0B8-61DE-FF40-B63C-D706F35A1A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6757" y="855427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8" name="타원 37">
                      <a:extLst>
                        <a:ext uri="{FF2B5EF4-FFF2-40B4-BE49-F238E27FC236}">
                          <a16:creationId xmlns:a16="http://schemas.microsoft.com/office/drawing/2014/main" id="{2BD7272B-C03B-6D4B-85EA-E58AA7663C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01947" y="8282608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39" name="타원 38">
                      <a:extLst>
                        <a:ext uri="{FF2B5EF4-FFF2-40B4-BE49-F238E27FC236}">
                          <a16:creationId xmlns:a16="http://schemas.microsoft.com/office/drawing/2014/main" id="{01409DB4-CD16-8A40-AA3E-102476A20B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90521" y="8256104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0" name="타원 39">
                      <a:extLst>
                        <a:ext uri="{FF2B5EF4-FFF2-40B4-BE49-F238E27FC236}">
                          <a16:creationId xmlns:a16="http://schemas.microsoft.com/office/drawing/2014/main" id="{E3A25C34-7BD5-7249-A20A-E25C77AADA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05598" y="8336959"/>
                      <a:ext cx="265043" cy="2782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1" name="타원 40">
                      <a:extLst>
                        <a:ext uri="{FF2B5EF4-FFF2-40B4-BE49-F238E27FC236}">
                          <a16:creationId xmlns:a16="http://schemas.microsoft.com/office/drawing/2014/main" id="{92C5EBA5-C0ED-F847-84CB-B97E4CA224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57826" y="820433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2" name="타원 41">
                      <a:extLst>
                        <a:ext uri="{FF2B5EF4-FFF2-40B4-BE49-F238E27FC236}">
                          <a16:creationId xmlns:a16="http://schemas.microsoft.com/office/drawing/2014/main" id="{104AE64F-F972-D742-9D8E-C0F4AC0B35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0339" y="8002618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3" name="타원 42">
                      <a:extLst>
                        <a:ext uri="{FF2B5EF4-FFF2-40B4-BE49-F238E27FC236}">
                          <a16:creationId xmlns:a16="http://schemas.microsoft.com/office/drawing/2014/main" id="{3D586DD4-8C50-254B-9CBE-866439B3FA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23701" y="7639240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4" name="타원 43">
                      <a:extLst>
                        <a:ext uri="{FF2B5EF4-FFF2-40B4-BE49-F238E27FC236}">
                          <a16:creationId xmlns:a16="http://schemas.microsoft.com/office/drawing/2014/main" id="{B2AA22CC-5464-D340-8FA3-0A7B28D9CA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49522" y="72873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5" name="타원 44">
                      <a:extLst>
                        <a:ext uri="{FF2B5EF4-FFF2-40B4-BE49-F238E27FC236}">
                          <a16:creationId xmlns:a16="http://schemas.microsoft.com/office/drawing/2014/main" id="{097FEEB5-3F0B-544D-B7DA-DD58258BC0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19900" y="734625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6" name="타원 45">
                      <a:extLst>
                        <a:ext uri="{FF2B5EF4-FFF2-40B4-BE49-F238E27FC236}">
                          <a16:creationId xmlns:a16="http://schemas.microsoft.com/office/drawing/2014/main" id="{8AA70068-F726-2642-89D4-B31FDCDE26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99734" y="7754806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7" name="타원 46">
                      <a:extLst>
                        <a:ext uri="{FF2B5EF4-FFF2-40B4-BE49-F238E27FC236}">
                          <a16:creationId xmlns:a16="http://schemas.microsoft.com/office/drawing/2014/main" id="{7C46D016-7EB2-BD4A-BEE2-17FC0467D4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81525" y="858598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8" name="타원 47">
                      <a:extLst>
                        <a:ext uri="{FF2B5EF4-FFF2-40B4-BE49-F238E27FC236}">
                          <a16:creationId xmlns:a16="http://schemas.microsoft.com/office/drawing/2014/main" id="{1E91ACDC-12AB-644D-9521-5831CC542C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11522" y="8049334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49" name="타원 48">
                      <a:extLst>
                        <a:ext uri="{FF2B5EF4-FFF2-40B4-BE49-F238E27FC236}">
                          <a16:creationId xmlns:a16="http://schemas.microsoft.com/office/drawing/2014/main" id="{092A1531-FBFF-8E48-B72E-3A4E5BDC53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90347" y="7949879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0" name="타원 49">
                      <a:extLst>
                        <a:ext uri="{FF2B5EF4-FFF2-40B4-BE49-F238E27FC236}">
                          <a16:creationId xmlns:a16="http://schemas.microsoft.com/office/drawing/2014/main" id="{F075C09B-2DAA-C54F-8E58-1E144D6F1A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57903" y="8585983"/>
                      <a:ext cx="265043" cy="278296"/>
                    </a:xfrm>
                    <a:prstGeom prst="ellipse">
                      <a:avLst/>
                    </a:prstGeom>
                    <a:solidFill>
                      <a:srgbClr val="FFC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1" name="타원 50">
                      <a:extLst>
                        <a:ext uri="{FF2B5EF4-FFF2-40B4-BE49-F238E27FC236}">
                          <a16:creationId xmlns:a16="http://schemas.microsoft.com/office/drawing/2014/main" id="{384F4325-0F6A-A740-8E16-3DE7201354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85080" y="8553039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2" name="타원 51">
                      <a:extLst>
                        <a:ext uri="{FF2B5EF4-FFF2-40B4-BE49-F238E27FC236}">
                          <a16:creationId xmlns:a16="http://schemas.microsoft.com/office/drawing/2014/main" id="{976C3D16-2D5F-514B-AF40-7A00B86788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72792" y="7261279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3" name="타원 52">
                      <a:extLst>
                        <a:ext uri="{FF2B5EF4-FFF2-40B4-BE49-F238E27FC236}">
                          <a16:creationId xmlns:a16="http://schemas.microsoft.com/office/drawing/2014/main" id="{148C2F05-BC77-6F46-B642-501127D52B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28845" y="73470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4" name="타원 53">
                      <a:extLst>
                        <a:ext uri="{FF2B5EF4-FFF2-40B4-BE49-F238E27FC236}">
                          <a16:creationId xmlns:a16="http://schemas.microsoft.com/office/drawing/2014/main" id="{2ED43490-9D0E-944B-92E6-5457F9C6F8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75307" y="7854598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5" name="타원 54">
                      <a:extLst>
                        <a:ext uri="{FF2B5EF4-FFF2-40B4-BE49-F238E27FC236}">
                          <a16:creationId xmlns:a16="http://schemas.microsoft.com/office/drawing/2014/main" id="{C6528394-C56E-FC45-B465-D5845462B2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10723" y="7571866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6" name="타원 55">
                      <a:extLst>
                        <a:ext uri="{FF2B5EF4-FFF2-40B4-BE49-F238E27FC236}">
                          <a16:creationId xmlns:a16="http://schemas.microsoft.com/office/drawing/2014/main" id="{39484DBA-F829-494F-9009-A898B12116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6045" y="78042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7" name="타원 56">
                      <a:extLst>
                        <a:ext uri="{FF2B5EF4-FFF2-40B4-BE49-F238E27FC236}">
                          <a16:creationId xmlns:a16="http://schemas.microsoft.com/office/drawing/2014/main" id="{33C999E1-FF61-4F4B-87EE-96730FDA93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0845" y="81090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8" name="타원 57">
                      <a:extLst>
                        <a:ext uri="{FF2B5EF4-FFF2-40B4-BE49-F238E27FC236}">
                          <a16:creationId xmlns:a16="http://schemas.microsoft.com/office/drawing/2014/main" id="{14829E55-1A3E-FE46-B170-259B896447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95645" y="8413891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59" name="타원 58">
                      <a:extLst>
                        <a:ext uri="{FF2B5EF4-FFF2-40B4-BE49-F238E27FC236}">
                          <a16:creationId xmlns:a16="http://schemas.microsoft.com/office/drawing/2014/main" id="{F535166B-B462-2F48-AD8B-005CA4197F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4233" y="8009150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  <p:sp>
                  <p:nvSpPr>
                    <p:cNvPr id="60" name="타원 59">
                      <a:extLst>
                        <a:ext uri="{FF2B5EF4-FFF2-40B4-BE49-F238E27FC236}">
                          <a16:creationId xmlns:a16="http://schemas.microsoft.com/office/drawing/2014/main" id="{E73328F7-D8ED-B74A-97E4-593F280DB9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74200" y="8819320"/>
                      <a:ext cx="265043" cy="2782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 cap="flat">
                      <a:noFill/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</p:grpSp>
              <p:sp>
                <p:nvSpPr>
                  <p:cNvPr id="18" name="타원 17">
                    <a:extLst>
                      <a:ext uri="{FF2B5EF4-FFF2-40B4-BE49-F238E27FC236}">
                        <a16:creationId xmlns:a16="http://schemas.microsoft.com/office/drawing/2014/main" id="{15FDF777-6CAC-6244-9DA7-25766482F772}"/>
                      </a:ext>
                    </a:extLst>
                  </p:cNvPr>
                  <p:cNvSpPr/>
                  <p:nvPr/>
                </p:nvSpPr>
                <p:spPr>
                  <a:xfrm>
                    <a:off x="5224370" y="5476097"/>
                    <a:ext cx="1120411" cy="1119174"/>
                  </a:xfrm>
                  <a:prstGeom prst="ellipse">
                    <a:avLst/>
                  </a:prstGeom>
                  <a:noFill/>
                  <a:ln w="12700" cap="flat">
                    <a:solidFill>
                      <a:srgbClr val="C00000"/>
                    </a:solidFill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50800" tIns="50800" rIns="50800" bIns="50800" numCol="1" spcCol="38100" rtlCol="0" anchor="ctr">
                    <a:spAutoFit/>
                  </a:bodyPr>
                  <a:lstStyle/>
                  <a:p>
                    <a:pPr marL="0" marR="0" indent="0" algn="ctr" defTabSz="5842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ko-KR" altLang="en-US" sz="2800" b="1" i="0" u="none" strike="noStrike" cap="none" spc="0" normalizeH="0" baseline="0">
                      <a:ln>
                        <a:noFill/>
                      </a:ln>
                      <a:solidFill>
                        <a:srgbClr val="F5F8EB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Palatino"/>
                    </a:endParaRPr>
                  </a:p>
                </p:txBody>
              </p:sp>
            </p:grpSp>
            <p:sp>
              <p:nvSpPr>
                <p:cNvPr id="16" name="직사각형 15">
                  <a:extLst>
                    <a:ext uri="{FF2B5EF4-FFF2-40B4-BE49-F238E27FC236}">
                      <a16:creationId xmlns:a16="http://schemas.microsoft.com/office/drawing/2014/main" id="{5B5BA456-540F-2344-BFBE-85E845F409CE}"/>
                    </a:ext>
                  </a:extLst>
                </p:cNvPr>
                <p:cNvSpPr/>
                <p:nvPr/>
              </p:nvSpPr>
              <p:spPr>
                <a:xfrm>
                  <a:off x="5698673" y="6503565"/>
                  <a:ext cx="530087" cy="533479"/>
                </a:xfrm>
                <a:prstGeom prst="rect">
                  <a:avLst/>
                </a:prstGeom>
                <a:solidFill>
                  <a:srgbClr val="FF0000"/>
                </a:solidFill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ko-KR" sz="2800" b="1" i="0" u="none" strike="noStrike" cap="none" spc="0" normalizeH="0" baseline="0" dirty="0">
                      <a:ln>
                        <a:noFill/>
                      </a:ln>
                      <a:solidFill>
                        <a:srgbClr val="F5F8EB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Palatino"/>
                    </a:rPr>
                    <a:t>A</a:t>
                  </a:r>
                  <a:endParaRPr kumimoji="0" lang="ko-KR" altLang="en-US" sz="2800" b="1" i="0" u="none" strike="noStrike" cap="none" spc="0" normalizeH="0" baseline="0" dirty="0">
                    <a:ln>
                      <a:noFill/>
                    </a:ln>
                    <a:solidFill>
                      <a:srgbClr val="F5F8EB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</p:grpSp>
          <p:sp>
            <p:nvSpPr>
              <p:cNvPr id="61" name="화살표">
                <a:extLst>
                  <a:ext uri="{FF2B5EF4-FFF2-40B4-BE49-F238E27FC236}">
                    <a16:creationId xmlns:a16="http://schemas.microsoft.com/office/drawing/2014/main" id="{25B62669-13B1-3745-983D-21C7D3C994C3}"/>
                  </a:ext>
                </a:extLst>
              </p:cNvPr>
              <p:cNvSpPr/>
              <p:nvPr/>
            </p:nvSpPr>
            <p:spPr>
              <a:xfrm rot="8845987">
                <a:off x="1431342" y="2883438"/>
                <a:ext cx="824356" cy="468165"/>
              </a:xfrm>
              <a:prstGeom prst="rightArrow">
                <a:avLst>
                  <a:gd name="adj1" fmla="val 14846"/>
                  <a:gd name="adj2" fmla="val 69567"/>
                </a:avLst>
              </a:prstGeom>
              <a:solidFill>
                <a:schemeClr val="accent2">
                  <a:hueOff val="296737"/>
                  <a:satOff val="11679"/>
                  <a:lumOff val="-18490"/>
                </a:schemeClr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 sz="2800" b="1">
                    <a:solidFill>
                      <a:srgbClr val="F5F8EB"/>
                    </a:solidFill>
                  </a:defRPr>
                </a:pPr>
                <a:endParaRPr/>
              </a:p>
            </p:txBody>
          </p:sp>
          <p:pic>
            <p:nvPicPr>
              <p:cNvPr id="8" name="그림 7">
                <a:extLst>
                  <a:ext uri="{FF2B5EF4-FFF2-40B4-BE49-F238E27FC236}">
                    <a16:creationId xmlns:a16="http://schemas.microsoft.com/office/drawing/2014/main" id="{2E712E73-33AE-2847-A07B-F5F4834E73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9139" y="3374786"/>
                <a:ext cx="1032922" cy="502503"/>
              </a:xfrm>
              <a:prstGeom prst="rect">
                <a:avLst/>
              </a:prstGeom>
            </p:spPr>
          </p:pic>
          <p:pic>
            <p:nvPicPr>
              <p:cNvPr id="9" name="그림 8">
                <a:extLst>
                  <a:ext uri="{FF2B5EF4-FFF2-40B4-BE49-F238E27FC236}">
                    <a16:creationId xmlns:a16="http://schemas.microsoft.com/office/drawing/2014/main" id="{0D960120-556C-0449-884E-E97DA630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37127" y="2474951"/>
                <a:ext cx="1160994" cy="474952"/>
              </a:xfrm>
              <a:prstGeom prst="rect">
                <a:avLst/>
              </a:prstGeom>
            </p:spPr>
          </p:pic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B17AD74-2884-8043-91B5-2AA015805DE4}"/>
              </a:ext>
            </a:extLst>
          </p:cNvPr>
          <p:cNvSpPr txBox="1"/>
          <p:nvPr/>
        </p:nvSpPr>
        <p:spPr>
          <a:xfrm>
            <a:off x="5037097" y="5054120"/>
            <a:ext cx="7406662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We will show that the </a:t>
            </a:r>
            <a:r>
              <a:rPr kumimoji="0" lang="en-US" altLang="ko-KR" sz="3200" b="0" i="1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thermodynamic</a:t>
            </a: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 temperature is </a:t>
            </a:r>
            <a:r>
              <a:rPr kumimoji="0" lang="en-US" altLang="ko-KR" sz="3200" b="0" i="0" u="sng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different</a:t>
            </a: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 from the local and the asymptotic temperatures. </a:t>
            </a:r>
            <a:endParaRPr kumimoji="0" lang="ko-KR" altLang="en-US" sz="32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sp>
        <p:nvSpPr>
          <p:cNvPr id="70" name="Length of the handle does  not depend on the distance btw…">
            <a:extLst>
              <a:ext uri="{FF2B5EF4-FFF2-40B4-BE49-F238E27FC236}">
                <a16:creationId xmlns:a16="http://schemas.microsoft.com/office/drawing/2014/main" id="{DC7FC61E-E5F7-8848-979C-EF70741FB740}"/>
              </a:ext>
            </a:extLst>
          </p:cNvPr>
          <p:cNvSpPr txBox="1"/>
          <p:nvPr/>
        </p:nvSpPr>
        <p:spPr>
          <a:xfrm>
            <a:off x="914031" y="8187111"/>
            <a:ext cx="10280058" cy="533479"/>
          </a:xfrm>
          <a:prstGeom prst="rect">
            <a:avLst/>
          </a:prstGeom>
          <a:solidFill>
            <a:schemeClr val="accent2">
              <a:hueOff val="-362367"/>
              <a:satOff val="12749"/>
              <a:lumOff val="14721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 b="1">
                <a:solidFill>
                  <a:srgbClr val="773B41"/>
                </a:solidFill>
              </a:defRPr>
            </a:pPr>
            <a:r>
              <a:rPr lang="en-US" sz="2800" dirty="0"/>
              <a:t>To show this, let us set the system to be spherically symmetric.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32435672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Entropy of a system in a star </a:t>
            </a:r>
            <a:endParaRPr sz="3600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F36A424-646F-2041-B534-44C1EFE95CFD}"/>
              </a:ext>
            </a:extLst>
          </p:cNvPr>
          <p:cNvGrpSpPr/>
          <p:nvPr/>
        </p:nvGrpSpPr>
        <p:grpSpPr>
          <a:xfrm>
            <a:off x="6906984" y="950383"/>
            <a:ext cx="2520334" cy="595035"/>
            <a:chOff x="9007616" y="1783140"/>
            <a:chExt cx="2520334" cy="59503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B4BD18-6F85-234F-8D2C-0C96B0679077}"/>
                </a:ext>
              </a:extLst>
            </p:cNvPr>
            <p:cNvSpPr txBox="1"/>
            <p:nvPr/>
          </p:nvSpPr>
          <p:spPr>
            <a:xfrm>
              <a:off x="9007616" y="1783140"/>
              <a:ext cx="2362827" cy="595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Thickness = </a:t>
              </a:r>
              <a:endParaRPr kumimoji="0" lang="ko-KR" altLang="en-US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00E6C553-4826-DF44-975F-952D2BEFE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8804" y="1921225"/>
              <a:ext cx="239146" cy="318866"/>
            </a:xfrm>
            <a:prstGeom prst="rect">
              <a:avLst/>
            </a:prstGeom>
          </p:spPr>
        </p:pic>
      </p:grpSp>
      <p:sp>
        <p:nvSpPr>
          <p:cNvPr id="76" name="1. Specify the matter first then solve the Einstein equation.">
            <a:extLst>
              <a:ext uri="{FF2B5EF4-FFF2-40B4-BE49-F238E27FC236}">
                <a16:creationId xmlns:a16="http://schemas.microsoft.com/office/drawing/2014/main" id="{97A3783F-6040-9948-94F6-68BDC0D3B726}"/>
              </a:ext>
            </a:extLst>
          </p:cNvPr>
          <p:cNvSpPr/>
          <p:nvPr/>
        </p:nvSpPr>
        <p:spPr>
          <a:xfrm>
            <a:off x="6078326" y="1942574"/>
            <a:ext cx="4992446" cy="612852"/>
          </a:xfrm>
          <a:prstGeom prst="rect">
            <a:avLst/>
          </a:prstGeom>
          <a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Metric inside the system `A’:</a:t>
            </a:r>
            <a:endParaRPr sz="2800" dirty="0"/>
          </a:p>
        </p:txBody>
      </p:sp>
      <p:pic>
        <p:nvPicPr>
          <p:cNvPr id="74" name="그림 73">
            <a:extLst>
              <a:ext uri="{FF2B5EF4-FFF2-40B4-BE49-F238E27FC236}">
                <a16:creationId xmlns:a16="http://schemas.microsoft.com/office/drawing/2014/main" id="{F512F325-E5EE-E84C-B4EC-FC1940373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903" y="4082645"/>
            <a:ext cx="6185200" cy="385428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58E31ED3-0DDC-344E-93A7-A902E4E2E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8440" y="2693510"/>
            <a:ext cx="6115590" cy="899953"/>
          </a:xfrm>
          <a:prstGeom prst="rect">
            <a:avLst/>
          </a:prstGeom>
        </p:spPr>
      </p:pic>
      <p:pic>
        <p:nvPicPr>
          <p:cNvPr id="77" name="그림 76">
            <a:extLst>
              <a:ext uri="{FF2B5EF4-FFF2-40B4-BE49-F238E27FC236}">
                <a16:creationId xmlns:a16="http://schemas.microsoft.com/office/drawing/2014/main" id="{3ABDF089-8EB1-944F-B92C-9EDC6C001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2342" y="4975334"/>
            <a:ext cx="7299128" cy="723337"/>
          </a:xfrm>
          <a:prstGeom prst="rect">
            <a:avLst/>
          </a:prstGeom>
        </p:spPr>
      </p:pic>
      <p:pic>
        <p:nvPicPr>
          <p:cNvPr id="78" name="그림 77">
            <a:extLst>
              <a:ext uri="{FF2B5EF4-FFF2-40B4-BE49-F238E27FC236}">
                <a16:creationId xmlns:a16="http://schemas.microsoft.com/office/drawing/2014/main" id="{30FF3B35-F53D-BD41-9645-729560E0D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1297" y="6105743"/>
            <a:ext cx="8119820" cy="830206"/>
          </a:xfrm>
          <a:prstGeom prst="rect">
            <a:avLst/>
          </a:prstGeom>
        </p:spPr>
      </p:pic>
      <p:grpSp>
        <p:nvGrpSpPr>
          <p:cNvPr id="80" name="그룹 79">
            <a:extLst>
              <a:ext uri="{FF2B5EF4-FFF2-40B4-BE49-F238E27FC236}">
                <a16:creationId xmlns:a16="http://schemas.microsoft.com/office/drawing/2014/main" id="{77649128-03F9-4942-ADCA-3DC77A5006BB}"/>
              </a:ext>
            </a:extLst>
          </p:cNvPr>
          <p:cNvGrpSpPr/>
          <p:nvPr/>
        </p:nvGrpSpPr>
        <p:grpSpPr>
          <a:xfrm>
            <a:off x="1949812" y="7499456"/>
            <a:ext cx="9914344" cy="1701982"/>
            <a:chOff x="1949812" y="7499456"/>
            <a:chExt cx="9914344" cy="1701982"/>
          </a:xfrm>
        </p:grpSpPr>
        <p:pic>
          <p:nvPicPr>
            <p:cNvPr id="79" name="그림 78">
              <a:extLst>
                <a:ext uri="{FF2B5EF4-FFF2-40B4-BE49-F238E27FC236}">
                  <a16:creationId xmlns:a16="http://schemas.microsoft.com/office/drawing/2014/main" id="{58B0DAAC-56DF-ED44-B363-D68D3A488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49812" y="8087948"/>
              <a:ext cx="9914344" cy="1113490"/>
            </a:xfrm>
            <a:prstGeom prst="rect">
              <a:avLst/>
            </a:prstGeom>
          </p:spPr>
        </p:pic>
        <p:sp>
          <p:nvSpPr>
            <p:cNvPr id="83" name="1. Specify the matter first then solve the Einstein equation.">
              <a:extLst>
                <a:ext uri="{FF2B5EF4-FFF2-40B4-BE49-F238E27FC236}">
                  <a16:creationId xmlns:a16="http://schemas.microsoft.com/office/drawing/2014/main" id="{9A9FCECA-D552-D646-8A75-65BE3BD9B57B}"/>
                </a:ext>
              </a:extLst>
            </p:cNvPr>
            <p:cNvSpPr/>
            <p:nvPr/>
          </p:nvSpPr>
          <p:spPr>
            <a:xfrm>
              <a:off x="1949812" y="7499456"/>
              <a:ext cx="2896276" cy="612852"/>
            </a:xfrm>
            <a:prstGeom prst="rect">
              <a:avLst/>
            </a:prstGeom>
            <a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241300">
                <a:spcBef>
                  <a:spcPts val="4200"/>
                </a:spcBef>
                <a:defRPr sz="3100"/>
              </a:lvl1pPr>
            </a:lstStyle>
            <a:p>
              <a:r>
                <a:rPr lang="en-US" sz="2800" dirty="0"/>
                <a:t>Entropy of `A’:</a:t>
              </a:r>
              <a:endParaRPr sz="2800" dirty="0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DF70983A-3D08-394D-90CC-F460325AB201}"/>
              </a:ext>
            </a:extLst>
          </p:cNvPr>
          <p:cNvGrpSpPr/>
          <p:nvPr/>
        </p:nvGrpSpPr>
        <p:grpSpPr>
          <a:xfrm>
            <a:off x="-538848" y="1110342"/>
            <a:ext cx="6286500" cy="6286500"/>
            <a:chOff x="-538848" y="1110342"/>
            <a:chExt cx="6286500" cy="62865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EF1F071-0386-204B-863D-7FE30223297E}"/>
                </a:ext>
              </a:extLst>
            </p:cNvPr>
            <p:cNvGrpSpPr/>
            <p:nvPr/>
          </p:nvGrpSpPr>
          <p:grpSpPr>
            <a:xfrm>
              <a:off x="-538848" y="1110342"/>
              <a:ext cx="6286500" cy="6286500"/>
              <a:chOff x="1355271" y="1110342"/>
              <a:chExt cx="6286500" cy="6286500"/>
            </a:xfrm>
          </p:grpSpPr>
          <p:sp>
            <p:nvSpPr>
              <p:cNvPr id="2" name="타원 1">
                <a:extLst>
                  <a:ext uri="{FF2B5EF4-FFF2-40B4-BE49-F238E27FC236}">
                    <a16:creationId xmlns:a16="http://schemas.microsoft.com/office/drawing/2014/main" id="{BD620355-6216-484C-9006-AAA752F07181}"/>
                  </a:ext>
                </a:extLst>
              </p:cNvPr>
              <p:cNvSpPr/>
              <p:nvPr/>
            </p:nvSpPr>
            <p:spPr>
              <a:xfrm>
                <a:off x="1355271" y="1110342"/>
                <a:ext cx="6286500" cy="6286500"/>
              </a:xfrm>
              <a:prstGeom prst="ellipse">
                <a:avLst/>
              </a:pr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2800" b="1" i="0" u="none" strike="noStrike" cap="none" spc="0" normalizeH="0" baseline="0" dirty="0">
                  <a:ln>
                    <a:noFill/>
                  </a:ln>
                  <a:solidFill>
                    <a:srgbClr val="F5F8EB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F795EC8A-899C-2145-B0CC-50E88DFB43D3}"/>
                  </a:ext>
                </a:extLst>
              </p:cNvPr>
              <p:cNvSpPr/>
              <p:nvPr/>
            </p:nvSpPr>
            <p:spPr>
              <a:xfrm>
                <a:off x="2142390" y="1946448"/>
                <a:ext cx="4723141" cy="4723141"/>
              </a:xfrm>
              <a:prstGeom prst="ellipse">
                <a:avLst/>
              </a:prstGeom>
              <a:solidFill>
                <a:srgbClr val="FFC000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2800" b="1" i="0" u="none" strike="noStrike" cap="none" spc="0" normalizeH="0" baseline="0" dirty="0">
                  <a:ln>
                    <a:noFill/>
                  </a:ln>
                  <a:solidFill>
                    <a:srgbClr val="F5F8EB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A508A223-CA98-AF4D-AF13-1B390F4539E2}"/>
                  </a:ext>
                </a:extLst>
              </p:cNvPr>
              <p:cNvSpPr/>
              <p:nvPr/>
            </p:nvSpPr>
            <p:spPr>
              <a:xfrm>
                <a:off x="2724238" y="2533735"/>
                <a:ext cx="3548566" cy="3548566"/>
              </a:xfrm>
              <a:prstGeom prst="ellipse">
                <a:avLst/>
              </a:prstGeom>
              <a:solidFill>
                <a:srgbClr val="FF0000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2800" b="1" i="0" u="none" strike="noStrike" cap="none" spc="0" normalizeH="0" baseline="0">
                  <a:ln>
                    <a:noFill/>
                  </a:ln>
                  <a:solidFill>
                    <a:srgbClr val="F5F8EB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2367BC-5799-E24B-AAD4-018C644D9ED5}"/>
                  </a:ext>
                </a:extLst>
              </p:cNvPr>
              <p:cNvSpPr txBox="1"/>
              <p:nvPr/>
            </p:nvSpPr>
            <p:spPr>
              <a:xfrm>
                <a:off x="4287726" y="1942574"/>
                <a:ext cx="421590" cy="59503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ko-KR" sz="3200" b="0" i="0" u="none" strike="noStrike" cap="none" spc="0" normalizeH="0" baseline="0" dirty="0">
                    <a:ln>
                      <a:noFill/>
                    </a:ln>
                    <a:solidFill>
                      <a:srgbClr val="546056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rPr>
                  <a:t>A</a:t>
                </a:r>
                <a:endParaRPr kumimoji="0" lang="ko-KR" altLang="en-US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sp>
            <p:nvSpPr>
              <p:cNvPr id="68" name="화살표">
                <a:extLst>
                  <a:ext uri="{FF2B5EF4-FFF2-40B4-BE49-F238E27FC236}">
                    <a16:creationId xmlns:a16="http://schemas.microsoft.com/office/drawing/2014/main" id="{F86CDFDF-046F-E147-A61A-37902D552BFD}"/>
                  </a:ext>
                </a:extLst>
              </p:cNvPr>
              <p:cNvSpPr/>
              <p:nvPr/>
            </p:nvSpPr>
            <p:spPr>
              <a:xfrm rot="8845987">
                <a:off x="5874251" y="2630004"/>
                <a:ext cx="824356" cy="468165"/>
              </a:xfrm>
              <a:prstGeom prst="rightArrow">
                <a:avLst>
                  <a:gd name="adj1" fmla="val 14846"/>
                  <a:gd name="adj2" fmla="val 69567"/>
                </a:avLst>
              </a:prstGeom>
              <a:solidFill>
                <a:schemeClr val="accent2">
                  <a:hueOff val="296737"/>
                  <a:satOff val="11679"/>
                  <a:lumOff val="-18490"/>
                </a:schemeClr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 sz="2800" b="1">
                    <a:solidFill>
                      <a:srgbClr val="F5F8EB"/>
                    </a:solidFill>
                  </a:defRPr>
                </a:pPr>
                <a:endParaRPr/>
              </a:p>
            </p:txBody>
          </p:sp>
          <p:pic>
            <p:nvPicPr>
              <p:cNvPr id="69" name="그림 68">
                <a:extLst>
                  <a:ext uri="{FF2B5EF4-FFF2-40B4-BE49-F238E27FC236}">
                    <a16:creationId xmlns:a16="http://schemas.microsoft.com/office/drawing/2014/main" id="{037B637F-D4A6-5B47-99AB-00C400E486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80036" y="2221517"/>
                <a:ext cx="1160994" cy="474952"/>
              </a:xfrm>
              <a:prstGeom prst="rect">
                <a:avLst/>
              </a:prstGeom>
            </p:spPr>
          </p:pic>
          <p:pic>
            <p:nvPicPr>
              <p:cNvPr id="71" name="그림 70">
                <a:extLst>
                  <a:ext uri="{FF2B5EF4-FFF2-40B4-BE49-F238E27FC236}">
                    <a16:creationId xmlns:a16="http://schemas.microsoft.com/office/drawing/2014/main" id="{377B34C1-D1C8-4C43-AB62-98E9FB12F5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85809" y="3395607"/>
                <a:ext cx="1032922" cy="502503"/>
              </a:xfrm>
              <a:prstGeom prst="rect">
                <a:avLst/>
              </a:prstGeom>
            </p:spPr>
          </p:pic>
        </p:grp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6768CC0A-9C77-EB4C-BF2D-3FE080689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93607" y="6278427"/>
              <a:ext cx="596900" cy="195036"/>
            </a:xfrm>
            <a:prstGeom prst="rect">
              <a:avLst/>
            </a:prstGeom>
          </p:spPr>
        </p:pic>
        <p:pic>
          <p:nvPicPr>
            <p:cNvPr id="72" name="그림 71">
              <a:extLst>
                <a:ext uri="{FF2B5EF4-FFF2-40B4-BE49-F238E27FC236}">
                  <a16:creationId xmlns:a16="http://schemas.microsoft.com/office/drawing/2014/main" id="{B1FADF83-5579-0645-BF43-632E920AD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261107" y="1621602"/>
              <a:ext cx="425450" cy="303893"/>
            </a:xfrm>
            <a:prstGeom prst="rect">
              <a:avLst/>
            </a:prstGeom>
          </p:spPr>
        </p:pic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13F04519-1263-A240-936C-A784644785F2}"/>
                </a:ext>
              </a:extLst>
            </p:cNvPr>
            <p:cNvSpPr/>
            <p:nvPr/>
          </p:nvSpPr>
          <p:spPr>
            <a:xfrm>
              <a:off x="1496088" y="3226208"/>
              <a:ext cx="2203380" cy="2203380"/>
            </a:xfrm>
            <a:prstGeom prst="ellipse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800" b="1" i="0" u="none" strike="noStrike" cap="none" spc="0" normalizeH="0" baseline="0">
                <a:ln>
                  <a:noFill/>
                </a:ln>
                <a:solidFill>
                  <a:srgbClr val="F5F8EB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9CFBC5C9-A2C7-8E46-9784-77E09A7EF0A3}"/>
                </a:ext>
              </a:extLst>
            </p:cNvPr>
            <p:cNvCxnSpPr/>
            <p:nvPr/>
          </p:nvCxnSpPr>
          <p:spPr>
            <a:xfrm flipH="1" flipV="1">
              <a:off x="1110339" y="1545418"/>
              <a:ext cx="1494063" cy="2762600"/>
            </a:xfrm>
            <a:prstGeom prst="straightConnector1">
              <a:avLst/>
            </a:prstGeom>
            <a:noFill/>
            <a:ln w="28575" cap="flat">
              <a:solidFill>
                <a:srgbClr val="717D75"/>
              </a:solidFill>
              <a:prstDash val="solid"/>
              <a:miter lim="400000"/>
              <a:headEnd type="none" w="lg" len="med"/>
              <a:tailEnd type="stealth" w="lg" len="lg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90447247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Variation of the Entropy of a system in a star </a:t>
            </a:r>
            <a:endParaRPr sz="3600" dirty="0"/>
          </a:p>
        </p:txBody>
      </p:sp>
      <p:sp>
        <p:nvSpPr>
          <p:cNvPr id="76" name="1. Specify the matter first then solve the Einstein equation.">
            <a:extLst>
              <a:ext uri="{FF2B5EF4-FFF2-40B4-BE49-F238E27FC236}">
                <a16:creationId xmlns:a16="http://schemas.microsoft.com/office/drawing/2014/main" id="{97A3783F-6040-9948-94F6-68BDC0D3B726}"/>
              </a:ext>
            </a:extLst>
          </p:cNvPr>
          <p:cNvSpPr/>
          <p:nvPr/>
        </p:nvSpPr>
        <p:spPr>
          <a:xfrm>
            <a:off x="738883" y="1067562"/>
            <a:ext cx="4992446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Variation of the entropy:</a:t>
            </a:r>
            <a:endParaRPr sz="28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114B34A-72C1-6D4A-8E46-B26A4BBD4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95" y="1962480"/>
            <a:ext cx="11294410" cy="42747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BE6A6F3-9F11-4947-A411-CA91A6173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9902" y="2628796"/>
            <a:ext cx="4972084" cy="94887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72088C4-02F0-B34F-9DE5-2199838E4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3050" y="2857398"/>
            <a:ext cx="2689982" cy="348343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1166702A-D6D0-0946-B553-B296068354CA}"/>
              </a:ext>
            </a:extLst>
          </p:cNvPr>
          <p:cNvGrpSpPr/>
          <p:nvPr/>
        </p:nvGrpSpPr>
        <p:grpSpPr>
          <a:xfrm>
            <a:off x="1397876" y="3752029"/>
            <a:ext cx="7356884" cy="1223571"/>
            <a:chOff x="1397876" y="4209233"/>
            <a:chExt cx="7356884" cy="1223571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B633A464-7762-C646-B5F7-9BD9658013DA}"/>
                </a:ext>
              </a:extLst>
            </p:cNvPr>
            <p:cNvGrpSpPr/>
            <p:nvPr/>
          </p:nvGrpSpPr>
          <p:grpSpPr>
            <a:xfrm>
              <a:off x="1397876" y="4431558"/>
              <a:ext cx="3012807" cy="595035"/>
              <a:chOff x="2474729" y="4829657"/>
              <a:chExt cx="3012807" cy="595035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098626-054D-6846-A652-7F5DA0CB9F4C}"/>
                  </a:ext>
                </a:extLst>
              </p:cNvPr>
              <p:cNvSpPr txBox="1"/>
              <p:nvPr/>
            </p:nvSpPr>
            <p:spPr>
              <a:xfrm>
                <a:off x="2474729" y="4829657"/>
                <a:ext cx="1679948" cy="59503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ko-KR" dirty="0"/>
                  <a:t>Assume </a:t>
                </a:r>
                <a:endParaRPr kumimoji="0" lang="ko-KR" altLang="en-US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109E1974-2E43-1F45-BBE1-ACF302B699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53581" y="4944782"/>
                <a:ext cx="1333955" cy="353907"/>
              </a:xfrm>
              <a:prstGeom prst="rect">
                <a:avLst/>
              </a:prstGeom>
            </p:spPr>
          </p:pic>
        </p:grpSp>
        <p:sp>
          <p:nvSpPr>
            <p:cNvPr id="32" name="화살표">
              <a:extLst>
                <a:ext uri="{FF2B5EF4-FFF2-40B4-BE49-F238E27FC236}">
                  <a16:creationId xmlns:a16="http://schemas.microsoft.com/office/drawing/2014/main" id="{3826F880-3CCB-F845-B5C7-38B5D4CE59E9}"/>
                </a:ext>
              </a:extLst>
            </p:cNvPr>
            <p:cNvSpPr/>
            <p:nvPr/>
          </p:nvSpPr>
          <p:spPr>
            <a:xfrm>
              <a:off x="4528072" y="4489553"/>
              <a:ext cx="541091" cy="468165"/>
            </a:xfrm>
            <a:prstGeom prst="rightArrow">
              <a:avLst>
                <a:gd name="adj1" fmla="val 14846"/>
                <a:gd name="adj2" fmla="val 69567"/>
              </a:avLst>
            </a:prstGeom>
            <a:solidFill>
              <a:schemeClr val="accent2">
                <a:hueOff val="296737"/>
                <a:satOff val="11679"/>
                <a:lumOff val="-18490"/>
              </a:schemeClr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2800" b="1">
                  <a:solidFill>
                    <a:srgbClr val="F5F8EB"/>
                  </a:solidFill>
                </a:defRPr>
              </a:pPr>
              <a:endParaRPr/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389AFA5-5E08-2D46-9C5D-99736186D343}"/>
                </a:ext>
              </a:extLst>
            </p:cNvPr>
            <p:cNvGrpSpPr/>
            <p:nvPr/>
          </p:nvGrpSpPr>
          <p:grpSpPr>
            <a:xfrm>
              <a:off x="5608013" y="4209233"/>
              <a:ext cx="3146747" cy="1223571"/>
              <a:chOff x="5346754" y="4388849"/>
              <a:chExt cx="3146747" cy="1223571"/>
            </a:xfrm>
          </p:grpSpPr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961EB664-4B90-4745-85C2-87570E6DBD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0621" y="4388849"/>
                <a:ext cx="2648113" cy="420728"/>
              </a:xfrm>
              <a:prstGeom prst="rect">
                <a:avLst/>
              </a:prstGeom>
            </p:spPr>
          </p:pic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9EC9F54F-AD5A-4540-AD9D-44EAA32897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46754" y="5147056"/>
                <a:ext cx="3146747" cy="465364"/>
              </a:xfrm>
              <a:prstGeom prst="rect">
                <a:avLst/>
              </a:prstGeom>
            </p:spPr>
          </p:pic>
        </p:grpSp>
        <p:sp>
          <p:nvSpPr>
            <p:cNvPr id="19" name="왼쪽 중괄호[L] 18">
              <a:extLst>
                <a:ext uri="{FF2B5EF4-FFF2-40B4-BE49-F238E27FC236}">
                  <a16:creationId xmlns:a16="http://schemas.microsoft.com/office/drawing/2014/main" id="{2B4EA2DD-0EF3-F04C-B95D-74BE65515CBB}"/>
                </a:ext>
              </a:extLst>
            </p:cNvPr>
            <p:cNvSpPr/>
            <p:nvPr/>
          </p:nvSpPr>
          <p:spPr>
            <a:xfrm>
              <a:off x="5178344" y="4329086"/>
              <a:ext cx="408220" cy="881743"/>
            </a:xfrm>
            <a:prstGeom prst="leftBrace">
              <a:avLst/>
            </a:prstGeom>
            <a:noFill/>
            <a:ln w="25400" cap="flat">
              <a:solidFill>
                <a:srgbClr val="717D75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EA97B96-E674-6743-997A-9DC703A0DE4C}"/>
              </a:ext>
            </a:extLst>
          </p:cNvPr>
          <p:cNvSpPr txBox="1"/>
          <p:nvPr/>
        </p:nvSpPr>
        <p:spPr>
          <a:xfrm>
            <a:off x="572223" y="5249867"/>
            <a:ext cx="7293664" cy="595035"/>
          </a:xfrm>
          <a:prstGeom prst="rect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ko-KR" dirty="0"/>
              <a:t>Volume integral of the energy density: </a:t>
            </a:r>
            <a:endParaRPr kumimoji="0" lang="ko-KR" altLang="en-US" sz="32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703FEBA-A2B0-1140-8AD1-181DC339A0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7650" y="5910121"/>
            <a:ext cx="6721955" cy="96628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3C94DB9-7F8E-2840-A14D-3D7A056020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2400" y="7109233"/>
            <a:ext cx="5088856" cy="50430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EAF7761-6BD9-A24A-A4A2-61634B00AA81}"/>
              </a:ext>
            </a:extLst>
          </p:cNvPr>
          <p:cNvSpPr txBox="1"/>
          <p:nvPr/>
        </p:nvSpPr>
        <p:spPr>
          <a:xfrm>
            <a:off x="572223" y="7018499"/>
            <a:ext cx="5801268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ko-KR" dirty="0"/>
              <a:t>Gravitational potential energy: </a:t>
            </a:r>
            <a:endParaRPr kumimoji="0" lang="ko-KR" altLang="en-US" sz="32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25F2DB1-3D0E-754A-B9D9-F70E05899A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5147" y="8063576"/>
            <a:ext cx="9609432" cy="9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5045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930368" y="5724942"/>
            <a:ext cx="7315251" cy="123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>
                <a:latin typeface="Verdana" pitchFamily="34" charset="0"/>
              </a:rPr>
              <a:t>C Rim introduced me a </a:t>
            </a:r>
            <a:r>
              <a:rPr lang="en-US" altLang="ko-KR" sz="4000" b="1" dirty="0">
                <a:latin typeface="Verdana" pitchFamily="34" charset="0"/>
              </a:rPr>
              <a:t>Wicked way</a:t>
            </a:r>
            <a:r>
              <a:rPr lang="en-US" altLang="ko-KR" sz="3413" dirty="0">
                <a:latin typeface="Verdana" pitchFamily="34" charset="0"/>
              </a:rPr>
              <a:t> in physics!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09559" y="2900497"/>
            <a:ext cx="117856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atin typeface="Algerian" pitchFamily="82" charset="0"/>
              </a:rPr>
              <a:t>General Relativity,  Black hole,  particle detector model, Non-perturbative quantum field theory…</a:t>
            </a:r>
            <a:endParaRPr lang="ko-KR" altLang="en-US" sz="2800" b="1" dirty="0">
              <a:latin typeface="Algerian" pitchFamily="82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930368" y="7832053"/>
            <a:ext cx="10058470" cy="617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>
                <a:latin typeface="Verdana" pitchFamily="34" charset="0"/>
              </a:rPr>
              <a:t>The noncommutative field theory!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412E6A7-2A00-9F4E-8C3F-63275AFF1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633" y="1512070"/>
            <a:ext cx="9586516" cy="114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>
                <a:latin typeface="Verdana" pitchFamily="34" charset="0"/>
              </a:rPr>
              <a:t>When I meet C. Rim, I was quite conservative in work:</a:t>
            </a:r>
          </a:p>
        </p:txBody>
      </p:sp>
    </p:spTree>
    <p:extLst>
      <p:ext uri="{BB962C8B-B14F-4D97-AF65-F5344CB8AC3E}">
        <p14:creationId xmlns:p14="http://schemas.microsoft.com/office/powerpoint/2010/main" val="3746669970"/>
      </p:ext>
    </p:extLst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Local temperature and </a:t>
            </a:r>
            <a:r>
              <a:rPr lang="en-US" sz="3600" i="1" dirty="0"/>
              <a:t>thermodynamic</a:t>
            </a:r>
            <a:r>
              <a:rPr lang="en-US" sz="3600" dirty="0"/>
              <a:t> temperature </a:t>
            </a:r>
            <a:endParaRPr sz="3600" dirty="0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25F2DB1-3D0E-754A-B9D9-F70E05899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961" y="1962480"/>
            <a:ext cx="9609432" cy="970183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203CA8A8-DE8A-994A-B5DD-AC8BBE44B4F3}"/>
              </a:ext>
            </a:extLst>
          </p:cNvPr>
          <p:cNvGrpSpPr/>
          <p:nvPr/>
        </p:nvGrpSpPr>
        <p:grpSpPr>
          <a:xfrm>
            <a:off x="738882" y="1067562"/>
            <a:ext cx="7702989" cy="612852"/>
            <a:chOff x="738882" y="1067562"/>
            <a:chExt cx="7702989" cy="612852"/>
          </a:xfrm>
        </p:grpSpPr>
        <p:sp>
          <p:nvSpPr>
            <p:cNvPr id="76" name="1. Specify the matter first then solve the Einstein equation.">
              <a:extLst>
                <a:ext uri="{FF2B5EF4-FFF2-40B4-BE49-F238E27FC236}">
                  <a16:creationId xmlns:a16="http://schemas.microsoft.com/office/drawing/2014/main" id="{97A3783F-6040-9948-94F6-68BDC0D3B726}"/>
                </a:ext>
              </a:extLst>
            </p:cNvPr>
            <p:cNvSpPr/>
            <p:nvPr/>
          </p:nvSpPr>
          <p:spPr>
            <a:xfrm>
              <a:off x="738882" y="1067562"/>
              <a:ext cx="7702989" cy="612852"/>
            </a:xfrm>
            <a:prstGeom prst="rect">
              <a:avLst/>
            </a:prstGeom>
            <a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241300">
                <a:spcBef>
                  <a:spcPts val="4200"/>
                </a:spcBef>
                <a:defRPr sz="3100"/>
              </a:lvl1pPr>
            </a:lstStyle>
            <a:p>
              <a:r>
                <a:rPr lang="en-US" sz="2800" dirty="0"/>
                <a:t>Variation of the entropy with     </a:t>
              </a:r>
              <a:endParaRPr sz="2800" dirty="0"/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B29991C-6B51-9D4D-A741-53F32973B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2894" y="1190355"/>
              <a:ext cx="2648113" cy="420728"/>
            </a:xfrm>
            <a:prstGeom prst="rect">
              <a:avLst/>
            </a:prstGeom>
          </p:spPr>
        </p:pic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07B6D3FA-9C67-A54E-9861-1601A81FB11F}"/>
              </a:ext>
            </a:extLst>
          </p:cNvPr>
          <p:cNvGrpSpPr/>
          <p:nvPr/>
        </p:nvGrpSpPr>
        <p:grpSpPr>
          <a:xfrm>
            <a:off x="725671" y="3439140"/>
            <a:ext cx="11644213" cy="1579920"/>
            <a:chOff x="399097" y="3586101"/>
            <a:chExt cx="11644213" cy="157992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073EE52-E54F-0840-B14A-AE9C3AEBE506}"/>
                </a:ext>
              </a:extLst>
            </p:cNvPr>
            <p:cNvSpPr txBox="1"/>
            <p:nvPr/>
          </p:nvSpPr>
          <p:spPr>
            <a:xfrm>
              <a:off x="399097" y="3586101"/>
              <a:ext cx="11644213" cy="1579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Here,                   if the absorbed heat still remain around </a:t>
              </a:r>
              <a:r>
                <a:rPr kumimoji="0" lang="en-US" altLang="ko-KR" sz="3200" b="0" i="1" u="none" strike="noStrike" cap="none" spc="0" normalizeH="0" baseline="0" dirty="0" err="1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r</a:t>
              </a:r>
              <a:r>
                <a:rPr kumimoji="0" lang="en-US" altLang="ko-KR" sz="3200" b="0" i="1" u="none" strike="noStrike" cap="none" spc="0" normalizeH="0" baseline="-25000" dirty="0" err="1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c</a:t>
              </a:r>
              <a:r>
                <a:rPr lang="en-US" altLang="ko-KR" i="1" baseline="-25000" dirty="0"/>
                <a:t> </a:t>
              </a:r>
              <a:r>
                <a:rPr lang="en-US" altLang="ko-KR" i="1" dirty="0"/>
                <a:t> </a:t>
              </a:r>
              <a:br>
                <a:rPr lang="en-US" altLang="ko-KR" dirty="0"/>
              </a:br>
              <a:r>
                <a:rPr lang="en-US" altLang="ko-KR" dirty="0"/>
                <a:t>as the case that the thermometer is located at the same position </a:t>
              </a:r>
              <a:br>
                <a:rPr lang="en-US" altLang="ko-KR" dirty="0"/>
              </a:br>
              <a:r>
                <a:rPr lang="en-US" altLang="ko-KR" dirty="0"/>
                <a:t>with the system `A’. </a:t>
              </a:r>
              <a:endParaRPr kumimoji="0" lang="ko-KR" altLang="en-US" sz="3200" b="0" u="none" strike="noStrike" cap="none" spc="0" normalizeH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F70DCB72-6B31-D143-8272-1302E138F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47385" y="3614528"/>
              <a:ext cx="1672810" cy="471214"/>
            </a:xfrm>
            <a:prstGeom prst="rect">
              <a:avLst/>
            </a:prstGeom>
          </p:spPr>
        </p:pic>
      </p:grpSp>
      <p:sp>
        <p:nvSpPr>
          <p:cNvPr id="27" name="1. Specify the matter first then solve the Einstein equation.">
            <a:extLst>
              <a:ext uri="{FF2B5EF4-FFF2-40B4-BE49-F238E27FC236}">
                <a16:creationId xmlns:a16="http://schemas.microsoft.com/office/drawing/2014/main" id="{BB735820-C169-DB44-8B43-C93E84DA79C8}"/>
              </a:ext>
            </a:extLst>
          </p:cNvPr>
          <p:cNvSpPr/>
          <p:nvPr/>
        </p:nvSpPr>
        <p:spPr>
          <a:xfrm>
            <a:off x="790832" y="5238905"/>
            <a:ext cx="3781168" cy="1014938"/>
          </a:xfrm>
          <a:prstGeom prst="rect">
            <a:avLst/>
          </a:prstGeom>
          <a:blipFill rotWithShape="1">
            <a:blip r:embed="rId6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The local temperature becomes:</a:t>
            </a:r>
            <a:endParaRPr sz="28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BB9A81D-F9DC-CF4A-A719-D8024CF1F1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2299" y="5238905"/>
            <a:ext cx="3929301" cy="116328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21B6FC84-552E-CF4B-9FE7-65D6EC7DA7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9631" y="7039043"/>
            <a:ext cx="7643524" cy="4721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638F704-2BFE-6C40-ABDA-1304A52B26D0}"/>
              </a:ext>
            </a:extLst>
          </p:cNvPr>
          <p:cNvSpPr txBox="1"/>
          <p:nvPr/>
        </p:nvSpPr>
        <p:spPr>
          <a:xfrm>
            <a:off x="683151" y="7785262"/>
            <a:ext cx="3228448" cy="1087477"/>
          </a:xfrm>
          <a:prstGeom prst="rect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ko-KR" dirty="0"/>
              <a:t>Thermodynamic </a:t>
            </a:r>
            <a:br>
              <a:rPr lang="en-US" altLang="ko-KR" dirty="0"/>
            </a:br>
            <a:r>
              <a:rPr lang="en-US" altLang="ko-KR" dirty="0"/>
              <a:t>temperature: </a:t>
            </a:r>
            <a:endParaRPr kumimoji="0" lang="ko-KR" altLang="en-US" sz="32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6A1C80D-690B-DA41-945E-89427DCF4E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1083" y="7849012"/>
            <a:ext cx="8206647" cy="1089583"/>
          </a:xfrm>
          <a:prstGeom prst="rect">
            <a:avLst/>
          </a:prstGeom>
        </p:spPr>
      </p:pic>
      <p:sp>
        <p:nvSpPr>
          <p:cNvPr id="13" name="부등호 12">
            <a:extLst>
              <a:ext uri="{FF2B5EF4-FFF2-40B4-BE49-F238E27FC236}">
                <a16:creationId xmlns:a16="http://schemas.microsoft.com/office/drawing/2014/main" id="{37DD5CB7-A9B0-0B4D-9CEA-2CC7F962347F}"/>
              </a:ext>
            </a:extLst>
          </p:cNvPr>
          <p:cNvSpPr/>
          <p:nvPr/>
        </p:nvSpPr>
        <p:spPr>
          <a:xfrm>
            <a:off x="996043" y="6671650"/>
            <a:ext cx="1126671" cy="734786"/>
          </a:xfrm>
          <a:prstGeom prst="mathNotEqual">
            <a:avLst/>
          </a:prstGeom>
          <a:blipFill rotWithShape="1">
            <a:blip r:embed="rId10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2800" b="1" i="0" u="none" strike="noStrike" cap="none" spc="0" normalizeH="0" baseline="0">
              <a:ln>
                <a:noFill/>
              </a:ln>
              <a:solidFill>
                <a:srgbClr val="F5F8EB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360424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Properties of the</a:t>
            </a:r>
            <a:r>
              <a:rPr lang="en-US" sz="3600" i="1" dirty="0"/>
              <a:t> thermodynamic</a:t>
            </a:r>
            <a:r>
              <a:rPr lang="en-US" sz="3600" dirty="0"/>
              <a:t> temperature </a:t>
            </a:r>
            <a:endParaRPr sz="3600" dirty="0"/>
          </a:p>
        </p:txBody>
      </p:sp>
      <p:sp>
        <p:nvSpPr>
          <p:cNvPr id="76" name="1. Specify the matter first then solve the Einstein equation.">
            <a:extLst>
              <a:ext uri="{FF2B5EF4-FFF2-40B4-BE49-F238E27FC236}">
                <a16:creationId xmlns:a16="http://schemas.microsoft.com/office/drawing/2014/main" id="{97A3783F-6040-9948-94F6-68BDC0D3B726}"/>
              </a:ext>
            </a:extLst>
          </p:cNvPr>
          <p:cNvSpPr/>
          <p:nvPr/>
        </p:nvSpPr>
        <p:spPr>
          <a:xfrm>
            <a:off x="6427304" y="1067561"/>
            <a:ext cx="5976730" cy="907013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neither the local temperature nor the asymptotic temperature.  </a:t>
            </a:r>
            <a:endParaRPr sz="28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6A1C80D-690B-DA41-945E-89427DCF4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07" y="926528"/>
            <a:ext cx="5456113" cy="724399"/>
          </a:xfrm>
          <a:prstGeom prst="rect">
            <a:avLst/>
          </a:prstGeom>
        </p:spPr>
      </p:pic>
      <p:sp>
        <p:nvSpPr>
          <p:cNvPr id="33" name="1. Specify the matter first then solve the Einstein equation.">
            <a:extLst>
              <a:ext uri="{FF2B5EF4-FFF2-40B4-BE49-F238E27FC236}">
                <a16:creationId xmlns:a16="http://schemas.microsoft.com/office/drawing/2014/main" id="{8448D8C7-C9CA-CA49-A595-939A8E471E0A}"/>
              </a:ext>
            </a:extLst>
          </p:cNvPr>
          <p:cNvSpPr/>
          <p:nvPr/>
        </p:nvSpPr>
        <p:spPr>
          <a:xfrm>
            <a:off x="6427303" y="2256639"/>
            <a:ext cx="5976731" cy="913638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not larger than the local temperature.  </a:t>
            </a:r>
            <a:endParaRPr sz="2800" dirty="0"/>
          </a:p>
        </p:txBody>
      </p:sp>
      <p:sp>
        <p:nvSpPr>
          <p:cNvPr id="34" name="1. Specify the matter first then solve the Einstein equation.">
            <a:extLst>
              <a:ext uri="{FF2B5EF4-FFF2-40B4-BE49-F238E27FC236}">
                <a16:creationId xmlns:a16="http://schemas.microsoft.com/office/drawing/2014/main" id="{126D5A8B-9698-AB4D-AA5A-33C6AFC4DB00}"/>
              </a:ext>
            </a:extLst>
          </p:cNvPr>
          <p:cNvSpPr/>
          <p:nvPr/>
        </p:nvSpPr>
        <p:spPr>
          <a:xfrm>
            <a:off x="387944" y="2251568"/>
            <a:ext cx="5489640" cy="907013"/>
          </a:xfrm>
          <a:prstGeom prst="rect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The </a:t>
            </a:r>
            <a:r>
              <a:rPr lang="en-US" sz="2800" i="1" dirty="0"/>
              <a:t>thermodynamic</a:t>
            </a:r>
            <a:r>
              <a:rPr lang="en-US" sz="2800" dirty="0"/>
              <a:t> temperature is</a:t>
            </a:r>
            <a:endParaRPr sz="2800" dirty="0"/>
          </a:p>
        </p:txBody>
      </p:sp>
      <p:sp>
        <p:nvSpPr>
          <p:cNvPr id="35" name="1. Specify the matter first then solve the Einstein equation.">
            <a:extLst>
              <a:ext uri="{FF2B5EF4-FFF2-40B4-BE49-F238E27FC236}">
                <a16:creationId xmlns:a16="http://schemas.microsoft.com/office/drawing/2014/main" id="{835C6520-3FD6-3F40-A3FE-61498AD7AF60}"/>
              </a:ext>
            </a:extLst>
          </p:cNvPr>
          <p:cNvSpPr/>
          <p:nvPr/>
        </p:nvSpPr>
        <p:spPr>
          <a:xfrm>
            <a:off x="6447183" y="3363196"/>
            <a:ext cx="5976731" cy="913638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The same as the asymptotic temperature at the surface of the star.  </a:t>
            </a:r>
            <a:endParaRPr sz="2800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E5DEE142-42D2-4A41-AD04-5190AFDA9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677" y="4342999"/>
            <a:ext cx="2439670" cy="43180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D0066CA-1F4F-524C-8E23-E46B958F5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9137" y="4957562"/>
            <a:ext cx="3664897" cy="368537"/>
          </a:xfrm>
          <a:prstGeom prst="rect">
            <a:avLst/>
          </a:prstGeom>
        </p:spPr>
      </p:pic>
      <p:sp>
        <p:nvSpPr>
          <p:cNvPr id="39" name="왼쪽 중괄호[L] 38">
            <a:extLst>
              <a:ext uri="{FF2B5EF4-FFF2-40B4-BE49-F238E27FC236}">
                <a16:creationId xmlns:a16="http://schemas.microsoft.com/office/drawing/2014/main" id="{5CDD2148-1D3B-C147-9908-BC2A8F7A06A9}"/>
              </a:ext>
            </a:extLst>
          </p:cNvPr>
          <p:cNvSpPr/>
          <p:nvPr/>
        </p:nvSpPr>
        <p:spPr>
          <a:xfrm>
            <a:off x="5860820" y="1288726"/>
            <a:ext cx="408220" cy="2832699"/>
          </a:xfrm>
          <a:prstGeom prst="leftBrace">
            <a:avLst/>
          </a:prstGeom>
          <a:noFill/>
          <a:ln w="25400" cap="flat">
            <a:solidFill>
              <a:srgbClr val="717D75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1AB1E18C-ADE3-EA44-B080-51A58CCA71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4405" y="2251568"/>
            <a:ext cx="2413000" cy="228600"/>
          </a:xfrm>
          <a:prstGeom prst="rect">
            <a:avLst/>
          </a:prstGeom>
        </p:spPr>
      </p:pic>
      <p:sp>
        <p:nvSpPr>
          <p:cNvPr id="40" name="1. Specify the matter first then solve the Einstein equation.">
            <a:extLst>
              <a:ext uri="{FF2B5EF4-FFF2-40B4-BE49-F238E27FC236}">
                <a16:creationId xmlns:a16="http://schemas.microsoft.com/office/drawing/2014/main" id="{412FCD3C-7803-DB45-8DFB-77B92A7A5E20}"/>
              </a:ext>
            </a:extLst>
          </p:cNvPr>
          <p:cNvSpPr/>
          <p:nvPr/>
        </p:nvSpPr>
        <p:spPr>
          <a:xfrm>
            <a:off x="525670" y="5130678"/>
            <a:ext cx="5743370" cy="8460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In the presence of a</a:t>
            </a:r>
            <a:br>
              <a:rPr lang="en-US" sz="2800" dirty="0"/>
            </a:br>
            <a:r>
              <a:rPr lang="en-US" sz="2800" dirty="0"/>
              <a:t> coordinate singularity,  </a:t>
            </a:r>
            <a:endParaRPr sz="2800" dirty="0"/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E4275F97-1FBB-8141-AD10-74889C8C62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3965" y="5363035"/>
            <a:ext cx="1646051" cy="448923"/>
          </a:xfrm>
          <a:prstGeom prst="rect">
            <a:avLst/>
          </a:prstGeom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8BB86F73-F8A8-F140-8E7C-2FEC547DE7BB}"/>
              </a:ext>
            </a:extLst>
          </p:cNvPr>
          <p:cNvGrpSpPr/>
          <p:nvPr/>
        </p:nvGrpSpPr>
        <p:grpSpPr>
          <a:xfrm>
            <a:off x="387943" y="6208244"/>
            <a:ext cx="12347395" cy="1087477"/>
            <a:chOff x="387943" y="6208244"/>
            <a:chExt cx="12347395" cy="108747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FECB9B-274B-1942-B6EA-38DE5AA7ACFA}"/>
                </a:ext>
              </a:extLst>
            </p:cNvPr>
            <p:cNvSpPr txBox="1"/>
            <p:nvPr/>
          </p:nvSpPr>
          <p:spPr>
            <a:xfrm>
              <a:off x="387943" y="6208244"/>
              <a:ext cx="12347395" cy="1087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ko-KR" dirty="0"/>
                <a:t>Local temperature is finite </a:t>
              </a:r>
              <a:r>
                <a:rPr lang="en-US" altLang="ko-KR" dirty="0">
                  <a:sym typeface="Wingdings" pitchFamily="2" charset="2"/>
                </a:rPr>
                <a:t> </a:t>
              </a: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rPr>
                <a:t>The thermodynamic temperature = 0.</a:t>
              </a:r>
            </a:p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ko-KR" dirty="0"/>
                <a:t>The thermodynamic temperature is finite </a:t>
              </a:r>
              <a:r>
                <a:rPr lang="en-US" altLang="ko-KR" dirty="0">
                  <a:sym typeface="Wingdings" pitchFamily="2" charset="2"/>
                </a:rPr>
                <a:t></a:t>
              </a:r>
              <a:r>
                <a:rPr lang="en-US" altLang="ko-KR" dirty="0"/>
                <a:t> Local temperature=     . </a:t>
              </a:r>
              <a:r>
                <a:rPr kumimoji="0" lang="en-US" altLang="ko-KR" sz="3200" b="0" i="0" u="none" strike="noStrike" cap="none" spc="0" normalizeH="0" baseline="0" dirty="0">
                  <a:ln>
                    <a:noFill/>
                  </a:ln>
                  <a:solidFill>
                    <a:srgbClr val="546056"/>
                  </a:solidFill>
                  <a:effectLst/>
                  <a:uFillTx/>
                  <a:latin typeface="+mn-lt"/>
                  <a:ea typeface="+mn-ea"/>
                  <a:cs typeface="+mn-cs"/>
                  <a:sym typeface="Wingdings" pitchFamily="2" charset="2"/>
                </a:rPr>
                <a:t> </a:t>
              </a:r>
              <a:endParaRPr kumimoji="0" lang="ko-KR" altLang="en-US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endParaRPr>
            </a:p>
          </p:txBody>
        </p:sp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460A450C-7431-CD48-84FA-45B06A75D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171087" y="6894290"/>
              <a:ext cx="395980" cy="197990"/>
            </a:xfrm>
            <a:prstGeom prst="rect">
              <a:avLst/>
            </a:prstGeom>
          </p:spPr>
        </p:pic>
      </p:grpSp>
      <p:sp>
        <p:nvSpPr>
          <p:cNvPr id="45" name="Length of the handle does  not depend on the distance btw…">
            <a:extLst>
              <a:ext uri="{FF2B5EF4-FFF2-40B4-BE49-F238E27FC236}">
                <a16:creationId xmlns:a16="http://schemas.microsoft.com/office/drawing/2014/main" id="{D20D87D2-45F0-8D4D-9127-D729382B4F64}"/>
              </a:ext>
            </a:extLst>
          </p:cNvPr>
          <p:cNvSpPr txBox="1"/>
          <p:nvPr/>
        </p:nvSpPr>
        <p:spPr>
          <a:xfrm>
            <a:off x="1983708" y="7581365"/>
            <a:ext cx="8570664" cy="964367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2400" b="1">
                <a:solidFill>
                  <a:srgbClr val="773B41"/>
                </a:solidFill>
              </a:defRPr>
            </a:pPr>
            <a:r>
              <a:rPr lang="en-US" sz="2800" dirty="0"/>
              <a:t>However, the present relation is coordinates dependent!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57723161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Coordinates independent relation</a:t>
            </a:r>
            <a:endParaRPr sz="3600" dirty="0"/>
          </a:p>
        </p:txBody>
      </p:sp>
      <p:sp>
        <p:nvSpPr>
          <p:cNvPr id="76" name="1. Specify the matter first then solve the Einstein equation.">
            <a:extLst>
              <a:ext uri="{FF2B5EF4-FFF2-40B4-BE49-F238E27FC236}">
                <a16:creationId xmlns:a16="http://schemas.microsoft.com/office/drawing/2014/main" id="{97A3783F-6040-9948-94F6-68BDC0D3B726}"/>
              </a:ext>
            </a:extLst>
          </p:cNvPr>
          <p:cNvSpPr/>
          <p:nvPr/>
        </p:nvSpPr>
        <p:spPr>
          <a:xfrm>
            <a:off x="387944" y="947819"/>
            <a:ext cx="9733175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Thermodynamic temperature and asymptotic temperature:    </a:t>
            </a:r>
            <a:endParaRPr sz="28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1B21A4A-573E-CC43-8F7A-50889019C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657" y="1579018"/>
            <a:ext cx="9100457" cy="941758"/>
          </a:xfrm>
          <a:prstGeom prst="rect">
            <a:avLst/>
          </a:prstGeom>
        </p:spPr>
      </p:pic>
      <p:sp>
        <p:nvSpPr>
          <p:cNvPr id="5" name="1. Specify the matter first then solve the Einstein equation.">
            <a:extLst>
              <a:ext uri="{FF2B5EF4-FFF2-40B4-BE49-F238E27FC236}">
                <a16:creationId xmlns:a16="http://schemas.microsoft.com/office/drawing/2014/main" id="{1B9AA496-03BE-474B-89EE-6E26D1751C83}"/>
              </a:ext>
            </a:extLst>
          </p:cNvPr>
          <p:cNvSpPr/>
          <p:nvPr/>
        </p:nvSpPr>
        <p:spPr>
          <a:xfrm>
            <a:off x="387944" y="3212048"/>
            <a:ext cx="9733175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Define generalized temperature:    </a:t>
            </a:r>
            <a:endParaRPr sz="28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EFBA57F-837E-D84F-BEF3-B68A1878C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900" y="5102259"/>
            <a:ext cx="5653905" cy="3878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FDE2B1-50F4-044E-83B9-FA3DB7C4C88C}"/>
              </a:ext>
            </a:extLst>
          </p:cNvPr>
          <p:cNvSpPr txBox="1"/>
          <p:nvPr/>
        </p:nvSpPr>
        <p:spPr>
          <a:xfrm>
            <a:off x="2144404" y="5752355"/>
            <a:ext cx="9165971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Now, we find that the generalized temperature is </a:t>
            </a:r>
            <a:b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</a:b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position &amp; coordinates independent once </a:t>
            </a:r>
            <a:b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</a:br>
            <a:r>
              <a:rPr kumimoji="0" lang="en-US" altLang="ko-KR" sz="3200" b="0" i="0" u="none" strike="noStrike" cap="none" spc="0" normalizeH="0" baseline="0" dirty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the surface of interaction is given.</a:t>
            </a:r>
            <a:endParaRPr kumimoji="0" lang="ko-KR" altLang="en-US" sz="32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B250E9D-2677-3B47-B682-41E5735911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789" y="4088357"/>
            <a:ext cx="4165600" cy="5715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20644AC-8B12-E840-A8D3-8FCFDC651F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7337" y="3928052"/>
            <a:ext cx="3101052" cy="830128"/>
          </a:xfrm>
          <a:prstGeom prst="rect">
            <a:avLst/>
          </a:prstGeom>
        </p:spPr>
      </p:pic>
      <p:pic>
        <p:nvPicPr>
          <p:cNvPr id="11" name="Outside 1 Outside 1">
            <a:extLst>
              <a:ext uri="{FF2B5EF4-FFF2-40B4-BE49-F238E27FC236}">
                <a16:creationId xmlns:a16="http://schemas.microsoft.com/office/drawing/2014/main" id="{4B82DDB7-92A8-994F-B8B2-BB2E2A65DC10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754078" y="3914019"/>
            <a:ext cx="5572008" cy="92017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3432676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Application 1: Photon star of radius </a:t>
            </a:r>
            <a:r>
              <a:rPr lang="en-US" sz="3600" i="1" dirty="0"/>
              <a:t>r</a:t>
            </a:r>
            <a:r>
              <a:rPr lang="en-US" sz="3600" baseline="-25000" dirty="0"/>
              <a:t>*</a:t>
            </a:r>
            <a:endParaRPr sz="3600" dirty="0"/>
          </a:p>
        </p:txBody>
      </p:sp>
      <p:sp>
        <p:nvSpPr>
          <p:cNvPr id="76" name="1. Specify the matter first then solve the Einstein equation.">
            <a:extLst>
              <a:ext uri="{FF2B5EF4-FFF2-40B4-BE49-F238E27FC236}">
                <a16:creationId xmlns:a16="http://schemas.microsoft.com/office/drawing/2014/main" id="{97A3783F-6040-9948-94F6-68BDC0D3B726}"/>
              </a:ext>
            </a:extLst>
          </p:cNvPr>
          <p:cNvSpPr/>
          <p:nvPr/>
        </p:nvSpPr>
        <p:spPr>
          <a:xfrm>
            <a:off x="387944" y="947819"/>
            <a:ext cx="9733175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Spherically symmetric star:    </a:t>
            </a:r>
            <a:endParaRPr sz="2800" dirty="0"/>
          </a:p>
        </p:txBody>
      </p:sp>
      <p:sp>
        <p:nvSpPr>
          <p:cNvPr id="5" name="1. Specify the matter first then solve the Einstein equation.">
            <a:extLst>
              <a:ext uri="{FF2B5EF4-FFF2-40B4-BE49-F238E27FC236}">
                <a16:creationId xmlns:a16="http://schemas.microsoft.com/office/drawing/2014/main" id="{1B9AA496-03BE-474B-89EE-6E26D1751C83}"/>
              </a:ext>
            </a:extLst>
          </p:cNvPr>
          <p:cNvSpPr/>
          <p:nvPr/>
        </p:nvSpPr>
        <p:spPr>
          <a:xfrm>
            <a:off x="591128" y="3142602"/>
            <a:ext cx="9733175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The generalized temperature:    </a:t>
            </a:r>
            <a:endParaRPr sz="28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3A8E887-41C7-8F4D-84E8-B80E0E87C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279" y="1658317"/>
            <a:ext cx="4970235" cy="84952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9BC1305-BE68-A24E-B089-D52987DC0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8" y="2621523"/>
            <a:ext cx="11822545" cy="4175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6C78DEA-3A84-DB42-938A-97DF62A14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5789" y="3207656"/>
            <a:ext cx="1638300" cy="508000"/>
          </a:xfrm>
          <a:prstGeom prst="rect">
            <a:avLst/>
          </a:prstGeom>
        </p:spPr>
      </p:pic>
      <p:sp>
        <p:nvSpPr>
          <p:cNvPr id="13" name="1. Specify the matter first then solve the Einstein equation.">
            <a:extLst>
              <a:ext uri="{FF2B5EF4-FFF2-40B4-BE49-F238E27FC236}">
                <a16:creationId xmlns:a16="http://schemas.microsoft.com/office/drawing/2014/main" id="{341A9796-3C4C-8348-B283-64DEFCE07DDD}"/>
              </a:ext>
            </a:extLst>
          </p:cNvPr>
          <p:cNvSpPr/>
          <p:nvPr/>
        </p:nvSpPr>
        <p:spPr>
          <a:xfrm>
            <a:off x="602011" y="4144088"/>
            <a:ext cx="9733175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The </a:t>
            </a:r>
            <a:r>
              <a:rPr lang="en-US" sz="2800" i="1" dirty="0"/>
              <a:t>thermodynamic</a:t>
            </a:r>
            <a:r>
              <a:rPr lang="en-US" sz="2800" dirty="0"/>
              <a:t> temperature inside the star:    </a:t>
            </a:r>
            <a:endParaRPr sz="28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DEC65DB-91A7-8842-9C5B-BD5C5086E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8142" y="4820696"/>
            <a:ext cx="9146123" cy="104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1414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Application 2: Closed space</a:t>
            </a:r>
            <a:endParaRPr sz="3600" dirty="0"/>
          </a:p>
        </p:txBody>
      </p:sp>
      <p:sp>
        <p:nvSpPr>
          <p:cNvPr id="76" name="1. Specify the matter first then solve the Einstein equation.">
            <a:extLst>
              <a:ext uri="{FF2B5EF4-FFF2-40B4-BE49-F238E27FC236}">
                <a16:creationId xmlns:a16="http://schemas.microsoft.com/office/drawing/2014/main" id="{97A3783F-6040-9948-94F6-68BDC0D3B726}"/>
              </a:ext>
            </a:extLst>
          </p:cNvPr>
          <p:cNvSpPr/>
          <p:nvPr/>
        </p:nvSpPr>
        <p:spPr>
          <a:xfrm>
            <a:off x="387944" y="947819"/>
            <a:ext cx="9733175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Black holes in S(3) space:    </a:t>
            </a:r>
            <a:endParaRPr sz="2800" dirty="0"/>
          </a:p>
        </p:txBody>
      </p:sp>
      <p:sp>
        <p:nvSpPr>
          <p:cNvPr id="5" name="1. Specify the matter first then solve the Einstein equation.">
            <a:extLst>
              <a:ext uri="{FF2B5EF4-FFF2-40B4-BE49-F238E27FC236}">
                <a16:creationId xmlns:a16="http://schemas.microsoft.com/office/drawing/2014/main" id="{1B9AA496-03BE-474B-89EE-6E26D1751C83}"/>
              </a:ext>
            </a:extLst>
          </p:cNvPr>
          <p:cNvSpPr/>
          <p:nvPr/>
        </p:nvSpPr>
        <p:spPr>
          <a:xfrm>
            <a:off x="591128" y="3142602"/>
            <a:ext cx="11328729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Let a system `A’ of its generalized temperature      is located at         .</a:t>
            </a:r>
            <a:endParaRPr sz="2800" dirty="0"/>
          </a:p>
        </p:txBody>
      </p:sp>
      <p:sp>
        <p:nvSpPr>
          <p:cNvPr id="13" name="1. Specify the matter first then solve the Einstein equation.">
            <a:extLst>
              <a:ext uri="{FF2B5EF4-FFF2-40B4-BE49-F238E27FC236}">
                <a16:creationId xmlns:a16="http://schemas.microsoft.com/office/drawing/2014/main" id="{341A9796-3C4C-8348-B283-64DEFCE07DDD}"/>
              </a:ext>
            </a:extLst>
          </p:cNvPr>
          <p:cNvSpPr/>
          <p:nvPr/>
        </p:nvSpPr>
        <p:spPr>
          <a:xfrm>
            <a:off x="602011" y="3752200"/>
            <a:ext cx="11546446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The </a:t>
            </a:r>
            <a:r>
              <a:rPr lang="en-US" sz="2800" i="1" dirty="0"/>
              <a:t>thermodynamic</a:t>
            </a:r>
            <a:r>
              <a:rPr lang="en-US" sz="2800" dirty="0"/>
              <a:t> temperature of a system `B’ in equilibrium with `A’ is    </a:t>
            </a:r>
            <a:endParaRPr sz="28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E547500-9A8E-FD45-94B6-2C4A398AB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316" y="1588320"/>
            <a:ext cx="10747768" cy="91887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A0A95508-F790-5046-8027-D7D951D54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709" y="3290209"/>
            <a:ext cx="317500" cy="3429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50E6A31-E6FF-C047-9840-C9AF5DBA9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9248" y="3320907"/>
            <a:ext cx="673100" cy="3429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BFC6491-8816-784B-87AE-ED117CC55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3602" y="4453445"/>
            <a:ext cx="6224050" cy="98661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C3C8F8E-2CC0-6D45-8DF8-58A51792AD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3602" y="6743932"/>
            <a:ext cx="6063315" cy="936822"/>
          </a:xfrm>
          <a:prstGeom prst="rect">
            <a:avLst/>
          </a:prstGeom>
        </p:spPr>
      </p:pic>
      <p:sp>
        <p:nvSpPr>
          <p:cNvPr id="15" name="1. Specify the matter first then solve the Einstein equation.">
            <a:extLst>
              <a:ext uri="{FF2B5EF4-FFF2-40B4-BE49-F238E27FC236}">
                <a16:creationId xmlns:a16="http://schemas.microsoft.com/office/drawing/2014/main" id="{EDBD3AA4-F99F-8E4C-9C0E-7774CBA17993}"/>
              </a:ext>
            </a:extLst>
          </p:cNvPr>
          <p:cNvSpPr/>
          <p:nvPr/>
        </p:nvSpPr>
        <p:spPr>
          <a:xfrm>
            <a:off x="591129" y="6162816"/>
            <a:ext cx="3360386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Local temperature:    </a:t>
            </a:r>
            <a:endParaRPr sz="2800" dirty="0"/>
          </a:p>
        </p:txBody>
      </p:sp>
      <p:sp>
        <p:nvSpPr>
          <p:cNvPr id="12" name="모서리가 둥근 사각형 설명선[R] 11">
            <a:extLst>
              <a:ext uri="{FF2B5EF4-FFF2-40B4-BE49-F238E27FC236}">
                <a16:creationId xmlns:a16="http://schemas.microsoft.com/office/drawing/2014/main" id="{E87DEA94-DDB2-2E45-A93F-AE2AC2DA5FF7}"/>
              </a:ext>
            </a:extLst>
          </p:cNvPr>
          <p:cNvSpPr/>
          <p:nvPr/>
        </p:nvSpPr>
        <p:spPr>
          <a:xfrm>
            <a:off x="8469086" y="4769388"/>
            <a:ext cx="2971800" cy="1066959"/>
          </a:xfrm>
          <a:prstGeom prst="wedgeRoundRectCallout">
            <a:avLst>
              <a:gd name="adj1" fmla="val -73580"/>
              <a:gd name="adj2" fmla="val -33311"/>
              <a:gd name="adj3" fmla="val 16667"/>
            </a:avLst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1" i="0" u="none" strike="noStrike" cap="none" spc="0" normalizeH="0" baseline="0" dirty="0">
                <a:ln>
                  <a:noFill/>
                </a:ln>
                <a:solidFill>
                  <a:srgbClr val="F5F8EB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Vanishes at the equator.</a:t>
            </a:r>
            <a:endParaRPr kumimoji="0" lang="ko-KR" altLang="en-US" sz="2800" b="1" i="0" u="none" strike="noStrike" cap="none" spc="0" normalizeH="0" baseline="0" dirty="0">
              <a:ln>
                <a:noFill/>
              </a:ln>
              <a:solidFill>
                <a:srgbClr val="F5F8EB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sp>
        <p:nvSpPr>
          <p:cNvPr id="18" name="모서리가 둥근 사각형 설명선[R] 17">
            <a:extLst>
              <a:ext uri="{FF2B5EF4-FFF2-40B4-BE49-F238E27FC236}">
                <a16:creationId xmlns:a16="http://schemas.microsoft.com/office/drawing/2014/main" id="{63BDDE51-447B-1C49-AB9B-76E61BFA06B0}"/>
              </a:ext>
            </a:extLst>
          </p:cNvPr>
          <p:cNvSpPr/>
          <p:nvPr/>
        </p:nvSpPr>
        <p:spPr>
          <a:xfrm>
            <a:off x="8541659" y="7056382"/>
            <a:ext cx="2971800" cy="1066959"/>
          </a:xfrm>
          <a:prstGeom prst="wedgeRoundRectCallout">
            <a:avLst>
              <a:gd name="adj1" fmla="val -79441"/>
              <a:gd name="adj2" fmla="val -33311"/>
              <a:gd name="adj3" fmla="val 16667"/>
            </a:avLst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1" i="0" u="none" strike="noStrike" cap="none" spc="0" normalizeH="0" baseline="0" dirty="0">
                <a:ln>
                  <a:noFill/>
                </a:ln>
                <a:solidFill>
                  <a:srgbClr val="F5F8EB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Diverges at the event horizon.</a:t>
            </a:r>
            <a:endParaRPr kumimoji="0" lang="ko-KR" altLang="en-US" sz="2800" b="1" i="0" u="none" strike="noStrike" cap="none" spc="0" normalizeH="0" baseline="0" dirty="0">
              <a:ln>
                <a:noFill/>
              </a:ln>
              <a:solidFill>
                <a:srgbClr val="F5F8EB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88C8B0-C087-F742-897A-880CFDF0D660}"/>
              </a:ext>
            </a:extLst>
          </p:cNvPr>
          <p:cNvSpPr txBox="1"/>
          <p:nvPr/>
        </p:nvSpPr>
        <p:spPr>
          <a:xfrm>
            <a:off x="8823389" y="2429154"/>
            <a:ext cx="303608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ko-KR" sz="2000" dirty="0" err="1"/>
              <a:t>I.Cho</a:t>
            </a:r>
            <a:r>
              <a:rPr lang="en-US" altLang="ko-KR" sz="2000" dirty="0"/>
              <a:t>, H.K, PRD95, (2017)</a:t>
            </a:r>
            <a:endParaRPr kumimoji="0" lang="ko-KR" altLang="en-US" sz="20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75639029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Why do we search for new wormhole solutions?"/>
          <p:cNvSpPr txBox="1"/>
          <p:nvPr/>
        </p:nvSpPr>
        <p:spPr>
          <a:xfrm>
            <a:off x="387944" y="128906"/>
            <a:ext cx="12228912" cy="656590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rPr lang="en-US" sz="3600" dirty="0"/>
              <a:t>Application 3: Spacetime with a wormhole</a:t>
            </a:r>
            <a:endParaRPr sz="3600" dirty="0"/>
          </a:p>
        </p:txBody>
      </p:sp>
      <p:sp>
        <p:nvSpPr>
          <p:cNvPr id="76" name="1. Specify the matter first then solve the Einstein equation.">
            <a:extLst>
              <a:ext uri="{FF2B5EF4-FFF2-40B4-BE49-F238E27FC236}">
                <a16:creationId xmlns:a16="http://schemas.microsoft.com/office/drawing/2014/main" id="{97A3783F-6040-9948-94F6-68BDC0D3B726}"/>
              </a:ext>
            </a:extLst>
          </p:cNvPr>
          <p:cNvSpPr/>
          <p:nvPr/>
        </p:nvSpPr>
        <p:spPr>
          <a:xfrm>
            <a:off x="387944" y="947819"/>
            <a:ext cx="9733175" cy="612852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241300">
              <a:spcBef>
                <a:spcPts val="4200"/>
              </a:spcBef>
              <a:defRPr sz="3100"/>
            </a:lvl1pPr>
          </a:lstStyle>
          <a:p>
            <a:r>
              <a:rPr lang="en-US" sz="2800" dirty="0"/>
              <a:t>Even though the asymptotic temperatures are different,   </a:t>
            </a:r>
            <a:endParaRPr sz="2800" dirty="0"/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77FCCA3F-9171-144D-A6B0-121E1FBDD894}"/>
              </a:ext>
            </a:extLst>
          </p:cNvPr>
          <p:cNvGrpSpPr/>
          <p:nvPr/>
        </p:nvGrpSpPr>
        <p:grpSpPr>
          <a:xfrm>
            <a:off x="2879525" y="1722994"/>
            <a:ext cx="6913572" cy="5131299"/>
            <a:chOff x="5775125" y="2191953"/>
            <a:chExt cx="6913572" cy="5131299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B44C1F34-7D9F-5E4B-AF56-669C122430B4}"/>
                </a:ext>
              </a:extLst>
            </p:cNvPr>
            <p:cNvGrpSpPr/>
            <p:nvPr/>
          </p:nvGrpSpPr>
          <p:grpSpPr>
            <a:xfrm>
              <a:off x="5775125" y="2191953"/>
              <a:ext cx="6913572" cy="5131299"/>
              <a:chOff x="5775125" y="2191953"/>
              <a:chExt cx="6913572" cy="5131299"/>
            </a:xfrm>
          </p:grpSpPr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23184209-2AB9-E643-B03F-1EFD9050CDD1}"/>
                  </a:ext>
                </a:extLst>
              </p:cNvPr>
              <p:cNvGrpSpPr/>
              <p:nvPr/>
            </p:nvGrpSpPr>
            <p:grpSpPr>
              <a:xfrm>
                <a:off x="5775125" y="2191953"/>
                <a:ext cx="6841731" cy="5131299"/>
                <a:chOff x="6145635" y="2232883"/>
                <a:chExt cx="6841731" cy="5131299"/>
              </a:xfrm>
            </p:grpSpPr>
            <p:pic>
              <p:nvPicPr>
                <p:cNvPr id="19" name="그림 18" descr="Science in the News | Communicating Science (14w112) | Page 2">
                  <a:extLst>
                    <a:ext uri="{FF2B5EF4-FFF2-40B4-BE49-F238E27FC236}">
                      <a16:creationId xmlns:a16="http://schemas.microsoft.com/office/drawing/2014/main" id="{8BFD603B-A050-D44F-AA7A-1B7920465F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45635" y="2232883"/>
                  <a:ext cx="6841731" cy="5131299"/>
                </a:xfrm>
                <a:prstGeom prst="rect">
                  <a:avLst/>
                </a:prstGeom>
              </p:spPr>
            </p:pic>
            <p:grpSp>
              <p:nvGrpSpPr>
                <p:cNvPr id="20" name="그룹 19">
                  <a:extLst>
                    <a:ext uri="{FF2B5EF4-FFF2-40B4-BE49-F238E27FC236}">
                      <a16:creationId xmlns:a16="http://schemas.microsoft.com/office/drawing/2014/main" id="{BC08EAB0-0ED4-BA4D-841A-18AFC053690D}"/>
                    </a:ext>
                  </a:extLst>
                </p:cNvPr>
                <p:cNvGrpSpPr/>
                <p:nvPr/>
              </p:nvGrpSpPr>
              <p:grpSpPr>
                <a:xfrm>
                  <a:off x="8915539" y="3908078"/>
                  <a:ext cx="1120411" cy="1691606"/>
                  <a:chOff x="5381989" y="6193314"/>
                  <a:chExt cx="1120411" cy="1691606"/>
                </a:xfrm>
              </p:grpSpPr>
              <p:grpSp>
                <p:nvGrpSpPr>
                  <p:cNvPr id="23" name="그룹 22">
                    <a:extLst>
                      <a:ext uri="{FF2B5EF4-FFF2-40B4-BE49-F238E27FC236}">
                        <a16:creationId xmlns:a16="http://schemas.microsoft.com/office/drawing/2014/main" id="{34C65370-6CEF-274B-BD39-1D87F9AF98CE}"/>
                      </a:ext>
                    </a:extLst>
                  </p:cNvPr>
                  <p:cNvGrpSpPr/>
                  <p:nvPr/>
                </p:nvGrpSpPr>
                <p:grpSpPr>
                  <a:xfrm>
                    <a:off x="5381989" y="6765746"/>
                    <a:ext cx="1120411" cy="1119174"/>
                    <a:chOff x="5224370" y="5476097"/>
                    <a:chExt cx="1120411" cy="1119174"/>
                  </a:xfrm>
                </p:grpSpPr>
                <p:grpSp>
                  <p:nvGrpSpPr>
                    <p:cNvPr id="25" name="그룹 24">
                      <a:extLst>
                        <a:ext uri="{FF2B5EF4-FFF2-40B4-BE49-F238E27FC236}">
                          <a16:creationId xmlns:a16="http://schemas.microsoft.com/office/drawing/2014/main" id="{C0BC4321-3728-EF42-A90B-45E2000757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341926" y="5567384"/>
                      <a:ext cx="952857" cy="939433"/>
                      <a:chOff x="5699734" y="7261279"/>
                      <a:chExt cx="1867256" cy="1836337"/>
                    </a:xfrm>
                  </p:grpSpPr>
                  <p:sp>
                    <p:nvSpPr>
                      <p:cNvPr id="27" name="타원 26">
                        <a:extLst>
                          <a:ext uri="{FF2B5EF4-FFF2-40B4-BE49-F238E27FC236}">
                            <a16:creationId xmlns:a16="http://schemas.microsoft.com/office/drawing/2014/main" id="{05131FE2-45E2-7441-85D2-EA64570604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55025" y="8796872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28" name="타원 27">
                        <a:extLst>
                          <a:ext uri="{FF2B5EF4-FFF2-40B4-BE49-F238E27FC236}">
                            <a16:creationId xmlns:a16="http://schemas.microsoft.com/office/drawing/2014/main" id="{366964F6-C678-5442-B0E5-3CDD2CEE6A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55343" y="839515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29" name="타원 28">
                        <a:extLst>
                          <a:ext uri="{FF2B5EF4-FFF2-40B4-BE49-F238E27FC236}">
                            <a16:creationId xmlns:a16="http://schemas.microsoft.com/office/drawing/2014/main" id="{6B70667D-1C59-1344-958F-D507C4C499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38445" y="7956691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0" name="타원 29">
                        <a:extLst>
                          <a:ext uri="{FF2B5EF4-FFF2-40B4-BE49-F238E27FC236}">
                            <a16:creationId xmlns:a16="http://schemas.microsoft.com/office/drawing/2014/main" id="{2F3B6333-A52C-4C49-BCB4-3F3ED8D9CA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92347" y="767300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1" name="타원 30">
                        <a:extLst>
                          <a:ext uri="{FF2B5EF4-FFF2-40B4-BE49-F238E27FC236}">
                            <a16:creationId xmlns:a16="http://schemas.microsoft.com/office/drawing/2014/main" id="{4EB65C22-C673-5747-AC3F-174FB92AE8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6722" y="7744534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2" name="타원 31">
                        <a:extLst>
                          <a:ext uri="{FF2B5EF4-FFF2-40B4-BE49-F238E27FC236}">
                            <a16:creationId xmlns:a16="http://schemas.microsoft.com/office/drawing/2014/main" id="{D67753DA-BB52-534F-BBEB-7A3C8A3663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805" y="7440349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3" name="타원 32">
                        <a:extLst>
                          <a:ext uri="{FF2B5EF4-FFF2-40B4-BE49-F238E27FC236}">
                            <a16:creationId xmlns:a16="http://schemas.microsoft.com/office/drawing/2014/main" id="{F6F96E33-98B9-B046-A136-B0EC157E9B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5222" y="7810731"/>
                        <a:ext cx="265043" cy="750173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4" name="타원 33">
                        <a:extLst>
                          <a:ext uri="{FF2B5EF4-FFF2-40B4-BE49-F238E27FC236}">
                            <a16:creationId xmlns:a16="http://schemas.microsoft.com/office/drawing/2014/main" id="{B769D1A9-3931-0C47-B45B-CC68D03F07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91200" y="7487478"/>
                        <a:ext cx="265043" cy="278296"/>
                      </a:xfrm>
                      <a:prstGeom prst="ellipse">
                        <a:avLst/>
                      </a:prstGeom>
                      <a:blipFill rotWithShape="1">
                        <a:blip r:embed="rId5"/>
                        <a:srcRect/>
                        <a:tile tx="0" ty="0" sx="100000" sy="100000" flip="none" algn="tl"/>
                      </a:blip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5" name="타원 34">
                        <a:extLst>
                          <a:ext uri="{FF2B5EF4-FFF2-40B4-BE49-F238E27FC236}">
                            <a16:creationId xmlns:a16="http://schemas.microsoft.com/office/drawing/2014/main" id="{1A3A7469-94CB-9443-8C9F-C4EA24F6B9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943600" y="7639878"/>
                        <a:ext cx="265043" cy="278296"/>
                      </a:xfrm>
                      <a:prstGeom prst="ellipse">
                        <a:avLst/>
                      </a:prstGeom>
                      <a:blipFill rotWithShape="1">
                        <a:blip r:embed="rId5"/>
                        <a:srcRect/>
                        <a:tile tx="0" ty="0" sx="100000" sy="100000" flip="none" algn="tl"/>
                      </a:blip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6" name="타원 35">
                        <a:extLst>
                          <a:ext uri="{FF2B5EF4-FFF2-40B4-BE49-F238E27FC236}">
                            <a16:creationId xmlns:a16="http://schemas.microsoft.com/office/drawing/2014/main" id="{72B5BC5E-E5D8-8F42-996C-3CB1DE5BF4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87547" y="736820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7" name="타원 36">
                        <a:extLst>
                          <a:ext uri="{FF2B5EF4-FFF2-40B4-BE49-F238E27FC236}">
                            <a16:creationId xmlns:a16="http://schemas.microsoft.com/office/drawing/2014/main" id="{C508D1D1-E14F-D040-9E7B-7757E62D6C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33321" y="7715450"/>
                        <a:ext cx="265043" cy="278296"/>
                      </a:xfrm>
                      <a:prstGeom prst="ellipse">
                        <a:avLst/>
                      </a:prstGeom>
                      <a:blipFill rotWithShape="1">
                        <a:blip r:embed="rId5"/>
                        <a:srcRect/>
                        <a:tile tx="0" ty="0" sx="100000" sy="100000" flip="none" algn="tl"/>
                      </a:blip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8" name="타원 37">
                        <a:extLst>
                          <a:ext uri="{FF2B5EF4-FFF2-40B4-BE49-F238E27FC236}">
                            <a16:creationId xmlns:a16="http://schemas.microsoft.com/office/drawing/2014/main" id="{AA142B7D-3787-A944-9B48-97C71B548F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56931" y="7715450"/>
                        <a:ext cx="265043" cy="278296"/>
                      </a:xfrm>
                      <a:prstGeom prst="ellipse">
                        <a:avLst/>
                      </a:prstGeom>
                      <a:blipFill rotWithShape="1">
                        <a:blip r:embed="rId5"/>
                        <a:srcRect/>
                        <a:tile tx="0" ty="0" sx="100000" sy="100000" flip="none" algn="tl"/>
                      </a:blip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39" name="타원 38">
                        <a:extLst>
                          <a:ext uri="{FF2B5EF4-FFF2-40B4-BE49-F238E27FC236}">
                            <a16:creationId xmlns:a16="http://schemas.microsoft.com/office/drawing/2014/main" id="{48C1E258-A02E-4843-9FE4-641F61B4F4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57731" y="8058751"/>
                        <a:ext cx="265043" cy="278296"/>
                      </a:xfrm>
                      <a:prstGeom prst="ellipse">
                        <a:avLst/>
                      </a:prstGeom>
                      <a:blipFill rotWithShape="1">
                        <a:blip r:embed="rId5"/>
                        <a:srcRect/>
                        <a:tile tx="0" ty="0" sx="100000" sy="100000" flip="none" algn="tl"/>
                      </a:blip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0" name="타원 39">
                        <a:extLst>
                          <a:ext uri="{FF2B5EF4-FFF2-40B4-BE49-F238E27FC236}">
                            <a16:creationId xmlns:a16="http://schemas.microsoft.com/office/drawing/2014/main" id="{181392C0-5882-4F47-88AE-C78D7074D9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81435" y="8132894"/>
                        <a:ext cx="265043" cy="278296"/>
                      </a:xfrm>
                      <a:prstGeom prst="ellipse">
                        <a:avLst/>
                      </a:prstGeom>
                      <a:blipFill rotWithShape="1">
                        <a:blip r:embed="rId5"/>
                        <a:srcRect/>
                        <a:tile tx="0" ty="0" sx="100000" sy="100000" flip="none" algn="tl"/>
                      </a:blip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1" name="타원 40">
                        <a:extLst>
                          <a:ext uri="{FF2B5EF4-FFF2-40B4-BE49-F238E27FC236}">
                            <a16:creationId xmlns:a16="http://schemas.microsoft.com/office/drawing/2014/main" id="{AA349809-A1D0-8849-8025-BC2CBC2E4A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8000" y="8554278"/>
                        <a:ext cx="265043" cy="278296"/>
                      </a:xfrm>
                      <a:prstGeom prst="ellipse">
                        <a:avLst/>
                      </a:prstGeom>
                      <a:blipFill rotWithShape="1">
                        <a:blip r:embed="rId5"/>
                        <a:srcRect/>
                        <a:tile tx="0" ty="0" sx="100000" sy="100000" flip="none" algn="tl"/>
                      </a:blip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2" name="타원 41">
                        <a:extLst>
                          <a:ext uri="{FF2B5EF4-FFF2-40B4-BE49-F238E27FC236}">
                            <a16:creationId xmlns:a16="http://schemas.microsoft.com/office/drawing/2014/main" id="{65EC387C-E4B9-0B44-9718-C1E9748592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916305" y="7869734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3" name="타원 42">
                        <a:extLst>
                          <a:ext uri="{FF2B5EF4-FFF2-40B4-BE49-F238E27FC236}">
                            <a16:creationId xmlns:a16="http://schemas.microsoft.com/office/drawing/2014/main" id="{3426FB3F-BCE9-FF4B-9780-43D6678C45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44747" y="782540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4" name="타원 43">
                        <a:extLst>
                          <a:ext uri="{FF2B5EF4-FFF2-40B4-BE49-F238E27FC236}">
                            <a16:creationId xmlns:a16="http://schemas.microsoft.com/office/drawing/2014/main" id="{284925FF-70B2-0B4B-BB58-0692285967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39922" y="8185816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5" name="타원 44">
                        <a:extLst>
                          <a:ext uri="{FF2B5EF4-FFF2-40B4-BE49-F238E27FC236}">
                            <a16:creationId xmlns:a16="http://schemas.microsoft.com/office/drawing/2014/main" id="{FE1C0706-02EA-424B-9300-61A38BC10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6757" y="855427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6" name="타원 45">
                        <a:extLst>
                          <a:ext uri="{FF2B5EF4-FFF2-40B4-BE49-F238E27FC236}">
                            <a16:creationId xmlns:a16="http://schemas.microsoft.com/office/drawing/2014/main" id="{8C0FB029-E829-C94B-820F-3A124B0872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01947" y="828260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7" name="타원 46">
                        <a:extLst>
                          <a:ext uri="{FF2B5EF4-FFF2-40B4-BE49-F238E27FC236}">
                            <a16:creationId xmlns:a16="http://schemas.microsoft.com/office/drawing/2014/main" id="{2F23FA0C-C506-0E42-ACCA-BD2137A793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90521" y="8256104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8" name="타원 47">
                        <a:extLst>
                          <a:ext uri="{FF2B5EF4-FFF2-40B4-BE49-F238E27FC236}">
                            <a16:creationId xmlns:a16="http://schemas.microsoft.com/office/drawing/2014/main" id="{32E42E2F-315B-E94B-9013-409F62297E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05598" y="8336959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49" name="타원 48">
                        <a:extLst>
                          <a:ext uri="{FF2B5EF4-FFF2-40B4-BE49-F238E27FC236}">
                            <a16:creationId xmlns:a16="http://schemas.microsoft.com/office/drawing/2014/main" id="{FD87E00B-2255-FC45-AD54-ED7D4FB680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7826" y="8204333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0" name="타원 49">
                        <a:extLst>
                          <a:ext uri="{FF2B5EF4-FFF2-40B4-BE49-F238E27FC236}">
                            <a16:creationId xmlns:a16="http://schemas.microsoft.com/office/drawing/2014/main" id="{C3DCB9AA-C892-CD4E-8B31-F8CBEA1C7B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0339" y="800261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1" name="타원 50">
                        <a:extLst>
                          <a:ext uri="{FF2B5EF4-FFF2-40B4-BE49-F238E27FC236}">
                            <a16:creationId xmlns:a16="http://schemas.microsoft.com/office/drawing/2014/main" id="{B79A7295-635D-9940-B991-C569C9B760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23701" y="7639240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2" name="타원 51">
                        <a:extLst>
                          <a:ext uri="{FF2B5EF4-FFF2-40B4-BE49-F238E27FC236}">
                            <a16:creationId xmlns:a16="http://schemas.microsoft.com/office/drawing/2014/main" id="{E98186F3-5FB0-3244-8D3F-1F050E574C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49522" y="7287334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3" name="타원 52">
                        <a:extLst>
                          <a:ext uri="{FF2B5EF4-FFF2-40B4-BE49-F238E27FC236}">
                            <a16:creationId xmlns:a16="http://schemas.microsoft.com/office/drawing/2014/main" id="{21880C88-A796-3344-BBF5-895A20E4C9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19900" y="7346253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4" name="타원 53">
                        <a:extLst>
                          <a:ext uri="{FF2B5EF4-FFF2-40B4-BE49-F238E27FC236}">
                            <a16:creationId xmlns:a16="http://schemas.microsoft.com/office/drawing/2014/main" id="{363936E6-44AD-C144-82D7-9C2177FB94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99734" y="7754806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5" name="타원 54">
                        <a:extLst>
                          <a:ext uri="{FF2B5EF4-FFF2-40B4-BE49-F238E27FC236}">
                            <a16:creationId xmlns:a16="http://schemas.microsoft.com/office/drawing/2014/main" id="{AA1399ED-EEBB-6F43-A3D0-7D6AF6D12B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1525" y="8585983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6" name="타원 55">
                        <a:extLst>
                          <a:ext uri="{FF2B5EF4-FFF2-40B4-BE49-F238E27FC236}">
                            <a16:creationId xmlns:a16="http://schemas.microsoft.com/office/drawing/2014/main" id="{C5F089E5-EA45-794C-BB47-6539B9AA74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11522" y="8049334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7" name="타원 56">
                        <a:extLst>
                          <a:ext uri="{FF2B5EF4-FFF2-40B4-BE49-F238E27FC236}">
                            <a16:creationId xmlns:a16="http://schemas.microsoft.com/office/drawing/2014/main" id="{C6DB0779-A7F8-4145-B745-749254C263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90347" y="7949879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8" name="타원 57">
                        <a:extLst>
                          <a:ext uri="{FF2B5EF4-FFF2-40B4-BE49-F238E27FC236}">
                            <a16:creationId xmlns:a16="http://schemas.microsoft.com/office/drawing/2014/main" id="{7C24A4EF-0446-CD43-AA88-9B383CE8F0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57903" y="8585983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59" name="타원 58">
                        <a:extLst>
                          <a:ext uri="{FF2B5EF4-FFF2-40B4-BE49-F238E27FC236}">
                            <a16:creationId xmlns:a16="http://schemas.microsoft.com/office/drawing/2014/main" id="{A053A233-A4F5-0740-A12E-48F0867AF1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985080" y="8553039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0" name="타원 59">
                        <a:extLst>
                          <a:ext uri="{FF2B5EF4-FFF2-40B4-BE49-F238E27FC236}">
                            <a16:creationId xmlns:a16="http://schemas.microsoft.com/office/drawing/2014/main" id="{A0D71E84-30E8-2A43-80EE-FCE3114C12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72792" y="7261279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1" name="타원 60">
                        <a:extLst>
                          <a:ext uri="{FF2B5EF4-FFF2-40B4-BE49-F238E27FC236}">
                            <a16:creationId xmlns:a16="http://schemas.microsoft.com/office/drawing/2014/main" id="{8691FC89-8D86-174D-92F9-20B32EDF25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28845" y="7347091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2" name="타원 61">
                        <a:extLst>
                          <a:ext uri="{FF2B5EF4-FFF2-40B4-BE49-F238E27FC236}">
                            <a16:creationId xmlns:a16="http://schemas.microsoft.com/office/drawing/2014/main" id="{3D4A1940-9E5E-984E-8F74-06CD0AFD7A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75307" y="7854598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3" name="타원 62">
                        <a:extLst>
                          <a:ext uri="{FF2B5EF4-FFF2-40B4-BE49-F238E27FC236}">
                            <a16:creationId xmlns:a16="http://schemas.microsoft.com/office/drawing/2014/main" id="{4FB5707E-7AA5-064B-AD54-7DDCB0BE7E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10723" y="7571866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4" name="타원 63">
                        <a:extLst>
                          <a:ext uri="{FF2B5EF4-FFF2-40B4-BE49-F238E27FC236}">
                            <a16:creationId xmlns:a16="http://schemas.microsoft.com/office/drawing/2014/main" id="{489ECD7C-1854-164B-A04C-D786C94FFC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86045" y="7804291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5" name="타원 64">
                        <a:extLst>
                          <a:ext uri="{FF2B5EF4-FFF2-40B4-BE49-F238E27FC236}">
                            <a16:creationId xmlns:a16="http://schemas.microsoft.com/office/drawing/2014/main" id="{D4475060-8B02-A645-8539-6A10DDA1BA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0845" y="8109091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6" name="타원 65">
                        <a:extLst>
                          <a:ext uri="{FF2B5EF4-FFF2-40B4-BE49-F238E27FC236}">
                            <a16:creationId xmlns:a16="http://schemas.microsoft.com/office/drawing/2014/main" id="{0DCF1D61-46BD-3D4F-B242-4EC36B0F55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95645" y="8413891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7" name="타원 66">
                        <a:extLst>
                          <a:ext uri="{FF2B5EF4-FFF2-40B4-BE49-F238E27FC236}">
                            <a16:creationId xmlns:a16="http://schemas.microsoft.com/office/drawing/2014/main" id="{C3C6B247-A03D-3F47-AC05-4D99C318D0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04233" y="8009150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  <p:sp>
                    <p:nvSpPr>
                      <p:cNvPr id="68" name="타원 67">
                        <a:extLst>
                          <a:ext uri="{FF2B5EF4-FFF2-40B4-BE49-F238E27FC236}">
                            <a16:creationId xmlns:a16="http://schemas.microsoft.com/office/drawing/2014/main" id="{C82B3A8F-BC89-EE46-90F6-37B8A238B4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74200" y="8819320"/>
                        <a:ext cx="265043" cy="278296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 cap="flat">
                        <a:noFill/>
                        <a:miter lim="400000"/>
                      </a:ln>
                      <a:effectLst/>
                      <a:sp3d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none"/>
                    </p:style>
                    <p:txBody>
                      <a:bodyPr rot="0" spcFirstLastPara="1" vertOverflow="overflow" horzOverflow="overflow" vert="horz" wrap="square" lIns="50800" tIns="50800" rIns="50800" bIns="50800" numCol="1" spcCol="38100" rtlCol="0" anchor="ctr">
                        <a:spAutoFit/>
                      </a:bodyPr>
                      <a:lstStyle/>
                      <a:p>
                        <a:pPr marL="0" marR="0" indent="0" algn="ctr" defTabSz="584200" rtl="0" fontAlgn="auto" latinLnBrk="0" hangingPunct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ko-KR" altLang="en-US" sz="2800" b="1" i="0" u="none" strike="noStrike" cap="none" spc="0" normalizeH="0" baseline="0">
                          <a:ln>
                            <a:noFill/>
                          </a:ln>
                          <a:solidFill>
                            <a:srgbClr val="F5F8EB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Palatino"/>
                        </a:endParaRPr>
                      </a:p>
                    </p:txBody>
                  </p:sp>
                </p:grpSp>
                <p:sp>
                  <p:nvSpPr>
                    <p:cNvPr id="26" name="타원 25">
                      <a:extLst>
                        <a:ext uri="{FF2B5EF4-FFF2-40B4-BE49-F238E27FC236}">
                          <a16:creationId xmlns:a16="http://schemas.microsoft.com/office/drawing/2014/main" id="{9E863AA6-FB53-1B4D-8967-0CAC09EFD3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4370" y="5476097"/>
                      <a:ext cx="1120411" cy="1119174"/>
                    </a:xfrm>
                    <a:prstGeom prst="ellipse">
                      <a:avLst/>
                    </a:prstGeom>
                    <a:noFill/>
                    <a:ln w="12700" cap="flat">
                      <a:solidFill>
                        <a:srgbClr val="C00000"/>
                      </a:solidFill>
                      <a:miter lim="4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50800" tIns="50800" rIns="50800" bIns="50800" numCol="1" spcCol="38100" rtlCol="0" anchor="ctr">
                      <a:spAutoFit/>
                    </a:bodyPr>
                    <a:lstStyle/>
                    <a:p>
                      <a:pPr marL="0" marR="0" indent="0" algn="ctr" defTabSz="5842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800" b="1" i="0" u="none" strike="noStrike" cap="none" spc="0" normalizeH="0" baseline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endParaRPr>
                    </a:p>
                  </p:txBody>
                </p:sp>
              </p:grpSp>
              <p:sp>
                <p:nvSpPr>
                  <p:cNvPr id="24" name="직사각형 23">
                    <a:extLst>
                      <a:ext uri="{FF2B5EF4-FFF2-40B4-BE49-F238E27FC236}">
                        <a16:creationId xmlns:a16="http://schemas.microsoft.com/office/drawing/2014/main" id="{D38C3C64-41F1-734E-930A-12BA508564C3}"/>
                      </a:ext>
                    </a:extLst>
                  </p:cNvPr>
                  <p:cNvSpPr/>
                  <p:nvPr/>
                </p:nvSpPr>
                <p:spPr>
                  <a:xfrm>
                    <a:off x="5698673" y="6193314"/>
                    <a:ext cx="530087" cy="533479"/>
                  </a:xfrm>
                  <a:prstGeom prst="rect">
                    <a:avLst/>
                  </a:prstGeom>
                  <a:blipFill rotWithShape="1">
                    <a:blip r:embed="rId5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50800" tIns="50800" rIns="50800" bIns="50800" numCol="1" spcCol="38100" rtlCol="0" anchor="ctr">
                    <a:spAutoFit/>
                  </a:bodyPr>
                  <a:lstStyle/>
                  <a:p>
                    <a:pPr marL="0" marR="0" indent="0" algn="ctr" defTabSz="5842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ko-KR" sz="2800" b="1" i="0" u="none" strike="noStrike" cap="none" spc="0" normalizeH="0" baseline="0" dirty="0">
                        <a:ln>
                          <a:noFill/>
                        </a:ln>
                        <a:solidFill>
                          <a:srgbClr val="F5F8EB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Palatino"/>
                      </a:rPr>
                      <a:t>A</a:t>
                    </a:r>
                    <a:endParaRPr kumimoji="0" lang="ko-KR" altLang="en-US" sz="2800" b="1" i="0" u="none" strike="noStrike" cap="none" spc="0" normalizeH="0" baseline="0" dirty="0">
                      <a:ln>
                        <a:noFill/>
                      </a:ln>
                      <a:solidFill>
                        <a:srgbClr val="F5F8EB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Palatino"/>
                    </a:endParaRP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D7732CBA-D97F-954B-95AF-83402422DA39}"/>
                    </a:ext>
                  </a:extLst>
                </p:cNvPr>
                <p:cNvSpPr txBox="1"/>
                <p:nvPr/>
              </p:nvSpPr>
              <p:spPr>
                <a:xfrm>
                  <a:off x="7886643" y="4575540"/>
                  <a:ext cx="1110343" cy="59503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ko-KR" sz="3200" b="0" i="0" u="none" strike="noStrike" cap="none" spc="0" normalizeH="0" baseline="0" dirty="0">
                      <a:ln>
                        <a:noFill/>
                      </a:ln>
                      <a:solidFill>
                        <a:schemeClr val="bg2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Palatino"/>
                    </a:rPr>
                    <a:t>T(x)</a:t>
                  </a:r>
                  <a:endParaRPr kumimoji="0" lang="ko-KR" altLang="en-US" sz="3200" b="0" i="0" u="none" strike="noStrike" cap="none" spc="0" normalizeH="0" baseline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9B77E47-22D4-124B-8518-C6B54EADBBE6}"/>
                    </a:ext>
                  </a:extLst>
                </p:cNvPr>
                <p:cNvSpPr txBox="1"/>
                <p:nvPr/>
              </p:nvSpPr>
              <p:spPr>
                <a:xfrm>
                  <a:off x="9851515" y="4809583"/>
                  <a:ext cx="1110343" cy="59503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ko-KR" sz="3200" b="0" i="0" u="none" strike="noStrike" cap="none" spc="0" normalizeH="0" baseline="0" dirty="0">
                      <a:ln>
                        <a:noFill/>
                      </a:ln>
                      <a:solidFill>
                        <a:schemeClr val="bg2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Palatino"/>
                    </a:rPr>
                    <a:t>T(y)</a:t>
                  </a:r>
                  <a:endParaRPr kumimoji="0" lang="ko-KR" altLang="en-US" sz="3200" b="0" i="0" u="none" strike="noStrike" cap="none" spc="0" normalizeH="0" baseline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endParaRPr>
                </a:p>
              </p:txBody>
            </p: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EE816F3-FAB9-B441-B385-B2CD1F8C84D9}"/>
                  </a:ext>
                </a:extLst>
              </p:cNvPr>
              <p:cNvSpPr txBox="1"/>
              <p:nvPr/>
            </p:nvSpPr>
            <p:spPr>
              <a:xfrm>
                <a:off x="6585538" y="4422876"/>
                <a:ext cx="655629" cy="59503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ko-KR" sz="3200" b="0" i="1" u="none" strike="noStrike" cap="none" spc="0" normalizeH="0" baseline="0" dirty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rPr>
                  <a:t>M</a:t>
                </a:r>
                <a:r>
                  <a:rPr kumimoji="0" lang="en-US" altLang="ko-KR" sz="3200" b="0" i="1" u="none" strike="noStrike" cap="none" spc="0" normalizeH="0" baseline="-25000" dirty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rPr>
                  <a:t>u</a:t>
                </a:r>
                <a:endParaRPr kumimoji="0" lang="ko-KR" altLang="en-US" sz="3200" b="0" i="1" u="none" strike="noStrike" cap="none" spc="0" normalizeH="0" baseline="0" dirty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D4E0BCD1-A083-A242-BC2B-C28CE2D97E45}"/>
                  </a:ext>
                </a:extLst>
              </p:cNvPr>
              <p:cNvSpPr txBox="1"/>
              <p:nvPr/>
            </p:nvSpPr>
            <p:spPr>
              <a:xfrm>
                <a:off x="11325948" y="5030411"/>
                <a:ext cx="565860" cy="59503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ko-KR" sz="3200" b="0" i="1" u="none" strike="noStrike" cap="none" spc="0" normalizeH="0" baseline="0" dirty="0" err="1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rPr>
                  <a:t>M</a:t>
                </a:r>
                <a:r>
                  <a:rPr kumimoji="0" lang="en-US" altLang="ko-KR" sz="3200" b="0" i="1" u="none" strike="noStrike" cap="none" spc="0" normalizeH="0" baseline="-25000" dirty="0" err="1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Palatino"/>
                  </a:rPr>
                  <a:t>l</a:t>
                </a:r>
                <a:endParaRPr kumimoji="0" lang="ko-KR" altLang="en-US" sz="3200" b="0" i="1" u="none" strike="noStrike" cap="none" spc="0" normalizeH="0" baseline="0" dirty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Palatino"/>
                </a:endParaRPr>
              </a:p>
            </p:txBody>
          </p:sp>
          <p:pic>
            <p:nvPicPr>
              <p:cNvPr id="6" name="그림 5">
                <a:extLst>
                  <a:ext uri="{FF2B5EF4-FFF2-40B4-BE49-F238E27FC236}">
                    <a16:creationId xmlns:a16="http://schemas.microsoft.com/office/drawing/2014/main" id="{F2AA8578-294A-C441-B00D-1C910C375B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90049" y="2224076"/>
                <a:ext cx="6898648" cy="648835"/>
              </a:xfrm>
              <a:prstGeom prst="rect">
                <a:avLst/>
              </a:prstGeom>
            </p:spPr>
          </p:pic>
        </p:grp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5673880-10BD-AB47-ACE9-F12034FDD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50644" y="6147707"/>
              <a:ext cx="1905000" cy="1028700"/>
            </a:xfrm>
            <a:prstGeom prst="rect">
              <a:avLst/>
            </a:prstGeom>
          </p:spPr>
        </p:pic>
      </p:grpSp>
      <p:pic>
        <p:nvPicPr>
          <p:cNvPr id="72" name="Outside 1 Outside 1">
            <a:extLst>
              <a:ext uri="{FF2B5EF4-FFF2-40B4-BE49-F238E27FC236}">
                <a16:creationId xmlns:a16="http://schemas.microsoft.com/office/drawing/2014/main" id="{A4215B50-BB23-C84F-BCA4-AA93CC1C6742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677878" y="7418282"/>
            <a:ext cx="10213930" cy="1326814"/>
          </a:xfrm>
          <a:prstGeom prst="rect">
            <a:avLst/>
          </a:prstGeom>
          <a:effectLst/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9DCC49DA-5DDD-5041-B934-A3CF854CCCA9}"/>
              </a:ext>
            </a:extLst>
          </p:cNvPr>
          <p:cNvSpPr txBox="1"/>
          <p:nvPr/>
        </p:nvSpPr>
        <p:spPr>
          <a:xfrm>
            <a:off x="2094075" y="7552545"/>
            <a:ext cx="8976695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ko-KR" dirty="0"/>
              <a:t>In equilibrium situation, the generalized temperature is the same at all points.</a:t>
            </a:r>
            <a:endParaRPr kumimoji="0" lang="ko-KR" altLang="en-US" sz="32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402658789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ummary and Discussions"/>
          <p:cNvSpPr txBox="1"/>
          <p:nvPr/>
        </p:nvSpPr>
        <p:spPr>
          <a:xfrm>
            <a:off x="387944" y="171450"/>
            <a:ext cx="12228912" cy="571501"/>
          </a:xfrm>
          <a:prstGeom prst="rect">
            <a:avLst/>
          </a:prstGeom>
          <a:solidFill>
            <a:schemeClr val="accent1">
              <a:hueOff val="40199"/>
              <a:satOff val="4101"/>
              <a:lumOff val="-2064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 b="1">
                <a:solidFill>
                  <a:srgbClr val="F5F8EB"/>
                </a:solidFill>
              </a:defRPr>
            </a:lvl1pPr>
          </a:lstStyle>
          <a:p>
            <a:r>
              <a:t>Summary and Discussions</a:t>
            </a:r>
          </a:p>
        </p:txBody>
      </p:sp>
      <p:sp>
        <p:nvSpPr>
          <p:cNvPr id="414" name="We have classified spherically symmetric wormholes in GR which do not have lids constraining exotic matter.…"/>
          <p:cNvSpPr txBox="1"/>
          <p:nvPr/>
        </p:nvSpPr>
        <p:spPr>
          <a:xfrm>
            <a:off x="561041" y="3093146"/>
            <a:ext cx="11882718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10362" indent="-510362" algn="l">
              <a:buSzPct val="100000"/>
              <a:buAutoNum type="arabicParenR"/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/>
              <a:t>It is important to broaden the research area in the postdoc time. </a:t>
            </a:r>
          </a:p>
          <a:p>
            <a:pPr marL="510362" indent="-510362" algn="l">
              <a:buSzPct val="100000"/>
              <a:buAutoNum type="arabicParenR"/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/>
              <a:t>I have introduced a generalized and a thermodynamic temperature which may play roles in a generalized situations. </a:t>
            </a:r>
          </a:p>
          <a:p>
            <a:pPr marL="510362" indent="-510362" algn="l">
              <a:buSzPct val="100000"/>
              <a:buAutoNum type="arabicParenR"/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/>
              <a:t>Examples were shown.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IMG_0976.JPG" descr="IMG_097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69"/>
            <a:ext cx="13004800" cy="9713462"/>
          </a:xfrm>
          <a:prstGeom prst="rect">
            <a:avLst/>
          </a:prstGeom>
          <a:ln w="12700">
            <a:miter lim="400000"/>
          </a:ln>
        </p:spPr>
      </p:pic>
      <p:sp>
        <p:nvSpPr>
          <p:cNvPr id="418" name="Thanks you very much."/>
          <p:cNvSpPr txBox="1">
            <a:spLocks noGrp="1"/>
          </p:cNvSpPr>
          <p:nvPr>
            <p:ph type="body" sz="quarter" idx="1"/>
          </p:nvPr>
        </p:nvSpPr>
        <p:spPr>
          <a:xfrm>
            <a:off x="5088194" y="266700"/>
            <a:ext cx="7679424" cy="1399868"/>
          </a:xfrm>
          <a:prstGeom prst="rect">
            <a:avLst/>
          </a:prstGeom>
          <a:ln w="9525">
            <a:round/>
          </a:ln>
        </p:spPr>
        <p:txBody>
          <a:bodyPr>
            <a:normAutofit/>
          </a:bodyPr>
          <a:lstStyle>
            <a:lvl1pPr marL="0" indent="0" algn="ctr" defTabSz="479044">
              <a:spcBef>
                <a:spcPts val="0"/>
              </a:spcBef>
              <a:buSzTx/>
              <a:buNone/>
              <a:defRPr sz="3936" b="1">
                <a:solidFill>
                  <a:srgbClr val="1AD817"/>
                </a:solidFill>
              </a:defRPr>
            </a:lvl1pPr>
          </a:lstStyle>
          <a:p>
            <a:r>
              <a:rPr dirty="0"/>
              <a:t>Thanks you very much.</a:t>
            </a:r>
          </a:p>
        </p:txBody>
      </p:sp>
      <p:sp>
        <p:nvSpPr>
          <p:cNvPr id="4" name="Thanks you very much.">
            <a:extLst>
              <a:ext uri="{FF2B5EF4-FFF2-40B4-BE49-F238E27FC236}">
                <a16:creationId xmlns:a16="http://schemas.microsoft.com/office/drawing/2014/main" id="{52DB3C32-9827-6C41-A56F-4162D157B917}"/>
              </a:ext>
            </a:extLst>
          </p:cNvPr>
          <p:cNvSpPr txBox="1">
            <a:spLocks/>
          </p:cNvSpPr>
          <p:nvPr/>
        </p:nvSpPr>
        <p:spPr>
          <a:xfrm>
            <a:off x="18612" y="5127527"/>
            <a:ext cx="7679424" cy="2187674"/>
          </a:xfrm>
          <a:prstGeom prst="rect">
            <a:avLst/>
          </a:prstGeom>
          <a:ln w="9525">
            <a:round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4790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936" b="1" i="0" u="none" strike="noStrike" cap="none" spc="0" baseline="0">
                <a:solidFill>
                  <a:srgbClr val="1AD817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10668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16002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21336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26670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32004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37338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42672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4800600" marR="0" indent="-5334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0000"/>
              <a:buFontTx/>
              <a:buBlip>
                <a:blip r:embed="rId4"/>
              </a:buBlip>
              <a:tabLst/>
              <a:defRPr sz="4300" b="0" i="0" u="none" strike="noStrike" cap="none" spc="0" baseline="0">
                <a:solidFill>
                  <a:srgbClr val="546056"/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hangingPunct="1"/>
            <a:r>
              <a:rPr lang="ko-KR" altLang="en-US" dirty="0" err="1">
                <a:solidFill>
                  <a:srgbClr val="FFFF00"/>
                </a:solidFill>
              </a:rPr>
              <a:t>임채호</a:t>
            </a:r>
            <a:r>
              <a:rPr lang="ko-KR" altLang="en-US" dirty="0">
                <a:solidFill>
                  <a:srgbClr val="FFFF00"/>
                </a:solidFill>
              </a:rPr>
              <a:t> 교수님</a:t>
            </a:r>
            <a:r>
              <a:rPr lang="en-US" altLang="ko-KR" dirty="0">
                <a:solidFill>
                  <a:srgbClr val="FFFF00"/>
                </a:solidFill>
              </a:rPr>
              <a:t>,</a:t>
            </a:r>
            <a:r>
              <a:rPr lang="ko-KR" altLang="en-US" dirty="0">
                <a:solidFill>
                  <a:srgbClr val="FFFF00"/>
                </a:solidFill>
              </a:rPr>
              <a:t> 정년 축하합니다</a:t>
            </a:r>
            <a:r>
              <a:rPr lang="en-US" altLang="ko-KR" dirty="0">
                <a:solidFill>
                  <a:srgbClr val="FFFF00"/>
                </a:solidFill>
              </a:rPr>
              <a:t>.</a:t>
            </a:r>
            <a:br>
              <a:rPr lang="en-US" altLang="ko-KR" dirty="0">
                <a:solidFill>
                  <a:srgbClr val="FFFF00"/>
                </a:solidFill>
              </a:rPr>
            </a:br>
            <a:r>
              <a:rPr lang="ko-KR" altLang="en-US" dirty="0">
                <a:solidFill>
                  <a:srgbClr val="FFFF00"/>
                </a:solidFill>
              </a:rPr>
              <a:t>정년 후에도 </a:t>
            </a:r>
            <a:r>
              <a:rPr lang="ko-KR" altLang="en-US" sz="4000" dirty="0">
                <a:solidFill>
                  <a:srgbClr val="FFFF00"/>
                </a:solidFill>
              </a:rPr>
              <a:t>좋은 일</a:t>
            </a:r>
            <a:r>
              <a:rPr lang="en-US" altLang="ko-KR" sz="4000" dirty="0">
                <a:solidFill>
                  <a:srgbClr val="FFFF00"/>
                </a:solidFill>
              </a:rPr>
              <a:t>,</a:t>
            </a:r>
            <a:r>
              <a:rPr lang="ko-KR" altLang="en-US" sz="4000" dirty="0">
                <a:solidFill>
                  <a:srgbClr val="FFFF00"/>
                </a:solidFill>
              </a:rPr>
              <a:t> 행복한 일</a:t>
            </a:r>
            <a:r>
              <a:rPr lang="ko-KR" altLang="en-US" dirty="0">
                <a:solidFill>
                  <a:srgbClr val="FFFF00"/>
                </a:solidFill>
              </a:rPr>
              <a:t> 많기를 바랍니다</a:t>
            </a:r>
            <a:r>
              <a:rPr lang="en-US" altLang="ko-KR" dirty="0">
                <a:solidFill>
                  <a:srgbClr val="FFFF00"/>
                </a:solidFill>
              </a:rPr>
              <a:t>.</a:t>
            </a:r>
            <a:r>
              <a:rPr lang="ko-KR" altLang="en-US" dirty="0">
                <a:solidFill>
                  <a:srgbClr val="FFFF00"/>
                </a:solidFill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641573" y="5181603"/>
            <a:ext cx="7315251" cy="114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 err="1">
                <a:latin typeface="Verdana" pitchFamily="34" charset="0"/>
              </a:rPr>
              <a:t>Hyeong</a:t>
            </a:r>
            <a:r>
              <a:rPr lang="en-US" altLang="ko-KR" sz="3413" dirty="0">
                <a:latin typeface="Verdana" pitchFamily="34" charset="0"/>
              </a:rPr>
              <a:t>-Chan Kim</a:t>
            </a:r>
          </a:p>
          <a:p>
            <a:pPr algn="ctr"/>
            <a:r>
              <a:rPr lang="en-US" altLang="ko-KR" sz="3413" dirty="0">
                <a:latin typeface="Verdana" pitchFamily="34" charset="0"/>
              </a:rPr>
              <a:t>(</a:t>
            </a:r>
            <a:r>
              <a:rPr lang="en-US" altLang="ko-KR" sz="2844" dirty="0" err="1">
                <a:latin typeface="Verdana" pitchFamily="34" charset="0"/>
              </a:rPr>
              <a:t>Yonsei</a:t>
            </a:r>
            <a:r>
              <a:rPr lang="en-US" altLang="ko-KR" sz="2844" dirty="0">
                <a:latin typeface="Verdana" pitchFamily="34" charset="0"/>
              </a:rPr>
              <a:t> University, Republic of Korea</a:t>
            </a:r>
            <a:r>
              <a:rPr lang="en-US" altLang="ko-KR" sz="3413" dirty="0">
                <a:latin typeface="Verdana" pitchFamily="34" charset="0"/>
              </a:rPr>
              <a:t>)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09559" y="2133581"/>
            <a:ext cx="11785637" cy="18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5689" b="1" dirty="0">
                <a:latin typeface="Algerian" pitchFamily="82" charset="0"/>
              </a:rPr>
              <a:t>Physical Properties in a Kappa-</a:t>
            </a:r>
            <a:r>
              <a:rPr lang="en-US" altLang="ko-KR" sz="5689" b="1" dirty="0" err="1">
                <a:latin typeface="Algerian" pitchFamily="82" charset="0"/>
              </a:rPr>
              <a:t>Minkowski</a:t>
            </a:r>
            <a:r>
              <a:rPr lang="en-US" altLang="ko-KR" sz="5689" b="1" dirty="0">
                <a:latin typeface="Algerian" pitchFamily="82" charset="0"/>
              </a:rPr>
              <a:t> </a:t>
            </a:r>
            <a:r>
              <a:rPr lang="en-US" altLang="ko-KR" sz="5689" b="1" dirty="0" err="1">
                <a:latin typeface="Algerian" pitchFamily="82" charset="0"/>
              </a:rPr>
              <a:t>Spacetime</a:t>
            </a:r>
            <a:endParaRPr lang="ko-KR" altLang="en-US" sz="5689" b="1" dirty="0">
              <a:latin typeface="Algerian" pitchFamily="82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930368" y="7315218"/>
            <a:ext cx="10058470" cy="114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413" dirty="0">
                <a:latin typeface="Verdana" pitchFamily="34" charset="0"/>
              </a:rPr>
              <a:t>In collaboration with C. Rim and J. H. Yee</a:t>
            </a:r>
          </a:p>
          <a:p>
            <a:pPr algn="ctr"/>
            <a:r>
              <a:rPr lang="ko-KR" altLang="en-US" sz="3413" dirty="0">
                <a:latin typeface="Verdana" pitchFamily="34" charset="0"/>
              </a:rPr>
              <a:t>세종 대학교 </a:t>
            </a:r>
            <a:r>
              <a:rPr lang="en-US" altLang="ko-KR" sz="3413" dirty="0">
                <a:latin typeface="Verdana" pitchFamily="34" charset="0"/>
              </a:rPr>
              <a:t>Feb. 4, 2008 </a:t>
            </a:r>
          </a:p>
        </p:txBody>
      </p:sp>
    </p:spTree>
    <p:extLst>
      <p:ext uri="{BB962C8B-B14F-4D97-AF65-F5344CB8AC3E}">
        <p14:creationId xmlns:p14="http://schemas.microsoft.com/office/powerpoint/2010/main" val="2223182373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5CD05B8-139B-2E44-AED3-39C3684C9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47" y="361861"/>
            <a:ext cx="12682106" cy="8877474"/>
          </a:xfrm>
          <a:prstGeom prst="rect">
            <a:avLst/>
          </a:prstGeom>
        </p:spPr>
      </p:pic>
      <p:sp>
        <p:nvSpPr>
          <p:cNvPr id="2" name="제목 1"/>
          <p:cNvSpPr txBox="1">
            <a:spLocks/>
          </p:cNvSpPr>
          <p:nvPr/>
        </p:nvSpPr>
        <p:spPr bwMode="auto">
          <a:xfrm>
            <a:off x="609559" y="304768"/>
            <a:ext cx="11704320" cy="101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8" tIns="65024" rIns="130048" bIns="65024" numCol="1" anchor="ctr" anchorCtr="0" compatLnSpc="1">
            <a:prstTxWarp prst="textNoShape">
              <a:avLst/>
            </a:prstTxWarp>
          </a:bodyPr>
          <a:lstStyle/>
          <a:p>
            <a:pPr defTabSz="1300460" fontAlgn="base" latin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5120" dirty="0" err="1">
                <a:latin typeface="Algerian" pitchFamily="82" charset="0"/>
                <a:ea typeface="+mj-ea"/>
                <a:cs typeface="+mj-cs"/>
              </a:rPr>
              <a:t>Spacetime</a:t>
            </a: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 </a:t>
            </a:r>
            <a:r>
              <a:rPr kumimoji="1" lang="en-US" altLang="ko-KR" sz="5120" dirty="0" err="1">
                <a:latin typeface="Algerian" pitchFamily="82" charset="0"/>
                <a:ea typeface="+mj-ea"/>
                <a:cs typeface="+mj-cs"/>
              </a:rPr>
              <a:t>Noncommutativity</a:t>
            </a: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?</a:t>
            </a:r>
            <a:endParaRPr kumimoji="1" lang="ko-KR" altLang="en-US" sz="5120" dirty="0"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25566" y="9097011"/>
            <a:ext cx="9042463" cy="6175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413" b="1" dirty="0">
                <a:latin typeface="Monotype Corsiva" pitchFamily="66" charset="0"/>
              </a:rPr>
              <a:t>Now I am magician. I will make the space </a:t>
            </a:r>
            <a:r>
              <a:rPr lang="en-US" sz="3413" b="1" dirty="0" err="1">
                <a:latin typeface="Monotype Corsiva" pitchFamily="66" charset="0"/>
              </a:rPr>
              <a:t>noncommute</a:t>
            </a:r>
            <a:r>
              <a:rPr lang="en-US" sz="3413" b="1" dirty="0">
                <a:latin typeface="Monotype Corsiva" pitchFamily="66" charset="0"/>
              </a:rPr>
              <a:t>! </a:t>
            </a:r>
            <a:endParaRPr lang="ko-KR" altLang="en-US" sz="3413" dirty="0">
              <a:latin typeface="Monotype Corsiva" pitchFamily="66" charset="0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0" y="4296230"/>
            <a:ext cx="13004800" cy="225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 rot="5400000" flipH="1" flipV="1">
            <a:off x="1727201" y="4876800"/>
            <a:ext cx="9753600" cy="225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08803" y="5181603"/>
            <a:ext cx="508004" cy="792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51" dirty="0">
                <a:latin typeface="Monotype Corsiva" pitchFamily="66" charset="0"/>
              </a:rPr>
              <a:t>0</a:t>
            </a:r>
            <a:endParaRPr lang="ko-KR" altLang="en-US" sz="4551" dirty="0">
              <a:latin typeface="Monotype Corsiva" pitchFamily="66" charset="0"/>
            </a:endParaRPr>
          </a:p>
        </p:txBody>
      </p:sp>
      <p:pic>
        <p:nvPicPr>
          <p:cNvPr id="132101" name="Picture 5" descr="C:\Users\김형찬\AppData\Local\Microsoft\Windows\Temporary Internet Files\Content.IE5\SP2DS3RG\MCj0412174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13" y="1828779"/>
            <a:ext cx="1708386" cy="1930415"/>
          </a:xfrm>
          <a:prstGeom prst="rect">
            <a:avLst/>
          </a:prstGeom>
          <a:noFill/>
        </p:spPr>
      </p:pic>
      <p:pic>
        <p:nvPicPr>
          <p:cNvPr id="132099" name="Picture 3" descr="C:\Program Files\Microsoft Office\MEDIA\CAGCAT10\j0186348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45619" y="2438383"/>
            <a:ext cx="1020871" cy="1433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519226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-0.56858 0.035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00" y="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858 0.03519 L -0.59219 0.53912 " pathEditMode="relative" ptsTypes="AA">
                                      <p:cBhvr>
                                        <p:cTn id="22" dur="20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7 L 0.00973 0.554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2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3 0.55463 L -0.5967 0.5335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00" y="-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C:\Users\김형찬\AppData\Local\Microsoft\Windows\Temporary Internet Files\Content.IE5\5MEO3HVD\MPj0425310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17575"/>
            <a:ext cx="13004800" cy="8699123"/>
          </a:xfrm>
          <a:prstGeom prst="rect">
            <a:avLst/>
          </a:prstGeom>
          <a:noFill/>
        </p:spPr>
      </p:pic>
      <p:grpSp>
        <p:nvGrpSpPr>
          <p:cNvPr id="15" name="그룹 14"/>
          <p:cNvGrpSpPr/>
          <p:nvPr/>
        </p:nvGrpSpPr>
        <p:grpSpPr>
          <a:xfrm>
            <a:off x="2844774" y="2097991"/>
            <a:ext cx="4165629" cy="8976452"/>
            <a:chOff x="2000232" y="1475150"/>
            <a:chExt cx="2928958" cy="6311568"/>
          </a:xfrm>
        </p:grpSpPr>
        <p:sp>
          <p:nvSpPr>
            <p:cNvPr id="9" name="오른쪽으로 구부러진 화살표 8"/>
            <p:cNvSpPr/>
            <p:nvPr/>
          </p:nvSpPr>
          <p:spPr>
            <a:xfrm>
              <a:off x="2000232" y="1475150"/>
              <a:ext cx="2928958" cy="631156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551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71868" y="1689464"/>
              <a:ext cx="1285884" cy="434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413" dirty="0">
                  <a:solidFill>
                    <a:srgbClr val="FF0000"/>
                  </a:solidFill>
                  <a:latin typeface="Algerian" pitchFamily="82" charset="0"/>
                </a:rPr>
                <a:t>Path 1</a:t>
              </a:r>
              <a:endParaRPr lang="ko-KR" altLang="en-US" sz="3413" dirty="0">
                <a:solidFill>
                  <a:srgbClr val="FF0000"/>
                </a:solidFill>
                <a:latin typeface="Algerian" pitchFamily="82" charset="0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7620008" y="1894790"/>
            <a:ext cx="3860827" cy="9076523"/>
            <a:chOff x="5357818" y="1332274"/>
            <a:chExt cx="2714644" cy="6381930"/>
          </a:xfrm>
        </p:grpSpPr>
        <p:sp>
          <p:nvSpPr>
            <p:cNvPr id="10" name="오른쪽으로 구부러진 화살표 9"/>
            <p:cNvSpPr/>
            <p:nvPr/>
          </p:nvSpPr>
          <p:spPr>
            <a:xfrm flipH="1">
              <a:off x="5357818" y="1332274"/>
              <a:ext cx="2714644" cy="6381930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4551" dirty="0">
                <a:solidFill>
                  <a:srgbClr val="FF0000"/>
                </a:solidFill>
                <a:latin typeface="Algerian" pitchFamily="82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57818" y="1618026"/>
              <a:ext cx="1357322" cy="434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413" dirty="0">
                  <a:solidFill>
                    <a:srgbClr val="FF0000"/>
                  </a:solidFill>
                  <a:latin typeface="Algerian" pitchFamily="82" charset="0"/>
                </a:rPr>
                <a:t>Path 2</a:t>
              </a:r>
              <a:endParaRPr lang="ko-KR" altLang="en-US" sz="3413" dirty="0">
                <a:solidFill>
                  <a:srgbClr val="FF0000"/>
                </a:solidFill>
                <a:latin typeface="Algerian" pitchFamily="82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422364" y="304769"/>
            <a:ext cx="9550467" cy="792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51" dirty="0">
                <a:latin typeface="Algerian" pitchFamily="82" charset="0"/>
                <a:ea typeface="Verdana" pitchFamily="34" charset="0"/>
                <a:cs typeface="Verdana" pitchFamily="34" charset="0"/>
              </a:rPr>
              <a:t>Space-time Non-</a:t>
            </a:r>
            <a:r>
              <a:rPr lang="en-US" altLang="ko-KR" sz="4551" dirty="0" err="1">
                <a:latin typeface="Algerian" pitchFamily="82" charset="0"/>
                <a:ea typeface="Verdana" pitchFamily="34" charset="0"/>
                <a:cs typeface="Verdana" pitchFamily="34" charset="0"/>
              </a:rPr>
              <a:t>commutativity</a:t>
            </a:r>
            <a:endParaRPr lang="ko-KR" altLang="en-US" sz="4551" dirty="0">
              <a:latin typeface="Algerian" pitchFamily="82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72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C:\Users\김형찬\AppData\Local\Microsoft\Windows\Temporary Internet Files\Content.IE5\5MEO3HVD\MPj0425310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4478"/>
            <a:ext cx="13004800" cy="8699123"/>
          </a:xfrm>
          <a:prstGeom prst="rect">
            <a:avLst/>
          </a:prstGeom>
          <a:noFill/>
        </p:spPr>
      </p:pic>
      <p:sp>
        <p:nvSpPr>
          <p:cNvPr id="2" name="제목 1"/>
          <p:cNvSpPr txBox="1">
            <a:spLocks/>
          </p:cNvSpPr>
          <p:nvPr/>
        </p:nvSpPr>
        <p:spPr bwMode="auto">
          <a:xfrm>
            <a:off x="609559" y="304768"/>
            <a:ext cx="11704320" cy="101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8" tIns="65024" rIns="130048" bIns="65024" numCol="1" anchor="ctr" anchorCtr="0" compatLnSpc="1">
            <a:prstTxWarp prst="textNoShape">
              <a:avLst/>
            </a:prstTxWarp>
          </a:bodyPr>
          <a:lstStyle/>
          <a:p>
            <a:pPr defTabSz="1300460" fontAlgn="base" latin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5120" dirty="0" err="1">
                <a:latin typeface="Algerian" pitchFamily="82" charset="0"/>
                <a:ea typeface="+mj-ea"/>
                <a:cs typeface="+mj-cs"/>
              </a:rPr>
              <a:t>Spacetime</a:t>
            </a: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 </a:t>
            </a:r>
            <a:r>
              <a:rPr kumimoji="1" lang="en-US" altLang="ko-KR" sz="5120" dirty="0" err="1">
                <a:latin typeface="Algerian" pitchFamily="82" charset="0"/>
                <a:ea typeface="+mj-ea"/>
                <a:cs typeface="+mj-cs"/>
              </a:rPr>
              <a:t>Noncommutativity</a:t>
            </a: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?</a:t>
            </a:r>
            <a:endParaRPr kumimoji="1" lang="ko-KR" altLang="en-US" sz="5120" dirty="0">
              <a:latin typeface="Algerian" pitchFamily="82" charset="0"/>
              <a:ea typeface="+mj-ea"/>
              <a:cs typeface="+mj-cs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0" y="5080002"/>
            <a:ext cx="13004800" cy="225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 rot="5400000" flipH="1" flipV="1">
            <a:off x="1727201" y="4876800"/>
            <a:ext cx="9753600" cy="225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08803" y="5181603"/>
            <a:ext cx="508004" cy="792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51" dirty="0">
                <a:latin typeface="Monotype Corsiva" pitchFamily="66" charset="0"/>
              </a:rPr>
              <a:t>0</a:t>
            </a:r>
            <a:endParaRPr lang="ko-KR" altLang="en-US" sz="4551" dirty="0">
              <a:latin typeface="Monotype Corsiva" pitchFamily="66" charset="0"/>
            </a:endParaRPr>
          </a:p>
        </p:txBody>
      </p:sp>
      <p:pic>
        <p:nvPicPr>
          <p:cNvPr id="132101" name="Picture 5" descr="C:\Users\김형찬\AppData\Local\Microsoft\Windows\Temporary Internet Files\Content.IE5\SP2DS3RG\MCj0412174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13" y="1828779"/>
            <a:ext cx="1708386" cy="1930415"/>
          </a:xfrm>
          <a:prstGeom prst="rect">
            <a:avLst/>
          </a:prstGeom>
          <a:noFill/>
        </p:spPr>
      </p:pic>
      <p:pic>
        <p:nvPicPr>
          <p:cNvPr id="132099" name="Picture 3" descr="C:\Program Files\Microsoft Office\MEDIA\CAGCAT10\j0186348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45619" y="2438383"/>
            <a:ext cx="1020871" cy="1433563"/>
          </a:xfrm>
          <a:prstGeom prst="rect">
            <a:avLst/>
          </a:prstGeom>
          <a:noFill/>
        </p:spPr>
      </p:pic>
      <p:pic>
        <p:nvPicPr>
          <p:cNvPr id="133122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1573" y="7721620"/>
            <a:ext cx="1725468" cy="17272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2109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C -0.08854 0.00324 -0.17691 0.00672 -0.21736 0.00996 C -0.25781 0.01343 -0.21563 -2.59259E-6 -0.24288 0.02014 C -0.26997 0.04028 -0.33611 0.075 -0.38038 0.13125 C -0.42466 0.1875 -0.48802 0.2794 -0.50868 0.35787 C -0.52917 0.43635 -0.51667 0.51922 -0.504 0.60209 " pathEditMode="relative" rAng="0" ptsTypes="aaaaaA">
                                      <p:cBhvr>
                                        <p:cTn id="17" dur="2000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3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78 -0.01412 C 0.06893 0.04699 0.11025 0.10833 0.12778 0.18032 C 0.14532 0.25231 0.15521 0.33981 0.13299 0.41782 C 0.11077 0.49583 0.06823 0.62014 -0.00555 0.64838 C -0.07934 0.67662 -0.25121 0.61343 -0.30972 0.58727 C -0.36823 0.56111 -0.3625 0.52616 -0.35659 0.49143 " pathEditMode="relative" rAng="0" ptsTypes="aaaaaA">
                                      <p:cBhvr>
                                        <p:cTn id="21" dur="2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0" y="3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 bwMode="auto">
          <a:xfrm>
            <a:off x="609559" y="304768"/>
            <a:ext cx="11704320" cy="101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8" tIns="65024" rIns="130048" bIns="65024" numCol="1" anchor="ctr" anchorCtr="0" compatLnSpc="1">
            <a:prstTxWarp prst="textNoShape">
              <a:avLst/>
            </a:prstTxWarp>
          </a:bodyPr>
          <a:lstStyle/>
          <a:p>
            <a:pPr defTabSz="1300460" fontAlgn="base" latin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Space-time Non-</a:t>
            </a:r>
            <a:r>
              <a:rPr kumimoji="1" lang="en-US" altLang="ko-KR" sz="5120" dirty="0" err="1">
                <a:latin typeface="Algerian" pitchFamily="82" charset="0"/>
                <a:ea typeface="+mj-ea"/>
                <a:cs typeface="+mj-cs"/>
              </a:rPr>
              <a:t>commutativity</a:t>
            </a: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 </a:t>
            </a:r>
            <a:endParaRPr kumimoji="1" lang="ko-KR" altLang="en-US" sz="5120" dirty="0"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44774" y="1523977"/>
            <a:ext cx="6400845" cy="114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13" b="1" dirty="0">
                <a:latin typeface="Monotype Corsiva" pitchFamily="66" charset="0"/>
              </a:rPr>
              <a:t>Setup equation?    </a:t>
            </a:r>
          </a:p>
          <a:p>
            <a:r>
              <a:rPr lang="en-US" sz="3413" b="1" dirty="0">
                <a:solidFill>
                  <a:srgbClr val="FF0000"/>
                </a:solidFill>
                <a:latin typeface="Monotype Corsiva" pitchFamily="66" charset="0"/>
              </a:rPr>
              <a:t>Left  .Down  . Right  . Up = Elevator</a:t>
            </a:r>
            <a:endParaRPr lang="ko-KR" altLang="en-US" sz="3413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0368" y="3860794"/>
            <a:ext cx="9550467" cy="2193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13" b="1" dirty="0">
                <a:latin typeface="Monotype Corsiva" pitchFamily="66" charset="0"/>
              </a:rPr>
              <a:t>The basic equation of space-time non-</a:t>
            </a:r>
            <a:r>
              <a:rPr lang="en-US" altLang="ko-KR" sz="3413" b="1" dirty="0" err="1">
                <a:latin typeface="Monotype Corsiva" pitchFamily="66" charset="0"/>
              </a:rPr>
              <a:t>commutativity</a:t>
            </a:r>
            <a:r>
              <a:rPr lang="en-US" altLang="ko-KR" sz="3413" b="1" dirty="0">
                <a:latin typeface="Monotype Corsiva" pitchFamily="66" charset="0"/>
              </a:rPr>
              <a:t> comes from this relation.  Left </a:t>
            </a:r>
            <a:r>
              <a:rPr lang="en-US" altLang="ko-KR" sz="3413" b="1" dirty="0">
                <a:latin typeface="Monotype Corsiva" pitchFamily="66" charset="0"/>
                <a:sym typeface="Wingdings" pitchFamily="2" charset="2"/>
              </a:rPr>
              <a:t> 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Exp(ix)</a:t>
            </a:r>
            <a:r>
              <a:rPr lang="en-US" altLang="ko-KR" sz="3413" b="1" dirty="0">
                <a:latin typeface="Monotype Corsiva" pitchFamily="66" charset="0"/>
                <a:sym typeface="Wingdings" pitchFamily="2" charset="2"/>
              </a:rPr>
              <a:t>, Down  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Exp(</a:t>
            </a:r>
            <a:r>
              <a:rPr lang="en-US" altLang="ko-KR" sz="3413" b="1" dirty="0" err="1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i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 y),</a:t>
            </a:r>
            <a:r>
              <a:rPr lang="en-US" altLang="ko-KR" sz="3413" b="1" dirty="0">
                <a:latin typeface="Monotype Corsiva" pitchFamily="66" charset="0"/>
                <a:sym typeface="Wingdings" pitchFamily="2" charset="2"/>
              </a:rPr>
              <a:t> Elevator   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Exp(</a:t>
            </a:r>
            <a:r>
              <a:rPr lang="en-US" altLang="ko-KR" sz="3413" b="1" dirty="0" err="1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i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 </a:t>
            </a:r>
            <a:r>
              <a:rPr lang="en-US" altLang="ko-KR" sz="3413" b="1" dirty="0">
                <a:solidFill>
                  <a:srgbClr val="FF0000"/>
                </a:solidFill>
                <a:latin typeface="Mathematica1" pitchFamily="2" charset="2"/>
                <a:sym typeface="Wingdings" pitchFamily="2" charset="2"/>
              </a:rPr>
              <a:t>q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)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</a:p>
          <a:p>
            <a:r>
              <a:rPr lang="en-US" altLang="ko-KR" sz="3413" b="1" dirty="0">
                <a:latin typeface="Monotype Corsiva" pitchFamily="66" charset="0"/>
              </a:rPr>
              <a:t>Taking infinitesimal limit, we have </a:t>
            </a:r>
            <a:endParaRPr lang="ko-KR" altLang="en-US" sz="3413" dirty="0"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1591" y="6197610"/>
            <a:ext cx="1930414" cy="61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[x , y]= </a:t>
            </a:r>
            <a:r>
              <a:rPr lang="en-US" altLang="ko-KR" sz="3413" b="1" dirty="0" err="1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i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 </a:t>
            </a:r>
            <a:r>
              <a:rPr lang="en-US" altLang="ko-KR" sz="3413" b="1" dirty="0">
                <a:solidFill>
                  <a:srgbClr val="FF0000"/>
                </a:solidFill>
                <a:latin typeface="Mathematica1" pitchFamily="2" charset="2"/>
                <a:sym typeface="Wingdings" pitchFamily="2" charset="2"/>
              </a:rPr>
              <a:t>q</a:t>
            </a:r>
            <a:r>
              <a:rPr lang="en-US" altLang="ko-KR" sz="3413" b="1" dirty="0">
                <a:latin typeface="Monotype Corsiva" pitchFamily="66" charset="0"/>
                <a:sym typeface="Wingdings" pitchFamily="2" charset="2"/>
              </a:rPr>
              <a:t>   </a:t>
            </a:r>
            <a:r>
              <a:rPr lang="en-US" altLang="ko-KR" sz="3413" b="1" dirty="0">
                <a:latin typeface="Monotype Corsiva" pitchFamily="66" charset="0"/>
              </a:rPr>
              <a:t>  </a:t>
            </a:r>
            <a:endParaRPr lang="ko-KR" altLang="en-US" sz="3413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152008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C:\Users\김형찬\AppData\Local\Microsoft\Windows\Temporary Internet Files\Content.IE5\5MEO3HVD\MPj0425310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4478"/>
            <a:ext cx="13004800" cy="8699123"/>
          </a:xfrm>
          <a:prstGeom prst="rect">
            <a:avLst/>
          </a:prstGeom>
          <a:noFill/>
        </p:spPr>
      </p:pic>
      <p:sp>
        <p:nvSpPr>
          <p:cNvPr id="2" name="제목 1"/>
          <p:cNvSpPr txBox="1">
            <a:spLocks/>
          </p:cNvSpPr>
          <p:nvPr/>
        </p:nvSpPr>
        <p:spPr bwMode="auto">
          <a:xfrm>
            <a:off x="609559" y="304768"/>
            <a:ext cx="11704320" cy="101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8" tIns="65024" rIns="130048" bIns="65024" numCol="1" anchor="ctr" anchorCtr="0" compatLnSpc="1">
            <a:prstTxWarp prst="textNoShape">
              <a:avLst/>
            </a:prstTxWarp>
          </a:bodyPr>
          <a:lstStyle/>
          <a:p>
            <a:pPr defTabSz="1300460" fontAlgn="base" latin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Uncertainty?</a:t>
            </a:r>
            <a:endParaRPr kumimoji="1" lang="ko-KR" altLang="en-US" sz="5120" dirty="0"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1573" y="9097011"/>
            <a:ext cx="7721654" cy="61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13" b="1" dirty="0">
                <a:latin typeface="Monotype Corsiva" pitchFamily="66" charset="0"/>
              </a:rPr>
              <a:t>Man ponders shadow, or shadow ponders itself?</a:t>
            </a:r>
            <a:endParaRPr lang="ko-KR" altLang="en-US" sz="3413" dirty="0">
              <a:latin typeface="Monotype Corsiva" pitchFamily="66" charset="0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0" y="5080002"/>
            <a:ext cx="13004800" cy="225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 rot="5400000" flipH="1" flipV="1">
            <a:off x="1727201" y="4876800"/>
            <a:ext cx="9753600" cy="225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08803" y="5181603"/>
            <a:ext cx="508004" cy="792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51" dirty="0">
                <a:latin typeface="Monotype Corsiva" pitchFamily="66" charset="0"/>
              </a:rPr>
              <a:t>0</a:t>
            </a:r>
            <a:endParaRPr lang="ko-KR" altLang="en-US" sz="4551" dirty="0">
              <a:latin typeface="Monotype Corsiva" pitchFamily="66" charset="0"/>
            </a:endParaRPr>
          </a:p>
        </p:txBody>
      </p:sp>
      <p:pic>
        <p:nvPicPr>
          <p:cNvPr id="133122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49907" y="2539983"/>
            <a:ext cx="1217978" cy="1219209"/>
          </a:xfrm>
          <a:prstGeom prst="rect">
            <a:avLst/>
          </a:prstGeom>
          <a:noFill/>
        </p:spPr>
      </p:pic>
      <p:pic>
        <p:nvPicPr>
          <p:cNvPr id="12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7893" y="1828778"/>
            <a:ext cx="1217978" cy="1219209"/>
          </a:xfrm>
          <a:prstGeom prst="rect">
            <a:avLst/>
          </a:prstGeom>
          <a:noFill/>
        </p:spPr>
      </p:pic>
      <p:pic>
        <p:nvPicPr>
          <p:cNvPr id="13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4383" y="1930380"/>
            <a:ext cx="1319475" cy="1320809"/>
          </a:xfrm>
          <a:prstGeom prst="rect">
            <a:avLst/>
          </a:prstGeom>
          <a:noFill/>
        </p:spPr>
      </p:pic>
      <p:pic>
        <p:nvPicPr>
          <p:cNvPr id="15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8667" y="3047987"/>
            <a:ext cx="1217978" cy="1219209"/>
          </a:xfrm>
          <a:prstGeom prst="rect">
            <a:avLst/>
          </a:prstGeom>
          <a:noFill/>
        </p:spPr>
      </p:pic>
      <p:pic>
        <p:nvPicPr>
          <p:cNvPr id="16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4260" y="5080001"/>
            <a:ext cx="1217978" cy="1219209"/>
          </a:xfrm>
          <a:prstGeom prst="rect">
            <a:avLst/>
          </a:prstGeom>
          <a:noFill/>
        </p:spPr>
      </p:pic>
      <p:pic>
        <p:nvPicPr>
          <p:cNvPr id="17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66428" y="4571999"/>
            <a:ext cx="812806" cy="1117606"/>
          </a:xfrm>
          <a:prstGeom prst="rect">
            <a:avLst/>
          </a:prstGeom>
          <a:noFill/>
        </p:spPr>
      </p:pic>
      <p:pic>
        <p:nvPicPr>
          <p:cNvPr id="18" name="Picture 2" descr="C:\Users\김형찬\AppData\Local\Microsoft\Windows\Temporary Internet Files\Content.IE5\KQ7XDWJO\MCj0339398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5966" y="7213616"/>
            <a:ext cx="1319475" cy="1320809"/>
          </a:xfrm>
          <a:prstGeom prst="rect">
            <a:avLst/>
          </a:prstGeom>
          <a:noFill/>
        </p:spPr>
      </p:pic>
      <p:pic>
        <p:nvPicPr>
          <p:cNvPr id="132099" name="Picture 3" descr="C:\Program Files\Microsoft Office\MEDIA\CAGCAT10\j0186348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1969" y="7620019"/>
            <a:ext cx="1020871" cy="1433563"/>
          </a:xfrm>
          <a:prstGeom prst="rect">
            <a:avLst/>
          </a:prstGeom>
          <a:noFill/>
        </p:spPr>
      </p:pic>
      <p:grpSp>
        <p:nvGrpSpPr>
          <p:cNvPr id="23" name="그룹 22"/>
          <p:cNvGrpSpPr/>
          <p:nvPr/>
        </p:nvGrpSpPr>
        <p:grpSpPr>
          <a:xfrm>
            <a:off x="8636015" y="914372"/>
            <a:ext cx="1117608" cy="3759226"/>
            <a:chOff x="6072198" y="642918"/>
            <a:chExt cx="785818" cy="2643206"/>
          </a:xfrm>
        </p:grpSpPr>
        <p:sp>
          <p:nvSpPr>
            <p:cNvPr id="19" name="타원 18"/>
            <p:cNvSpPr/>
            <p:nvPr/>
          </p:nvSpPr>
          <p:spPr>
            <a:xfrm>
              <a:off x="6072198" y="2786058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551" dirty="0"/>
                <a:t>D</a:t>
              </a:r>
              <a:endParaRPr lang="ko-KR" altLang="en-US" sz="4551" dirty="0"/>
            </a:p>
          </p:txBody>
        </p:sp>
        <p:sp>
          <p:nvSpPr>
            <p:cNvPr id="21" name="타원 20"/>
            <p:cNvSpPr/>
            <p:nvPr/>
          </p:nvSpPr>
          <p:spPr>
            <a:xfrm>
              <a:off x="6072198" y="1785926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551" dirty="0"/>
                <a:t>D</a:t>
              </a:r>
              <a:endParaRPr lang="ko-KR" altLang="en-US" sz="4551" dirty="0"/>
            </a:p>
          </p:txBody>
        </p:sp>
        <p:sp>
          <p:nvSpPr>
            <p:cNvPr id="22" name="타원 21"/>
            <p:cNvSpPr/>
            <p:nvPr/>
          </p:nvSpPr>
          <p:spPr>
            <a:xfrm>
              <a:off x="6286512" y="642918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551" dirty="0"/>
                <a:t>D</a:t>
              </a:r>
              <a:endParaRPr lang="ko-KR" altLang="en-US" sz="4551" dirty="0"/>
            </a:p>
          </p:txBody>
        </p:sp>
      </p:grpSp>
    </p:spTree>
    <p:extLst>
      <p:ext uri="{BB962C8B-B14F-4D97-AF65-F5344CB8AC3E}">
        <p14:creationId xmlns:p14="http://schemas.microsoft.com/office/powerpoint/2010/main" val="105781679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2.59259E-6 C 0.02985 -0.11574 0.05989 -0.23148 0.07291 -0.28055 C 0.08593 -0.32963 0.05017 -0.26296 0.07812 -0.29444 C 0.10607 -0.32592 0.18628 -0.43588 0.24062 -0.46944 C 0.29496 -0.50301 0.35069 -0.49884 0.40416 -0.49583 C 0.45763 -0.49282 0.54201 -0.47453 0.56145 -0.45139 C 0.58089 -0.42824 0.52708 -0.37245 0.52065 -0.35694 " pathEditMode="relative" ptsTypes="aaaaaaA">
                                      <p:cBhvr>
                                        <p:cTn id="40" dur="2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85185E-6 C -0.00434 0.00578 -0.00868 0.0118 0.00104 -0.025 C 0.01076 -0.06181 0.02413 -0.19699 0.05833 -0.22084 C 0.09253 -0.24468 0.15243 -0.14375 0.20625 -0.16806 C 0.26007 -0.19236 0.32604 -0.3382 0.38125 -0.36667 C 0.43646 -0.39514 0.51146 -0.34375 0.5375 -0.33889 " pathEditMode="relative" ptsTypes="aaaaaA">
                                      <p:cBhvr>
                                        <p:cTn id="44" dur="2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3.33333E-6 C 0.01145 -0.10277 0.02291 -0.20578 0.02742 -0.24884 C 0.03194 -0.2919 0.00919 -0.22963 0.02742 -0.25833 C 0.04565 -0.28703 0.09201 -0.37407 0.1368 -0.42037 C 0.18159 -0.46666 0.24565 -0.51435 0.29635 -0.53611 C 0.34704 -0.55787 0.40312 -0.54907 0.44044 -0.55046 C 0.47777 -0.55185 0.50728 -0.54467 0.52013 -0.54421 " pathEditMode="relative" ptsTypes="aaaaaaA">
                                      <p:cBhvr>
                                        <p:cTn id="48" dur="2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 bwMode="auto">
          <a:xfrm>
            <a:off x="609559" y="304768"/>
            <a:ext cx="11704320" cy="101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8" tIns="65024" rIns="130048" bIns="65024" numCol="1" anchor="ctr" anchorCtr="0" compatLnSpc="1">
            <a:prstTxWarp prst="textNoShape">
              <a:avLst/>
            </a:prstTxWarp>
          </a:bodyPr>
          <a:lstStyle/>
          <a:p>
            <a:pPr defTabSz="1300460" fontAlgn="base" latin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Space-time Non-</a:t>
            </a:r>
            <a:r>
              <a:rPr kumimoji="1" lang="en-US" altLang="ko-KR" sz="5120" dirty="0" err="1">
                <a:latin typeface="Algerian" pitchFamily="82" charset="0"/>
                <a:ea typeface="+mj-ea"/>
                <a:cs typeface="+mj-cs"/>
              </a:rPr>
              <a:t>commutativity</a:t>
            </a:r>
            <a:r>
              <a:rPr kumimoji="1" lang="en-US" altLang="ko-KR" sz="5120" dirty="0">
                <a:latin typeface="Algerian" pitchFamily="82" charset="0"/>
                <a:ea typeface="+mj-ea"/>
                <a:cs typeface="+mj-cs"/>
              </a:rPr>
              <a:t> </a:t>
            </a:r>
            <a:endParaRPr kumimoji="1" lang="ko-KR" altLang="en-US" sz="5120" dirty="0"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8371" y="1523977"/>
            <a:ext cx="8229658" cy="16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13" b="1" dirty="0">
                <a:latin typeface="Monotype Corsiva" pitchFamily="66" charset="0"/>
              </a:rPr>
              <a:t>The distance from start to destination is uncertain:     </a:t>
            </a:r>
          </a:p>
          <a:p>
            <a:r>
              <a:rPr lang="en-US" sz="3413" b="1" dirty="0">
                <a:solidFill>
                  <a:srgbClr val="FF0000"/>
                </a:solidFill>
                <a:latin typeface="Monotype Corsiva" pitchFamily="66" charset="0"/>
              </a:rPr>
              <a:t>L,L + Elevator ;  L </a:t>
            </a:r>
            <a:r>
              <a:rPr lang="en-US" sz="3413" b="1" dirty="0">
                <a:latin typeface="Monotype Corsiva" pitchFamily="66" charset="0"/>
              </a:rPr>
              <a:t>is the distance without  using </a:t>
            </a:r>
          </a:p>
          <a:p>
            <a:r>
              <a:rPr lang="en-US" sz="3413" b="1" dirty="0">
                <a:latin typeface="Monotype Corsiva" pitchFamily="66" charset="0"/>
              </a:rPr>
              <a:t>elevator</a:t>
            </a:r>
            <a:r>
              <a:rPr lang="en-US" sz="3413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30368" y="3860794"/>
            <a:ext cx="9550467" cy="61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13" b="1" dirty="0">
                <a:latin typeface="Monotype Corsiva" pitchFamily="66" charset="0"/>
              </a:rPr>
              <a:t>This is the same as that of the uncertainty of coordinates:</a:t>
            </a:r>
            <a:endParaRPr lang="ko-KR" altLang="en-US" sz="3413" dirty="0"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9576" y="4673599"/>
            <a:ext cx="6400845" cy="61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13" b="1" dirty="0">
                <a:solidFill>
                  <a:srgbClr val="FF0000"/>
                </a:solidFill>
                <a:latin typeface="Mathematica1" pitchFamily="2" charset="2"/>
                <a:sym typeface="Wingdings" pitchFamily="2" charset="2"/>
              </a:rPr>
              <a:t> D 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x  =  &lt; x</a:t>
            </a:r>
            <a:r>
              <a:rPr lang="en-US" altLang="ko-KR" sz="3413" b="1" dirty="0">
                <a:latin typeface="Monotype Corsiva" pitchFamily="66" charset="0"/>
                <a:sym typeface="Wingdings" pitchFamily="2" charset="2"/>
              </a:rPr>
              <a:t>   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  <a:sym typeface="Wingdings" pitchFamily="2" charset="2"/>
              </a:rPr>
              <a:t>&gt; - &lt;x&gt;</a:t>
            </a:r>
            <a:r>
              <a:rPr lang="en-US" altLang="ko-KR" sz="3413" b="1" dirty="0">
                <a:latin typeface="Monotype Corsiva" pitchFamily="66" charset="0"/>
              </a:rPr>
              <a:t>   </a:t>
            </a:r>
            <a:r>
              <a:rPr lang="en-US" altLang="ko-KR" sz="3413" b="1" dirty="0">
                <a:solidFill>
                  <a:srgbClr val="FF0000"/>
                </a:solidFill>
                <a:latin typeface="Monotype Corsiva" pitchFamily="66" charset="0"/>
              </a:rPr>
              <a:t>~ Elevator</a:t>
            </a:r>
            <a:endParaRPr lang="ko-KR" altLang="en-US" sz="3413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0782" y="4673599"/>
            <a:ext cx="304802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991" dirty="0">
                <a:solidFill>
                  <a:srgbClr val="FF0000"/>
                </a:solidFill>
                <a:latin typeface="Monotype Corsiva" pitchFamily="66" charset="0"/>
              </a:rPr>
              <a:t>2</a:t>
            </a:r>
            <a:endParaRPr lang="ko-KR" altLang="en-US" sz="199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78389" y="4673599"/>
            <a:ext cx="304802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991" dirty="0">
                <a:solidFill>
                  <a:srgbClr val="FF0000"/>
                </a:solidFill>
                <a:latin typeface="Monotype Corsiva" pitchFamily="66" charset="0"/>
              </a:rPr>
              <a:t>2</a:t>
            </a:r>
            <a:endParaRPr lang="ko-KR" altLang="en-US" sz="199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0799" y="4673599"/>
            <a:ext cx="304802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991" dirty="0">
                <a:solidFill>
                  <a:srgbClr val="FF0000"/>
                </a:solidFill>
                <a:latin typeface="Monotype Corsiva" pitchFamily="66" charset="0"/>
              </a:rPr>
              <a:t>2</a:t>
            </a:r>
            <a:endParaRPr lang="ko-KR" altLang="en-US" sz="199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32814" y="4673599"/>
            <a:ext cx="304802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991" dirty="0">
                <a:solidFill>
                  <a:srgbClr val="FF0000"/>
                </a:solidFill>
                <a:latin typeface="Monotype Corsiva" pitchFamily="66" charset="0"/>
              </a:rPr>
              <a:t>2</a:t>
            </a:r>
            <a:endParaRPr lang="ko-KR" altLang="en-US" sz="199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570" y="6197610"/>
            <a:ext cx="9347265" cy="114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13" b="1" dirty="0">
                <a:latin typeface="Monotype Corsiva" pitchFamily="66" charset="0"/>
              </a:rPr>
              <a:t>This provides the relation between the non-</a:t>
            </a:r>
            <a:r>
              <a:rPr lang="en-US" altLang="ko-KR" sz="3413" b="1" dirty="0" err="1">
                <a:latin typeface="Monotype Corsiva" pitchFamily="66" charset="0"/>
              </a:rPr>
              <a:t>commutativity</a:t>
            </a:r>
            <a:r>
              <a:rPr lang="en-US" altLang="ko-KR" sz="3413" b="1" dirty="0">
                <a:latin typeface="Monotype Corsiva" pitchFamily="66" charset="0"/>
              </a:rPr>
              <a:t> and uncertainty of space-time coordinates.</a:t>
            </a:r>
            <a:endParaRPr lang="ko-KR" altLang="en-US" sz="3413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27898"/>
      </p:ext>
    </p:extLst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rushedCanvas">
  <a:themeElements>
    <a:clrScheme name="BrushedCanvas">
      <a:dk1>
        <a:srgbClr val="546056"/>
      </a:dk1>
      <a:lt1>
        <a:srgbClr val="600C52"/>
      </a:lt1>
      <a:dk2>
        <a:srgbClr val="61615E"/>
      </a:dk2>
      <a:lt2>
        <a:srgbClr val="CECECA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Palatino"/>
        <a:ea typeface="Palatino"/>
        <a:cs typeface="Palatino"/>
      </a:majorFont>
      <a:minorFont>
        <a:latin typeface="Palatino"/>
        <a:ea typeface="Palatino"/>
        <a:cs typeface="Palatino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none" strike="noStrike" cap="none" spc="0" normalizeH="0" baseline="0">
            <a:ln>
              <a:noFill/>
            </a:ln>
            <a:solidFill>
              <a:srgbClr val="F5F8EB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17D75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546056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rushedCanvas">
  <a:themeElements>
    <a:clrScheme name="BrushedCanvas">
      <a:dk1>
        <a:srgbClr val="000000"/>
      </a:dk1>
      <a:lt1>
        <a:srgbClr val="FFFFFF"/>
      </a:lt1>
      <a:dk2>
        <a:srgbClr val="61615E"/>
      </a:dk2>
      <a:lt2>
        <a:srgbClr val="CECECA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Palatino"/>
        <a:ea typeface="Palatino"/>
        <a:cs typeface="Palatino"/>
      </a:majorFont>
      <a:minorFont>
        <a:latin typeface="Palatino"/>
        <a:ea typeface="Palatino"/>
        <a:cs typeface="Palatino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none" strike="noStrike" cap="none" spc="0" normalizeH="0" baseline="0">
            <a:ln>
              <a:noFill/>
            </a:ln>
            <a:solidFill>
              <a:srgbClr val="F5F8EB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17D75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546056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2371</TotalTime>
  <Words>1143</Words>
  <Application>Microsoft Macintosh PowerPoint</Application>
  <PresentationFormat>사용자 지정</PresentationFormat>
  <Paragraphs>163</Paragraphs>
  <Slides>27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8" baseType="lpstr">
      <vt:lpstr>궁서체</vt:lpstr>
      <vt:lpstr>Algerian</vt:lpstr>
      <vt:lpstr>Century Gothic</vt:lpstr>
      <vt:lpstr>Helvetica Neue</vt:lpstr>
      <vt:lpstr>Hoefler Text</vt:lpstr>
      <vt:lpstr>Mathematica1</vt:lpstr>
      <vt:lpstr>Monotype Corsiva</vt:lpstr>
      <vt:lpstr>Palatino</vt:lpstr>
      <vt:lpstr>Times New Roman</vt:lpstr>
      <vt:lpstr>Verdana</vt:lpstr>
      <vt:lpstr>BrushedCanvas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Temperatures for Closed and wormhole spacetimes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Regular wormholes in general relativity</dc:title>
  <cp:lastModifiedBy>Microsoft Office User</cp:lastModifiedBy>
  <cp:revision>71</cp:revision>
  <dcterms:modified xsi:type="dcterms:W3CDTF">2020-02-24T06:23:45Z</dcterms:modified>
</cp:coreProperties>
</file>