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22"/>
  </p:notesMasterIdLst>
  <p:sldIdLst>
    <p:sldId id="278" r:id="rId2"/>
    <p:sldId id="279" r:id="rId3"/>
    <p:sldId id="280" r:id="rId4"/>
    <p:sldId id="296" r:id="rId5"/>
    <p:sldId id="297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2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141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F45FCB-AD0A-4D28-AD66-ABC7AC3E3781}" type="datetimeFigureOut">
              <a:rPr lang="ru-RU" smtClean="0"/>
              <a:t>19.08.2018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4FB3C-56C8-436D-8D1C-087B733F1D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662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D2AA-93C5-4DBE-BB31-FC13D5312EEA}" type="datetimeFigureOut">
              <a:rPr lang="ru-RU" smtClean="0"/>
              <a:t>19.08.2018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D2E9-0B37-45C4-8A21-DB93D2651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258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D2AA-93C5-4DBE-BB31-FC13D5312EEA}" type="datetimeFigureOut">
              <a:rPr lang="ru-RU" smtClean="0"/>
              <a:t>19.08.2018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D2E9-0B37-45C4-8A21-DB93D2651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481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D2AA-93C5-4DBE-BB31-FC13D5312EEA}" type="datetimeFigureOut">
              <a:rPr lang="ru-RU" smtClean="0"/>
              <a:t>19.08.2018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D2E9-0B37-45C4-8A21-DB93D2651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075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2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2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44D26"/>
              </a:solidFill>
            </a:endParaRPr>
          </a:p>
        </p:txBody>
      </p:sp>
      <p:sp>
        <p:nvSpPr>
          <p:cNvPr id="8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44D26"/>
              </a:solidFill>
            </a:endParaRPr>
          </a:p>
        </p:txBody>
      </p:sp>
      <p:sp>
        <p:nvSpPr>
          <p:cNvPr id="9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CF14D-CD76-4808-A2C2-854CBA31EEF7}" type="slidenum">
              <a:rPr lang="ru-RU">
                <a:solidFill>
                  <a:srgbClr val="444D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922245"/>
      </p:ext>
    </p:extLst>
  </p:cSld>
  <p:clrMapOvr>
    <a:masterClrMapping/>
  </p:clrMapOvr>
  <p:transition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D2AA-93C5-4DBE-BB31-FC13D5312EEA}" type="datetimeFigureOut">
              <a:rPr lang="ru-RU" smtClean="0"/>
              <a:t>19.08.2018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D2E9-0B37-45C4-8A21-DB93D2651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686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D2AA-93C5-4DBE-BB31-FC13D5312EEA}" type="datetimeFigureOut">
              <a:rPr lang="ru-RU" smtClean="0"/>
              <a:t>19.08.2018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D2E9-0B37-45C4-8A21-DB93D2651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668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D2AA-93C5-4DBE-BB31-FC13D5312EEA}" type="datetimeFigureOut">
              <a:rPr lang="ru-RU" smtClean="0"/>
              <a:t>19.08.2018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D2E9-0B37-45C4-8A21-DB93D2651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021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D2AA-93C5-4DBE-BB31-FC13D5312EEA}" type="datetimeFigureOut">
              <a:rPr lang="ru-RU" smtClean="0"/>
              <a:t>19.08.2018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D2E9-0B37-45C4-8A21-DB93D2651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749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D2AA-93C5-4DBE-BB31-FC13D5312EEA}" type="datetimeFigureOut">
              <a:rPr lang="ru-RU" smtClean="0"/>
              <a:t>19.08.2018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D2E9-0B37-45C4-8A21-DB93D2651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457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D2AA-93C5-4DBE-BB31-FC13D5312EEA}" type="datetimeFigureOut">
              <a:rPr lang="ru-RU" smtClean="0"/>
              <a:t>19.08.2018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D2E9-0B37-45C4-8A21-DB93D2651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598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D2AA-93C5-4DBE-BB31-FC13D5312EEA}" type="datetimeFigureOut">
              <a:rPr lang="ru-RU" smtClean="0"/>
              <a:t>19.08.2018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D2E9-0B37-45C4-8A21-DB93D2651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725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D2AA-93C5-4DBE-BB31-FC13D5312EEA}" type="datetimeFigureOut">
              <a:rPr lang="ru-RU" smtClean="0"/>
              <a:t>19.08.2018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D2E9-0B37-45C4-8A21-DB93D2651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05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1D2AA-93C5-4DBE-BB31-FC13D5312EEA}" type="datetimeFigureOut">
              <a:rPr lang="ru-RU" smtClean="0"/>
              <a:t>19.08.2018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6D2E9-0B37-45C4-8A21-DB93D2651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599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9.png"/><Relationship Id="rId7" Type="http://schemas.openxmlformats.org/officeDocument/2006/relationships/image" Target="../media/image6.wmf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10" Type="http://schemas.openxmlformats.org/officeDocument/2006/relationships/image" Target="../media/image10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21001" y="1920437"/>
            <a:ext cx="9144000" cy="1224861"/>
          </a:xfrm>
        </p:spPr>
        <p:txBody>
          <a:bodyPr>
            <a:normAutofit/>
          </a:bodyPr>
          <a:lstStyle/>
          <a:p>
            <a:r>
              <a:rPr lang="en-US" altLang="ru-RU" sz="2800" b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of neutron-rich heavy and superheavy nuclei in multinucleon transfer reactions</a:t>
            </a:r>
            <a:endParaRPr lang="ru-RU" altLang="ru-RU" sz="2800" b="1" dirty="0">
              <a:solidFill>
                <a:srgbClr val="99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3" name="Прямоугольник 1"/>
          <p:cNvSpPr>
            <a:spLocks noChangeArrowheads="1"/>
          </p:cNvSpPr>
          <p:nvPr/>
        </p:nvSpPr>
        <p:spPr bwMode="auto">
          <a:xfrm>
            <a:off x="-21001" y="3325459"/>
            <a:ext cx="882207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200" b="1" dirty="0">
                <a:solidFill>
                  <a:srgbClr val="002060"/>
                </a:solidFill>
                <a:cs typeface="Arial" panose="020B0604020202020204" pitchFamily="34" charset="0"/>
              </a:rPr>
              <a:t>Alexander Karpov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ru-RU" sz="22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200" b="1" i="1" dirty="0">
                <a:solidFill>
                  <a:srgbClr val="002060"/>
                </a:solidFill>
                <a:cs typeface="Arial" panose="020B0604020202020204" pitchFamily="34" charset="0"/>
              </a:rPr>
              <a:t>Flerov Laboratory of Nuclear Reactions, JINR, </a:t>
            </a:r>
            <a:r>
              <a:rPr lang="en-US" altLang="ru-RU" sz="2200" b="1" i="1" dirty="0" err="1">
                <a:solidFill>
                  <a:srgbClr val="002060"/>
                </a:solidFill>
                <a:cs typeface="Arial" panose="020B0604020202020204" pitchFamily="34" charset="0"/>
              </a:rPr>
              <a:t>Dubna</a:t>
            </a:r>
            <a:r>
              <a:rPr lang="en-US" altLang="ru-RU" sz="2200" b="1" i="1" dirty="0">
                <a:solidFill>
                  <a:srgbClr val="002060"/>
                </a:solidFill>
                <a:cs typeface="Arial" panose="020B0604020202020204" pitchFamily="34" charset="0"/>
              </a:rPr>
              <a:t>, Russia</a:t>
            </a:r>
          </a:p>
        </p:txBody>
      </p:sp>
      <p:pic>
        <p:nvPicPr>
          <p:cNvPr id="7" name="Picture 4" descr="http://flerovlab.jinr.ru/flnr/dimg/FLNR_new_logotype_2012_07_0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330" y="244762"/>
            <a:ext cx="1944635" cy="158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46" y="336635"/>
            <a:ext cx="1835965" cy="1220985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 bwMode="auto">
          <a:xfrm>
            <a:off x="2322576" y="6382185"/>
            <a:ext cx="671321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buNone/>
            </a:pPr>
            <a:r>
              <a:rPr lang="en-US" altLang="ru-RU" sz="1800" dirty="0" smtClean="0">
                <a:solidFill>
                  <a:srgbClr val="376092"/>
                </a:solidFill>
                <a:latin typeface="Britannic Bold" panose="020B0903060703020204" pitchFamily="34" charset="0"/>
              </a:rPr>
              <a:t>12 APCTP-BLTP JINR JW, 20-24 </a:t>
            </a:r>
            <a:r>
              <a:rPr lang="en-US" altLang="ru-RU" sz="1800" dirty="0" smtClean="0">
                <a:solidFill>
                  <a:srgbClr val="376092"/>
                </a:solidFill>
                <a:latin typeface="Britannic Bold" panose="020B0903060703020204" pitchFamily="34" charset="0"/>
              </a:rPr>
              <a:t>August </a:t>
            </a:r>
            <a:r>
              <a:rPr lang="en-US" altLang="ru-RU" sz="1800" dirty="0">
                <a:solidFill>
                  <a:srgbClr val="376092"/>
                </a:solidFill>
                <a:latin typeface="Britannic Bold" panose="020B0903060703020204" pitchFamily="34" charset="0"/>
              </a:rPr>
              <a:t>2018</a:t>
            </a:r>
            <a:r>
              <a:rPr lang="en-US" altLang="ru-RU" sz="1800" dirty="0" smtClean="0">
                <a:solidFill>
                  <a:srgbClr val="376092"/>
                </a:solidFill>
                <a:latin typeface="Britannic Bold" panose="020B0903060703020204" pitchFamily="34" charset="0"/>
              </a:rPr>
              <a:t>, </a:t>
            </a:r>
            <a:r>
              <a:rPr lang="en-US" altLang="ru-RU" sz="1800" dirty="0" smtClean="0">
                <a:solidFill>
                  <a:srgbClr val="376092"/>
                </a:solidFill>
                <a:latin typeface="Britannic Bold" panose="020B0903060703020204" pitchFamily="34" charset="0"/>
              </a:rPr>
              <a:t>Busan</a:t>
            </a:r>
            <a:r>
              <a:rPr lang="en-US" altLang="ru-RU" sz="1800" dirty="0" smtClean="0">
                <a:solidFill>
                  <a:srgbClr val="376092"/>
                </a:solidFill>
                <a:latin typeface="Britannic Bold" panose="020B0903060703020204" pitchFamily="34" charset="0"/>
              </a:rPr>
              <a:t>, Korea</a:t>
            </a:r>
            <a:endParaRPr lang="ru-RU" altLang="ru-RU" sz="1800" dirty="0">
              <a:solidFill>
                <a:srgbClr val="376092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71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6794" y="1655064"/>
            <a:ext cx="4876643" cy="35129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82" y="1595919"/>
            <a:ext cx="3385476" cy="3270389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811385" y="86924"/>
            <a:ext cx="5199017" cy="74910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of </a:t>
            </a:r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=126 nuclides</a:t>
            </a:r>
          </a:p>
          <a:p>
            <a:pPr algn="ctr"/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 </a:t>
            </a:r>
            <a:r>
              <a:rPr lang="en-US" sz="20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endParaRPr lang="ru-RU" sz="20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952" y="5350940"/>
            <a:ext cx="4387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B. Yilmaz, O. Yilmaz, A. S. Umar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arXiv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(2018)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024" y="5422392"/>
            <a:ext cx="37000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136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Xe+</a:t>
            </a:r>
            <a:r>
              <a:rPr lang="en-US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208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Pb: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202Os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=-9.1 MeV</a:t>
            </a:r>
          </a:p>
          <a:p>
            <a:r>
              <a:rPr lang="en-US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136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Xe+</a:t>
            </a:r>
            <a:r>
              <a:rPr lang="en-US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198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Pt: 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202Os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=-14.8 MeV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85615" y="1411253"/>
            <a:ext cx="1321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Ca+</a:t>
            </a:r>
            <a:r>
              <a:rPr lang="en-US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238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00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1" y="1570047"/>
            <a:ext cx="8940800" cy="340412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811385" y="86924"/>
            <a:ext cx="5199017" cy="74910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of </a:t>
            </a:r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=126 nuclides</a:t>
            </a:r>
          </a:p>
          <a:p>
            <a:pPr algn="ctr"/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 energy</a:t>
            </a:r>
            <a:endParaRPr lang="ru-RU" sz="20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41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811385" y="86924"/>
            <a:ext cx="5199017" cy="74910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of </a:t>
            </a:r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=126 nuclides</a:t>
            </a:r>
          </a:p>
          <a:p>
            <a:pPr algn="ctr"/>
            <a:r>
              <a:rPr lang="en-US" sz="20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Detection 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angles</a:t>
            </a:r>
            <a:endParaRPr lang="ru-RU" sz="20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5"/>
          <a:stretch/>
        </p:blipFill>
        <p:spPr>
          <a:xfrm>
            <a:off x="851164" y="1037011"/>
            <a:ext cx="6171427" cy="458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7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16029" y="56074"/>
            <a:ext cx="49840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of neutron-rich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-isotopes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001280" y="664765"/>
            <a:ext cx="7112182" cy="5968763"/>
            <a:chOff x="2306079" y="551551"/>
            <a:chExt cx="7112182" cy="5968764"/>
          </a:xfrm>
        </p:grpSpPr>
        <p:graphicFrame>
          <p:nvGraphicFramePr>
            <p:cNvPr id="2" name="Объект 1"/>
            <p:cNvGraphicFramePr>
              <a:graphicFrameLocks noChangeAspect="1"/>
            </p:cNvGraphicFramePr>
            <p:nvPr>
              <p:extLst/>
            </p:nvPr>
          </p:nvGraphicFramePr>
          <p:xfrm>
            <a:off x="3251197" y="754547"/>
            <a:ext cx="3406970" cy="50623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7" name="CorelDRAW" r:id="rId3" imgW="2976363" imgH="4422378" progId="CorelDraw.Graphic.18">
                    <p:embed/>
                  </p:oleObj>
                </mc:Choice>
                <mc:Fallback>
                  <p:oleObj name="CorelDRAW" r:id="rId3" imgW="2976363" imgH="4422378" progId="CorelDraw.Graphic.18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251197" y="754547"/>
                          <a:ext cx="3406970" cy="506230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3025574" y="5775167"/>
              <a:ext cx="5741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185</a:t>
              </a:r>
              <a:endParaRPr lang="ru-RU" sz="2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755474" y="5763941"/>
              <a:ext cx="5741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190</a:t>
              </a:r>
              <a:endParaRPr lang="ru-RU" sz="2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398749" y="5771967"/>
              <a:ext cx="5741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195</a:t>
              </a:r>
              <a:endParaRPr lang="ru-RU" sz="2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042025" y="5779991"/>
              <a:ext cx="5741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200</a:t>
              </a:r>
              <a:endParaRPr lang="ru-RU" sz="2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685299" y="5788017"/>
              <a:ext cx="5741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205</a:t>
              </a:r>
              <a:endParaRPr lang="ru-RU" sz="20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328574" y="5796041"/>
              <a:ext cx="5741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210</a:t>
              </a:r>
              <a:endParaRPr lang="ru-RU" sz="2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762624" y="551551"/>
              <a:ext cx="5485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10</a:t>
              </a:r>
              <a:r>
                <a:rPr lang="en-US" sz="2400" baseline="30000" dirty="0"/>
                <a:t>2</a:t>
              </a:r>
              <a:endParaRPr lang="ru-RU" sz="2400" baseline="30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770649" y="992700"/>
              <a:ext cx="5485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10</a:t>
              </a:r>
              <a:r>
                <a:rPr lang="en-US" sz="2400" baseline="30000" dirty="0"/>
                <a:t>1</a:t>
              </a:r>
              <a:endParaRPr lang="ru-RU" sz="2400" baseline="300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778673" y="1433851"/>
              <a:ext cx="5485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10</a:t>
              </a:r>
              <a:r>
                <a:rPr lang="en-US" sz="2400" baseline="30000" dirty="0"/>
                <a:t>0</a:t>
              </a:r>
              <a:endParaRPr lang="ru-RU" sz="2400" baseline="300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707325" y="1906751"/>
              <a:ext cx="6110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10</a:t>
              </a:r>
              <a:r>
                <a:rPr lang="en-US" sz="2400" baseline="30000" dirty="0"/>
                <a:t>-1</a:t>
              </a:r>
              <a:endParaRPr lang="ru-RU" sz="2400" baseline="300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707325" y="2363951"/>
              <a:ext cx="6110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10</a:t>
              </a:r>
              <a:r>
                <a:rPr lang="en-US" sz="2400" baseline="30000" dirty="0"/>
                <a:t>-2</a:t>
              </a:r>
              <a:endParaRPr lang="ru-RU" sz="2400" baseline="300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707325" y="2824326"/>
              <a:ext cx="6110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10</a:t>
              </a:r>
              <a:r>
                <a:rPr lang="en-US" sz="2400" baseline="30000" dirty="0"/>
                <a:t>-3</a:t>
              </a:r>
              <a:endParaRPr lang="ru-RU" sz="2400" baseline="300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707325" y="3284699"/>
              <a:ext cx="6110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10</a:t>
              </a:r>
              <a:r>
                <a:rPr lang="en-US" sz="2400" baseline="30000" dirty="0"/>
                <a:t>-4</a:t>
              </a:r>
              <a:endParaRPr lang="ru-RU" sz="2400" baseline="300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707325" y="3745077"/>
              <a:ext cx="6110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10</a:t>
              </a:r>
              <a:r>
                <a:rPr lang="en-US" sz="2400" baseline="30000" dirty="0"/>
                <a:t>-5</a:t>
              </a:r>
              <a:endParaRPr lang="ru-RU" sz="2400" baseline="300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707325" y="4205452"/>
              <a:ext cx="6110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10</a:t>
              </a:r>
              <a:r>
                <a:rPr lang="en-US" sz="2400" baseline="30000" dirty="0"/>
                <a:t>-6</a:t>
              </a:r>
              <a:endParaRPr lang="ru-RU" sz="2400" baseline="300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707325" y="4665826"/>
              <a:ext cx="6110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10</a:t>
              </a:r>
              <a:r>
                <a:rPr lang="en-US" sz="2400" baseline="30000" dirty="0"/>
                <a:t>-7</a:t>
              </a:r>
              <a:endParaRPr lang="ru-RU" sz="2400" baseline="300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707325" y="5126201"/>
              <a:ext cx="6110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10</a:t>
              </a:r>
              <a:r>
                <a:rPr lang="en-US" sz="2400" baseline="30000" dirty="0"/>
                <a:t>-8</a:t>
              </a:r>
              <a:endParaRPr lang="ru-RU" sz="2400" baseline="300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707325" y="5586577"/>
              <a:ext cx="6110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10</a:t>
              </a:r>
              <a:r>
                <a:rPr lang="en-US" sz="2400" baseline="30000" dirty="0"/>
                <a:t>-9</a:t>
              </a:r>
              <a:endParaRPr lang="ru-RU" sz="2400" baseline="300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833929" y="3606585"/>
              <a:ext cx="5485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10</a:t>
              </a:r>
              <a:r>
                <a:rPr lang="en-US" sz="2400" b="1" baseline="30000" dirty="0"/>
                <a:t>7</a:t>
              </a:r>
              <a:endParaRPr lang="ru-RU" sz="2400" b="1" baseline="300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34753" y="6120205"/>
              <a:ext cx="16145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Mass number</a:t>
              </a:r>
              <a:endParaRPr lang="ru-RU" sz="2000" dirty="0"/>
            </a:p>
          </p:txBody>
        </p:sp>
        <p:sp>
          <p:nvSpPr>
            <p:cNvPr id="32" name="TextBox 31"/>
            <p:cNvSpPr txBox="1"/>
            <p:nvPr/>
          </p:nvSpPr>
          <p:spPr>
            <a:xfrm rot="16200000">
              <a:off x="1469279" y="2443766"/>
              <a:ext cx="20737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Cross section,  </a:t>
              </a:r>
              <a:r>
                <a:rPr lang="en-US" sz="2000" dirty="0" err="1"/>
                <a:t>mb</a:t>
              </a:r>
              <a:endParaRPr lang="ru-RU" sz="20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570273" y="1457508"/>
              <a:ext cx="11272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last stable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302953" y="1977811"/>
              <a:ext cx="12631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last studied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922206" y="2728579"/>
              <a:ext cx="11991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last known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64593" y="910496"/>
              <a:ext cx="86754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N=126</a:t>
              </a:r>
              <a:endParaRPr lang="ru-RU" sz="20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368498" y="4915419"/>
              <a:ext cx="2337178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fragmentation of </a:t>
              </a:r>
              <a:r>
                <a:rPr lang="en-US" sz="2400" b="1" baseline="30000" dirty="0"/>
                <a:t>238</a:t>
              </a:r>
              <a:r>
                <a:rPr lang="en-US" sz="2000" b="1" dirty="0"/>
                <a:t>U</a:t>
              </a:r>
              <a:endParaRPr lang="ru-RU" sz="2000" b="1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443739" y="1654692"/>
              <a:ext cx="175047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massive transfer</a:t>
              </a:r>
              <a:endParaRPr lang="ru-RU" b="1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889856" y="1367072"/>
              <a:ext cx="1545808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baseline="30000" dirty="0"/>
                <a:t>136</a:t>
              </a:r>
              <a:r>
                <a:rPr lang="en-US" sz="2000" b="1" dirty="0"/>
                <a:t>Xe + </a:t>
              </a:r>
              <a:r>
                <a:rPr lang="en-US" sz="2400" b="1" baseline="30000" dirty="0"/>
                <a:t>198</a:t>
              </a:r>
              <a:r>
                <a:rPr lang="en-US" sz="2000" b="1" dirty="0"/>
                <a:t>Pt</a:t>
              </a:r>
              <a:endParaRPr lang="ru-RU" sz="2000" b="1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670870" y="5304234"/>
              <a:ext cx="226959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b="1" i="1" dirty="0"/>
                <a:t>J. </a:t>
              </a:r>
              <a:r>
                <a:rPr lang="en-US" sz="1600" b="1" i="1" dirty="0" err="1"/>
                <a:t>Kurcewicz</a:t>
              </a:r>
              <a:r>
                <a:rPr lang="en-US" sz="1600" b="1" i="1" dirty="0"/>
                <a:t> et al.,(2012)</a:t>
              </a:r>
              <a:endParaRPr lang="ru-RU" sz="1600" b="1" i="1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351305" y="3085009"/>
              <a:ext cx="244458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fragmentation of </a:t>
              </a:r>
              <a:r>
                <a:rPr lang="en-US" sz="2400" b="1" baseline="30000" dirty="0"/>
                <a:t>208</a:t>
              </a:r>
              <a:r>
                <a:rPr lang="en-US" sz="2000" b="1" dirty="0"/>
                <a:t>Pb</a:t>
              </a:r>
              <a:endParaRPr lang="ru-RU" sz="2000" b="1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666226" y="3462734"/>
              <a:ext cx="275203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b="1" i="1" dirty="0"/>
                <a:t>T. </a:t>
              </a:r>
              <a:r>
                <a:rPr lang="en-US" sz="1600" b="1" i="1" dirty="0" err="1"/>
                <a:t>Kurtukian</a:t>
              </a:r>
              <a:r>
                <a:rPr lang="en-US" sz="1600" b="1" i="1" dirty="0"/>
                <a:t>-Nieto et.al (2014)</a:t>
              </a:r>
              <a:endParaRPr lang="ru-RU" sz="1600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30511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55600" y="144289"/>
            <a:ext cx="4241877" cy="4668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cross section</a:t>
            </a:r>
            <a:endParaRPr lang="ru-RU" sz="2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15" y="1078185"/>
            <a:ext cx="8869525" cy="504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5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2719" y="137160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en-US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of neutron-rich heavy and SH nuclei</a:t>
            </a:r>
            <a:br>
              <a:rPr lang="en-US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actinide-actinide collisions (</a:t>
            </a:r>
            <a:r>
              <a:rPr lang="en-US" alt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U+smth</a:t>
            </a:r>
            <a:r>
              <a:rPr lang="en-US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alt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9" y="1081533"/>
            <a:ext cx="8879841" cy="5344154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 rot="20011976">
            <a:off x="6693679" y="1398349"/>
            <a:ext cx="1672047" cy="97536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81401" y="5438718"/>
            <a:ext cx="5775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shell effects may lead to increased </a:t>
            </a:r>
            <a:r>
              <a:rPr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 </a:t>
            </a:r>
            <a:r>
              <a:rPr lang="en-US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sections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formation of a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-like fragment as one of the reaction products and a heavy or SH fragment as another one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3657" y="1626611"/>
            <a:ext cx="3552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 </a:t>
            </a:r>
            <a:r>
              <a:rPr lang="en-US" baseline="30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238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U+</a:t>
            </a:r>
            <a:r>
              <a:rPr lang="en-US" baseline="30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248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Cm→</a:t>
            </a:r>
            <a:r>
              <a:rPr lang="en-US" baseline="30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208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Pb*+</a:t>
            </a:r>
            <a:r>
              <a:rPr lang="en-US" baseline="30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278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08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0009" y="2333875"/>
            <a:ext cx="67088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Orientation effects in nucleus-nucleus collisions</a:t>
            </a:r>
            <a:endParaRPr lang="ru-RU" sz="2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943600" y="3497580"/>
            <a:ext cx="752228" cy="418355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287768" y="3306413"/>
            <a:ext cx="542006" cy="836024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203960" y="3520440"/>
            <a:ext cx="820980" cy="418355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 rot="5400000">
            <a:off x="2712996" y="3318996"/>
            <a:ext cx="382750" cy="77649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 rot="5400000">
            <a:off x="1302256" y="5212842"/>
            <a:ext cx="822961" cy="60198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606040" y="5072503"/>
            <a:ext cx="550746" cy="836024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 rot="5400000">
            <a:off x="5990080" y="5258562"/>
            <a:ext cx="822961" cy="60198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5400000">
            <a:off x="7339860" y="5126234"/>
            <a:ext cx="382750" cy="77649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416128" y="977538"/>
            <a:ext cx="528230" cy="383177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497362" y="977538"/>
            <a:ext cx="383177" cy="383177"/>
          </a:xfrm>
          <a:prstGeom prst="ellipse">
            <a:avLst/>
          </a:prstGeom>
          <a:solidFill>
            <a:schemeClr val="bg2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247591" y="864321"/>
            <a:ext cx="1008904" cy="60961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443820" y="864330"/>
            <a:ext cx="609601" cy="609601"/>
          </a:xfrm>
          <a:prstGeom prst="ellipse">
            <a:avLst/>
          </a:prstGeom>
          <a:solidFill>
            <a:schemeClr val="bg2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2889504" y="1152144"/>
            <a:ext cx="2862072" cy="182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332021" y="768184"/>
            <a:ext cx="2467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spherical nuclei at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g.s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16128" y="4251680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statically deformed nuclei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826878" y="3706757"/>
            <a:ext cx="2862072" cy="182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26878" y="5495544"/>
            <a:ext cx="2862072" cy="182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332021" y="3704354"/>
            <a:ext cx="2862072" cy="182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354664" y="5513832"/>
            <a:ext cx="2862072" cy="182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531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6" grpId="0" animBg="1"/>
      <p:bldP spid="19" grpId="0" animBg="1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51853" y="2"/>
            <a:ext cx="65437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Collisions of actinides. A way to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superheavies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275208" y="1499616"/>
            <a:ext cx="2685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production cross sections for</a:t>
            </a:r>
            <a:b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reaction products</a:t>
            </a:r>
          </a:p>
          <a:p>
            <a:pPr marL="285744" indent="-285744" algn="just">
              <a:buFont typeface="Arial" panose="020B0604020202020204" pitchFamily="34" charset="0"/>
              <a:buChar char="•"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44" indent="-285744" algn="just">
              <a:buFont typeface="Arial" panose="020B0604020202020204" pitchFamily="34" charset="0"/>
              <a:buChar char="•"/>
            </a:pPr>
            <a:r>
              <a:rPr lang="en-US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298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114* (double magic) can be produced with the cross section ~10-100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44" indent="-285744" algn="just">
              <a:buFont typeface="Arial" panose="020B0604020202020204" pitchFamily="34" charset="0"/>
              <a:buChar char="•"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69" y="563878"/>
            <a:ext cx="5971035" cy="592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0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08" y="332225"/>
            <a:ext cx="7668784" cy="64312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51853" y="2"/>
            <a:ext cx="65437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Collisions of actinides. A way to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superheavies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88015" y="3357524"/>
            <a:ext cx="195598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</a:t>
            </a:r>
            <a:r>
              <a:rPr lang="en-US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M. </a:t>
            </a:r>
            <a:r>
              <a:rPr lang="en-US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Schädel</a:t>
            </a:r>
            <a:r>
              <a:rPr lang="en-US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</a:t>
            </a:r>
            <a:r>
              <a:rPr lang="en-US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</a:t>
            </a:r>
            <a:br>
              <a:rPr lang="en-US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PRL (1978), (</a:t>
            </a:r>
            <a:r>
              <a:rPr lang="en-US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1982)</a:t>
            </a:r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val="205652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74172" y="108459"/>
            <a:ext cx="8856619" cy="605101"/>
          </a:xfrm>
        </p:spPr>
        <p:txBody>
          <a:bodyPr>
            <a:noAutofit/>
          </a:bodyPr>
          <a:lstStyle/>
          <a:p>
            <a:pPr algn="ctr"/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Collisions of </a:t>
            </a:r>
            <a:r>
              <a:rPr lang="en-US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actinides: </a:t>
            </a:r>
            <a:r>
              <a:rPr lang="en-US" sz="2200" b="1" baseline="30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238</a:t>
            </a:r>
            <a:r>
              <a:rPr lang="en-US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U+</a:t>
            </a:r>
            <a:r>
              <a:rPr lang="en-US" sz="2200" b="1" baseline="30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254</a:t>
            </a:r>
            <a:r>
              <a:rPr lang="en-US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endParaRPr lang="ru-RU" sz="2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4792" y="1380744"/>
            <a:ext cx="29693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238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U+</a:t>
            </a:r>
            <a:r>
              <a:rPr lang="en-US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254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 @ 7.3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A∙MeV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6" y="757747"/>
            <a:ext cx="8797629" cy="514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81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533400"/>
          </a:xfrm>
        </p:spPr>
        <p:txBody>
          <a:bodyPr/>
          <a:lstStyle/>
          <a:p>
            <a:pPr algn="ctr"/>
            <a:r>
              <a:rPr lang="en-US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  <a:endParaRPr lang="ru-RU" alt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636" y="882504"/>
            <a:ext cx="5775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Multi-nucleon transfer reactions are thought to be an efficient method of synthesis of new neutron-rich heavy and superheavy nuclei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55" y="1344169"/>
            <a:ext cx="8857903" cy="5330952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 rot="19452794">
            <a:off x="4773437" y="3152492"/>
            <a:ext cx="1541417" cy="67926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84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1439" y="52735"/>
            <a:ext cx="5391253" cy="466897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 and Outlook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43903"/>
            <a:ext cx="90068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 OF NEUTRON-RICH HEAVY NUCLEI (</a:t>
            </a:r>
            <a:r>
              <a:rPr lang="en-US" sz="2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=126)</a:t>
            </a:r>
          </a:p>
          <a:p>
            <a:pPr algn="just"/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cross sections (&gt;100 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for yet-unknown nuclei. Weak energy dependence of the production cross sections of neutron-rich nuclei, but strong sensitivity of the angular distributions to the collision energy</a:t>
            </a:r>
            <a:r>
              <a:rPr lang="en-US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44" indent="-285744" algn="just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44" indent="-285744" algn="just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44" indent="-285744" algn="just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44" indent="-285744" algn="just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 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SH NUCLEI IN COLLISIONS OF ACTINIDES</a:t>
            </a:r>
          </a:p>
          <a:p>
            <a:pPr algn="just"/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cross sections drop down very quickly with increasing nucleon transfer due to small survival probabilities. One should use the heaviest available target (</a:t>
            </a:r>
            <a:r>
              <a:rPr lang="en-US" sz="2000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254</a:t>
            </a:r>
            <a:r>
              <a:rPr lang="en-US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Es, e.g.) 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increase the production cross section of heaviest nuclei. </a:t>
            </a:r>
            <a:r>
              <a:rPr lang="en-US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real chance to produce new isotopes of heavy actinides</a:t>
            </a:r>
            <a:r>
              <a:rPr lang="en-US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83898" y="2416940"/>
            <a:ext cx="63614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A.V. Karpov </a:t>
            </a:r>
            <a:r>
              <a:rPr lang="ru-RU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V.V. </a:t>
            </a:r>
            <a:r>
              <a:rPr lang="ru-RU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Saiko</a:t>
            </a:r>
            <a:r>
              <a:rPr lang="ru-RU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</a:t>
            </a:r>
            <a:r>
              <a:rPr lang="ru-RU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</a:t>
            </a:r>
            <a:r>
              <a:rPr lang="ru-RU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 96, 024618 (2017)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4488" y="6255528"/>
            <a:ext cx="3271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Co-author: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Vyacheslav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Saiko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72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28973" y="0"/>
            <a:ext cx="1223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36904" y="6406819"/>
            <a:ext cx="8007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A.V. Karpov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V.V.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Saiko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 96, 024618 (2017)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15" y="523221"/>
            <a:ext cx="7581644" cy="573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4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43" y="996696"/>
            <a:ext cx="6473152" cy="4406649"/>
          </a:xfrm>
          <a:prstGeom prst="rect">
            <a:avLst/>
          </a:prstGeom>
        </p:spPr>
      </p:pic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043027" y="148295"/>
            <a:ext cx="3216912" cy="512377"/>
          </a:xfrm>
        </p:spPr>
        <p:txBody>
          <a:bodyPr/>
          <a:lstStyle/>
          <a:p>
            <a:pPr algn="ctr"/>
            <a:r>
              <a:rPr lang="en-US" altLang="ja-JP" sz="2100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Potential energy</a:t>
            </a:r>
          </a:p>
        </p:txBody>
      </p:sp>
      <p:graphicFrame>
        <p:nvGraphicFramePr>
          <p:cNvPr id="10" name="Object 7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84755054"/>
              </p:ext>
            </p:extLst>
          </p:nvPr>
        </p:nvGraphicFramePr>
        <p:xfrm>
          <a:off x="362299" y="6062472"/>
          <a:ext cx="5718931" cy="621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8" name="Equation" r:id="rId4" imgW="4673520" imgH="507960" progId="Equation.DSMT4">
                  <p:embed/>
                </p:oleObj>
              </mc:Choice>
              <mc:Fallback>
                <p:oleObj name="Equation" r:id="rId4" imgW="4673520" imgH="507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299" y="6062472"/>
                        <a:ext cx="5718931" cy="62162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5523798"/>
              </p:ext>
            </p:extLst>
          </p:nvPr>
        </p:nvGraphicFramePr>
        <p:xfrm>
          <a:off x="1802589" y="2715245"/>
          <a:ext cx="598044" cy="429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9" name="Equation" r:id="rId6" imgW="317160" imgH="228600" progId="Equation.DSMT4">
                  <p:embed/>
                </p:oleObj>
              </mc:Choice>
              <mc:Fallback>
                <p:oleObj name="Equation" r:id="rId6" imgW="3171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2589" y="2715245"/>
                        <a:ext cx="598044" cy="42991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4799721"/>
              </p:ext>
            </p:extLst>
          </p:nvPr>
        </p:nvGraphicFramePr>
        <p:xfrm>
          <a:off x="3846505" y="3943597"/>
          <a:ext cx="670335" cy="4298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0" name="Equation" r:id="rId8" imgW="355320" imgH="228600" progId="Equation.DSMT4">
                  <p:embed/>
                </p:oleObj>
              </mc:Choice>
              <mc:Fallback>
                <p:oleObj name="Equation" r:id="rId8" imgW="35532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6505" y="3943597"/>
                        <a:ext cx="670335" cy="42988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958" y="819570"/>
            <a:ext cx="2863449" cy="24397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60627" y="1547826"/>
            <a:ext cx="36830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Double-folding potential with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Migdal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forces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55934" y="3245796"/>
            <a:ext cx="2117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Two-center shell model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2362689"/>
              </p:ext>
            </p:extLst>
          </p:nvPr>
        </p:nvGraphicFramePr>
        <p:xfrm>
          <a:off x="558287" y="3259345"/>
          <a:ext cx="1341782" cy="3722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1" name="Equation" r:id="rId11" imgW="863280" imgH="241200" progId="Equation.DSMT4">
                  <p:embed/>
                </p:oleObj>
              </mc:Choice>
              <mc:Fallback>
                <p:oleObj name="Equation" r:id="rId11" imgW="86328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287" y="3259345"/>
                        <a:ext cx="1341782" cy="37220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741036" y="194974"/>
            <a:ext cx="42067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A.V. Karpov, EXON (2006)</a:t>
            </a:r>
          </a:p>
          <a:p>
            <a:r>
              <a:rPr lang="en-U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V.I. </a:t>
            </a:r>
            <a:r>
              <a:rPr lang="en-US" sz="1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Zagrebaev</a:t>
            </a:r>
            <a:r>
              <a:rPr lang="en-U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A.V. Karpov, et al. PEPAN (2007)</a:t>
            </a:r>
            <a:endParaRPr lang="ru-RU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28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2" y="628194"/>
            <a:ext cx="8502684" cy="561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2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61085" y="11087"/>
            <a:ext cx="10515600" cy="59046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Equations of motion (R, </a:t>
            </a:r>
            <a:r>
              <a:rPr lang="en-US" sz="2800" b="1" dirty="0">
                <a:solidFill>
                  <a:srgbClr val="C0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en-US" sz="28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C0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en-US" sz="28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h</a:t>
            </a:r>
            <a:r>
              <a:rPr lang="en-US" sz="2800" b="1" baseline="-2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h</a:t>
            </a:r>
            <a:r>
              <a:rPr lang="en-US" sz="2800" b="1" baseline="-2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C0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q</a:t>
            </a:r>
            <a:r>
              <a:rPr lang="en-US" sz="28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C0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q</a:t>
            </a:r>
            <a:r>
              <a:rPr lang="en-US" sz="28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C0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q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" y="850393"/>
            <a:ext cx="8820214" cy="508304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821688" y="697992"/>
            <a:ext cx="45720" cy="5715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412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73" y="442563"/>
            <a:ext cx="8715731" cy="538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78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91241"/>
            <a:ext cx="4293877" cy="466897"/>
          </a:xfrm>
        </p:spPr>
        <p:txBody>
          <a:bodyPr>
            <a:noAutofit/>
          </a:bodyPr>
          <a:lstStyle/>
          <a:p>
            <a:pPr algn="ctr"/>
            <a:r>
              <a:rPr lang="en-US" sz="24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136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Xe+</a:t>
            </a:r>
            <a:r>
              <a:rPr lang="en-US" sz="24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 @ 643 MeV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93877" y="91241"/>
            <a:ext cx="4972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experiment: Y. X. Watanabe, et al., PRL (2015)</a:t>
            </a:r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20" y="1130570"/>
            <a:ext cx="8505736" cy="522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3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811385" y="86924"/>
            <a:ext cx="5199017" cy="74910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of </a:t>
            </a:r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=126 nuclides</a:t>
            </a:r>
          </a:p>
          <a:p>
            <a:pPr algn="ctr"/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 </a:t>
            </a:r>
            <a:r>
              <a:rPr lang="en-US" sz="20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endParaRPr lang="ru-RU" sz="20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079" y="6223725"/>
            <a:ext cx="4972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experiment: Y. X. Watanabe, et al., PRL (2015)</a:t>
            </a:r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68" y="1571241"/>
            <a:ext cx="4354107" cy="32293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920" y="1571241"/>
            <a:ext cx="4291799" cy="322935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37991" y="1298448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isotopes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1793097" y="3158488"/>
            <a:ext cx="0" cy="828296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39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30420</TotalTime>
  <Words>518</Words>
  <Application>Microsoft Office PowerPoint</Application>
  <PresentationFormat>Экран (4:3)</PresentationFormat>
  <Paragraphs>90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ＭＳ Ｐゴシック</vt:lpstr>
      <vt:lpstr>Arial</vt:lpstr>
      <vt:lpstr>Britannic Bold</vt:lpstr>
      <vt:lpstr>Calibri</vt:lpstr>
      <vt:lpstr>Calibri Light</vt:lpstr>
      <vt:lpstr>Symbol</vt:lpstr>
      <vt:lpstr>Times New Roman</vt:lpstr>
      <vt:lpstr>Тема Office</vt:lpstr>
      <vt:lpstr>CorelDRAW</vt:lpstr>
      <vt:lpstr>Equation</vt:lpstr>
      <vt:lpstr>Production of neutron-rich heavy and superheavy nuclei in multinucleon transfer reactions</vt:lpstr>
      <vt:lpstr>Motivation</vt:lpstr>
      <vt:lpstr>Презентация PowerPoint</vt:lpstr>
      <vt:lpstr>Potential energy</vt:lpstr>
      <vt:lpstr>Презентация PowerPoint</vt:lpstr>
      <vt:lpstr>Equations of motion (R, d1, d2, hA, hZ, q1, q2, q)</vt:lpstr>
      <vt:lpstr>Презентация PowerPoint</vt:lpstr>
      <vt:lpstr>136Xe+198Pt @ 643 MeV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Production of neutron-rich heavy and SH nuclei in actinide-actinide collisions (U+smth.)</vt:lpstr>
      <vt:lpstr>Презентация PowerPoint</vt:lpstr>
      <vt:lpstr>Презентация PowerPoint</vt:lpstr>
      <vt:lpstr>Презентация PowerPoint</vt:lpstr>
      <vt:lpstr>Collisions of actinides: 238U+254Es</vt:lpstr>
      <vt:lpstr>Conclusions and Outlook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Alexander Karpov</dc:creator>
  <cp:lastModifiedBy>Alexander Karpov</cp:lastModifiedBy>
  <cp:revision>582</cp:revision>
  <dcterms:created xsi:type="dcterms:W3CDTF">2016-06-27T14:43:42Z</dcterms:created>
  <dcterms:modified xsi:type="dcterms:W3CDTF">2018-08-19T23:16:50Z</dcterms:modified>
</cp:coreProperties>
</file>