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92"/>
  </p:notesMasterIdLst>
  <p:handoutMasterIdLst>
    <p:handoutMasterId r:id="rId93"/>
  </p:handoutMasterIdLst>
  <p:sldIdLst>
    <p:sldId id="780" r:id="rId2"/>
    <p:sldId id="1237" r:id="rId3"/>
    <p:sldId id="1235" r:id="rId4"/>
    <p:sldId id="1130" r:id="rId5"/>
    <p:sldId id="1132" r:id="rId6"/>
    <p:sldId id="1135" r:id="rId7"/>
    <p:sldId id="1136" r:id="rId8"/>
    <p:sldId id="1236" r:id="rId9"/>
    <p:sldId id="1140" r:id="rId10"/>
    <p:sldId id="1141" r:id="rId11"/>
    <p:sldId id="1142" r:id="rId12"/>
    <p:sldId id="1143" r:id="rId13"/>
    <p:sldId id="1144" r:id="rId14"/>
    <p:sldId id="1145" r:id="rId15"/>
    <p:sldId id="1146" r:id="rId16"/>
    <p:sldId id="1147" r:id="rId17"/>
    <p:sldId id="1148" r:id="rId18"/>
    <p:sldId id="1149" r:id="rId19"/>
    <p:sldId id="1172" r:id="rId20"/>
    <p:sldId id="1152" r:id="rId21"/>
    <p:sldId id="1153" r:id="rId22"/>
    <p:sldId id="1154" r:id="rId23"/>
    <p:sldId id="1155" r:id="rId24"/>
    <p:sldId id="1156" r:id="rId25"/>
    <p:sldId id="1157" r:id="rId26"/>
    <p:sldId id="1158" r:id="rId27"/>
    <p:sldId id="1159" r:id="rId28"/>
    <p:sldId id="1238" r:id="rId29"/>
    <p:sldId id="1239" r:id="rId30"/>
    <p:sldId id="1240" r:id="rId31"/>
    <p:sldId id="1241" r:id="rId32"/>
    <p:sldId id="1164" r:id="rId33"/>
    <p:sldId id="1165" r:id="rId34"/>
    <p:sldId id="1166" r:id="rId35"/>
    <p:sldId id="1167" r:id="rId36"/>
    <p:sldId id="1168" r:id="rId37"/>
    <p:sldId id="1129" r:id="rId38"/>
    <p:sldId id="1169" r:id="rId39"/>
    <p:sldId id="1176" r:id="rId40"/>
    <p:sldId id="1177" r:id="rId41"/>
    <p:sldId id="1179" r:id="rId42"/>
    <p:sldId id="1180" r:id="rId43"/>
    <p:sldId id="1181" r:id="rId44"/>
    <p:sldId id="1182" r:id="rId45"/>
    <p:sldId id="1178" r:id="rId46"/>
    <p:sldId id="1187" r:id="rId47"/>
    <p:sldId id="1185" r:id="rId48"/>
    <p:sldId id="1186" r:id="rId49"/>
    <p:sldId id="1242" r:id="rId50"/>
    <p:sldId id="1183" r:id="rId51"/>
    <p:sldId id="1188" r:id="rId52"/>
    <p:sldId id="1189" r:id="rId53"/>
    <p:sldId id="1222" r:id="rId54"/>
    <p:sldId id="1205" r:id="rId55"/>
    <p:sldId id="1223" r:id="rId56"/>
    <p:sldId id="1228" r:id="rId57"/>
    <p:sldId id="1128" r:id="rId58"/>
    <p:sldId id="1014" r:id="rId59"/>
    <p:sldId id="1010" r:id="rId60"/>
    <p:sldId id="1234" r:id="rId61"/>
    <p:sldId id="1174" r:id="rId62"/>
    <p:sldId id="1175" r:id="rId63"/>
    <p:sldId id="1022" r:id="rId64"/>
    <p:sldId id="1023" r:id="rId65"/>
    <p:sldId id="1024" r:id="rId66"/>
    <p:sldId id="1124" r:id="rId67"/>
    <p:sldId id="1123" r:id="rId68"/>
    <p:sldId id="1115" r:id="rId69"/>
    <p:sldId id="1116" r:id="rId70"/>
    <p:sldId id="1117" r:id="rId71"/>
    <p:sldId id="1118" r:id="rId72"/>
    <p:sldId id="1068" r:id="rId73"/>
    <p:sldId id="1074" r:id="rId74"/>
    <p:sldId id="1075" r:id="rId75"/>
    <p:sldId id="1076" r:id="rId76"/>
    <p:sldId id="1221" r:id="rId77"/>
    <p:sldId id="1207" r:id="rId78"/>
    <p:sldId id="1208" r:id="rId79"/>
    <p:sldId id="1209" r:id="rId80"/>
    <p:sldId id="1210" r:id="rId81"/>
    <p:sldId id="1211" r:id="rId82"/>
    <p:sldId id="1212" r:id="rId83"/>
    <p:sldId id="1213" r:id="rId84"/>
    <p:sldId id="1214" r:id="rId85"/>
    <p:sldId id="1215" r:id="rId86"/>
    <p:sldId id="1216" r:id="rId87"/>
    <p:sldId id="1217" r:id="rId88"/>
    <p:sldId id="1218" r:id="rId89"/>
    <p:sldId id="1219" r:id="rId90"/>
    <p:sldId id="1220" r:id="rId91"/>
  </p:sldIdLst>
  <p:sldSz cx="9144000" cy="6858000" type="screen4x3"/>
  <p:notesSz cx="9926638" cy="6797675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C000"/>
    <a:srgbClr val="F2F2F2"/>
    <a:srgbClr val="FFFFE5"/>
    <a:srgbClr val="FEE8F9"/>
    <a:srgbClr val="FDD3F4"/>
    <a:srgbClr val="F19797"/>
    <a:srgbClr val="AEFCE8"/>
    <a:srgbClr val="FF66FF"/>
    <a:srgbClr val="F29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C2FFA5D-87B4-456A-9821-1D502468CF0F}" styleName="テーマ スタイル 1 - アクセント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74C1A8A3-306A-4EB7-A6B1-4F7E0EB9C5D6}" styleName="中間スタイル 3 - アクセント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424" autoAdjust="0"/>
  </p:normalViewPr>
  <p:slideViewPr>
    <p:cSldViewPr>
      <p:cViewPr varScale="1">
        <p:scale>
          <a:sx n="86" d="100"/>
          <a:sy n="86" d="100"/>
        </p:scale>
        <p:origin x="-151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43632"/>
    </p:cViewPr>
  </p:sorterViewPr>
  <p:gridSpacing cx="45000" cy="450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22148" y="0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/>
          <a:lstStyle>
            <a:lvl1pPr algn="r">
              <a:defRPr sz="1300"/>
            </a:lvl1pPr>
          </a:lstStyle>
          <a:p>
            <a:fld id="{B92BFAA8-81E7-4146-ABAF-09C71EF992C5}" type="datetimeFigureOut">
              <a:rPr kumimoji="1" lang="ja-JP" altLang="en-US" smtClean="0"/>
              <a:pPr/>
              <a:t>2018/6/26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2" y="6456701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22148" y="6456701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 anchor="b"/>
          <a:lstStyle>
            <a:lvl1pPr algn="r">
              <a:defRPr sz="1300"/>
            </a:lvl1pPr>
          </a:lstStyle>
          <a:p>
            <a:fld id="{CB4A67D3-EBD6-488B-B30C-090A09BA4DE6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80724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622148" y="0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/>
          <a:lstStyle>
            <a:lvl1pPr algn="r">
              <a:defRPr sz="1300"/>
            </a:lvl1pPr>
          </a:lstStyle>
          <a:p>
            <a:fld id="{CAE524BA-3F9D-4D31-991B-AC52613CDE28}" type="datetimeFigureOut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11175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712" tIns="46357" rIns="92712" bIns="4635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91734" y="3228899"/>
            <a:ext cx="7943174" cy="3058953"/>
          </a:xfrm>
          <a:prstGeom prst="rect">
            <a:avLst/>
          </a:prstGeom>
        </p:spPr>
        <p:txBody>
          <a:bodyPr vert="horz" lIns="92712" tIns="46357" rIns="92712" bIns="46357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6456701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622148" y="6456701"/>
            <a:ext cx="4302165" cy="339884"/>
          </a:xfrm>
          <a:prstGeom prst="rect">
            <a:avLst/>
          </a:prstGeom>
        </p:spPr>
        <p:txBody>
          <a:bodyPr vert="horz" lIns="92712" tIns="46357" rIns="92712" bIns="46357" rtlCol="0" anchor="b"/>
          <a:lstStyle>
            <a:lvl1pPr algn="r">
              <a:defRPr sz="1300"/>
            </a:lvl1pPr>
          </a:lstStyle>
          <a:p>
            <a:fld id="{A589738C-89CB-4C7D-B247-B40C9E8836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69211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9738C-89CB-4C7D-B247-B40C9E8836E6}" type="slidenum">
              <a:rPr kumimoji="1" lang="ja-JP" altLang="en-US" smtClean="0"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82991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250825" y="3573463"/>
            <a:ext cx="8642350" cy="71437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68313" y="3429000"/>
            <a:ext cx="1366837" cy="1444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E9F4F27-56E1-43E1-BF7F-76B476B8BF54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 rot="-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3086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087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3088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BCDFE68-8262-4C1E-AA73-67EE3735CA4C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6881D3-B993-41DC-9D9F-81BF79468F12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043E378-2795-47C4-B7F5-0A8652DEC33C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17A7FA-F124-4366-98F5-F05D3B7EA8CC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87D651A-E52E-4A1B-B561-340C01BF4849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3F2ED10-CA08-40B4-B6B3-A5224FCCF1D4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870C06D-8471-49F9-B23E-37C0A55F9321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D80D8F1-B124-4609-901D-D4C52B1FCE77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9CDEAA3-0BC3-4439-B269-C7246D830069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アイコンをクリックして図を追加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1C16739-3F1B-4412-B3AF-FFC213B0888F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2C7E9C-9BED-4682-9B69-045BB19E482E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250825" y="1341438"/>
            <a:ext cx="8642350" cy="71437"/>
          </a:xfrm>
          <a:prstGeom prst="rect">
            <a:avLst/>
          </a:prstGeom>
          <a:solidFill>
            <a:srgbClr val="66669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468313" y="1196975"/>
            <a:ext cx="1366837" cy="144463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auto">
          <a:xfrm>
            <a:off x="8280400" y="6453188"/>
            <a:ext cx="863600" cy="71437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E74BD1FD-39FB-45CA-840C-4C5250156917}" type="datetime1">
              <a:rPr kumimoji="1" lang="ja-JP" altLang="en-US" smtClean="0"/>
              <a:t>2018/6/26</a:t>
            </a:fld>
            <a:endParaRPr kumimoji="1" lang="ja-JP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kumimoji="1" lang="ja-JP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4400"/>
            </a:lvl1pPr>
          </a:lstStyle>
          <a:p>
            <a:fld id="{792C7E9C-9BED-4682-9B69-045BB19E482E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5" name="Rectangle 11"/>
          <p:cNvSpPr>
            <a:spLocks noChangeArrowheads="1"/>
          </p:cNvSpPr>
          <p:nvPr/>
        </p:nvSpPr>
        <p:spPr bwMode="auto">
          <a:xfrm>
            <a:off x="8893175" y="115888"/>
            <a:ext cx="142875" cy="1444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36" name="Rectangle 12"/>
          <p:cNvSpPr>
            <a:spLocks noChangeArrowheads="1"/>
          </p:cNvSpPr>
          <p:nvPr/>
        </p:nvSpPr>
        <p:spPr bwMode="auto">
          <a:xfrm>
            <a:off x="8726488" y="115888"/>
            <a:ext cx="142875" cy="1444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sp>
        <p:nvSpPr>
          <p:cNvPr id="1037" name="Rectangle 13"/>
          <p:cNvSpPr>
            <a:spLocks noChangeArrowheads="1"/>
          </p:cNvSpPr>
          <p:nvPr/>
        </p:nvSpPr>
        <p:spPr bwMode="auto">
          <a:xfrm>
            <a:off x="8893175" y="280988"/>
            <a:ext cx="142875" cy="144462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ja-JP" altLang="en-US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 rot="-10800000">
            <a:off x="85725" y="6465888"/>
            <a:ext cx="309563" cy="309562"/>
            <a:chOff x="113" y="4020"/>
            <a:chExt cx="195" cy="195"/>
          </a:xfrm>
        </p:grpSpPr>
        <p:sp>
          <p:nvSpPr>
            <p:cNvPr id="1038" name="Rectangle 14"/>
            <p:cNvSpPr>
              <a:spLocks noChangeArrowheads="1"/>
            </p:cNvSpPr>
            <p:nvPr userDrawn="1"/>
          </p:nvSpPr>
          <p:spPr bwMode="auto">
            <a:xfrm>
              <a:off x="218" y="4020"/>
              <a:ext cx="90" cy="91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039" name="Rectangle 15"/>
            <p:cNvSpPr>
              <a:spLocks noChangeArrowheads="1"/>
            </p:cNvSpPr>
            <p:nvPr userDrawn="1"/>
          </p:nvSpPr>
          <p:spPr bwMode="auto">
            <a:xfrm>
              <a:off x="113" y="4020"/>
              <a:ext cx="90" cy="91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  <p:sp>
          <p:nvSpPr>
            <p:cNvPr id="1040" name="Rectangle 16"/>
            <p:cNvSpPr>
              <a:spLocks noChangeArrowheads="1"/>
            </p:cNvSpPr>
            <p:nvPr userDrawn="1"/>
          </p:nvSpPr>
          <p:spPr bwMode="auto">
            <a:xfrm>
              <a:off x="218" y="4124"/>
              <a:ext cx="90" cy="91"/>
            </a:xfrm>
            <a:prstGeom prst="rect">
              <a:avLst/>
            </a:prstGeom>
            <a:solidFill>
              <a:srgbClr val="CCCCFF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ja-JP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6666FF"/>
        </a:buClr>
        <a:buFont typeface="Arial" charset="0"/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333CC"/>
        </a:buClr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533993"/>
        </a:buClr>
        <a:buFont typeface="Arial" charset="0"/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666699"/>
        </a:buClr>
        <a:buFont typeface="Arial" charset="0"/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8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1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png"/><Relationship Id="rId2" Type="http://schemas.openxmlformats.org/officeDocument/2006/relationships/image" Target="../media/image242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6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1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7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image" Target="../media/image37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png"/><Relationship Id="rId2" Type="http://schemas.openxmlformats.org/officeDocument/2006/relationships/image" Target="../media/image41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8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1.png"/><Relationship Id="rId7" Type="http://schemas.openxmlformats.org/officeDocument/2006/relationships/image" Target="../media/image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.png"/><Relationship Id="rId5" Type="http://schemas.openxmlformats.org/officeDocument/2006/relationships/image" Target="../media/image991.png"/><Relationship Id="rId4" Type="http://schemas.openxmlformats.org/officeDocument/2006/relationships/image" Target="../media/image9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3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1.png"/><Relationship Id="rId2" Type="http://schemas.openxmlformats.org/officeDocument/2006/relationships/image" Target="../media/image54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2.png"/><Relationship Id="rId4" Type="http://schemas.openxmlformats.org/officeDocument/2006/relationships/image" Target="../media/image56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0.png"/><Relationship Id="rId2" Type="http://schemas.openxmlformats.org/officeDocument/2006/relationships/image" Target="../media/image59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1.png"/><Relationship Id="rId5" Type="http://schemas.openxmlformats.org/officeDocument/2006/relationships/image" Target="../media/image281.png"/><Relationship Id="rId4" Type="http://schemas.openxmlformats.org/officeDocument/2006/relationships/image" Target="../media/image610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0.png"/><Relationship Id="rId3" Type="http://schemas.openxmlformats.org/officeDocument/2006/relationships/image" Target="../media/image650.png"/><Relationship Id="rId7" Type="http://schemas.openxmlformats.org/officeDocument/2006/relationships/image" Target="../media/image740.png"/><Relationship Id="rId2" Type="http://schemas.openxmlformats.org/officeDocument/2006/relationships/image" Target="../media/image6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30.png"/><Relationship Id="rId5" Type="http://schemas.openxmlformats.org/officeDocument/2006/relationships/image" Target="../media/image720.png"/><Relationship Id="rId4" Type="http://schemas.openxmlformats.org/officeDocument/2006/relationships/image" Target="../media/image40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1.png"/><Relationship Id="rId7" Type="http://schemas.openxmlformats.org/officeDocument/2006/relationships/image" Target="../media/image78.png"/><Relationship Id="rId2" Type="http://schemas.openxmlformats.org/officeDocument/2006/relationships/image" Target="../media/image40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7.png"/><Relationship Id="rId5" Type="http://schemas.openxmlformats.org/officeDocument/2006/relationships/image" Target="../media/image63.png"/><Relationship Id="rId4" Type="http://schemas.openxmlformats.org/officeDocument/2006/relationships/image" Target="../media/image43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60.png"/><Relationship Id="rId4" Type="http://schemas.openxmlformats.org/officeDocument/2006/relationships/image" Target="../media/image250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0.png"/><Relationship Id="rId3" Type="http://schemas.openxmlformats.org/officeDocument/2006/relationships/image" Target="../media/image941.png"/><Relationship Id="rId7" Type="http://schemas.openxmlformats.org/officeDocument/2006/relationships/image" Target="../media/image351.png"/><Relationship Id="rId2" Type="http://schemas.openxmlformats.org/officeDocument/2006/relationships/image" Target="../media/image8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1.png"/><Relationship Id="rId5" Type="http://schemas.openxmlformats.org/officeDocument/2006/relationships/image" Target="../media/image33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01.png"/><Relationship Id="rId5" Type="http://schemas.openxmlformats.org/officeDocument/2006/relationships/image" Target="../media/image792.png"/><Relationship Id="rId4" Type="http://schemas.openxmlformats.org/officeDocument/2006/relationships/image" Target="../media/image1110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0.png"/><Relationship Id="rId7" Type="http://schemas.openxmlformats.org/officeDocument/2006/relationships/image" Target="../media/image351.png"/><Relationship Id="rId2" Type="http://schemas.openxmlformats.org/officeDocument/2006/relationships/image" Target="../media/image114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1.png"/><Relationship Id="rId5" Type="http://schemas.openxmlformats.org/officeDocument/2006/relationships/image" Target="../media/image331.png"/><Relationship Id="rId10" Type="http://schemas.openxmlformats.org/officeDocument/2006/relationships/image" Target="../media/image1170.png"/><Relationship Id="rId9" Type="http://schemas.openxmlformats.org/officeDocument/2006/relationships/image" Target="../media/image1160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2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1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image" Target="../media/image33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5.gif"/><Relationship Id="rId4" Type="http://schemas.openxmlformats.org/officeDocument/2006/relationships/image" Target="../media/image5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22.png"/><Relationship Id="rId4" Type="http://schemas.openxmlformats.org/officeDocument/2006/relationships/image" Target="../media/image8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2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0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2.pn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image" Target="../media/image210.png"/><Relationship Id="rId7" Type="http://schemas.openxmlformats.org/officeDocument/2006/relationships/image" Target="../media/image6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10.png"/><Relationship Id="rId11" Type="http://schemas.openxmlformats.org/officeDocument/2006/relationships/image" Target="../media/image101.png"/><Relationship Id="rId5" Type="http://schemas.openxmlformats.org/officeDocument/2006/relationships/image" Target="../media/image404.png"/><Relationship Id="rId10" Type="http://schemas.openxmlformats.org/officeDocument/2006/relationships/image" Target="../media/image90.png"/><Relationship Id="rId4" Type="http://schemas.openxmlformats.org/officeDocument/2006/relationships/image" Target="../media/image310.png"/><Relationship Id="rId9" Type="http://schemas.openxmlformats.org/officeDocument/2006/relationships/image" Target="../media/image8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6.png"/><Relationship Id="rId4" Type="http://schemas.openxmlformats.org/officeDocument/2006/relationships/image" Target="../media/image12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4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61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1.png"/><Relationship Id="rId2" Type="http://schemas.openxmlformats.org/officeDocument/2006/relationships/image" Target="../media/image64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1.png"/><Relationship Id="rId7" Type="http://schemas.openxmlformats.org/officeDocument/2006/relationships/image" Target="../media/image7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71.png"/><Relationship Id="rId5" Type="http://schemas.openxmlformats.org/officeDocument/2006/relationships/image" Target="../media/image991.png"/><Relationship Id="rId4" Type="http://schemas.openxmlformats.org/officeDocument/2006/relationships/image" Target="../media/image981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1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NULL"/><Relationship Id="rId7" Type="http://schemas.openxmlformats.org/officeDocument/2006/relationships/image" Target="../media/image104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2.png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1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1.png"/><Relationship Id="rId5" Type="http://schemas.openxmlformats.org/officeDocument/2006/relationships/image" Target="../media/image109.png"/><Relationship Id="rId4" Type="http://schemas.openxmlformats.org/officeDocument/2006/relationships/image" Target="../media/image10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44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60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0.png"/><Relationship Id="rId2" Type="http://schemas.openxmlformats.org/officeDocument/2006/relationships/image" Target="../media/image47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50.png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3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5.png"/><Relationship Id="rId5" Type="http://schemas.openxmlformats.org/officeDocument/2006/relationships/image" Target="../media/image114.png"/><Relationship Id="rId4" Type="http://schemas.openxmlformats.org/officeDocument/2006/relationships/image" Target="../media/image490.png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7.png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500.png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130.pn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7.png"/><Relationship Id="rId5" Type="http://schemas.openxmlformats.org/officeDocument/2006/relationships/image" Target="../media/image129.png"/><Relationship Id="rId4" Type="http://schemas.openxmlformats.org/officeDocument/2006/relationships/image" Target="../media/image2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2" Type="http://schemas.openxmlformats.org/officeDocument/2006/relationships/image" Target="../media/image13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7" Type="http://schemas.openxmlformats.org/officeDocument/2006/relationships/image" Target="../media/image244.png"/><Relationship Id="rId2" Type="http://schemas.openxmlformats.org/officeDocument/2006/relationships/image" Target="../media/image66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91.png"/><Relationship Id="rId5" Type="http://schemas.openxmlformats.org/officeDocument/2006/relationships/image" Target="../media/image781.png"/><Relationship Id="rId4" Type="http://schemas.openxmlformats.org/officeDocument/2006/relationships/image" Target="../media/image77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ctrTitle"/>
          </p:nvPr>
        </p:nvSpPr>
        <p:spPr>
          <a:xfrm>
            <a:off x="-63240" y="1134000"/>
            <a:ext cx="9414496" cy="1470025"/>
          </a:xfrm>
        </p:spPr>
        <p:txBody>
          <a:bodyPr/>
          <a:lstStyle/>
          <a:p>
            <a:r>
              <a:rPr kumimoji="1" lang="en-US" altLang="ja-JP" sz="4800" dirty="0" smtClean="0"/>
              <a:t>Trade-off between efficiency and power of heat engines</a:t>
            </a:r>
            <a:endParaRPr kumimoji="1" lang="ja-JP" altLang="en-US" sz="4800" dirty="0"/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>
          <a:xfrm>
            <a:off x="1259632" y="3886200"/>
            <a:ext cx="6768752" cy="1027800"/>
          </a:xfrm>
        </p:spPr>
        <p:txBody>
          <a:bodyPr/>
          <a:lstStyle/>
          <a:p>
            <a:r>
              <a:rPr kumimoji="1" lang="en-US" altLang="ja-JP" dirty="0" smtClean="0"/>
              <a:t>Naoto </a:t>
            </a:r>
            <a:r>
              <a:rPr kumimoji="1" lang="en-US" altLang="ja-JP" dirty="0" err="1" smtClean="0"/>
              <a:t>Shiraishi</a:t>
            </a:r>
            <a:r>
              <a:rPr kumimoji="1" lang="en-US" altLang="ja-JP" dirty="0" smtClean="0"/>
              <a:t> (Keio University)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79512" y="5139000"/>
            <a:ext cx="88924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ja-JP" sz="2800" dirty="0" smtClean="0"/>
              <a:t>N</a:t>
            </a:r>
            <a:r>
              <a:rPr lang="pt-BR" altLang="ja-JP" sz="2800" dirty="0"/>
              <a:t>. </a:t>
            </a:r>
            <a:r>
              <a:rPr lang="pt-BR" altLang="ja-JP" sz="2800" dirty="0" smtClean="0"/>
              <a:t>Shiraishi, K</a:t>
            </a:r>
            <a:r>
              <a:rPr lang="pt-BR" altLang="ja-JP" sz="2800" dirty="0"/>
              <a:t>. Saito</a:t>
            </a:r>
            <a:r>
              <a:rPr lang="pt-BR" altLang="ja-JP" sz="2800" dirty="0" smtClean="0"/>
              <a:t>, and H. Tasaki, </a:t>
            </a:r>
            <a:r>
              <a:rPr lang="en-US" altLang="ja-JP" sz="2800" dirty="0" smtClean="0"/>
              <a:t>PRL 117, </a:t>
            </a:r>
            <a:r>
              <a:rPr lang="en-US" altLang="ja-JP" sz="2800" dirty="0"/>
              <a:t>190601</a:t>
            </a:r>
            <a:r>
              <a:rPr lang="ja-JP" altLang="en-US" sz="2800" dirty="0" smtClean="0"/>
              <a:t> </a:t>
            </a:r>
            <a:r>
              <a:rPr lang="en-US" altLang="ja-JP" sz="2800" dirty="0" smtClean="0"/>
              <a:t>(2016)</a:t>
            </a:r>
            <a:r>
              <a:rPr lang="pt-BR" altLang="ja-JP" sz="2800" dirty="0" smtClean="0"/>
              <a:t>.</a:t>
            </a:r>
          </a:p>
          <a:p>
            <a:r>
              <a:rPr lang="pt-BR" altLang="ja-JP" sz="2800" dirty="0" smtClean="0"/>
              <a:t>N. Shiraishi, K Funo, and K. Saito</a:t>
            </a:r>
            <a:r>
              <a:rPr lang="pt-BR" altLang="ja-JP" sz="2800" dirty="0"/>
              <a:t>, </a:t>
            </a:r>
            <a:r>
              <a:rPr lang="pt-BR" altLang="ja-JP" sz="2800" dirty="0" smtClean="0"/>
              <a:t>arXiv:1802.06554 (2018).</a:t>
            </a:r>
            <a:endParaRPr lang="en-US" altLang="ja-JP" sz="2800" dirty="0" smtClean="0"/>
          </a:p>
          <a:p>
            <a:r>
              <a:rPr lang="pt-BR" altLang="ja-JP" sz="2800" dirty="0"/>
              <a:t>N. </a:t>
            </a:r>
            <a:r>
              <a:rPr lang="pt-BR" altLang="ja-JP" sz="2800" dirty="0" smtClean="0"/>
              <a:t>Shiraishi and </a:t>
            </a:r>
            <a:r>
              <a:rPr lang="pt-BR" altLang="ja-JP" sz="2800" dirty="0"/>
              <a:t>K. </a:t>
            </a:r>
            <a:r>
              <a:rPr lang="pt-BR" altLang="ja-JP" sz="2800" dirty="0" smtClean="0"/>
              <a:t>Saito</a:t>
            </a:r>
            <a:r>
              <a:rPr lang="pt-BR" altLang="ja-JP" sz="2800" dirty="0" smtClean="0"/>
              <a:t>,</a:t>
            </a:r>
            <a:r>
              <a:rPr lang="ja-JP" altLang="en-US" sz="2800" dirty="0"/>
              <a:t> </a:t>
            </a:r>
            <a:r>
              <a:rPr lang="en-US" altLang="ja-JP" sz="2800" dirty="0" smtClean="0"/>
              <a:t>arXiv:1806.09389</a:t>
            </a:r>
            <a:r>
              <a:rPr lang="ja-JP" altLang="en-US" sz="2800" dirty="0" smtClean="0"/>
              <a:t> </a:t>
            </a:r>
            <a:r>
              <a:rPr lang="en-US" altLang="ja-JP" sz="2800" dirty="0" smtClean="0"/>
              <a:t>(</a:t>
            </a:r>
            <a:r>
              <a:rPr lang="en-US" altLang="ja-JP" sz="2800" b="1" dirty="0" smtClean="0"/>
              <a:t>today’s </a:t>
            </a:r>
            <a:r>
              <a:rPr lang="en-US" altLang="ja-JP" sz="2800" b="1" dirty="0" err="1" smtClean="0"/>
              <a:t>arXiv</a:t>
            </a:r>
            <a:r>
              <a:rPr lang="en-US" altLang="ja-JP" sz="2800" b="1" dirty="0" smtClean="0"/>
              <a:t>!</a:t>
            </a:r>
            <a:r>
              <a:rPr lang="en-US" altLang="ja-JP" sz="2800" dirty="0" smtClean="0"/>
              <a:t>)</a:t>
            </a:r>
            <a:endParaRPr kumimoji="1" lang="ja-JP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760577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8242" y="116632"/>
            <a:ext cx="8818758" cy="1143000"/>
          </a:xfrm>
        </p:spPr>
        <p:txBody>
          <a:bodyPr/>
          <a:lstStyle/>
          <a:p>
            <a:r>
              <a:rPr kumimoji="1" lang="en-US" altLang="ja-JP" dirty="0" smtClean="0"/>
              <a:t>Main result (Inequality between heat flux entropy production)</a:t>
            </a:r>
            <a:endParaRPr kumimoji="1" lang="ja-JP" altLang="en-US" dirty="0"/>
          </a:p>
        </p:txBody>
      </p:sp>
      <p:sp>
        <p:nvSpPr>
          <p:cNvPr id="3" name="片側の 2 つの角を丸めた四角形 2"/>
          <p:cNvSpPr/>
          <p:nvPr/>
        </p:nvSpPr>
        <p:spPr>
          <a:xfrm>
            <a:off x="7270078" y="3501008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片側の 2 つの角を丸めた四角形 3"/>
          <p:cNvSpPr/>
          <p:nvPr/>
        </p:nvSpPr>
        <p:spPr>
          <a:xfrm rot="10800000">
            <a:off x="7270078" y="1484784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7308304" y="2344281"/>
            <a:ext cx="1296144" cy="713246"/>
            <a:chOff x="3059832" y="3075794"/>
            <a:chExt cx="1296144" cy="713246"/>
          </a:xfrm>
        </p:grpSpPr>
        <p:cxnSp>
          <p:nvCxnSpPr>
            <p:cNvPr id="6" name="直線コネクタ 5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正方形/長方形 8"/>
          <p:cNvSpPr/>
          <p:nvPr/>
        </p:nvSpPr>
        <p:spPr>
          <a:xfrm>
            <a:off x="8172400" y="2344281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/>
          <p:cNvCxnSpPr>
            <a:stCxn id="9" idx="3"/>
          </p:cNvCxnSpPr>
          <p:nvPr/>
        </p:nvCxnSpPr>
        <p:spPr>
          <a:xfrm>
            <a:off x="8316416" y="2700904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円/楕円 10"/>
          <p:cNvSpPr/>
          <p:nvPr/>
        </p:nvSpPr>
        <p:spPr>
          <a:xfrm>
            <a:off x="7740352" y="2752646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7854566" y="248488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7380312" y="248488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下矢印 13"/>
          <p:cNvSpPr/>
          <p:nvPr/>
        </p:nvSpPr>
        <p:spPr>
          <a:xfrm>
            <a:off x="7602538" y="1934050"/>
            <a:ext cx="360040" cy="71206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7937815" y="1588440"/>
                <a:ext cx="44274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𝐽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815" y="1588440"/>
                <a:ext cx="442749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/>
              <p:cNvSpPr txBox="1"/>
              <p:nvPr/>
            </p:nvSpPr>
            <p:spPr>
              <a:xfrm>
                <a:off x="117000" y="1588440"/>
                <a:ext cx="697500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Key quantities</a:t>
                </a:r>
              </a:p>
              <a:p>
                <a:pPr marL="468000" indent="-468000"/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𝐽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heat flux between bath and engine (in  general, flux of conserved quantities)</a:t>
                </a:r>
              </a:p>
              <a:p>
                <a:pPr marL="468000" indent="-468000"/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𝜎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:entropy production rate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" name="テキスト ボックス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0" y="1588440"/>
                <a:ext cx="6975000" cy="2062103"/>
              </a:xfrm>
              <a:prstGeom prst="rect">
                <a:avLst/>
              </a:prstGeom>
              <a:blipFill rotWithShape="1">
                <a:blip r:embed="rId3"/>
                <a:stretch>
                  <a:fillRect l="-2185" t="-3846" r="-1661" b="-917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角丸四角形 16"/>
          <p:cNvSpPr/>
          <p:nvPr/>
        </p:nvSpPr>
        <p:spPr>
          <a:xfrm>
            <a:off x="107504" y="1588440"/>
            <a:ext cx="7056784" cy="2062103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/>
              <p:cNvSpPr txBox="1"/>
              <p:nvPr/>
            </p:nvSpPr>
            <p:spPr>
              <a:xfrm>
                <a:off x="3275856" y="5039600"/>
                <a:ext cx="2549737" cy="780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</m:d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𝜣𝝈</m:t>
                          </m:r>
                        </m:e>
                      </m:rad>
                    </m:oMath>
                  </m:oMathPara>
                </a14:m>
                <a:endParaRPr kumimoji="1" lang="ja-JP" altLang="en-US" sz="40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9" name="テキスト ボックス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5039600"/>
                <a:ext cx="2549737" cy="78047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テキスト ボックス 19"/>
          <p:cNvSpPr txBox="1"/>
          <p:nvPr/>
        </p:nvSpPr>
        <p:spPr>
          <a:xfrm>
            <a:off x="0" y="455400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Then, the following relation holds (case of single bath)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/>
              <p:cNvSpPr txBox="1"/>
              <p:nvPr/>
            </p:nvSpPr>
            <p:spPr>
              <a:xfrm>
                <a:off x="323528" y="5922152"/>
                <a:ext cx="849694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</m:oMath>
                </a14:m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coefficient depending on state defined later</a:t>
                </a:r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）</a:t>
                </a:r>
              </a:p>
            </p:txBody>
          </p:sp>
        </mc:Choice>
        <mc:Fallback xmlns="">
          <p:sp>
            <p:nvSpPr>
              <p:cNvPr id="21" name="テキスト ボックス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5922152"/>
                <a:ext cx="8496944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1076" t="-14474" b="-315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テキスト ボックス 21"/>
          <p:cNvSpPr txBox="1"/>
          <p:nvPr/>
        </p:nvSpPr>
        <p:spPr>
          <a:xfrm>
            <a:off x="2598917" y="6428817"/>
            <a:ext cx="6453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ja-JP" sz="2000" dirty="0" smtClean="0"/>
              <a:t>(N</a:t>
            </a:r>
            <a:r>
              <a:rPr lang="pt-BR" altLang="ja-JP" sz="2000" dirty="0"/>
              <a:t>. Shiraishi, K. Saito, and H. Tasaki, </a:t>
            </a:r>
            <a:r>
              <a:rPr lang="en-US" altLang="ja-JP" sz="2000" dirty="0"/>
              <a:t>PRL 117, 190601</a:t>
            </a:r>
            <a:r>
              <a:rPr lang="ja-JP" altLang="en-US" sz="2000" dirty="0"/>
              <a:t> </a:t>
            </a:r>
            <a:r>
              <a:rPr lang="en-US" altLang="ja-JP" sz="2000" dirty="0"/>
              <a:t>(2016</a:t>
            </a:r>
            <a:r>
              <a:rPr lang="en-US" altLang="ja-JP" sz="2000" dirty="0" smtClean="0"/>
              <a:t>)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</a:rPr>
              <a:t>)</a:t>
            </a:r>
            <a:endParaRPr lang="pt-BR" altLang="ja-JP" sz="2000" dirty="0"/>
          </a:p>
        </p:txBody>
      </p:sp>
    </p:spTree>
    <p:extLst>
      <p:ext uri="{BB962C8B-B14F-4D97-AF65-F5344CB8AC3E}">
        <p14:creationId xmlns:p14="http://schemas.microsoft.com/office/powerpoint/2010/main" val="753447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19" grpId="0"/>
      <p:bldP spid="20" grpId="0"/>
      <p:bldP spid="21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275856" y="1979600"/>
                <a:ext cx="2549737" cy="7804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</m:d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a:rPr lang="en-US" altLang="ja-JP" sz="4000" b="1" i="1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𝜣𝝈</m:t>
                          </m:r>
                        </m:e>
                      </m:rad>
                    </m:oMath>
                  </m:oMathPara>
                </a14:m>
                <a:endParaRPr kumimoji="1" lang="ja-JP" altLang="en-US" sz="40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856" y="1979600"/>
                <a:ext cx="2549737" cy="7804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-252536" y="116632"/>
                <a:ext cx="9721080" cy="1143000"/>
              </a:xfrm>
            </p:spPr>
            <p:txBody>
              <a:bodyPr/>
              <a:lstStyle/>
              <a:p>
                <a:r>
                  <a:rPr kumimoji="1" lang="en-US" altLang="ja-JP" b="0" dirty="0" smtClean="0"/>
                  <a:t>Definition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kumimoji="1" lang="ja-JP" altLang="en-US" dirty="0" smtClean="0"/>
                  <a:t> </a:t>
                </a:r>
                <a:r>
                  <a:rPr kumimoji="1" lang="en-US" altLang="ja-JP" dirty="0" smtClean="0"/>
                  <a:t>dependent on the conditions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6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-252536" y="116632"/>
                <a:ext cx="9721080" cy="1143000"/>
              </a:xfrm>
              <a:blipFill rotWithShape="1">
                <a:blip r:embed="rId3"/>
                <a:stretch>
                  <a:fillRect t="-23404" b="-3776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117000" y="3609000"/>
                <a:ext cx="7113871" cy="6052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sup>
                    </m:sSup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G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eneral case, but weak a little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0" y="3609000"/>
                <a:ext cx="7113871" cy="605294"/>
              </a:xfrm>
              <a:prstGeom prst="rect">
                <a:avLst/>
              </a:prstGeom>
              <a:blipFill rotWithShape="0">
                <a:blip r:embed="rId4"/>
                <a:stretch>
                  <a:fillRect t="-13131" r="-1028" b="-3434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73224" y="5107085"/>
                <a:ext cx="9070776" cy="6052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-4860000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(2)</m:t>
                        </m:r>
                      </m:sup>
                    </m:sSup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Case with detailed balance, but strong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24" y="5107085"/>
                <a:ext cx="9070776" cy="605294"/>
              </a:xfrm>
              <a:prstGeom prst="rect">
                <a:avLst/>
              </a:prstGeom>
              <a:blipFill rotWithShape="1">
                <a:blip r:embed="rId5"/>
                <a:stretch>
                  <a:fillRect t="-13131" b="-3434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テキスト ボックス 1"/>
          <p:cNvSpPr txBox="1"/>
          <p:nvPr/>
        </p:nvSpPr>
        <p:spPr>
          <a:xfrm>
            <a:off x="1891808" y="4209185"/>
            <a:ext cx="5965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(e.g., systems with thermal wall)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872000" y="5678031"/>
            <a:ext cx="6705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(e.g</a:t>
            </a:r>
            <a:r>
              <a:rPr lang="en-US" altLang="ja-JP" sz="32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., linear Langevin 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systems, discrete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systems without magnetic field)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350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Power and efficiency (schematics)</a:t>
            </a:r>
            <a:endParaRPr kumimoji="1" lang="ja-JP" altLang="en-US" dirty="0"/>
          </a:p>
        </p:txBody>
      </p:sp>
      <p:sp>
        <p:nvSpPr>
          <p:cNvPr id="3" name="片側の 2 つの角を丸めた四角形 2"/>
          <p:cNvSpPr/>
          <p:nvPr/>
        </p:nvSpPr>
        <p:spPr>
          <a:xfrm>
            <a:off x="429318" y="4212302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片側の 2 つの角を丸めた四角形 3"/>
          <p:cNvSpPr/>
          <p:nvPr/>
        </p:nvSpPr>
        <p:spPr>
          <a:xfrm rot="10800000">
            <a:off x="429318" y="2196078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" name="グループ化 4"/>
          <p:cNvGrpSpPr/>
          <p:nvPr/>
        </p:nvGrpSpPr>
        <p:grpSpPr>
          <a:xfrm>
            <a:off x="467544" y="3055575"/>
            <a:ext cx="1296144" cy="713246"/>
            <a:chOff x="3059832" y="3075794"/>
            <a:chExt cx="1296144" cy="713246"/>
          </a:xfrm>
        </p:grpSpPr>
        <p:cxnSp>
          <p:nvCxnSpPr>
            <p:cNvPr id="6" name="直線コネクタ 5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線コネクタ 6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線コネクタ 7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正方形/長方形 8"/>
          <p:cNvSpPr/>
          <p:nvPr/>
        </p:nvSpPr>
        <p:spPr>
          <a:xfrm>
            <a:off x="1187624" y="3055575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コネクタ 9"/>
          <p:cNvCxnSpPr>
            <a:stCxn id="9" idx="3"/>
          </p:cNvCxnSpPr>
          <p:nvPr/>
        </p:nvCxnSpPr>
        <p:spPr>
          <a:xfrm>
            <a:off x="1331640" y="3412198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円/楕円 10"/>
          <p:cNvSpPr/>
          <p:nvPr/>
        </p:nvSpPr>
        <p:spPr>
          <a:xfrm>
            <a:off x="628983" y="346394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円/楕円 11"/>
          <p:cNvSpPr/>
          <p:nvPr/>
        </p:nvSpPr>
        <p:spPr>
          <a:xfrm>
            <a:off x="890700" y="3355928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539552" y="3196174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下矢印 15"/>
          <p:cNvSpPr/>
          <p:nvPr/>
        </p:nvSpPr>
        <p:spPr>
          <a:xfrm>
            <a:off x="783970" y="2689468"/>
            <a:ext cx="360040" cy="71206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片側の 2 つの角を丸めた四角形 16"/>
          <p:cNvSpPr/>
          <p:nvPr/>
        </p:nvSpPr>
        <p:spPr>
          <a:xfrm>
            <a:off x="3635896" y="4212302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片側の 2 つの角を丸めた四角形 17"/>
          <p:cNvSpPr/>
          <p:nvPr/>
        </p:nvSpPr>
        <p:spPr>
          <a:xfrm rot="10800000">
            <a:off x="3635896" y="2196078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9" name="グループ化 18"/>
          <p:cNvGrpSpPr/>
          <p:nvPr/>
        </p:nvGrpSpPr>
        <p:grpSpPr>
          <a:xfrm>
            <a:off x="3674122" y="3214441"/>
            <a:ext cx="1296144" cy="713246"/>
            <a:chOff x="3059832" y="3075794"/>
            <a:chExt cx="1296144" cy="713246"/>
          </a:xfrm>
        </p:grpSpPr>
        <p:cxnSp>
          <p:nvCxnSpPr>
            <p:cNvPr id="20" name="直線コネクタ 19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線コネクタ 20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直線コネクタ 21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正方形/長方形 22"/>
          <p:cNvSpPr/>
          <p:nvPr/>
        </p:nvSpPr>
        <p:spPr>
          <a:xfrm>
            <a:off x="4788024" y="3214441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4" name="直線コネクタ 23"/>
          <p:cNvCxnSpPr>
            <a:stCxn id="23" idx="3"/>
          </p:cNvCxnSpPr>
          <p:nvPr/>
        </p:nvCxnSpPr>
        <p:spPr>
          <a:xfrm>
            <a:off x="4932040" y="3571064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円/楕円 24"/>
          <p:cNvSpPr/>
          <p:nvPr/>
        </p:nvSpPr>
        <p:spPr>
          <a:xfrm>
            <a:off x="4106170" y="3622806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4220384" y="335504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円/楕円 26"/>
          <p:cNvSpPr/>
          <p:nvPr/>
        </p:nvSpPr>
        <p:spPr>
          <a:xfrm>
            <a:off x="3746130" y="335504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片側の 2 つの角を丸めた四角形 28"/>
          <p:cNvSpPr/>
          <p:nvPr/>
        </p:nvSpPr>
        <p:spPr>
          <a:xfrm>
            <a:off x="7164288" y="4212302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片側の 2 つの角を丸めた四角形 29"/>
          <p:cNvSpPr/>
          <p:nvPr/>
        </p:nvSpPr>
        <p:spPr>
          <a:xfrm rot="10800000">
            <a:off x="7164288" y="2196078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1" name="グループ化 30"/>
          <p:cNvGrpSpPr/>
          <p:nvPr/>
        </p:nvGrpSpPr>
        <p:grpSpPr>
          <a:xfrm>
            <a:off x="7202514" y="3423631"/>
            <a:ext cx="1296144" cy="713246"/>
            <a:chOff x="3059832" y="3075794"/>
            <a:chExt cx="1296144" cy="713246"/>
          </a:xfrm>
        </p:grpSpPr>
        <p:cxnSp>
          <p:nvCxnSpPr>
            <p:cNvPr id="32" name="直線コネクタ 31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正方形/長方形 34"/>
          <p:cNvSpPr/>
          <p:nvPr/>
        </p:nvSpPr>
        <p:spPr>
          <a:xfrm>
            <a:off x="7922594" y="3423631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6" name="直線コネクタ 35"/>
          <p:cNvCxnSpPr>
            <a:stCxn id="35" idx="3"/>
          </p:cNvCxnSpPr>
          <p:nvPr/>
        </p:nvCxnSpPr>
        <p:spPr>
          <a:xfrm>
            <a:off x="8066610" y="3780254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円/楕円 36"/>
          <p:cNvSpPr/>
          <p:nvPr/>
        </p:nvSpPr>
        <p:spPr>
          <a:xfrm>
            <a:off x="7363953" y="3831996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円/楕円 37"/>
          <p:cNvSpPr/>
          <p:nvPr/>
        </p:nvSpPr>
        <p:spPr>
          <a:xfrm>
            <a:off x="7625670" y="3723984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38"/>
          <p:cNvSpPr/>
          <p:nvPr/>
        </p:nvSpPr>
        <p:spPr>
          <a:xfrm>
            <a:off x="7274522" y="356423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下矢印 39"/>
          <p:cNvSpPr/>
          <p:nvPr/>
        </p:nvSpPr>
        <p:spPr>
          <a:xfrm>
            <a:off x="7440405" y="3838830"/>
            <a:ext cx="360040" cy="71206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右矢印 40"/>
          <p:cNvSpPr/>
          <p:nvPr/>
        </p:nvSpPr>
        <p:spPr>
          <a:xfrm>
            <a:off x="2339752" y="3564230"/>
            <a:ext cx="792088" cy="648072"/>
          </a:xfrm>
          <a:prstGeom prst="rightArrow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右矢印 41"/>
          <p:cNvSpPr/>
          <p:nvPr/>
        </p:nvSpPr>
        <p:spPr>
          <a:xfrm>
            <a:off x="6012160" y="3564230"/>
            <a:ext cx="792088" cy="648072"/>
          </a:xfrm>
          <a:prstGeom prst="rightArrow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429317" y="5808166"/>
            <a:ext cx="8247139" cy="1077218"/>
          </a:xfrm>
          <a:prstGeom prst="rect">
            <a:avLst/>
          </a:prstGeom>
          <a:solidFill>
            <a:srgbClr val="FFF7FF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There must exist isothermal processes, and they possess inevitable dissipation.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45" name="直線矢印コネクタ 44"/>
          <p:cNvCxnSpPr/>
          <p:nvPr/>
        </p:nvCxnSpPr>
        <p:spPr>
          <a:xfrm flipH="1" flipV="1">
            <a:off x="1475656" y="5151823"/>
            <a:ext cx="504056" cy="656343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矢印コネクタ 46"/>
          <p:cNvCxnSpPr/>
          <p:nvPr/>
        </p:nvCxnSpPr>
        <p:spPr>
          <a:xfrm flipV="1">
            <a:off x="7242385" y="5160094"/>
            <a:ext cx="459160" cy="64807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テキスト ボックス 47"/>
          <p:cNvSpPr txBox="1"/>
          <p:nvPr/>
        </p:nvSpPr>
        <p:spPr>
          <a:xfrm>
            <a:off x="179512" y="1484784"/>
            <a:ext cx="60486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Cyclic process with two baths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554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Main result (Inequality between power and efficiency)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79512" y="1417230"/>
                <a:ext cx="8964488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Cyclic process with two baths, work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chemeClr val="tx1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𝑊</m:t>
                    </m:r>
                  </m:oMath>
                </a14:m>
                <a:r>
                  <a:rPr kumimoji="1" lang="ja-JP" altLang="en-US" sz="3200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and efficiency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chemeClr val="tx1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𝜂</m:t>
                    </m:r>
                  </m:oMath>
                </a14:m>
                <a:r>
                  <a:rPr kumimoji="1" lang="ja-JP" altLang="en-US" sz="3200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solidFill>
                      <a:schemeClr val="tx1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satisfies</a:t>
                </a:r>
                <a:endParaRPr kumimoji="1" lang="ja-JP" altLang="en-US" sz="3200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417230"/>
                <a:ext cx="8964488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1700" t="-6780" r="-2175" b="-180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336713" y="2195591"/>
                <a:ext cx="4646721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𝑾</m:t>
                          </m:r>
                        </m:num>
                        <m:den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𝝉</m:t>
                          </m:r>
                        </m:den>
                      </m:f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40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𝚯</m:t>
                          </m:r>
                        </m:e>
                      </m:acc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𝜷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𝑳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𝜼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𝑪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40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6713" y="2195591"/>
                <a:ext cx="4646721" cy="124482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-18000" y="3502768"/>
                <a:ext cx="4952001" cy="15704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𝜏</m:t>
                    </m:r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 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cyclic time interval</a:t>
                </a:r>
              </a:p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kumimoji="1" lang="en-US" altLang="ja-JP" sz="24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</m:acc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average of</a:t>
                </a:r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0" dirty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</m:oMath>
                </a14:m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(defined later)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𝛽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inverse temperature of cold bath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𝜂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𝐶</m:t>
                        </m:r>
                      </m:sub>
                    </m:sSub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Carnot efficiency</a:t>
                </a:r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000" y="3502768"/>
                <a:ext cx="4952001" cy="1570430"/>
              </a:xfrm>
              <a:prstGeom prst="rect">
                <a:avLst/>
              </a:prstGeom>
              <a:blipFill rotWithShape="0">
                <a:blip r:embed="rId4"/>
                <a:stretch>
                  <a:fillRect l="-985" t="-4280" b="-894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角丸四角形 16"/>
          <p:cNvSpPr/>
          <p:nvPr/>
        </p:nvSpPr>
        <p:spPr>
          <a:xfrm>
            <a:off x="5157000" y="3440419"/>
            <a:ext cx="3807488" cy="3033076"/>
          </a:xfrm>
          <a:prstGeom prst="roundRect">
            <a:avLst>
              <a:gd name="adj" fmla="val 0"/>
            </a:avLst>
          </a:prstGeom>
          <a:solidFill>
            <a:schemeClr val="accent3">
              <a:lumMod val="95000"/>
            </a:schemeClr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フリーフォーム 18"/>
          <p:cNvSpPr/>
          <p:nvPr/>
        </p:nvSpPr>
        <p:spPr>
          <a:xfrm>
            <a:off x="5571960" y="4684135"/>
            <a:ext cx="2157984" cy="986432"/>
          </a:xfrm>
          <a:custGeom>
            <a:avLst/>
            <a:gdLst>
              <a:gd name="connsiteX0" fmla="*/ 0 w 2157984"/>
              <a:gd name="connsiteY0" fmla="*/ 1536208 h 1560592"/>
              <a:gd name="connsiteX1" fmla="*/ 1060704 w 2157984"/>
              <a:gd name="connsiteY1" fmla="*/ 16 h 1560592"/>
              <a:gd name="connsiteX2" fmla="*/ 2157984 w 2157984"/>
              <a:gd name="connsiteY2" fmla="*/ 1560592 h 1560592"/>
              <a:gd name="connsiteX0" fmla="*/ 0 w 2157984"/>
              <a:gd name="connsiteY0" fmla="*/ 1536441 h 1560825"/>
              <a:gd name="connsiteX1" fmla="*/ 1060704 w 2157984"/>
              <a:gd name="connsiteY1" fmla="*/ 249 h 1560825"/>
              <a:gd name="connsiteX2" fmla="*/ 2157984 w 2157984"/>
              <a:gd name="connsiteY2" fmla="*/ 1560825 h 1560825"/>
              <a:gd name="connsiteX0" fmla="*/ 0 w 2157984"/>
              <a:gd name="connsiteY0" fmla="*/ 1536418 h 1560802"/>
              <a:gd name="connsiteX1" fmla="*/ 1060704 w 2157984"/>
              <a:gd name="connsiteY1" fmla="*/ 226 h 1560802"/>
              <a:gd name="connsiteX2" fmla="*/ 2157984 w 2157984"/>
              <a:gd name="connsiteY2" fmla="*/ 1560802 h 1560802"/>
              <a:gd name="connsiteX0" fmla="*/ 0 w 2157984"/>
              <a:gd name="connsiteY0" fmla="*/ 1536418 h 1560802"/>
              <a:gd name="connsiteX1" fmla="*/ 1060704 w 2157984"/>
              <a:gd name="connsiteY1" fmla="*/ 226 h 1560802"/>
              <a:gd name="connsiteX2" fmla="*/ 2157984 w 2157984"/>
              <a:gd name="connsiteY2" fmla="*/ 1560802 h 1560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57984" h="1560802">
                <a:moveTo>
                  <a:pt x="0" y="1536418"/>
                </a:moveTo>
                <a:cubicBezTo>
                  <a:pt x="240792" y="851634"/>
                  <a:pt x="432816" y="-16030"/>
                  <a:pt x="1060704" y="226"/>
                </a:cubicBezTo>
                <a:cubicBezTo>
                  <a:pt x="1688592" y="16482"/>
                  <a:pt x="1874520" y="733778"/>
                  <a:pt x="2157984" y="1560802"/>
                </a:cubicBezTo>
              </a:path>
            </a:pathLst>
          </a:custGeom>
          <a:solidFill>
            <a:srgbClr val="FFC000"/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/>
          <p:cNvCxnSpPr>
            <a:stCxn id="19" idx="0"/>
          </p:cNvCxnSpPr>
          <p:nvPr/>
        </p:nvCxnSpPr>
        <p:spPr>
          <a:xfrm>
            <a:off x="5571960" y="5655156"/>
            <a:ext cx="2778960" cy="15411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V="1">
            <a:off x="5571960" y="3964055"/>
            <a:ext cx="0" cy="1706512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/>
              <p:cNvSpPr txBox="1"/>
              <p:nvPr/>
            </p:nvSpPr>
            <p:spPr>
              <a:xfrm>
                <a:off x="6894907" y="5939484"/>
                <a:ext cx="183954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Efficiency </a:t>
                </a:r>
                <a14:m>
                  <m:oMath xmlns:m="http://schemas.openxmlformats.org/officeDocument/2006/math">
                    <m:r>
                      <a:rPr kumimoji="1"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𝜂</m:t>
                    </m:r>
                  </m:oMath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2" name="テキスト ボックス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4907" y="5939484"/>
                <a:ext cx="1839543" cy="523220"/>
              </a:xfrm>
              <a:prstGeom prst="rect">
                <a:avLst/>
              </a:prstGeom>
              <a:blipFill rotWithShape="0">
                <a:blip r:embed="rId5"/>
                <a:stretch>
                  <a:fillRect l="-6623" t="-10465" b="-3255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/>
              <p:cNvSpPr txBox="1"/>
              <p:nvPr/>
            </p:nvSpPr>
            <p:spPr>
              <a:xfrm>
                <a:off x="5686624" y="3449441"/>
                <a:ext cx="1306640" cy="7041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24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Power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1"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r>
                          <a:rPr kumimoji="1"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𝑊</m:t>
                        </m:r>
                      </m:num>
                      <m:den>
                        <m:r>
                          <a:rPr kumimoji="1"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𝜏</m:t>
                        </m:r>
                      </m:den>
                    </m:f>
                  </m:oMath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テキスト ボックス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6624" y="3449441"/>
                <a:ext cx="1306640" cy="704167"/>
              </a:xfrm>
              <a:prstGeom prst="rect">
                <a:avLst/>
              </a:prstGeom>
              <a:blipFill rotWithShape="0">
                <a:blip r:embed="rId6"/>
                <a:stretch>
                  <a:fillRect l="-7477" b="-52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/>
              <p:cNvSpPr txBox="1"/>
              <p:nvPr/>
            </p:nvSpPr>
            <p:spPr>
              <a:xfrm>
                <a:off x="5398592" y="5590235"/>
                <a:ext cx="46519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0</m:t>
                      </m:r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4" name="テキスト ボックス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8592" y="5590235"/>
                <a:ext cx="465191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/>
              <p:cNvSpPr txBox="1"/>
              <p:nvPr/>
            </p:nvSpPr>
            <p:spPr>
              <a:xfrm>
                <a:off x="7497701" y="5585414"/>
                <a:ext cx="6339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𝜂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C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5" name="テキスト ボックス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7701" y="5585414"/>
                <a:ext cx="633956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テキスト ボックス 13"/>
          <p:cNvSpPr txBox="1"/>
          <p:nvPr/>
        </p:nvSpPr>
        <p:spPr>
          <a:xfrm>
            <a:off x="2598917" y="6428817"/>
            <a:ext cx="6453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ja-JP" sz="2000" dirty="0" smtClean="0"/>
              <a:t>(N</a:t>
            </a:r>
            <a:r>
              <a:rPr lang="pt-BR" altLang="ja-JP" sz="2000" dirty="0"/>
              <a:t>. Shiraishi, K. Saito, and H. Tasaki, </a:t>
            </a:r>
            <a:r>
              <a:rPr lang="en-US" altLang="ja-JP" sz="2000" dirty="0"/>
              <a:t>PRL 117, 190601</a:t>
            </a:r>
            <a:r>
              <a:rPr lang="ja-JP" altLang="en-US" sz="2000" dirty="0"/>
              <a:t> </a:t>
            </a:r>
            <a:r>
              <a:rPr lang="en-US" altLang="ja-JP" sz="2000" dirty="0"/>
              <a:t>(2016</a:t>
            </a:r>
            <a:r>
              <a:rPr lang="en-US" altLang="ja-JP" sz="2000" dirty="0" smtClean="0"/>
              <a:t>)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</a:rPr>
              <a:t>)</a:t>
            </a:r>
            <a:endParaRPr lang="pt-BR" altLang="ja-JP" sz="2000" dirty="0"/>
          </a:p>
        </p:txBody>
      </p:sp>
    </p:spTree>
    <p:extLst>
      <p:ext uri="{BB962C8B-B14F-4D97-AF65-F5344CB8AC3E}">
        <p14:creationId xmlns:p14="http://schemas.microsoft.com/office/powerpoint/2010/main" val="169890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2" grpId="0"/>
      <p:bldP spid="23" grpId="0"/>
      <p:bldP spid="24" grpId="0"/>
      <p:bldP spid="25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Outline of this part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97000" y="1359000"/>
                <a:ext cx="8550000" cy="55502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first consider the case of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single heat bath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general case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32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(1)</m:t>
                        </m:r>
                      </m:sup>
                    </m:sSup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with detailed-balance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320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  <m:r>
                      <a:rPr lang="en-US" altLang="ja-JP" sz="3200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320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endParaRPr lang="en-US" altLang="ja-JP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then consider the case of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single particle underdamped </a:t>
                </a:r>
                <a:r>
                  <a:rPr kumimoji="1"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Langevin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system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many-particle systems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multi-bath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kumimoji="1" lang="en-US" altLang="ja-JP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finally derive trade-off inequality between efficiency and power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00" y="1359000"/>
                <a:ext cx="8550000" cy="5550237"/>
              </a:xfrm>
              <a:prstGeom prst="rect">
                <a:avLst/>
              </a:prstGeom>
              <a:blipFill rotWithShape="0">
                <a:blip r:embed="rId2"/>
                <a:stretch>
                  <a:fillRect l="-1854" t="-1429" b="-27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074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521808" y="1556792"/>
            <a:ext cx="8100192" cy="1397547"/>
          </a:xfrm>
          <a:prstGeom prst="rect">
            <a:avLst/>
          </a:prstGeom>
          <a:solidFill>
            <a:srgbClr val="FFF7FF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Dynamics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テキスト ボックス 34"/>
              <p:cNvSpPr txBox="1"/>
              <p:nvPr/>
            </p:nvSpPr>
            <p:spPr>
              <a:xfrm>
                <a:off x="4149296" y="1445248"/>
                <a:ext cx="4286173" cy="1536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</m:den>
                      </m:f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𝑡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/>
                          </m:sSubSup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,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𝑡</m:t>
                              </m:r>
                            </m:sub>
                            <m:sup/>
                          </m:sSubSup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5" name="テキスト ボックス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9296" y="1445248"/>
                <a:ext cx="4286173" cy="153670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784813" y="1893601"/>
            <a:ext cx="34582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Master eq.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539552" y="2996952"/>
                <a:ext cx="6359113" cy="99059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ja-JP" altLang="en-US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　</a:t>
                </a:r>
                <a14:m>
                  <m:oMath xmlns:m="http://schemas.openxmlformats.org/officeDocument/2006/math">
                    <m:r>
                      <a:rPr lang="ja-JP" altLang="en-US" sz="320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𝑤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state of engine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𝑅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sSup>
                          <m:sSup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transition 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matrix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with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</m:e>
                      <m:sup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′</m:t>
                        </m:r>
                      </m:sup>
                    </m:sSup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→</m:t>
                    </m:r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𝑤</m:t>
                    </m:r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2996952"/>
                <a:ext cx="6359113" cy="990592"/>
              </a:xfrm>
              <a:prstGeom prst="rect">
                <a:avLst/>
              </a:prstGeom>
              <a:blipFill rotWithShape="1">
                <a:blip r:embed="rId3"/>
                <a:stretch>
                  <a:fillRect t="-15432" b="-246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1835696" y="4075276"/>
                <a:ext cx="6444008" cy="49795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ja-JP" sz="3200" dirty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N</a:t>
                </a:r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ormalization condition: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𝒘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𝑹</m:t>
                            </m:r>
                          </m:e>
                          <m:sub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  <m:sSup>
                              <m:sSupPr>
                                <m:ctrlP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𝒘</m:t>
                                </m:r>
                              </m:e>
                              <m:sup>
                                <m: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nary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𝟎</m:t>
                    </m:r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5696" y="4075276"/>
                <a:ext cx="6444008" cy="497957"/>
              </a:xfrm>
              <a:prstGeom prst="rect">
                <a:avLst/>
              </a:prstGeom>
              <a:blipFill rotWithShape="1">
                <a:blip r:embed="rId4"/>
                <a:stretch>
                  <a:fillRect l="-3784" t="-24691" b="-493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44513" y="5712626"/>
                <a:ext cx="9072487" cy="704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define dual matrix as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accPr>
                          <m:e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𝑅</m:t>
                            </m:r>
                          </m:e>
                        </m:acc>
                      </m:e>
                      <m:sub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𝑤</m:t>
                        </m:r>
                        <m:sSup>
                          <m:sSupPr>
                            <m:ctrlPr>
                              <a:rPr kumimoji="1" lang="en-US" altLang="ja-JP" sz="3200" b="0" i="1" dirty="0" smtClean="0"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0" i="1" dirty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kumimoji="1" lang="en-US" altLang="ja-JP" sz="3200" b="0" i="1" dirty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≔</m:t>
                    </m:r>
                    <m:sSup>
                      <m:sSup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𝑒</m:t>
                        </m:r>
                      </m:e>
                      <m:sup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𝛽</m:t>
                        </m:r>
                        <m:d>
                          <m:dPr>
                            <m:ctrlPr>
                              <a:rPr kumimoji="1" lang="en-US" altLang="ja-JP" sz="3200" b="0" i="1" dirty="0" smtClean="0"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3200" b="0" i="1" dirty="0" smtClean="0">
                                    <a:latin typeface="Cambria Math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200" b="0" i="1" dirty="0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kumimoji="1" lang="en-US" altLang="ja-JP" sz="3200" b="0" i="1" dirty="0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kumimoji="1" lang="en-US" altLang="ja-JP" sz="3200" b="0" i="1" dirty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kumimoji="1" lang="en-US" altLang="ja-JP" sz="3200" b="0" i="1" dirty="0" smtClean="0">
                                    <a:latin typeface="Cambria Math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200" b="0" i="1" dirty="0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𝐸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kumimoji="1" lang="en-US" altLang="ja-JP" sz="3200" b="0" i="1" dirty="0" smtClean="0">
                                        <a:latin typeface="Cambria Math"/>
                                        <a:ea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kumimoji="1" lang="en-US" altLang="ja-JP" sz="3200" b="0" i="1" dirty="0" smtClean="0"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kumimoji="1" lang="en-US" altLang="ja-JP" sz="3200" b="0" i="1" dirty="0" smtClean="0"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e>
                        </m:d>
                      </m:sup>
                    </m:sSup>
                    <m:sSub>
                      <m:sSub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kumimoji="1" lang="en-US" altLang="ja-JP" sz="3200" b="0" i="1" dirty="0" smtClean="0"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0" i="1" dirty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kumimoji="1" lang="en-US" altLang="ja-JP" sz="3200" b="0" i="1" dirty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𝑤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513" y="5712626"/>
                <a:ext cx="9072487" cy="704552"/>
              </a:xfrm>
              <a:prstGeom prst="rect">
                <a:avLst/>
              </a:prstGeom>
              <a:blipFill rotWithShape="0">
                <a:blip r:embed="rId5"/>
                <a:stretch>
                  <a:fillRect l="-1679" r="-336" b="-27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84504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Definitions of key quantities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268798" y="1359441"/>
                <a:ext cx="3578800" cy="1303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𝐽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8798" y="1359441"/>
                <a:ext cx="3578800" cy="130369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2524091" y="4082887"/>
                <a:ext cx="6412909" cy="1341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Δ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b>
                            <m:sup/>
                          </m:sSub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4091" y="4082887"/>
                <a:ext cx="6412909" cy="1341714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107504" y="1629000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Heat flux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275983" y="5408392"/>
                <a:ext cx="6735177" cy="5280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:r>
                  <a:rPr kumimoji="1" lang="en-US" altLang="ja-JP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Energy fluctuation</a:t>
                </a:r>
                <a:r>
                  <a:rPr kumimoji="1" lang="ja-JP" altLang="en-US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8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sSub>
                      <m:sSubPr>
                        <m:ctrlPr>
                          <a:rPr kumimoji="1"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𝐸</m:t>
                        </m:r>
                      </m:e>
                      <m:sub>
                        <m:sSup>
                          <m:sSupPr>
                            <m:ctrlPr>
                              <a:rPr kumimoji="1"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kumimoji="1"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kumimoji="1"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sSub>
                      <m:sSubPr>
                        <m:ctrlPr>
                          <a:rPr kumimoji="1"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8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𝐸</m:t>
                        </m:r>
                      </m:e>
                      <m:sub>
                        <m:sSup>
                          <m:sSupPr>
                            <m:ctrlPr>
                              <a:rPr kumimoji="1"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kumimoji="1"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kumimoji="1"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−〈</m:t>
                    </m:r>
                    <m:r>
                      <a:rPr kumimoji="1" lang="en-US" altLang="ja-JP" sz="28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𝐸</m:t>
                    </m:r>
                    <m:r>
                      <a:rPr kumimoji="1"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〉</m:t>
                    </m:r>
                  </m:oMath>
                </a14:m>
                <a:r>
                  <a:rPr kumimoji="1" lang="ja-JP" altLang="en-US" sz="28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）</a:t>
                </a: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83" y="5408392"/>
                <a:ext cx="6735177" cy="528030"/>
              </a:xfrm>
              <a:prstGeom prst="rect">
                <a:avLst/>
              </a:prstGeom>
              <a:blipFill rotWithShape="0">
                <a:blip r:embed="rId4"/>
                <a:stretch>
                  <a:fillRect l="-1810" t="-13793" r="-543" b="-33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2632677" y="2695376"/>
                <a:ext cx="3645485" cy="124938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677" y="2695376"/>
                <a:ext cx="3645485" cy="124938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7446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Definitions of key quantities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88808" y="1702179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Entropy production rate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1037699" y="2280373"/>
                <a:ext cx="7493013" cy="1309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𝜎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  <m:sup/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1" lang="en-US" altLang="ja-JP" sz="3200" b="0" i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nary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99" y="2280373"/>
                <a:ext cx="7493013" cy="130907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直線コネクタ 10"/>
          <p:cNvCxnSpPr/>
          <p:nvPr/>
        </p:nvCxnSpPr>
        <p:spPr>
          <a:xfrm>
            <a:off x="1827000" y="3744000"/>
            <a:ext cx="27450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角丸四角形吹き出し 11"/>
          <p:cNvSpPr/>
          <p:nvPr/>
        </p:nvSpPr>
        <p:spPr>
          <a:xfrm>
            <a:off x="188808" y="4104000"/>
            <a:ext cx="4810300" cy="1080000"/>
          </a:xfrm>
          <a:prstGeom prst="wedgeRoundRectCallout">
            <a:avLst>
              <a:gd name="adj1" fmla="val 7011"/>
              <a:gd name="adj2" fmla="val -78214"/>
              <a:gd name="adj3" fmla="val 16667"/>
            </a:avLst>
          </a:prstGeom>
          <a:solidFill>
            <a:srgbClr val="FFFFE5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229108" y="4147933"/>
                <a:ext cx="4770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Entropy increase of bath</a:t>
                </a:r>
              </a:p>
              <a:p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14:m>
                  <m:oMath xmlns:m="http://schemas.openxmlformats.org/officeDocument/2006/math"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𝑑𝑄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/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𝑇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）</a:t>
                </a:r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108" y="4147933"/>
                <a:ext cx="4770000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3325" t="-7345" b="-180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直線コネクタ 13"/>
          <p:cNvCxnSpPr/>
          <p:nvPr/>
        </p:nvCxnSpPr>
        <p:spPr>
          <a:xfrm>
            <a:off x="4869328" y="3744000"/>
            <a:ext cx="361767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角丸四角形吹き出し 14"/>
          <p:cNvSpPr/>
          <p:nvPr/>
        </p:nvSpPr>
        <p:spPr>
          <a:xfrm>
            <a:off x="5183808" y="4104000"/>
            <a:ext cx="3798192" cy="1080000"/>
          </a:xfrm>
          <a:prstGeom prst="wedgeRoundRectCallout">
            <a:avLst>
              <a:gd name="adj1" fmla="val 7011"/>
              <a:gd name="adj2" fmla="val -78214"/>
              <a:gd name="adj3" fmla="val 16667"/>
            </a:avLst>
          </a:prstGeom>
          <a:solidFill>
            <a:srgbClr val="FFFFE5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5224108" y="4147933"/>
            <a:ext cx="39198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(Shannon) entropy increase of system</a:t>
            </a:r>
          </a:p>
        </p:txBody>
      </p:sp>
    </p:spTree>
    <p:extLst>
      <p:ext uri="{BB962C8B-B14F-4D97-AF65-F5344CB8AC3E}">
        <p14:creationId xmlns:p14="http://schemas.microsoft.com/office/powerpoint/2010/main" val="296200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</a:t>
            </a:r>
            <a:r>
              <a:rPr kumimoji="1" lang="en-US" altLang="ja-JP" dirty="0" smtClean="0"/>
              <a:t>efinitions of key quantities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1512000" y="3781327"/>
                <a:ext cx="4838824" cy="1341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2000" y="3781327"/>
                <a:ext cx="4838824" cy="134171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テキスト ボックス 6"/>
          <p:cNvSpPr txBox="1"/>
          <p:nvPr/>
        </p:nvSpPr>
        <p:spPr>
          <a:xfrm>
            <a:off x="188808" y="1702179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Entropy production rate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1037699" y="2280373"/>
                <a:ext cx="7493013" cy="130907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𝜎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  <m:sup/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</m:t>
                              </m:r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</m:den>
                          </m:f>
                        </m:e>
                      </m:nary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</m:den>
                      </m:f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  <m:sup/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kumimoji="1" lang="en-US" altLang="ja-JP" sz="3200" b="0" i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ln</m:t>
                                  </m:r>
                                </m:fName>
                                <m:e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e>
                              </m:func>
                            </m:e>
                          </m:nary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699" y="2280373"/>
                <a:ext cx="7493013" cy="13090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402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3999" cy="1143000"/>
          </a:xfrm>
        </p:spPr>
        <p:txBody>
          <a:bodyPr/>
          <a:lstStyle/>
          <a:p>
            <a:r>
              <a:rPr kumimoji="1" lang="en-US" altLang="ja-JP" dirty="0" smtClean="0"/>
              <a:t>Lemma: Inequality for relative entropy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51520" y="1484784"/>
                <a:ext cx="856895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For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𝑥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𝑝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𝑥</m:t>
                            </m:r>
                          </m:sub>
                        </m:sSub>
                      </m:e>
                    </m:nary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𝑥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𝑞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𝑥</m:t>
                            </m:r>
                          </m:sub>
                        </m:sSub>
                      </m:e>
                    </m:nary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relative entropy satisfies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1484784"/>
                <a:ext cx="8568952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778" t="-12632" b="-3578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10075" y="2192672"/>
                <a:ext cx="4533933" cy="1287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𝐷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|</m:t>
                          </m:r>
                        </m:e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𝑥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075" y="2192672"/>
                <a:ext cx="4533933" cy="128734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1907704" y="3455628"/>
                <a:ext cx="4423967" cy="1287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𝑥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3455628"/>
                <a:ext cx="4423967" cy="12873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1907704" y="4870911"/>
                <a:ext cx="3529684" cy="1328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𝑥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4870911"/>
                <a:ext cx="3529684" cy="1328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6876256" y="5407982"/>
                <a:ext cx="1756699" cy="829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=</m:t>
                        </m:r>
                        <m:f>
                          <m:f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8</m:t>
                            </m:r>
                          </m:num>
                          <m:den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76256" y="5407982"/>
                <a:ext cx="1756699" cy="82933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6317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71000" y="1854000"/>
            <a:ext cx="880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0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Part I</a:t>
            </a:r>
          </a:p>
          <a:p>
            <a:pPr algn="ctr"/>
            <a:r>
              <a:rPr lang="en-US" altLang="ja-JP" sz="6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Trade-off inequality between entropy production and heat flux</a:t>
            </a:r>
            <a:endParaRPr kumimoji="1" lang="ja-JP" altLang="en-US" sz="6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5072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角丸四角形吹き出し 10"/>
          <p:cNvSpPr/>
          <p:nvPr/>
        </p:nvSpPr>
        <p:spPr>
          <a:xfrm>
            <a:off x="395536" y="5445224"/>
            <a:ext cx="4536464" cy="728791"/>
          </a:xfrm>
          <a:prstGeom prst="wedgeRoundRectCallout">
            <a:avLst>
              <a:gd name="adj1" fmla="val -54457"/>
              <a:gd name="adj2" fmla="val -134903"/>
              <a:gd name="adj3" fmla="val 16667"/>
            </a:avLst>
          </a:prstGeom>
          <a:solidFill>
            <a:srgbClr val="FFFFE5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Derivation of main result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-36512" y="1835865"/>
                <a:ext cx="5078698" cy="11610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≠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/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sz="2400" b="0" i="0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Δ</m:t>
                                  </m:r>
                                  <m:sSubSup>
                                    <m:sSub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  <m:sup/>
                                  </m:sSubSup>
                                  <m:d>
                                    <m:d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  <m:sup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835865"/>
                <a:ext cx="5078698" cy="11610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-36512" y="2834038"/>
                <a:ext cx="7859651" cy="11610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≠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/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sz="2400" b="0" i="0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Δ</m:t>
                                  </m:r>
                                  <m:sSubSup>
                                    <m:sSub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  <m:sup/>
                                  </m:sSubSup>
                                  <m:rad>
                                    <m:radPr>
                                      <m:degHide m:val="on"/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rad>
                                  <m:f>
                                    <m:f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𝑅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</m:e>
                                      </m:rad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p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834038"/>
                <a:ext cx="7859651" cy="11610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-36512" y="3801626"/>
                <a:ext cx="8640960" cy="1125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altLang="ja-JP" sz="240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  <m:r>
                            <m:rPr>
                              <m:brk m:alnAt="7"/>
                            </m:rPr>
                            <a:rPr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⋅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≠</m:t>
                              </m:r>
                              <m:sSup>
                                <m:sSupPr>
                                  <m:ctrlP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𝑅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801626"/>
                <a:ext cx="8640960" cy="11255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294811" y="1422053"/>
                <a:ext cx="7140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𝐽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11" y="1422053"/>
                <a:ext cx="714042" cy="461665"/>
              </a:xfrm>
              <a:prstGeom prst="rect">
                <a:avLst/>
              </a:prstGeom>
              <a:blipFill rotWithShape="1">
                <a:blip r:embed="rId5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/>
          <p:cNvSpPr txBox="1"/>
          <p:nvPr/>
        </p:nvSpPr>
        <p:spPr>
          <a:xfrm>
            <a:off x="395536" y="5544225"/>
            <a:ext cx="4646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Schwarz inequality is used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16548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/>
      <p:bldP spid="7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Derivation of main result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-189747" y="5013176"/>
                <a:ext cx="9298251" cy="10071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f>
                        <m:f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altLang="ja-JP" sz="240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</m:e>
                      </m:nary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  <m:d>
                            <m:dPr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</m:d>
                          <m:func>
                            <m:funcPr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24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</m:d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  <m:d>
                                    <m:d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e>
                                  </m:d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89747" y="5013176"/>
                <a:ext cx="9298251" cy="1007199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-36512" y="1835865"/>
                <a:ext cx="5078698" cy="11610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≠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/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sz="2400" b="0" i="0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Δ</m:t>
                                  </m:r>
                                  <m:sSubSup>
                                    <m:sSub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  <m:sup/>
                                  </m:sSubSup>
                                  <m:d>
                                    <m:d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kumimoji="1" lang="en-US" altLang="ja-JP" sz="2400" b="0" i="1" smtClean="0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  <m:sup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1835865"/>
                <a:ext cx="5078698" cy="11610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-36512" y="2834038"/>
                <a:ext cx="7859651" cy="11610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≠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kumimoji="1" lang="en-US" altLang="ja-JP" sz="24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/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sz="2400" b="0" i="0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Δ</m:t>
                                  </m:r>
                                  <m:sSubSup>
                                    <m:sSubSup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𝐸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  <m:sup/>
                                  </m:sSubSup>
                                  <m:rad>
                                    <m:radPr>
                                      <m:degHide m:val="on"/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</a:rPr>
                                      </m:ctrlPr>
                                    </m:radPr>
                                    <m:deg/>
                                    <m:e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rad>
                                  <m:f>
                                    <m:fPr>
                                      <m:ctrlPr>
                                        <a:rPr kumimoji="1"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acc>
                                            <m:accPr>
                                              <m:chr m:val="̃"/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acc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</m:acc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𝑅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</m:e>
                                      </m:rad>
                                    </m:den>
                                  </m:f>
                                </m:e>
                              </m:nary>
                            </m:e>
                          </m:d>
                        </m:e>
                        <m:sup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2834038"/>
                <a:ext cx="7859651" cy="116108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-36512" y="3801626"/>
                <a:ext cx="8640960" cy="11255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lang="en-US" altLang="ja-JP" sz="240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sSubSup>
                            <m:sSubSupPr>
                              <m:ctrlP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̃"/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  <m:r>
                            <m:rPr>
                              <m:brk m:alnAt="7"/>
                            </m:rPr>
                            <a:rPr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⋅</m:t>
                          </m:r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r>
                                <a:rPr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≠</m:t>
                              </m:r>
                              <m:sSup>
                                <m:sSupPr>
                                  <m:ctrlP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/>
                            <m:e>
                              <m:f>
                                <m:f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d>
                                        <m:dPr>
                                          <m:ctrlPr>
                                            <a:rPr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−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acc>
                                                <m:accPr>
                                                  <m:chr m:val="̃"/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acc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𝑅</m:t>
                                                  </m:r>
                                                </m:e>
                                              </m:acc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</m:e>
                                      </m:d>
                                    </m:e>
                                    <m:sup>
                                      <m:r>
                                        <a:rPr lang="en-US" altLang="ja-JP" sz="24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acc>
                                        <m:accPr>
                                          <m:chr m:val="̃"/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</m:acc>
                                    </m:e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nary>
                        </m:e>
                      </m:nary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6512" y="3801626"/>
                <a:ext cx="8640960" cy="11255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294811" y="1422053"/>
                <a:ext cx="71404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𝐽</m:t>
                              </m:r>
                            </m:e>
                          </m:d>
                        </m:e>
                        <m:sup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811" y="1422053"/>
                <a:ext cx="714042" cy="461665"/>
              </a:xfrm>
              <a:prstGeom prst="rect">
                <a:avLst/>
              </a:prstGeom>
              <a:blipFill rotWithShape="1">
                <a:blip r:embed="rId6"/>
                <a:stretch>
                  <a:fillRect b="-118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15889" y="6093296"/>
                <a:ext cx="96532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𝛩𝜎</m:t>
                      </m:r>
                    </m:oMath>
                  </m:oMathPara>
                </a14:m>
                <a:endParaRPr kumimoji="1" lang="ja-JP" altLang="en-US" sz="2400" i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89" y="6093296"/>
                <a:ext cx="965328" cy="46166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8464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4000"/>
            <a:ext cx="9144000" cy="1143000"/>
          </a:xfrm>
        </p:spPr>
        <p:txBody>
          <a:bodyPr/>
          <a:lstStyle/>
          <a:p>
            <a:r>
              <a:rPr kumimoji="1" lang="en-US" altLang="ja-JP" dirty="0" smtClean="0"/>
              <a:t>Inequality between heat flux and entropy production rate (general)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131840" y="1568410"/>
                <a:ext cx="3732945" cy="102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</m:d>
                      <m:r>
                        <a:rPr kumimoji="1" lang="en-US" altLang="ja-JP" sz="4800" b="1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1" lang="en-US" altLang="ja-JP" sz="4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𝚯</m:t>
                              </m:r>
                            </m:e>
                            <m:sup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(</m:t>
                              </m:r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𝟏</m:t>
                              </m:r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altLang="ja-JP" sz="4800" b="1" i="1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𝝈</m:t>
                          </m:r>
                        </m:e>
                      </m:rad>
                    </m:oMath>
                  </m:oMathPara>
                </a14:m>
                <a:endParaRPr kumimoji="1" lang="ja-JP" altLang="en-US" sz="4800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568410"/>
                <a:ext cx="3732945" cy="102983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3297" y="2956478"/>
                <a:ext cx="9639496" cy="8927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600" b="1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600" b="1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600" b="1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𝚯</m:t>
                        </m:r>
                      </m:e>
                      <m:sup>
                        <m:r>
                          <a:rPr kumimoji="1" lang="en-US" altLang="ja-JP" sz="36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kumimoji="1" lang="en-US" altLang="ja-JP" sz="36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  <m:r>
                          <a:rPr kumimoji="1" lang="en-US" altLang="ja-JP" sz="36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sup>
                    </m:sSup>
                    <m:r>
                      <a:rPr kumimoji="1" lang="en-US" altLang="ja-JP" sz="3600" b="1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f>
                      <m:fPr>
                        <m:ctrlP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r>
                          <a:rPr lang="en-US" altLang="ja-JP" sz="36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𝟗</m:t>
                        </m:r>
                      </m:num>
                      <m:den>
                        <m:r>
                          <a:rPr lang="en-US" altLang="ja-JP" sz="36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𝟖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𝒘</m:t>
                        </m:r>
                        <m: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</m:e>
                          <m:sup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𝜟</m:t>
                        </m:r>
                        <m:sSubSup>
                          <m:sSubSup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𝑬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𝒘</m:t>
                                </m:r>
                              </m:e>
                              <m:sup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𝟐</m:t>
                            </m:r>
                          </m:sup>
                        </m:sSubSup>
                        <m: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 </m:t>
                        </m:r>
                        <m:d>
                          <m:d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𝑹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𝒘</m:t>
                                    </m:r>
                                  </m:e>
                                  <m:sup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𝒘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𝑷</m:t>
                                </m:r>
                              </m:e>
                              <m:sub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𝒘</m:t>
                                </m:r>
                              </m:sub>
                            </m:sSub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600" b="1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𝑹</m:t>
                                </m:r>
                              </m:e>
                              <m:sub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𝒘</m:t>
                                </m:r>
                                <m:sSup>
                                  <m:sSupPr>
                                    <m:ctrlP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𝒘</m:t>
                                    </m:r>
                                  </m:e>
                                  <m:sup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sSub>
                              <m:sSub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𝑷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𝒘</m:t>
                                    </m:r>
                                  </m:e>
                                  <m:sup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e>
                        </m:d>
                      </m:e>
                    </m:nary>
                  </m:oMath>
                </a14:m>
                <a:endParaRPr kumimoji="1" lang="ja-JP" altLang="en-US" sz="3600" b="1" i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7" y="2956478"/>
                <a:ext cx="9639496" cy="89274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角丸四角形 4"/>
          <p:cNvSpPr/>
          <p:nvPr/>
        </p:nvSpPr>
        <p:spPr>
          <a:xfrm>
            <a:off x="3131839" y="1550498"/>
            <a:ext cx="3732946" cy="1068502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388583" y="4626370"/>
                <a:ext cx="8251361" cy="147328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ja-JP" altLang="en-US" sz="280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:r>
                  <a:rPr lang="en-US" altLang="ja-JP" sz="280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used</a:t>
                </a:r>
              </a:p>
              <a:p>
                <a:r>
                  <a:rPr lang="en-US" altLang="ja-JP" sz="280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r>
                          <a:rPr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acc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𝑅</m:t>
                                </m:r>
                              </m:e>
                            </m:acc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  <m:sSup>
                              <m:sSup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nary>
                    <m:r>
                      <a:rPr lang="en-US" altLang="ja-JP" sz="2800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a:rPr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sSub>
                      <m:sSubPr>
                        <m:ctrlP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accPr>
                          <m:e>
                            <m:r>
                              <a:rPr lang="en-US" altLang="ja-JP" sz="28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𝑅</m:t>
                            </m:r>
                          </m:e>
                        </m:acc>
                      </m:e>
                      <m:sub>
                        <m:sSubSup>
                          <m:sSubSup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Sup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e>
                              <m:sub/>
                              <m: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b/>
                          <m: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altLang="ja-JP" sz="2800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=−</m:t>
                    </m:r>
                    <m:sSub>
                      <m:sSubPr>
                        <m:ctrlP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𝑅</m:t>
                        </m:r>
                      </m:e>
                      <m:sub>
                        <m:sSubSup>
                          <m:sSubSup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SupPr>
                          <m:e>
                            <m:sSubSup>
                              <m:sSubSup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Sup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e>
                              <m:sub/>
                              <m: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b/>
                          <m: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bSup>
                      </m:sub>
                    </m:sSub>
                    <m:r>
                      <a:rPr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r>
                          <a:rPr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𝑅</m:t>
                            </m:r>
                          </m:e>
                          <m:sub>
                            <m:r>
                              <m:rPr>
                                <m:brk m:alnAt="7"/>
                              </m:r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  <m:sSup>
                              <m:sSup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brk m:alnAt="7"/>
                                  </m:r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e>
                    </m:nary>
                  </m:oMath>
                </a14:m>
                <a:r>
                  <a:rPr lang="en-US" altLang="ja-JP" sz="28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lang="ja-JP" altLang="en-US" sz="28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83" y="4626370"/>
                <a:ext cx="8251361" cy="1473288"/>
              </a:xfrm>
              <a:prstGeom prst="rect">
                <a:avLst/>
              </a:prstGeom>
              <a:blipFill rotWithShape="1">
                <a:blip r:embed="rId4"/>
                <a:stretch>
                  <a:fillRect l="-1552" t="-5372" r="-5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5983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Case with detailed balance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42000" y="1674000"/>
            <a:ext cx="297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Detailed balance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2907000" y="2276872"/>
                <a:ext cx="3730701" cy="109722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𝑤𝑤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b>
                            <m:sup/>
                          </m:sSubSup>
                        </m:num>
                        <m:den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  <m:sup/>
                          </m:sSubSup>
                        </m:den>
                      </m:f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000" y="2276872"/>
                <a:ext cx="3730701" cy="1097223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角丸四角形 4"/>
          <p:cNvSpPr/>
          <p:nvPr/>
        </p:nvSpPr>
        <p:spPr>
          <a:xfrm>
            <a:off x="342000" y="1674000"/>
            <a:ext cx="8460000" cy="1980000"/>
          </a:xfrm>
          <a:prstGeom prst="roundRect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340560" y="4194000"/>
                <a:ext cx="7515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Remark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we do NOT take time reversal of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𝑤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560" y="4194000"/>
                <a:ext cx="7515000" cy="584775"/>
              </a:xfrm>
              <a:prstGeom prst="rect">
                <a:avLst/>
              </a:prstGeom>
              <a:blipFill rotWithShape="0">
                <a:blip r:embed="rId3"/>
                <a:stretch>
                  <a:fillRect l="-2109" t="-12500" r="-973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342000" y="4890146"/>
                <a:ext cx="8460000" cy="15926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This is different from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𝑤𝑤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b>
                            <m:sup/>
                          </m:sSubSup>
                        </m:num>
                        <m:den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†</m:t>
                                  </m:r>
                                </m:sup>
                              </m:sSup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′∗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∗</m:t>
                                  </m:r>
                                </m:sup>
                              </m:sSup>
                            </m:sub>
                            <m:sup/>
                          </m:sSubSup>
                        </m:den>
                      </m:f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−</m:t>
                              </m:r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𝐸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b>
                              </m:sSub>
                            </m:e>
                          </m:d>
                        </m:sup>
                      </m:sSup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00" y="4890146"/>
                <a:ext cx="8460000" cy="1592680"/>
              </a:xfrm>
              <a:prstGeom prst="rect">
                <a:avLst/>
              </a:prstGeom>
              <a:blipFill rotWithShape="0">
                <a:blip r:embed="rId4"/>
                <a:stretch>
                  <a:fillRect l="-1801" t="-4981" b="-1264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41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ja-JP" b="0" dirty="0" smtClean="0"/>
                  <a:t>Rewrite 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/>
                      </a:rPr>
                      <m:t>𝐽</m:t>
                    </m:r>
                  </m:oMath>
                </a14:m>
                <a:r>
                  <a:rPr kumimoji="1" lang="en-US" altLang="ja-JP" dirty="0" smtClean="0"/>
                  <a:t> and </a:t>
                </a:r>
                <a14:m>
                  <m:oMath xmlns:m="http://schemas.openxmlformats.org/officeDocument/2006/math">
                    <m:r>
                      <a:rPr kumimoji="1" lang="en-US" altLang="ja-JP" b="0" i="1" dirty="0" smtClean="0">
                        <a:latin typeface="Cambria Math"/>
                      </a:rPr>
                      <m:t>𝜎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51520" y="2865473"/>
                <a:ext cx="6562181" cy="1341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𝐽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b>
                            <m:sup/>
                          </m:sSub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865473"/>
                <a:ext cx="6562181" cy="134171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611560" y="4247526"/>
                <a:ext cx="7750712" cy="13417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/>
                          </m:sSub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)(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4247526"/>
                <a:ext cx="7750712" cy="134171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0" y="1484784"/>
                <a:ext cx="9252520" cy="704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this case,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acc>
                          <m:accPr>
                            <m:chr m:val="̃"/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accPr>
                          <m:e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𝑹</m:t>
                            </m:r>
                          </m:e>
                        </m:acc>
                      </m:e>
                      <m:sub>
                        <m:r>
                          <a:rPr kumimoji="1" lang="en-US" altLang="ja-JP" sz="32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𝒘</m:t>
                        </m:r>
                        <m:sSup>
                          <m:sSupPr>
                            <m:ctrlPr>
                              <a:rPr kumimoji="1" lang="en-US" altLang="ja-JP" sz="3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</m:e>
                          <m:sup>
                            <m:r>
                              <a:rPr kumimoji="1" lang="en-US" altLang="ja-JP" sz="3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  <m:r>
                      <a:rPr lang="en-US" altLang="ja-JP" sz="3200" b="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</a:rPr>
                      <m:t>≔</m:t>
                    </m:r>
                    <m:sSup>
                      <m:sSupPr>
                        <m:ctrlPr>
                          <a:rPr lang="en-US" altLang="ja-JP" sz="3200" i="1" dirty="0">
                            <a:solidFill>
                              <a:schemeClr val="tx1"/>
                            </a:solidFill>
                            <a:latin typeface="Cambria Math"/>
                            <a:ea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𝑒</m:t>
                        </m:r>
                      </m:e>
                      <m:sup>
                        <m:r>
                          <a:rPr lang="en-US" altLang="ja-JP" sz="3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−</m:t>
                        </m:r>
                        <m:r>
                          <a:rPr lang="en-US" altLang="ja-JP" sz="3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𝛽</m:t>
                        </m:r>
                        <m:d>
                          <m:dPr>
                            <m:ctrlPr>
                              <a:rPr lang="en-US" altLang="ja-JP" sz="3200" i="1" dirty="0">
                                <a:solidFill>
                                  <a:schemeClr val="tx1"/>
                                </a:solidFill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ja-JP" sz="32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𝐸</m:t>
                                </m:r>
                              </m:e>
                              <m:sub>
                                <m:r>
                                  <a:rPr lang="en-US" altLang="ja-JP" sz="32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lang="en-US" altLang="ja-JP" sz="32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altLang="ja-JP" sz="3200" i="1" dirty="0">
                                    <a:solidFill>
                                      <a:schemeClr val="tx1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0" i="1" dirty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</a:rPr>
                                  <m:t>𝐸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3200" i="1" dirty="0">
                                        <a:solidFill>
                                          <a:schemeClr val="tx1"/>
                                        </a:solidFill>
                                        <a:latin typeface="Cambria Math"/>
                                        <a:ea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200" b="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3200" b="0" i="1" dirty="0">
                                        <a:solidFill>
                                          <a:schemeClr val="tx1"/>
                                        </a:solidFill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e>
                        </m:d>
                      </m:sup>
                    </m:sSup>
                    <m:sSub>
                      <m:sSubPr>
                        <m:ctrlPr>
                          <a:rPr lang="en-US" altLang="ja-JP" sz="3200" i="1" dirty="0">
                            <a:solidFill>
                              <a:schemeClr val="tx1"/>
                            </a:solidFill>
                            <a:latin typeface="Cambria Math"/>
                            <a:ea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lang="en-US" altLang="ja-JP" sz="3200" i="1" dirty="0" smtClean="0">
                                <a:solidFill>
                                  <a:schemeClr val="tx1"/>
                                </a:solidFill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32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3200" b="0" i="1" dirty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lang="en-US" altLang="ja-JP" sz="3200" b="0" i="1" dirty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𝑤</m:t>
                        </m:r>
                      </m:sub>
                    </m:sSub>
                    <m:r>
                      <a:rPr kumimoji="1" lang="en-US" altLang="ja-JP" sz="3200" b="1" i="1" dirty="0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b>
                      <m:sSubPr>
                        <m:ctrlPr>
                          <a:rPr kumimoji="1" lang="en-US" altLang="ja-JP" sz="32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b>
                        <m:r>
                          <a:rPr kumimoji="1" lang="en-US" altLang="ja-JP" sz="3200" b="1" i="1" dirty="0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𝒘</m:t>
                        </m:r>
                        <m:sSup>
                          <m:sSupPr>
                            <m:ctrlPr>
                              <a:rPr kumimoji="1" lang="en-US" altLang="ja-JP" sz="3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</m:e>
                          <m:sup>
                            <m:r>
                              <a:rPr kumimoji="1" lang="en-US" altLang="ja-JP" sz="3200" b="1" i="1" dirty="0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484784"/>
                <a:ext cx="9252520" cy="704552"/>
              </a:xfrm>
              <a:prstGeom prst="rect">
                <a:avLst/>
              </a:prstGeom>
              <a:blipFill rotWithShape="1">
                <a:blip r:embed="rId5"/>
                <a:stretch>
                  <a:fillRect l="-1647" b="-2869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グループ化 9"/>
          <p:cNvGrpSpPr/>
          <p:nvPr/>
        </p:nvGrpSpPr>
        <p:grpSpPr>
          <a:xfrm>
            <a:off x="162000" y="5900056"/>
            <a:ext cx="7451976" cy="588944"/>
            <a:chOff x="-193378" y="6225906"/>
            <a:chExt cx="7451976" cy="588944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テキスト ボックス 6"/>
                <p:cNvSpPr txBox="1"/>
                <p:nvPr/>
              </p:nvSpPr>
              <p:spPr>
                <a:xfrm>
                  <a:off x="-193378" y="6225906"/>
                  <a:ext cx="7451976" cy="5889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kumimoji="1" lang="ja-JP" altLang="en-US" sz="2800" b="0" dirty="0" smtClean="0"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（</a:t>
                  </a:r>
                  <a:r>
                    <a:rPr lang="en-US" altLang="ja-JP" sz="2800" dirty="0" err="1"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c</a:t>
                  </a:r>
                  <a:r>
                    <a:rPr kumimoji="1" lang="en-US" altLang="ja-JP" sz="2800" b="0" dirty="0" err="1" smtClean="0"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f</a:t>
                  </a:r>
                  <a:r>
                    <a:rPr kumimoji="1" lang="ja-JP" altLang="en-US" sz="2800" b="0" dirty="0" smtClean="0"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：</a:t>
                  </a:r>
                  <a14:m>
                    <m:oMath xmlns:m="http://schemas.openxmlformats.org/officeDocument/2006/math">
                      <m:r>
                        <a:rPr kumimoji="1" lang="en-US" altLang="ja-JP" sz="28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𝐽</m:t>
                      </m:r>
                      <m:r>
                        <a:rPr kumimoji="1" lang="en-US" altLang="ja-JP" sz="28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p>
                            <m:sSup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m:rPr>
                              <m:sty m:val="p"/>
                            </m:rPr>
                            <a:rPr kumimoji="1" lang="en-US" altLang="ja-JP" sz="28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sSubSup>
                            <m:sSubSup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𝐸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/>
                          </m:sSubSup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̃"/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accPr>
                                <m:e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</m:acc>
                            </m:e>
                            <m:sub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</m:e>
                      </m:nary>
                    </m:oMath>
                  </a14:m>
                  <a:r>
                    <a:rPr kumimoji="1" lang="ja-JP" altLang="en-US" sz="2800" dirty="0" smtClean="0">
                      <a:latin typeface="Calibri" panose="020F0502020204030204" pitchFamily="34" charset="0"/>
                      <a:ea typeface="メイリオ" panose="020B0604030504040204" pitchFamily="50" charset="-128"/>
                      <a:cs typeface="メイリオ" panose="020B0604030504040204" pitchFamily="50" charset="-128"/>
                    </a:rPr>
                    <a:t>）</a:t>
                  </a:r>
                </a:p>
              </p:txBody>
            </p:sp>
          </mc:Choice>
          <mc:Fallback xmlns="">
            <p:sp>
              <p:nvSpPr>
                <p:cNvPr id="7" name="テキスト ボックス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-193378" y="6225906"/>
                  <a:ext cx="7451976" cy="588944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1718" t="-6250" r="-164" b="-27083"/>
                  </a:stretch>
                </a:blipFill>
              </p:spPr>
              <p:txBody>
                <a:bodyPr/>
                <a:lstStyle/>
                <a:p>
                  <a:r>
                    <a:rPr lang="ja-JP" alt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" name="直線コネクタ 8"/>
            <p:cNvCxnSpPr/>
            <p:nvPr/>
          </p:nvCxnSpPr>
          <p:spPr>
            <a:xfrm>
              <a:off x="2691890" y="6814850"/>
              <a:ext cx="864096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1359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539552" y="1340768"/>
                <a:ext cx="5360378" cy="1303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𝜎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340768"/>
                <a:ext cx="5360378" cy="13036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939718" y="2708920"/>
                <a:ext cx="7605800" cy="1303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18" y="2708920"/>
                <a:ext cx="7605800" cy="13036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959639" y="4077072"/>
                <a:ext cx="6062237" cy="13447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f>
                        <m:f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39" y="4077072"/>
                <a:ext cx="6062237" cy="13447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115616" y="5679000"/>
                <a:ext cx="6049220" cy="980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:r>
                  <a:rPr lang="en-US" altLang="ja-JP" sz="2800" b="0" dirty="0" err="1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cf</a:t>
                </a:r>
                <a:r>
                  <a:rPr lang="en-US" altLang="ja-JP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𝜎</m:t>
                    </m:r>
                    <m:r>
                      <a:rPr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altLang="ja-JP" sz="280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f>
                          <m:f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ja-JP" sz="28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28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ja-JP" sz="28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0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𝑤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𝑤</m:t>
                                        </m:r>
                                      </m:sub>
                                    </m:sSub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𝑅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𝑤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𝑅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𝑅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  <m:sSup>
                                  <m:sSup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ja-JP" altLang="en-US" sz="2800" dirty="0" smtClean="0"/>
                  <a:t>）</a:t>
                </a:r>
                <a:endParaRPr lang="ja-JP" altLang="en-US" sz="2800" dirty="0"/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679000"/>
                <a:ext cx="6049220" cy="980140"/>
              </a:xfrm>
              <a:prstGeom prst="rect">
                <a:avLst/>
              </a:prstGeom>
              <a:blipFill rotWithShape="1">
                <a:blip r:embed="rId6"/>
                <a:stretch>
                  <a:fillRect l="-2016" r="-1210" b="-18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1143000"/>
              </a:xfrm>
            </p:spPr>
            <p:txBody>
              <a:bodyPr/>
              <a:lstStyle/>
              <a:p>
                <a:r>
                  <a:rPr kumimoji="1" lang="en-US" altLang="ja-JP" b="0" dirty="0" smtClean="0"/>
                  <a:t>Rewrite </a:t>
                </a:r>
                <a14:m>
                  <m:oMath xmlns:m="http://schemas.openxmlformats.org/officeDocument/2006/math">
                    <m:r>
                      <a:rPr kumimoji="1" lang="en-US" altLang="ja-JP" b="0" i="1" smtClean="0">
                        <a:latin typeface="Cambria Math"/>
                      </a:rPr>
                      <m:t>𝐽</m:t>
                    </m:r>
                  </m:oMath>
                </a14:m>
                <a:r>
                  <a:rPr kumimoji="1" lang="en-US" altLang="ja-JP" dirty="0" smtClean="0"/>
                  <a:t> and </a:t>
                </a:r>
                <a14:m>
                  <m:oMath xmlns:m="http://schemas.openxmlformats.org/officeDocument/2006/math">
                    <m:r>
                      <a:rPr kumimoji="1" lang="en-US" altLang="ja-JP" b="0" i="1" dirty="0" smtClean="0">
                        <a:latin typeface="Cambria Math"/>
                      </a:rPr>
                      <m:t>𝜎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8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1143000"/>
              </a:xfrm>
              <a:blipFill rotWithShape="1">
                <a:blip r:embed="rId7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4143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4000"/>
            <a:ext cx="9144000" cy="1143000"/>
          </a:xfrm>
        </p:spPr>
        <p:txBody>
          <a:bodyPr/>
          <a:lstStyle/>
          <a:p>
            <a:r>
              <a:rPr kumimoji="1" lang="en-US" altLang="ja-JP" dirty="0" smtClean="0"/>
              <a:t>Inequality between heat flux and entropy production rate (strong)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131840" y="1568410"/>
                <a:ext cx="3732945" cy="10298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</m:d>
                      <m:r>
                        <a:rPr kumimoji="1" lang="en-US" altLang="ja-JP" sz="4800" b="1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48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kumimoji="1" lang="en-US" altLang="ja-JP" sz="48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𝚯</m:t>
                              </m:r>
                            </m:e>
                            <m:sup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(</m:t>
                              </m:r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𝟐</m:t>
                              </m:r>
                              <m:r>
                                <a:rPr kumimoji="1" lang="en-US" altLang="ja-JP" sz="4800" b="1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)</m:t>
                              </m:r>
                            </m:sup>
                          </m:sSup>
                          <m:r>
                            <a:rPr lang="en-US" altLang="ja-JP" sz="4800" b="1" i="1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𝝈</m:t>
                          </m:r>
                        </m:e>
                      </m:rad>
                    </m:oMath>
                  </m:oMathPara>
                </a14:m>
                <a:endParaRPr kumimoji="1" lang="ja-JP" altLang="en-US" sz="4800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568410"/>
                <a:ext cx="3732945" cy="102983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692504" y="2889000"/>
                <a:ext cx="7884496" cy="98187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600" b="1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6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𝚯</m:t>
                        </m:r>
                      </m:e>
                      <m:sup>
                        <m:r>
                          <a:rPr lang="en-US" altLang="ja-JP" sz="36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lang="en-US" altLang="ja-JP" sz="36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𝟐</m:t>
                        </m:r>
                        <m:r>
                          <a:rPr lang="en-US" altLang="ja-JP" sz="36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sup>
                    </m:sSup>
                    <m:r>
                      <a:rPr lang="en-US" altLang="ja-JP" sz="3600" b="1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f>
                      <m:fPr>
                        <m:ctrlP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r>
                          <a:rPr lang="en-US" altLang="ja-JP" sz="36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</m:num>
                      <m:den>
                        <m:r>
                          <a:rPr lang="en-US" altLang="ja-JP" sz="3600" b="1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𝟐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𝒘</m:t>
                        </m:r>
                        <m:r>
                          <a:rPr lang="en-US" altLang="ja-JP" sz="36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</m:e>
                          <m:sup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sSup>
                          <m:sSup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dPr>
                              <m:e>
                                <m:sSubSup>
                                  <m:sSubSupPr>
                                    <m:ctrlP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𝑬</m:t>
                                    </m:r>
                                  </m:e>
                                  <m:sub>
                                    <m:sSup>
                                      <m:sSupPr>
                                        <m:ctrlPr>
                                          <a:rPr lang="en-US" altLang="ja-JP" sz="3600" b="1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altLang="ja-JP" sz="3600" b="1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𝒘</m:t>
                                        </m:r>
                                      </m:e>
                                      <m:sup>
                                        <m:r>
                                          <a:rPr lang="en-US" altLang="ja-JP" sz="3600" b="1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′</m:t>
                                        </m:r>
                                      </m:sup>
                                    </m:sSup>
                                  </m:sub>
                                  <m:sup/>
                                </m:sSubSup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−</m:t>
                                </m:r>
                                <m:sSub>
                                  <m:sSubPr>
                                    <m:ctrlP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en-US" altLang="ja-JP" sz="3600" b="1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𝒘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𝟐</m:t>
                            </m:r>
                          </m:sup>
                        </m:sSup>
                        <m:sSub>
                          <m:sSub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𝑹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𝒘</m:t>
                                </m:r>
                              </m:e>
                              <m:sup>
                                <m:r>
                                  <a:rPr lang="en-US" altLang="ja-JP" sz="3600" b="1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p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</m:sub>
                        </m:sSub>
                        <m:sSub>
                          <m:sSubPr>
                            <m:ctrlP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𝑷</m:t>
                            </m:r>
                          </m:e>
                          <m:sub>
                            <m:r>
                              <a:rPr lang="en-US" altLang="ja-JP" sz="3600" b="1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𝒘</m:t>
                            </m:r>
                          </m:sub>
                        </m:sSub>
                      </m:e>
                    </m:nary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2504" y="2889000"/>
                <a:ext cx="7884496" cy="98187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角丸四角形 4"/>
          <p:cNvSpPr/>
          <p:nvPr/>
        </p:nvSpPr>
        <p:spPr>
          <a:xfrm>
            <a:off x="3131839" y="1484784"/>
            <a:ext cx="3732946" cy="1068502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252000" y="5094000"/>
                <a:ext cx="8473703" cy="803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</a:t>
                </a:r>
                <a:r>
                  <a:rPr kumimoji="1" lang="en-US" altLang="ja-JP" sz="3200" dirty="0" err="1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cf</a:t>
                </a:r>
                <a:r>
                  <a:rPr kumimoji="1" lang="en-US" altLang="ja-JP" sz="320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(1)</m:t>
                        </m:r>
                      </m:sup>
                    </m:sSup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f>
                      <m:f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9</m:t>
                        </m:r>
                      </m:num>
                      <m:den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8</m:t>
                        </m:r>
                      </m:den>
                    </m:f>
                    <m:nary>
                      <m:naryPr>
                        <m:chr m:val="∑"/>
                        <m:supHide m:val="on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3200" b="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r>
                          <a:rPr lang="en-US" altLang="ja-JP" sz="3200" b="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3200" b="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3200" b="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r>
                          <a:rPr lang="en-US" altLang="ja-JP" sz="3200" b="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𝛥</m:t>
                        </m:r>
                        <m:sSubSup>
                          <m:sSubSupPr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lang="en-US" altLang="ja-JP" sz="3200" b="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𝐸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e>
                              <m:sup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′</m:t>
                                </m:r>
                              </m:sup>
                            </m:sSup>
                          </m:sub>
                          <m:sup>
                            <m:r>
                              <a:rPr lang="en-US" altLang="ja-JP" sz="3200" b="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2</m:t>
                            </m:r>
                          </m:sup>
                        </m:sSubSup>
                        <m:r>
                          <a:rPr lang="en-US" altLang="ja-JP" sz="3200" b="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 </m:t>
                        </m:r>
                        <m:d>
                          <m:dPr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𝑅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32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200" b="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3200" b="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lang="en-US" altLang="ja-JP" sz="3200" b="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𝑅</m:t>
                                </m:r>
                              </m:e>
                              <m:sub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  <m:sSup>
                                  <m:sSupPr>
                                    <m:ctrlPr>
                                      <a:rPr lang="en-US" altLang="ja-JP" sz="32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200" b="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3200" b="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sSub>
                              <m:sSub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b="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32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200" b="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3200" b="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00" y="5094000"/>
                <a:ext cx="8473703" cy="803810"/>
              </a:xfrm>
              <a:prstGeom prst="rect">
                <a:avLst/>
              </a:prstGeom>
              <a:blipFill rotWithShape="1">
                <a:blip r:embed="rId4"/>
                <a:stretch>
                  <a:fillRect l="-1799" r="-144" b="-114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5174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ja-JP" dirty="0" smtClean="0"/>
                  <a:t>General properties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0" y="1719000"/>
                <a:ext cx="9144000" cy="47906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(2)</m:t>
                        </m:r>
                      </m:sup>
                    </m:sSup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d>
                      <m:dPr>
                        <m:begChr m:val="〈"/>
                        <m:endChr m:val="〉"/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r>
                              <a:rPr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𝛾</m:t>
                            </m:r>
                            <m:sSup>
                              <m:sSupPr>
                                <m:ctrlP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begChr m:val="|"/>
                                    <m:endChr m:val="|"/>
                                    <m:ctrlPr>
                                      <a:rPr lang="en-US" altLang="ja-JP" sz="32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ja-JP" sz="3200" b="0" i="1" smtClean="0"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𝑝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𝛽</m:t>
                            </m:r>
                            <m:sSup>
                              <m:sSupPr>
                                <m:ctrlP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kumimoji="1" lang="en-US" altLang="ja-JP" sz="3200" b="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for underdamped Langevin systems.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ja-JP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320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(2)</m:t>
                        </m:r>
                      </m:sup>
                    </m:sSup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d>
                      <m:dPr>
                        <m:begChr m:val="〈"/>
                        <m:endChr m:val="〉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r>
                              <a:rPr lang="en-US" altLang="ja-JP" sz="32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𝛾</m:t>
                            </m:r>
                            <m:sSup>
                              <m:sSup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𝐹</m:t>
                                </m:r>
                                <m: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(</m:t>
                                </m:r>
                                <m: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𝑥</m:t>
                                </m:r>
                                <m: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n-US" altLang="ja-JP" sz="32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ja-JP" sz="3200" i="1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𝛽</m:t>
                            </m:r>
                          </m:den>
                        </m:f>
                      </m:e>
                    </m:d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for overdamped </a:t>
                </a:r>
                <a:r>
                  <a:rPr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Langevin</a:t>
                </a:r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systems.</a:t>
                </a:r>
                <a:endParaRPr kumimoji="1" lang="en-US" altLang="ja-JP" sz="3200" b="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altLang="ja-JP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linear regime,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(2)</m:t>
                        </m:r>
                      </m:sup>
                    </m:sSup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𝜅</m:t>
                    </m:r>
                  </m:oMath>
                </a14:m>
                <a:r>
                  <a:rPr kumimoji="1" lang="ja-JP" altLang="en-US" sz="3200" b="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b="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(thermal conductivity)</a:t>
                </a:r>
                <a:r>
                  <a:rPr lang="ja-JP" altLang="en-US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and equality holds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(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</m:d>
                    <m:r>
                      <a:rPr lang="en-US" altLang="ja-JP" sz="3200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ja-JP" sz="320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𝜎</m:t>
                        </m:r>
                      </m:e>
                    </m:rad>
                  </m:oMath>
                </a14:m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).</a:t>
                </a:r>
                <a:endParaRPr kumimoji="1" lang="en-US" altLang="ja-JP" sz="3200" b="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kumimoji="1"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 altLang="ja-JP" sz="320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(2)</m:t>
                        </m:r>
                      </m:sup>
                    </m:sSup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is “the second moment of instant heat flux”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719000"/>
                <a:ext cx="9144000" cy="4790670"/>
              </a:xfrm>
              <a:prstGeom prst="rect">
                <a:avLst/>
              </a:prstGeom>
              <a:blipFill rotWithShape="0">
                <a:blip r:embed="rId3"/>
                <a:stretch>
                  <a:fillRect l="-1533" b="-330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767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正方形/長方形 37"/>
          <p:cNvSpPr/>
          <p:nvPr/>
        </p:nvSpPr>
        <p:spPr>
          <a:xfrm>
            <a:off x="1522144" y="4139380"/>
            <a:ext cx="5919711" cy="264654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54000"/>
            <a:ext cx="9144000" cy="1143000"/>
          </a:xfrm>
        </p:spPr>
        <p:txBody>
          <a:bodyPr/>
          <a:lstStyle/>
          <a:p>
            <a:r>
              <a:rPr kumimoji="1" lang="en-US" altLang="ja-JP" dirty="0" smtClean="0"/>
              <a:t>Application to many-body and multi-bath systems with Hamilton dynamics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052000" y="1899000"/>
                <a:ext cx="5315942" cy="1287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𝑅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0</m:t>
                          </m:r>
                        </m:sup>
                      </m:sSub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</m:t>
                              </m:r>
                            </m:sub>
                            <m:sup/>
                            <m:e>
                              <m:sSubSup>
                                <m:sSub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𝜈</m:t>
                                  </m:r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𝑖</m:t>
                                  </m:r>
                                </m:sup>
                              </m:sSubSup>
                            </m:e>
                          </m:nary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2000" y="1899000"/>
                <a:ext cx="5315942" cy="12873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252000" y="1359000"/>
            <a:ext cx="756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Total transition rate is decomposed into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6" name="直線コネクタ 5"/>
          <p:cNvCxnSpPr/>
          <p:nvPr/>
        </p:nvCxnSpPr>
        <p:spPr>
          <a:xfrm>
            <a:off x="3627000" y="2799000"/>
            <a:ext cx="85500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角丸四角形吹き出し 6"/>
          <p:cNvSpPr/>
          <p:nvPr/>
        </p:nvSpPr>
        <p:spPr>
          <a:xfrm>
            <a:off x="35149" y="3017333"/>
            <a:ext cx="3744321" cy="494775"/>
          </a:xfrm>
          <a:prstGeom prst="wedgeRoundRectCallout">
            <a:avLst>
              <a:gd name="adj1" fmla="val 47197"/>
              <a:gd name="adj2" fmla="val -87647"/>
              <a:gd name="adj3" fmla="val 16667"/>
            </a:avLst>
          </a:prstGeom>
          <a:solidFill>
            <a:srgbClr val="FFFFE5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7470" y="2939314"/>
            <a:ext cx="40547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Hamiltonian dynamics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角丸四角形吹き出し 8"/>
          <p:cNvSpPr/>
          <p:nvPr/>
        </p:nvSpPr>
        <p:spPr>
          <a:xfrm>
            <a:off x="3853657" y="3321701"/>
            <a:ext cx="2318054" cy="494775"/>
          </a:xfrm>
          <a:prstGeom prst="wedgeRoundRectCallout">
            <a:avLst>
              <a:gd name="adj1" fmla="val 14562"/>
              <a:gd name="adj2" fmla="val -81069"/>
              <a:gd name="adj3" fmla="val 16667"/>
            </a:avLst>
          </a:prstGeom>
          <a:solidFill>
            <a:srgbClr val="FFFFE5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854211" y="3231701"/>
            <a:ext cx="231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label of bath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角丸四角形吹き出し 10"/>
          <p:cNvSpPr/>
          <p:nvPr/>
        </p:nvSpPr>
        <p:spPr>
          <a:xfrm>
            <a:off x="6253529" y="3029314"/>
            <a:ext cx="2722500" cy="494775"/>
          </a:xfrm>
          <a:prstGeom prst="wedgeRoundRectCallout">
            <a:avLst>
              <a:gd name="adj1" fmla="val -56478"/>
              <a:gd name="adj2" fmla="val -53248"/>
              <a:gd name="adj3" fmla="val 16667"/>
            </a:avLst>
          </a:prstGeom>
          <a:solidFill>
            <a:srgbClr val="FFFFE5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6253529" y="2939314"/>
            <a:ext cx="285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label of particle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" name="片側の 2 つの角を丸めた四角形 12"/>
          <p:cNvSpPr/>
          <p:nvPr/>
        </p:nvSpPr>
        <p:spPr>
          <a:xfrm rot="5400000">
            <a:off x="1399956" y="5122084"/>
            <a:ext cx="1568441" cy="636253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8" name="グループ化 27"/>
          <p:cNvGrpSpPr/>
          <p:nvPr/>
        </p:nvGrpSpPr>
        <p:grpSpPr>
          <a:xfrm>
            <a:off x="2683845" y="4925673"/>
            <a:ext cx="2595245" cy="1028246"/>
            <a:chOff x="2208746" y="5184000"/>
            <a:chExt cx="1800200" cy="713246"/>
          </a:xfrm>
        </p:grpSpPr>
        <p:grpSp>
          <p:nvGrpSpPr>
            <p:cNvPr id="14" name="グループ化 13"/>
            <p:cNvGrpSpPr/>
            <p:nvPr/>
          </p:nvGrpSpPr>
          <p:grpSpPr>
            <a:xfrm>
              <a:off x="2208746" y="5184000"/>
              <a:ext cx="1296144" cy="713246"/>
              <a:chOff x="3059832" y="3075794"/>
              <a:chExt cx="1296144" cy="713246"/>
            </a:xfrm>
          </p:grpSpPr>
          <p:cxnSp>
            <p:nvCxnSpPr>
              <p:cNvPr id="15" name="直線コネクタ 14"/>
              <p:cNvCxnSpPr/>
              <p:nvPr/>
            </p:nvCxnSpPr>
            <p:spPr>
              <a:xfrm flipH="1">
                <a:off x="3059832" y="3075794"/>
                <a:ext cx="129614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線コネクタ 15"/>
              <p:cNvCxnSpPr/>
              <p:nvPr/>
            </p:nvCxnSpPr>
            <p:spPr>
              <a:xfrm>
                <a:off x="3059832" y="3075794"/>
                <a:ext cx="0" cy="713246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直線コネクタ 16"/>
              <p:cNvCxnSpPr/>
              <p:nvPr/>
            </p:nvCxnSpPr>
            <p:spPr>
              <a:xfrm flipH="1">
                <a:off x="3059832" y="3789040"/>
                <a:ext cx="129614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8" name="正方形/長方形 17"/>
            <p:cNvSpPr/>
            <p:nvPr/>
          </p:nvSpPr>
          <p:spPr>
            <a:xfrm>
              <a:off x="3072842" y="5184000"/>
              <a:ext cx="144016" cy="713246"/>
            </a:xfrm>
            <a:prstGeom prst="rect">
              <a:avLst/>
            </a:prstGeom>
            <a:solidFill>
              <a:srgbClr val="CC9900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9" name="直線コネクタ 18"/>
            <p:cNvCxnSpPr>
              <a:stCxn id="18" idx="3"/>
            </p:cNvCxnSpPr>
            <p:nvPr/>
          </p:nvCxnSpPr>
          <p:spPr>
            <a:xfrm>
              <a:off x="3216858" y="5540623"/>
              <a:ext cx="792088" cy="0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片側の 2 つの角を丸めた四角形 19"/>
          <p:cNvSpPr/>
          <p:nvPr/>
        </p:nvSpPr>
        <p:spPr>
          <a:xfrm rot="10800000">
            <a:off x="2626971" y="4217201"/>
            <a:ext cx="1627328" cy="636253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ED737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片側の 2 つの角を丸めた四角形 20"/>
          <p:cNvSpPr/>
          <p:nvPr/>
        </p:nvSpPr>
        <p:spPr>
          <a:xfrm>
            <a:off x="2571416" y="6024933"/>
            <a:ext cx="1639293" cy="636253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/>
              <p:cNvSpPr txBox="1"/>
              <p:nvPr/>
            </p:nvSpPr>
            <p:spPr>
              <a:xfrm>
                <a:off x="2520342" y="6076411"/>
                <a:ext cx="174143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-</a:t>
                </a:r>
                <a:r>
                  <a:rPr kumimoji="1"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bath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9" name="テキスト ボックス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342" y="6076411"/>
                <a:ext cx="1741439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r="-7692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円/楕円 29"/>
          <p:cNvSpPr/>
          <p:nvPr/>
        </p:nvSpPr>
        <p:spPr>
          <a:xfrm>
            <a:off x="2954772" y="5083060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円/楕円 30"/>
          <p:cNvSpPr/>
          <p:nvPr/>
        </p:nvSpPr>
        <p:spPr>
          <a:xfrm>
            <a:off x="3397698" y="5440211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円/楕円 31"/>
          <p:cNvSpPr/>
          <p:nvPr/>
        </p:nvSpPr>
        <p:spPr>
          <a:xfrm>
            <a:off x="2801430" y="5472785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円/楕円 32"/>
          <p:cNvSpPr/>
          <p:nvPr/>
        </p:nvSpPr>
        <p:spPr>
          <a:xfrm>
            <a:off x="3641345" y="5650290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円/楕円 33"/>
          <p:cNvSpPr/>
          <p:nvPr/>
        </p:nvSpPr>
        <p:spPr>
          <a:xfrm>
            <a:off x="3535825" y="5105319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6" name="直線矢印コネクタ 35"/>
          <p:cNvCxnSpPr/>
          <p:nvPr/>
        </p:nvCxnSpPr>
        <p:spPr>
          <a:xfrm flipH="1" flipV="1">
            <a:off x="3779471" y="5788416"/>
            <a:ext cx="1180867" cy="436015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テキスト ボックス 36"/>
              <p:cNvSpPr txBox="1"/>
              <p:nvPr/>
            </p:nvSpPr>
            <p:spPr>
              <a:xfrm>
                <a:off x="5015867" y="6002944"/>
                <a:ext cx="21597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𝑖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-</a:t>
                </a:r>
                <a:r>
                  <a:rPr kumimoji="1"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particle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7" name="テキスト ボックス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67" y="6002944"/>
                <a:ext cx="2159758" cy="584775"/>
              </a:xfrm>
              <a:prstGeom prst="rect">
                <a:avLst/>
              </a:prstGeom>
              <a:blipFill rotWithShape="1">
                <a:blip r:embed="rId4"/>
                <a:stretch>
                  <a:fillRect l="-847" t="-12500" r="-565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2386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7" grpId="0" animBg="1"/>
      <p:bldP spid="8" grpId="0"/>
      <p:bldP spid="9" grpId="0" animBg="1"/>
      <p:bldP spid="10" grpId="0"/>
      <p:bldP spid="11" grpId="0" animBg="1"/>
      <p:bldP spid="12" grpId="0"/>
      <p:bldP spid="13" grpId="0" animBg="1"/>
      <p:bldP spid="20" grpId="0" animBg="1"/>
      <p:bldP spid="21" grpId="0" animBg="1"/>
      <p:bldP spid="29" grpId="0"/>
      <p:bldP spid="30" grpId="0" animBg="1"/>
      <p:bldP spid="31" grpId="0" animBg="1"/>
      <p:bldP spid="32" grpId="0" animBg="1"/>
      <p:bldP spid="33" grpId="0" animBg="1"/>
      <p:bldP spid="34" grpId="0" animBg="1"/>
      <p:bldP spid="3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990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H</a:t>
            </a:r>
            <a:r>
              <a:rPr kumimoji="1" lang="en-US" altLang="ja-JP" dirty="0" smtClean="0"/>
              <a:t>amilton and stochastic parts in underdamped Langevin system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-11524" y="2394000"/>
                <a:ext cx="9108504" cy="12087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𝐿</m:t>
                      </m:r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  <m:f>
                        <m:f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den>
                      </m:f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den>
                      </m:f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⋅</m:t>
                      </m:r>
                      <m:d>
                        <m:d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𝑑𝑈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𝐵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×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e>
                      </m:d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1524" y="2394000"/>
                <a:ext cx="9108504" cy="120879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907000" y="1365208"/>
                <a:ext cx="3271457" cy="10273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ja-JP" sz="320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</m:den>
                      </m:f>
                      <m:sSub>
                        <m:sSub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sub>
                      </m:sSub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𝐿</m:t>
                      </m:r>
                      <m:sSub>
                        <m:sSub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000" y="1365208"/>
                <a:ext cx="3271457" cy="102733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1647000" y="4445393"/>
                <a:ext cx="6462487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p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0</m:t>
                          </m:r>
                        </m:sup>
                      </m:sSup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≔−</m:t>
                      </m:r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den>
                      </m:f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den>
                      </m:f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⋅</m:t>
                      </m:r>
                      <m:d>
                        <m:d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𝑑𝑈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𝐵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×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7000" y="4445393"/>
                <a:ext cx="6462487" cy="11988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1242000" y="5644247"/>
                <a:ext cx="5895000" cy="1204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1,1</m:t>
                          </m:r>
                        </m:sup>
                      </m:s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𝑣</m:t>
                              </m:r>
                            </m:den>
                          </m:f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⋅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2000" y="5644247"/>
                <a:ext cx="5895000" cy="12047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下矢印 5"/>
          <p:cNvSpPr/>
          <p:nvPr/>
        </p:nvSpPr>
        <p:spPr>
          <a:xfrm>
            <a:off x="4347000" y="3789000"/>
            <a:ext cx="405000" cy="450000"/>
          </a:xfrm>
          <a:prstGeom prst="downArrow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0810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007000" y="3024000"/>
            <a:ext cx="513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Background</a:t>
            </a:r>
            <a:endParaRPr kumimoji="1" lang="ja-JP" altLang="en-US" sz="8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855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0" y="188640"/>
                <a:ext cx="9144000" cy="1143000"/>
              </a:xfrm>
            </p:spPr>
            <p:txBody>
              <a:bodyPr/>
              <a:lstStyle/>
              <a:p>
                <a:r>
                  <a:rPr kumimoji="1" lang="en-US" altLang="ja-JP" dirty="0" smtClean="0"/>
                  <a:t>Properties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kumimoji="1" lang="en-US" altLang="ja-JP" b="0" i="1" smtClean="0">
                        <a:latin typeface="Cambria Math"/>
                      </a:rPr>
                      <m:t> (</m:t>
                    </m:r>
                    <m:sSup>
                      <m:sSupPr>
                        <m:ctrlPr>
                          <a:rPr kumimoji="1" lang="en-US" altLang="ja-JP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/>
                          </a:rPr>
                          <m:t>𝐿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/>
                          </a:rPr>
                          <m:t>0</m:t>
                        </m:r>
                      </m:sup>
                    </m:sSup>
                    <m:r>
                      <a:rPr kumimoji="1" lang="en-US" altLang="ja-JP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kumimoji="1" lang="ja-JP" altLang="en-US" dirty="0" smtClean="0"/>
                  <a:t> </a:t>
                </a:r>
                <a:r>
                  <a:rPr kumimoji="1" lang="en-US" altLang="ja-JP" dirty="0" smtClean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/>
                          </a:rPr>
                          <m:t>𝜈</m:t>
                        </m:r>
                        <m:r>
                          <a:rPr kumimoji="1" lang="en-US" altLang="ja-JP" b="0" i="1" smtClean="0">
                            <a:latin typeface="Cambria Math"/>
                          </a:rPr>
                          <m:t>,</m:t>
                        </m:r>
                        <m:r>
                          <a:rPr kumimoji="1" lang="en-US" altLang="ja-JP" b="0" i="1" smtClean="0">
                            <a:latin typeface="Cambria Math"/>
                          </a:rPr>
                          <m:t>𝑖</m:t>
                        </m:r>
                      </m:sup>
                    </m:sSup>
                    <m:r>
                      <a:rPr kumimoji="1" lang="en-US" altLang="ja-JP" b="0" i="1" smtClean="0">
                        <a:latin typeface="Cambria Math"/>
                      </a:rPr>
                      <m:t> (</m:t>
                    </m:r>
                    <m:sSup>
                      <m:sSupPr>
                        <m:ctrlPr>
                          <a:rPr kumimoji="1" lang="en-US" altLang="ja-JP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kumimoji="1" lang="en-US" altLang="ja-JP" b="0" i="1" smtClean="0">
                            <a:latin typeface="Cambria Math"/>
                          </a:rPr>
                          <m:t>𝐿</m:t>
                        </m:r>
                      </m:e>
                      <m:sup>
                        <m:r>
                          <a:rPr kumimoji="1" lang="en-US" altLang="ja-JP" b="0" i="1" smtClean="0">
                            <a:latin typeface="Cambria Math"/>
                          </a:rPr>
                          <m:t>1,1</m:t>
                        </m:r>
                      </m:sup>
                    </m:sSup>
                    <m:r>
                      <a:rPr kumimoji="1" lang="en-US" altLang="ja-JP" b="0" i="1" smtClean="0">
                        <a:latin typeface="Cambria Math"/>
                      </a:rPr>
                      <m:t>)</m:t>
                    </m:r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0" y="188640"/>
                <a:ext cx="9144000" cy="1143000"/>
              </a:xfrm>
              <a:blipFill rotWithShape="1">
                <a:blip r:embed="rId2"/>
                <a:stretch>
                  <a:fillRect b="-1016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97512" y="2394000"/>
                <a:ext cx="8964488" cy="20844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Effects of magnetic field, many-body interactions, inertia is taken in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𝑅</m:t>
                        </m:r>
                      </m:e>
                      <m:sup>
                        <m:r>
                          <a:rPr lang="en-US" altLang="ja-JP" sz="32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0</m:t>
                        </m:r>
                      </m:sup>
                    </m:sSup>
                    <m:r>
                      <a:rPr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(</m:t>
                    </m:r>
                    <m:sSup>
                      <m:sSup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p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0</m:t>
                        </m:r>
                      </m:sup>
                    </m:sSup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lang="ja-JP" altLang="en-US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p>
                        <m:r>
                          <a:rPr lang="en-US" altLang="ja-JP" sz="32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𝟎</m:t>
                        </m:r>
                      </m:sup>
                    </m:sSup>
                    <m:r>
                      <a:rPr lang="en-US" altLang="ja-JP" sz="3200" b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(</m:t>
                    </m:r>
                    <m:sSup>
                      <m:sSupPr>
                        <m:ctrlPr>
                          <a:rPr lang="en-US" altLang="ja-JP" sz="32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𝑳</m:t>
                        </m:r>
                      </m:e>
                      <m:sup>
                        <m:r>
                          <a:rPr lang="en-US" altLang="ja-JP" sz="3200" b="1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𝟎</m:t>
                        </m:r>
                      </m:sup>
                    </m:sSup>
                    <m:r>
                      <a:rPr lang="en-US" altLang="ja-JP" sz="3200" b="1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conserves both energy and entropy.</a:t>
                </a:r>
              </a:p>
              <a:p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:r>
                  <a:rPr lang="en-US" altLang="ja-JP" sz="3200" b="1" dirty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p>
                        <m: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𝟎</m:t>
                        </m:r>
                      </m:sup>
                    </m:sSup>
                    <m:r>
                      <a:rPr lang="en-US" altLang="ja-JP" sz="3200" b="1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(</m:t>
                    </m:r>
                    <m:sSup>
                      <m:sSupPr>
                        <m:ctrlP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𝑳</m:t>
                        </m:r>
                      </m:e>
                      <m:sup>
                        <m:r>
                          <a:rPr lang="en-US" altLang="ja-JP" sz="3200" b="1" i="1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𝟎</m:t>
                        </m:r>
                      </m:sup>
                    </m:sSup>
                    <m:r>
                      <a:rPr lang="en-US" altLang="ja-JP" sz="3200" b="1" i="1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is irrelevant to</a:t>
                </a:r>
                <a:r>
                  <a:rPr kumimoji="1" lang="ja-JP" altLang="en-US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𝑱</m:t>
                    </m:r>
                  </m:oMath>
                </a14:m>
                <a:r>
                  <a:rPr kumimoji="1" lang="en-US" altLang="ja-JP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and </a:t>
                </a:r>
                <a14:m>
                  <m:oMath xmlns:m="http://schemas.openxmlformats.org/officeDocument/2006/math">
                    <m:r>
                      <a:rPr kumimoji="1" lang="en-US" altLang="ja-JP" sz="3200" b="1" i="1" dirty="0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𝝈</m:t>
                    </m:r>
                  </m:oMath>
                </a14:m>
                <a:r>
                  <a:rPr kumimoji="1" lang="en-US" altLang="ja-JP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!</a:t>
                </a:r>
                <a:endParaRPr kumimoji="1" lang="ja-JP" altLang="en-US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2" y="2394000"/>
                <a:ext cx="8964488" cy="2084417"/>
              </a:xfrm>
              <a:prstGeom prst="rect">
                <a:avLst/>
              </a:prstGeom>
              <a:blipFill rotWithShape="1">
                <a:blip r:embed="rId3"/>
                <a:stretch>
                  <a:fillRect l="-1700" t="-3801" r="-952" b="-90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1287000" y="1330146"/>
                <a:ext cx="6462487" cy="1198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p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0</m:t>
                          </m:r>
                        </m:sup>
                      </m:sSup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≔−</m:t>
                      </m:r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den>
                      </m:f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den>
                      </m:f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⋅</m:t>
                      </m:r>
                      <m:d>
                        <m:d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𝑑𝑈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𝑑𝑥</m:t>
                              </m:r>
                            </m:den>
                          </m:f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𝐵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×</m:t>
                          </m:r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</m:e>
                      </m:d>
                    </m:oMath>
                  </m:oMathPara>
                </a14:m>
                <a:endParaRPr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000" y="1330146"/>
                <a:ext cx="6462487" cy="11988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972000" y="5104247"/>
                <a:ext cx="5895000" cy="12047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1,1</m:t>
                          </m:r>
                        </m:sup>
                      </m:s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𝑣</m:t>
                              </m:r>
                            </m:den>
                          </m:f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⋅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000" y="5104247"/>
                <a:ext cx="5895000" cy="1204753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97512" y="6132503"/>
                <a:ext cx="8775479" cy="6008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𝑅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,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</m:t>
                        </m:r>
                      </m:sup>
                    </m:sSup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(</m:t>
                    </m:r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1,1</m:t>
                        </m:r>
                      </m:sup>
                    </m:sSup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acts only on velocity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𝑣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not position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𝑥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7512" y="6132503"/>
                <a:ext cx="8775479" cy="600805"/>
              </a:xfrm>
              <a:prstGeom prst="rect">
                <a:avLst/>
              </a:prstGeom>
              <a:blipFill rotWithShape="0">
                <a:blip r:embed="rId6"/>
                <a:stretch>
                  <a:fillRect t="-9091" r="-764" b="-33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80157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正方形/長方形 22"/>
          <p:cNvSpPr/>
          <p:nvPr/>
        </p:nvSpPr>
        <p:spPr>
          <a:xfrm>
            <a:off x="323528" y="4666412"/>
            <a:ext cx="8352928" cy="2092588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99000"/>
                <a:ext cx="8229600" cy="1143000"/>
              </a:xfrm>
            </p:spPr>
            <p:txBody>
              <a:bodyPr/>
              <a:lstStyle/>
              <a:p>
                <a:r>
                  <a:rPr lang="en-US" altLang="ja-JP" dirty="0"/>
                  <a:t>Properties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ja-JP" i="1">
                            <a:latin typeface="Cambria Math"/>
                          </a:rPr>
                          <m:t>𝑅</m:t>
                        </m:r>
                      </m:e>
                      <m:sup>
                        <m:r>
                          <a:rPr lang="en-US" altLang="ja-JP" i="1">
                            <a:latin typeface="Cambria Math"/>
                          </a:rPr>
                          <m:t>𝜈</m:t>
                        </m:r>
                        <m:r>
                          <a:rPr lang="en-US" altLang="ja-JP" i="1">
                            <a:latin typeface="Cambria Math"/>
                          </a:rPr>
                          <m:t>,</m:t>
                        </m:r>
                        <m:r>
                          <a:rPr lang="en-US" altLang="ja-JP" i="1">
                            <a:latin typeface="Cambria Math"/>
                          </a:rPr>
                          <m:t>𝑖</m:t>
                        </m:r>
                      </m:sup>
                    </m:sSup>
                    <m:r>
                      <a:rPr lang="en-US" altLang="ja-JP" i="1">
                        <a:latin typeface="Cambria Math"/>
                      </a:rPr>
                      <m:t> (</m:t>
                    </m:r>
                    <m:sSup>
                      <m:sSupPr>
                        <m:ctrlPr>
                          <a:rPr lang="en-US" altLang="ja-JP" i="1">
                            <a:latin typeface="Cambria Math"/>
                          </a:rPr>
                        </m:ctrlPr>
                      </m:sSupPr>
                      <m:e>
                        <m:r>
                          <a:rPr lang="en-US" altLang="ja-JP" i="1">
                            <a:latin typeface="Cambria Math"/>
                          </a:rPr>
                          <m:t>𝐿</m:t>
                        </m:r>
                      </m:e>
                      <m:sup>
                        <m:r>
                          <a:rPr lang="en-US" altLang="ja-JP" i="1">
                            <a:latin typeface="Cambria Math"/>
                          </a:rPr>
                          <m:t>1,1</m:t>
                        </m:r>
                      </m:sup>
                    </m:sSup>
                    <m:r>
                      <a:rPr lang="en-US" altLang="ja-JP" i="1">
                        <a:latin typeface="Cambria Math"/>
                      </a:rPr>
                      <m:t>)</m:t>
                    </m:r>
                  </m:oMath>
                </a14:m>
                <a:r>
                  <a:rPr kumimoji="1" lang="ja-JP" altLang="en-US" dirty="0" smtClean="0"/>
                  <a:t> </a:t>
                </a:r>
                <a:r>
                  <a:rPr kumimoji="1" lang="en-US" altLang="ja-JP" dirty="0" smtClean="0"/>
                  <a:t>in linear Langevin systems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99000"/>
                <a:ext cx="8229600" cy="1143000"/>
              </a:xfrm>
              <a:blipFill rotWithShape="1">
                <a:blip r:embed="rId2"/>
                <a:stretch>
                  <a:fillRect t="-21809" r="-370" b="-3883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35140" y="2709000"/>
                <a:ext cx="8729704" cy="1700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For linear Langevin systems, corresponding transition rate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𝑅</m:t>
                        </m:r>
                      </m:e>
                      <m:sub>
                        <m:sSup>
                          <m:sSup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𝑣</m:t>
                            </m:r>
                          </m:e>
                          <m:sup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𝑣</m:t>
                        </m:r>
                      </m:sub>
                      <m:sup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1,1</m:t>
                        </m:r>
                      </m:sup>
                    </m:sSubSup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satisfies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b>
                        <m:sSup>
                          <m:sSupPr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𝒗</m:t>
                            </m:r>
                          </m:e>
                          <m:sup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𝒗</m:t>
                        </m:r>
                      </m:sub>
                      <m: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,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</m:sup>
                    </m:sSubSup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bSup>
                      <m:sSubSup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𝒗</m:t>
                            </m:r>
                          </m:e>
                          <m:sup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𝒗</m:t>
                        </m:r>
                      </m:sub>
                      <m: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,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</m:sup>
                    </m:sSubSup>
                  </m:oMath>
                </a14:m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which implies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detailed balance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40" y="2709000"/>
                <a:ext cx="8729704" cy="1700337"/>
              </a:xfrm>
              <a:prstGeom prst="rect">
                <a:avLst/>
              </a:prstGeom>
              <a:blipFill rotWithShape="1">
                <a:blip r:embed="rId3"/>
                <a:stretch>
                  <a:fillRect l="-1746" t="-4659" r="-1676" b="-111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998960" y="1404000"/>
                <a:ext cx="5154808" cy="1204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1,1</m:t>
                          </m:r>
                        </m:sup>
                      </m:s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𝑣</m:t>
                              </m:r>
                            </m:den>
                          </m:f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⋅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960" y="1404000"/>
                <a:ext cx="5154808" cy="120475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円/楕円 4"/>
          <p:cNvSpPr/>
          <p:nvPr/>
        </p:nvSpPr>
        <p:spPr>
          <a:xfrm>
            <a:off x="6795792" y="4990448"/>
            <a:ext cx="288032" cy="288032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7" name="直線矢印コネクタ 6"/>
          <p:cNvCxnSpPr>
            <a:stCxn id="5" idx="6"/>
          </p:cNvCxnSpPr>
          <p:nvPr/>
        </p:nvCxnSpPr>
        <p:spPr>
          <a:xfrm>
            <a:off x="7083824" y="5134464"/>
            <a:ext cx="1008112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円/楕円 8"/>
          <p:cNvSpPr/>
          <p:nvPr/>
        </p:nvSpPr>
        <p:spPr>
          <a:xfrm>
            <a:off x="6795792" y="5998560"/>
            <a:ext cx="288032" cy="288032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" name="直線矢印コネクタ 9"/>
          <p:cNvCxnSpPr>
            <a:stCxn id="9" idx="6"/>
          </p:cNvCxnSpPr>
          <p:nvPr/>
        </p:nvCxnSpPr>
        <p:spPr>
          <a:xfrm>
            <a:off x="7083824" y="6142576"/>
            <a:ext cx="720080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下矢印 11"/>
          <p:cNvSpPr/>
          <p:nvPr/>
        </p:nvSpPr>
        <p:spPr>
          <a:xfrm>
            <a:off x="7083824" y="5422496"/>
            <a:ext cx="360040" cy="504056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8163944" y="4857141"/>
                <a:ext cx="51251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63944" y="4857141"/>
                <a:ext cx="512512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/>
              <p:cNvSpPr txBox="1"/>
              <p:nvPr/>
            </p:nvSpPr>
            <p:spPr>
              <a:xfrm>
                <a:off x="7813945" y="5850188"/>
                <a:ext cx="60625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′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" name="テキスト ボックス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3945" y="5850188"/>
                <a:ext cx="606255" cy="58477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グループ化 19"/>
          <p:cNvGrpSpPr/>
          <p:nvPr/>
        </p:nvGrpSpPr>
        <p:grpSpPr>
          <a:xfrm flipH="1">
            <a:off x="4848965" y="4990448"/>
            <a:ext cx="1296144" cy="1296144"/>
            <a:chOff x="5516488" y="4805536"/>
            <a:chExt cx="1296144" cy="1296144"/>
          </a:xfrm>
        </p:grpSpPr>
        <p:sp>
          <p:nvSpPr>
            <p:cNvPr id="15" name="円/楕円 14"/>
            <p:cNvSpPr/>
            <p:nvPr/>
          </p:nvSpPr>
          <p:spPr>
            <a:xfrm>
              <a:off x="5516488" y="4805536"/>
              <a:ext cx="288032" cy="288032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6" name="直線矢印コネクタ 15"/>
            <p:cNvCxnSpPr>
              <a:stCxn id="15" idx="6"/>
            </p:cNvCxnSpPr>
            <p:nvPr/>
          </p:nvCxnSpPr>
          <p:spPr>
            <a:xfrm>
              <a:off x="5804520" y="4949552"/>
              <a:ext cx="1008112" cy="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円/楕円 16"/>
            <p:cNvSpPr/>
            <p:nvPr/>
          </p:nvSpPr>
          <p:spPr>
            <a:xfrm>
              <a:off x="5516488" y="5813648"/>
              <a:ext cx="288032" cy="288032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8" name="直線矢印コネクタ 17"/>
            <p:cNvCxnSpPr>
              <a:stCxn id="17" idx="6"/>
            </p:cNvCxnSpPr>
            <p:nvPr/>
          </p:nvCxnSpPr>
          <p:spPr>
            <a:xfrm>
              <a:off x="5804520" y="5957664"/>
              <a:ext cx="720080" cy="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下矢印 18"/>
            <p:cNvSpPr/>
            <p:nvPr/>
          </p:nvSpPr>
          <p:spPr>
            <a:xfrm>
              <a:off x="5804520" y="5237584"/>
              <a:ext cx="360040" cy="504056"/>
            </a:xfrm>
            <a:prstGeom prst="downArrow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/>
              <p:cNvSpPr txBox="1"/>
              <p:nvPr/>
            </p:nvSpPr>
            <p:spPr>
              <a:xfrm>
                <a:off x="4030279" y="4842076"/>
                <a:ext cx="81868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1" name="テキスト ボックス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0279" y="4842076"/>
                <a:ext cx="818686" cy="584775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/>
              <p:cNvSpPr txBox="1"/>
              <p:nvPr/>
            </p:nvSpPr>
            <p:spPr>
              <a:xfrm>
                <a:off x="4288872" y="5926552"/>
                <a:ext cx="91242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𝑣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′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2" name="テキスト ボックス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872" y="5926552"/>
                <a:ext cx="912429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テキスト ボックス 23"/>
          <p:cNvSpPr txBox="1"/>
          <p:nvPr/>
        </p:nvSpPr>
        <p:spPr>
          <a:xfrm>
            <a:off x="395536" y="4670768"/>
            <a:ext cx="35464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This reflect spatial symmetry of noise!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3754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" grpId="0" animBg="1"/>
      <p:bldP spid="9" grpId="0" animBg="1"/>
      <p:bldP spid="12" grpId="0" animBg="1"/>
      <p:bldP spid="13" grpId="0"/>
      <p:bldP spid="14" grpId="0"/>
      <p:bldP spid="21" grpId="0"/>
      <p:bldP spid="22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144000"/>
                <a:ext cx="8229600" cy="1143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b="0" i="0" smtClean="0">
                        <a:latin typeface="Cambria Math" panose="02040503050406030204" pitchFamily="18" charset="0"/>
                      </a:rPr>
                      <m:t>Θ</m:t>
                    </m:r>
                  </m:oMath>
                </a14:m>
                <a:r>
                  <a:rPr kumimoji="1" lang="ja-JP" altLang="en-US" dirty="0" smtClean="0"/>
                  <a:t> </a:t>
                </a:r>
                <a:r>
                  <a:rPr kumimoji="1" lang="en-US" altLang="ja-JP" dirty="0" smtClean="0"/>
                  <a:t>in multi-particle case and thermodynamic limit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144000"/>
                <a:ext cx="8229600" cy="1143000"/>
              </a:xfrm>
              <a:blipFill rotWithShape="0">
                <a:blip r:embed="rId2"/>
                <a:stretch>
                  <a:fillRect t="-24064" b="-3850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313430" y="5589974"/>
                <a:ext cx="8550000" cy="11240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All of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𝐽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𝜎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  <m:r>
                      <a:rPr kumimoji="1"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3200" b="0" i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Θ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𝑖</m:t>
                            </m:r>
                          </m:sub>
                        </m:sSub>
                      </m:e>
                    </m:nary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are proportional to volume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𝑉</m:t>
                    </m:r>
                  </m:oMath>
                </a14:m>
                <a:endParaRPr kumimoji="1" lang="en-US" altLang="ja-JP" sz="3200" b="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</m:d>
                    <m:r>
                      <a:rPr lang="en-US" altLang="ja-JP" sz="3200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≤</m:t>
                    </m:r>
                    <m:rad>
                      <m:radPr>
                        <m:degHide m:val="on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radPr>
                      <m:deg/>
                      <m:e>
                        <m:r>
                          <m:rPr>
                            <m:sty m:val="p"/>
                          </m:rPr>
                          <a:rPr lang="en-US" altLang="ja-JP" sz="320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𝜎</m:t>
                        </m:r>
                      </m:e>
                    </m:rad>
                  </m:oMath>
                </a14:m>
                <a:r>
                  <a:rPr kumimoji="1" lang="ja-JP" altLang="en-US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is meaningful even in </a:t>
                </a:r>
                <a14:m>
                  <m:oMath xmlns:m="http://schemas.openxmlformats.org/officeDocument/2006/math"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𝑽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→∞</m:t>
                    </m:r>
                  </m:oMath>
                </a14:m>
                <a:r>
                  <a:rPr kumimoji="1" lang="en-US" altLang="ja-JP" sz="3200" b="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30" y="5589974"/>
                <a:ext cx="8550000" cy="1124026"/>
              </a:xfrm>
              <a:prstGeom prst="rect">
                <a:avLst/>
              </a:prstGeom>
              <a:blipFill rotWithShape="0">
                <a:blip r:embed="rId3"/>
                <a:stretch>
                  <a:fillRect l="-1782" t="-6522" b="-1793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正方形/長方形 4"/>
          <p:cNvSpPr/>
          <p:nvPr/>
        </p:nvSpPr>
        <p:spPr>
          <a:xfrm>
            <a:off x="5271870" y="1477156"/>
            <a:ext cx="3710130" cy="2795528"/>
          </a:xfrm>
          <a:prstGeom prst="rect">
            <a:avLst/>
          </a:prstGeom>
          <a:solidFill>
            <a:schemeClr val="accent3">
              <a:lumMod val="95000"/>
            </a:schemeClr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5780382" y="2412432"/>
            <a:ext cx="2595245" cy="1028246"/>
            <a:chOff x="2208746" y="5184000"/>
            <a:chExt cx="1800200" cy="713246"/>
          </a:xfrm>
        </p:grpSpPr>
        <p:grpSp>
          <p:nvGrpSpPr>
            <p:cNvPr id="8" name="グループ化 7"/>
            <p:cNvGrpSpPr/>
            <p:nvPr/>
          </p:nvGrpSpPr>
          <p:grpSpPr>
            <a:xfrm>
              <a:off x="2208746" y="5184000"/>
              <a:ext cx="1296144" cy="713246"/>
              <a:chOff x="3059832" y="3075794"/>
              <a:chExt cx="1296144" cy="713246"/>
            </a:xfrm>
          </p:grpSpPr>
          <p:cxnSp>
            <p:nvCxnSpPr>
              <p:cNvPr id="11" name="直線コネクタ 10"/>
              <p:cNvCxnSpPr/>
              <p:nvPr/>
            </p:nvCxnSpPr>
            <p:spPr>
              <a:xfrm flipH="1">
                <a:off x="3059832" y="3075794"/>
                <a:ext cx="129614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直線コネクタ 11"/>
              <p:cNvCxnSpPr/>
              <p:nvPr/>
            </p:nvCxnSpPr>
            <p:spPr>
              <a:xfrm>
                <a:off x="3059832" y="3075794"/>
                <a:ext cx="0" cy="713246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直線コネクタ 12"/>
              <p:cNvCxnSpPr/>
              <p:nvPr/>
            </p:nvCxnSpPr>
            <p:spPr>
              <a:xfrm flipH="1">
                <a:off x="3059832" y="3789040"/>
                <a:ext cx="1296144" cy="0"/>
              </a:xfrm>
              <a:prstGeom prst="line">
                <a:avLst/>
              </a:prstGeom>
              <a:ln w="3810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正方形/長方形 8"/>
            <p:cNvSpPr/>
            <p:nvPr/>
          </p:nvSpPr>
          <p:spPr>
            <a:xfrm>
              <a:off x="3072842" y="5184000"/>
              <a:ext cx="144016" cy="713246"/>
            </a:xfrm>
            <a:prstGeom prst="rect">
              <a:avLst/>
            </a:prstGeom>
            <a:solidFill>
              <a:srgbClr val="CC9900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cxnSp>
          <p:nvCxnSpPr>
            <p:cNvPr id="10" name="直線コネクタ 9"/>
            <p:cNvCxnSpPr>
              <a:stCxn id="9" idx="3"/>
            </p:cNvCxnSpPr>
            <p:nvPr/>
          </p:nvCxnSpPr>
          <p:spPr>
            <a:xfrm>
              <a:off x="3216858" y="5540623"/>
              <a:ext cx="792088" cy="0"/>
            </a:xfrm>
            <a:prstGeom prst="line">
              <a:avLst/>
            </a:prstGeom>
            <a:ln w="762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片側の 2 つの角を丸めた四角形 14"/>
          <p:cNvSpPr/>
          <p:nvPr/>
        </p:nvSpPr>
        <p:spPr>
          <a:xfrm>
            <a:off x="5667953" y="3511692"/>
            <a:ext cx="1639293" cy="636253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6051309" y="2569819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6494235" y="2926970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円/楕円 18"/>
          <p:cNvSpPr/>
          <p:nvPr/>
        </p:nvSpPr>
        <p:spPr>
          <a:xfrm>
            <a:off x="5897967" y="2959544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6737882" y="3137049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6632362" y="2592078"/>
            <a:ext cx="276253" cy="276253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13430" y="1477156"/>
                <a:ext cx="4389535" cy="119500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</m:t>
                          </m:r>
                        </m:sub>
                        <m:sup/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|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𝐽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|</m:t>
                          </m:r>
                        </m:e>
                      </m:nary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</m:t>
                          </m:r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</a:rPr>
                              </m:ctrlPr>
                            </m:radPr>
                            <m:deg/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kumimoji="1" lang="en-US" altLang="ja-JP" sz="3200" b="0" i="0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Θ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𝜎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rad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430" y="1477156"/>
                <a:ext cx="4389535" cy="119500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/>
              <p:cNvSpPr txBox="1"/>
              <p:nvPr/>
            </p:nvSpPr>
            <p:spPr>
              <a:xfrm>
                <a:off x="915536" y="2619631"/>
                <a:ext cx="3868431" cy="14550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kumimoji="1" lang="en-US" altLang="ja-JP" sz="3200" b="0" i="0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</a:rPr>
                                        <m:t>Θ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  <m:sup/>
                                <m:e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</a:rPr>
                                        <m:t>𝜎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</m:e>
                          </m:d>
                        </m:e>
                      </m:ra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4" name="テキスト ボックス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36" y="2619631"/>
                <a:ext cx="3868431" cy="145501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/>
              <p:cNvSpPr txBox="1"/>
              <p:nvPr/>
            </p:nvSpPr>
            <p:spPr>
              <a:xfrm>
                <a:off x="915536" y="4440492"/>
                <a:ext cx="1300805" cy="55053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Θ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</a:rPr>
                            <m:t>𝜎</m:t>
                          </m:r>
                        </m:e>
                      </m:ra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5" name="テキスト ボックス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536" y="4440492"/>
                <a:ext cx="1300805" cy="55053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直線矢印コネクタ 25"/>
          <p:cNvCxnSpPr/>
          <p:nvPr/>
        </p:nvCxnSpPr>
        <p:spPr>
          <a:xfrm flipH="1">
            <a:off x="6189436" y="2133621"/>
            <a:ext cx="686572" cy="55317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テキスト ボックス 26"/>
              <p:cNvSpPr txBox="1"/>
              <p:nvPr/>
            </p:nvSpPr>
            <p:spPr>
              <a:xfrm>
                <a:off x="6569079" y="1509793"/>
                <a:ext cx="2159758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𝑖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-</a:t>
                </a:r>
                <a:r>
                  <a:rPr kumimoji="1"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particle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7" name="テキスト ボックス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9079" y="1509793"/>
                <a:ext cx="2159758" cy="584775"/>
              </a:xfrm>
              <a:prstGeom prst="rect">
                <a:avLst/>
              </a:prstGeom>
              <a:blipFill rotWithShape="0">
                <a:blip r:embed="rId7"/>
                <a:stretch>
                  <a:fillRect l="-847" t="-12500" r="-565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75825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4" grpId="0"/>
      <p:bldP spid="2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Multi-bath case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409970" y="1449000"/>
                <a:ext cx="8527029" cy="20780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a similar manner,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Θ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sub>
                      <m:sup/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kumimoji="1" lang="en-US" altLang="ja-JP" sz="3200" b="0" i="0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Θ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𝜈</m:t>
                            </m:r>
                          </m:sub>
                        </m:sSub>
                      </m:e>
                    </m:nary>
                  </m:oMath>
                </a14:m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satisfies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40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kumimoji="1" lang="en-US" altLang="ja-JP" sz="40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𝜈</m:t>
                                  </m:r>
                                </m:sub>
                              </m:sSub>
                            </m:e>
                          </m:d>
                          <m: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≤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radPr>
                            <m:deg/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40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Θ</m:t>
                              </m:r>
                              <m: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𝜎</m:t>
                              </m:r>
                            </m:e>
                          </m:rad>
                        </m:e>
                      </m:nary>
                    </m:oMath>
                  </m:oMathPara>
                </a14:m>
                <a:endParaRPr kumimoji="1" lang="ja-JP" altLang="en-US" sz="4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970" y="1449000"/>
                <a:ext cx="8527029" cy="2078069"/>
              </a:xfrm>
              <a:prstGeom prst="rect">
                <a:avLst/>
              </a:prstGeom>
              <a:blipFill rotWithShape="0">
                <a:blip r:embed="rId2"/>
                <a:stretch>
                  <a:fillRect l="-1787" t="-351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片側の 2 つの角を丸めた四角形 6"/>
          <p:cNvSpPr/>
          <p:nvPr/>
        </p:nvSpPr>
        <p:spPr>
          <a:xfrm rot="8296996">
            <a:off x="3172925" y="4012676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/>
          <p:cNvGrpSpPr/>
          <p:nvPr/>
        </p:nvGrpSpPr>
        <p:grpSpPr>
          <a:xfrm>
            <a:off x="4067944" y="5013176"/>
            <a:ext cx="1296144" cy="713246"/>
            <a:chOff x="3059832" y="3075794"/>
            <a:chExt cx="1296144" cy="713246"/>
          </a:xfrm>
        </p:grpSpPr>
        <p:cxnSp>
          <p:nvCxnSpPr>
            <p:cNvPr id="9" name="直線コネクタ 8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正方形/長方形 11"/>
          <p:cNvSpPr/>
          <p:nvPr/>
        </p:nvSpPr>
        <p:spPr>
          <a:xfrm>
            <a:off x="4932040" y="5013176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" name="直線コネクタ 12"/>
          <p:cNvCxnSpPr>
            <a:stCxn id="12" idx="3"/>
          </p:cNvCxnSpPr>
          <p:nvPr/>
        </p:nvCxnSpPr>
        <p:spPr>
          <a:xfrm>
            <a:off x="5076056" y="5369799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片側の 2 つの角を丸めた四角形 15"/>
          <p:cNvSpPr/>
          <p:nvPr/>
        </p:nvSpPr>
        <p:spPr>
          <a:xfrm rot="13273798">
            <a:off x="4778140" y="4012675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ED737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片側の 2 つの角を丸めた四角形 16"/>
          <p:cNvSpPr/>
          <p:nvPr/>
        </p:nvSpPr>
        <p:spPr>
          <a:xfrm>
            <a:off x="4029718" y="5877272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下矢印 17"/>
          <p:cNvSpPr/>
          <p:nvPr/>
        </p:nvSpPr>
        <p:spPr>
          <a:xfrm rot="13295687" flipV="1">
            <a:off x="4804985" y="4579833"/>
            <a:ext cx="360040" cy="64479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/>
              <p:cNvSpPr txBox="1"/>
              <p:nvPr/>
            </p:nvSpPr>
            <p:spPr>
              <a:xfrm>
                <a:off x="4340661" y="5980928"/>
                <a:ext cx="59137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9" name="テキスト ボックス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0661" y="5980928"/>
                <a:ext cx="591379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下矢印 19"/>
          <p:cNvSpPr/>
          <p:nvPr/>
        </p:nvSpPr>
        <p:spPr>
          <a:xfrm rot="8126955" flipV="1">
            <a:off x="4024602" y="4603636"/>
            <a:ext cx="360040" cy="64479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/>
              <p:cNvSpPr txBox="1"/>
              <p:nvPr/>
            </p:nvSpPr>
            <p:spPr>
              <a:xfrm>
                <a:off x="3520562" y="4149080"/>
                <a:ext cx="6008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1" name="テキスト ボックス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0562" y="4149080"/>
                <a:ext cx="600869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下矢印 21"/>
          <p:cNvSpPr/>
          <p:nvPr/>
        </p:nvSpPr>
        <p:spPr>
          <a:xfrm flipV="1">
            <a:off x="4456329" y="5404025"/>
            <a:ext cx="360040" cy="644794"/>
          </a:xfrm>
          <a:prstGeom prst="downArrow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/>
              <p:cNvSpPr txBox="1"/>
              <p:nvPr/>
            </p:nvSpPr>
            <p:spPr>
              <a:xfrm>
                <a:off x="5125777" y="4116331"/>
                <a:ext cx="6008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3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テキスト ボックス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5777" y="4116331"/>
                <a:ext cx="600869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9263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08000" y="116632"/>
            <a:ext cx="9342000" cy="1143000"/>
          </a:xfrm>
        </p:spPr>
        <p:txBody>
          <a:bodyPr/>
          <a:lstStyle/>
          <a:p>
            <a:r>
              <a:rPr kumimoji="1" lang="en-US" altLang="ja-JP" dirty="0" smtClean="0"/>
              <a:t>Derivation of power-efficiency trade-off</a:t>
            </a:r>
            <a:endParaRPr kumimoji="1" lang="ja-JP" altLang="en-US" dirty="0"/>
          </a:p>
        </p:txBody>
      </p:sp>
      <p:sp>
        <p:nvSpPr>
          <p:cNvPr id="3" name="片側の 2 つの角を丸めた四角形 2"/>
          <p:cNvSpPr/>
          <p:nvPr/>
        </p:nvSpPr>
        <p:spPr>
          <a:xfrm>
            <a:off x="7310526" y="3455964"/>
            <a:ext cx="1296144" cy="477091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片側の 2 つの角を丸めた四角形 3"/>
          <p:cNvSpPr/>
          <p:nvPr/>
        </p:nvSpPr>
        <p:spPr>
          <a:xfrm rot="10800000">
            <a:off x="7310526" y="1484784"/>
            <a:ext cx="1296144" cy="512767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420760" y="148478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Bath H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420760" y="347139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Bath L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/>
              <p:cNvSpPr txBox="1"/>
              <p:nvPr/>
            </p:nvSpPr>
            <p:spPr>
              <a:xfrm>
                <a:off x="1508674" y="2869047"/>
                <a:ext cx="3927422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ja-JP" sz="3200" b="0" i="0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Δ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𝑆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𝐻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𝐻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" name="テキスト ボックス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674" y="2869047"/>
                <a:ext cx="3927422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/>
              <p:cNvSpPr txBox="1"/>
              <p:nvPr/>
            </p:nvSpPr>
            <p:spPr>
              <a:xfrm>
                <a:off x="251520" y="3858289"/>
                <a:ext cx="5441169" cy="11104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𝜂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𝜂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𝐶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𝜂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𝑊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858289"/>
                <a:ext cx="5441169" cy="111049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テキスト ボックス 17"/>
          <p:cNvSpPr txBox="1"/>
          <p:nvPr/>
        </p:nvSpPr>
        <p:spPr>
          <a:xfrm>
            <a:off x="251520" y="1484784"/>
            <a:ext cx="64807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Cyclic process with two baths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/>
              <p:cNvSpPr txBox="1"/>
              <p:nvPr/>
            </p:nvSpPr>
            <p:spPr>
              <a:xfrm>
                <a:off x="7762920" y="1946449"/>
                <a:ext cx="7161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𝐻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テキスト ボックス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920" y="1946449"/>
                <a:ext cx="716158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/>
              <p:cNvSpPr txBox="1"/>
              <p:nvPr/>
            </p:nvSpPr>
            <p:spPr>
              <a:xfrm>
                <a:off x="7702000" y="2878682"/>
                <a:ext cx="6616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4" name="テキスト ボックス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2000" y="2878682"/>
                <a:ext cx="661656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線矢印コネクタ 21"/>
          <p:cNvCxnSpPr/>
          <p:nvPr/>
        </p:nvCxnSpPr>
        <p:spPr>
          <a:xfrm>
            <a:off x="7770118" y="2941055"/>
            <a:ext cx="0" cy="51491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H="1">
            <a:off x="7762920" y="1997551"/>
            <a:ext cx="7198" cy="47211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26"/>
          <p:cNvSpPr/>
          <p:nvPr/>
        </p:nvSpPr>
        <p:spPr>
          <a:xfrm>
            <a:off x="7538314" y="2474718"/>
            <a:ext cx="463608" cy="463608"/>
          </a:xfrm>
          <a:prstGeom prst="ellipse">
            <a:avLst/>
          </a:prstGeom>
          <a:solidFill>
            <a:schemeClr val="accent3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9" name="直線矢印コネクタ 28"/>
          <p:cNvCxnSpPr>
            <a:stCxn id="27" idx="6"/>
          </p:cNvCxnSpPr>
          <p:nvPr/>
        </p:nvCxnSpPr>
        <p:spPr>
          <a:xfrm>
            <a:off x="8001922" y="2706522"/>
            <a:ext cx="361734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/>
              <p:cNvSpPr txBox="1"/>
              <p:nvPr/>
            </p:nvSpPr>
            <p:spPr>
              <a:xfrm>
                <a:off x="8452486" y="2417835"/>
                <a:ext cx="6219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𝑊</m:t>
                      </m:r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0" name="テキスト ボックス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86" y="2417835"/>
                <a:ext cx="621901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2085280" y="5245311"/>
                <a:ext cx="1622624" cy="1136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𝑊</m:t>
                          </m:r>
                          <m:r>
                            <m:rPr>
                              <m:sty m:val="p"/>
                            </m:rPr>
                            <a:rPr lang="en-US" altLang="ja-JP" sz="320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  <m:sSubSup>
                            <m:sSub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5280" y="5245311"/>
                <a:ext cx="1622624" cy="113601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207000" y="2353551"/>
            <a:ext cx="517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Thermodynamics leads to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48066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Time integration of inequality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07504" y="1412776"/>
                <a:ext cx="6039346" cy="6311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General inequality</a:t>
                </a:r>
                <a:r>
                  <a:rPr kumimoji="1" lang="ja-JP" altLang="en-US" sz="3200" b="0" i="1" dirty="0" smtClean="0">
                    <a:latin typeface="Cambria Math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sub>
                      <m:sup/>
                      <m:e>
                        <m:d>
                          <m:dPr>
                            <m:begChr m:val="|"/>
                            <m:endChr m:val="|"/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𝐽</m:t>
                                </m:r>
                              </m:e>
                              <m:sub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𝜈</m:t>
                                </m:r>
                              </m:sub>
                            </m:sSub>
                          </m:e>
                        </m:d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≤</m:t>
                        </m:r>
                        <m:rad>
                          <m:radPr>
                            <m:degHide m:val="on"/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radPr>
                          <m:deg/>
                          <m:e>
                            <m:r>
                              <m:rPr>
                                <m:sty m:val="p"/>
                              </m:rPr>
                              <a:rPr lang="en-US" altLang="ja-JP" sz="320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Θ</m:t>
                            </m:r>
                            <m: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𝜎</m:t>
                            </m:r>
                          </m:e>
                        </m:rad>
                      </m:e>
                    </m:nary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1412776"/>
                <a:ext cx="6039346" cy="631198"/>
              </a:xfrm>
              <a:prstGeom prst="rect">
                <a:avLst/>
              </a:prstGeom>
              <a:blipFill rotWithShape="0">
                <a:blip r:embed="rId2"/>
                <a:stretch>
                  <a:fillRect l="-2626" t="-8738" b="-2815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0" y="2180183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By integrating with time, and using Schwarz inequality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51520" y="2775635"/>
                <a:ext cx="6021199" cy="14986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trlP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𝜏</m:t>
                                  </m:r>
                                </m:sup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𝑑𝑡</m:t>
                                  </m:r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𝜈</m:t>
                                      </m:r>
                                    </m:sub>
                                    <m:sup/>
                                    <m:e>
                                      <m:d>
                                        <m:dPr>
                                          <m:begChr m:val="|"/>
                                          <m:endChr m:val="|"/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𝐽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3200" b="0" i="1" smtClean="0">
                                                  <a:latin typeface="Cambria Math" panose="02040503050406030204" pitchFamily="18" charset="0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𝜈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nary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  <m:r>
                        <a:rPr lang="en-US" altLang="ja-JP" sz="32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sSup>
                        <m:sSup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trlP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0</m:t>
                                  </m:r>
                                </m:sub>
                                <m:sup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𝜏</m:t>
                                  </m:r>
                                </m:sup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𝑑𝑡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ja-JP" sz="320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Θ</m:t>
                                      </m:r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𝜎</m:t>
                                      </m:r>
                                    </m:e>
                                  </m:rad>
                                </m:e>
                              </m:nary>
                            </m:e>
                          </m:d>
                        </m:e>
                        <m:sup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2775635"/>
                <a:ext cx="6021199" cy="149861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3203848" y="4221088"/>
                <a:ext cx="5475153" cy="11988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𝜏</m:t>
                              </m:r>
                            </m:sup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Θ</m:t>
                              </m:r>
                            </m:e>
                          </m:nary>
                        </m:e>
                      </m:d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nary>
                            <m:nary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𝜏</m:t>
                              </m:r>
                            </m:sup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𝜎</m:t>
                              </m:r>
                            </m:e>
                          </m:nary>
                        </m:e>
                      </m:d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  <m:acc>
                        <m:accPr>
                          <m:chr m:val="̅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Θ</m:t>
                          </m:r>
                        </m:e>
                      </m:acc>
                      <m:r>
                        <m:rPr>
                          <m:sty m:val="p"/>
                        </m:rPr>
                        <a:rPr kumimoji="1" lang="en-US" altLang="ja-JP" sz="3200" b="0" i="0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Δ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𝑆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3848" y="4221088"/>
                <a:ext cx="5475153" cy="119885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107504" y="6137805"/>
                <a:ext cx="8161080" cy="603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𝑄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𝐻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=∫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𝑑𝑡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etc.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leads to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𝑯</m:t>
                                </m:r>
                              </m:sub>
                            </m:sSub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𝑸</m:t>
                                </m:r>
                              </m:e>
                              <m:sub>
                                <m:r>
                                  <a:rPr kumimoji="1" lang="en-US" altLang="ja-JP" sz="3200" b="1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𝑳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𝟐</m:t>
                        </m:r>
                      </m:sup>
                    </m:sSup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≤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𝝉</m:t>
                    </m:r>
                    <m:acc>
                      <m:accPr>
                        <m:chr m:val="̅"/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kumimoji="1" lang="en-US" altLang="ja-JP" sz="3200" b="1" i="0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𝚯</m:t>
                        </m:r>
                      </m:e>
                    </m:acc>
                    <m:r>
                      <a:rPr kumimoji="1" lang="en-US" altLang="ja-JP" sz="3200" b="1" i="0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𝚫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𝑺</m:t>
                    </m:r>
                  </m:oMath>
                </a14:m>
                <a:endParaRPr kumimoji="1" lang="ja-JP" altLang="en-US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6137805"/>
                <a:ext cx="8161080" cy="603563"/>
              </a:xfrm>
              <a:prstGeom prst="rect">
                <a:avLst/>
              </a:prstGeom>
              <a:blipFill rotWithShape="1">
                <a:blip r:embed="rId5"/>
                <a:stretch>
                  <a:fillRect t="-9091" b="-33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6075065" y="5390283"/>
                <a:ext cx="3068935" cy="7030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8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kumimoji="1" lang="en-US" altLang="ja-JP" sz="28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accPr>
                      <m:e>
                        <m:r>
                          <m:rPr>
                            <m:sty m:val="p"/>
                          </m:rPr>
                          <a:rPr kumimoji="1" lang="en-US" altLang="ja-JP" sz="28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</m:acc>
                    <m:r>
                      <a:rPr kumimoji="1" lang="en-US" altLang="ja-JP" sz="2800" b="0" i="1" dirty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f>
                      <m:fPr>
                        <m:ctrlP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num>
                      <m:den>
                        <m: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𝜏</m:t>
                        </m:r>
                      </m:den>
                    </m:f>
                    <m:nary>
                      <m:naryPr>
                        <m:ctrlP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0</m:t>
                        </m:r>
                      </m:sub>
                      <m:sup>
                        <m: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𝜏</m:t>
                        </m:r>
                      </m:sup>
                      <m:e>
                        <m:r>
                          <a:rPr kumimoji="1" lang="en-US" altLang="ja-JP" sz="28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𝑑𝑡</m:t>
                        </m:r>
                        <m:r>
                          <m:rPr>
                            <m:sty m:val="p"/>
                          </m:rPr>
                          <a:rPr kumimoji="1" lang="en-US" altLang="ja-JP" sz="2800" b="0" i="0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</m:nary>
                    <m:r>
                      <a:rPr kumimoji="1"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</m:oMath>
                </a14:m>
                <a:r>
                  <a:rPr kumimoji="1" lang="ja-JP" altLang="en-US" sz="28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）</a:t>
                </a: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5065" y="5390283"/>
                <a:ext cx="3068935" cy="703013"/>
              </a:xfrm>
              <a:prstGeom prst="rect">
                <a:avLst/>
              </a:prstGeom>
              <a:blipFill rotWithShape="1">
                <a:blip r:embed="rId6"/>
                <a:stretch>
                  <a:fillRect l="-4175" b="-1551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57221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35000" y="116632"/>
            <a:ext cx="9432000" cy="1143000"/>
          </a:xfrm>
        </p:spPr>
        <p:txBody>
          <a:bodyPr/>
          <a:lstStyle/>
          <a:p>
            <a:r>
              <a:rPr lang="en-US" altLang="ja-JP" dirty="0"/>
              <a:t>Derivation of power-efficiency trade-off</a:t>
            </a:r>
            <a:endParaRPr kumimoji="1" lang="ja-JP" altLang="en-US" dirty="0"/>
          </a:p>
        </p:txBody>
      </p:sp>
      <p:sp>
        <p:nvSpPr>
          <p:cNvPr id="3" name="片側の 2 つの角を丸めた四角形 2"/>
          <p:cNvSpPr/>
          <p:nvPr/>
        </p:nvSpPr>
        <p:spPr>
          <a:xfrm>
            <a:off x="7310526" y="3455964"/>
            <a:ext cx="1296144" cy="477091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片側の 2 つの角を丸めた四角形 3"/>
          <p:cNvSpPr/>
          <p:nvPr/>
        </p:nvSpPr>
        <p:spPr>
          <a:xfrm rot="10800000">
            <a:off x="7310526" y="1484784"/>
            <a:ext cx="1296144" cy="512767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7420760" y="1484784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Bath H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7497000" y="3474000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Bath L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/>
              <p:cNvSpPr txBox="1"/>
              <p:nvPr/>
            </p:nvSpPr>
            <p:spPr>
              <a:xfrm>
                <a:off x="251519" y="1476270"/>
                <a:ext cx="3445623" cy="113601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𝜂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𝜂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𝐶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𝜂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𝑊</m:t>
                          </m:r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𝑆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19" y="1476270"/>
                <a:ext cx="3445623" cy="113601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/>
              <p:cNvSpPr txBox="1"/>
              <p:nvPr/>
            </p:nvSpPr>
            <p:spPr>
              <a:xfrm>
                <a:off x="7762920" y="1946449"/>
                <a:ext cx="716158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𝐻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テキスト ボックス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2920" y="1946449"/>
                <a:ext cx="716158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テキスト ボックス 23"/>
              <p:cNvSpPr txBox="1"/>
              <p:nvPr/>
            </p:nvSpPr>
            <p:spPr>
              <a:xfrm>
                <a:off x="7702000" y="2878682"/>
                <a:ext cx="66165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e>
                        <m:sub>
                          <m: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4" name="テキスト ボックス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02000" y="2878682"/>
                <a:ext cx="661656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直線矢印コネクタ 21"/>
          <p:cNvCxnSpPr/>
          <p:nvPr/>
        </p:nvCxnSpPr>
        <p:spPr>
          <a:xfrm>
            <a:off x="7770118" y="2941055"/>
            <a:ext cx="0" cy="51491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 flipH="1">
            <a:off x="7762920" y="1997551"/>
            <a:ext cx="7198" cy="472118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26"/>
          <p:cNvSpPr/>
          <p:nvPr/>
        </p:nvSpPr>
        <p:spPr>
          <a:xfrm>
            <a:off x="7538314" y="2474718"/>
            <a:ext cx="463608" cy="463608"/>
          </a:xfrm>
          <a:prstGeom prst="ellipse">
            <a:avLst/>
          </a:prstGeom>
          <a:solidFill>
            <a:schemeClr val="accent3">
              <a:lumMod val="6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9" name="直線矢印コネクタ 28"/>
          <p:cNvCxnSpPr>
            <a:stCxn id="27" idx="6"/>
          </p:cNvCxnSpPr>
          <p:nvPr/>
        </p:nvCxnSpPr>
        <p:spPr>
          <a:xfrm>
            <a:off x="8001922" y="2706522"/>
            <a:ext cx="361734" cy="0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/>
              <p:cNvSpPr txBox="1"/>
              <p:nvPr/>
            </p:nvSpPr>
            <p:spPr>
              <a:xfrm>
                <a:off x="8452486" y="2417835"/>
                <a:ext cx="6219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𝑊</m:t>
                      </m:r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0" name="テキスト ボックス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52486" y="2417835"/>
                <a:ext cx="621901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テキスト ボックス 31"/>
              <p:cNvSpPr txBox="1"/>
              <p:nvPr/>
            </p:nvSpPr>
            <p:spPr>
              <a:xfrm>
                <a:off x="2368535" y="5373216"/>
                <a:ext cx="4646721" cy="12448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𝑾</m:t>
                          </m:r>
                        </m:num>
                        <m:den>
                          <m: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𝝉</m:t>
                          </m:r>
                        </m:den>
                      </m:f>
                      <m:r>
                        <a:rPr kumimoji="1" lang="en-US" altLang="ja-JP" sz="4000" b="1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4000" b="1" i="0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𝚯</m:t>
                          </m:r>
                        </m:e>
                      </m:acc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𝜷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𝑳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4000" b="1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𝜼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𝑪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40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4000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2" name="テキスト ボックス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68535" y="5373216"/>
                <a:ext cx="4646721" cy="1244828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角丸四角形 32"/>
          <p:cNvSpPr/>
          <p:nvPr/>
        </p:nvSpPr>
        <p:spPr>
          <a:xfrm>
            <a:off x="2368535" y="5373216"/>
            <a:ext cx="4646721" cy="1368152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2051720" y="2564904"/>
                <a:ext cx="3678636" cy="11989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𝑊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  <m:sSubSup>
                            <m:sSub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𝑄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𝐻</m:t>
                              </m:r>
                            </m:sub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</m:den>
                      </m:f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𝐻</m:t>
                                      </m:r>
                                    </m:sub>
                                  </m:s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𝑄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𝜏</m:t>
                          </m:r>
                          <m:acc>
                            <m:accPr>
                              <m:chr m:val="̅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Θ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2564904"/>
                <a:ext cx="3678636" cy="119898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テキスト ボックス 24"/>
              <p:cNvSpPr txBox="1"/>
              <p:nvPr/>
            </p:nvSpPr>
            <p:spPr>
              <a:xfrm>
                <a:off x="2051720" y="3861048"/>
                <a:ext cx="1642950" cy="110049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𝑊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sub>
                          </m:sSub>
                        </m:den>
                      </m:f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𝜏</m:t>
                          </m:r>
                          <m:acc>
                            <m:accPr>
                              <m:chr m:val="̅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Θ</m:t>
                              </m:r>
                            </m:e>
                          </m:acc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5" name="テキスト ボックス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720" y="3861048"/>
                <a:ext cx="1642950" cy="110049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11627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 animBg="1"/>
      <p:bldP spid="6" grpId="0"/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63000" y="274638"/>
            <a:ext cx="9297000" cy="1143000"/>
          </a:xfrm>
        </p:spPr>
        <p:txBody>
          <a:bodyPr/>
          <a:lstStyle/>
          <a:p>
            <a:r>
              <a:rPr lang="en-US" altLang="ja-JP" dirty="0" smtClean="0"/>
              <a:t>Quantum case and non-Markovian case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07000" y="1674000"/>
            <a:ext cx="8595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We can extend our result to quantum Markov process by considering microscopic origin of quantum Markov process.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Trade-off inequality between speed and efficiency for quantum non-Markovian system is derived with completely different approach (employing </a:t>
            </a:r>
            <a:r>
              <a:rPr lang="en-US" altLang="ja-JP" sz="3200" b="1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Lieb</a:t>
            </a:r>
            <a:r>
              <a:rPr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-Robinson bound 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and </a:t>
            </a:r>
            <a:r>
              <a:rPr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quantum information geometry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3645507" y="6448890"/>
            <a:ext cx="549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pt-BR" altLang="ja-JP" sz="2000" dirty="0"/>
              <a:t>N. Shiraishi and H. Tajima, </a:t>
            </a:r>
            <a:r>
              <a:rPr lang="en-US" altLang="ja-JP" sz="2000" dirty="0"/>
              <a:t>PRE 96, 022138 (2017</a:t>
            </a:r>
            <a:r>
              <a:rPr lang="en-US" altLang="ja-JP" sz="2000" dirty="0" smtClean="0"/>
              <a:t>)</a:t>
            </a:r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3582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Summary (of this part)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07000" y="1539000"/>
            <a:ext cx="8820000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Trade-off between heat flux and entropy production rate is obtained: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Using this, power-efficiency trade-off is obtained:</a:t>
            </a: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endParaRPr kumimoji="1" lang="en-US" altLang="ja-JP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As its corollary, we obtain no-go theorem of coexistence of finite power and Carnot efficiency.</a:t>
            </a:r>
            <a:endParaRPr kumimoji="1" lang="en-US" altLang="ja-JP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3154593" y="2484000"/>
                <a:ext cx="2304477" cy="71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</m:d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a:rPr kumimoji="1" lang="en-US" altLang="ja-JP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𝚯</m:t>
                          </m:r>
                          <m:r>
                            <a:rPr lang="en-US" altLang="ja-JP" sz="3600" b="1" i="1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𝝈</m:t>
                          </m:r>
                        </m:e>
                      </m:rad>
                    </m:oMath>
                  </m:oMathPara>
                </a14:m>
                <a:endParaRPr kumimoji="1" lang="ja-JP" altLang="en-US" sz="36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593" y="2484000"/>
                <a:ext cx="2304477" cy="71167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614349" y="3630495"/>
                <a:ext cx="4196854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𝑾</m:t>
                          </m:r>
                        </m:num>
                        <m:den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𝝉</m:t>
                          </m:r>
                        </m:den>
                      </m:f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36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𝚯</m:t>
                          </m:r>
                        </m:e>
                      </m:acc>
                      <m:sSub>
                        <m:sSubPr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𝜷</m:t>
                          </m:r>
                        </m:e>
                        <m:sub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𝑳</m:t>
                          </m:r>
                        </m:sub>
                      </m:sSub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𝜼</m:t>
                          </m:r>
                        </m:e>
                        <m:sub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𝑪</m:t>
                          </m:r>
                        </m:sub>
                      </m:sSub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36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349" y="3630495"/>
                <a:ext cx="4196854" cy="112947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257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74500" y="2034000"/>
            <a:ext cx="6795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Part II</a:t>
            </a:r>
          </a:p>
          <a:p>
            <a:r>
              <a:rPr lang="en-US" altLang="ja-JP" sz="7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Speed limit for classical systems</a:t>
            </a:r>
            <a:endParaRPr kumimoji="1" lang="ja-JP" altLang="en-US" sz="7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07000" y="5903893"/>
            <a:ext cx="8730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altLang="ja-JP" sz="2800" dirty="0"/>
              <a:t>N. Shiraishi, K Funo, and K. Saito, arXiv:1802.06554 (2018).</a:t>
            </a:r>
            <a:endParaRPr lang="en-US" altLang="ja-JP" sz="2800" dirty="0"/>
          </a:p>
          <a:p>
            <a:endParaRPr kumimoji="1" lang="ja-JP" altLang="en-US" sz="28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1926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53000" y="274638"/>
            <a:ext cx="9414496" cy="1143000"/>
          </a:xfrm>
        </p:spPr>
        <p:txBody>
          <a:bodyPr/>
          <a:lstStyle/>
          <a:p>
            <a:r>
              <a:rPr kumimoji="1" lang="en-US" altLang="ja-JP" dirty="0" smtClean="0"/>
              <a:t>Efficiency and power: key quantities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42624" y="5296642"/>
            <a:ext cx="8929376" cy="584775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What relation holds between efficiency and power?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42624" y="1543429"/>
            <a:ext cx="86096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Efficiency: How much heat is extracted as work.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" name="Picture 2" descr="http://www.eureka.tu.chiba-u.ac.jp/forelectures/windmill/summary/photo/fig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499921"/>
            <a:ext cx="2524125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テキスト ボックス 10"/>
          <p:cNvSpPr txBox="1"/>
          <p:nvPr/>
        </p:nvSpPr>
        <p:spPr>
          <a:xfrm>
            <a:off x="611560" y="2499921"/>
            <a:ext cx="548756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80000" indent="-1080000"/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Power: How much work is extracted per unit time.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7846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正方形/長方形 14"/>
          <p:cNvSpPr/>
          <p:nvPr/>
        </p:nvSpPr>
        <p:spPr>
          <a:xfrm>
            <a:off x="3996871" y="2918335"/>
            <a:ext cx="4130129" cy="3435665"/>
          </a:xfrm>
          <a:prstGeom prst="rect">
            <a:avLst/>
          </a:prstGeom>
          <a:solidFill>
            <a:srgbClr val="F2F2F2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Speed limit: problem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7000" y="1494000"/>
            <a:ext cx="8892000" cy="1077218"/>
          </a:xfrm>
          <a:prstGeom prst="rect">
            <a:avLst/>
          </a:prstGeom>
          <a:solidFill>
            <a:srgbClr val="FEE8F9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Problem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 Given Initial and final states (distributions).</a:t>
            </a:r>
          </a:p>
          <a:p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How quick can we transform this state?</a:t>
            </a:r>
            <a:endParaRPr kumimoji="1" lang="ja-JP" altLang="en-US" sz="3200" b="1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円/楕円 3"/>
          <p:cNvSpPr/>
          <p:nvPr/>
        </p:nvSpPr>
        <p:spPr>
          <a:xfrm>
            <a:off x="5121871" y="3367948"/>
            <a:ext cx="180000" cy="18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5"/>
          <p:cNvSpPr/>
          <p:nvPr/>
        </p:nvSpPr>
        <p:spPr>
          <a:xfrm>
            <a:off x="6516871" y="5213335"/>
            <a:ext cx="180000" cy="180000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996871" y="2918335"/>
            <a:ext cx="1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initial state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5976871" y="5706345"/>
            <a:ext cx="16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final state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フリーフォーム 6"/>
          <p:cNvSpPr/>
          <p:nvPr/>
        </p:nvSpPr>
        <p:spPr>
          <a:xfrm>
            <a:off x="5078606" y="3525090"/>
            <a:ext cx="2210972" cy="1779639"/>
          </a:xfrm>
          <a:custGeom>
            <a:avLst/>
            <a:gdLst>
              <a:gd name="connsiteX0" fmla="*/ 133923 w 2210972"/>
              <a:gd name="connsiteY0" fmla="*/ 0 h 1779639"/>
              <a:gd name="connsiteX1" fmla="*/ 45433 w 2210972"/>
              <a:gd name="connsiteY1" fmla="*/ 353961 h 1779639"/>
              <a:gd name="connsiteX2" fmla="*/ 763188 w 2210972"/>
              <a:gd name="connsiteY2" fmla="*/ 825910 h 1779639"/>
              <a:gd name="connsiteX3" fmla="*/ 2188865 w 2210972"/>
              <a:gd name="connsiteY3" fmla="*/ 1425677 h 1779639"/>
              <a:gd name="connsiteX4" fmla="*/ 1628426 w 2210972"/>
              <a:gd name="connsiteY4" fmla="*/ 1779639 h 1779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10972" h="1779639">
                <a:moveTo>
                  <a:pt x="133923" y="0"/>
                </a:moveTo>
                <a:cubicBezTo>
                  <a:pt x="37239" y="108154"/>
                  <a:pt x="-59444" y="216309"/>
                  <a:pt x="45433" y="353961"/>
                </a:cubicBezTo>
                <a:cubicBezTo>
                  <a:pt x="150310" y="491613"/>
                  <a:pt x="405949" y="647291"/>
                  <a:pt x="763188" y="825910"/>
                </a:cubicBezTo>
                <a:cubicBezTo>
                  <a:pt x="1120427" y="1004529"/>
                  <a:pt x="2044659" y="1266722"/>
                  <a:pt x="2188865" y="1425677"/>
                </a:cubicBezTo>
                <a:cubicBezTo>
                  <a:pt x="2333071" y="1584632"/>
                  <a:pt x="1728387" y="1730478"/>
                  <a:pt x="1628426" y="1779639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フリーフォーム 8"/>
          <p:cNvSpPr/>
          <p:nvPr/>
        </p:nvSpPr>
        <p:spPr>
          <a:xfrm>
            <a:off x="5271523" y="3456264"/>
            <a:ext cx="1248696" cy="1818968"/>
          </a:xfrm>
          <a:custGeom>
            <a:avLst/>
            <a:gdLst>
              <a:gd name="connsiteX0" fmla="*/ 0 w 1248696"/>
              <a:gd name="connsiteY0" fmla="*/ 0 h 1818968"/>
              <a:gd name="connsiteX1" fmla="*/ 589935 w 1248696"/>
              <a:gd name="connsiteY1" fmla="*/ 442452 h 1818968"/>
              <a:gd name="connsiteX2" fmla="*/ 265471 w 1248696"/>
              <a:gd name="connsiteY2" fmla="*/ 1258529 h 1818968"/>
              <a:gd name="connsiteX3" fmla="*/ 1248696 w 1248696"/>
              <a:gd name="connsiteY3" fmla="*/ 1818968 h 1818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48696" h="1818968">
                <a:moveTo>
                  <a:pt x="0" y="0"/>
                </a:moveTo>
                <a:cubicBezTo>
                  <a:pt x="272845" y="116348"/>
                  <a:pt x="545690" y="232697"/>
                  <a:pt x="589935" y="442452"/>
                </a:cubicBezTo>
                <a:cubicBezTo>
                  <a:pt x="634180" y="652207"/>
                  <a:pt x="155678" y="1029110"/>
                  <a:pt x="265471" y="1258529"/>
                </a:cubicBezTo>
                <a:cubicBezTo>
                  <a:pt x="375264" y="1487948"/>
                  <a:pt x="1055329" y="1773084"/>
                  <a:pt x="1248696" y="1818968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フリーフォーム 9"/>
          <p:cNvSpPr/>
          <p:nvPr/>
        </p:nvSpPr>
        <p:spPr>
          <a:xfrm>
            <a:off x="5310852" y="3456264"/>
            <a:ext cx="1811128" cy="1789471"/>
          </a:xfrm>
          <a:custGeom>
            <a:avLst/>
            <a:gdLst>
              <a:gd name="connsiteX0" fmla="*/ 0 w 1811128"/>
              <a:gd name="connsiteY0" fmla="*/ 0 h 1789471"/>
              <a:gd name="connsiteX1" fmla="*/ 1759974 w 1811128"/>
              <a:gd name="connsiteY1" fmla="*/ 452284 h 1789471"/>
              <a:gd name="connsiteX2" fmla="*/ 1396180 w 1811128"/>
              <a:gd name="connsiteY2" fmla="*/ 1789471 h 1789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11128" h="1789471">
                <a:moveTo>
                  <a:pt x="0" y="0"/>
                </a:moveTo>
                <a:cubicBezTo>
                  <a:pt x="763638" y="77019"/>
                  <a:pt x="1527277" y="154039"/>
                  <a:pt x="1759974" y="452284"/>
                </a:cubicBezTo>
                <a:cubicBezTo>
                  <a:pt x="1992671" y="750529"/>
                  <a:pt x="1353574" y="1558413"/>
                  <a:pt x="1396180" y="1789471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233129" y="4338134"/>
            <a:ext cx="43298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We can tune how to change the control parameters.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67248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" grpId="0" animBg="1"/>
      <p:bldP spid="6" grpId="0" animBg="1"/>
      <p:bldP spid="5" grpId="0"/>
      <p:bldP spid="8" grpId="0"/>
      <p:bldP spid="7" grpId="0" animBg="1"/>
      <p:bldP spid="9" grpId="0" animBg="1"/>
      <p:bldP spid="10" grpId="0" animBg="1"/>
      <p:bldP spid="1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Speed limit: known results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162000" y="1539000"/>
            <a:ext cx="423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Quantum speed limit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62000" y="4109340"/>
            <a:ext cx="891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Energy fluctuation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bounds the speed of operation.</a:t>
            </a:r>
          </a:p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(Background: uncertainty relation)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2000" y="2152052"/>
            <a:ext cx="508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Mandelstam-Tamm relation: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5652000" y="1843024"/>
                <a:ext cx="2560509" cy="12028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ℒ</m:t>
                          </m:r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𝜌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𝑓</m:t>
                                  </m:r>
                                </m:sub>
                              </m:sSub>
                            </m:e>
                          </m:d>
                        </m:num>
                        <m:den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Δ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𝐸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/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h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2000" y="1843024"/>
                <a:ext cx="2560509" cy="120283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テキスト ボックス 8"/>
          <p:cNvSpPr txBox="1"/>
          <p:nvPr/>
        </p:nvSpPr>
        <p:spPr>
          <a:xfrm>
            <a:off x="2153250" y="3061629"/>
            <a:ext cx="6367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2000" dirty="0"/>
              <a:t>L. Mandelstam and I. Tamm, </a:t>
            </a:r>
            <a:r>
              <a:rPr lang="en-US" altLang="ja-JP" sz="2000" dirty="0" smtClean="0"/>
              <a:t>J</a:t>
            </a:r>
            <a:r>
              <a:rPr lang="en-US" altLang="ja-JP" sz="2000" dirty="0"/>
              <a:t>. Phys. (USSR) </a:t>
            </a:r>
            <a:r>
              <a:rPr lang="en-US" altLang="ja-JP" sz="2000" dirty="0" smtClean="0"/>
              <a:t>9, 249 </a:t>
            </a:r>
            <a:r>
              <a:rPr lang="en-US" altLang="ja-JP" sz="2000" dirty="0"/>
              <a:t>(1945</a:t>
            </a:r>
            <a:r>
              <a:rPr lang="en-US" altLang="ja-JP" sz="2000" dirty="0" smtClean="0"/>
              <a:t>))</a:t>
            </a:r>
            <a:endParaRPr lang="en-US" altLang="ja-JP" sz="20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3402000" y="6055497"/>
            <a:ext cx="5400000" cy="584775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What about classical systems?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616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kumimoji="1" lang="en-US" altLang="ja-JP" dirty="0" smtClean="0"/>
              <a:t>Classical speed limits: some attempts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4490" y="1404000"/>
            <a:ext cx="869251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Some formal extensions to classical Hamiltonian/stochastic systems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22000" y="2394000"/>
            <a:ext cx="846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S</a:t>
            </a:r>
            <a:r>
              <a:rPr lang="en-US" altLang="ja-JP" sz="2000" dirty="0"/>
              <a:t>. </a:t>
            </a:r>
            <a:r>
              <a:rPr lang="en-US" altLang="ja-JP" sz="2000" dirty="0" err="1"/>
              <a:t>Deffner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New </a:t>
            </a:r>
            <a:r>
              <a:rPr lang="en-US" altLang="ja-JP" sz="2000" dirty="0"/>
              <a:t>J. Phys. </a:t>
            </a:r>
            <a:r>
              <a:rPr lang="en-US" altLang="ja-JP" sz="2000" dirty="0" smtClean="0"/>
              <a:t>19, </a:t>
            </a:r>
            <a:r>
              <a:rPr lang="en-US" altLang="ja-JP" sz="2000" dirty="0"/>
              <a:t>103018 (2017</a:t>
            </a:r>
            <a:r>
              <a:rPr lang="en-US" altLang="ja-JP" sz="2000" dirty="0" smtClean="0"/>
              <a:t>), B</a:t>
            </a:r>
            <a:r>
              <a:rPr lang="en-US" altLang="ja-JP" sz="2000" dirty="0"/>
              <a:t>. Shanahan, A. </a:t>
            </a:r>
            <a:r>
              <a:rPr lang="en-US" altLang="ja-JP" sz="2000" dirty="0" err="1"/>
              <a:t>Chenu</a:t>
            </a:r>
            <a:r>
              <a:rPr lang="en-US" altLang="ja-JP" sz="2000" dirty="0"/>
              <a:t>, N. </a:t>
            </a:r>
            <a:r>
              <a:rPr lang="en-US" altLang="ja-JP" sz="2000" dirty="0" err="1"/>
              <a:t>Margolus</a:t>
            </a:r>
            <a:r>
              <a:rPr lang="en-US" altLang="ja-JP" sz="2000" dirty="0"/>
              <a:t>, A. del Campo, </a:t>
            </a:r>
            <a:r>
              <a:rPr lang="en-US" altLang="ja-JP" sz="2000" dirty="0" smtClean="0"/>
              <a:t>Phys</a:t>
            </a:r>
            <a:r>
              <a:rPr lang="en-US" altLang="ja-JP" sz="2000" dirty="0"/>
              <a:t>. Rev. Lett. </a:t>
            </a:r>
            <a:r>
              <a:rPr lang="en-US" altLang="ja-JP" sz="2000" dirty="0" smtClean="0"/>
              <a:t>120, </a:t>
            </a:r>
            <a:r>
              <a:rPr lang="en-US" altLang="ja-JP" sz="2000" dirty="0"/>
              <a:t>070401 (2018</a:t>
            </a:r>
            <a:r>
              <a:rPr lang="en-US" altLang="ja-JP" sz="2000" dirty="0" smtClean="0"/>
              <a:t>), M</a:t>
            </a:r>
            <a:r>
              <a:rPr lang="en-US" altLang="ja-JP" sz="2000" dirty="0"/>
              <a:t>. </a:t>
            </a:r>
            <a:r>
              <a:rPr lang="en-US" altLang="ja-JP" sz="2000" dirty="0" err="1"/>
              <a:t>Okuyama</a:t>
            </a:r>
            <a:r>
              <a:rPr lang="en-US" altLang="ja-JP" sz="2000" dirty="0"/>
              <a:t> and M. </a:t>
            </a:r>
            <a:r>
              <a:rPr lang="en-US" altLang="ja-JP" sz="2000" dirty="0" err="1"/>
              <a:t>Ohzeki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Phys</a:t>
            </a:r>
            <a:r>
              <a:rPr lang="en-US" altLang="ja-JP" sz="2000" dirty="0"/>
              <a:t>. Rev. Lett. </a:t>
            </a:r>
            <a:r>
              <a:rPr lang="en-US" altLang="ja-JP" sz="2000" dirty="0" smtClean="0"/>
              <a:t>120, </a:t>
            </a:r>
            <a:r>
              <a:rPr lang="en-US" altLang="ja-JP" sz="2000" dirty="0"/>
              <a:t>070402 (2018</a:t>
            </a:r>
            <a:r>
              <a:rPr lang="en-US" altLang="ja-JP" sz="2000" dirty="0" smtClean="0"/>
              <a:t>), S</a:t>
            </a:r>
            <a:r>
              <a:rPr lang="en-US" altLang="ja-JP" sz="2000" dirty="0"/>
              <a:t>. Ito, arXiv:1712.04311</a:t>
            </a:r>
            <a:r>
              <a:rPr lang="en-US" altLang="ja-JP" sz="2000" dirty="0" smtClean="0"/>
              <a:t>.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86387" y="3407532"/>
            <a:ext cx="76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Physical picture/meaning is highly unclear!</a:t>
            </a:r>
            <a:endParaRPr kumimoji="1" lang="ja-JP" altLang="en-US" sz="3200" b="1" dirty="0" smtClean="0">
              <a:solidFill>
                <a:srgbClr val="FF0000"/>
              </a:solidFill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54490" y="4215075"/>
            <a:ext cx="549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Overdamped Langevin systems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43135" y="4799850"/>
            <a:ext cx="60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K. Sekimoto and S.-</a:t>
            </a:r>
            <a:r>
              <a:rPr lang="en-US" altLang="ja-JP" dirty="0" err="1"/>
              <a:t>i</a:t>
            </a:r>
            <a:r>
              <a:rPr lang="en-US" altLang="ja-JP" dirty="0"/>
              <a:t>. </a:t>
            </a:r>
            <a:r>
              <a:rPr lang="en-US" altLang="ja-JP" dirty="0" err="1"/>
              <a:t>Sasa</a:t>
            </a:r>
            <a:r>
              <a:rPr lang="en-US" altLang="ja-JP" dirty="0"/>
              <a:t>, </a:t>
            </a:r>
            <a:r>
              <a:rPr lang="en-US" altLang="ja-JP" dirty="0" smtClean="0"/>
              <a:t>J</a:t>
            </a:r>
            <a:r>
              <a:rPr lang="en-US" altLang="ja-JP" dirty="0"/>
              <a:t>. Phys. Soc. </a:t>
            </a:r>
            <a:r>
              <a:rPr lang="en-US" altLang="ja-JP" dirty="0" err="1"/>
              <a:t>Jpn</a:t>
            </a:r>
            <a:r>
              <a:rPr lang="en-US" altLang="ja-JP" dirty="0"/>
              <a:t>. </a:t>
            </a:r>
            <a:r>
              <a:rPr lang="en-US" altLang="ja-JP" dirty="0" smtClean="0"/>
              <a:t>66, </a:t>
            </a:r>
            <a:r>
              <a:rPr lang="en-US" altLang="ja-JP" dirty="0"/>
              <a:t>3326 (1997</a:t>
            </a:r>
            <a:r>
              <a:rPr lang="en-US" altLang="ja-JP" dirty="0" smtClean="0"/>
              <a:t>).</a:t>
            </a:r>
          </a:p>
          <a:p>
            <a:r>
              <a:rPr lang="en-US" altLang="ja-JP" dirty="0"/>
              <a:t>E. </a:t>
            </a:r>
            <a:r>
              <a:rPr lang="en-US" altLang="ja-JP" dirty="0" err="1" smtClean="0"/>
              <a:t>Aurell</a:t>
            </a:r>
            <a:r>
              <a:rPr lang="en-US" altLang="ja-JP" dirty="0" smtClean="0"/>
              <a:t>, et.al., </a:t>
            </a:r>
            <a:r>
              <a:rPr lang="en-US" altLang="ja-JP" dirty="0"/>
              <a:t>J. Stat. Phys. </a:t>
            </a:r>
            <a:r>
              <a:rPr lang="en-US" altLang="ja-JP" dirty="0" smtClean="0"/>
              <a:t>147, </a:t>
            </a:r>
            <a:r>
              <a:rPr lang="en-US" altLang="ja-JP" dirty="0"/>
              <a:t>487 (2012).</a:t>
            </a:r>
            <a:endParaRPr kumimoji="1" lang="ja-JP" altLang="en-US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6999" y="5094000"/>
            <a:ext cx="3506927" cy="101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テキスト ボックス 8"/>
          <p:cNvSpPr txBox="1"/>
          <p:nvPr/>
        </p:nvSpPr>
        <p:spPr>
          <a:xfrm>
            <a:off x="1431387" y="5769000"/>
            <a:ext cx="5660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Physical picture is clear.</a:t>
            </a:r>
          </a:p>
          <a:p>
            <a:r>
              <a:rPr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But system is very specific!</a:t>
            </a:r>
            <a:endParaRPr kumimoji="1" lang="ja-JP" altLang="en-US" sz="3200" b="1" dirty="0" smtClean="0">
              <a:solidFill>
                <a:srgbClr val="FF0000"/>
              </a:solidFill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29523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/>
        </p:nvSpPr>
        <p:spPr>
          <a:xfrm>
            <a:off x="117000" y="4554226"/>
            <a:ext cx="8892000" cy="2204774"/>
          </a:xfrm>
          <a:prstGeom prst="rect">
            <a:avLst/>
          </a:prstGeom>
          <a:solidFill>
            <a:srgbClr val="FFFFE5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Setting and goal of this part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17000" y="1359000"/>
            <a:ext cx="88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System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 general Markov process on discrete states</a:t>
            </a:r>
            <a:r>
              <a:rPr lang="en-US" altLang="ja-JP" sz="32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with detailed-balance condition.</a:t>
            </a:r>
            <a:endParaRPr kumimoji="1" lang="en-US" altLang="ja-JP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02899" y="2609708"/>
                <a:ext cx="8892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Initial and final distributions (</a:t>
                </a:r>
                <a14:m>
                  <m:oMath xmlns:m="http://schemas.openxmlformats.org/officeDocument/2006/math"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𝑝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and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𝑝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′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 are given.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99" y="2609708"/>
                <a:ext cx="8892000" cy="584775"/>
              </a:xfrm>
              <a:prstGeom prst="rect">
                <a:avLst/>
              </a:prstGeom>
              <a:blipFill rotWithShape="0">
                <a:blip r:embed="rId2"/>
                <a:stretch>
                  <a:fillRect l="-1782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3285952" y="4554226"/>
                <a:ext cx="2546018" cy="10772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ℒ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 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ja-JP" altLang="en-US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■▲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5952" y="4554226"/>
                <a:ext cx="2546018" cy="1077283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1602000" y="6174225"/>
            <a:ext cx="535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established physical quantities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8" name="直線矢印コネクタ 7"/>
          <p:cNvCxnSpPr/>
          <p:nvPr/>
        </p:nvCxnSpPr>
        <p:spPr>
          <a:xfrm flipV="1">
            <a:off x="3942000" y="5670878"/>
            <a:ext cx="0" cy="503347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矢印コネクタ 9"/>
          <p:cNvCxnSpPr/>
          <p:nvPr/>
        </p:nvCxnSpPr>
        <p:spPr>
          <a:xfrm flipV="1">
            <a:off x="4392000" y="5670878"/>
            <a:ext cx="0" cy="503347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テキスト ボックス 19"/>
          <p:cNvSpPr txBox="1"/>
          <p:nvPr/>
        </p:nvSpPr>
        <p:spPr>
          <a:xfrm>
            <a:off x="115123" y="3834225"/>
            <a:ext cx="56330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What we want to obtain is…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235696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5" grpId="0"/>
      <p:bldP spid="6" grpId="0"/>
      <p:bldP spid="2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Main result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296162" y="2020947"/>
                <a:ext cx="3132974" cy="1411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ℒ</m:t>
                          </m:r>
                          <m:sSup>
                            <m:sSupPr>
                              <m:ctrlP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  <m: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40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40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kumimoji="1" lang="en-US" altLang="ja-JP" sz="40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kumimoji="1" lang="en-US" altLang="ja-JP" sz="40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Σ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  <m:r>
                        <a:rPr kumimoji="1" lang="en-US" altLang="ja-JP" sz="4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4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</m:oMath>
                  </m:oMathPara>
                </a14:m>
                <a:endParaRPr kumimoji="1" lang="ja-JP" altLang="en-US" sz="4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96162" y="2020947"/>
                <a:ext cx="3132974" cy="14114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角丸四角形 3"/>
          <p:cNvSpPr/>
          <p:nvPr/>
        </p:nvSpPr>
        <p:spPr>
          <a:xfrm>
            <a:off x="2862000" y="1975947"/>
            <a:ext cx="3735000" cy="1543053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7000" y="4360947"/>
                <a:ext cx="8717066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ℒ</m:t>
                    </m:r>
                    <m:d>
                      <m:d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𝑝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,</m:t>
                        </m:r>
                        <m:sSup>
                          <m:sSup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𝑝</m:t>
                            </m:r>
                          </m:e>
                          <m:sup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nary>
                      <m:naryPr>
                        <m:chr m:val="∑"/>
                        <m:supHide m:val="on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</m:sub>
                      <m:sup/>
                      <m:e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|</m:t>
                        </m:r>
                        <m:sSub>
                          <m:sSubPr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sub>
                        </m:sSub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sSubSup>
                          <m:sSubSupPr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SupPr>
                          <m:e>
                            <m: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𝑝</m:t>
                            </m:r>
                          </m:e>
                          <m:sub>
                            <m: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sub>
                          <m:sup>
                            <m: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bSup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 |</m:t>
                        </m:r>
                      </m:e>
                    </m:nary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total variation distance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0" y="4360947"/>
                <a:ext cx="8717066" cy="584775"/>
              </a:xfrm>
              <a:prstGeom prst="rect">
                <a:avLst/>
              </a:prstGeom>
              <a:blipFill rotWithShape="1">
                <a:blip r:embed="rId3"/>
                <a:stretch>
                  <a:fillRect t="-12500" r="-28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1152000" y="4959450"/>
                <a:ext cx="481336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Σ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total entropy production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2000" y="4959450"/>
                <a:ext cx="4813369" cy="584775"/>
              </a:xfrm>
              <a:prstGeom prst="rect">
                <a:avLst/>
              </a:prstGeom>
              <a:blipFill rotWithShape="1">
                <a:blip r:embed="rId4"/>
                <a:stretch>
                  <a:fillRect t="-12632" r="-1899" b="-3578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927000" y="5544225"/>
                <a:ext cx="7293728" cy="7179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〈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𝐴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〉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averaged dynamical activity </a:t>
                </a:r>
                <a14:m>
                  <m:oMath xmlns:m="http://schemas.openxmlformats.org/officeDocument/2006/math">
                    <m:nary>
                      <m:nary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0</m:t>
                        </m:r>
                      </m:sub>
                      <m:sup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𝜏</m:t>
                        </m:r>
                      </m:sup>
                      <m:e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𝑑𝑡𝐴</m:t>
                        </m:r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(</m:t>
                        </m:r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𝑡</m:t>
                        </m:r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)</m:t>
                        </m:r>
                      </m:e>
                    </m:nary>
                  </m:oMath>
                </a14:m>
                <a:endParaRPr lang="ja-JP" altLang="en-US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7000" y="5544225"/>
                <a:ext cx="7293728" cy="717953"/>
              </a:xfrm>
              <a:prstGeom prst="rect">
                <a:avLst/>
              </a:prstGeom>
              <a:blipFill rotWithShape="1">
                <a:blip r:embed="rId5"/>
                <a:stretch>
                  <a:fillRect t="-847" b="-1864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84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/>
          <p:cNvSpPr/>
          <p:nvPr/>
        </p:nvSpPr>
        <p:spPr>
          <a:xfrm>
            <a:off x="207000" y="1404000"/>
            <a:ext cx="8730000" cy="1771830"/>
          </a:xfrm>
          <a:prstGeom prst="rect">
            <a:avLst/>
          </a:prstGeom>
          <a:solidFill>
            <a:srgbClr val="FFFFE5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What is dynamical activity?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772000" y="1850724"/>
                <a:ext cx="4339458" cy="13251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𝐴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𝑡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)≔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′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𝑡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2000" y="1850724"/>
                <a:ext cx="4339458" cy="1325106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296516" y="1314000"/>
            <a:ext cx="814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Dynamical activity: How frequently jumps occur.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29942" y="3159000"/>
            <a:ext cx="74704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Activity determines </a:t>
            </a:r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time-scale of dynamics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.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767029" y="6060445"/>
            <a:ext cx="2494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Glassy dynamics: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6516" y="6432335"/>
            <a:ext cx="4072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Nonequilibrium steady state: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4021442" y="6091222"/>
            <a:ext cx="4755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J. P. </a:t>
            </a:r>
            <a:r>
              <a:rPr lang="en-US" altLang="ja-JP" sz="2000" dirty="0" err="1"/>
              <a:t>Garrahan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et al., PRL 98, </a:t>
            </a:r>
            <a:r>
              <a:rPr lang="en-US" altLang="ja-JP" sz="2000" dirty="0"/>
              <a:t>195702 (2007).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4021442" y="6465229"/>
            <a:ext cx="4379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M. </a:t>
            </a:r>
            <a:r>
              <a:rPr lang="en-US" altLang="ja-JP" sz="2000" dirty="0" err="1"/>
              <a:t>Baiesi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et al., PRL 103, </a:t>
            </a:r>
            <a:r>
              <a:rPr lang="en-US" altLang="ja-JP" sz="2000" dirty="0"/>
              <a:t>010602 (2009).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522000" y="5566500"/>
            <a:ext cx="2880000" cy="202500"/>
            <a:chOff x="522000" y="5274000"/>
            <a:chExt cx="1696721" cy="180000"/>
          </a:xfrm>
        </p:grpSpPr>
        <p:cxnSp>
          <p:nvCxnSpPr>
            <p:cNvPr id="13" name="直線コネクタ 12"/>
            <p:cNvCxnSpPr/>
            <p:nvPr/>
          </p:nvCxnSpPr>
          <p:spPr>
            <a:xfrm>
              <a:off x="522000" y="5364000"/>
              <a:ext cx="1696721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コネクタ 14"/>
            <p:cNvCxnSpPr/>
            <p:nvPr/>
          </p:nvCxnSpPr>
          <p:spPr>
            <a:xfrm>
              <a:off x="74700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コネクタ 15"/>
            <p:cNvCxnSpPr/>
            <p:nvPr/>
          </p:nvCxnSpPr>
          <p:spPr>
            <a:xfrm>
              <a:off x="118575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コネクタ 16"/>
            <p:cNvCxnSpPr/>
            <p:nvPr/>
          </p:nvCxnSpPr>
          <p:spPr>
            <a:xfrm>
              <a:off x="162450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コネクタ 17"/>
            <p:cNvCxnSpPr/>
            <p:nvPr/>
          </p:nvCxnSpPr>
          <p:spPr>
            <a:xfrm>
              <a:off x="206325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円/楕円 22"/>
          <p:cNvSpPr/>
          <p:nvPr/>
        </p:nvSpPr>
        <p:spPr>
          <a:xfrm>
            <a:off x="1542029" y="5326100"/>
            <a:ext cx="225000" cy="225000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フリーフォーム 23"/>
          <p:cNvSpPr/>
          <p:nvPr/>
        </p:nvSpPr>
        <p:spPr>
          <a:xfrm>
            <a:off x="1648644" y="5032236"/>
            <a:ext cx="780987" cy="196763"/>
          </a:xfrm>
          <a:custGeom>
            <a:avLst/>
            <a:gdLst>
              <a:gd name="connsiteX0" fmla="*/ 0 w 434098"/>
              <a:gd name="connsiteY0" fmla="*/ 88580 h 88580"/>
              <a:gd name="connsiteX1" fmla="*/ 167148 w 434098"/>
              <a:gd name="connsiteY1" fmla="*/ 90 h 88580"/>
              <a:gd name="connsiteX2" fmla="*/ 432619 w 434098"/>
              <a:gd name="connsiteY2" fmla="*/ 68915 h 88580"/>
              <a:gd name="connsiteX0" fmla="*/ 0 w 430940"/>
              <a:gd name="connsiteY0" fmla="*/ 88505 h 95623"/>
              <a:gd name="connsiteX1" fmla="*/ 167148 w 430940"/>
              <a:gd name="connsiteY1" fmla="*/ 15 h 95623"/>
              <a:gd name="connsiteX2" fmla="*/ 429444 w 430940"/>
              <a:gd name="connsiteY2" fmla="*/ 94240 h 95623"/>
              <a:gd name="connsiteX0" fmla="*/ 0 w 431333"/>
              <a:gd name="connsiteY0" fmla="*/ 120248 h 127073"/>
              <a:gd name="connsiteX1" fmla="*/ 214773 w 431333"/>
              <a:gd name="connsiteY1" fmla="*/ 8 h 127073"/>
              <a:gd name="connsiteX2" fmla="*/ 429444 w 431333"/>
              <a:gd name="connsiteY2" fmla="*/ 125983 h 127073"/>
              <a:gd name="connsiteX0" fmla="*/ 0 w 431076"/>
              <a:gd name="connsiteY0" fmla="*/ 132947 h 139686"/>
              <a:gd name="connsiteX1" fmla="*/ 186198 w 431076"/>
              <a:gd name="connsiteY1" fmla="*/ 7 h 139686"/>
              <a:gd name="connsiteX2" fmla="*/ 429444 w 431076"/>
              <a:gd name="connsiteY2" fmla="*/ 138682 h 1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1076" h="139686">
                <a:moveTo>
                  <a:pt x="0" y="132947"/>
                </a:moveTo>
                <a:cubicBezTo>
                  <a:pt x="47522" y="90340"/>
                  <a:pt x="114624" y="-949"/>
                  <a:pt x="186198" y="7"/>
                </a:cubicBezTo>
                <a:cubicBezTo>
                  <a:pt x="257772" y="963"/>
                  <a:pt x="450747" y="153430"/>
                  <a:pt x="429444" y="138682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フリーフォーム 24"/>
          <p:cNvSpPr/>
          <p:nvPr/>
        </p:nvSpPr>
        <p:spPr>
          <a:xfrm flipH="1">
            <a:off x="1686906" y="5184637"/>
            <a:ext cx="621920" cy="139686"/>
          </a:xfrm>
          <a:custGeom>
            <a:avLst/>
            <a:gdLst>
              <a:gd name="connsiteX0" fmla="*/ 0 w 434098"/>
              <a:gd name="connsiteY0" fmla="*/ 88580 h 88580"/>
              <a:gd name="connsiteX1" fmla="*/ 167148 w 434098"/>
              <a:gd name="connsiteY1" fmla="*/ 90 h 88580"/>
              <a:gd name="connsiteX2" fmla="*/ 432619 w 434098"/>
              <a:gd name="connsiteY2" fmla="*/ 68915 h 88580"/>
              <a:gd name="connsiteX0" fmla="*/ 0 w 430940"/>
              <a:gd name="connsiteY0" fmla="*/ 88505 h 95623"/>
              <a:gd name="connsiteX1" fmla="*/ 167148 w 430940"/>
              <a:gd name="connsiteY1" fmla="*/ 15 h 95623"/>
              <a:gd name="connsiteX2" fmla="*/ 429444 w 430940"/>
              <a:gd name="connsiteY2" fmla="*/ 94240 h 95623"/>
              <a:gd name="connsiteX0" fmla="*/ 0 w 431333"/>
              <a:gd name="connsiteY0" fmla="*/ 120248 h 127073"/>
              <a:gd name="connsiteX1" fmla="*/ 214773 w 431333"/>
              <a:gd name="connsiteY1" fmla="*/ 8 h 127073"/>
              <a:gd name="connsiteX2" fmla="*/ 429444 w 431333"/>
              <a:gd name="connsiteY2" fmla="*/ 125983 h 127073"/>
              <a:gd name="connsiteX0" fmla="*/ 0 w 431076"/>
              <a:gd name="connsiteY0" fmla="*/ 132947 h 139686"/>
              <a:gd name="connsiteX1" fmla="*/ 186198 w 431076"/>
              <a:gd name="connsiteY1" fmla="*/ 7 h 139686"/>
              <a:gd name="connsiteX2" fmla="*/ 429444 w 431076"/>
              <a:gd name="connsiteY2" fmla="*/ 138682 h 1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1076" h="139686">
                <a:moveTo>
                  <a:pt x="0" y="132947"/>
                </a:moveTo>
                <a:cubicBezTo>
                  <a:pt x="47522" y="90340"/>
                  <a:pt x="114624" y="-949"/>
                  <a:pt x="186198" y="7"/>
                </a:cubicBezTo>
                <a:cubicBezTo>
                  <a:pt x="257772" y="963"/>
                  <a:pt x="450747" y="153430"/>
                  <a:pt x="429444" y="138682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25"/>
          <p:cNvSpPr/>
          <p:nvPr/>
        </p:nvSpPr>
        <p:spPr>
          <a:xfrm>
            <a:off x="2280874" y="5317325"/>
            <a:ext cx="225000" cy="225000"/>
          </a:xfrm>
          <a:prstGeom prst="ellipse">
            <a:avLst/>
          </a:prstGeom>
          <a:solidFill>
            <a:srgbClr val="FFC000">
              <a:alpha val="23137"/>
            </a:srgbClr>
          </a:solidFill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テキスト ボックス 27"/>
              <p:cNvSpPr txBox="1"/>
              <p:nvPr/>
            </p:nvSpPr>
            <p:spPr>
              <a:xfrm>
                <a:off x="1767029" y="4617606"/>
                <a:ext cx="5774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+1</m:t>
                      </m:r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8" name="テキスト ボックス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029" y="4617606"/>
                <a:ext cx="577401" cy="40011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テキスト ボックス 28"/>
              <p:cNvSpPr txBox="1"/>
              <p:nvPr/>
            </p:nvSpPr>
            <p:spPr>
              <a:xfrm>
                <a:off x="1767723" y="5229000"/>
                <a:ext cx="5774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000" i="1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1</m:t>
                      </m:r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9" name="テキスト ボックス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7723" y="5229000"/>
                <a:ext cx="577402" cy="40011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テキスト ボックス 29"/>
          <p:cNvSpPr txBox="1"/>
          <p:nvPr/>
        </p:nvSpPr>
        <p:spPr>
          <a:xfrm>
            <a:off x="484529" y="3969000"/>
            <a:ext cx="21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Activity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grpSp>
        <p:nvGrpSpPr>
          <p:cNvPr id="31" name="グループ化 30"/>
          <p:cNvGrpSpPr/>
          <p:nvPr/>
        </p:nvGrpSpPr>
        <p:grpSpPr>
          <a:xfrm>
            <a:off x="5519819" y="5566499"/>
            <a:ext cx="2880000" cy="202500"/>
            <a:chOff x="522000" y="5274000"/>
            <a:chExt cx="1696721" cy="180000"/>
          </a:xfrm>
        </p:grpSpPr>
        <p:cxnSp>
          <p:nvCxnSpPr>
            <p:cNvPr id="32" name="直線コネクタ 31"/>
            <p:cNvCxnSpPr/>
            <p:nvPr/>
          </p:nvCxnSpPr>
          <p:spPr>
            <a:xfrm>
              <a:off x="522000" y="5364000"/>
              <a:ext cx="1696721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直線コネクタ 32"/>
            <p:cNvCxnSpPr/>
            <p:nvPr/>
          </p:nvCxnSpPr>
          <p:spPr>
            <a:xfrm>
              <a:off x="74700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コネクタ 33"/>
            <p:cNvCxnSpPr/>
            <p:nvPr/>
          </p:nvCxnSpPr>
          <p:spPr>
            <a:xfrm>
              <a:off x="118575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コネクタ 34"/>
            <p:cNvCxnSpPr/>
            <p:nvPr/>
          </p:nvCxnSpPr>
          <p:spPr>
            <a:xfrm>
              <a:off x="162450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コネクタ 35"/>
            <p:cNvCxnSpPr/>
            <p:nvPr/>
          </p:nvCxnSpPr>
          <p:spPr>
            <a:xfrm>
              <a:off x="2063250" y="5274000"/>
              <a:ext cx="0" cy="18000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円/楕円 36"/>
          <p:cNvSpPr/>
          <p:nvPr/>
        </p:nvSpPr>
        <p:spPr>
          <a:xfrm>
            <a:off x="6539848" y="5326099"/>
            <a:ext cx="225000" cy="225000"/>
          </a:xfrm>
          <a:prstGeom prst="ellipse">
            <a:avLst/>
          </a:prstGeom>
          <a:solidFill>
            <a:srgbClr val="FFC000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フリーフォーム 37"/>
          <p:cNvSpPr/>
          <p:nvPr/>
        </p:nvSpPr>
        <p:spPr>
          <a:xfrm>
            <a:off x="6646463" y="5032235"/>
            <a:ext cx="780987" cy="196763"/>
          </a:xfrm>
          <a:custGeom>
            <a:avLst/>
            <a:gdLst>
              <a:gd name="connsiteX0" fmla="*/ 0 w 434098"/>
              <a:gd name="connsiteY0" fmla="*/ 88580 h 88580"/>
              <a:gd name="connsiteX1" fmla="*/ 167148 w 434098"/>
              <a:gd name="connsiteY1" fmla="*/ 90 h 88580"/>
              <a:gd name="connsiteX2" fmla="*/ 432619 w 434098"/>
              <a:gd name="connsiteY2" fmla="*/ 68915 h 88580"/>
              <a:gd name="connsiteX0" fmla="*/ 0 w 430940"/>
              <a:gd name="connsiteY0" fmla="*/ 88505 h 95623"/>
              <a:gd name="connsiteX1" fmla="*/ 167148 w 430940"/>
              <a:gd name="connsiteY1" fmla="*/ 15 h 95623"/>
              <a:gd name="connsiteX2" fmla="*/ 429444 w 430940"/>
              <a:gd name="connsiteY2" fmla="*/ 94240 h 95623"/>
              <a:gd name="connsiteX0" fmla="*/ 0 w 431333"/>
              <a:gd name="connsiteY0" fmla="*/ 120248 h 127073"/>
              <a:gd name="connsiteX1" fmla="*/ 214773 w 431333"/>
              <a:gd name="connsiteY1" fmla="*/ 8 h 127073"/>
              <a:gd name="connsiteX2" fmla="*/ 429444 w 431333"/>
              <a:gd name="connsiteY2" fmla="*/ 125983 h 127073"/>
              <a:gd name="connsiteX0" fmla="*/ 0 w 431076"/>
              <a:gd name="connsiteY0" fmla="*/ 132947 h 139686"/>
              <a:gd name="connsiteX1" fmla="*/ 186198 w 431076"/>
              <a:gd name="connsiteY1" fmla="*/ 7 h 139686"/>
              <a:gd name="connsiteX2" fmla="*/ 429444 w 431076"/>
              <a:gd name="connsiteY2" fmla="*/ 138682 h 1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1076" h="139686">
                <a:moveTo>
                  <a:pt x="0" y="132947"/>
                </a:moveTo>
                <a:cubicBezTo>
                  <a:pt x="47522" y="90340"/>
                  <a:pt x="114624" y="-949"/>
                  <a:pt x="186198" y="7"/>
                </a:cubicBezTo>
                <a:cubicBezTo>
                  <a:pt x="257772" y="963"/>
                  <a:pt x="450747" y="153430"/>
                  <a:pt x="429444" y="138682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フリーフォーム 38"/>
          <p:cNvSpPr/>
          <p:nvPr/>
        </p:nvSpPr>
        <p:spPr>
          <a:xfrm flipH="1">
            <a:off x="6684725" y="5184636"/>
            <a:ext cx="621920" cy="139686"/>
          </a:xfrm>
          <a:custGeom>
            <a:avLst/>
            <a:gdLst>
              <a:gd name="connsiteX0" fmla="*/ 0 w 434098"/>
              <a:gd name="connsiteY0" fmla="*/ 88580 h 88580"/>
              <a:gd name="connsiteX1" fmla="*/ 167148 w 434098"/>
              <a:gd name="connsiteY1" fmla="*/ 90 h 88580"/>
              <a:gd name="connsiteX2" fmla="*/ 432619 w 434098"/>
              <a:gd name="connsiteY2" fmla="*/ 68915 h 88580"/>
              <a:gd name="connsiteX0" fmla="*/ 0 w 430940"/>
              <a:gd name="connsiteY0" fmla="*/ 88505 h 95623"/>
              <a:gd name="connsiteX1" fmla="*/ 167148 w 430940"/>
              <a:gd name="connsiteY1" fmla="*/ 15 h 95623"/>
              <a:gd name="connsiteX2" fmla="*/ 429444 w 430940"/>
              <a:gd name="connsiteY2" fmla="*/ 94240 h 95623"/>
              <a:gd name="connsiteX0" fmla="*/ 0 w 431333"/>
              <a:gd name="connsiteY0" fmla="*/ 120248 h 127073"/>
              <a:gd name="connsiteX1" fmla="*/ 214773 w 431333"/>
              <a:gd name="connsiteY1" fmla="*/ 8 h 127073"/>
              <a:gd name="connsiteX2" fmla="*/ 429444 w 431333"/>
              <a:gd name="connsiteY2" fmla="*/ 125983 h 127073"/>
              <a:gd name="connsiteX0" fmla="*/ 0 w 431076"/>
              <a:gd name="connsiteY0" fmla="*/ 132947 h 139686"/>
              <a:gd name="connsiteX1" fmla="*/ 186198 w 431076"/>
              <a:gd name="connsiteY1" fmla="*/ 7 h 139686"/>
              <a:gd name="connsiteX2" fmla="*/ 429444 w 431076"/>
              <a:gd name="connsiteY2" fmla="*/ 138682 h 1396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1076" h="139686">
                <a:moveTo>
                  <a:pt x="0" y="132947"/>
                </a:moveTo>
                <a:cubicBezTo>
                  <a:pt x="47522" y="90340"/>
                  <a:pt x="114624" y="-949"/>
                  <a:pt x="186198" y="7"/>
                </a:cubicBezTo>
                <a:cubicBezTo>
                  <a:pt x="257772" y="963"/>
                  <a:pt x="450747" y="153430"/>
                  <a:pt x="429444" y="138682"/>
                </a:cubicBezTo>
              </a:path>
            </a:pathLst>
          </a:custGeom>
          <a:noFill/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円/楕円 39"/>
          <p:cNvSpPr/>
          <p:nvPr/>
        </p:nvSpPr>
        <p:spPr>
          <a:xfrm>
            <a:off x="7278693" y="5317324"/>
            <a:ext cx="225000" cy="225000"/>
          </a:xfrm>
          <a:prstGeom prst="ellipse">
            <a:avLst/>
          </a:prstGeom>
          <a:solidFill>
            <a:srgbClr val="FFC000">
              <a:alpha val="23137"/>
            </a:srgbClr>
          </a:solidFill>
          <a:ln w="127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テキスト ボックス 40"/>
              <p:cNvSpPr txBox="1"/>
              <p:nvPr/>
            </p:nvSpPr>
            <p:spPr>
              <a:xfrm>
                <a:off x="6764848" y="4617605"/>
                <a:ext cx="57740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+1</m:t>
                      </m:r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1" name="テキスト ボックス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4848" y="4617605"/>
                <a:ext cx="577401" cy="40011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テキスト ボックス 41"/>
              <p:cNvSpPr txBox="1"/>
              <p:nvPr/>
            </p:nvSpPr>
            <p:spPr>
              <a:xfrm>
                <a:off x="6765542" y="5228999"/>
                <a:ext cx="57740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−1</m:t>
                      </m:r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2" name="テキスト ボックス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542" y="5228999"/>
                <a:ext cx="577402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テキスト ボックス 42"/>
          <p:cNvSpPr txBox="1"/>
          <p:nvPr/>
        </p:nvSpPr>
        <p:spPr>
          <a:xfrm>
            <a:off x="5482348" y="3968999"/>
            <a:ext cx="21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cf</a:t>
            </a:r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) Current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64584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3" grpId="0" animBg="1"/>
      <p:bldP spid="24" grpId="0" animBg="1"/>
      <p:bldP spid="25" grpId="0" animBg="1"/>
      <p:bldP spid="26" grpId="0" animBg="1"/>
      <p:bldP spid="28" grpId="0"/>
      <p:bldP spid="29" grpId="0"/>
      <p:bldP spid="30" grpId="0"/>
      <p:bldP spid="37" grpId="0" animBg="1"/>
      <p:bldP spid="38" grpId="0" animBg="1"/>
      <p:bldP spid="39" grpId="0" animBg="1"/>
      <p:bldP spid="40" grpId="0" animBg="1"/>
      <p:bldP spid="41" grpId="0"/>
      <p:bldP spid="42" grpId="0"/>
      <p:bldP spid="4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角丸四角形吹き出し 12"/>
          <p:cNvSpPr/>
          <p:nvPr/>
        </p:nvSpPr>
        <p:spPr>
          <a:xfrm>
            <a:off x="162000" y="1539000"/>
            <a:ext cx="6525000" cy="584775"/>
          </a:xfrm>
          <a:prstGeom prst="wedgeRoundRectCallout">
            <a:avLst>
              <a:gd name="adj1" fmla="val 9606"/>
              <a:gd name="adj2" fmla="val 176834"/>
              <a:gd name="adj3" fmla="val 16667"/>
            </a:avLst>
          </a:prstGeom>
          <a:solidFill>
            <a:srgbClr val="FEE8F9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角丸四角形吹き出し 14"/>
          <p:cNvSpPr/>
          <p:nvPr/>
        </p:nvSpPr>
        <p:spPr>
          <a:xfrm>
            <a:off x="5022000" y="4959226"/>
            <a:ext cx="4050000" cy="1060145"/>
          </a:xfrm>
          <a:prstGeom prst="wedgeRoundRectCallout">
            <a:avLst>
              <a:gd name="adj1" fmla="val -52393"/>
              <a:gd name="adj2" fmla="val -122062"/>
              <a:gd name="adj3" fmla="val 16667"/>
            </a:avLst>
          </a:prstGeom>
          <a:solidFill>
            <a:srgbClr val="FEE8F9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角丸四角形吹き出し 15"/>
          <p:cNvSpPr/>
          <p:nvPr/>
        </p:nvSpPr>
        <p:spPr>
          <a:xfrm>
            <a:off x="349219" y="4942153"/>
            <a:ext cx="3792508" cy="1569660"/>
          </a:xfrm>
          <a:prstGeom prst="wedgeRoundRectCallout">
            <a:avLst>
              <a:gd name="adj1" fmla="val 59277"/>
              <a:gd name="adj2" fmla="val -100989"/>
              <a:gd name="adj3" fmla="val 16667"/>
            </a:avLst>
          </a:prstGeom>
          <a:solidFill>
            <a:srgbClr val="FEE8F9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Physical meaning of our inequality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582000" y="2799000"/>
                <a:ext cx="3132974" cy="1411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ℒ</m:t>
                          </m:r>
                          <m:sSup>
                            <m:sSupPr>
                              <m:ctrlP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  <m:r>
                                    <a:rPr kumimoji="1" lang="en-US" altLang="ja-JP" sz="40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40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40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kumimoji="1" lang="en-US" altLang="ja-JP" sz="40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4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kumimoji="1" lang="en-US" altLang="ja-JP" sz="40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Σ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40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  <m:r>
                        <a:rPr kumimoji="1" lang="en-US" altLang="ja-JP" sz="4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4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</m:oMath>
                  </m:oMathPara>
                </a14:m>
                <a:endParaRPr kumimoji="1" lang="ja-JP" altLang="en-US" sz="4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000" y="2799000"/>
                <a:ext cx="3132974" cy="141141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162000" y="1539000"/>
            <a:ext cx="66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Length between initial and final states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5022000" y="4942153"/>
            <a:ext cx="405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Time-scale of dynamics (</a:t>
            </a:r>
            <a:r>
              <a:rPr kumimoji="1" lang="en-US" altLang="ja-JP" sz="32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cf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 Planck constant)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484219" y="4942153"/>
            <a:ext cx="36575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u="sng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</a:t>
            </a:r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ntropy production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</a:t>
            </a:r>
          </a:p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Cost of quick state transformation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6246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4" grpId="0"/>
      <p:bldP spid="7" grpId="0"/>
      <p:bldP spid="10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en-US" altLang="ja-JP" dirty="0" smtClean="0"/>
              <a:t>Derivation</a:t>
            </a:r>
            <a:r>
              <a:rPr lang="ja-JP" altLang="en-US" dirty="0"/>
              <a:t> </a:t>
            </a:r>
            <a:r>
              <a:rPr lang="en-US" altLang="ja-JP" dirty="0" smtClean="0"/>
              <a:t>(instantaneous quantities)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42059" y="2379318"/>
                <a:ext cx="4837670" cy="10502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′(</m:t>
                                  </m:r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≠</m:t>
                                  </m:r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d>
                                </m:e>
                              </m:nary>
                            </m:e>
                          </m:d>
                        </m:e>
                      </m:nary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59" y="2379318"/>
                <a:ext cx="4837670" cy="1050224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117000" y="3429542"/>
                <a:ext cx="8798102" cy="1183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  <m:sup/>
                        <m:e>
                          <m:rad>
                            <m:radPr>
                              <m:degHide m:val="on"/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radPr>
                            <m:deg/>
                            <m:e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′(≠</m:t>
                                  </m:r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)</m:t>
                                  </m:r>
                                </m:sub>
                                <m:sup/>
                                <m:e>
                                  <m:d>
                                    <m:d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d>
                                  <m:r>
                                    <m:rPr>
                                      <m:brk m:alnAt="7"/>
                                    </m:r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⋅</m:t>
                                  </m:r>
                                  <m:nary>
                                    <m:naryPr>
                                      <m:chr m:val="∑"/>
                                      <m:supHide m:val="on"/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′(≠</m:t>
                                      </m:r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)</m:t>
                                      </m:r>
                                    </m:sub>
                                    <m:sup/>
                                    <m:e>
                                      <m:f>
                                        <m:f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fPr>
                                        <m:num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d>
                                                <m:d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dPr>
                                                <m:e>
                                                  <m:sSub>
                                                    <m:sSub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𝑅</m:t>
                                                      </m:r>
                                                    </m:e>
                                                    <m:sub>
                                                      <m:sSup>
                                                        <m:sSupPr>
                                                          <m:ctrlP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</m:ctrlPr>
                                                        </m:sSupPr>
                                                        <m:e>
                                                          <m: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  <m:t>𝑤</m:t>
                                                          </m:r>
                                                        </m:e>
                                                        <m:sup>
                                                          <m: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  <m:t>′</m:t>
                                                          </m:r>
                                                        </m:sup>
                                                      </m:sSup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𝑤</m:t>
                                                      </m:r>
                                                    </m:sub>
                                                  </m:sSub>
                                                  <m:sSub>
                                                    <m:sSub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𝑃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𝑤</m:t>
                                                      </m:r>
                                                    </m:sub>
                                                  </m:sSub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−</m:t>
                                                  </m:r>
                                                  <m:sSub>
                                                    <m:sSub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𝑅</m:t>
                                                      </m:r>
                                                    </m:e>
                                                    <m:sub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𝑤</m:t>
                                                      </m:r>
                                                      <m:sSup>
                                                        <m:sSupPr>
                                                          <m:ctrlP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</m:ctrlPr>
                                                        </m:sSupPr>
                                                        <m:e>
                                                          <m: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  <m:t>𝑤</m:t>
                                                          </m:r>
                                                        </m:e>
                                                        <m:sup>
                                                          <m: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  <m:t>′</m:t>
                                                          </m:r>
                                                        </m:sup>
                                                      </m:sSup>
                                                    </m:sub>
                                                  </m:sSub>
                                                  <m:sSub>
                                                    <m:sSub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b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𝑃</m:t>
                                                      </m:r>
                                                    </m:e>
                                                    <m:sub>
                                                      <m:sSup>
                                                        <m:sSupPr>
                                                          <m:ctrlP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</m:ctrlPr>
                                                        </m:sSupPr>
                                                        <m:e>
                                                          <m: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  <m:t>𝑤</m:t>
                                                          </m:r>
                                                        </m:e>
                                                        <m:sup>
                                                          <m:r>
                                                            <a:rPr lang="en-US" altLang="ja-JP" sz="2400" i="1">
                                                              <a:latin typeface="Cambria Math"/>
                                                              <a:ea typeface="メイリオ" panose="020B0604030504040204" pitchFamily="50" charset="-128"/>
                                                              <a:cs typeface="メイリオ" panose="020B0604030504040204" pitchFamily="50" charset="-128"/>
                                                            </a:rPr>
                                                            <m:t>′</m:t>
                                                          </m:r>
                                                        </m:sup>
                                                      </m:sSup>
                                                    </m:sub>
                                                  </m:sSub>
                                                </m:e>
                                              </m:d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num>
                                        <m:den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sub>
                                          </m:s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+</m:t>
                                          </m:r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𝑅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  <m:sSub>
                                            <m:sSub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𝑃</m:t>
                                              </m:r>
                                            </m:e>
                                            <m:sub>
                                              <m:sSup>
                                                <m:sSup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′</m:t>
                                                  </m:r>
                                                </m:sup>
                                              </m:sSup>
                                            </m:sub>
                                          </m:sSub>
                                        </m:den>
                                      </m:f>
                                    </m:e>
                                  </m:nary>
                                </m:e>
                              </m:nary>
                            </m:e>
                          </m:rad>
                        </m:e>
                      </m:nary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0" y="3429542"/>
                <a:ext cx="8798102" cy="118352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387000" y="1422053"/>
                <a:ext cx="1636410" cy="1007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  <m:sup/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kumimoji="1" lang="en-US" altLang="ja-JP" sz="24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𝑑</m:t>
                                  </m:r>
                                </m:num>
                                <m:den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𝑑𝑡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1" lang="en-US" altLang="ja-JP" sz="24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000" y="1422053"/>
                <a:ext cx="1636410" cy="100758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141627" y="4765471"/>
                <a:ext cx="7928944" cy="11835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lang="en-US" altLang="ja-JP" sz="24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supHide m:val="on"/>
                              <m:ctrl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′≠</m:t>
                              </m:r>
                              <m: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  <m:sup/>
                            <m:e>
                              <m:d>
                                <m:dPr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en-US" altLang="ja-JP" sz="24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⋅</m:t>
                              </m:r>
                              <m:nary>
                                <m:naryPr>
                                  <m:chr m:val="∑"/>
                                  <m:supHide m:val="on"/>
                                  <m:ctrlP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naryPr>
                                <m:sub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′≠</m:t>
                                  </m:r>
                                  <m:r>
                                    <a:rPr lang="en-US" altLang="ja-JP" sz="24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  <m:sup/>
                                <m:e>
                                  <m:f>
                                    <m:fPr>
                                      <m:ctrlP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fPr>
                                    <m:num>
                                      <m:sSup>
                                        <m:sSup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dPr>
                                            <m:e>
                                              <m:sSub>
                                                <m:sSub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𝑅</m:t>
                                                  </m:r>
                                                </m:e>
                                                <m:sub>
                                                  <m:sSup>
                                                    <m:sSup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p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p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′</m:t>
                                                      </m:r>
                                                    </m:sup>
                                                  </m:sSup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𝑃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</m:sub>
                                              </m:sSub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−</m:t>
                                              </m:r>
                                              <m:sSub>
                                                <m:sSub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𝑅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𝑤</m:t>
                                                  </m:r>
                                                  <m:sSup>
                                                    <m:sSup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p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p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′</m:t>
                                                      </m:r>
                                                    </m:sup>
                                                  </m:sSup>
                                                </m:sub>
                                              </m:sSub>
                                              <m:sSub>
                                                <m:sSubPr>
                                                  <m:ctrlP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</m:ctrlPr>
                                                </m:sSubPr>
                                                <m:e>
                                                  <m:r>
                                                    <a:rPr lang="en-US" altLang="ja-JP" sz="2400" i="1">
                                                      <a:latin typeface="Cambria Math"/>
                                                      <a:ea typeface="メイリオ" panose="020B0604030504040204" pitchFamily="50" charset="-128"/>
                                                      <a:cs typeface="メイリオ" panose="020B0604030504040204" pitchFamily="50" charset="-128"/>
                                                    </a:rPr>
                                                    <m:t>𝑃</m:t>
                                                  </m:r>
                                                </m:e>
                                                <m:sub>
                                                  <m:sSup>
                                                    <m:sSupPr>
                                                      <m:ctrlP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</m:ctrlPr>
                                                    </m:sSupPr>
                                                    <m:e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𝑤</m:t>
                                                      </m:r>
                                                    </m:e>
                                                    <m:sup>
                                                      <m:r>
                                                        <a:rPr lang="en-US" altLang="ja-JP" sz="2400" i="1">
                                                          <a:latin typeface="Cambria Math"/>
                                                          <a:ea typeface="メイリオ" panose="020B0604030504040204" pitchFamily="50" charset="-128"/>
                                                          <a:cs typeface="メイリオ" panose="020B0604030504040204" pitchFamily="50" charset="-128"/>
                                                        </a:rPr>
                                                        <m:t>′</m:t>
                                                      </m:r>
                                                    </m:sup>
                                                  </m:sSup>
                                                </m:sub>
                                              </m:sSub>
                                            </m:e>
                                          </m:d>
                                        </m:e>
                                        <m: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24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+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24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24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den>
                                  </m:f>
                                </m:e>
                              </m:nary>
                            </m:e>
                          </m:nary>
                        </m:e>
                      </m:rad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627" y="4765471"/>
                <a:ext cx="7928944" cy="118352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13103" y="6039000"/>
                <a:ext cx="1324530" cy="5052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240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  <m: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𝜎</m:t>
                          </m:r>
                        </m:e>
                      </m:rad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103" y="6039000"/>
                <a:ext cx="1324530" cy="50520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9181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4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Derivation (time integration)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148551" y="1449000"/>
                <a:ext cx="5236625" cy="13128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ℒ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𝑓</m:t>
                              </m:r>
                            </m:sub>
                          </m:sSub>
                        </m:e>
                      </m:d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  <m:sup/>
                        <m:e>
                          <m:nary>
                            <m:nary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naryPr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0</m:t>
                              </m:r>
                            </m:sub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𝜏</m:t>
                              </m:r>
                            </m:sup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  <m:d>
                                <m:dPr>
                                  <m:begChr m:val="|"/>
                                  <m:endChr m:val="|"/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𝑑</m:t>
                                      </m:r>
                                    </m:num>
                                    <m:den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𝑑𝑡</m:t>
                                      </m:r>
                                    </m:den>
                                  </m:f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551" y="1449000"/>
                <a:ext cx="5236625" cy="131286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2858551" y="2740873"/>
                <a:ext cx="4638449" cy="115640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nary>
                        <m:nary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0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𝜏</m:t>
                          </m:r>
                        </m:sup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  <m:rad>
                            <m:radPr>
                              <m:degHide m:val="on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radPr>
                            <m:deg/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𝜎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𝐴</m:t>
                              </m:r>
                            </m:e>
                          </m:rad>
                        </m:e>
                      </m:nary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𝜏</m:t>
                          </m:r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Σ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〈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〉</m:t>
                          </m:r>
                        </m:e>
                      </m:ra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551" y="2740873"/>
                <a:ext cx="4638449" cy="115640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297000" y="4374000"/>
            <a:ext cx="58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This is the desired result!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3582000" y="5139000"/>
                <a:ext cx="2609496" cy="1160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𝓛</m:t>
                          </m:r>
                          <m:sSup>
                            <m:sSupPr>
                              <m:ctrlP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𝒑</m:t>
                                  </m:r>
                                  <m:r>
                                    <a:rPr kumimoji="1" lang="en-US" altLang="ja-JP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3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𝒑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𝟐</m:t>
                          </m:r>
                          <m:r>
                            <a:rPr kumimoji="1" lang="en-US" altLang="ja-JP" sz="3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𝚺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𝑨</m:t>
                              </m:r>
                            </m:e>
                          </m:d>
                        </m:den>
                      </m:f>
                      <m:r>
                        <a:rPr kumimoji="1" lang="en-US" altLang="ja-JP" sz="32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32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𝝉</m:t>
                      </m:r>
                    </m:oMath>
                  </m:oMathPara>
                </a14:m>
                <a:endParaRPr kumimoji="1" lang="ja-JP" altLang="en-US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2000" y="5139000"/>
                <a:ext cx="2609496" cy="11601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761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44000"/>
            <a:ext cx="8229600" cy="1143000"/>
          </a:xfrm>
        </p:spPr>
        <p:txBody>
          <a:bodyPr/>
          <a:lstStyle/>
          <a:p>
            <a:r>
              <a:rPr lang="en-US" altLang="ja-JP" dirty="0" smtClean="0"/>
              <a:t>Fro systems without detailed-balance condition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6192504" y="1404000"/>
                <a:ext cx="2609496" cy="1160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ℒ</m:t>
                          </m:r>
                          <m:sSup>
                            <m:sSupPr>
                              <m:ctrlPr>
                                <a:rPr kumimoji="1" lang="en-US" altLang="ja-JP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32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Σ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</m:oMath>
                  </m:oMathPara>
                </a14:m>
                <a:endParaRPr kumimoji="1" lang="ja-JP" altLang="en-US" sz="3200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2504" y="1404000"/>
                <a:ext cx="2609496" cy="1160126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テキスト ボックス 3"/>
          <p:cNvSpPr txBox="1"/>
          <p:nvPr/>
        </p:nvSpPr>
        <p:spPr>
          <a:xfrm>
            <a:off x="252000" y="1494000"/>
            <a:ext cx="540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Case with detailed-balance condition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5931650" y="3144332"/>
                <a:ext cx="2915350" cy="1164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0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ℒ</m:t>
                          </m:r>
                          <m:sSup>
                            <m:sSupPr>
                              <m:ctrlPr>
                                <a:rPr kumimoji="1" lang="en-US" altLang="ja-JP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  <m:r>
                                    <a:rPr kumimoji="1" lang="en-US" altLang="ja-JP" sz="32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32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0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HS</m:t>
                              </m:r>
                            </m:sub>
                          </m:sSub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320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𝐴</m:t>
                              </m:r>
                            </m:e>
                          </m:d>
                        </m:den>
                      </m:f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3200" b="0" i="1" smtClean="0">
                          <a:solidFill>
                            <a:schemeClr val="tx1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𝜏</m:t>
                      </m:r>
                    </m:oMath>
                  </m:oMathPara>
                </a14:m>
                <a:endParaRPr kumimoji="1" lang="ja-JP" altLang="en-US" sz="3200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31650" y="3144332"/>
                <a:ext cx="2915350" cy="116435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252000" y="3234332"/>
            <a:ext cx="540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Case without detailed-balance condition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232146" y="5043508"/>
                <a:ext cx="8569800" cy="14946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𝐻𝑆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</a:t>
                </a:r>
                <a:r>
                  <a:rPr kumimoji="1"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Hatano-Sasa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entropy production</a:t>
                </a:r>
              </a:p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(Heat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𝛽</m:t>
                        </m:r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𝑄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sSup>
                          <m:sSupPr>
                            <m:ctrlP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</m:sSub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is replaced by excess heat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sSubSup>
                              <m:sSubSupPr>
                                <m:ctrlP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SupPr>
                              <m:e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𝑝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32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3200" b="0" i="1" smtClean="0"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3200" b="0" i="1" smtClean="0">
                                        <a:latin typeface="Cambria Math" panose="02040503050406030204" pitchFamily="18" charset="0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  <m:sup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𝑠𝑠</m:t>
                                </m:r>
                              </m:sup>
                            </m:sSubSup>
                          </m:num>
                          <m:den>
                            <m:sSubSup>
                              <m:sSubSupPr>
                                <m:ctrlP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SupPr>
                              <m:e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  <m:sup>
                                <m:r>
                                  <a:rPr lang="en-US" altLang="ja-JP" sz="3200" b="0" i="1" smtClean="0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𝑠𝑠</m:t>
                                </m:r>
                              </m:sup>
                            </m:sSubSup>
                          </m:den>
                        </m:f>
                      </m:e>
                    </m:func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146" y="5043508"/>
                <a:ext cx="8569800" cy="1494640"/>
              </a:xfrm>
              <a:prstGeom prst="rect">
                <a:avLst/>
              </a:prstGeom>
              <a:blipFill rotWithShape="0">
                <a:blip r:embed="rId4"/>
                <a:stretch>
                  <a:fillRect l="-1778" t="-4878" b="-81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テキスト ボックス 7"/>
          <p:cNvSpPr txBox="1"/>
          <p:nvPr/>
        </p:nvSpPr>
        <p:spPr>
          <a:xfrm>
            <a:off x="2727000" y="6463596"/>
            <a:ext cx="612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/>
              <a:t>(T</a:t>
            </a:r>
            <a:r>
              <a:rPr lang="en-US" altLang="ja-JP" sz="2000" dirty="0"/>
              <a:t>. </a:t>
            </a:r>
            <a:r>
              <a:rPr lang="en-US" altLang="ja-JP" sz="2000" dirty="0" err="1"/>
              <a:t>Hatano</a:t>
            </a:r>
            <a:r>
              <a:rPr lang="en-US" altLang="ja-JP" sz="2000" dirty="0"/>
              <a:t> and S.-</a:t>
            </a:r>
            <a:r>
              <a:rPr lang="en-US" altLang="ja-JP" sz="2000" dirty="0" err="1"/>
              <a:t>i</a:t>
            </a:r>
            <a:r>
              <a:rPr lang="en-US" altLang="ja-JP" sz="2000" dirty="0"/>
              <a:t>. </a:t>
            </a:r>
            <a:r>
              <a:rPr lang="en-US" altLang="ja-JP" sz="2000" dirty="0" err="1"/>
              <a:t>Sasa</a:t>
            </a:r>
            <a:r>
              <a:rPr lang="en-US" altLang="ja-JP" sz="2000" dirty="0"/>
              <a:t>, </a:t>
            </a:r>
            <a:r>
              <a:rPr lang="en-GB" altLang="ja-JP" sz="2000" dirty="0" smtClean="0"/>
              <a:t>Phys</a:t>
            </a:r>
            <a:r>
              <a:rPr lang="en-GB" altLang="ja-JP" sz="2000" dirty="0"/>
              <a:t>. Rev. Lett. </a:t>
            </a:r>
            <a:r>
              <a:rPr lang="en-GB" altLang="ja-JP" sz="2000" b="1" dirty="0"/>
              <a:t>86</a:t>
            </a:r>
            <a:r>
              <a:rPr lang="en-GB" altLang="ja-JP" sz="2000" dirty="0"/>
              <a:t>, 3463 (2001</a:t>
            </a:r>
            <a:r>
              <a:rPr lang="en-GB" altLang="ja-JP" sz="2000" dirty="0" smtClean="0"/>
              <a:t>))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46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4000"/>
            <a:ext cx="9144000" cy="1143000"/>
          </a:xfrm>
        </p:spPr>
        <p:txBody>
          <a:bodyPr/>
          <a:lstStyle/>
          <a:p>
            <a:r>
              <a:rPr kumimoji="1" lang="en-US" altLang="ja-JP" dirty="0" smtClean="0"/>
              <a:t>What general properties we know?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107504" y="3834000"/>
            <a:ext cx="58005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Thermodynamics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363428" y="4282017"/>
            <a:ext cx="81690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No restriction.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107504" y="4986128"/>
            <a:ext cx="9001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Liner irreversible thermodynamics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63428" y="5493086"/>
            <a:ext cx="852905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Not prohibited even in linear response regime when time-reversal symmetry is broken.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9" name="片側の 2 つの角を丸めた四角形 18"/>
          <p:cNvSpPr/>
          <p:nvPr/>
        </p:nvSpPr>
        <p:spPr>
          <a:xfrm rot="5400000">
            <a:off x="6566392" y="4706933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片側の 2 つの角を丸めた四角形 19"/>
          <p:cNvSpPr/>
          <p:nvPr/>
        </p:nvSpPr>
        <p:spPr>
          <a:xfrm rot="16200000">
            <a:off x="8285748" y="4706932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正方形/長方形 20"/>
          <p:cNvSpPr/>
          <p:nvPr/>
        </p:nvSpPr>
        <p:spPr>
          <a:xfrm>
            <a:off x="7345225" y="4752367"/>
            <a:ext cx="1160965" cy="427693"/>
          </a:xfrm>
          <a:prstGeom prst="rect">
            <a:avLst/>
          </a:prstGeom>
          <a:solidFill>
            <a:schemeClr val="accent3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テキスト ボックス 21"/>
              <p:cNvSpPr txBox="1"/>
              <p:nvPr/>
            </p:nvSpPr>
            <p:spPr>
              <a:xfrm>
                <a:off x="6798391" y="4612270"/>
                <a:ext cx="5352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2" name="テキスト ボックス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8391" y="4612270"/>
                <a:ext cx="535275" cy="707886"/>
              </a:xfrm>
              <a:prstGeom prst="rect">
                <a:avLst/>
              </a:prstGeom>
              <a:blipFill rotWithShape="0">
                <a:blip r:embed="rId2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/>
              <p:cNvSpPr txBox="1"/>
              <p:nvPr/>
            </p:nvSpPr>
            <p:spPr>
              <a:xfrm>
                <a:off x="8490457" y="4632185"/>
                <a:ext cx="5412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テキスト ボックス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90457" y="4632185"/>
                <a:ext cx="541237" cy="707886"/>
              </a:xfrm>
              <a:prstGeom prst="rect">
                <a:avLst/>
              </a:prstGeom>
              <a:blipFill rotWithShape="0">
                <a:blip r:embed="rId3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テキスト ボックス 23"/>
          <p:cNvSpPr txBox="1"/>
          <p:nvPr/>
        </p:nvSpPr>
        <p:spPr>
          <a:xfrm>
            <a:off x="71521" y="3012921"/>
            <a:ext cx="9000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Even such a simple problem has been </a:t>
            </a:r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open problem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!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角丸四角形 24"/>
          <p:cNvSpPr/>
          <p:nvPr/>
        </p:nvSpPr>
        <p:spPr>
          <a:xfrm>
            <a:off x="179512" y="1556792"/>
            <a:ext cx="8856984" cy="1224136"/>
          </a:xfrm>
          <a:prstGeom prst="roundRect">
            <a:avLst/>
          </a:prstGeom>
          <a:solidFill>
            <a:srgbClr val="FFE7FF"/>
          </a:solidFill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179520" y="1628800"/>
            <a:ext cx="88924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Basic problem</a:t>
            </a:r>
          </a:p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Does a finite power engine attain Carnot efficiency?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600544" y="6434880"/>
            <a:ext cx="661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2000" dirty="0"/>
              <a:t>G. </a:t>
            </a:r>
            <a:r>
              <a:rPr lang="en-US" altLang="ja-JP" sz="2000" dirty="0" err="1"/>
              <a:t>Benenti</a:t>
            </a:r>
            <a:r>
              <a:rPr lang="en-US" altLang="ja-JP" sz="2000" dirty="0"/>
              <a:t>, K. Saito, and G. </a:t>
            </a:r>
            <a:r>
              <a:rPr lang="en-US" altLang="ja-JP" sz="2000" dirty="0" err="1" smtClean="0"/>
              <a:t>Casati</a:t>
            </a:r>
            <a:r>
              <a:rPr lang="en-US" altLang="ja-JP" sz="2000" dirty="0" smtClean="0"/>
              <a:t>, PRL 106, </a:t>
            </a:r>
            <a:r>
              <a:rPr lang="en-US" altLang="ja-JP" sz="2000" dirty="0"/>
              <a:t>230602 (2011</a:t>
            </a:r>
            <a:r>
              <a:rPr lang="en-US" altLang="ja-JP" sz="2000" dirty="0" smtClean="0"/>
              <a:t>).)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5642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4" grpId="0"/>
      <p:bldP spid="16" grpId="0"/>
      <p:bldP spid="18" grpId="0"/>
      <p:bldP spid="19" grpId="0" animBg="1"/>
      <p:bldP spid="20" grpId="0" animBg="1"/>
      <p:bldP spid="21" grpId="0" animBg="1"/>
      <p:bldP spid="22" grpId="0"/>
      <p:bldP spid="23" grpId="0"/>
      <p:bldP spid="24" grpId="0"/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42000" y="2124000"/>
            <a:ext cx="8460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66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Part III</a:t>
            </a:r>
          </a:p>
          <a:p>
            <a:r>
              <a:rPr lang="en-US" altLang="ja-JP" sz="66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Maximum efficiency for autonomous engines</a:t>
            </a:r>
            <a:endParaRPr kumimoji="1" lang="ja-JP" altLang="en-US" sz="66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283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グループ化 11"/>
          <p:cNvGrpSpPr/>
          <p:nvPr/>
        </p:nvGrpSpPr>
        <p:grpSpPr>
          <a:xfrm>
            <a:off x="4881655" y="4092268"/>
            <a:ext cx="1585531" cy="1436959"/>
            <a:chOff x="2987824" y="461677"/>
            <a:chExt cx="3446234" cy="3123306"/>
          </a:xfrm>
        </p:grpSpPr>
        <p:pic>
          <p:nvPicPr>
            <p:cNvPr id="13" name="Picture 2" descr="http://www.jst.go.jp/pr/announce/19991126/icons/zu1.jp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205" r="51565" b="22820"/>
            <a:stretch/>
          </p:blipFill>
          <p:spPr bwMode="auto">
            <a:xfrm>
              <a:off x="2987824" y="461677"/>
              <a:ext cx="3446234" cy="31233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正方形/長方形 13"/>
            <p:cNvSpPr/>
            <p:nvPr/>
          </p:nvSpPr>
          <p:spPr>
            <a:xfrm>
              <a:off x="5940152" y="2350487"/>
              <a:ext cx="493906" cy="919472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/>
          </p:nvSpPr>
          <p:spPr>
            <a:xfrm>
              <a:off x="6012160" y="461677"/>
              <a:ext cx="421898" cy="1036818"/>
            </a:xfrm>
            <a:prstGeom prst="rect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440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Maximum efficiency of autonomous engines</a:t>
            </a:r>
            <a:endParaRPr kumimoji="1" lang="ja-JP" altLang="en-US" dirty="0"/>
          </a:p>
        </p:txBody>
      </p:sp>
      <p:pic>
        <p:nvPicPr>
          <p:cNvPr id="3" name="Picture 2" descr="http://ej.iop.org/images/1751-8121/41/31/312003/Full/jpa280646fig0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00" y="3884939"/>
            <a:ext cx="2700000" cy="1632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/>
          <p:cNvSpPr txBox="1"/>
          <p:nvPr/>
        </p:nvSpPr>
        <p:spPr>
          <a:xfrm>
            <a:off x="-24778" y="5747118"/>
            <a:ext cx="35617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(J. M. R. </a:t>
            </a:r>
            <a:r>
              <a:rPr kumimoji="1" lang="en-US" altLang="ja-JP" sz="20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Parrondo</a:t>
            </a:r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&amp; P. </a:t>
            </a:r>
            <a:r>
              <a:rPr kumimoji="1" lang="en-US" altLang="ja-JP" sz="20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Espanol</a:t>
            </a:r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, Am. J. Phys. 64. 1125 (1996))</a:t>
            </a:r>
            <a:endParaRPr kumimoji="1" lang="ja-JP" altLang="en-US" sz="2000" dirty="0" err="1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7000" y="1499340"/>
            <a:ext cx="8955000" cy="1569660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Autonomous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 stationary &amp; not controlled externally.</a:t>
            </a:r>
          </a:p>
          <a:p>
            <a:r>
              <a:rPr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Question: When autonomous engines attain the Carnot efficiency?</a:t>
            </a:r>
            <a:endParaRPr kumimoji="1" lang="ja-JP" altLang="en-US" sz="3200" b="1" dirty="0" smtClean="0">
              <a:solidFill>
                <a:srgbClr val="FF0000"/>
              </a:solidFill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19500" y="3282335"/>
            <a:ext cx="24975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Feynman ratchet</a:t>
            </a:r>
            <a:endParaRPr kumimoji="1" lang="ja-JP" altLang="en-US" sz="24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000" y="3805237"/>
            <a:ext cx="1434655" cy="904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テキスト ボックス 7"/>
          <p:cNvSpPr txBox="1"/>
          <p:nvPr/>
        </p:nvSpPr>
        <p:spPr>
          <a:xfrm>
            <a:off x="3599087" y="3282334"/>
            <a:ext cx="2779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Information engine</a:t>
            </a:r>
            <a:endParaRPr kumimoji="1" lang="ja-JP" altLang="en-US" sz="24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3447000" y="5747118"/>
            <a:ext cx="306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/>
              <a:t>(K. Sekimoto, </a:t>
            </a:r>
            <a:r>
              <a:rPr lang="en-US" altLang="ja-JP" sz="2000" dirty="0" err="1"/>
              <a:t>Physica</a:t>
            </a:r>
            <a:r>
              <a:rPr lang="en-US" altLang="ja-JP" sz="2000" dirty="0"/>
              <a:t> D 205, 242 (</a:t>
            </a:r>
            <a:r>
              <a:rPr lang="en-US" altLang="ja-JP" sz="2000" dirty="0" smtClean="0"/>
              <a:t>2005), NS </a:t>
            </a:r>
            <a:r>
              <a:rPr kumimoji="1" lang="en-US" altLang="ja-JP" sz="2000" dirty="0" smtClean="0"/>
              <a:t>&amp; T. Sagawa, PRE 91, 012130 (2015))</a:t>
            </a:r>
            <a:endParaRPr kumimoji="1" lang="ja-JP" altLang="en-US" sz="2000" dirty="0" smtClean="0"/>
          </a:p>
        </p:txBody>
      </p:sp>
      <p:pic>
        <p:nvPicPr>
          <p:cNvPr id="1026" name="Picture 2" descr="「熱電素子」の画像検索結果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750" y="3699000"/>
            <a:ext cx="238125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テキスト ボックス 9"/>
          <p:cNvSpPr txBox="1"/>
          <p:nvPr/>
        </p:nvSpPr>
        <p:spPr>
          <a:xfrm>
            <a:off x="6642000" y="3282335"/>
            <a:ext cx="23887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Thermoelectricity</a:t>
            </a:r>
            <a:endParaRPr kumimoji="1" lang="ja-JP" altLang="en-US" sz="24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732000" y="5769000"/>
            <a:ext cx="23175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2000" dirty="0"/>
              <a:t>G. D. Mahan and J. O. </a:t>
            </a:r>
            <a:r>
              <a:rPr lang="en-US" altLang="ja-JP" sz="2000" dirty="0" err="1"/>
              <a:t>Sofo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PNAS 93, </a:t>
            </a:r>
            <a:r>
              <a:rPr lang="en-US" altLang="ja-JP" sz="2000" dirty="0"/>
              <a:t>7436 (1996</a:t>
            </a:r>
            <a:r>
              <a:rPr lang="en-US" altLang="ja-JP" sz="2000" dirty="0" smtClean="0"/>
              <a:t>))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7924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99000"/>
            <a:ext cx="9144000" cy="1143000"/>
          </a:xfrm>
        </p:spPr>
        <p:txBody>
          <a:bodyPr/>
          <a:lstStyle/>
          <a:p>
            <a:r>
              <a:rPr kumimoji="1" lang="en-US" altLang="ja-JP" dirty="0" smtClean="0"/>
              <a:t>What is general necessary condition to attain the Carnot efficiency?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07000" y="1494000"/>
                <a:ext cx="8775000" cy="20621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Known results</a:t>
                </a:r>
              </a:p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linear response regime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𝑇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m:rPr>
                        <m:sty m:val="p"/>
                      </m:rPr>
                      <a:rPr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≅0</m:t>
                    </m:r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), tight-coupling</a:t>
                </a:r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condition (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eterminant of Onsager matrix =0) is necessary and sufficient condition.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000" y="1494000"/>
                <a:ext cx="8775000" cy="2062103"/>
              </a:xfrm>
              <a:prstGeom prst="rect">
                <a:avLst/>
              </a:prstGeom>
              <a:blipFill rotWithShape="1">
                <a:blip r:embed="rId2"/>
                <a:stretch>
                  <a:fillRect l="-1807" t="-3846" r="-486" b="-887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315000" y="3665372"/>
                <a:ext cx="8667000" cy="3170099"/>
              </a:xfrm>
              <a:prstGeom prst="rect">
                <a:avLst/>
              </a:prstGeom>
              <a:solidFill>
                <a:srgbClr val="FFFFE5"/>
              </a:solidFill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4000" b="1" dirty="0" smtClean="0">
                    <a:solidFill>
                      <a:srgbClr val="FF0000"/>
                    </a:solidFill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What about general </a:t>
                </a:r>
                <a14:m>
                  <m:oMath xmlns:m="http://schemas.openxmlformats.org/officeDocument/2006/math">
                    <m:r>
                      <a:rPr kumimoji="1" lang="en-US" altLang="ja-JP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𝚫</m:t>
                    </m:r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𝑻</m:t>
                    </m:r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a:rPr kumimoji="1" lang="en-US" altLang="ja-JP" sz="4000" b="1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𝚫</m:t>
                    </m:r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𝝁</m:t>
                    </m:r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&gt;</m:t>
                    </m:r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𝟎</m:t>
                    </m:r>
                  </m:oMath>
                </a14:m>
                <a:r>
                  <a:rPr kumimoji="1" lang="ja-JP" altLang="en-US" sz="40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40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regime (nonlinear regime)?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40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Is there any relation between condition for linear regime and that for nonlinear regime?</a:t>
                </a:r>
                <a:endParaRPr kumimoji="1" lang="ja-JP" altLang="en-US" sz="40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000" y="3665372"/>
                <a:ext cx="8667000" cy="3170099"/>
              </a:xfrm>
              <a:prstGeom prst="rect">
                <a:avLst/>
              </a:prstGeom>
              <a:blipFill rotWithShape="1">
                <a:blip r:embed="rId3"/>
                <a:stretch>
                  <a:fillRect l="-2252" t="-3462" b="-730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0548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Results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447000" y="6039000"/>
            <a:ext cx="4680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N. </a:t>
            </a:r>
            <a:r>
              <a:rPr lang="en-US" altLang="ja-JP" sz="20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Shiraishi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, Phys</a:t>
            </a:r>
            <a:r>
              <a:rPr lang="en-US" altLang="ja-JP" sz="20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. Rev. E 92, 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050101 </a:t>
            </a:r>
            <a:r>
              <a:rPr lang="en-US" altLang="ja-JP" sz="20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(2015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)</a:t>
            </a:r>
          </a:p>
          <a:p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N. </a:t>
            </a:r>
            <a:r>
              <a:rPr lang="en-US" altLang="ja-JP" sz="20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Shiraishi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, Phys</a:t>
            </a:r>
            <a:r>
              <a:rPr lang="en-US" altLang="ja-JP" sz="20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. Rev. E 95, 052128 (2017)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07000" y="1642012"/>
            <a:ext cx="8685000" cy="3539430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 kind of </a:t>
            </a:r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singularity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is necessary to attain the Carnot efficiency in nonlinear regime.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ja-JP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This singularity condition provides different consequences between in </a:t>
            </a:r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small systems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(finite size systems) and in </a:t>
            </a:r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macroscopic systems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(systems in thermodynamic limit).</a:t>
            </a:r>
          </a:p>
        </p:txBody>
      </p:sp>
    </p:spTree>
    <p:extLst>
      <p:ext uri="{BB962C8B-B14F-4D97-AF65-F5344CB8AC3E}">
        <p14:creationId xmlns:p14="http://schemas.microsoft.com/office/powerpoint/2010/main" val="1197234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正方形/長方形 20"/>
          <p:cNvSpPr/>
          <p:nvPr/>
        </p:nvSpPr>
        <p:spPr>
          <a:xfrm>
            <a:off x="297000" y="1449000"/>
            <a:ext cx="8595000" cy="2385000"/>
          </a:xfrm>
          <a:prstGeom prst="rect">
            <a:avLst/>
          </a:prstGeom>
          <a:solidFill>
            <a:srgbClr val="F2F2F2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Classification</a:t>
            </a:r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484" y="3924000"/>
            <a:ext cx="8739515" cy="2391656"/>
          </a:xfrm>
          <a:prstGeom prst="rect">
            <a:avLst/>
          </a:prstGeom>
        </p:spPr>
      </p:pic>
      <p:sp>
        <p:nvSpPr>
          <p:cNvPr id="9" name="片側の 2 つの角を丸めた四角形 8"/>
          <p:cNvSpPr/>
          <p:nvPr/>
        </p:nvSpPr>
        <p:spPr>
          <a:xfrm>
            <a:off x="1962000" y="3079899"/>
            <a:ext cx="5265000" cy="585000"/>
          </a:xfrm>
          <a:prstGeom prst="round2SameRect">
            <a:avLst/>
          </a:prstGeom>
          <a:solidFill>
            <a:srgbClr val="FDD3F4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/>
          <p:cNvGrpSpPr/>
          <p:nvPr/>
        </p:nvGrpSpPr>
        <p:grpSpPr>
          <a:xfrm>
            <a:off x="2280119" y="1514787"/>
            <a:ext cx="4559425" cy="1464295"/>
            <a:chOff x="444736" y="2242330"/>
            <a:chExt cx="8083776" cy="2596168"/>
          </a:xfrm>
        </p:grpSpPr>
        <p:sp>
          <p:nvSpPr>
            <p:cNvPr id="11" name="片側の 2 つの角を丸めた四角形 10"/>
            <p:cNvSpPr/>
            <p:nvPr/>
          </p:nvSpPr>
          <p:spPr>
            <a:xfrm rot="5400000">
              <a:off x="-319198" y="3006264"/>
              <a:ext cx="2596167" cy="1068299"/>
            </a:xfrm>
            <a:prstGeom prst="round2SameRect">
              <a:avLst/>
            </a:prstGeom>
            <a:solidFill>
              <a:srgbClr val="0070C0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片側の 2 つの角を丸めた四角形 11"/>
            <p:cNvSpPr/>
            <p:nvPr/>
          </p:nvSpPr>
          <p:spPr>
            <a:xfrm rot="16200000">
              <a:off x="6670624" y="2980609"/>
              <a:ext cx="2596168" cy="1119609"/>
            </a:xfrm>
            <a:prstGeom prst="round2SameRect">
              <a:avLst/>
            </a:prstGeom>
            <a:solidFill>
              <a:srgbClr val="4BB2FF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右矢印 12"/>
            <p:cNvSpPr/>
            <p:nvPr/>
          </p:nvSpPr>
          <p:spPr>
            <a:xfrm>
              <a:off x="1821589" y="3410803"/>
              <a:ext cx="5278760" cy="540060"/>
            </a:xfrm>
            <a:prstGeom prst="rightArrow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右矢印 13"/>
            <p:cNvSpPr/>
            <p:nvPr/>
          </p:nvSpPr>
          <p:spPr>
            <a:xfrm rot="16200000">
              <a:off x="4142837" y="2956070"/>
              <a:ext cx="786318" cy="596935"/>
            </a:xfrm>
            <a:prstGeom prst="rightArrow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432000" y="1673775"/>
                <a:ext cx="1710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particle bath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000" y="1673775"/>
                <a:ext cx="1710000" cy="1077218"/>
              </a:xfrm>
              <a:prstGeom prst="rect">
                <a:avLst/>
              </a:prstGeom>
              <a:blipFill rotWithShape="1">
                <a:blip r:embed="rId3"/>
                <a:stretch>
                  <a:fillRect l="-9286" t="-7386" r="-7143" b="-187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7047000" y="1673775"/>
                <a:ext cx="1710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particle bath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47000" y="1673775"/>
                <a:ext cx="1710000" cy="1077218"/>
              </a:xfrm>
              <a:prstGeom prst="rect">
                <a:avLst/>
              </a:prstGeom>
              <a:blipFill rotWithShape="1">
                <a:blip r:embed="rId4"/>
                <a:stretch>
                  <a:fillRect l="-8897" t="-7386" r="-7473" b="-187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テキスト ボックス 15"/>
          <p:cNvSpPr txBox="1"/>
          <p:nvPr/>
        </p:nvSpPr>
        <p:spPr>
          <a:xfrm>
            <a:off x="3199500" y="2394307"/>
            <a:ext cx="279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particle current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267000" y="1359000"/>
            <a:ext cx="279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work extraction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3215008" y="3080124"/>
            <a:ext cx="30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single heat bath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テキスト ボックス 19"/>
              <p:cNvSpPr txBox="1"/>
              <p:nvPr/>
            </p:nvSpPr>
            <p:spPr>
              <a:xfrm>
                <a:off x="522000" y="6219225"/>
                <a:ext cx="8370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plot </a:t>
                </a:r>
                <a14:m>
                  <m:oMath xmlns:m="http://schemas.openxmlformats.org/officeDocument/2006/math"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b>
                    </m:sSub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</m:t>
                    </m:r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b>
                    </m:sSub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attaining the 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arnot efficiency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0" name="テキスト ボックス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0" y="6219225"/>
                <a:ext cx="8370000" cy="584775"/>
              </a:xfrm>
              <a:prstGeom prst="rect">
                <a:avLst/>
              </a:prstGeom>
              <a:blipFill rotWithShape="0">
                <a:blip r:embed="rId5"/>
                <a:stretch>
                  <a:fillRect l="-1894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5767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990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Three classes in small and macroscopic engines</a:t>
            </a:r>
            <a:endParaRPr kumimoji="1" lang="ja-JP" altLang="en-US" dirty="0"/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 rotWithShape="1">
          <a:blip r:embed="rId2"/>
          <a:srcRect r="69357"/>
          <a:stretch/>
        </p:blipFill>
        <p:spPr>
          <a:xfrm>
            <a:off x="2568581" y="1449000"/>
            <a:ext cx="1926677" cy="17206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表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3495721"/>
                  </p:ext>
                </p:extLst>
              </p:nvPr>
            </p:nvGraphicFramePr>
            <p:xfrm>
              <a:off x="72000" y="3265015"/>
              <a:ext cx="8954999" cy="294948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400309"/>
                    <a:gridCol w="2169510"/>
                    <a:gridCol w="2315181"/>
                    <a:gridCol w="2069999"/>
                  </a:tblGrid>
                  <a:tr h="70500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When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kumimoji="1" lang="en-US" altLang="ja-JP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400" b="0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m:rPr>
                                      <m:sty m:val="p"/>
                                    </m:rPr>
                                    <a:rPr kumimoji="1" lang="en-US" altLang="ja-JP" sz="2400" b="0" i="0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</a:rPr>
                                    <m:t>Carnot</m:t>
                                  </m:r>
                                </m:sub>
                              </m:sSub>
                            </m:oMath>
                          </a14:m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 is attainable?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Only in linear regime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Within specific pair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Always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70500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Required condition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-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err="1" smtClean="0">
                              <a:solidFill>
                                <a:schemeClr val="tx1"/>
                              </a:solidFill>
                            </a:rPr>
                            <a:t>Indifferentiable</a:t>
                          </a:r>
                          <a:r>
                            <a:rPr kumimoji="1" lang="en-US" altLang="ja-JP" sz="2400" b="0" baseline="0" dirty="0" smtClean="0">
                              <a:solidFill>
                                <a:schemeClr val="tx1"/>
                              </a:solidFill>
                            </a:rPr>
                            <a:t> transition rate or free energy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Delta-function type transition rate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060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Small engine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×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×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5060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Macro engine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表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683495721"/>
                  </p:ext>
                </p:extLst>
              </p:nvPr>
            </p:nvGraphicFramePr>
            <p:xfrm>
              <a:off x="72000" y="3265015"/>
              <a:ext cx="8954999" cy="294948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2400309"/>
                    <a:gridCol w="2169510"/>
                    <a:gridCol w="2315181"/>
                    <a:gridCol w="2069999"/>
                  </a:tblGrid>
                  <a:tr h="822960">
                    <a:tc>
                      <a:txBody>
                        <a:bodyPr/>
                        <a:lstStyle/>
                        <a:p>
                          <a:endParaRPr lang="ja-JP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0">
                          <a:blip r:embed="rId3"/>
                          <a:stretch>
                            <a:fillRect l="-254" t="-5185" r="-274112" b="-27703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Only in linear regime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Within specific pair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Always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118872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Required condition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-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err="1" smtClean="0">
                              <a:solidFill>
                                <a:schemeClr val="tx1"/>
                              </a:solidFill>
                            </a:rPr>
                            <a:t>Indifferentiable</a:t>
                          </a:r>
                          <a:r>
                            <a:rPr kumimoji="1" lang="en-US" altLang="ja-JP" sz="2400" b="0" baseline="0" dirty="0" smtClean="0">
                              <a:solidFill>
                                <a:schemeClr val="tx1"/>
                              </a:solidFill>
                            </a:rPr>
                            <a:t> transition rate or free energy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Delta-function type transition rate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8060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Small engine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×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×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57200">
                    <a:tc>
                      <a:txBody>
                        <a:bodyPr/>
                        <a:lstStyle/>
                        <a:p>
                          <a:r>
                            <a:rPr kumimoji="1" lang="en-US" altLang="ja-JP" sz="2400" b="0" dirty="0" smtClean="0">
                              <a:solidFill>
                                <a:schemeClr val="tx1"/>
                              </a:solidFill>
                            </a:rPr>
                            <a:t>Macro engine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381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kumimoji="1" lang="ja-JP" altLang="en-US" sz="2400" b="0" dirty="0" smtClean="0">
                              <a:solidFill>
                                <a:schemeClr val="tx1"/>
                              </a:solidFill>
                            </a:rPr>
                            <a:t>〇</a:t>
                          </a:r>
                          <a:endParaRPr kumimoji="1" lang="ja-JP" altLang="en-US" sz="2400" b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5" name="図 4"/>
          <p:cNvPicPr>
            <a:picLocks noChangeAspect="1"/>
          </p:cNvPicPr>
          <p:nvPr/>
        </p:nvPicPr>
        <p:blipFill rotWithShape="1">
          <a:blip r:embed="rId2"/>
          <a:srcRect l="32484" r="35032"/>
          <a:stretch/>
        </p:blipFill>
        <p:spPr>
          <a:xfrm>
            <a:off x="4752000" y="1449001"/>
            <a:ext cx="2042429" cy="172063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 rotWithShape="1">
          <a:blip r:embed="rId2"/>
          <a:srcRect l="67079"/>
          <a:stretch/>
        </p:blipFill>
        <p:spPr>
          <a:xfrm>
            <a:off x="6867000" y="1465015"/>
            <a:ext cx="2069882" cy="1720631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269000" y="6446499"/>
            <a:ext cx="787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N. </a:t>
            </a:r>
            <a:r>
              <a:rPr lang="en-US" altLang="ja-JP" sz="20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Shiraishi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, Phys</a:t>
            </a:r>
            <a:r>
              <a:rPr lang="en-US" altLang="ja-JP" sz="20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. Rev. E 92, 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050101 </a:t>
            </a:r>
            <a:r>
              <a:rPr lang="en-US" altLang="ja-JP" sz="20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(2015</a:t>
            </a:r>
            <a:r>
              <a:rPr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), Phys</a:t>
            </a:r>
            <a:r>
              <a:rPr lang="en-US" altLang="ja-JP" sz="20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. Rev. E 95, 052128 (2017)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7089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Summary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07000" y="1539000"/>
            <a:ext cx="882000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Trade-off between heat flux and entropy production rate is obtained: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Using this, power-efficiency trade-off is obtained:</a:t>
            </a:r>
          </a:p>
          <a:p>
            <a:pPr marL="457200" indent="-457200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endParaRPr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Entropy production also bounds the speed of state transformation</a:t>
            </a:r>
            <a:endParaRPr kumimoji="1" lang="en-US" altLang="ja-JP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3154593" y="2484000"/>
                <a:ext cx="2304477" cy="711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</m:d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ad>
                        <m:radPr>
                          <m:degHide m:val="on"/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radPr>
                        <m:deg/>
                        <m:e>
                          <m:r>
                            <a:rPr kumimoji="1" lang="en-US" altLang="ja-JP" sz="3600" b="1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𝚯</m:t>
                          </m:r>
                          <m:r>
                            <a:rPr lang="en-US" altLang="ja-JP" sz="3600" b="1" i="1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𝝈</m:t>
                          </m:r>
                        </m:e>
                      </m:rad>
                    </m:oMath>
                  </m:oMathPara>
                </a14:m>
                <a:endParaRPr kumimoji="1" lang="ja-JP" altLang="en-US" sz="36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4593" y="2484000"/>
                <a:ext cx="2304477" cy="711670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614349" y="3630495"/>
                <a:ext cx="4196854" cy="11294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𝑾</m:t>
                          </m:r>
                        </m:num>
                        <m:den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𝝉</m:t>
                          </m:r>
                        </m:den>
                      </m:f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acc>
                        <m:accPr>
                          <m:chr m:val="̅"/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36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𝚯</m:t>
                          </m:r>
                        </m:e>
                      </m:acc>
                      <m:sSub>
                        <m:sSubPr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𝜷</m:t>
                          </m:r>
                        </m:e>
                        <m:sub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𝑳</m:t>
                          </m:r>
                        </m:sub>
                      </m:sSub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𝜼</m:t>
                          </m:r>
                        </m:e>
                        <m:sub>
                          <m:r>
                            <a:rPr kumimoji="1" lang="en-US" altLang="ja-JP" sz="36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𝑪</m:t>
                          </m:r>
                        </m:sub>
                      </m:sSub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36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36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4349" y="3630495"/>
                <a:ext cx="4196854" cy="1129476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3312252" y="5697874"/>
                <a:ext cx="2609496" cy="116012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𝓛</m:t>
                          </m:r>
                          <m:sSup>
                            <m:sSupPr>
                              <m:ctrlP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𝒑</m:t>
                                  </m:r>
                                  <m:r>
                                    <a:rPr kumimoji="1" lang="en-US" altLang="ja-JP" sz="32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,</m:t>
                                  </m:r>
                                  <m:sSup>
                                    <m:sSupPr>
                                      <m:ctrlPr>
                                        <a:rPr kumimoji="1" lang="en-US" altLang="ja-JP" sz="3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kumimoji="1" lang="en-US" altLang="ja-JP" sz="3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𝒑</m:t>
                                      </m:r>
                                    </m:e>
                                    <m:sup>
                                      <m:r>
                                        <a:rPr kumimoji="1" lang="en-US" altLang="ja-JP" sz="32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𝟐</m:t>
                          </m:r>
                          <m:r>
                            <a:rPr kumimoji="1" lang="en-US" altLang="ja-JP" sz="3200" b="1" i="0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𝚺</m:t>
                          </m:r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𝑨</m:t>
                              </m:r>
                            </m:e>
                          </m:d>
                        </m:den>
                      </m:f>
                      <m:r>
                        <a:rPr kumimoji="1" lang="en-US" altLang="ja-JP" sz="32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r>
                        <a:rPr kumimoji="1" lang="en-US" altLang="ja-JP" sz="3200" b="1" i="1" smtClean="0">
                          <a:solidFill>
                            <a:srgbClr val="FF0000"/>
                          </a:solidFill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𝝉</m:t>
                      </m:r>
                    </m:oMath>
                  </m:oMathPara>
                </a14:m>
                <a:endParaRPr kumimoji="1" lang="ja-JP" altLang="en-US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252" y="5697874"/>
                <a:ext cx="2609496" cy="1160126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テキスト ボックス 6"/>
          <p:cNvSpPr txBox="1"/>
          <p:nvPr/>
        </p:nvSpPr>
        <p:spPr>
          <a:xfrm>
            <a:off x="6811482" y="5886314"/>
            <a:ext cx="16757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800" dirty="0" smtClean="0">
                <a:solidFill>
                  <a:srgbClr val="FF00FF"/>
                </a:solidFill>
                <a:latin typeface="Jokerman" panose="04090605060D06020702" pitchFamily="82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END</a:t>
            </a:r>
            <a:endParaRPr kumimoji="1" lang="ja-JP" altLang="en-US" sz="4800" dirty="0" smtClean="0">
              <a:solidFill>
                <a:srgbClr val="FF00FF"/>
              </a:solidFill>
              <a:latin typeface="Jokerman" panose="04090605060D06020702" pitchFamily="82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9128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6517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Bound </a:t>
            </a:r>
            <a:r>
              <a:rPr lang="en-US" altLang="ja-JP" dirty="0" smtClean="0"/>
              <a:t>for non-Markovian engine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564221" y="1811574"/>
                <a:ext cx="6015558" cy="158947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sSub>
                        <m:sSubPr>
                          <m:ctrlPr>
                            <a:rPr kumimoji="1" lang="en-US" altLang="ja-JP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𝜼</m:t>
                          </m:r>
                        </m:e>
                        <m:sub>
                          <m:r>
                            <a:rPr kumimoji="1" lang="en-US" altLang="ja-JP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𝑪</m:t>
                          </m:r>
                        </m:sub>
                      </m:sSub>
                      <m:r>
                        <a:rPr kumimoji="1" lang="en-US" altLang="ja-JP" sz="3200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f>
                        <m:fPr>
                          <m:ctrlPr>
                            <a:rPr kumimoji="1" lang="en-US" altLang="ja-JP" sz="32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ja-JP" sz="32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𝑸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𝑳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𝟐</m:t>
                              </m:r>
                            </m:sup>
                          </m:sSup>
                          <m:r>
                            <a:rPr kumimoji="1" lang="en-US" altLang="ja-JP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  </m:t>
                          </m:r>
                        </m:num>
                        <m:den>
                          <m:r>
                            <a:rPr kumimoji="1" lang="en-US" altLang="ja-JP" sz="3200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𝟖</m:t>
                          </m:r>
                          <m:sSub>
                            <m:sSub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𝜷</m:t>
                              </m:r>
                            </m:e>
                            <m:sub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𝑳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𝑸</m:t>
                              </m:r>
                            </m:e>
                            <m:sub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𝑯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𝒋</m:t>
                              </m:r>
                            </m:e>
                            <m:sub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𝒎𝒂𝒙</m:t>
                              </m:r>
                            </m:sub>
                          </m:sSub>
                          <m:sSup>
                            <m:sSupPr>
                              <m:ctrlP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3200" b="1" i="1" smtClean="0">
                                      <a:solidFill>
                                        <a:schemeClr val="tx1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kumimoji="1" lang="en-US" altLang="ja-JP" sz="32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kumimoji="1" lang="en-US" altLang="ja-JP" sz="3200" b="1" i="0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𝟐𝐯</m:t>
                                      </m:r>
                                      <m:r>
                                        <a:rPr kumimoji="1" lang="en-US" altLang="ja-JP" sz="32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𝝉</m:t>
                                      </m:r>
                                    </m:num>
                                    <m:den>
                                      <m:r>
                                        <a:rPr kumimoji="1" lang="en-US" altLang="ja-JP" sz="3200" b="1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𝝁</m:t>
                                      </m:r>
                                    </m:den>
                                  </m:f>
                                  <m:r>
                                    <a:rPr kumimoji="1" lang="en-US" altLang="ja-JP" sz="32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+</m:t>
                                  </m:r>
                                  <m:r>
                                    <a:rPr kumimoji="1" lang="en-US" altLang="ja-JP" sz="3200" b="1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𝐂</m:t>
                                  </m:r>
                                </m:e>
                              </m:d>
                            </m:e>
                            <m:sup>
                              <m:r>
                                <a:rPr kumimoji="1" lang="en-US" altLang="ja-JP" sz="3200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𝑫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kumimoji="1" lang="ja-JP" altLang="en-US" sz="3200" b="1" dirty="0" smtClean="0">
                  <a:solidFill>
                    <a:schemeClr val="tx1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4221" y="1811574"/>
                <a:ext cx="6015558" cy="1589474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角丸四角形 3"/>
          <p:cNvSpPr/>
          <p:nvPr/>
        </p:nvSpPr>
        <p:spPr>
          <a:xfrm>
            <a:off x="1564221" y="1629000"/>
            <a:ext cx="6157779" cy="193500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117000" y="5726782"/>
                <a:ext cx="92448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 slower process (large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𝜏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 have better efficiency.</a:t>
                </a:r>
                <a:endParaRPr kumimoji="1" lang="en-US" altLang="ja-JP" sz="3200" b="0" i="1" dirty="0" smtClean="0">
                  <a:latin typeface="Cambria Math" panose="02040503050406030204" pitchFamily="18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 larger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𝑄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implies worse efficiency.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0" y="5726782"/>
                <a:ext cx="9244800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1516" t="-6780" b="-180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1474774" y="3580750"/>
                <a:ext cx="6711646" cy="15224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ja-JP" altLang="en-US" sz="24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</a:t>
                </a:r>
                <a14:m>
                  <m:oMath xmlns:m="http://schemas.openxmlformats.org/officeDocument/2006/math">
                    <m:r>
                      <a:rPr lang="ja-JP" altLang="en-US" sz="24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　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𝜏</m:t>
                    </m:r>
                  </m:oMath>
                </a14:m>
                <a:r>
                  <a:rPr kumimoji="1" lang="ja-JP" altLang="en-US" sz="2400" b="0" i="1" dirty="0" smtClean="0">
                    <a:latin typeface="Cambria Math" panose="02040503050406030204" pitchFamily="18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24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time-interval of a cycle</a:t>
                </a:r>
              </a:p>
              <a:p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𝑣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𝐶</m:t>
                    </m:r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constants came from </a:t>
                </a:r>
                <a:r>
                  <a:rPr kumimoji="1" lang="en-US" altLang="ja-JP" sz="24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Lieb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-Robinson</a:t>
                </a:r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bound</a:t>
                </a:r>
              </a:p>
              <a:p>
                <a:r>
                  <a:rPr kumimoji="1" lang="en-US" altLang="ja-JP" sz="24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maximum Fisher information per unit volume</a:t>
                </a:r>
              </a:p>
              <a:p>
                <a:r>
                  <a:rPr kumimoji="1" lang="ja-JP" altLang="en-US" sz="24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  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𝐷</m:t>
                    </m:r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spatial dimension</a:t>
                </a:r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4774" y="3580750"/>
                <a:ext cx="6711646" cy="1522404"/>
              </a:xfrm>
              <a:prstGeom prst="rect">
                <a:avLst/>
              </a:prstGeom>
              <a:blipFill rotWithShape="0">
                <a:blip r:embed="rId4"/>
                <a:stretch>
                  <a:fillRect l="-1181" t="-4800" r="-1726" b="-120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46042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424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/>
          <a:lstStyle/>
          <a:p>
            <a:r>
              <a:rPr lang="en-US" altLang="ja-JP" dirty="0" smtClean="0"/>
              <a:t>Concrete models (in linear regime)…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07504" y="1556792"/>
            <a:ext cx="65527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With magnetic field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79512" y="2141567"/>
            <a:ext cx="6858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K. </a:t>
            </a:r>
            <a:r>
              <a:rPr lang="en-US" altLang="ja-JP" dirty="0" err="1"/>
              <a:t>Brandner</a:t>
            </a:r>
            <a:r>
              <a:rPr lang="en-US" altLang="ja-JP" dirty="0"/>
              <a:t>, K. Saito, and U. Seifert, PRL 110, 070603 (2013).</a:t>
            </a:r>
          </a:p>
          <a:p>
            <a:r>
              <a:rPr lang="en-US" altLang="ja-JP" dirty="0"/>
              <a:t>V. Balachandran, G. </a:t>
            </a:r>
            <a:r>
              <a:rPr lang="en-US" altLang="ja-JP" dirty="0" err="1"/>
              <a:t>Beneti</a:t>
            </a:r>
            <a:r>
              <a:rPr lang="en-US" altLang="ja-JP" dirty="0"/>
              <a:t>, and G. </a:t>
            </a:r>
            <a:r>
              <a:rPr lang="en-US" altLang="ja-JP" dirty="0" err="1"/>
              <a:t>Casati</a:t>
            </a:r>
            <a:r>
              <a:rPr lang="en-US" altLang="ja-JP" dirty="0"/>
              <a:t>, PRB 87, 165419 (2013).</a:t>
            </a:r>
          </a:p>
          <a:p>
            <a:r>
              <a:rPr lang="en-US" altLang="ja-JP" dirty="0" smtClean="0"/>
              <a:t>J</a:t>
            </a:r>
            <a:r>
              <a:rPr lang="en-US" altLang="ja-JP" dirty="0"/>
              <a:t>. Stark, </a:t>
            </a:r>
            <a:r>
              <a:rPr lang="en-US" altLang="ja-JP" i="1" dirty="0"/>
              <a:t>et.al</a:t>
            </a:r>
            <a:r>
              <a:rPr lang="en-US" altLang="ja-JP" dirty="0" smtClean="0"/>
              <a:t>. PRL</a:t>
            </a:r>
            <a:r>
              <a:rPr lang="en-US" altLang="ja-JP" dirty="0"/>
              <a:t> 112, 140601 (2014</a:t>
            </a:r>
            <a:r>
              <a:rPr lang="en-US" altLang="ja-JP" dirty="0" smtClean="0"/>
              <a:t>).</a:t>
            </a:r>
          </a:p>
          <a:p>
            <a:r>
              <a:rPr lang="en-US" altLang="ja-JP" dirty="0" smtClean="0"/>
              <a:t>B. </a:t>
            </a:r>
            <a:r>
              <a:rPr lang="en-US" altLang="ja-JP" dirty="0" err="1" smtClean="0"/>
              <a:t>Sothmann</a:t>
            </a:r>
            <a:r>
              <a:rPr lang="en-US" altLang="ja-JP" dirty="0" smtClean="0"/>
              <a:t>, R. Sanchez, and A. Jordan, EPL 107, 47003 (2014).</a:t>
            </a:r>
          </a:p>
          <a:p>
            <a:r>
              <a:rPr lang="en-US" altLang="ja-JP" dirty="0" smtClean="0"/>
              <a:t>K. Yamamoto, et.al., PRB </a:t>
            </a:r>
            <a:r>
              <a:rPr lang="en-US" altLang="ja-JP" dirty="0"/>
              <a:t> 94, 121402(R) </a:t>
            </a:r>
            <a:r>
              <a:rPr lang="en-US" altLang="ja-JP" dirty="0" smtClean="0"/>
              <a:t>(2016).</a:t>
            </a:r>
            <a:endParaRPr lang="en-US" altLang="ja-JP" dirty="0"/>
          </a:p>
          <a:p>
            <a:endParaRPr lang="en-US" altLang="ja-JP" dirty="0"/>
          </a:p>
          <a:p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7504" y="3645024"/>
            <a:ext cx="676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Time asymmetric </a:t>
            </a:r>
            <a:r>
              <a:rPr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</a:t>
            </a:r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peration</a:t>
            </a:r>
          </a:p>
        </p:txBody>
      </p:sp>
      <p:sp>
        <p:nvSpPr>
          <p:cNvPr id="6" name="正方形/長方形 5"/>
          <p:cNvSpPr/>
          <p:nvPr/>
        </p:nvSpPr>
        <p:spPr>
          <a:xfrm>
            <a:off x="179512" y="4228640"/>
            <a:ext cx="65527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K. </a:t>
            </a:r>
            <a:r>
              <a:rPr lang="en-US" altLang="ja-JP" dirty="0" err="1"/>
              <a:t>Brandner</a:t>
            </a:r>
            <a:r>
              <a:rPr lang="en-US" altLang="ja-JP" dirty="0"/>
              <a:t>, K. Saito, and U. </a:t>
            </a:r>
            <a:r>
              <a:rPr lang="en-US" altLang="ja-JP" dirty="0" smtClean="0"/>
              <a:t>Seifert, PRX 5, 031019 </a:t>
            </a:r>
            <a:r>
              <a:rPr lang="en-US" altLang="ja-JP" dirty="0"/>
              <a:t>(2015</a:t>
            </a:r>
            <a:r>
              <a:rPr lang="en-US" altLang="ja-JP" dirty="0" smtClean="0"/>
              <a:t>).</a:t>
            </a:r>
          </a:p>
          <a:p>
            <a:r>
              <a:rPr lang="en-US" altLang="ja-JP" dirty="0"/>
              <a:t>K. </a:t>
            </a:r>
            <a:r>
              <a:rPr lang="en-US" altLang="ja-JP" dirty="0" err="1"/>
              <a:t>Proesmans</a:t>
            </a:r>
            <a:r>
              <a:rPr lang="en-US" altLang="ja-JP" dirty="0"/>
              <a:t> and C. Van den </a:t>
            </a:r>
            <a:r>
              <a:rPr lang="en-US" altLang="ja-JP" dirty="0" err="1"/>
              <a:t>Broeck</a:t>
            </a:r>
            <a:r>
              <a:rPr lang="en-US" altLang="ja-JP" dirty="0"/>
              <a:t>, </a:t>
            </a:r>
            <a:r>
              <a:rPr lang="en-US" altLang="ja-JP" dirty="0" smtClean="0"/>
              <a:t>PRL 115, </a:t>
            </a:r>
            <a:r>
              <a:rPr lang="en-US" altLang="ja-JP" dirty="0"/>
              <a:t>090601 (2015).</a:t>
            </a:r>
            <a:endParaRPr lang="ja-JP" alt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3523" y="3573016"/>
            <a:ext cx="2100965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正方形/長方形 8"/>
          <p:cNvSpPr/>
          <p:nvPr/>
        </p:nvSpPr>
        <p:spPr>
          <a:xfrm>
            <a:off x="804550" y="5071641"/>
            <a:ext cx="7073626" cy="1162769"/>
          </a:xfrm>
          <a:prstGeom prst="rect">
            <a:avLst/>
          </a:prstGeom>
          <a:solidFill>
            <a:srgbClr val="FFFFB7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55576" y="5157192"/>
            <a:ext cx="727280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Within these models in linear regime, Carnot efficiency implies zero power!</a:t>
            </a:r>
            <a:endParaRPr kumimoji="1" lang="en-US" altLang="ja-JP" sz="3200" b="1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412776"/>
            <a:ext cx="259228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0318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144000"/>
            <a:ext cx="9387000" cy="1143000"/>
          </a:xfrm>
        </p:spPr>
        <p:txBody>
          <a:bodyPr/>
          <a:lstStyle/>
          <a:p>
            <a:r>
              <a:rPr kumimoji="1" lang="en-US" altLang="ja-JP" dirty="0" smtClean="0"/>
              <a:t>Previous studies on power and efficiency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72000" y="3474225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Overdamped Langevin syste</a:t>
            </a:r>
            <a:r>
              <a:rPr lang="en-US" altLang="ja-JP" sz="3200" b="1" u="sng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</a:t>
            </a:r>
            <a:endParaRPr kumimoji="1" lang="ja-JP" altLang="en-US" sz="3200" b="1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テキスト ボックス 3"/>
          <p:cNvSpPr txBox="1"/>
          <p:nvPr/>
        </p:nvSpPr>
        <p:spPr>
          <a:xfrm>
            <a:off x="72000" y="1359000"/>
            <a:ext cx="57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u="sng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Endoreversible</a:t>
            </a:r>
            <a:r>
              <a:rPr kumimoji="1" lang="en-US" altLang="ja-JP" sz="3200" b="1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thermodynamics</a:t>
            </a:r>
            <a:endParaRPr kumimoji="1" lang="ja-JP" altLang="en-US" sz="3200" b="1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773" y="1628999"/>
            <a:ext cx="2503288" cy="148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テキスト ボックス 4"/>
          <p:cNvSpPr txBox="1"/>
          <p:nvPr/>
        </p:nvSpPr>
        <p:spPr>
          <a:xfrm>
            <a:off x="207000" y="1943775"/>
            <a:ext cx="5445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F. L. Curzon and B. Ahlborn, </a:t>
            </a:r>
            <a:r>
              <a:rPr lang="en-US" altLang="ja-JP" dirty="0" smtClean="0"/>
              <a:t>Am</a:t>
            </a:r>
            <a:r>
              <a:rPr lang="en-US" altLang="ja-JP" dirty="0"/>
              <a:t>. J. Phys. </a:t>
            </a:r>
            <a:r>
              <a:rPr lang="en-US" altLang="ja-JP" dirty="0" smtClean="0"/>
              <a:t>43, </a:t>
            </a:r>
            <a:r>
              <a:rPr lang="en-US" altLang="ja-JP" dirty="0"/>
              <a:t>22 (1975</a:t>
            </a:r>
            <a:r>
              <a:rPr lang="en-US" altLang="ja-JP" dirty="0" smtClean="0"/>
              <a:t>).</a:t>
            </a:r>
          </a:p>
          <a:p>
            <a:r>
              <a:rPr lang="en-US" altLang="ja-JP" dirty="0" smtClean="0"/>
              <a:t>P. </a:t>
            </a:r>
            <a:r>
              <a:rPr lang="en-US" altLang="ja-JP" dirty="0" err="1" smtClean="0"/>
              <a:t>Salamon</a:t>
            </a:r>
            <a:r>
              <a:rPr lang="en-US" altLang="ja-JP" dirty="0" smtClean="0"/>
              <a:t> and R. S. Berry, PRL 51, 1127 (1983).</a:t>
            </a:r>
          </a:p>
          <a:p>
            <a:r>
              <a:rPr kumimoji="1" lang="en-US" altLang="ja-JP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B. Anderson, et.al., Acc. Chem. Res. 17, 266 (1984).</a:t>
            </a:r>
          </a:p>
          <a:p>
            <a:r>
              <a:rPr lang="en-US" altLang="ja-JP" dirty="0"/>
              <a:t>M. </a:t>
            </a:r>
            <a:r>
              <a:rPr lang="en-US" altLang="ja-JP" dirty="0" smtClean="0"/>
              <a:t>Esposito, et.al., PRL 105, </a:t>
            </a:r>
            <a:r>
              <a:rPr lang="en-US" altLang="ja-JP" dirty="0"/>
              <a:t>150603 (2010).</a:t>
            </a:r>
            <a:endParaRPr kumimoji="1" lang="ja-JP" altLang="en-US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07000" y="4035015"/>
            <a:ext cx="603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K. Sekimoto and S.-</a:t>
            </a:r>
            <a:r>
              <a:rPr lang="en-US" altLang="ja-JP" dirty="0" err="1"/>
              <a:t>i</a:t>
            </a:r>
            <a:r>
              <a:rPr lang="en-US" altLang="ja-JP" dirty="0"/>
              <a:t>. </a:t>
            </a:r>
            <a:r>
              <a:rPr lang="en-US" altLang="ja-JP" dirty="0" err="1"/>
              <a:t>Sasa</a:t>
            </a:r>
            <a:r>
              <a:rPr lang="en-US" altLang="ja-JP" dirty="0"/>
              <a:t>, </a:t>
            </a:r>
            <a:r>
              <a:rPr lang="en-US" altLang="ja-JP" dirty="0" smtClean="0"/>
              <a:t>J</a:t>
            </a:r>
            <a:r>
              <a:rPr lang="en-US" altLang="ja-JP" dirty="0"/>
              <a:t>. Phys. Soc. </a:t>
            </a:r>
            <a:r>
              <a:rPr lang="en-US" altLang="ja-JP" dirty="0" err="1"/>
              <a:t>Jpn</a:t>
            </a:r>
            <a:r>
              <a:rPr lang="en-US" altLang="ja-JP" dirty="0"/>
              <a:t>. </a:t>
            </a:r>
            <a:r>
              <a:rPr lang="en-US" altLang="ja-JP" dirty="0" smtClean="0"/>
              <a:t>66, </a:t>
            </a:r>
            <a:r>
              <a:rPr lang="en-US" altLang="ja-JP" dirty="0"/>
              <a:t>3326 (1997</a:t>
            </a:r>
            <a:r>
              <a:rPr lang="en-US" altLang="ja-JP" dirty="0" smtClean="0"/>
              <a:t>).</a:t>
            </a:r>
          </a:p>
          <a:p>
            <a:r>
              <a:rPr lang="en-US" altLang="ja-JP" dirty="0"/>
              <a:t>E. </a:t>
            </a:r>
            <a:r>
              <a:rPr lang="en-US" altLang="ja-JP" dirty="0" err="1" smtClean="0"/>
              <a:t>Aurell</a:t>
            </a:r>
            <a:r>
              <a:rPr lang="en-US" altLang="ja-JP" dirty="0" smtClean="0"/>
              <a:t>, et.al., </a:t>
            </a:r>
            <a:r>
              <a:rPr lang="en-US" altLang="ja-JP" dirty="0"/>
              <a:t>J. Stat. Phys. </a:t>
            </a:r>
            <a:r>
              <a:rPr lang="en-US" altLang="ja-JP" dirty="0" smtClean="0"/>
              <a:t>147, </a:t>
            </a:r>
            <a:r>
              <a:rPr lang="en-US" altLang="ja-JP" dirty="0"/>
              <a:t>487 (2012).</a:t>
            </a:r>
            <a:endParaRPr kumimoji="1" lang="ja-JP" altLang="en-US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7973" y="3896217"/>
            <a:ext cx="3195638" cy="92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テキスト ボックス 6"/>
          <p:cNvSpPr txBox="1"/>
          <p:nvPr/>
        </p:nvSpPr>
        <p:spPr>
          <a:xfrm>
            <a:off x="477000" y="5184000"/>
            <a:ext cx="8145000" cy="156966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n-US" altLang="ja-JP" sz="3200" b="1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Problems in these results</a:t>
            </a:r>
            <a:endParaRPr kumimoji="1" lang="en-US" altLang="ja-JP" sz="3200" b="1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Model specific.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Most cases are in linear response regime.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02527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511" y="188640"/>
            <a:ext cx="8784975" cy="1143000"/>
          </a:xfrm>
        </p:spPr>
        <p:txBody>
          <a:bodyPr/>
          <a:lstStyle/>
          <a:p>
            <a:r>
              <a:rPr kumimoji="1" lang="en-US" altLang="ja-JP" dirty="0" smtClean="0"/>
              <a:t>Linear irreversible thermodynamics</a:t>
            </a:r>
            <a:endParaRPr kumimoji="1" lang="ja-JP" altLang="en-US" dirty="0"/>
          </a:p>
        </p:txBody>
      </p:sp>
      <p:sp>
        <p:nvSpPr>
          <p:cNvPr id="5" name="片側の 2 つの角を丸めた四角形 4"/>
          <p:cNvSpPr/>
          <p:nvPr/>
        </p:nvSpPr>
        <p:spPr>
          <a:xfrm rot="5400000">
            <a:off x="6295774" y="1731737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片側の 2 つの角を丸めた四角形 5"/>
          <p:cNvSpPr/>
          <p:nvPr/>
        </p:nvSpPr>
        <p:spPr>
          <a:xfrm rot="16200000">
            <a:off x="8015130" y="1731736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7074607" y="1777171"/>
            <a:ext cx="1160965" cy="427693"/>
          </a:xfrm>
          <a:prstGeom prst="rect">
            <a:avLst/>
          </a:prstGeom>
          <a:solidFill>
            <a:schemeClr val="accent3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6527773" y="1637074"/>
                <a:ext cx="5352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773" y="1637074"/>
                <a:ext cx="535275" cy="707886"/>
              </a:xfrm>
              <a:prstGeom prst="rect">
                <a:avLst/>
              </a:prstGeom>
              <a:blipFill rotWithShape="1">
                <a:blip r:embed="rId3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8219839" y="1656989"/>
                <a:ext cx="5412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9839" y="1656989"/>
                <a:ext cx="541237" cy="707886"/>
              </a:xfrm>
              <a:prstGeom prst="rect">
                <a:avLst/>
              </a:prstGeom>
              <a:blipFill rotWithShape="1">
                <a:blip r:embed="rId4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179512" y="1909777"/>
                <a:ext cx="8784974" cy="1609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Ex) Thermoelectric transport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heat flux</a:t>
                </a:r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　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𝐹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:temperature difference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particle flux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𝐹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chemical potential difference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</a:t>
                </a:r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1909777"/>
                <a:ext cx="8784974" cy="1609223"/>
              </a:xfrm>
              <a:prstGeom prst="rect">
                <a:avLst/>
              </a:prstGeom>
              <a:blipFill rotWithShape="0">
                <a:blip r:embed="rId5"/>
                <a:stretch>
                  <a:fillRect l="-1734" t="-4924" b="-947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テキスト ボックス 13"/>
              <p:cNvSpPr txBox="1"/>
              <p:nvPr/>
            </p:nvSpPr>
            <p:spPr>
              <a:xfrm>
                <a:off x="179512" y="3632269"/>
                <a:ext cx="850955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Using Onsager matrix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𝐿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" name="テキスト ボックス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632269"/>
                <a:ext cx="8509556" cy="584775"/>
              </a:xfrm>
              <a:prstGeom prst="rect">
                <a:avLst/>
              </a:prstGeom>
              <a:blipFill rotWithShape="0">
                <a:blip r:embed="rId6"/>
                <a:stretch>
                  <a:fillRect l="-1791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251520" y="5436513"/>
                <a:ext cx="2769283" cy="6544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𝑆</m:t>
                          </m:r>
                        </m:e>
                      </m:acc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5436513"/>
                <a:ext cx="2769283" cy="65447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/>
              <p:cNvSpPr txBox="1"/>
              <p:nvPr/>
            </p:nvSpPr>
            <p:spPr>
              <a:xfrm>
                <a:off x="1329713" y="4046895"/>
                <a:ext cx="3190938" cy="624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" name="テキスト ボックス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9713" y="4046895"/>
                <a:ext cx="3190938" cy="62433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/>
              <p:cNvSpPr txBox="1"/>
              <p:nvPr/>
            </p:nvSpPr>
            <p:spPr>
              <a:xfrm>
                <a:off x="1331640" y="4559662"/>
                <a:ext cx="3222356" cy="624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4559662"/>
                <a:ext cx="3222356" cy="624338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467544" y="5940569"/>
                <a:ext cx="7940956" cy="7568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ja-JP" altLang="en-US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𝑖𝑖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≥0, 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𝑗𝑗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≥0, 4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𝑖𝑖</m:t>
                        </m:r>
                      </m:sub>
                    </m:sSub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𝑗𝑗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d>
                          <m:d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kumimoji="1"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kumimoji="1"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𝑖𝑗</m:t>
                                </m:r>
                              </m:sub>
                            </m:s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kumimoji="1"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kumimoji="1"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𝐿</m:t>
                                </m:r>
                              </m:e>
                              <m:sub>
                                <m:r>
                                  <a:rPr kumimoji="1"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𝑗𝑖</m:t>
                                </m:r>
                              </m:sub>
                            </m:sSub>
                          </m:e>
                        </m:d>
                      </m:e>
                      <m:sup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p>
                    </m:sSup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≥0</m:t>
                    </m:r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5940569"/>
                <a:ext cx="7940956" cy="756810"/>
              </a:xfrm>
              <a:prstGeom prst="rect">
                <a:avLst/>
              </a:prstGeom>
              <a:blipFill rotWithShape="1">
                <a:blip r:embed="rId10"/>
                <a:stretch>
                  <a:fillRect l="-1997" b="-217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896399" y="5471362"/>
                <a:ext cx="335119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3200" i="1">
                        <a:latin typeface="Cambria Math"/>
                        <a:ea typeface="メイリオ" panose="020B0604030504040204" pitchFamily="50" charset="-128"/>
                      </a:rPr>
                      <m:t>≥0</m:t>
                    </m:r>
                  </m:oMath>
                </a14:m>
                <a:r>
                  <a:rPr lang="ja-JP" altLang="en-US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(second law)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6399" y="5471362"/>
                <a:ext cx="3351197" cy="584775"/>
              </a:xfrm>
              <a:prstGeom prst="rect">
                <a:avLst/>
              </a:prstGeom>
              <a:blipFill rotWithShape="0">
                <a:blip r:embed="rId11"/>
                <a:stretch>
                  <a:fillRect t="-12632" b="-3578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4653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440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Difference between with and without time-reversal symmetry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7000" y="4869000"/>
                <a:ext cx="9359627" cy="16883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𝑖𝑗</m:t>
                        </m:r>
                      </m:sub>
                    </m:sSub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(Time-reversal symmetry)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𝑆</m:t>
                        </m:r>
                      </m:e>
                    </m:acc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=0→</m:t>
                    </m:r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</m:t>
                        </m:r>
                      </m:sub>
                    </m:sSub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=0</m:t>
                    </m:r>
                  </m:oMath>
                </a14:m>
                <a:endParaRPr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𝑖𝑗</m:t>
                        </m:r>
                      </m:sub>
                    </m:sSub>
                    <m:r>
                      <a:rPr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≠</m:t>
                    </m:r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𝑗𝑖</m:t>
                        </m:r>
                      </m:sub>
                    </m:sSub>
                  </m:oMath>
                </a14:m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(broken TRS) With proper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 dirty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 dirty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𝑋</m:t>
                        </m:r>
                      </m:e>
                      <m:sub>
                        <m:r>
                          <a:rPr lang="en-US" altLang="ja-JP" sz="3200" i="1" dirty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𝑆</m:t>
                        </m:r>
                      </m:e>
                    </m:acc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=0</m:t>
                    </m:r>
                  </m:oMath>
                </a14:m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formally allow </a:t>
                </a:r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𝑱</m:t>
                        </m:r>
                      </m:e>
                      <m:sub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𝒊</m:t>
                        </m:r>
                      </m:sub>
                    </m:sSub>
                    <m:r>
                      <a:rPr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≠</m:t>
                    </m:r>
                    <m:r>
                      <a:rPr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𝟎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(</a:t>
                </a:r>
                <a:r>
                  <a:rPr kumimoji="1" lang="en-US" altLang="ja-JP" sz="32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Finite power is not excluded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0" y="4869000"/>
                <a:ext cx="9359627" cy="1688347"/>
              </a:xfrm>
              <a:prstGeom prst="rect">
                <a:avLst/>
              </a:prstGeom>
              <a:blipFill rotWithShape="0">
                <a:blip r:embed="rId2"/>
                <a:stretch>
                  <a:fillRect l="-1628" t="-3610" b="-86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79511" y="1566341"/>
                <a:ext cx="8346452" cy="10965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𝑆</m:t>
                          </m:r>
                        </m:e>
                      </m:acc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𝑖𝑖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28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𝑗𝑖</m:t>
                                      </m:r>
                                    </m:sub>
                                  </m:sSub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ja-JP" sz="28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28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𝑗𝑗</m:t>
                              </m:r>
                            </m:sub>
                          </m:sSub>
                          <m:r>
                            <a:rPr lang="en-US" altLang="ja-JP" sz="28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p>
                            <m:sSupPr>
                              <m:ctrlP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ja-JP" sz="28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ja-JP" sz="28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8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ja-JP" sz="28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𝑖𝑗</m:t>
                                      </m:r>
                                    </m:sub>
                                  </m:sSub>
                                  <m:r>
                                    <a:rPr lang="en-US" altLang="ja-JP" sz="28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altLang="ja-JP" sz="28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ja-JP" sz="28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lang="en-US" altLang="ja-JP" sz="28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𝑗𝑖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4</m:t>
                          </m:r>
                          <m:sSub>
                            <m:sSubPr>
                              <m:ctrlPr>
                                <a:rPr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e>
                            <m:sub>
                              <m:r>
                                <a:rPr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𝑖𝑖</m:t>
                              </m:r>
                            </m:sub>
                          </m:sSub>
                        </m:den>
                      </m:f>
                      <m:sSubSup>
                        <m:sSubSupPr>
                          <m:ctrlPr>
                            <a:rPr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𝑋</m:t>
                          </m:r>
                        </m:e>
                        <m:sub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</m:t>
                          </m:r>
                        </m:sub>
                        <m:sup>
                          <m:r>
                            <a:rPr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1566341"/>
                <a:ext cx="8346452" cy="1096582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556475" y="2555347"/>
                <a:ext cx="3790525" cy="105323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8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f>
                        <m:f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𝐿</m:t>
                              </m:r>
                            </m:e>
                            <m:sub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𝑖𝑖</m:t>
                              </m:r>
                            </m:sub>
                          </m:sSub>
                        </m:den>
                      </m:f>
                      <m:sSup>
                        <m:sSupPr>
                          <m:ctrlPr>
                            <a:rPr kumimoji="1" lang="en-US" altLang="ja-JP" sz="28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1" lang="en-US" altLang="ja-JP" sz="28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𝐽</m:t>
                                  </m:r>
                                </m:e>
                                <m:sub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kumimoji="1"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28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𝑗𝑖</m:t>
                                      </m:r>
                                    </m:sub>
                                  </m:sSub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kumimoji="1" lang="en-US" altLang="ja-JP" sz="28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𝐿</m:t>
                                      </m:r>
                                    </m:e>
                                    <m:sub>
                                      <m:r>
                                        <a:rPr kumimoji="1" lang="en-US" altLang="ja-JP" sz="28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𝑖𝑗</m:t>
                                      </m:r>
                                    </m:sub>
                                  </m:sSub>
                                </m:num>
                                <m:den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den>
                              </m:f>
                              <m:sSub>
                                <m:sSubPr>
                                  <m:ctrlPr>
                                    <a:rPr kumimoji="1" lang="en-US" altLang="ja-JP" sz="28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kumimoji="1" lang="en-US" altLang="ja-JP" sz="28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d>
                        </m:e>
                        <m:sup>
                          <m:r>
                            <a:rPr kumimoji="1" lang="en-US" altLang="ja-JP" sz="28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kumimoji="1" lang="ja-JP" altLang="en-US" sz="28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6475" y="2555347"/>
                <a:ext cx="3790525" cy="105323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179511" y="3924000"/>
                <a:ext cx="8346452" cy="6035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Carnot efficiency</a:t>
                </a:r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⇔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accPr>
                      <m:e>
                        <m:r>
                          <a:rPr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𝑆</m:t>
                        </m:r>
                      </m:e>
                    </m:acc>
                    <m:r>
                      <a:rPr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=0</m:t>
                    </m:r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1" y="3924000"/>
                <a:ext cx="8346452" cy="603563"/>
              </a:xfrm>
              <a:prstGeom prst="rect">
                <a:avLst/>
              </a:prstGeom>
              <a:blipFill rotWithShape="0">
                <a:blip r:embed="rId5"/>
                <a:stretch>
                  <a:fillRect l="-1825" t="-16162" b="-3333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テキスト ボックス 6"/>
          <p:cNvSpPr txBox="1"/>
          <p:nvPr/>
        </p:nvSpPr>
        <p:spPr>
          <a:xfrm>
            <a:off x="341201" y="6413266"/>
            <a:ext cx="7687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0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</a:t>
            </a:r>
            <a:r>
              <a:rPr lang="en-US" altLang="ja-JP" sz="2000" dirty="0"/>
              <a:t>G. </a:t>
            </a:r>
            <a:r>
              <a:rPr lang="en-US" altLang="ja-JP" sz="2000" dirty="0" err="1"/>
              <a:t>Benenti</a:t>
            </a:r>
            <a:r>
              <a:rPr lang="en-US" altLang="ja-JP" sz="2000" dirty="0"/>
              <a:t>, K. Saito, and G. </a:t>
            </a:r>
            <a:r>
              <a:rPr lang="en-US" altLang="ja-JP" sz="2000" dirty="0" err="1"/>
              <a:t>Casati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PRL 106, </a:t>
            </a:r>
            <a:r>
              <a:rPr lang="en-US" altLang="ja-JP" sz="2000" dirty="0"/>
              <a:t>230602 (2011</a:t>
            </a:r>
            <a:r>
              <a:rPr lang="en-US" altLang="ja-JP" sz="2000" dirty="0" smtClean="0"/>
              <a:t>))</a:t>
            </a:r>
            <a:endParaRPr kumimoji="1" lang="ja-JP" altLang="en-US" sz="20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8866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Constraint in mesoscopic transport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-72610" y="1700808"/>
                <a:ext cx="5904656" cy="11596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err="1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Unitarity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of scattering matrix says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𝑖𝑖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𝑗𝑗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𝑖𝑗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𝑗𝑖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𝑖𝑗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𝑗𝑖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p>
                      </m:sSub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≥0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2610" y="1700808"/>
                <a:ext cx="5904656" cy="1159676"/>
              </a:xfrm>
              <a:prstGeom prst="rect">
                <a:avLst/>
              </a:prstGeom>
              <a:blipFill rotWithShape="1">
                <a:blip r:embed="rId2"/>
                <a:stretch>
                  <a:fillRect l="-2580" t="-684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Fig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-526"/>
          <a:stretch/>
        </p:blipFill>
        <p:spPr bwMode="auto">
          <a:xfrm>
            <a:off x="5652120" y="1700807"/>
            <a:ext cx="3276270" cy="42772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71406" y="3140968"/>
                <a:ext cx="5580714" cy="30469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Carnot efficiency is achievable only when</a:t>
                </a:r>
                <a14:m>
                  <m:oMath xmlns:m="http://schemas.openxmlformats.org/officeDocument/2006/math">
                    <m:r>
                      <a:rPr kumimoji="1"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𝑥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=1</m:t>
                    </m:r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(no magnetic field)</a:t>
                </a:r>
              </a:p>
              <a:p>
                <a:endParaRPr lang="en-US" altLang="ja-JP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Efficiency at maximum power may be larger than 1/2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406" y="3140968"/>
                <a:ext cx="5580714" cy="3046988"/>
              </a:xfrm>
              <a:prstGeom prst="rect">
                <a:avLst/>
              </a:prstGeom>
              <a:blipFill rotWithShape="1">
                <a:blip r:embed="rId4"/>
                <a:stretch>
                  <a:fillRect l="-2842" t="-2600" b="-56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正方形/長方形 7"/>
          <p:cNvSpPr/>
          <p:nvPr/>
        </p:nvSpPr>
        <p:spPr>
          <a:xfrm>
            <a:off x="425176" y="6165304"/>
            <a:ext cx="6858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/>
              <a:t>K. </a:t>
            </a:r>
            <a:r>
              <a:rPr lang="en-US" altLang="ja-JP" sz="2000" dirty="0" err="1"/>
              <a:t>Brandner</a:t>
            </a:r>
            <a:r>
              <a:rPr lang="en-US" altLang="ja-JP" sz="2000" dirty="0"/>
              <a:t>, K. Saito, and U. Seifert, </a:t>
            </a:r>
            <a:r>
              <a:rPr lang="en-US" altLang="ja-JP" sz="2000" dirty="0" smtClean="0"/>
              <a:t>PRL 110, </a:t>
            </a:r>
            <a:r>
              <a:rPr lang="en-US" altLang="ja-JP" sz="2000" dirty="0"/>
              <a:t>070603 (2013</a:t>
            </a:r>
            <a:r>
              <a:rPr lang="en-US" altLang="ja-JP" sz="2000" dirty="0" smtClean="0"/>
              <a:t>).</a:t>
            </a:r>
          </a:p>
          <a:p>
            <a:r>
              <a:rPr lang="en-US" altLang="ja-JP" sz="2000" dirty="0"/>
              <a:t>V. Balachandran, G. </a:t>
            </a:r>
            <a:r>
              <a:rPr lang="en-US" altLang="ja-JP" sz="2000" dirty="0" err="1"/>
              <a:t>Beneti</a:t>
            </a:r>
            <a:r>
              <a:rPr lang="en-US" altLang="ja-JP" sz="2000" dirty="0"/>
              <a:t>, and G. </a:t>
            </a:r>
            <a:r>
              <a:rPr lang="en-US" altLang="ja-JP" sz="2000" dirty="0" err="1"/>
              <a:t>Casati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PRB 87, </a:t>
            </a:r>
            <a:r>
              <a:rPr lang="en-US" altLang="ja-JP" sz="2000" dirty="0"/>
              <a:t>165419 (2013</a:t>
            </a:r>
            <a:r>
              <a:rPr lang="en-US" altLang="ja-JP" sz="2000" dirty="0" smtClean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2133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EMP is indeed larger than 1/2</a:t>
            </a:r>
            <a:endParaRPr kumimoji="1" lang="ja-JP" altLang="en-US" dirty="0"/>
          </a:p>
        </p:txBody>
      </p:sp>
      <p:pic>
        <p:nvPicPr>
          <p:cNvPr id="6146" name="Picture 2" descr="Fig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294" y="2362619"/>
            <a:ext cx="3100344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Fig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070" y="1556792"/>
            <a:ext cx="3989888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正方形/長方形 4"/>
          <p:cNvSpPr/>
          <p:nvPr/>
        </p:nvSpPr>
        <p:spPr>
          <a:xfrm>
            <a:off x="425176" y="6165304"/>
            <a:ext cx="6858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sz="2000" dirty="0" smtClean="0"/>
              <a:t>V</a:t>
            </a:r>
            <a:r>
              <a:rPr lang="en-US" altLang="ja-JP" sz="2000" dirty="0"/>
              <a:t>. Balachandran, G. </a:t>
            </a:r>
            <a:r>
              <a:rPr lang="en-US" altLang="ja-JP" sz="2000" dirty="0" err="1"/>
              <a:t>Beneti</a:t>
            </a:r>
            <a:r>
              <a:rPr lang="en-US" altLang="ja-JP" sz="2000" dirty="0"/>
              <a:t>, and G. </a:t>
            </a:r>
            <a:r>
              <a:rPr lang="en-US" altLang="ja-JP" sz="2000" dirty="0" err="1"/>
              <a:t>Casati</a:t>
            </a:r>
            <a:r>
              <a:rPr lang="en-US" altLang="ja-JP" sz="2000" dirty="0"/>
              <a:t>, </a:t>
            </a:r>
            <a:r>
              <a:rPr lang="en-US" altLang="ja-JP" sz="2000" dirty="0" smtClean="0"/>
              <a:t>PRB 87, </a:t>
            </a:r>
            <a:r>
              <a:rPr lang="en-US" altLang="ja-JP" sz="2000" dirty="0"/>
              <a:t>165419 (2013</a:t>
            </a:r>
            <a:r>
              <a:rPr lang="en-US" altLang="ja-JP" sz="2000" dirty="0" smtClean="0"/>
              <a:t>).</a:t>
            </a: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23528" y="4797152"/>
            <a:ext cx="70834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Direct numerical calculation of AB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effect.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577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Onsager</a:t>
            </a:r>
            <a:r>
              <a:rPr kumimoji="1" lang="ja-JP" altLang="en-US" dirty="0" smtClean="0"/>
              <a:t> </a:t>
            </a:r>
            <a:r>
              <a:rPr kumimoji="1" lang="en-US" altLang="ja-JP" dirty="0" smtClean="0"/>
              <a:t>matrix in cyclic process</a:t>
            </a:r>
            <a:endParaRPr kumimoji="1" lang="ja-JP" altLang="en-US" dirty="0"/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750336"/>
            <a:ext cx="2485818" cy="2470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正方形/長方形 3"/>
          <p:cNvSpPr/>
          <p:nvPr/>
        </p:nvSpPr>
        <p:spPr>
          <a:xfrm>
            <a:off x="1547664" y="6459924"/>
            <a:ext cx="6552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/>
              <a:t>K. </a:t>
            </a:r>
            <a:r>
              <a:rPr lang="en-US" altLang="ja-JP" dirty="0" err="1"/>
              <a:t>Brandner</a:t>
            </a:r>
            <a:r>
              <a:rPr lang="en-US" altLang="ja-JP" dirty="0"/>
              <a:t>, K. Saito, and U. </a:t>
            </a:r>
            <a:r>
              <a:rPr lang="en-US" altLang="ja-JP" dirty="0" smtClean="0"/>
              <a:t>Seifert</a:t>
            </a:r>
            <a:r>
              <a:rPr lang="en-US" altLang="ja-JP" smtClean="0"/>
              <a:t>, PRX </a:t>
            </a:r>
            <a:r>
              <a:rPr lang="en-US" altLang="ja-JP" dirty="0" smtClean="0"/>
              <a:t>5, 031019 </a:t>
            </a:r>
            <a:r>
              <a:rPr lang="en-US" altLang="ja-JP" dirty="0"/>
              <a:t>(2015</a:t>
            </a:r>
            <a:r>
              <a:rPr lang="en-US" altLang="ja-JP" dirty="0" smtClean="0"/>
              <a:t>).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843808" y="1700808"/>
                <a:ext cx="5101718" cy="21380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𝑞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heat from hot bath/time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extracted work/time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𝐹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𝑞</m:t>
                        </m:r>
                      </m:sub>
                    </m:sSub>
                    <m:r>
                      <a:rPr kumimoji="1"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𝑐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endParaRPr kumimoji="1"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𝐹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𝐻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/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𝐶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3808" y="1700808"/>
                <a:ext cx="5101718" cy="2138021"/>
              </a:xfrm>
              <a:prstGeom prst="rect">
                <a:avLst/>
              </a:prstGeom>
              <a:blipFill rotWithShape="1">
                <a:blip r:embed="rId3"/>
                <a:stretch>
                  <a:fillRect t="-3419" r="-59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フリーフォーム 5"/>
          <p:cNvSpPr/>
          <p:nvPr/>
        </p:nvSpPr>
        <p:spPr>
          <a:xfrm>
            <a:off x="487680" y="5130613"/>
            <a:ext cx="2462784" cy="1394731"/>
          </a:xfrm>
          <a:custGeom>
            <a:avLst/>
            <a:gdLst>
              <a:gd name="connsiteX0" fmla="*/ 0 w 2462784"/>
              <a:gd name="connsiteY0" fmla="*/ 36576 h 1494434"/>
              <a:gd name="connsiteX1" fmla="*/ 633984 w 2462784"/>
              <a:gd name="connsiteY1" fmla="*/ 926592 h 1494434"/>
              <a:gd name="connsiteX2" fmla="*/ 1353312 w 2462784"/>
              <a:gd name="connsiteY2" fmla="*/ 1463040 h 1494434"/>
              <a:gd name="connsiteX3" fmla="*/ 2462784 w 2462784"/>
              <a:gd name="connsiteY3" fmla="*/ 0 h 1494434"/>
              <a:gd name="connsiteX0" fmla="*/ 0 w 2462784"/>
              <a:gd name="connsiteY0" fmla="*/ 36576 h 1533051"/>
              <a:gd name="connsiteX1" fmla="*/ 719328 w 2462784"/>
              <a:gd name="connsiteY1" fmla="*/ 1170432 h 1533051"/>
              <a:gd name="connsiteX2" fmla="*/ 1353312 w 2462784"/>
              <a:gd name="connsiteY2" fmla="*/ 1463040 h 1533051"/>
              <a:gd name="connsiteX3" fmla="*/ 2462784 w 2462784"/>
              <a:gd name="connsiteY3" fmla="*/ 0 h 1533051"/>
              <a:gd name="connsiteX0" fmla="*/ 0 w 2462784"/>
              <a:gd name="connsiteY0" fmla="*/ 36576 h 1413032"/>
              <a:gd name="connsiteX1" fmla="*/ 719328 w 2462784"/>
              <a:gd name="connsiteY1" fmla="*/ 1170432 h 1413032"/>
              <a:gd name="connsiteX2" fmla="*/ 1524000 w 2462784"/>
              <a:gd name="connsiteY2" fmla="*/ 1316736 h 1413032"/>
              <a:gd name="connsiteX3" fmla="*/ 2462784 w 2462784"/>
              <a:gd name="connsiteY3" fmla="*/ 0 h 1413032"/>
              <a:gd name="connsiteX0" fmla="*/ 0 w 2462784"/>
              <a:gd name="connsiteY0" fmla="*/ 36576 h 1410220"/>
              <a:gd name="connsiteX1" fmla="*/ 719328 w 2462784"/>
              <a:gd name="connsiteY1" fmla="*/ 1170432 h 1410220"/>
              <a:gd name="connsiteX2" fmla="*/ 1524000 w 2462784"/>
              <a:gd name="connsiteY2" fmla="*/ 1316736 h 1410220"/>
              <a:gd name="connsiteX3" fmla="*/ 2462784 w 2462784"/>
              <a:gd name="connsiteY3" fmla="*/ 0 h 1410220"/>
              <a:gd name="connsiteX0" fmla="*/ 0 w 2462784"/>
              <a:gd name="connsiteY0" fmla="*/ 36576 h 1410220"/>
              <a:gd name="connsiteX1" fmla="*/ 719328 w 2462784"/>
              <a:gd name="connsiteY1" fmla="*/ 1170432 h 1410220"/>
              <a:gd name="connsiteX2" fmla="*/ 1524000 w 2462784"/>
              <a:gd name="connsiteY2" fmla="*/ 1316736 h 1410220"/>
              <a:gd name="connsiteX3" fmla="*/ 2462784 w 2462784"/>
              <a:gd name="connsiteY3" fmla="*/ 0 h 1410220"/>
              <a:gd name="connsiteX0" fmla="*/ 0 w 2462784"/>
              <a:gd name="connsiteY0" fmla="*/ 36576 h 1394731"/>
              <a:gd name="connsiteX1" fmla="*/ 719328 w 2462784"/>
              <a:gd name="connsiteY1" fmla="*/ 1170432 h 1394731"/>
              <a:gd name="connsiteX2" fmla="*/ 1536192 w 2462784"/>
              <a:gd name="connsiteY2" fmla="*/ 1292352 h 1394731"/>
              <a:gd name="connsiteX3" fmla="*/ 2462784 w 2462784"/>
              <a:gd name="connsiteY3" fmla="*/ 0 h 1394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784" h="1394731">
                <a:moveTo>
                  <a:pt x="0" y="36576"/>
                </a:moveTo>
                <a:cubicBezTo>
                  <a:pt x="118872" y="362712"/>
                  <a:pt x="463296" y="961136"/>
                  <a:pt x="719328" y="1170432"/>
                </a:cubicBezTo>
                <a:cubicBezTo>
                  <a:pt x="975360" y="1379728"/>
                  <a:pt x="1245616" y="1487424"/>
                  <a:pt x="1536192" y="1292352"/>
                </a:cubicBezTo>
                <a:cubicBezTo>
                  <a:pt x="1826768" y="1097280"/>
                  <a:pt x="2462784" y="0"/>
                  <a:pt x="2462784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フリーフォーム 6"/>
          <p:cNvSpPr/>
          <p:nvPr/>
        </p:nvSpPr>
        <p:spPr>
          <a:xfrm>
            <a:off x="941244" y="5130612"/>
            <a:ext cx="1555656" cy="1394731"/>
          </a:xfrm>
          <a:custGeom>
            <a:avLst/>
            <a:gdLst>
              <a:gd name="connsiteX0" fmla="*/ 0 w 2462784"/>
              <a:gd name="connsiteY0" fmla="*/ 36576 h 1494434"/>
              <a:gd name="connsiteX1" fmla="*/ 633984 w 2462784"/>
              <a:gd name="connsiteY1" fmla="*/ 926592 h 1494434"/>
              <a:gd name="connsiteX2" fmla="*/ 1353312 w 2462784"/>
              <a:gd name="connsiteY2" fmla="*/ 1463040 h 1494434"/>
              <a:gd name="connsiteX3" fmla="*/ 2462784 w 2462784"/>
              <a:gd name="connsiteY3" fmla="*/ 0 h 1494434"/>
              <a:gd name="connsiteX0" fmla="*/ 0 w 2462784"/>
              <a:gd name="connsiteY0" fmla="*/ 36576 h 1533051"/>
              <a:gd name="connsiteX1" fmla="*/ 719328 w 2462784"/>
              <a:gd name="connsiteY1" fmla="*/ 1170432 h 1533051"/>
              <a:gd name="connsiteX2" fmla="*/ 1353312 w 2462784"/>
              <a:gd name="connsiteY2" fmla="*/ 1463040 h 1533051"/>
              <a:gd name="connsiteX3" fmla="*/ 2462784 w 2462784"/>
              <a:gd name="connsiteY3" fmla="*/ 0 h 1533051"/>
              <a:gd name="connsiteX0" fmla="*/ 0 w 2462784"/>
              <a:gd name="connsiteY0" fmla="*/ 36576 h 1413032"/>
              <a:gd name="connsiteX1" fmla="*/ 719328 w 2462784"/>
              <a:gd name="connsiteY1" fmla="*/ 1170432 h 1413032"/>
              <a:gd name="connsiteX2" fmla="*/ 1524000 w 2462784"/>
              <a:gd name="connsiteY2" fmla="*/ 1316736 h 1413032"/>
              <a:gd name="connsiteX3" fmla="*/ 2462784 w 2462784"/>
              <a:gd name="connsiteY3" fmla="*/ 0 h 1413032"/>
              <a:gd name="connsiteX0" fmla="*/ 0 w 2462784"/>
              <a:gd name="connsiteY0" fmla="*/ 36576 h 1410220"/>
              <a:gd name="connsiteX1" fmla="*/ 719328 w 2462784"/>
              <a:gd name="connsiteY1" fmla="*/ 1170432 h 1410220"/>
              <a:gd name="connsiteX2" fmla="*/ 1524000 w 2462784"/>
              <a:gd name="connsiteY2" fmla="*/ 1316736 h 1410220"/>
              <a:gd name="connsiteX3" fmla="*/ 2462784 w 2462784"/>
              <a:gd name="connsiteY3" fmla="*/ 0 h 1410220"/>
              <a:gd name="connsiteX0" fmla="*/ 0 w 2462784"/>
              <a:gd name="connsiteY0" fmla="*/ 36576 h 1410220"/>
              <a:gd name="connsiteX1" fmla="*/ 719328 w 2462784"/>
              <a:gd name="connsiteY1" fmla="*/ 1170432 h 1410220"/>
              <a:gd name="connsiteX2" fmla="*/ 1524000 w 2462784"/>
              <a:gd name="connsiteY2" fmla="*/ 1316736 h 1410220"/>
              <a:gd name="connsiteX3" fmla="*/ 2462784 w 2462784"/>
              <a:gd name="connsiteY3" fmla="*/ 0 h 1410220"/>
              <a:gd name="connsiteX0" fmla="*/ 0 w 2462784"/>
              <a:gd name="connsiteY0" fmla="*/ 36576 h 1394731"/>
              <a:gd name="connsiteX1" fmla="*/ 719328 w 2462784"/>
              <a:gd name="connsiteY1" fmla="*/ 1170432 h 1394731"/>
              <a:gd name="connsiteX2" fmla="*/ 1536192 w 2462784"/>
              <a:gd name="connsiteY2" fmla="*/ 1292352 h 1394731"/>
              <a:gd name="connsiteX3" fmla="*/ 2462784 w 2462784"/>
              <a:gd name="connsiteY3" fmla="*/ 0 h 1394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2784" h="1394731">
                <a:moveTo>
                  <a:pt x="0" y="36576"/>
                </a:moveTo>
                <a:cubicBezTo>
                  <a:pt x="118872" y="362712"/>
                  <a:pt x="463296" y="961136"/>
                  <a:pt x="719328" y="1170432"/>
                </a:cubicBezTo>
                <a:cubicBezTo>
                  <a:pt x="975360" y="1379728"/>
                  <a:pt x="1245616" y="1487424"/>
                  <a:pt x="1536192" y="1292352"/>
                </a:cubicBezTo>
                <a:cubicBezTo>
                  <a:pt x="1826768" y="1097280"/>
                  <a:pt x="2462784" y="0"/>
                  <a:pt x="2462784" y="0"/>
                </a:cubicBezTo>
              </a:path>
            </a:pathLst>
          </a:custGeom>
          <a:noFill/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" name="直線矢印コネクタ 8"/>
          <p:cNvCxnSpPr>
            <a:stCxn id="6" idx="3"/>
            <a:endCxn id="7" idx="3"/>
          </p:cNvCxnSpPr>
          <p:nvPr/>
        </p:nvCxnSpPr>
        <p:spPr>
          <a:xfrm flipH="1" flipV="1">
            <a:off x="2496900" y="5130612"/>
            <a:ext cx="453564" cy="1"/>
          </a:xfrm>
          <a:prstGeom prst="straightConnector1">
            <a:avLst/>
          </a:prstGeom>
          <a:ln w="38100">
            <a:solidFill>
              <a:schemeClr val="tx2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2280093" y="4545837"/>
                <a:ext cx="83311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US" altLang="ja-JP" sz="3200" b="0" i="0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Δ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𝐻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0093" y="4545837"/>
                <a:ext cx="833113" cy="584775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/>
              <p:cNvSpPr txBox="1"/>
              <p:nvPr/>
            </p:nvSpPr>
            <p:spPr>
              <a:xfrm>
                <a:off x="4390865" y="4003471"/>
                <a:ext cx="3174395" cy="649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̇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acc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𝑆</m:t>
                          </m:r>
                        </m:e>
                      </m:acc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𝑄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𝐽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</m:sSub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𝐹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1" name="テキスト ボックス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65" y="4003471"/>
                <a:ext cx="3174395" cy="649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テキスト ボックス 11"/>
          <p:cNvSpPr txBox="1"/>
          <p:nvPr/>
        </p:nvSpPr>
        <p:spPr>
          <a:xfrm>
            <a:off x="3707904" y="5013176"/>
            <a:ext cx="51845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We define Onsager matrix by using them.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3554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43747" y="274638"/>
            <a:ext cx="8576725" cy="1143000"/>
          </a:xfrm>
        </p:spPr>
        <p:txBody>
          <a:bodyPr/>
          <a:lstStyle/>
          <a:p>
            <a:r>
              <a:rPr kumimoji="1" lang="en-US" altLang="ja-JP" dirty="0" smtClean="0"/>
              <a:t>Inequality for relative entropy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263293" y="1674113"/>
                <a:ext cx="200292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𝐷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|</m:t>
                          </m:r>
                        </m:e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93" y="1674113"/>
                <a:ext cx="2002921" cy="584775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053997" y="1404000"/>
                <a:ext cx="4423967" cy="128734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𝑥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𝑞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𝑥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func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𝑞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997" y="1404000"/>
                <a:ext cx="4423967" cy="128734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2053997" y="2529000"/>
                <a:ext cx="3529684" cy="1328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sub>
                        <m:sup/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𝑐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0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𝑞</m:t>
                                          </m:r>
                                        </m:e>
                                        <m:sub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𝑥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𝑞</m:t>
                                  </m:r>
                                </m:e>
                                <m:sub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𝑥</m:t>
                                  </m:r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3997" y="2529000"/>
                <a:ext cx="3529684" cy="132844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6833293" y="2778555"/>
                <a:ext cx="1756699" cy="829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0</m:t>
                            </m:r>
                          </m:sub>
                        </m:s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=</m:t>
                        </m:r>
                        <m:f>
                          <m:f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8</m:t>
                            </m:r>
                          </m:num>
                          <m:den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3293" y="2778555"/>
                <a:ext cx="1756699" cy="82933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263293" y="4599000"/>
                <a:ext cx="8661067" cy="159120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used a relation: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𝑎</m:t>
                    </m:r>
                    <m:func>
                      <m:funcPr>
                        <m:ctrlP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ln</m:t>
                        </m:r>
                      </m:fName>
                      <m:e>
                        <m:f>
                          <m:fPr>
                            <m:ctrlP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𝑎</m:t>
                            </m:r>
                          </m:num>
                          <m:den>
                            <m: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𝑏</m:t>
                            </m:r>
                          </m:den>
                        </m:f>
                      </m:e>
                    </m:func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+</m:t>
                    </m:r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𝑏</m:t>
                    </m:r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𝑎</m:t>
                    </m:r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</m:t>
                    </m:r>
                    <m:f>
                      <m:fPr>
                        <m:ctrlP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𝑐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kumimoji="1" lang="en-US" altLang="ja-JP" sz="3200" b="0" i="1" smtClean="0">
                                    <a:solidFill>
                                      <a:srgbClr val="FF0000"/>
                                    </a:solidFill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dPr>
                              <m:e>
                                <m:r>
                                  <a:rPr kumimoji="1" lang="en-US" altLang="ja-JP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𝑎</m:t>
                                </m:r>
                                <m:r>
                                  <a:rPr kumimoji="1" lang="en-US" altLang="ja-JP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−</m:t>
                                </m:r>
                                <m:r>
                                  <a:rPr kumimoji="1" lang="en-US" altLang="ja-JP" sz="3200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kumimoji="1" lang="en-US" altLang="ja-JP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𝑎</m:t>
                        </m:r>
                        <m: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+</m:t>
                        </m:r>
                        <m:r>
                          <a:rPr kumimoji="1" lang="en-US" altLang="ja-JP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𝑏</m:t>
                        </m:r>
                      </m:den>
                    </m:f>
                    <m:r>
                      <a:rPr kumimoji="1" lang="en-US" altLang="ja-JP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</m:oMath>
                </a14:m>
                <a:r>
                  <a:rPr kumimoji="1" lang="en-US" altLang="ja-JP" sz="3200" b="0" dirty="0" smtClean="0">
                    <a:solidFill>
                      <a:srgbClr val="FF0000"/>
                    </a:solidFill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</a:t>
                </a:r>
              </a:p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which is equivalent to </a:t>
                </a:r>
                <a14:m>
                  <m:oMath xmlns:m="http://schemas.openxmlformats.org/officeDocument/2006/math"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𝑦</m:t>
                    </m:r>
                    <m:func>
                      <m:func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ja-JP" sz="32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ln</m:t>
                        </m:r>
                      </m:fName>
                      <m:e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𝑦</m:t>
                        </m:r>
                      </m:e>
                    </m:func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+1−</m:t>
                    </m:r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𝑦</m:t>
                    </m:r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</m:t>
                    </m:r>
                    <m:f>
                      <m:f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𝑐</m:t>
                            </m:r>
                          </m:e>
                          <m:sub>
                            <m: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0</m:t>
                            </m:r>
                          </m:sub>
                        </m:sSub>
                        <m:sSup>
                          <m:sSupPr>
                            <m:ctrlP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dPr>
                              <m:e>
                                <m: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𝑦</m:t>
                                </m:r>
                                <m:r>
                                  <a:rPr lang="en-US" altLang="ja-JP" sz="3200" b="0" i="1" smtClean="0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−1</m:t>
                                </m:r>
                              </m:e>
                            </m:d>
                          </m:e>
                          <m:sup>
                            <m:r>
                              <a:rPr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𝑦</m:t>
                        </m:r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+1</m:t>
                        </m:r>
                      </m:den>
                    </m:f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93" y="4599000"/>
                <a:ext cx="8661067" cy="1591205"/>
              </a:xfrm>
              <a:prstGeom prst="rect">
                <a:avLst/>
              </a:prstGeom>
              <a:blipFill rotWithShape="1">
                <a:blip r:embed="rId6"/>
                <a:stretch>
                  <a:fillRect l="-2815" b="-536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2113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539552" y="1340768"/>
                <a:ext cx="5360378" cy="1303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𝜎</m:t>
                      </m:r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1340768"/>
                <a:ext cx="5360378" cy="13036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939718" y="2708920"/>
                <a:ext cx="7605800" cy="130369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𝑃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</m:s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  <m:func>
                            <m:func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ln</m:t>
                              </m:r>
                            </m:fName>
                            <m:e>
                              <m:f>
                                <m:f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𝑅</m:t>
                                      </m:r>
                                    </m:e>
                                    <m:sub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  <m:sSub>
                                    <m:sSub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𝑃</m:t>
                                      </m:r>
                                    </m:e>
                                    <m:sub>
                                      <m:sSup>
                                        <m:sSupPr>
                                          <m:ctrlP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e>
                                        <m:sup>
                                          <m:r>
                                            <a:rPr kumimoji="1"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′</m:t>
                                          </m:r>
                                        </m:sup>
                                      </m:sSup>
                                    </m:sub>
                                  </m:sSub>
                                </m:den>
                              </m:f>
                            </m:e>
                          </m:func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718" y="2708920"/>
                <a:ext cx="7605800" cy="130369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959639" y="4077072"/>
                <a:ext cx="6062237" cy="134479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≥</m:t>
                      </m:r>
                      <m:f>
                        <m:fPr>
                          <m:ctrlP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  <m:d>
                                    <m:d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</m:sub>
                                      </m:sSub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−</m:t>
                                      </m:r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b="0" i="1" smtClean="0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𝑅</m:t>
                                          </m:r>
                                        </m:e>
                                        <m:sub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𝑤</m:t>
                                          </m:r>
                                          <m:sSup>
                                            <m:sSup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  <m:sSub>
                                        <m:sSubPr>
                                          <m:ctrlP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altLang="ja-JP" sz="3200" i="1">
                                              <a:latin typeface="Cambria Math"/>
                                              <a:ea typeface="メイリオ" panose="020B0604030504040204" pitchFamily="50" charset="-128"/>
                                              <a:cs typeface="メイリオ" panose="020B0604030504040204" pitchFamily="50" charset="-128"/>
                                            </a:rPr>
                                            <m:t>𝑃</m:t>
                                          </m:r>
                                        </m:e>
                                        <m:sub>
                                          <m:sSup>
                                            <m:sSupPr>
                                              <m:ctrlP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𝑤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altLang="ja-JP" sz="3200" i="1">
                                                  <a:latin typeface="Cambria Math"/>
                                                  <a:ea typeface="メイリオ" panose="020B0604030504040204" pitchFamily="50" charset="-128"/>
                                                  <a:cs typeface="メイリオ" panose="020B0604030504040204" pitchFamily="50" charset="-128"/>
                                                </a:rPr>
                                                <m:t>′</m:t>
                                              </m:r>
                                            </m:sup>
                                          </m:sSup>
                                        </m:sub>
                                      </m:sSub>
                                    </m:e>
                                  </m:d>
                                </m:e>
                                <m: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den>
                          </m:f>
                        </m:e>
                      </m:nary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9639" y="4077072"/>
                <a:ext cx="6062237" cy="134479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正方形/長方形 5"/>
              <p:cNvSpPr/>
              <p:nvPr/>
            </p:nvSpPr>
            <p:spPr>
              <a:xfrm>
                <a:off x="1115616" y="5679000"/>
                <a:ext cx="6049220" cy="980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ja-JP" altLang="en-US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:r>
                  <a:rPr lang="en-US" altLang="ja-JP" sz="2800" b="0" dirty="0" err="1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cf</a:t>
                </a:r>
                <a:r>
                  <a:rPr lang="en-US" altLang="ja-JP" sz="28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: </a:t>
                </a:r>
                <a14:m>
                  <m:oMath xmlns:m="http://schemas.openxmlformats.org/officeDocument/2006/math">
                    <m:r>
                      <a:rPr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𝜎</m:t>
                    </m:r>
                    <m:r>
                      <a:rPr lang="en-US" altLang="ja-JP" sz="28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</m:t>
                    </m:r>
                    <m:nary>
                      <m:naryPr>
                        <m:chr m:val="∑"/>
                        <m:supHide m:val="on"/>
                        <m:ctrlPr>
                          <a:rPr lang="en-US" altLang="ja-JP" sz="280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naryPr>
                      <m:sub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𝑤</m:t>
                        </m:r>
                        <m:r>
                          <a:rPr lang="en-US" altLang="ja-JP" sz="28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≠</m:t>
                        </m:r>
                        <m:sSup>
                          <m:sSup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</m:t>
                            </m:r>
                          </m:e>
                          <m:sup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</m:sub>
                      <m:sup/>
                      <m:e>
                        <m:f>
                          <m:fPr>
                            <m:ctrlP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n-US" altLang="ja-JP" sz="28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ja-JP" sz="28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𝑐</m:t>
                                    </m:r>
                                  </m:e>
                                  <m:sub>
                                    <m:r>
                                      <a:rPr lang="en-US" altLang="ja-JP" sz="2800" b="0" i="1" smtClean="0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0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𝑅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𝑤</m:t>
                                        </m:r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𝑤</m:t>
                                        </m:r>
                                      </m:sub>
                                    </m:sSub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−</m:t>
                                    </m:r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acc>
                                          <m:accPr>
                                            <m:chr m:val="̃"/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𝑅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𝑤</m:t>
                                        </m:r>
                                        <m:sSup>
                                          <m:sSupPr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  <m:sSub>
                                      <m:sSubPr>
                                        <m:ctrlP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ja-JP" sz="2800" i="1">
                                            <a:latin typeface="Cambria Math"/>
                                            <a:ea typeface="メイリオ" panose="020B0604030504040204" pitchFamily="50" charset="-128"/>
                                            <a:cs typeface="メイリオ" panose="020B0604030504040204" pitchFamily="50" charset="-128"/>
                                          </a:rPr>
                                          <m:t>𝑃</m:t>
                                        </m:r>
                                      </m:e>
                                      <m:sub>
                                        <m:sSup>
                                          <m:sSupPr>
                                            <m:ctrlP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</m:ctrlPr>
                                          </m:sSupPr>
                                          <m:e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𝑤</m:t>
                                            </m:r>
                                          </m:e>
                                          <m:sup>
                                            <m:r>
                                              <a:rPr lang="en-US" altLang="ja-JP" sz="2800" i="1">
                                                <a:latin typeface="Cambria Math"/>
                                                <a:ea typeface="メイリオ" panose="020B0604030504040204" pitchFamily="50" charset="-128"/>
                                                <a:cs typeface="メイリオ" panose="020B0604030504040204" pitchFamily="50" charset="-128"/>
                                              </a:rPr>
                                              <m:t>′</m:t>
                                            </m:r>
                                          </m:sup>
                                        </m:sSup>
                                      </m:sub>
                                    </m:sSub>
                                  </m:e>
                                </m:d>
                              </m:e>
                              <m: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𝑅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</m:sub>
                            </m:sSub>
                            <m:r>
                              <a:rPr lang="en-US" altLang="ja-JP" sz="28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+</m:t>
                            </m:r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𝑅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𝑤</m:t>
                                </m:r>
                                <m:sSup>
                                  <m:sSup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  <m:sSub>
                              <m:sSubPr>
                                <m:ctrlP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bPr>
                              <m:e>
                                <m:r>
                                  <a:rPr lang="en-US" altLang="ja-JP" sz="28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𝑃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𝑤</m:t>
                                    </m:r>
                                  </m:e>
                                  <m:sup>
                                    <m:r>
                                      <a:rPr lang="en-US" altLang="ja-JP" sz="2800" i="1">
                                        <a:latin typeface="Cambria Math"/>
                                        <a:ea typeface="メイリオ" panose="020B0604030504040204" pitchFamily="50" charset="-128"/>
                                        <a:cs typeface="メイリオ" panose="020B0604030504040204" pitchFamily="50" charset="-128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den>
                        </m:f>
                      </m:e>
                    </m:nary>
                  </m:oMath>
                </a14:m>
                <a:r>
                  <a:rPr lang="ja-JP" altLang="en-US" sz="2800" dirty="0" smtClean="0"/>
                  <a:t>）</a:t>
                </a:r>
                <a:endParaRPr lang="ja-JP" altLang="en-US" sz="2800" dirty="0"/>
              </a:p>
            </p:txBody>
          </p:sp>
        </mc:Choice>
        <mc:Fallback xmlns="">
          <p:sp>
            <p:nvSpPr>
              <p:cNvPr id="6" name="正方形/長方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5679000"/>
                <a:ext cx="6049220" cy="980140"/>
              </a:xfrm>
              <a:prstGeom prst="rect">
                <a:avLst/>
              </a:prstGeom>
              <a:blipFill rotWithShape="1">
                <a:blip r:embed="rId6"/>
                <a:stretch>
                  <a:fillRect l="-2016" r="-1210" b="-18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タイトル 1"/>
              <p:cNvSpPr>
                <a:spLocks noGrp="1"/>
              </p:cNvSpPr>
              <p:nvPr>
                <p:ph type="title"/>
              </p:nvPr>
            </p:nvSpPr>
            <p:spPr>
              <a:xfrm>
                <a:off x="457200" y="274638"/>
                <a:ext cx="8229600" cy="1143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ja-JP" i="1">
                        <a:latin typeface="Cambria Math"/>
                      </a:rPr>
                      <m:t>𝐽</m:t>
                    </m:r>
                  </m:oMath>
                </a14:m>
                <a:r>
                  <a:rPr lang="en-US" altLang="ja-JP" dirty="0"/>
                  <a:t> </a:t>
                </a:r>
                <a:r>
                  <a:rPr lang="en-US" altLang="ja-JP" dirty="0" smtClean="0"/>
                  <a:t>and </a:t>
                </a:r>
                <a14:m>
                  <m:oMath xmlns:m="http://schemas.openxmlformats.org/officeDocument/2006/math">
                    <m:r>
                      <a:rPr lang="en-US" altLang="ja-JP" i="1" dirty="0">
                        <a:latin typeface="Cambria Math"/>
                      </a:rPr>
                      <m:t>𝜎</m:t>
                    </m:r>
                  </m:oMath>
                </a14:m>
                <a:r>
                  <a:rPr kumimoji="1" lang="ja-JP" altLang="en-US" dirty="0" smtClean="0"/>
                  <a:t> </a:t>
                </a:r>
                <a:r>
                  <a:rPr kumimoji="1" lang="en-US" altLang="ja-JP" dirty="0" smtClean="0"/>
                  <a:t>with detailed balance</a:t>
                </a:r>
                <a:endParaRPr kumimoji="1" lang="ja-JP" altLang="en-US" dirty="0"/>
              </a:p>
            </p:txBody>
          </p:sp>
        </mc:Choice>
        <mc:Fallback xmlns="">
          <p:sp>
            <p:nvSpPr>
              <p:cNvPr id="8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57200" y="274638"/>
                <a:ext cx="8229600" cy="1143000"/>
              </a:xfrm>
              <a:blipFill rotWithShape="1">
                <a:blip r:embed="rId7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285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000" y="99000"/>
            <a:ext cx="8524800" cy="1143000"/>
          </a:xfrm>
        </p:spPr>
        <p:txBody>
          <a:bodyPr/>
          <a:lstStyle/>
          <a:p>
            <a:r>
              <a:rPr lang="en-US" altLang="ja-JP" dirty="0" smtClean="0"/>
              <a:t>Case of nonlinear Langevin</a:t>
            </a:r>
            <a:r>
              <a:rPr lang="ja-JP" altLang="en-US" dirty="0" smtClean="0"/>
              <a:t> </a:t>
            </a:r>
            <a:r>
              <a:rPr lang="en-US" altLang="ja-JP" dirty="0" smtClean="0"/>
              <a:t>equation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35140" y="2709000"/>
                <a:ext cx="8729704" cy="12078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Desired relation is only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b>
                        <m:sSup>
                          <m:sSupPr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𝒗</m:t>
                            </m:r>
                          </m:e>
                          <m:sup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𝒗</m:t>
                        </m:r>
                      </m:sub>
                      <m: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,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</m:sup>
                    </m:sSubSup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bSup>
                      <m:sSubSup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𝑹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sSup>
                          <m:sSupPr>
                            <m:ctrlP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pPr>
                          <m:e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𝒗</m:t>
                            </m:r>
                          </m:e>
                          <m:sup>
                            <m:r>
                              <a:rPr kumimoji="1" lang="en-US" altLang="ja-JP" sz="32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′</m:t>
                            </m:r>
                          </m:sup>
                        </m:s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𝒗</m:t>
                        </m:r>
                      </m:sub>
                      <m: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,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𝟏</m:t>
                        </m:r>
                      </m:sup>
                    </m:sSubSup>
                  </m:oMath>
                </a14:m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detailed-balance: DB)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40" y="2709000"/>
                <a:ext cx="8729704" cy="1207895"/>
              </a:xfrm>
              <a:prstGeom prst="rect">
                <a:avLst/>
              </a:prstGeom>
              <a:blipFill rotWithShape="1">
                <a:blip r:embed="rId2"/>
                <a:stretch>
                  <a:fillRect l="-1746" b="-1557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998960" y="1404000"/>
                <a:ext cx="5605317" cy="1204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1,1</m:t>
                          </m:r>
                        </m:sup>
                      </m:s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)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  <m:d>
                        <m:dPr>
                          <m:begChr m:val="{"/>
                          <m:endChr m:val="}"/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𝑣</m:t>
                              </m:r>
                            </m:den>
                          </m:f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⋅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𝑣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𝜕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𝑣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8960" y="1404000"/>
                <a:ext cx="5605317" cy="120475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342000" y="4159455"/>
                <a:ext cx="85500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If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𝛾</m:t>
                    </m:r>
                    <m:d>
                      <m:d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𝑣</m:t>
                        </m:r>
                      </m:e>
                    </m:d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𝛾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(−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𝑣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DB is satisfied.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For one-dimensional systems, DB is satisfied.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For two or more dimensional systems, if rotation does not change energy, we can apply the above discussion to radial direction.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00" y="4159455"/>
                <a:ext cx="8550000" cy="2554545"/>
              </a:xfrm>
              <a:prstGeom prst="rect">
                <a:avLst/>
              </a:prstGeom>
              <a:blipFill rotWithShape="1">
                <a:blip r:embed="rId4"/>
                <a:stretch>
                  <a:fillRect l="-1568" t="-2864" r="-285" b="-69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201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タイトル 1"/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1" lang="en-US" altLang="ja-JP" b="0" dirty="0" smtClean="0"/>
                  <a:t>Upper bound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b="0" i="1" smtClean="0">
                            <a:latin typeface="Cambria Math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b="0" i="0" smtClean="0">
                            <a:latin typeface="Cambria Math" panose="02040503050406030204" pitchFamily="18" charset="0"/>
                          </a:rPr>
                          <m:t>Θ</m:t>
                        </m:r>
                      </m:e>
                      <m:sup>
                        <m:r>
                          <a:rPr kumimoji="1" lang="en-US" altLang="ja-JP" b="0" i="0" smtClean="0">
                            <a:latin typeface="Cambria Math"/>
                          </a:rPr>
                          <m:t>(1)</m:t>
                        </m:r>
                      </m:sup>
                    </m:sSup>
                  </m:oMath>
                </a14:m>
                <a:endParaRPr kumimoji="1" lang="ja-JP" altLang="en-US" dirty="0"/>
              </a:p>
            </p:txBody>
          </p:sp>
        </mc:Choice>
        <mc:Fallback xmlns="">
          <p:sp>
            <p:nvSpPr>
              <p:cNvPr id="2" name="タイトル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 rotWithShape="1">
                <a:blip r:embed="rId2"/>
                <a:stretch>
                  <a:fillRect b="-1010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97000" y="1584000"/>
                <a:ext cx="586122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By putting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𝑅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𝑤𝑤</m:t>
                            </m:r>
                          </m:sub>
                        </m:sSub>
                      </m:e>
                    </m:d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≤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𝑅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𝑚𝑎𝑥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we have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00" y="1584000"/>
                <a:ext cx="5861220" cy="492443"/>
              </a:xfrm>
              <a:prstGeom prst="rect">
                <a:avLst/>
              </a:prstGeom>
              <a:blipFill rotWithShape="1">
                <a:blip r:embed="rId3"/>
                <a:stretch>
                  <a:fillRect l="-4266" t="-24691" r="-3122" b="-4938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1387666" y="2242805"/>
                <a:ext cx="6368667" cy="11065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Θ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(1)</m:t>
                          </m:r>
                        </m:sup>
                      </m:sSup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𝑐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0</m:t>
                              </m:r>
                            </m:sub>
                          </m:sSub>
                        </m:den>
                      </m:f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𝑑𝑡</m:t>
                              </m:r>
                            </m:den>
                          </m:f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+2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𝑅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𝑚𝑎𝑥</m:t>
                              </m:r>
                            </m:sub>
                          </m:sSub>
                          <m:d>
                            <m:dPr>
                              <m:begChr m:val="〈"/>
                              <m:endChr m:val="〉"/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m:rPr>
                                  <m:sty m:val="p"/>
                                </m:rPr>
                                <a:rPr kumimoji="1" lang="en-US" altLang="ja-JP" sz="3200" b="0" i="0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Δ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𝐸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e>
                      </m:d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7666" y="2242805"/>
                <a:ext cx="6368667" cy="1106521"/>
              </a:xfrm>
              <a:prstGeom prst="rect">
                <a:avLst/>
              </a:prstGeom>
              <a:blipFill rotWithShape="0">
                <a:blip r:embed="rId4"/>
                <a:stretch>
                  <a:fillRect b="-55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54279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890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Present situation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1520" y="1628800"/>
            <a:ext cx="86409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General frameworks do not prohibit an engine at CE with finite power.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In analyses on concrete models in linear regime, 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all models do not attain CE with finite power.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kumimoji="1" lang="en-US" altLang="ja-JP" sz="3200" dirty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General trade-off relation between power and efficiency has completely been missing.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835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Discretization of transition rate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839264" y="2124225"/>
                <a:ext cx="5550430" cy="10214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±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𝜖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𝜖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𝑒</m:t>
                          </m:r>
                        </m:e>
                        <m:sup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𝛽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4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US" altLang="ja-JP" sz="3200" b="0" i="1" smtClean="0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𝑝</m:t>
                                      </m:r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±</m:t>
                                      </m:r>
                                      <m:r>
                                        <a:rPr kumimoji="1" lang="en-US" altLang="ja-JP" sz="3200" b="0" i="1" smtClean="0"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𝜖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𝑝</m:t>
                                  </m:r>
                                </m:e>
                                <m:sup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sup>
                      </m:s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.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264" y="2124225"/>
                <a:ext cx="5550430" cy="1021498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252000" y="3474225"/>
                <a:ext cx="8550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Then, in </a:t>
                </a:r>
                <a14:m>
                  <m:oMath xmlns:m="http://schemas.openxmlformats.org/officeDocument/2006/math"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𝜖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→0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limit, master equation becomes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00" y="3474225"/>
                <a:ext cx="855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1782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1255097" y="4193855"/>
                <a:ext cx="6633804" cy="11164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𝑃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𝑡</m:t>
                          </m:r>
                        </m:den>
                      </m:f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fPr>
                            <m:num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𝛾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num>
                            <m:den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𝑚</m:t>
                              </m:r>
                            </m:den>
                          </m:f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</m:d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𝛾</m:t>
                          </m:r>
                        </m:num>
                        <m:den>
                          <m:r>
                            <a:rPr lang="en-US" altLang="ja-JP" sz="320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</m:den>
                      </m:f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𝜕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sSup>
                            <m:sSup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  <m:sup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𝑃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𝑝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5097" y="4193855"/>
                <a:ext cx="6633804" cy="111645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252000" y="5499225"/>
            <a:ext cx="796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which is </a:t>
            </a:r>
            <a:r>
              <a:rPr kumimoji="1" lang="en-US" altLang="ja-JP" sz="32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Kramers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equation.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52000" y="1584000"/>
            <a:ext cx="41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We set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315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Discretization of transition rate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457000" y="2034000"/>
                <a:ext cx="4504182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,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</m:d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,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𝜖</m:t>
                              </m:r>
                            </m:e>
                          </m:d>
                        </m:sub>
                      </m:sSub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𝜖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𝐹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𝑥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,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𝑝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7000" y="2034000"/>
                <a:ext cx="4504182" cy="92519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375150" y="2980435"/>
                <a:ext cx="3842399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,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</m:d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d>
                            <m:d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𝑥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𝜖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′,</m:t>
                              </m:r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𝑝</m:t>
                              </m:r>
                            </m:e>
                          </m:d>
                        </m:sub>
                      </m:sSub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𝜖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den>
                      </m:f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150" y="2980435"/>
                <a:ext cx="3842399" cy="9251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357481" y="4763069"/>
                <a:ext cx="8429038" cy="101931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𝑑𝑡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𝑃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=−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𝑚</m:t>
                          </m:r>
                        </m:den>
                      </m:f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𝑃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f>
                        <m:f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den>
                      </m:f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𝐹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𝑥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,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𝑝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𝑃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𝑥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,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𝑝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481" y="4763069"/>
                <a:ext cx="8429038" cy="101931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252000" y="3924225"/>
                <a:ext cx="8550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Then, in </a:t>
                </a:r>
                <a14:m>
                  <m:oMath xmlns:m="http://schemas.openxmlformats.org/officeDocument/2006/math"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𝜖</m:t>
                    </m:r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𝜖</m:t>
                    </m:r>
                    <m:r>
                      <a:rPr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′→0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limit, master equation becomes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00" y="3924225"/>
                <a:ext cx="85500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1782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テキスト ボックス 9"/>
          <p:cNvSpPr txBox="1"/>
          <p:nvPr/>
        </p:nvSpPr>
        <p:spPr>
          <a:xfrm>
            <a:off x="252000" y="5949225"/>
            <a:ext cx="796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which is </a:t>
            </a:r>
            <a:r>
              <a:rPr kumimoji="1" lang="en-US" altLang="ja-JP" sz="3200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Liouville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equation.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2000" y="1584000"/>
            <a:ext cx="414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We set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2668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0" y="274638"/>
            <a:ext cx="9190856" cy="1143000"/>
          </a:xfrm>
        </p:spPr>
        <p:txBody>
          <a:bodyPr/>
          <a:lstStyle/>
          <a:p>
            <a:r>
              <a:rPr lang="en-US" altLang="ja-JP" b="0" dirty="0" smtClean="0"/>
              <a:t>The inequality is tight in linear regime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104866" y="1568325"/>
                <a:ext cx="742600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ja-JP" sz="320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𝛽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≪1</m:t>
                    </m:r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Fourier law tells</a:t>
                </a:r>
                <a:endParaRPr kumimoji="1" lang="en-US" altLang="ja-JP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866" y="1568325"/>
                <a:ext cx="7426009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2053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片側の 2 つの角を丸めた四角形 5"/>
          <p:cNvSpPr/>
          <p:nvPr/>
        </p:nvSpPr>
        <p:spPr>
          <a:xfrm rot="10800000">
            <a:off x="7352430" y="1556792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/>
        </p:nvGrpSpPr>
        <p:grpSpPr>
          <a:xfrm>
            <a:off x="7390656" y="2416289"/>
            <a:ext cx="1296144" cy="713246"/>
            <a:chOff x="3059832" y="3075794"/>
            <a:chExt cx="1296144" cy="713246"/>
          </a:xfrm>
        </p:grpSpPr>
        <p:cxnSp>
          <p:nvCxnSpPr>
            <p:cNvPr id="8" name="直線コネクタ 7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線コネクタ 8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正方形/長方形 10"/>
          <p:cNvSpPr/>
          <p:nvPr/>
        </p:nvSpPr>
        <p:spPr>
          <a:xfrm>
            <a:off x="8254752" y="2416289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" name="直線コネクタ 11"/>
          <p:cNvCxnSpPr>
            <a:stCxn id="11" idx="3"/>
          </p:cNvCxnSpPr>
          <p:nvPr/>
        </p:nvCxnSpPr>
        <p:spPr>
          <a:xfrm>
            <a:off x="8398768" y="2772912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テキスト ボックス 17"/>
              <p:cNvSpPr txBox="1"/>
              <p:nvPr/>
            </p:nvSpPr>
            <p:spPr>
              <a:xfrm>
                <a:off x="7364441" y="1656873"/>
                <a:ext cx="1348574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𝛽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+</m:t>
                      </m:r>
                      <m:r>
                        <m:rPr>
                          <m:sty m:val="p"/>
                        </m:rPr>
                        <a:rPr kumimoji="1" lang="en-US" altLang="ja-JP" sz="3200" b="0" i="0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Δ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𝛽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8" name="テキスト ボックス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4441" y="1656873"/>
                <a:ext cx="1348574" cy="492443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/>
              <p:cNvSpPr txBox="1"/>
              <p:nvPr/>
            </p:nvSpPr>
            <p:spPr>
              <a:xfrm>
                <a:off x="7671093" y="2508621"/>
                <a:ext cx="35387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𝛽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9" name="テキスト ボックス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1093" y="2508621"/>
                <a:ext cx="353879" cy="49244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テキスト ボックス 20"/>
              <p:cNvSpPr txBox="1"/>
              <p:nvPr/>
            </p:nvSpPr>
            <p:spPr>
              <a:xfrm>
                <a:off x="870798" y="2253527"/>
                <a:ext cx="5428153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𝐽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𝜅</m:t>
                    </m:r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𝛽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➡　</a:t>
                </a:r>
                <a14:m>
                  <m:oMath xmlns:m="http://schemas.openxmlformats.org/officeDocument/2006/math"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𝜎</m:t>
                    </m:r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m:rPr>
                        <m:sty m:val="p"/>
                      </m:rPr>
                      <a:rPr kumimoji="1" lang="en-US" altLang="ja-JP" sz="3200" b="0" i="0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𝛽</m:t>
                    </m:r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𝐽</m:t>
                    </m:r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p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p>
                    </m:sSup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/</m:t>
                    </m:r>
                    <m:r>
                      <a:rPr kumimoji="1" lang="en-US" altLang="ja-JP" sz="3200" b="0" i="1" dirty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𝜅</m:t>
                    </m:r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1" name="テキスト ボックス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798" y="2253527"/>
                <a:ext cx="5428153" cy="492443"/>
              </a:xfrm>
              <a:prstGeom prst="rect">
                <a:avLst/>
              </a:prstGeom>
              <a:blipFill rotWithShape="0">
                <a:blip r:embed="rId5"/>
                <a:stretch>
                  <a:fillRect l="-787" t="-23750" b="-5250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テキスト ボックス 22"/>
              <p:cNvSpPr txBox="1"/>
              <p:nvPr/>
            </p:nvSpPr>
            <p:spPr>
              <a:xfrm>
                <a:off x="191667" y="5366782"/>
                <a:ext cx="8521347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Inequality 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p>
                    </m:sSup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≤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b>
                        <m: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𝜎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always becomes equality in the linear regime.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23" name="テキスト ボックス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667" y="5366782"/>
                <a:ext cx="8521347" cy="1077218"/>
              </a:xfrm>
              <a:prstGeom prst="rect">
                <a:avLst/>
              </a:prstGeom>
              <a:blipFill rotWithShape="1">
                <a:blip r:embed="rId6"/>
                <a:stretch>
                  <a:fillRect l="-1788" t="-6780" r="-1574" b="-175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/>
              <p:cNvSpPr txBox="1"/>
              <p:nvPr/>
            </p:nvSpPr>
            <p:spPr>
              <a:xfrm>
                <a:off x="170327" y="3563680"/>
                <a:ext cx="8811673" cy="11251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Fluctuation-dissipation like relation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d>
                          <m:dPr>
                            <m:begChr m:val="〈"/>
                            <m:endChr m:val="〉"/>
                            <m:ctrlPr>
                              <a:rPr lang="en-US" altLang="ja-JP" sz="3200" i="1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ja-JP" sz="3200" i="1">
                                    <a:latin typeface="Cambria Math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</m:ctrlPr>
                              </m:sSupPr>
                              <m:e>
                                <m:r>
                                  <a:rPr lang="en-US" altLang="ja-JP" sz="32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𝐽</m:t>
                                </m:r>
                              </m:e>
                              <m:sup>
                                <m:r>
                                  <a:rPr lang="en-US" altLang="ja-JP" sz="3200" i="1">
                                    <a:latin typeface="Cambria Math" panose="02040503050406030204" pitchFamily="18" charset="0"/>
                                    <a:ea typeface="メイリオ" panose="020B0604030504040204" pitchFamily="50" charset="-128"/>
                                    <a:cs typeface="メイリオ" panose="020B0604030504040204" pitchFamily="50" charset="-128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𝑒𝑞</m:t>
                        </m:r>
                      </m:sub>
                    </m:sSub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=2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𝜅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says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𝚯</m:t>
                        </m:r>
                      </m:e>
                      <m:sub>
                        <m:r>
                          <a:rPr kumimoji="1" lang="en-US" altLang="ja-JP" sz="3200" b="1" i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𝟐</m:t>
                        </m:r>
                      </m:sub>
                    </m:sSub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𝜿</m:t>
                    </m:r>
                  </m:oMath>
                </a14:m>
                <a:endParaRPr kumimoji="1" lang="en-US" altLang="ja-JP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" name="テキスト ボックス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327" y="3563680"/>
                <a:ext cx="8811673" cy="1125116"/>
              </a:xfrm>
              <a:prstGeom prst="rect">
                <a:avLst/>
              </a:prstGeom>
              <a:blipFill rotWithShape="1">
                <a:blip r:embed="rId7"/>
                <a:stretch>
                  <a:fillRect l="-1799" t="-5435" b="-1739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-1521" y="2801557"/>
                <a:ext cx="492404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kumimoji="1" lang="ja-JP" altLang="en-US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𝜅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thermal conductivity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）</a:t>
                </a: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521" y="2801557"/>
                <a:ext cx="4924040" cy="492443"/>
              </a:xfrm>
              <a:prstGeom prst="rect">
                <a:avLst/>
              </a:prstGeom>
              <a:blipFill rotWithShape="1">
                <a:blip r:embed="rId8"/>
                <a:stretch>
                  <a:fillRect l="-5081" t="-31250" r="-3717" b="-5125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986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16" grpId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Thermoelectricity</a:t>
            </a:r>
            <a:endParaRPr kumimoji="1" lang="ja-JP" altLang="en-US" dirty="0"/>
          </a:p>
        </p:txBody>
      </p:sp>
      <p:sp>
        <p:nvSpPr>
          <p:cNvPr id="3" name="片側の 2 つの角を丸めた四角形 2"/>
          <p:cNvSpPr/>
          <p:nvPr/>
        </p:nvSpPr>
        <p:spPr>
          <a:xfrm rot="5400000">
            <a:off x="6295774" y="1731737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片側の 2 つの角を丸めた四角形 3"/>
          <p:cNvSpPr/>
          <p:nvPr/>
        </p:nvSpPr>
        <p:spPr>
          <a:xfrm rot="16200000">
            <a:off x="8015130" y="1731736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7074607" y="1777171"/>
            <a:ext cx="1160965" cy="427693"/>
          </a:xfrm>
          <a:prstGeom prst="rect">
            <a:avLst/>
          </a:prstGeom>
          <a:solidFill>
            <a:schemeClr val="accent3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6527773" y="1637074"/>
                <a:ext cx="5352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7773" y="1637074"/>
                <a:ext cx="535275" cy="707886"/>
              </a:xfrm>
              <a:prstGeom prst="rect">
                <a:avLst/>
              </a:prstGeom>
              <a:blipFill rotWithShape="1">
                <a:blip r:embed="rId2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8219839" y="1656989"/>
                <a:ext cx="5412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9839" y="1656989"/>
                <a:ext cx="541237" cy="707886"/>
              </a:xfrm>
              <a:prstGeom prst="rect">
                <a:avLst/>
              </a:prstGeom>
              <a:blipFill rotWithShape="1">
                <a:blip r:embed="rId3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162000" y="2097799"/>
                <a:ext cx="8891473" cy="11151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&gt;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 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&gt;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</a:p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Heat current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𝑞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particle current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flow along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1→2</m:t>
                    </m:r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000" y="2097799"/>
                <a:ext cx="8891473" cy="1115177"/>
              </a:xfrm>
              <a:prstGeom prst="rect">
                <a:avLst/>
              </a:prstGeom>
              <a:blipFill rotWithShape="1">
                <a:blip r:embed="rId4"/>
                <a:stretch>
                  <a:fillRect l="-1783" t="-6557" b="-1420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362871" y="4217502"/>
                <a:ext cx="8748464" cy="9151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Efficiency is defined as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𝜂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𝐶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=1−</m:t>
                    </m:r>
                    <m:f>
                      <m:f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𝑇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𝑇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≥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𝜂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:=</m:t>
                    </m:r>
                    <m:f>
                      <m:f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Δ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𝐽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𝑛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𝐽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𝑞</m:t>
                            </m:r>
                          </m:sub>
                        </m:s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𝜇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𝐽</m:t>
                            </m:r>
                          </m:e>
                          <m:sub>
                            <m:r>
                              <a:rPr kumimoji="1" lang="en-US" altLang="ja-JP" sz="3200" b="0" i="1" smtClean="0"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𝑛</m:t>
                            </m:r>
                          </m:sub>
                        </m:sSub>
                      </m:den>
                    </m:f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871" y="4217502"/>
                <a:ext cx="8748464" cy="915122"/>
              </a:xfrm>
              <a:prstGeom prst="rect">
                <a:avLst/>
              </a:prstGeom>
              <a:blipFill rotWithShape="1">
                <a:blip r:embed="rId5"/>
                <a:stretch>
                  <a:fillRect l="-1812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160260" y="5377470"/>
                <a:ext cx="8147248" cy="4901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（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24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b>
                    </m:sSub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　</a:t>
                </a:r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We assumed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𝑞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kumimoji="1" lang="en-US" altLang="ja-JP" sz="24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𝐽</m:t>
                        </m:r>
                      </m:e>
                      <m:sub>
                        <m:r>
                          <a:rPr kumimoji="1" lang="en-US" altLang="ja-JP" sz="24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𝑛</m:t>
                        </m:r>
                      </m:sub>
                    </m:sSub>
                    <m:r>
                      <a:rPr kumimoji="1"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&gt;0</m:t>
                    </m:r>
                  </m:oMath>
                </a14:m>
                <a:r>
                  <a:rPr kumimoji="1"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）</a:t>
                </a: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60" y="5377470"/>
                <a:ext cx="8147248" cy="490199"/>
              </a:xfrm>
              <a:prstGeom prst="rect">
                <a:avLst/>
              </a:prstGeom>
              <a:blipFill rotWithShape="1">
                <a:blip r:embed="rId6"/>
                <a:stretch>
                  <a:fillRect l="-1122" t="-9877" b="-2716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右矢印 10"/>
          <p:cNvSpPr/>
          <p:nvPr/>
        </p:nvSpPr>
        <p:spPr>
          <a:xfrm>
            <a:off x="7024993" y="1852822"/>
            <a:ext cx="1244460" cy="288032"/>
          </a:xfrm>
          <a:prstGeom prst="rightArrow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0116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108000" y="274638"/>
            <a:ext cx="9387000" cy="1143000"/>
          </a:xfrm>
        </p:spPr>
        <p:txBody>
          <a:bodyPr/>
          <a:lstStyle/>
          <a:p>
            <a:r>
              <a:rPr kumimoji="1" lang="en-US" altLang="ja-JP" dirty="0" smtClean="0"/>
              <a:t>Inequality for heat and particle currents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1520" y="1484784"/>
            <a:ext cx="8640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In a similar manner, we have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3131840" y="2069559"/>
                <a:ext cx="2907784" cy="149092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𝟐</m:t>
                    </m:r>
                    <m:sSub>
                      <m:sSubPr>
                        <m:ctrlP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𝑱</m:t>
                        </m:r>
                      </m:e>
                      <m:sub>
                        <m: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𝒒</m:t>
                        </m:r>
                      </m:sub>
                    </m:sSub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≤</m:t>
                    </m:r>
                    <m:rad>
                      <m:radPr>
                        <m:degHide m:val="on"/>
                        <m:ctrlP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kumimoji="1" lang="en-US" altLang="ja-JP" sz="4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4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𝚯</m:t>
                            </m:r>
                          </m:e>
                          <m:sub>
                            <m:r>
                              <a:rPr kumimoji="1" lang="en-US" altLang="ja-JP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</a:rPr>
                              <m:t>𝒒</m:t>
                            </m:r>
                          </m:sub>
                        </m:sSub>
                        <m: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</a:rPr>
                          <m:t>𝝈</m:t>
                        </m:r>
                      </m:e>
                    </m:rad>
                  </m:oMath>
                </a14:m>
                <a:r>
                  <a:rPr kumimoji="1" lang="ja-JP" altLang="en-US" sz="40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endParaRPr kumimoji="1" lang="en-US" altLang="ja-JP" sz="40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14:m>
                  <m:oMath xmlns:m="http://schemas.openxmlformats.org/officeDocument/2006/math"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𝟐</m:t>
                    </m:r>
                    <m:sSub>
                      <m:sSubPr>
                        <m:ctrlP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𝑱</m:t>
                        </m:r>
                      </m:e>
                      <m:sub>
                        <m: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𝒏</m:t>
                        </m:r>
                      </m:sub>
                    </m:sSub>
                    <m:r>
                      <a:rPr kumimoji="1" lang="en-US" altLang="ja-JP" sz="40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≤</m:t>
                    </m:r>
                    <m:rad>
                      <m:radPr>
                        <m:degHide m:val="on"/>
                        <m:ctrlP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kumimoji="1" lang="en-US" altLang="ja-JP" sz="4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</m:ctrlPr>
                          </m:sSubPr>
                          <m:e>
                            <m:r>
                              <a:rPr kumimoji="1" lang="en-US" altLang="ja-JP" sz="4000" b="1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𝚯</m:t>
                            </m:r>
                          </m:e>
                          <m:sub>
                            <m:r>
                              <a:rPr kumimoji="1" lang="en-US" altLang="ja-JP" sz="40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メイリオ" panose="020B0604030504040204" pitchFamily="50" charset="-128"/>
                                <a:cs typeface="メイリオ" panose="020B0604030504040204" pitchFamily="50" charset="-128"/>
                              </a:rPr>
                              <m:t>𝒏</m:t>
                            </m:r>
                          </m:sub>
                        </m:sSub>
                        <m:r>
                          <a:rPr kumimoji="1" lang="en-US" altLang="ja-JP" sz="4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𝝈</m:t>
                        </m:r>
                      </m:e>
                    </m:rad>
                  </m:oMath>
                </a14:m>
                <a:r>
                  <a:rPr kumimoji="1" lang="ja-JP" altLang="en-US" sz="4000" b="1" dirty="0" smtClean="0">
                    <a:solidFill>
                      <a:srgbClr val="FF0000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2069559"/>
                <a:ext cx="2907784" cy="149092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251520" y="3789040"/>
                <a:ext cx="8640960" cy="6227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𝑞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takes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sz="3200" b="0" i="0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1</m:t>
                        </m:r>
                      </m:sup>
                    </m:sSup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or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dirty="0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n-US" altLang="ja-JP" sz="3200" b="0" i="0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Θ</m:t>
                        </m:r>
                      </m:e>
                      <m:sub>
                        <m:r>
                          <a:rPr kumimoji="1" lang="en-US" altLang="ja-JP" sz="3200" b="0" i="1" dirty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𝑛</m:t>
                        </m:r>
                      </m:sub>
                    </m:sSub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is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3789040"/>
                <a:ext cx="8640960" cy="622735"/>
              </a:xfrm>
              <a:prstGeom prst="rect">
                <a:avLst/>
              </a:prstGeom>
              <a:blipFill rotWithShape="1">
                <a:blip r:embed="rId3"/>
                <a:stretch>
                  <a:fillRect l="-1763" t="-10784" b="-274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テキスト ボックス 5"/>
              <p:cNvSpPr txBox="1"/>
              <p:nvPr/>
            </p:nvSpPr>
            <p:spPr>
              <a:xfrm>
                <a:off x="251520" y="4501574"/>
                <a:ext cx="9036496" cy="13036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Θ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𝑛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≔</m:t>
                      </m:r>
                      <m:f>
                        <m:fPr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9</m:t>
                          </m:r>
                        </m:num>
                        <m:den>
                          <m:r>
                            <a:rPr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8</m:t>
                          </m:r>
                        </m:den>
                      </m:f>
                      <m:nary>
                        <m:naryPr>
                          <m:chr m:val="∑"/>
                          <m:supHide m:val="on"/>
                          <m:ctrlP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naryPr>
                        <m:sub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𝑤</m:t>
                          </m:r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≠</m:t>
                          </m:r>
                          <m:sSup>
                            <m:s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𝑤</m:t>
                              </m:r>
                            </m:e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′</m:t>
                              </m:r>
                            </m:sup>
                          </m:sSup>
                        </m:sub>
                        <m:sup/>
                        <m:e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𝛥</m:t>
                          </m:r>
                          <m:sSubSup>
                            <m:sSubSup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SupPr>
                            <m:e>
                              <m:r>
                                <a:rPr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𝑁</m:t>
                              </m:r>
                            </m:e>
                            <m:sub>
                              <m:sSup>
                                <m:sSup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e>
                                <m: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′</m:t>
                                  </m:r>
                                </m:sup>
                              </m:sSup>
                            </m:sub>
                            <m:sup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altLang="ja-JP" sz="32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 </m:t>
                          </m:r>
                          <m:d>
                            <m:dPr>
                              <m:ctrlP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</m:sub>
                              </m:sSub>
                              <m:r>
                                <a:rPr lang="en-US" altLang="ja-JP" sz="32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+</m:t>
                              </m:r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𝑅</m:t>
                                  </m:r>
                                </m:e>
                                <m:sub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𝑤</m:t>
                                  </m:r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  <m:sSub>
                                <m:sSubPr>
                                  <m:ctrlP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ja-JP" sz="3200" i="1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𝑃</m:t>
                                  </m:r>
                                </m:e>
                                <m:sub>
                                  <m:sSup>
                                    <m:sSupPr>
                                      <m:ctrlP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𝑤</m:t>
                                      </m:r>
                                    </m:e>
                                    <m:sup>
                                      <m:r>
                                        <a:rPr lang="en-US" altLang="ja-JP" sz="3200" i="1"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′</m:t>
                                      </m:r>
                                    </m:sup>
                                  </m:sSup>
                                </m:sub>
                              </m:sSub>
                            </m:e>
                          </m:d>
                        </m:e>
                      </m:nary>
                    </m:oMath>
                  </m:oMathPara>
                </a14:m>
                <a:endParaRPr kumimoji="1" lang="ja-JP" altLang="en-US" sz="3200" i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6" name="テキスト ボックス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520" y="4501574"/>
                <a:ext cx="9036496" cy="130369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929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5680" y="144000"/>
            <a:ext cx="8686800" cy="1143000"/>
          </a:xfrm>
        </p:spPr>
        <p:txBody>
          <a:bodyPr/>
          <a:lstStyle/>
          <a:p>
            <a:r>
              <a:rPr kumimoji="1" lang="en-US" altLang="ja-JP" dirty="0" smtClean="0"/>
              <a:t>Power-efficiency trade-off in thermoelectricity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67544" y="1628800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Using them, power and efficiency satisfy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815561" y="2564904"/>
                <a:ext cx="7925439" cy="12705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4000" b="1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𝚫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𝝁</m:t>
                      </m:r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𝑱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𝒏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≤</m:t>
                      </m:r>
                      <m:f>
                        <m:f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kumimoji="1"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40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𝚯</m:t>
                              </m:r>
                            </m:e>
                            <m:sub>
                              <m:r>
                                <a:rPr kumimoji="1"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𝒒</m:t>
                              </m:r>
                            </m:sub>
                          </m:sSub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+</m:t>
                          </m:r>
                          <m:sSup>
                            <m:sSupPr>
                              <m:ctrlPr>
                                <a:rPr kumimoji="1"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kumimoji="1" lang="en-US" altLang="ja-JP" sz="4000" b="1" i="1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kumimoji="1" lang="en-US" altLang="ja-JP" sz="4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kumimoji="1" lang="en-US" altLang="ja-JP" sz="4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𝝁</m:t>
                                      </m:r>
                                    </m:e>
                                    <m:sub>
                                      <m:r>
                                        <a:rPr kumimoji="1" lang="en-US" altLang="ja-JP" sz="4000" b="1" i="1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ea typeface="メイリオ" panose="020B0604030504040204" pitchFamily="50" charset="-128"/>
                                          <a:cs typeface="メイリオ" panose="020B0604030504040204" pitchFamily="50" charset="-128"/>
                                        </a:rPr>
                                        <m:t>𝟏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kumimoji="1"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𝟐</m:t>
                              </m:r>
                            </m:sup>
                          </m:sSup>
                          <m:sSub>
                            <m:sSubPr>
                              <m:ctrlPr>
                                <a:rPr kumimoji="1"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4000" b="1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𝚯</m:t>
                              </m:r>
                            </m:e>
                            <m:sub>
                              <m:r>
                                <a:rPr kumimoji="1" lang="en-US" altLang="ja-JP" sz="40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𝒏</m:t>
                              </m:r>
                            </m:sub>
                          </m:sSub>
                        </m:num>
                        <m:den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𝟐</m:t>
                          </m:r>
                        </m:den>
                      </m:f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𝜷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𝟐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sSub>
                        <m:sSubPr>
                          <m:ctrlP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𝜼</m:t>
                          </m:r>
                        </m:e>
                        <m:sub>
                          <m:r>
                            <a:rPr kumimoji="1" lang="en-US" altLang="ja-JP" sz="40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𝑪</m:t>
                          </m:r>
                        </m:sub>
                      </m:sSub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𝜼</m:t>
                      </m:r>
                      <m:r>
                        <a:rPr kumimoji="1" lang="en-US" altLang="ja-JP" sz="4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40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561" y="2564904"/>
                <a:ext cx="7925439" cy="127054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片側の 2 つの角を丸めた四角形 5"/>
          <p:cNvSpPr/>
          <p:nvPr/>
        </p:nvSpPr>
        <p:spPr>
          <a:xfrm rot="5400000">
            <a:off x="6283162" y="5097870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片側の 2 つの角を丸めた四角形 6"/>
          <p:cNvSpPr/>
          <p:nvPr/>
        </p:nvSpPr>
        <p:spPr>
          <a:xfrm rot="16200000">
            <a:off x="8002518" y="5097869"/>
            <a:ext cx="999275" cy="558390"/>
          </a:xfrm>
          <a:prstGeom prst="round2SameRect">
            <a:avLst>
              <a:gd name="adj1" fmla="val 30754"/>
              <a:gd name="adj2" fmla="val 0"/>
            </a:avLst>
          </a:prstGeom>
          <a:solidFill>
            <a:schemeClr val="accent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正方形/長方形 7"/>
          <p:cNvSpPr/>
          <p:nvPr/>
        </p:nvSpPr>
        <p:spPr>
          <a:xfrm>
            <a:off x="7061995" y="5143304"/>
            <a:ext cx="1160965" cy="427693"/>
          </a:xfrm>
          <a:prstGeom prst="rect">
            <a:avLst/>
          </a:prstGeom>
          <a:solidFill>
            <a:schemeClr val="accent3">
              <a:lumMod val="8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6515161" y="5003207"/>
                <a:ext cx="53527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15161" y="5003207"/>
                <a:ext cx="535275" cy="707886"/>
              </a:xfrm>
              <a:prstGeom prst="rect">
                <a:avLst/>
              </a:prstGeom>
              <a:blipFill rotWithShape="0">
                <a:blip r:embed="rId3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テキスト ボックス 9"/>
              <p:cNvSpPr txBox="1"/>
              <p:nvPr/>
            </p:nvSpPr>
            <p:spPr>
              <a:xfrm>
                <a:off x="8207227" y="5023122"/>
                <a:ext cx="54123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  <m:r>
                        <a:rPr kumimoji="1" lang="en-US" altLang="ja-JP" sz="20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 </m:t>
                      </m:r>
                    </m:oMath>
                  </m:oMathPara>
                </a14:m>
                <a:endParaRPr kumimoji="1" lang="en-US" altLang="ja-JP" sz="2000" b="0" i="1" dirty="0" smtClean="0">
                  <a:latin typeface="Cambria Math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20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kumimoji="1" lang="ja-JP" altLang="en-US" sz="20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" name="テキスト ボックス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7227" y="5023122"/>
                <a:ext cx="541237" cy="707886"/>
              </a:xfrm>
              <a:prstGeom prst="rect">
                <a:avLst/>
              </a:prstGeom>
              <a:blipFill rotWithShape="0">
                <a:blip r:embed="rId4"/>
                <a:stretch>
                  <a:fillRect b="-258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右矢印 10"/>
          <p:cNvSpPr/>
          <p:nvPr/>
        </p:nvSpPr>
        <p:spPr>
          <a:xfrm>
            <a:off x="7012381" y="5218955"/>
            <a:ext cx="1244460" cy="288032"/>
          </a:xfrm>
          <a:prstGeom prst="rightArrow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6777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913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How to move the engine</a:t>
            </a:r>
            <a:endParaRPr kumimoji="1" lang="ja-JP" altLang="en-US" dirty="0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000" y="1871412"/>
            <a:ext cx="5040560" cy="4658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1" name="テキスト ボックス 40"/>
          <p:cNvSpPr txBox="1"/>
          <p:nvPr/>
        </p:nvSpPr>
        <p:spPr>
          <a:xfrm>
            <a:off x="3312000" y="1404000"/>
            <a:ext cx="30778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closed process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3501176" y="6279462"/>
            <a:ext cx="27808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closed process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テキスト ボックス 43"/>
              <p:cNvSpPr txBox="1"/>
              <p:nvPr/>
            </p:nvSpPr>
            <p:spPr>
              <a:xfrm>
                <a:off x="297000" y="3524121"/>
                <a:ext cx="23852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err="1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equi</a:t>
                </a:r>
                <a:r>
                  <a:rPr kumimoji="1" lang="en-US" altLang="ja-JP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-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rgbClr val="0066FF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</m:oMath>
                </a14:m>
                <a:r>
                  <a:rPr kumimoji="1" lang="en-US" altLang="ja-JP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process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solidFill>
                              <a:srgbClr val="0066FF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𝐻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solidFill>
                    <a:srgbClr val="0066FF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4" name="テキスト ボックス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000" y="3524121"/>
                <a:ext cx="2385200" cy="1077218"/>
              </a:xfrm>
              <a:prstGeom prst="rect">
                <a:avLst/>
              </a:prstGeom>
              <a:blipFill rotWithShape="0">
                <a:blip r:embed="rId3"/>
                <a:stretch>
                  <a:fillRect l="-6650" t="-6780" r="-512" b="-180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6507000" y="3519000"/>
                <a:ext cx="2520000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err="1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equi</a:t>
                </a:r>
                <a:r>
                  <a:rPr kumimoji="1" lang="en-US" altLang="ja-JP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-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solidFill>
                          <a:srgbClr val="0066FF"/>
                        </a:solidFill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</m:oMath>
                </a14:m>
                <a:r>
                  <a:rPr kumimoji="1" lang="ja-JP" altLang="en-US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process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solidFill>
                              <a:srgbClr val="0066FF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solidFill>
                              <a:srgbClr val="0066FF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sub>
                    </m:sSub>
                  </m:oMath>
                </a14:m>
                <a:r>
                  <a:rPr kumimoji="1" lang="en-US" altLang="ja-JP" sz="3200" dirty="0" smtClean="0">
                    <a:solidFill>
                      <a:srgbClr val="0066FF"/>
                    </a:solidFill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</a:t>
                </a:r>
                <a:endParaRPr kumimoji="1" lang="ja-JP" altLang="en-US" sz="3200" dirty="0" smtClean="0">
                  <a:solidFill>
                    <a:srgbClr val="0066FF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7000" y="3519000"/>
                <a:ext cx="2520000" cy="1077218"/>
              </a:xfrm>
              <a:prstGeom prst="rect">
                <a:avLst/>
              </a:prstGeom>
              <a:blipFill rotWithShape="0">
                <a:blip r:embed="rId4"/>
                <a:stretch>
                  <a:fillRect l="-6039" t="-6780" b="-180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0859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dirty="0" smtClean="0"/>
              <a:t>State space of total system</a:t>
            </a:r>
            <a:endParaRPr kumimoji="1" lang="ja-JP" altLang="en-US" dirty="0"/>
          </a:p>
        </p:txBody>
      </p:sp>
      <p:sp>
        <p:nvSpPr>
          <p:cNvPr id="19" name="円/楕円 18"/>
          <p:cNvSpPr/>
          <p:nvPr/>
        </p:nvSpPr>
        <p:spPr>
          <a:xfrm>
            <a:off x="4455519" y="4869218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円/楕円 21"/>
          <p:cNvSpPr/>
          <p:nvPr/>
        </p:nvSpPr>
        <p:spPr>
          <a:xfrm>
            <a:off x="1657008" y="5442772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2" name="直線コネクタ 51"/>
          <p:cNvCxnSpPr/>
          <p:nvPr/>
        </p:nvCxnSpPr>
        <p:spPr>
          <a:xfrm flipH="1">
            <a:off x="1999946" y="5055024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円/楕円 55"/>
          <p:cNvSpPr/>
          <p:nvPr/>
        </p:nvSpPr>
        <p:spPr>
          <a:xfrm>
            <a:off x="5653195" y="5858246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円/楕円 56"/>
          <p:cNvSpPr/>
          <p:nvPr/>
        </p:nvSpPr>
        <p:spPr>
          <a:xfrm>
            <a:off x="2854684" y="6431800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8" name="直線コネクタ 57"/>
          <p:cNvCxnSpPr/>
          <p:nvPr/>
        </p:nvCxnSpPr>
        <p:spPr>
          <a:xfrm flipH="1">
            <a:off x="3197622" y="6044052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/>
          <p:cNvCxnSpPr/>
          <p:nvPr/>
        </p:nvCxnSpPr>
        <p:spPr>
          <a:xfrm flipH="1" flipV="1">
            <a:off x="1926127" y="5686055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/>
          <p:cNvCxnSpPr/>
          <p:nvPr/>
        </p:nvCxnSpPr>
        <p:spPr>
          <a:xfrm flipH="1" flipV="1">
            <a:off x="4737819" y="5094227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円/楕円 63"/>
          <p:cNvSpPr/>
          <p:nvPr/>
        </p:nvSpPr>
        <p:spPr>
          <a:xfrm>
            <a:off x="4455519" y="3985284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円/楕円 64"/>
          <p:cNvSpPr/>
          <p:nvPr/>
        </p:nvSpPr>
        <p:spPr>
          <a:xfrm>
            <a:off x="1657008" y="4558838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6" name="直線コネクタ 65"/>
          <p:cNvCxnSpPr/>
          <p:nvPr/>
        </p:nvCxnSpPr>
        <p:spPr>
          <a:xfrm flipH="1">
            <a:off x="1999946" y="4171090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円/楕円 66"/>
          <p:cNvSpPr/>
          <p:nvPr/>
        </p:nvSpPr>
        <p:spPr>
          <a:xfrm>
            <a:off x="5653195" y="4974312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円/楕円 67"/>
          <p:cNvSpPr/>
          <p:nvPr/>
        </p:nvSpPr>
        <p:spPr>
          <a:xfrm>
            <a:off x="2854684" y="5547866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69" name="直線コネクタ 68"/>
          <p:cNvCxnSpPr/>
          <p:nvPr/>
        </p:nvCxnSpPr>
        <p:spPr>
          <a:xfrm flipH="1">
            <a:off x="3197622" y="5160118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/>
          <p:nvPr/>
        </p:nvCxnSpPr>
        <p:spPr>
          <a:xfrm flipH="1" flipV="1">
            <a:off x="1926127" y="4802121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/>
          <p:cNvCxnSpPr/>
          <p:nvPr/>
        </p:nvCxnSpPr>
        <p:spPr>
          <a:xfrm flipH="1" flipV="1">
            <a:off x="4737819" y="4210293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/>
          <p:cNvCxnSpPr>
            <a:stCxn id="57" idx="0"/>
            <a:endCxn id="68" idx="4"/>
          </p:cNvCxnSpPr>
          <p:nvPr/>
        </p:nvCxnSpPr>
        <p:spPr>
          <a:xfrm flipV="1">
            <a:off x="3034684" y="5907866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/>
          <p:cNvCxnSpPr/>
          <p:nvPr/>
        </p:nvCxnSpPr>
        <p:spPr>
          <a:xfrm flipV="1">
            <a:off x="1837008" y="4918838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直線コネクタ 90"/>
          <p:cNvCxnSpPr/>
          <p:nvPr/>
        </p:nvCxnSpPr>
        <p:spPr>
          <a:xfrm flipV="1">
            <a:off x="4627008" y="434301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直線コネクタ 91"/>
          <p:cNvCxnSpPr/>
          <p:nvPr/>
        </p:nvCxnSpPr>
        <p:spPr>
          <a:xfrm flipV="1">
            <a:off x="5842008" y="5334312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円/楕円 96"/>
          <p:cNvSpPr/>
          <p:nvPr/>
        </p:nvSpPr>
        <p:spPr>
          <a:xfrm>
            <a:off x="4436188" y="3122026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8" name="円/楕円 97"/>
          <p:cNvSpPr/>
          <p:nvPr/>
        </p:nvSpPr>
        <p:spPr>
          <a:xfrm>
            <a:off x="1637677" y="3695580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9" name="直線コネクタ 98"/>
          <p:cNvCxnSpPr/>
          <p:nvPr/>
        </p:nvCxnSpPr>
        <p:spPr>
          <a:xfrm flipH="1">
            <a:off x="1980615" y="3307832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円/楕円 99"/>
          <p:cNvSpPr/>
          <p:nvPr/>
        </p:nvSpPr>
        <p:spPr>
          <a:xfrm>
            <a:off x="5633864" y="4111054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1" name="円/楕円 100"/>
          <p:cNvSpPr/>
          <p:nvPr/>
        </p:nvSpPr>
        <p:spPr>
          <a:xfrm>
            <a:off x="2835353" y="4684608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2" name="直線コネクタ 101"/>
          <p:cNvCxnSpPr/>
          <p:nvPr/>
        </p:nvCxnSpPr>
        <p:spPr>
          <a:xfrm flipH="1">
            <a:off x="3178291" y="4296860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/>
          <p:cNvCxnSpPr/>
          <p:nvPr/>
        </p:nvCxnSpPr>
        <p:spPr>
          <a:xfrm flipH="1" flipV="1">
            <a:off x="1906796" y="3938863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/>
          <p:cNvCxnSpPr/>
          <p:nvPr/>
        </p:nvCxnSpPr>
        <p:spPr>
          <a:xfrm flipH="1" flipV="1">
            <a:off x="4718488" y="3347035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/>
          <p:cNvCxnSpPr>
            <a:endCxn id="101" idx="4"/>
          </p:cNvCxnSpPr>
          <p:nvPr/>
        </p:nvCxnSpPr>
        <p:spPr>
          <a:xfrm flipV="1">
            <a:off x="3015353" y="5044608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/>
          <p:cNvCxnSpPr/>
          <p:nvPr/>
        </p:nvCxnSpPr>
        <p:spPr>
          <a:xfrm flipV="1">
            <a:off x="1817677" y="4055580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/>
          <p:cNvCxnSpPr/>
          <p:nvPr/>
        </p:nvCxnSpPr>
        <p:spPr>
          <a:xfrm flipV="1">
            <a:off x="4607677" y="3479756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/>
          <p:cNvCxnSpPr/>
          <p:nvPr/>
        </p:nvCxnSpPr>
        <p:spPr>
          <a:xfrm flipV="1">
            <a:off x="5822677" y="447105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円/楕円 108"/>
          <p:cNvSpPr/>
          <p:nvPr/>
        </p:nvSpPr>
        <p:spPr>
          <a:xfrm>
            <a:off x="4429977" y="2260485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0" name="円/楕円 109"/>
          <p:cNvSpPr/>
          <p:nvPr/>
        </p:nvSpPr>
        <p:spPr>
          <a:xfrm>
            <a:off x="1631466" y="2834039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1" name="直線コネクタ 110"/>
          <p:cNvCxnSpPr/>
          <p:nvPr/>
        </p:nvCxnSpPr>
        <p:spPr>
          <a:xfrm flipH="1">
            <a:off x="1974404" y="2446291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円/楕円 111"/>
          <p:cNvSpPr/>
          <p:nvPr/>
        </p:nvSpPr>
        <p:spPr>
          <a:xfrm>
            <a:off x="5627653" y="3249513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3" name="円/楕円 112"/>
          <p:cNvSpPr/>
          <p:nvPr/>
        </p:nvSpPr>
        <p:spPr>
          <a:xfrm>
            <a:off x="2829142" y="3823067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4" name="直線コネクタ 113"/>
          <p:cNvCxnSpPr/>
          <p:nvPr/>
        </p:nvCxnSpPr>
        <p:spPr>
          <a:xfrm flipH="1">
            <a:off x="3172080" y="3435319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/>
          <p:cNvCxnSpPr/>
          <p:nvPr/>
        </p:nvCxnSpPr>
        <p:spPr>
          <a:xfrm flipH="1" flipV="1">
            <a:off x="1900585" y="3077322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直線コネクタ 115"/>
          <p:cNvCxnSpPr/>
          <p:nvPr/>
        </p:nvCxnSpPr>
        <p:spPr>
          <a:xfrm flipH="1" flipV="1">
            <a:off x="4712277" y="2485494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直線コネクタ 116"/>
          <p:cNvCxnSpPr>
            <a:endCxn id="113" idx="4"/>
          </p:cNvCxnSpPr>
          <p:nvPr/>
        </p:nvCxnSpPr>
        <p:spPr>
          <a:xfrm flipV="1">
            <a:off x="3009142" y="4183067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直線コネクタ 117"/>
          <p:cNvCxnSpPr/>
          <p:nvPr/>
        </p:nvCxnSpPr>
        <p:spPr>
          <a:xfrm flipV="1">
            <a:off x="1811466" y="3194039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/>
          <p:cNvCxnSpPr/>
          <p:nvPr/>
        </p:nvCxnSpPr>
        <p:spPr>
          <a:xfrm flipV="1">
            <a:off x="4601466" y="2618215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コネクタ 119"/>
          <p:cNvCxnSpPr/>
          <p:nvPr/>
        </p:nvCxnSpPr>
        <p:spPr>
          <a:xfrm flipV="1">
            <a:off x="5816466" y="3609513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円/楕円 120"/>
          <p:cNvSpPr/>
          <p:nvPr/>
        </p:nvSpPr>
        <p:spPr>
          <a:xfrm>
            <a:off x="4438790" y="1449000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2" name="円/楕円 121"/>
          <p:cNvSpPr/>
          <p:nvPr/>
        </p:nvSpPr>
        <p:spPr>
          <a:xfrm>
            <a:off x="1640279" y="2022554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3" name="直線コネクタ 122"/>
          <p:cNvCxnSpPr/>
          <p:nvPr/>
        </p:nvCxnSpPr>
        <p:spPr>
          <a:xfrm flipH="1">
            <a:off x="1983217" y="1634806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円/楕円 123"/>
          <p:cNvSpPr/>
          <p:nvPr/>
        </p:nvSpPr>
        <p:spPr>
          <a:xfrm>
            <a:off x="5636466" y="2438028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5" name="円/楕円 124"/>
          <p:cNvSpPr/>
          <p:nvPr/>
        </p:nvSpPr>
        <p:spPr>
          <a:xfrm>
            <a:off x="2837955" y="3011582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6" name="直線コネクタ 125"/>
          <p:cNvCxnSpPr/>
          <p:nvPr/>
        </p:nvCxnSpPr>
        <p:spPr>
          <a:xfrm flipH="1">
            <a:off x="3180893" y="2623834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直線コネクタ 126"/>
          <p:cNvCxnSpPr/>
          <p:nvPr/>
        </p:nvCxnSpPr>
        <p:spPr>
          <a:xfrm flipH="1" flipV="1">
            <a:off x="1909398" y="2265837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直線コネクタ 127"/>
          <p:cNvCxnSpPr/>
          <p:nvPr/>
        </p:nvCxnSpPr>
        <p:spPr>
          <a:xfrm flipH="1" flipV="1">
            <a:off x="4721090" y="1674009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>
            <a:endCxn id="125" idx="4"/>
          </p:cNvCxnSpPr>
          <p:nvPr/>
        </p:nvCxnSpPr>
        <p:spPr>
          <a:xfrm flipV="1">
            <a:off x="3017955" y="3371582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/>
          <p:cNvCxnSpPr/>
          <p:nvPr/>
        </p:nvCxnSpPr>
        <p:spPr>
          <a:xfrm flipV="1">
            <a:off x="1820279" y="238255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直線コネクタ 130"/>
          <p:cNvCxnSpPr/>
          <p:nvPr/>
        </p:nvCxnSpPr>
        <p:spPr>
          <a:xfrm flipV="1">
            <a:off x="4610279" y="1806730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/>
          <p:nvPr/>
        </p:nvCxnSpPr>
        <p:spPr>
          <a:xfrm flipV="1">
            <a:off x="5825279" y="2798028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V="1">
            <a:off x="3017955" y="253511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V="1">
            <a:off x="1820279" y="1546086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/>
          <p:nvPr/>
        </p:nvCxnSpPr>
        <p:spPr>
          <a:xfrm flipV="1">
            <a:off x="5825279" y="1961560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テキスト ボックス 135"/>
          <p:cNvSpPr txBox="1"/>
          <p:nvPr/>
        </p:nvSpPr>
        <p:spPr>
          <a:xfrm>
            <a:off x="2539896" y="6321664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7" name="テキスト ボックス 136"/>
          <p:cNvSpPr txBox="1"/>
          <p:nvPr/>
        </p:nvSpPr>
        <p:spPr>
          <a:xfrm>
            <a:off x="1310827" y="5665542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8" name="テキスト ボックス 137"/>
          <p:cNvSpPr txBox="1"/>
          <p:nvPr/>
        </p:nvSpPr>
        <p:spPr>
          <a:xfrm>
            <a:off x="4399728" y="5107300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39" name="テキスト ボックス 138"/>
          <p:cNvSpPr txBox="1"/>
          <p:nvPr/>
        </p:nvSpPr>
        <p:spPr>
          <a:xfrm>
            <a:off x="5590652" y="6083419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テキスト ボックス 139"/>
              <p:cNvSpPr txBox="1"/>
              <p:nvPr/>
            </p:nvSpPr>
            <p:spPr>
              <a:xfrm>
                <a:off x="-46225" y="5330384"/>
                <a:ext cx="150807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=0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0" name="テキスト ボックス 1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46225" y="5330384"/>
                <a:ext cx="1508074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1" name="テキスト ボックス 140"/>
              <p:cNvSpPr txBox="1"/>
              <p:nvPr/>
            </p:nvSpPr>
            <p:spPr>
              <a:xfrm>
                <a:off x="-63000" y="4440633"/>
                <a:ext cx="1694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=1/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𝑉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1" name="テキスト ボックス 1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3000" y="4440633"/>
                <a:ext cx="1694466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テキスト ボックス 141"/>
              <p:cNvSpPr txBox="1"/>
              <p:nvPr/>
            </p:nvSpPr>
            <p:spPr>
              <a:xfrm>
                <a:off x="-33941" y="3548992"/>
                <a:ext cx="168213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=2/</m:t>
                      </m:r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𝑉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42" name="テキスト ボックス 1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3941" y="3548992"/>
                <a:ext cx="1682135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3" name="円/楕円 142"/>
          <p:cNvSpPr/>
          <p:nvPr/>
        </p:nvSpPr>
        <p:spPr>
          <a:xfrm>
            <a:off x="727956" y="3321962"/>
            <a:ext cx="57931" cy="5793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4" name="円/楕円 143"/>
          <p:cNvSpPr/>
          <p:nvPr/>
        </p:nvSpPr>
        <p:spPr>
          <a:xfrm>
            <a:off x="726697" y="2856209"/>
            <a:ext cx="57931" cy="5793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5" name="円/楕円 144"/>
          <p:cNvSpPr/>
          <p:nvPr/>
        </p:nvSpPr>
        <p:spPr>
          <a:xfrm>
            <a:off x="729081" y="3094932"/>
            <a:ext cx="57931" cy="57931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テキスト ボックス 71"/>
              <p:cNvSpPr txBox="1"/>
              <p:nvPr/>
            </p:nvSpPr>
            <p:spPr>
              <a:xfrm>
                <a:off x="6275819" y="2153472"/>
                <a:ext cx="2824597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𝑋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,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specifies the total state</a:t>
                </a:r>
              </a:p>
            </p:txBody>
          </p:sp>
        </mc:Choice>
        <mc:Fallback xmlns="">
          <p:sp>
            <p:nvSpPr>
              <p:cNvPr id="72" name="テキスト ボックス 7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5819" y="2153472"/>
                <a:ext cx="2824597" cy="1077218"/>
              </a:xfrm>
              <a:prstGeom prst="rect">
                <a:avLst/>
              </a:prstGeom>
              <a:blipFill rotWithShape="0">
                <a:blip r:embed="rId5"/>
                <a:stretch>
                  <a:fillRect l="-5388" t="-6780" r="-3448" b="-1751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テキスト ボックス 72"/>
              <p:cNvSpPr txBox="1"/>
              <p:nvPr/>
            </p:nvSpPr>
            <p:spPr>
              <a:xfrm>
                <a:off x="6191871" y="3401641"/>
                <a:ext cx="3105129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ja-JP" sz="240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𝑋</m:t>
                    </m:r>
                    <m:r>
                      <a:rPr lang="en-US" altLang="ja-JP" sz="240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∈{</m:t>
                    </m:r>
                    <m:r>
                      <a:rPr lang="en-US" altLang="ja-JP" sz="240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𝐴</m:t>
                    </m:r>
                    <m:r>
                      <a:rPr lang="en-US" altLang="ja-JP" sz="240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~</m:t>
                    </m:r>
                    <m:r>
                      <a:rPr lang="en-US" altLang="ja-JP" sz="240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𝐷</m:t>
                    </m:r>
                    <m:r>
                      <a:rPr lang="en-US" altLang="ja-JP" sz="240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}</m:t>
                    </m:r>
                  </m:oMath>
                </a14:m>
                <a:r>
                  <a:rPr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altLang="ja-JP" sz="24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</m:oMath>
                </a14:m>
                <a:r>
                  <a:rPr lang="ja-JP" altLang="en-US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particle number/ volume of A</a:t>
                </a:r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3" name="テキスト ボックス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91871" y="3401641"/>
                <a:ext cx="3105129" cy="1200329"/>
              </a:xfrm>
              <a:prstGeom prst="rect">
                <a:avLst/>
              </a:prstGeom>
              <a:blipFill rotWithShape="0">
                <a:blip r:embed="rId6"/>
                <a:stretch>
                  <a:fillRect l="-3143" b="-1066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テキスト ボックス 2"/>
          <p:cNvSpPr txBox="1"/>
          <p:nvPr/>
        </p:nvSpPr>
        <p:spPr>
          <a:xfrm>
            <a:off x="6044481" y="4874340"/>
            <a:ext cx="3027519" cy="1569660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This description applies to general engines</a:t>
            </a:r>
            <a:endParaRPr kumimoji="1" lang="ja-JP" altLang="en-US" sz="3200" b="1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35653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Problem and approach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61612" y="3069000"/>
            <a:ext cx="8865000" cy="1569660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Suppose that an engine </a:t>
            </a:r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attains the Carnot efficiency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, and clarify what properties this engine should satisfy.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156677" y="5589000"/>
            <a:ext cx="8764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(Remark: Although explanation is on the autonomous Carnot engine, it applies to general engines)</a:t>
            </a:r>
            <a:endParaRPr kumimoji="1" lang="ja-JP" altLang="en-US" sz="28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6677" y="1583147"/>
            <a:ext cx="87643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Goal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 Derive conditions to attain Carnot efficiency.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6431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849500" y="3249000"/>
            <a:ext cx="5445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Main result</a:t>
            </a:r>
            <a:endParaRPr kumimoji="1" lang="ja-JP" altLang="en-US" sz="88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42782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82800" y="274638"/>
            <a:ext cx="9244800" cy="1143000"/>
          </a:xfrm>
        </p:spPr>
        <p:txBody>
          <a:bodyPr/>
          <a:lstStyle/>
          <a:p>
            <a:r>
              <a:rPr kumimoji="1" lang="en-US" altLang="ja-JP" dirty="0" smtClean="0"/>
              <a:t>Consequence from Carnot efficiency: 1</a:t>
            </a:r>
            <a:endParaRPr kumimoji="1" lang="ja-JP" altLang="en-US" dirty="0"/>
          </a:p>
        </p:txBody>
      </p:sp>
      <p:pic>
        <p:nvPicPr>
          <p:cNvPr id="4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64" y="2781857"/>
            <a:ext cx="3041445" cy="281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角丸四角形 2"/>
          <p:cNvSpPr/>
          <p:nvPr/>
        </p:nvSpPr>
        <p:spPr>
          <a:xfrm>
            <a:off x="3329064" y="2637026"/>
            <a:ext cx="1303476" cy="3041445"/>
          </a:xfrm>
          <a:prstGeom prst="roundRect">
            <a:avLst/>
          </a:prstGeom>
          <a:solidFill>
            <a:srgbClr val="00B0F0">
              <a:alpha val="20000"/>
            </a:srgb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5134758" y="2637555"/>
            <a:ext cx="1303476" cy="3041445"/>
          </a:xfrm>
          <a:prstGeom prst="roundRect">
            <a:avLst/>
          </a:prstGeom>
          <a:solidFill>
            <a:srgbClr val="E7F9FF">
              <a:alpha val="20000"/>
            </a:srgb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612000" y="3414298"/>
                <a:ext cx="2633866" cy="19697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Grand canonical distribution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𝐻</m:t>
                        </m:r>
                      </m:sub>
                    </m:sSub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000" y="3414298"/>
                <a:ext cx="2633866" cy="1969770"/>
              </a:xfrm>
              <a:prstGeom prst="rect">
                <a:avLst/>
              </a:prstGeom>
              <a:blipFill rotWithShape="0">
                <a:blip r:embed="rId3"/>
                <a:stretch>
                  <a:fillRect l="-9259" t="-6192" b="-120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6623963" y="3357026"/>
                <a:ext cx="2430036" cy="19697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Grand canonical distribution with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𝐿</m:t>
                        </m:r>
                      </m:sub>
                    </m:sSub>
                  </m:oMath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963" y="3357026"/>
                <a:ext cx="2430036" cy="1969770"/>
              </a:xfrm>
              <a:prstGeom prst="rect">
                <a:avLst/>
              </a:prstGeom>
              <a:blipFill rotWithShape="0">
                <a:blip r:embed="rId4"/>
                <a:stretch>
                  <a:fillRect l="-10302" t="-6502" b="-1176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テキスト ボックス 7"/>
          <p:cNvSpPr txBox="1"/>
          <p:nvPr/>
        </p:nvSpPr>
        <p:spPr>
          <a:xfrm>
            <a:off x="182283" y="5814000"/>
            <a:ext cx="8981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Entropy production = 0</a:t>
            </a:r>
            <a:r>
              <a:rPr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lang="ja-JP" altLang="en-US" sz="32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⇔ 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partial entropy production = 0. Its equality condition implies above condition.</a:t>
            </a:r>
            <a:endParaRPr kumimoji="1" lang="ja-JP" altLang="en-US" sz="3200" dirty="0" smtClean="0">
              <a:solidFill>
                <a:srgbClr val="FF0000"/>
              </a:solidFill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7000" y="1404000"/>
            <a:ext cx="8775000" cy="1077218"/>
          </a:xfrm>
          <a:prstGeom prst="rect">
            <a:avLst/>
          </a:prstGeom>
          <a:solidFill>
            <a:srgbClr val="FEE8F9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Equilibration condition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: States attached to each particle bath are equilibrium distribution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588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  <p:bldP spid="7" grpId="0"/>
      <p:bldP spid="13" grpId="0"/>
      <p:bldP spid="8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-37800" y="274638"/>
            <a:ext cx="9154800" cy="1143000"/>
          </a:xfrm>
        </p:spPr>
        <p:txBody>
          <a:bodyPr/>
          <a:lstStyle/>
          <a:p>
            <a:r>
              <a:rPr lang="en-US" altLang="ja-JP" dirty="0"/>
              <a:t>Consequence from Carnot efficiency: </a:t>
            </a:r>
            <a:r>
              <a:rPr lang="en-US" altLang="ja-JP" dirty="0" smtClean="0"/>
              <a:t>2</a:t>
            </a:r>
            <a:endParaRPr kumimoji="1" lang="ja-JP" altLang="en-US" dirty="0"/>
          </a:p>
        </p:txBody>
      </p:sp>
      <p:sp>
        <p:nvSpPr>
          <p:cNvPr id="57" name="テキスト ボックス 56"/>
          <p:cNvSpPr txBox="1"/>
          <p:nvPr/>
        </p:nvSpPr>
        <p:spPr>
          <a:xfrm>
            <a:off x="202150" y="1507163"/>
            <a:ext cx="8014850" cy="584775"/>
          </a:xfrm>
          <a:prstGeom prst="rect">
            <a:avLst/>
          </a:prstGeom>
          <a:solidFill>
            <a:srgbClr val="FEE8F9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Carnot efficiency implies </a:t>
            </a:r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zero power.</a:t>
            </a:r>
          </a:p>
        </p:txBody>
      </p:sp>
      <p:grpSp>
        <p:nvGrpSpPr>
          <p:cNvPr id="63" name="グループ化 62"/>
          <p:cNvGrpSpPr/>
          <p:nvPr/>
        </p:nvGrpSpPr>
        <p:grpSpPr>
          <a:xfrm>
            <a:off x="2772000" y="3976006"/>
            <a:ext cx="3482595" cy="2551078"/>
            <a:chOff x="2458495" y="1560785"/>
            <a:chExt cx="3482595" cy="2551078"/>
          </a:xfrm>
        </p:grpSpPr>
        <p:grpSp>
          <p:nvGrpSpPr>
            <p:cNvPr id="54" name="グループ化 53"/>
            <p:cNvGrpSpPr/>
            <p:nvPr/>
          </p:nvGrpSpPr>
          <p:grpSpPr>
            <a:xfrm>
              <a:off x="2458495" y="1560785"/>
              <a:ext cx="3482595" cy="2551078"/>
              <a:chOff x="1896950" y="1750083"/>
              <a:chExt cx="5395947" cy="3952651"/>
            </a:xfrm>
          </p:grpSpPr>
          <p:sp>
            <p:nvSpPr>
              <p:cNvPr id="3" name="角丸四角形 2"/>
              <p:cNvSpPr/>
              <p:nvPr/>
            </p:nvSpPr>
            <p:spPr>
              <a:xfrm>
                <a:off x="2361657" y="4272985"/>
                <a:ext cx="1772484" cy="1429749"/>
              </a:xfrm>
              <a:prstGeom prst="roundRect">
                <a:avLst/>
              </a:prstGeom>
              <a:solidFill>
                <a:srgbClr val="FFFFD5"/>
              </a:solidFill>
              <a:ln w="381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4" name="角丸四角形 3"/>
              <p:cNvSpPr/>
              <p:nvPr/>
            </p:nvSpPr>
            <p:spPr>
              <a:xfrm>
                <a:off x="5022000" y="4239000"/>
                <a:ext cx="1772484" cy="1429749"/>
              </a:xfrm>
              <a:prstGeom prst="roundRect">
                <a:avLst/>
              </a:prstGeom>
              <a:solidFill>
                <a:srgbClr val="FFFFD5"/>
              </a:solidFill>
              <a:ln w="381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5" name="角丸四角形 4"/>
              <p:cNvSpPr/>
              <p:nvPr/>
            </p:nvSpPr>
            <p:spPr>
              <a:xfrm>
                <a:off x="5000640" y="1817681"/>
                <a:ext cx="1772484" cy="1429749"/>
              </a:xfrm>
              <a:prstGeom prst="roundRect">
                <a:avLst/>
              </a:prstGeom>
              <a:solidFill>
                <a:srgbClr val="FFFFD5"/>
              </a:solidFill>
              <a:ln w="381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6" name="角丸四角形 5"/>
              <p:cNvSpPr/>
              <p:nvPr/>
            </p:nvSpPr>
            <p:spPr>
              <a:xfrm>
                <a:off x="2257980" y="1834703"/>
                <a:ext cx="1772484" cy="1429749"/>
              </a:xfrm>
              <a:prstGeom prst="roundRect">
                <a:avLst/>
              </a:prstGeom>
              <a:solidFill>
                <a:srgbClr val="FFFFD5"/>
              </a:solidFill>
              <a:ln w="38100">
                <a:noFil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7" name="直線コネクタ 6"/>
              <p:cNvCxnSpPr/>
              <p:nvPr/>
            </p:nvCxnSpPr>
            <p:spPr>
              <a:xfrm>
                <a:off x="2771283" y="1834704"/>
                <a:ext cx="0" cy="825549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線コネクタ 7"/>
              <p:cNvCxnSpPr/>
              <p:nvPr/>
            </p:nvCxnSpPr>
            <p:spPr>
              <a:xfrm>
                <a:off x="2771283" y="2660253"/>
                <a:ext cx="1217685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正方形/長方形 8"/>
              <p:cNvSpPr/>
              <p:nvPr/>
            </p:nvSpPr>
            <p:spPr>
              <a:xfrm>
                <a:off x="2767703" y="2102419"/>
                <a:ext cx="970020" cy="82555"/>
              </a:xfrm>
              <a:prstGeom prst="rect">
                <a:avLst/>
              </a:prstGeom>
              <a:solidFill>
                <a:srgbClr val="DAA1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正方形/長方形 9"/>
              <p:cNvSpPr/>
              <p:nvPr/>
            </p:nvSpPr>
            <p:spPr>
              <a:xfrm>
                <a:off x="3166649" y="1917259"/>
                <a:ext cx="92874" cy="742994"/>
              </a:xfrm>
              <a:prstGeom prst="rect">
                <a:avLst/>
              </a:prstGeom>
              <a:solidFill>
                <a:srgbClr val="6633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片側の 2 つの角を丸めた四角形 10"/>
              <p:cNvSpPr/>
              <p:nvPr/>
            </p:nvSpPr>
            <p:spPr>
              <a:xfrm>
                <a:off x="2564896" y="2660253"/>
                <a:ext cx="949382" cy="454052"/>
              </a:xfrm>
              <a:prstGeom prst="round2SameRect">
                <a:avLst/>
              </a:prstGeom>
              <a:solidFill>
                <a:srgbClr val="0070C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2" name="円/楕円 11"/>
              <p:cNvSpPr/>
              <p:nvPr/>
            </p:nvSpPr>
            <p:spPr>
              <a:xfrm>
                <a:off x="3021351" y="2274571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/>
            </p:nvSpPr>
            <p:spPr>
              <a:xfrm>
                <a:off x="2848878" y="2326168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片側の 2 つの角を丸めた四角形 13"/>
              <p:cNvSpPr/>
              <p:nvPr/>
            </p:nvSpPr>
            <p:spPr>
              <a:xfrm>
                <a:off x="5214752" y="2660253"/>
                <a:ext cx="949382" cy="454052"/>
              </a:xfrm>
              <a:prstGeom prst="round2SameRect">
                <a:avLst/>
              </a:prstGeom>
              <a:solidFill>
                <a:srgbClr val="4BB2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/>
            </p:nvSpPr>
            <p:spPr>
              <a:xfrm>
                <a:off x="2982316" y="2520983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/>
            </p:nvSpPr>
            <p:spPr>
              <a:xfrm>
                <a:off x="2848878" y="2515682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17" name="直線コネクタ 16"/>
              <p:cNvCxnSpPr/>
              <p:nvPr/>
            </p:nvCxnSpPr>
            <p:spPr>
              <a:xfrm>
                <a:off x="2806096" y="4239000"/>
                <a:ext cx="0" cy="825549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直線コネクタ 17"/>
              <p:cNvCxnSpPr/>
              <p:nvPr/>
            </p:nvCxnSpPr>
            <p:spPr>
              <a:xfrm>
                <a:off x="2806096" y="5064549"/>
                <a:ext cx="1217685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9" name="正方形/長方形 18"/>
              <p:cNvSpPr/>
              <p:nvPr/>
            </p:nvSpPr>
            <p:spPr>
              <a:xfrm>
                <a:off x="2802516" y="4729380"/>
                <a:ext cx="970020" cy="82555"/>
              </a:xfrm>
              <a:prstGeom prst="rect">
                <a:avLst/>
              </a:prstGeom>
              <a:solidFill>
                <a:srgbClr val="DAA1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0" name="正方形/長方形 19"/>
              <p:cNvSpPr/>
              <p:nvPr/>
            </p:nvSpPr>
            <p:spPr>
              <a:xfrm>
                <a:off x="3201462" y="4321555"/>
                <a:ext cx="92874" cy="742994"/>
              </a:xfrm>
              <a:prstGeom prst="rect">
                <a:avLst/>
              </a:prstGeom>
              <a:solidFill>
                <a:srgbClr val="6633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1" name="片側の 2 つの角を丸めた四角形 20"/>
              <p:cNvSpPr/>
              <p:nvPr/>
            </p:nvSpPr>
            <p:spPr>
              <a:xfrm>
                <a:off x="2599709" y="5064549"/>
                <a:ext cx="949382" cy="454052"/>
              </a:xfrm>
              <a:prstGeom prst="round2SameRect">
                <a:avLst/>
              </a:prstGeom>
              <a:solidFill>
                <a:srgbClr val="0070C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2" name="円/楕円 21"/>
              <p:cNvSpPr/>
              <p:nvPr/>
            </p:nvSpPr>
            <p:spPr>
              <a:xfrm>
                <a:off x="3056164" y="4847842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3" name="円/楕円 22"/>
              <p:cNvSpPr/>
              <p:nvPr/>
            </p:nvSpPr>
            <p:spPr>
              <a:xfrm>
                <a:off x="2883691" y="4899439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24" name="直線コネクタ 23"/>
              <p:cNvCxnSpPr/>
              <p:nvPr/>
            </p:nvCxnSpPr>
            <p:spPr>
              <a:xfrm>
                <a:off x="5426813" y="1834704"/>
                <a:ext cx="0" cy="825549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コネクタ 24"/>
              <p:cNvCxnSpPr/>
              <p:nvPr/>
            </p:nvCxnSpPr>
            <p:spPr>
              <a:xfrm>
                <a:off x="5426813" y="2660253"/>
                <a:ext cx="1217685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正方形/長方形 25"/>
              <p:cNvSpPr/>
              <p:nvPr/>
            </p:nvSpPr>
            <p:spPr>
              <a:xfrm>
                <a:off x="5423232" y="2111515"/>
                <a:ext cx="970020" cy="82555"/>
              </a:xfrm>
              <a:prstGeom prst="rect">
                <a:avLst/>
              </a:prstGeom>
              <a:solidFill>
                <a:srgbClr val="DAA1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正方形/長方形 26"/>
              <p:cNvSpPr/>
              <p:nvPr/>
            </p:nvSpPr>
            <p:spPr>
              <a:xfrm>
                <a:off x="6117634" y="1917259"/>
                <a:ext cx="92874" cy="742994"/>
              </a:xfrm>
              <a:prstGeom prst="rect">
                <a:avLst/>
              </a:prstGeom>
              <a:solidFill>
                <a:srgbClr val="6633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27"/>
              <p:cNvSpPr/>
              <p:nvPr/>
            </p:nvSpPr>
            <p:spPr>
              <a:xfrm>
                <a:off x="5932400" y="2378941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9" name="円/楕円 28"/>
              <p:cNvSpPr/>
              <p:nvPr/>
            </p:nvSpPr>
            <p:spPr>
              <a:xfrm>
                <a:off x="5573625" y="2288756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0" name="円/楕円 29"/>
              <p:cNvSpPr/>
              <p:nvPr/>
            </p:nvSpPr>
            <p:spPr>
              <a:xfrm>
                <a:off x="5728416" y="2429362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1" name="円/楕円 30"/>
              <p:cNvSpPr/>
              <p:nvPr/>
            </p:nvSpPr>
            <p:spPr>
              <a:xfrm>
                <a:off x="5504407" y="2515682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2" name="片側の 2 つの角を丸めた四角形 31"/>
              <p:cNvSpPr/>
              <p:nvPr/>
            </p:nvSpPr>
            <p:spPr>
              <a:xfrm>
                <a:off x="5214752" y="5064548"/>
                <a:ext cx="949382" cy="454052"/>
              </a:xfrm>
              <a:prstGeom prst="round2SameRect">
                <a:avLst/>
              </a:prstGeom>
              <a:solidFill>
                <a:srgbClr val="4BB2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3" name="直線コネクタ 32"/>
              <p:cNvCxnSpPr/>
              <p:nvPr/>
            </p:nvCxnSpPr>
            <p:spPr>
              <a:xfrm>
                <a:off x="5426813" y="4238999"/>
                <a:ext cx="0" cy="825549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直線コネクタ 33"/>
              <p:cNvCxnSpPr/>
              <p:nvPr/>
            </p:nvCxnSpPr>
            <p:spPr>
              <a:xfrm>
                <a:off x="5426813" y="5064548"/>
                <a:ext cx="1217685" cy="0"/>
              </a:xfrm>
              <a:prstGeom prst="line">
                <a:avLst/>
              </a:prstGeom>
              <a:ln w="19050">
                <a:solidFill>
                  <a:schemeClr val="tx2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正方形/長方形 34"/>
              <p:cNvSpPr/>
              <p:nvPr/>
            </p:nvSpPr>
            <p:spPr>
              <a:xfrm>
                <a:off x="5434174" y="4729380"/>
                <a:ext cx="970020" cy="82555"/>
              </a:xfrm>
              <a:prstGeom prst="rect">
                <a:avLst/>
              </a:prstGeom>
              <a:solidFill>
                <a:srgbClr val="DAA1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6" name="正方形/長方形 35"/>
              <p:cNvSpPr/>
              <p:nvPr/>
            </p:nvSpPr>
            <p:spPr>
              <a:xfrm>
                <a:off x="6117758" y="4307368"/>
                <a:ext cx="92874" cy="742994"/>
              </a:xfrm>
              <a:prstGeom prst="rect">
                <a:avLst/>
              </a:prstGeom>
              <a:solidFill>
                <a:srgbClr val="663300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7" name="円/楕円 36"/>
              <p:cNvSpPr/>
              <p:nvPr/>
            </p:nvSpPr>
            <p:spPr>
              <a:xfrm>
                <a:off x="5984059" y="4936263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38" name="円/楕円 37"/>
              <p:cNvSpPr/>
              <p:nvPr/>
            </p:nvSpPr>
            <p:spPr>
              <a:xfrm>
                <a:off x="5504408" y="4919977"/>
                <a:ext cx="103194" cy="103194"/>
              </a:xfrm>
              <a:prstGeom prst="ellipse">
                <a:avLst/>
              </a:prstGeom>
              <a:solidFill>
                <a:srgbClr val="6699FF"/>
              </a:solidFill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cxnSp>
            <p:nvCxnSpPr>
              <p:cNvPr id="39" name="直線矢印コネクタ 38"/>
              <p:cNvCxnSpPr/>
              <p:nvPr/>
            </p:nvCxnSpPr>
            <p:spPr>
              <a:xfrm flipV="1">
                <a:off x="3118932" y="3304648"/>
                <a:ext cx="0" cy="7920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線矢印コネクタ 39"/>
              <p:cNvCxnSpPr/>
              <p:nvPr/>
            </p:nvCxnSpPr>
            <p:spPr>
              <a:xfrm>
                <a:off x="5908242" y="3304648"/>
                <a:ext cx="0" cy="792088"/>
              </a:xfrm>
              <a:prstGeom prst="straightConnector1">
                <a:avLst/>
              </a:prstGeom>
              <a:ln w="38100">
                <a:solidFill>
                  <a:srgbClr val="0000FF"/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線矢印コネクタ 40"/>
              <p:cNvCxnSpPr/>
              <p:nvPr/>
            </p:nvCxnSpPr>
            <p:spPr>
              <a:xfrm rot="5400000" flipV="1">
                <a:off x="4519236" y="1969480"/>
                <a:ext cx="0" cy="7920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直線矢印コネクタ 41"/>
              <p:cNvCxnSpPr/>
              <p:nvPr/>
            </p:nvCxnSpPr>
            <p:spPr>
              <a:xfrm rot="5400000">
                <a:off x="4572253" y="4643413"/>
                <a:ext cx="0" cy="79208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headEnd type="none" w="med" len="med"/>
                <a:tailEnd type="triangl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6" name="テキスト ボックス 45"/>
              <p:cNvSpPr txBox="1"/>
              <p:nvPr/>
            </p:nvSpPr>
            <p:spPr>
              <a:xfrm>
                <a:off x="1896950" y="4366427"/>
                <a:ext cx="59206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7" name="テキスト ボックス 46"/>
              <p:cNvSpPr txBox="1"/>
              <p:nvPr/>
            </p:nvSpPr>
            <p:spPr>
              <a:xfrm>
                <a:off x="1900707" y="1780749"/>
                <a:ext cx="82789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B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8" name="テキスト ボックス 47"/>
              <p:cNvSpPr txBox="1"/>
              <p:nvPr/>
            </p:nvSpPr>
            <p:spPr>
              <a:xfrm>
                <a:off x="6785953" y="1750083"/>
                <a:ext cx="50694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  <p:sp>
            <p:nvSpPr>
              <p:cNvPr id="49" name="テキスト ボックス 48"/>
              <p:cNvSpPr txBox="1"/>
              <p:nvPr/>
            </p:nvSpPr>
            <p:spPr>
              <a:xfrm>
                <a:off x="6794484" y="4239000"/>
                <a:ext cx="40481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p:grpSp>
        <p:cxnSp>
          <p:nvCxnSpPr>
            <p:cNvPr id="58" name="直線矢印コネクタ 57"/>
            <p:cNvCxnSpPr/>
            <p:nvPr/>
          </p:nvCxnSpPr>
          <p:spPr>
            <a:xfrm rot="5400000">
              <a:off x="4203225" y="1895556"/>
              <a:ext cx="0" cy="511221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直線矢印コネクタ 58"/>
            <p:cNvCxnSpPr/>
            <p:nvPr/>
          </p:nvCxnSpPr>
          <p:spPr>
            <a:xfrm rot="5400000" flipV="1">
              <a:off x="4261885" y="3244639"/>
              <a:ext cx="0" cy="511221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直線矢印コネクタ 59"/>
            <p:cNvCxnSpPr/>
            <p:nvPr/>
          </p:nvCxnSpPr>
          <p:spPr>
            <a:xfrm flipV="1">
              <a:off x="4914809" y="2553138"/>
              <a:ext cx="0" cy="511221"/>
            </a:xfrm>
            <a:prstGeom prst="straightConnector1">
              <a:avLst/>
            </a:prstGeom>
            <a:ln w="38100">
              <a:solidFill>
                <a:srgbClr val="0000FF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矢印コネクタ 60"/>
            <p:cNvCxnSpPr/>
            <p:nvPr/>
          </p:nvCxnSpPr>
          <p:spPr>
            <a:xfrm>
              <a:off x="3437230" y="2567088"/>
              <a:ext cx="0" cy="511221"/>
            </a:xfrm>
            <a:prstGeom prst="straightConnector1">
              <a:avLst/>
            </a:prstGeom>
            <a:ln w="38100">
              <a:solidFill>
                <a:srgbClr val="0000FF"/>
              </a:solidFill>
              <a:headEnd type="none" w="med" len="med"/>
              <a:tailEnd type="triangle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角丸四角形 54"/>
          <p:cNvSpPr/>
          <p:nvPr/>
        </p:nvSpPr>
        <p:spPr>
          <a:xfrm>
            <a:off x="2735420" y="3920203"/>
            <a:ext cx="1519302" cy="2782994"/>
          </a:xfrm>
          <a:prstGeom prst="roundRect">
            <a:avLst/>
          </a:prstGeom>
          <a:solidFill>
            <a:srgbClr val="00B0F0">
              <a:alpha val="20000"/>
            </a:srgb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角丸四角形 55"/>
          <p:cNvSpPr/>
          <p:nvPr/>
        </p:nvSpPr>
        <p:spPr>
          <a:xfrm>
            <a:off x="4807001" y="3976006"/>
            <a:ext cx="1487481" cy="2782994"/>
          </a:xfrm>
          <a:prstGeom prst="roundRect">
            <a:avLst/>
          </a:prstGeom>
          <a:solidFill>
            <a:srgbClr val="E7F9FF">
              <a:alpha val="20000"/>
            </a:srgb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187200" y="2216782"/>
            <a:ext cx="8956800" cy="1569660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→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We consider presence/absence of dissipation (particle leakage) under the condition that there is no probability flux between A-D, B-C.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08716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6" grpId="0" animBg="1"/>
      <p:bldP spid="64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角丸四角形 3"/>
          <p:cNvSpPr/>
          <p:nvPr/>
        </p:nvSpPr>
        <p:spPr>
          <a:xfrm>
            <a:off x="2547000" y="2514817"/>
            <a:ext cx="1953856" cy="1679183"/>
          </a:xfrm>
          <a:prstGeom prst="roundRect">
            <a:avLst/>
          </a:prstGeom>
          <a:solidFill>
            <a:srgbClr val="FFFFE5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角丸四角形 23"/>
          <p:cNvSpPr/>
          <p:nvPr/>
        </p:nvSpPr>
        <p:spPr>
          <a:xfrm>
            <a:off x="5144193" y="2469299"/>
            <a:ext cx="1953856" cy="1679183"/>
          </a:xfrm>
          <a:prstGeom prst="roundRect">
            <a:avLst/>
          </a:prstGeom>
          <a:solidFill>
            <a:srgbClr val="FFFFE5"/>
          </a:soli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Particle leakage between AD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62000" y="4559564"/>
            <a:ext cx="8820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For zero particle leakage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, the following two condition is necessary.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テキスト ボックス 8"/>
              <p:cNvSpPr txBox="1"/>
              <p:nvPr/>
            </p:nvSpPr>
            <p:spPr>
              <a:xfrm>
                <a:off x="1377000" y="5726782"/>
                <a:ext cx="6994800" cy="1077218"/>
              </a:xfrm>
              <a:prstGeom prst="rect">
                <a:avLst/>
              </a:prstGeom>
              <a:solidFill>
                <a:srgbClr val="FFFFE5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Condition</a:t>
                </a:r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１：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𝑷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𝑫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𝑨</m:t>
                        </m:r>
                      </m:sub>
                    </m:sSub>
                    <m:d>
                      <m:d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</m:d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∝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𝜹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𝝂</m:t>
                    </m:r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−</m:t>
                    </m:r>
                    <m:sSubSup>
                      <m:sSubSupPr>
                        <m:ctrlP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b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𝑫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𝑨</m:t>
                        </m:r>
                      </m:sub>
                      <m:sup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bSup>
                    <m:r>
                      <a:rPr kumimoji="1"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endParaRPr kumimoji="1" lang="en-US" altLang="ja-JP" sz="3200" b="1" dirty="0" smtClean="0">
                  <a:solidFill>
                    <a:srgbClr val="FF0000"/>
                  </a:solidFill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Condition</a:t>
                </a:r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２：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b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𝑫</m:t>
                        </m:r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𝑨</m:t>
                        </m:r>
                      </m:sub>
                      <m:sup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bSup>
                    <m:r>
                      <a:rPr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bSup>
                      <m:sSubSupPr>
                        <m:ctrlP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b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𝑨</m:t>
                        </m:r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𝑫</m:t>
                        </m:r>
                      </m:sub>
                      <m:sup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bSup>
                    <m:r>
                      <a:rPr lang="en-US" altLang="ja-JP" sz="3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p>
                        <m:r>
                          <a:rPr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endParaRPr kumimoji="1" lang="ja-JP" altLang="en-US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9" name="テキスト ボックス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7000" y="5726782"/>
                <a:ext cx="6994800" cy="1077218"/>
              </a:xfrm>
              <a:prstGeom prst="rect">
                <a:avLst/>
              </a:prstGeom>
              <a:blipFill rotWithShape="0">
                <a:blip r:embed="rId2"/>
                <a:stretch>
                  <a:fillRect l="-2267" t="-9605" b="-1807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67603" y="1529932"/>
                <a:ext cx="8976398" cy="98488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1800000" indent="-1800000"/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：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particle number distribution (</a:t>
                </a:r>
                <a14:m>
                  <m:oMath xmlns:m="http://schemas.openxmlformats.org/officeDocument/2006/math"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≔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𝑛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/</m:t>
                    </m:r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𝑉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) under the condition that </a:t>
                </a:r>
                <a14:m>
                  <m:oMath xmlns:m="http://schemas.openxmlformats.org/officeDocument/2006/math"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𝐷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→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𝐴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occurs</a:t>
                </a: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7603" y="1529932"/>
                <a:ext cx="8976398" cy="984885"/>
              </a:xfrm>
              <a:prstGeom prst="rect">
                <a:avLst/>
              </a:prstGeom>
              <a:blipFill rotWithShape="0">
                <a:blip r:embed="rId3"/>
                <a:stretch>
                  <a:fillRect t="-15432" b="-24074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直線コネクタ 5"/>
          <p:cNvCxnSpPr/>
          <p:nvPr/>
        </p:nvCxnSpPr>
        <p:spPr>
          <a:xfrm>
            <a:off x="3129904" y="2648452"/>
            <a:ext cx="0" cy="82554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3129904" y="3474001"/>
            <a:ext cx="121768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正方形/長方形 9"/>
          <p:cNvSpPr/>
          <p:nvPr/>
        </p:nvSpPr>
        <p:spPr>
          <a:xfrm>
            <a:off x="3126324" y="3138832"/>
            <a:ext cx="970020" cy="82555"/>
          </a:xfrm>
          <a:prstGeom prst="rect">
            <a:avLst/>
          </a:prstGeom>
          <a:solidFill>
            <a:srgbClr val="DAA10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/>
        </p:nvSpPr>
        <p:spPr>
          <a:xfrm>
            <a:off x="3525270" y="2731007"/>
            <a:ext cx="92874" cy="742994"/>
          </a:xfrm>
          <a:prstGeom prst="rect">
            <a:avLst/>
          </a:prstGeom>
          <a:solidFill>
            <a:srgbClr val="66330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片側の 2 つの角を丸めた四角形 11"/>
          <p:cNvSpPr/>
          <p:nvPr/>
        </p:nvSpPr>
        <p:spPr>
          <a:xfrm>
            <a:off x="2923517" y="3474001"/>
            <a:ext cx="949382" cy="454052"/>
          </a:xfrm>
          <a:prstGeom prst="round2SameRect">
            <a:avLst/>
          </a:prstGeom>
          <a:solidFill>
            <a:srgbClr val="0070C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円/楕円 12"/>
          <p:cNvSpPr/>
          <p:nvPr/>
        </p:nvSpPr>
        <p:spPr>
          <a:xfrm>
            <a:off x="3379972" y="3257294"/>
            <a:ext cx="103194" cy="103194"/>
          </a:xfrm>
          <a:prstGeom prst="ellipse">
            <a:avLst/>
          </a:prstGeom>
          <a:solidFill>
            <a:srgbClr val="669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3"/>
          <p:cNvSpPr/>
          <p:nvPr/>
        </p:nvSpPr>
        <p:spPr>
          <a:xfrm>
            <a:off x="3207499" y="3308891"/>
            <a:ext cx="103194" cy="103194"/>
          </a:xfrm>
          <a:prstGeom prst="ellipse">
            <a:avLst/>
          </a:prstGeom>
          <a:solidFill>
            <a:srgbClr val="669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片側の 2 つの角を丸めた四角形 14"/>
          <p:cNvSpPr/>
          <p:nvPr/>
        </p:nvSpPr>
        <p:spPr>
          <a:xfrm>
            <a:off x="5416689" y="3474000"/>
            <a:ext cx="949382" cy="454052"/>
          </a:xfrm>
          <a:prstGeom prst="round2SameRect">
            <a:avLst/>
          </a:prstGeom>
          <a:solidFill>
            <a:srgbClr val="4BB2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6" name="直線コネクタ 15"/>
          <p:cNvCxnSpPr/>
          <p:nvPr/>
        </p:nvCxnSpPr>
        <p:spPr>
          <a:xfrm>
            <a:off x="5628750" y="2648451"/>
            <a:ext cx="0" cy="82554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コネクタ 16"/>
          <p:cNvCxnSpPr/>
          <p:nvPr/>
        </p:nvCxnSpPr>
        <p:spPr>
          <a:xfrm>
            <a:off x="5628750" y="3474000"/>
            <a:ext cx="1217685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>
          <a:xfrm>
            <a:off x="5636111" y="3138832"/>
            <a:ext cx="970020" cy="82555"/>
          </a:xfrm>
          <a:prstGeom prst="rect">
            <a:avLst/>
          </a:prstGeom>
          <a:solidFill>
            <a:srgbClr val="DAA10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6319695" y="2716820"/>
            <a:ext cx="92874" cy="742994"/>
          </a:xfrm>
          <a:prstGeom prst="rect">
            <a:avLst/>
          </a:prstGeom>
          <a:solidFill>
            <a:srgbClr val="66330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円/楕円 19"/>
          <p:cNvSpPr/>
          <p:nvPr/>
        </p:nvSpPr>
        <p:spPr>
          <a:xfrm>
            <a:off x="6185996" y="3345715"/>
            <a:ext cx="103194" cy="103194"/>
          </a:xfrm>
          <a:prstGeom prst="ellipse">
            <a:avLst/>
          </a:prstGeom>
          <a:solidFill>
            <a:srgbClr val="669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円/楕円 20"/>
          <p:cNvSpPr/>
          <p:nvPr/>
        </p:nvSpPr>
        <p:spPr>
          <a:xfrm>
            <a:off x="5706345" y="3329429"/>
            <a:ext cx="103194" cy="103194"/>
          </a:xfrm>
          <a:prstGeom prst="ellipse">
            <a:avLst/>
          </a:prstGeom>
          <a:solidFill>
            <a:srgbClr val="6699FF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2" name="直線矢印コネクタ 21"/>
          <p:cNvCxnSpPr/>
          <p:nvPr/>
        </p:nvCxnSpPr>
        <p:spPr>
          <a:xfrm rot="5400000">
            <a:off x="4796916" y="2861250"/>
            <a:ext cx="0" cy="792088"/>
          </a:xfrm>
          <a:prstGeom prst="straightConnector1">
            <a:avLst/>
          </a:prstGeom>
          <a:ln w="762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rot="5400000">
            <a:off x="4896900" y="3077957"/>
            <a:ext cx="0" cy="792088"/>
          </a:xfrm>
          <a:prstGeom prst="straightConnector1">
            <a:avLst/>
          </a:prstGeom>
          <a:ln w="7620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テキスト ボックス 4"/>
          <p:cNvSpPr txBox="1"/>
          <p:nvPr/>
        </p:nvSpPr>
        <p:spPr>
          <a:xfrm>
            <a:off x="2437064" y="2672519"/>
            <a:ext cx="6217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6846434" y="2554057"/>
            <a:ext cx="6055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5276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07000" y="144000"/>
            <a:ext cx="8910000" cy="1143000"/>
          </a:xfrm>
        </p:spPr>
        <p:txBody>
          <a:bodyPr/>
          <a:lstStyle/>
          <a:p>
            <a:r>
              <a:rPr kumimoji="1" lang="en-US" altLang="ja-JP" dirty="0" smtClean="0"/>
              <a:t>Necessary and sufficient condition for </a:t>
            </a:r>
            <a:r>
              <a:rPr lang="en-US" altLang="ja-JP" dirty="0"/>
              <a:t>C</a:t>
            </a:r>
            <a:r>
              <a:rPr kumimoji="1" lang="en-US" altLang="ja-JP" dirty="0" smtClean="0"/>
              <a:t>arnot efficiency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342000" y="1802808"/>
                <a:ext cx="8686800" cy="25545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■</a:t>
                </a:r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Condition for Carnot efficiency</a:t>
                </a:r>
              </a:p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Transitions between different particle baths satisfy</a:t>
                </a: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altLang="ja-JP" sz="3200" b="1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Transition occurs only a particular </a:t>
                </a:r>
                <a14:m>
                  <m:oMath xmlns:m="http://schemas.openxmlformats.org/officeDocument/2006/math">
                    <m:r>
                      <a:rPr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𝝂</m:t>
                    </m:r>
                    <m:r>
                      <a:rPr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1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p>
                        <m:r>
                          <a:rPr kumimoji="1"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(delta function type)</a:t>
                </a:r>
                <a:endParaRPr kumimoji="1" lang="en-US" altLang="ja-JP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altLang="ja-JP" sz="3200" b="1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1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p>
                        <m:r>
                          <a:rPr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for A</a:t>
                </a:r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</a:t>
                </a:r>
                <a:r>
                  <a:rPr lang="ja-JP" altLang="en-US" sz="3200" b="1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and for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</a:t>
                </a:r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 are the same</a:t>
                </a:r>
                <a:endParaRPr kumimoji="1" lang="ja-JP" altLang="en-US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00" y="1802808"/>
                <a:ext cx="8686800" cy="2554545"/>
              </a:xfrm>
              <a:prstGeom prst="rect">
                <a:avLst/>
              </a:prstGeom>
              <a:blipFill rotWithShape="0">
                <a:blip r:embed="rId2"/>
                <a:stretch>
                  <a:fillRect l="-1825" t="-4057" b="-7399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角丸四角形 3"/>
          <p:cNvSpPr/>
          <p:nvPr/>
        </p:nvSpPr>
        <p:spPr>
          <a:xfrm>
            <a:off x="207000" y="1687637"/>
            <a:ext cx="8640000" cy="2669715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062000" y="4390780"/>
            <a:ext cx="805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（</a:t>
            </a:r>
            <a:r>
              <a:rPr lang="en-US" altLang="ja-JP" sz="28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R</a:t>
            </a:r>
            <a:r>
              <a:rPr kumimoji="1" lang="en-US" altLang="ja-JP" sz="2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emark: This is also necessary for linear regime </a:t>
            </a:r>
            <a:r>
              <a:rPr kumimoji="1" lang="ja-JP" altLang="en-US" sz="2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）</a:t>
            </a: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32100" y="5994225"/>
            <a:ext cx="8389800" cy="584775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What system satisfies the above conditions?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36312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990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Difference between finite systems and macroscopic systems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252000" y="3119340"/>
            <a:ext cx="88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Case of finite systems</a:t>
            </a:r>
          </a:p>
          <a:p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1 is nontrivial condition.</a:t>
            </a:r>
            <a:r>
              <a:rPr lang="ja-JP" altLang="en-US" sz="3200" dirty="0" err="1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1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directly implies 2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(because there is inverse process)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57146" y="5228385"/>
            <a:ext cx="8481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Case of macroscopic systems</a:t>
            </a:r>
          </a:p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1 is satisfied due to low of large numbers.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2</a:t>
            </a:r>
            <a:r>
              <a:rPr kumimoji="1" lang="ja-JP" altLang="en-US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is nontrivial condition.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354600" y="1319340"/>
                <a:ext cx="8686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altLang="ja-JP" sz="3200" b="1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Transition occurs only a particular </a:t>
                </a:r>
                <a14:m>
                  <m:oMath xmlns:m="http://schemas.openxmlformats.org/officeDocument/2006/math">
                    <m:r>
                      <a:rPr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𝝂</m:t>
                    </m:r>
                    <m:r>
                      <a:rPr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1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p>
                        <m:r>
                          <a:rPr kumimoji="1"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(delta function type)</a:t>
                </a:r>
                <a:endParaRPr kumimoji="1" lang="en-US" altLang="ja-JP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altLang="ja-JP" sz="3200" b="1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ja-JP" sz="3200" b="1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p>
                        <m:r>
                          <a:rPr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for A</a:t>
                </a:r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</a:t>
                </a:r>
                <a:r>
                  <a:rPr lang="ja-JP" altLang="en-US" sz="3200" b="1" dirty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and for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</a:t>
                </a:r>
                <a:r>
                  <a:rPr kumimoji="1" lang="ja-JP" altLang="en-US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→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 are the same</a:t>
                </a:r>
                <a:endParaRPr kumimoji="1" lang="ja-JP" altLang="en-US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00" y="1319340"/>
                <a:ext cx="8686800" cy="1569660"/>
              </a:xfrm>
              <a:prstGeom prst="rect">
                <a:avLst/>
              </a:prstGeom>
              <a:blipFill rotWithShape="1">
                <a:blip r:embed="rId2"/>
                <a:stretch>
                  <a:fillRect l="-1825" t="-5426" b="-12403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角丸四角形 7"/>
          <p:cNvSpPr/>
          <p:nvPr/>
        </p:nvSpPr>
        <p:spPr>
          <a:xfrm>
            <a:off x="257146" y="1359001"/>
            <a:ext cx="8640000" cy="144000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473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Case of finite systems</a:t>
            </a:r>
            <a:endParaRPr kumimoji="1" lang="ja-JP" altLang="en-US" dirty="0"/>
          </a:p>
        </p:txBody>
      </p:sp>
      <p:sp>
        <p:nvSpPr>
          <p:cNvPr id="95" name="円/楕円 94"/>
          <p:cNvSpPr/>
          <p:nvPr/>
        </p:nvSpPr>
        <p:spPr>
          <a:xfrm>
            <a:off x="3427835" y="4800954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6" name="円/楕円 95"/>
          <p:cNvSpPr/>
          <p:nvPr/>
        </p:nvSpPr>
        <p:spPr>
          <a:xfrm>
            <a:off x="629324" y="5374508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97" name="直線コネクタ 96"/>
          <p:cNvCxnSpPr/>
          <p:nvPr/>
        </p:nvCxnSpPr>
        <p:spPr>
          <a:xfrm flipH="1">
            <a:off x="972262" y="4986760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円/楕円 97"/>
          <p:cNvSpPr/>
          <p:nvPr/>
        </p:nvSpPr>
        <p:spPr>
          <a:xfrm>
            <a:off x="4625511" y="5789982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9" name="円/楕円 98"/>
          <p:cNvSpPr/>
          <p:nvPr/>
        </p:nvSpPr>
        <p:spPr>
          <a:xfrm>
            <a:off x="1827000" y="6363536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0" name="直線コネクタ 99"/>
          <p:cNvCxnSpPr/>
          <p:nvPr/>
        </p:nvCxnSpPr>
        <p:spPr>
          <a:xfrm flipH="1">
            <a:off x="2169938" y="5975788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/>
          <p:cNvCxnSpPr/>
          <p:nvPr/>
        </p:nvCxnSpPr>
        <p:spPr>
          <a:xfrm flipH="1" flipV="1">
            <a:off x="898443" y="5617791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/>
          <p:cNvCxnSpPr/>
          <p:nvPr/>
        </p:nvCxnSpPr>
        <p:spPr>
          <a:xfrm flipH="1" flipV="1">
            <a:off x="3710135" y="5025963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円/楕円 102"/>
          <p:cNvSpPr/>
          <p:nvPr/>
        </p:nvSpPr>
        <p:spPr>
          <a:xfrm>
            <a:off x="3427835" y="3917020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4" name="円/楕円 103"/>
          <p:cNvSpPr/>
          <p:nvPr/>
        </p:nvSpPr>
        <p:spPr>
          <a:xfrm>
            <a:off x="629324" y="4490574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5" name="直線コネクタ 104"/>
          <p:cNvCxnSpPr/>
          <p:nvPr/>
        </p:nvCxnSpPr>
        <p:spPr>
          <a:xfrm flipH="1">
            <a:off x="972262" y="4102826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円/楕円 105"/>
          <p:cNvSpPr/>
          <p:nvPr/>
        </p:nvSpPr>
        <p:spPr>
          <a:xfrm>
            <a:off x="4625511" y="4906048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7" name="円/楕円 106"/>
          <p:cNvSpPr/>
          <p:nvPr/>
        </p:nvSpPr>
        <p:spPr>
          <a:xfrm>
            <a:off x="1827000" y="5479602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08" name="直線コネクタ 107"/>
          <p:cNvCxnSpPr/>
          <p:nvPr/>
        </p:nvCxnSpPr>
        <p:spPr>
          <a:xfrm flipH="1">
            <a:off x="2169938" y="5091854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/>
          <p:cNvCxnSpPr/>
          <p:nvPr/>
        </p:nvCxnSpPr>
        <p:spPr>
          <a:xfrm flipH="1" flipV="1">
            <a:off x="898443" y="4733857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/>
          <p:cNvCxnSpPr/>
          <p:nvPr/>
        </p:nvCxnSpPr>
        <p:spPr>
          <a:xfrm flipH="1" flipV="1">
            <a:off x="3710135" y="4142029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/>
          <p:cNvCxnSpPr>
            <a:stCxn id="99" idx="0"/>
            <a:endCxn id="107" idx="4"/>
          </p:cNvCxnSpPr>
          <p:nvPr/>
        </p:nvCxnSpPr>
        <p:spPr>
          <a:xfrm flipV="1">
            <a:off x="2007000" y="5839602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/>
          <p:cNvCxnSpPr/>
          <p:nvPr/>
        </p:nvCxnSpPr>
        <p:spPr>
          <a:xfrm flipV="1">
            <a:off x="809324" y="485057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/>
          <p:cNvCxnSpPr/>
          <p:nvPr/>
        </p:nvCxnSpPr>
        <p:spPr>
          <a:xfrm flipV="1">
            <a:off x="3599324" y="4274750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/>
          <p:cNvCxnSpPr/>
          <p:nvPr/>
        </p:nvCxnSpPr>
        <p:spPr>
          <a:xfrm flipV="1">
            <a:off x="4814324" y="5266048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5" name="円/楕円 114"/>
          <p:cNvSpPr/>
          <p:nvPr/>
        </p:nvSpPr>
        <p:spPr>
          <a:xfrm>
            <a:off x="3408504" y="3053762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6" name="円/楕円 115"/>
          <p:cNvSpPr/>
          <p:nvPr/>
        </p:nvSpPr>
        <p:spPr>
          <a:xfrm>
            <a:off x="609993" y="3627316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7" name="直線コネクタ 116"/>
          <p:cNvCxnSpPr/>
          <p:nvPr/>
        </p:nvCxnSpPr>
        <p:spPr>
          <a:xfrm flipH="1">
            <a:off x="952931" y="3239568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円/楕円 117"/>
          <p:cNvSpPr/>
          <p:nvPr/>
        </p:nvSpPr>
        <p:spPr>
          <a:xfrm>
            <a:off x="4606180" y="4042790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9" name="円/楕円 118"/>
          <p:cNvSpPr/>
          <p:nvPr/>
        </p:nvSpPr>
        <p:spPr>
          <a:xfrm>
            <a:off x="1807669" y="4616344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20" name="直線コネクタ 119"/>
          <p:cNvCxnSpPr/>
          <p:nvPr/>
        </p:nvCxnSpPr>
        <p:spPr>
          <a:xfrm flipH="1">
            <a:off x="2150607" y="4228596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直線コネクタ 120"/>
          <p:cNvCxnSpPr/>
          <p:nvPr/>
        </p:nvCxnSpPr>
        <p:spPr>
          <a:xfrm flipH="1" flipV="1">
            <a:off x="879112" y="3870599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直線コネクタ 121"/>
          <p:cNvCxnSpPr/>
          <p:nvPr/>
        </p:nvCxnSpPr>
        <p:spPr>
          <a:xfrm flipH="1" flipV="1">
            <a:off x="3690804" y="3278771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/>
          <p:cNvCxnSpPr>
            <a:endCxn id="119" idx="4"/>
          </p:cNvCxnSpPr>
          <p:nvPr/>
        </p:nvCxnSpPr>
        <p:spPr>
          <a:xfrm flipV="1">
            <a:off x="1987669" y="497634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直線コネクタ 123"/>
          <p:cNvCxnSpPr/>
          <p:nvPr/>
        </p:nvCxnSpPr>
        <p:spPr>
          <a:xfrm flipV="1">
            <a:off x="789993" y="3987316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/>
          <p:cNvCxnSpPr/>
          <p:nvPr/>
        </p:nvCxnSpPr>
        <p:spPr>
          <a:xfrm flipV="1">
            <a:off x="3579993" y="3411492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/>
          <p:nvPr/>
        </p:nvCxnSpPr>
        <p:spPr>
          <a:xfrm flipV="1">
            <a:off x="4794993" y="4402790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円/楕円 126"/>
          <p:cNvSpPr/>
          <p:nvPr/>
        </p:nvSpPr>
        <p:spPr>
          <a:xfrm>
            <a:off x="3402293" y="2192221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8" name="円/楕円 127"/>
          <p:cNvSpPr/>
          <p:nvPr/>
        </p:nvSpPr>
        <p:spPr>
          <a:xfrm>
            <a:off x="603782" y="2765775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0" name="円/楕円 129"/>
          <p:cNvSpPr/>
          <p:nvPr/>
        </p:nvSpPr>
        <p:spPr>
          <a:xfrm>
            <a:off x="4599969" y="3181249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1" name="円/楕円 130"/>
          <p:cNvSpPr/>
          <p:nvPr/>
        </p:nvSpPr>
        <p:spPr>
          <a:xfrm>
            <a:off x="1801458" y="3754803"/>
            <a:ext cx="360000" cy="360000"/>
          </a:xfrm>
          <a:prstGeom prst="ellipse">
            <a:avLst/>
          </a:prstGeom>
          <a:gradFill flip="none" rotWithShape="1">
            <a:gsLst>
              <a:gs pos="0">
                <a:srgbClr val="FFC000"/>
              </a:gs>
              <a:gs pos="50000">
                <a:srgbClr val="FFB793"/>
              </a:gs>
              <a:gs pos="100000">
                <a:srgbClr val="FFEAD5"/>
              </a:gs>
            </a:gsLst>
            <a:lin ang="14400000" scaled="0"/>
            <a:tileRect/>
          </a:gradFill>
          <a:ln w="381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32" name="直線コネクタ 131"/>
          <p:cNvCxnSpPr/>
          <p:nvPr/>
        </p:nvCxnSpPr>
        <p:spPr>
          <a:xfrm flipH="1">
            <a:off x="2144396" y="3367055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/>
          <p:cNvCxnSpPr/>
          <p:nvPr/>
        </p:nvCxnSpPr>
        <p:spPr>
          <a:xfrm flipH="1" flipV="1">
            <a:off x="872901" y="3009058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/>
          <p:cNvCxnSpPr/>
          <p:nvPr/>
        </p:nvCxnSpPr>
        <p:spPr>
          <a:xfrm flipH="1" flipV="1">
            <a:off x="3684593" y="2417230"/>
            <a:ext cx="942976" cy="852488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>
            <a:endCxn id="131" idx="4"/>
          </p:cNvCxnSpPr>
          <p:nvPr/>
        </p:nvCxnSpPr>
        <p:spPr>
          <a:xfrm flipV="1">
            <a:off x="1981458" y="4114803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/>
          <p:cNvCxnSpPr/>
          <p:nvPr/>
        </p:nvCxnSpPr>
        <p:spPr>
          <a:xfrm flipV="1">
            <a:off x="783782" y="3125775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直線コネクタ 136"/>
          <p:cNvCxnSpPr/>
          <p:nvPr/>
        </p:nvCxnSpPr>
        <p:spPr>
          <a:xfrm flipV="1">
            <a:off x="3573782" y="2549951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直線コネクタ 137"/>
          <p:cNvCxnSpPr/>
          <p:nvPr/>
        </p:nvCxnSpPr>
        <p:spPr>
          <a:xfrm flipV="1">
            <a:off x="4788782" y="3541249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直線コネクタ 146"/>
          <p:cNvCxnSpPr/>
          <p:nvPr/>
        </p:nvCxnSpPr>
        <p:spPr>
          <a:xfrm flipV="1">
            <a:off x="1990271" y="3303318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直線コネクタ 149"/>
          <p:cNvCxnSpPr/>
          <p:nvPr/>
        </p:nvCxnSpPr>
        <p:spPr>
          <a:xfrm flipV="1">
            <a:off x="4797595" y="2729764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テキスト ボックス 153"/>
          <p:cNvSpPr txBox="1"/>
          <p:nvPr/>
        </p:nvSpPr>
        <p:spPr>
          <a:xfrm>
            <a:off x="1288407" y="6253400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5" name="テキスト ボックス 154"/>
          <p:cNvSpPr txBox="1"/>
          <p:nvPr/>
        </p:nvSpPr>
        <p:spPr>
          <a:xfrm>
            <a:off x="283143" y="5597278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6" name="テキスト ボックス 155"/>
          <p:cNvSpPr txBox="1"/>
          <p:nvPr/>
        </p:nvSpPr>
        <p:spPr>
          <a:xfrm>
            <a:off x="3798437" y="4561970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157" name="テキスト ボックス 156"/>
          <p:cNvSpPr txBox="1"/>
          <p:nvPr/>
        </p:nvSpPr>
        <p:spPr>
          <a:xfrm>
            <a:off x="4985511" y="5628952"/>
            <a:ext cx="49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dirty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テキスト ボックス 157"/>
              <p:cNvSpPr txBox="1"/>
              <p:nvPr/>
            </p:nvSpPr>
            <p:spPr>
              <a:xfrm>
                <a:off x="119222" y="3872896"/>
                <a:ext cx="3962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8" name="テキスト ボックス 1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22" y="3872896"/>
                <a:ext cx="396227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4" name="直線コネクタ 163"/>
          <p:cNvCxnSpPr/>
          <p:nvPr/>
        </p:nvCxnSpPr>
        <p:spPr>
          <a:xfrm flipH="1">
            <a:off x="918255" y="2360864"/>
            <a:ext cx="2521744" cy="511969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直線コネクタ 164"/>
          <p:cNvCxnSpPr/>
          <p:nvPr/>
        </p:nvCxnSpPr>
        <p:spPr>
          <a:xfrm flipV="1">
            <a:off x="764130" y="2297127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6" name="直線コネクタ 165"/>
          <p:cNvCxnSpPr/>
          <p:nvPr/>
        </p:nvCxnSpPr>
        <p:spPr>
          <a:xfrm flipV="1">
            <a:off x="3571454" y="1723573"/>
            <a:ext cx="0" cy="523934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テキスト ボックス 166"/>
              <p:cNvSpPr txBox="1"/>
              <p:nvPr/>
            </p:nvSpPr>
            <p:spPr>
              <a:xfrm>
                <a:off x="5251911" y="2192221"/>
                <a:ext cx="3892089" cy="2554545"/>
              </a:xfrm>
              <a:prstGeom prst="rect">
                <a:avLst/>
              </a:prstGeom>
              <a:solidFill>
                <a:srgbClr val="FFFFE5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b="0" dirty="0" smtClean="0"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To make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</m:sub>
                    </m:sSub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kumimoji="1" lang="en-US" altLang="ja-JP" sz="32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delta function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…</a:t>
                </a:r>
                <a:endParaRPr kumimoji="1"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  <a:p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set all transition rates zero except a particular </a:t>
                </a:r>
                <a14:m>
                  <m:oMath xmlns:m="http://schemas.openxmlformats.org/officeDocument/2006/math">
                    <m:r>
                      <a:rPr kumimoji="1"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𝝂</m:t>
                    </m:r>
                    <m:r>
                      <a:rPr kumimoji="1"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1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𝝂</m:t>
                        </m:r>
                      </m:e>
                      <m:sup>
                        <m:r>
                          <a:rPr kumimoji="1" lang="en-US" altLang="ja-JP" sz="3200" b="1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!</a:t>
                </a:r>
                <a:endParaRPr kumimoji="1" lang="ja-JP" altLang="en-US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7" name="テキスト ボックス 1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911" y="2192221"/>
                <a:ext cx="3892089" cy="2554545"/>
              </a:xfrm>
              <a:prstGeom prst="rect">
                <a:avLst/>
              </a:prstGeom>
              <a:blipFill rotWithShape="1">
                <a:blip r:embed="rId3"/>
                <a:stretch>
                  <a:fillRect l="-4075" t="-2864" r="-4859" b="-7160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4288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Consequence for finite systems</a:t>
            </a:r>
            <a:endParaRPr kumimoji="1" lang="ja-JP" altLang="en-US" dirty="0"/>
          </a:p>
        </p:txBody>
      </p:sp>
      <p:pic>
        <p:nvPicPr>
          <p:cNvPr id="102" name="図 10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00" y="1359000"/>
            <a:ext cx="3135611" cy="30688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テキスト ボックス 102"/>
              <p:cNvSpPr txBox="1"/>
              <p:nvPr/>
            </p:nvSpPr>
            <p:spPr>
              <a:xfrm>
                <a:off x="3627000" y="1674000"/>
                <a:ext cx="4770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This condition is same for case of linear regime and case of finite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!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3" name="テキスト ボックス 10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27000" y="1674000"/>
                <a:ext cx="4770000" cy="1569660"/>
              </a:xfrm>
              <a:prstGeom prst="rect">
                <a:avLst/>
              </a:prstGeom>
              <a:blipFill rotWithShape="1">
                <a:blip r:embed="rId3"/>
                <a:stretch>
                  <a:fillRect l="-3325" t="-5058" b="-124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テキスト ボックス 103"/>
              <p:cNvSpPr txBox="1"/>
              <p:nvPr/>
            </p:nvSpPr>
            <p:spPr>
              <a:xfrm>
                <a:off x="354600" y="4909258"/>
                <a:ext cx="84348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finite systems, if Carnot efficiency is attainable in linear regime,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it is attainable with any chemical potential difference </a:t>
                </a:r>
                <a14:m>
                  <m:oMath xmlns:m="http://schemas.openxmlformats.org/officeDocument/2006/math">
                    <m:r>
                      <a:rPr kumimoji="1" lang="en-US" altLang="ja-JP" sz="3200" b="1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𝚫</m:t>
                    </m:r>
                    <m:r>
                      <a:rPr kumimoji="1" lang="en-US" altLang="ja-JP" sz="3200" b="1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𝝁</m:t>
                    </m:r>
                  </m:oMath>
                </a14:m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b="1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04" name="テキスト ボックス 10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600" y="4909258"/>
                <a:ext cx="8434800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1806" t="-5039" r="-578" b="-1201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5" name="角丸四角形 104"/>
          <p:cNvSpPr/>
          <p:nvPr/>
        </p:nvSpPr>
        <p:spPr>
          <a:xfrm>
            <a:off x="342000" y="4779000"/>
            <a:ext cx="8550000" cy="1699918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3125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/>
      <p:bldP spid="105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角丸四角形吹き出し 8"/>
          <p:cNvSpPr/>
          <p:nvPr/>
        </p:nvSpPr>
        <p:spPr>
          <a:xfrm>
            <a:off x="0" y="2472335"/>
            <a:ext cx="2862000" cy="371665"/>
          </a:xfrm>
          <a:prstGeom prst="wedgeRoundRectCallout">
            <a:avLst>
              <a:gd name="adj1" fmla="val 44740"/>
              <a:gd name="adj2" fmla="val -112647"/>
              <a:gd name="adj3" fmla="val 166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角丸四角形吹き出し 11"/>
          <p:cNvSpPr/>
          <p:nvPr/>
        </p:nvSpPr>
        <p:spPr>
          <a:xfrm>
            <a:off x="4093179" y="2505669"/>
            <a:ext cx="3686959" cy="371665"/>
          </a:xfrm>
          <a:prstGeom prst="wedgeRoundRectCallout">
            <a:avLst>
              <a:gd name="adj1" fmla="val -54603"/>
              <a:gd name="adj2" fmla="val -118486"/>
              <a:gd name="adj3" fmla="val 16667"/>
            </a:avLst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Case of thermodynamic limit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252000" y="1629000"/>
                <a:ext cx="8541377" cy="54367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e>
                    </m:d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;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sub>
                    </m:sSub>
                    <m:sSubSup>
                      <m:sSub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Sup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</m:sub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𝑒𝑞</m:t>
                        </m:r>
                      </m:sup>
                    </m:sSubSup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has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δ-function type peak</a:t>
                </a:r>
                <a:endParaRPr kumimoji="1" lang="en-US" altLang="ja-JP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000" y="1629000"/>
                <a:ext cx="8541377" cy="543675"/>
              </a:xfrm>
              <a:prstGeom prst="rect">
                <a:avLst/>
              </a:prstGeom>
              <a:blipFill rotWithShape="1">
                <a:blip r:embed="rId2"/>
                <a:stretch>
                  <a:fillRect t="-15730" r="-1999" b="-4269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直線コネクタ 4"/>
          <p:cNvCxnSpPr/>
          <p:nvPr/>
        </p:nvCxnSpPr>
        <p:spPr>
          <a:xfrm>
            <a:off x="3101900" y="3734668"/>
            <a:ext cx="0" cy="103500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矢印コネクタ 6"/>
          <p:cNvCxnSpPr/>
          <p:nvPr/>
        </p:nvCxnSpPr>
        <p:spPr>
          <a:xfrm>
            <a:off x="1917000" y="4769668"/>
            <a:ext cx="2179045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テキスト ボックス 7"/>
              <p:cNvSpPr txBox="1"/>
              <p:nvPr/>
            </p:nvSpPr>
            <p:spPr>
              <a:xfrm>
                <a:off x="3855074" y="4769668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8" name="テキスト ボックス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5074" y="4769668"/>
                <a:ext cx="235064" cy="369332"/>
              </a:xfrm>
              <a:prstGeom prst="rect">
                <a:avLst/>
              </a:prstGeom>
              <a:blipFill rotWithShape="1">
                <a:blip r:embed="rId3"/>
                <a:stretch>
                  <a:fillRect l="-15385" r="-1282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直線矢印コネクタ 9"/>
          <p:cNvCxnSpPr/>
          <p:nvPr/>
        </p:nvCxnSpPr>
        <p:spPr>
          <a:xfrm flipV="1">
            <a:off x="2251045" y="3599668"/>
            <a:ext cx="0" cy="117000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テキスト ボックス 10"/>
              <p:cNvSpPr txBox="1"/>
              <p:nvPr/>
            </p:nvSpPr>
            <p:spPr>
              <a:xfrm>
                <a:off x="339777" y="3615979"/>
                <a:ext cx="1821268" cy="4077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𝐷</m:t>
                          </m:r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;</m:t>
                          </m:r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sub>
                      </m:sSub>
                      <m:sSubSup>
                        <m:sSubSupPr>
                          <m:ctrlPr>
                            <a:rPr kumimoji="1" lang="en-US" altLang="ja-JP" sz="24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</m:sub>
                        <m:sup>
                          <m:r>
                            <a:rPr kumimoji="1" lang="en-US" altLang="ja-JP" sz="24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𝑒𝑞</m:t>
                          </m:r>
                        </m:sup>
                      </m:sSubSup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(</m:t>
                      </m:r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)</m:t>
                      </m:r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1" name="テキスト ボックス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777" y="3615979"/>
                <a:ext cx="1821268" cy="40774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テキスト ボックス 12"/>
              <p:cNvSpPr txBox="1"/>
              <p:nvPr/>
            </p:nvSpPr>
            <p:spPr>
              <a:xfrm>
                <a:off x="249566" y="5673009"/>
                <a:ext cx="7607434" cy="1008033"/>
              </a:xfrm>
              <a:prstGeom prst="rect">
                <a:avLst/>
              </a:prstGeom>
              <a:solidFill>
                <a:srgbClr val="FFFFE5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e>
                    </m:d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∝</m:t>
                    </m:r>
                    <m:sSup>
                      <m:sSupPr>
                        <m:ctrlPr>
                          <a:rPr kumimoji="1" lang="en-US" altLang="ja-JP" sz="3200" b="0" i="1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𝑒</m:t>
                        </m:r>
                      </m:e>
                      <m:sup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𝛽</m:t>
                        </m:r>
                        <m:r>
                          <m:rPr>
                            <m:sty m:val="p"/>
                          </m:rPr>
                          <a:rPr kumimoji="1" lang="en-US" altLang="ja-JP" sz="3200" b="0" i="0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Δ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⋅</m:t>
                        </m:r>
                        <m:r>
                          <a:rPr kumimoji="1" lang="en-US" altLang="ja-JP" sz="3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𝑽</m:t>
                        </m:r>
                        <m:r>
                          <a:rPr kumimoji="1" lang="en-US" altLang="ja-JP" sz="3200" b="0" i="1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sup>
                    </m:sSup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</m:sub>
                    </m:sSub>
                    <m:r>
                      <a:rPr lang="en-US" altLang="ja-JP" sz="320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general has </a:t>
                </a:r>
                <a:r>
                  <a:rPr kumimoji="1" lang="en-US" altLang="ja-JP" sz="3200" b="1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different peak position!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3" name="テキスト ボックス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566" y="5673009"/>
                <a:ext cx="7607434" cy="1008033"/>
              </a:xfrm>
              <a:prstGeom prst="rect">
                <a:avLst/>
              </a:prstGeom>
              <a:blipFill rotWithShape="1">
                <a:blip r:embed="rId5"/>
                <a:stretch>
                  <a:fillRect l="-3285" t="-9697" r="-1362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直線コネクタ 16"/>
          <p:cNvCxnSpPr/>
          <p:nvPr/>
        </p:nvCxnSpPr>
        <p:spPr>
          <a:xfrm>
            <a:off x="6791900" y="3734668"/>
            <a:ext cx="0" cy="1035000"/>
          </a:xfrm>
          <a:prstGeom prst="line">
            <a:avLst/>
          </a:prstGeom>
          <a:ln w="38100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5607000" y="4769668"/>
            <a:ext cx="2179045" cy="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テキスト ボックス 18"/>
              <p:cNvSpPr txBox="1"/>
              <p:nvPr/>
            </p:nvSpPr>
            <p:spPr>
              <a:xfrm>
                <a:off x="7545074" y="4769668"/>
                <a:ext cx="2350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24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</m:oMath>
                  </m:oMathPara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9" name="テキスト ボックス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45074" y="4769668"/>
                <a:ext cx="235064" cy="369332"/>
              </a:xfrm>
              <a:prstGeom prst="rect">
                <a:avLst/>
              </a:prstGeom>
              <a:blipFill rotWithShape="1">
                <a:blip r:embed="rId6"/>
                <a:stretch>
                  <a:fillRect l="-18421" r="-13158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直線矢印コネクタ 19"/>
          <p:cNvCxnSpPr/>
          <p:nvPr/>
        </p:nvCxnSpPr>
        <p:spPr>
          <a:xfrm flipV="1">
            <a:off x="5941045" y="3599668"/>
            <a:ext cx="0" cy="1170000"/>
          </a:xfrm>
          <a:prstGeom prst="straightConnector1">
            <a:avLst/>
          </a:prstGeom>
          <a:ln w="28575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/>
          <p:cNvCxnSpPr/>
          <p:nvPr/>
        </p:nvCxnSpPr>
        <p:spPr>
          <a:xfrm>
            <a:off x="6282000" y="3734668"/>
            <a:ext cx="0" cy="103500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矢印コネクタ 22"/>
          <p:cNvCxnSpPr/>
          <p:nvPr/>
        </p:nvCxnSpPr>
        <p:spPr>
          <a:xfrm flipH="1">
            <a:off x="6327000" y="4364668"/>
            <a:ext cx="464900" cy="0"/>
          </a:xfrm>
          <a:prstGeom prst="straightConnector1">
            <a:avLst/>
          </a:prstGeom>
          <a:ln w="381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0" y="2427335"/>
                <a:ext cx="286200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24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transition rate with </a:t>
                </a:r>
                <a14:m>
                  <m:oMath xmlns:m="http://schemas.openxmlformats.org/officeDocument/2006/math">
                    <m:r>
                      <a:rPr kumimoji="1" lang="en-US" altLang="ja-JP" sz="2400" b="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</m:oMath>
                </a14:m>
                <a:endParaRPr kumimoji="1" lang="ja-JP" altLang="en-US" sz="24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427335"/>
                <a:ext cx="2862000" cy="461665"/>
              </a:xfrm>
              <a:prstGeom prst="rect">
                <a:avLst/>
              </a:prstGeom>
              <a:blipFill rotWithShape="1">
                <a:blip r:embed="rId7"/>
                <a:stretch>
                  <a:fillRect l="-3198" t="-10526" b="-28947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テキスト ボックス 5"/>
          <p:cNvSpPr txBox="1"/>
          <p:nvPr/>
        </p:nvSpPr>
        <p:spPr>
          <a:xfrm>
            <a:off x="4103369" y="2460670"/>
            <a:ext cx="4383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Equilibrium distribution at A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cxnSp>
        <p:nvCxnSpPr>
          <p:cNvPr id="22" name="直線コネクタ 21"/>
          <p:cNvCxnSpPr/>
          <p:nvPr/>
        </p:nvCxnSpPr>
        <p:spPr>
          <a:xfrm>
            <a:off x="2142000" y="2206010"/>
            <a:ext cx="115095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>
            <a:off x="3397128" y="2206010"/>
            <a:ext cx="1150955" cy="0"/>
          </a:xfrm>
          <a:prstGeom prst="line">
            <a:avLst/>
          </a:prstGeom>
          <a:ln w="381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942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144000"/>
            <a:ext cx="8229600" cy="1143000"/>
          </a:xfrm>
        </p:spPr>
        <p:txBody>
          <a:bodyPr/>
          <a:lstStyle/>
          <a:p>
            <a:r>
              <a:rPr kumimoji="1" lang="en-US" altLang="ja-JP" dirty="0" smtClean="0"/>
              <a:t>What is condition for not changing the position of peak?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657000" y="2394000"/>
                <a:ext cx="7676832" cy="10080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</m:sub>
                    </m:sSub>
                    <m:d>
                      <m:d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d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e>
                    </m:d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∝</m:t>
                    </m:r>
                    <m:sSup>
                      <m:sSup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𝑒</m:t>
                        </m:r>
                      </m:e>
                      <m:sup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−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𝛽</m:t>
                        </m:r>
                        <m:r>
                          <m:rPr>
                            <m:sty m:val="p"/>
                          </m:rPr>
                          <a:rPr lang="en-US" altLang="ja-JP" sz="320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Δ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𝜇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⋅</m:t>
                        </m:r>
                        <m:r>
                          <a:rPr lang="en-US" altLang="ja-JP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𝑉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sup>
                    </m:sSup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</m:sub>
                    </m:sSub>
                    <m:r>
                      <a:rPr lang="en-US" altLang="ja-JP" sz="3200" i="1" smtClean="0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kumimoji="1"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 </a:t>
                </a:r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ja-JP" sz="3200" i="1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bPr>
                      <m:e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𝑃</m:t>
                        </m:r>
                      </m:e>
                      <m:sub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𝐴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→</m:t>
                        </m:r>
                        <m:r>
                          <a:rPr lang="en-US" altLang="ja-JP" sz="3200" i="1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𝐷</m:t>
                        </m:r>
                      </m:sub>
                    </m:sSub>
                    <m:r>
                      <a:rPr lang="en-US" altLang="ja-JP" sz="3200" i="1">
                        <a:latin typeface="Cambria Math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 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(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lang="en-US" altLang="ja-JP" sz="3200" i="1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)</m:t>
                    </m:r>
                  </m:oMath>
                </a14:m>
                <a:r>
                  <a:rPr lang="ja-JP" altLang="en-US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have peaks at the same position.</a:t>
                </a:r>
                <a:endParaRPr lang="ja-JP" altLang="en-US" sz="3200" dirty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000" y="2394000"/>
                <a:ext cx="7676832" cy="1008033"/>
              </a:xfrm>
              <a:prstGeom prst="rect">
                <a:avLst/>
              </a:prstGeom>
              <a:blipFill rotWithShape="1">
                <a:blip r:embed="rId2"/>
                <a:stretch>
                  <a:fillRect l="-3257" t="-9697" b="-23636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テキスト ボックス 3"/>
              <p:cNvSpPr txBox="1"/>
              <p:nvPr/>
            </p:nvSpPr>
            <p:spPr>
              <a:xfrm>
                <a:off x="38763" y="1684376"/>
                <a:ext cx="8640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(1)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u="sng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3200" b="0" i="1" u="sng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  <m:r>
                      <a:rPr kumimoji="1" lang="en-US" altLang="ja-JP" sz="3200" b="0" i="1" u="sng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→0</m:t>
                    </m:r>
                  </m:oMath>
                </a14:m>
                <a:r>
                  <a:rPr kumimoji="1" lang="ja-JP" altLang="en-US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 </a:t>
                </a:r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(linear regime)</a:t>
                </a:r>
                <a:endParaRPr kumimoji="1" lang="ja-JP" altLang="en-US" sz="3200" u="sng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4" name="テキスト ボックス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63" y="1684376"/>
                <a:ext cx="8640000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1763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テキスト ボックス 4"/>
          <p:cNvSpPr txBox="1"/>
          <p:nvPr/>
        </p:nvSpPr>
        <p:spPr>
          <a:xfrm>
            <a:off x="389763" y="4419000"/>
            <a:ext cx="8344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If equilibration condition is satisfied, macroscopic engines </a:t>
            </a:r>
            <a:r>
              <a:rPr kumimoji="1" lang="en-US" altLang="ja-JP" sz="3200" b="1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attain the Carnot efficiency in linear regime!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6" name="角丸四角形 5"/>
          <p:cNvSpPr/>
          <p:nvPr/>
        </p:nvSpPr>
        <p:spPr>
          <a:xfrm>
            <a:off x="162000" y="4239000"/>
            <a:ext cx="8820000" cy="1890000"/>
          </a:xfrm>
          <a:prstGeom prst="roundRect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287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99000"/>
            <a:ext cx="8229600" cy="1143000"/>
          </a:xfrm>
        </p:spPr>
        <p:txBody>
          <a:bodyPr/>
          <a:lstStyle/>
          <a:p>
            <a:r>
              <a:rPr lang="en-US" altLang="ja-JP" dirty="0"/>
              <a:t>What is condition for not changing the position of peak?</a:t>
            </a:r>
            <a:endParaRPr kumimoji="1" lang="ja-JP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テキスト ボックス 2"/>
              <p:cNvSpPr txBox="1"/>
              <p:nvPr/>
            </p:nvSpPr>
            <p:spPr>
              <a:xfrm>
                <a:off x="117000" y="1674000"/>
                <a:ext cx="828000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u="sng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(2) set transition rates zero except </a:t>
                </a:r>
                <a14:m>
                  <m:oMath xmlns:m="http://schemas.openxmlformats.org/officeDocument/2006/math">
                    <m:r>
                      <a:rPr kumimoji="1" lang="en-US" altLang="ja-JP" sz="3200" b="0" i="1" u="sng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𝜈</m:t>
                    </m:r>
                    <m:r>
                      <a:rPr kumimoji="1" lang="en-US" altLang="ja-JP" sz="3200" b="0" i="1" u="sng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=</m:t>
                    </m:r>
                    <m:sSup>
                      <m:sSupPr>
                        <m:ctrlPr>
                          <a:rPr kumimoji="1" lang="en-US" altLang="ja-JP" sz="3200" b="0" i="1" u="sng" smtClean="0">
                            <a:latin typeface="Cambria Math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</m:ctrlPr>
                      </m:sSupPr>
                      <m:e>
                        <m:r>
                          <a:rPr kumimoji="1" lang="en-US" altLang="ja-JP" sz="3200" b="0" i="1" u="sng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𝜈</m:t>
                        </m:r>
                      </m:e>
                      <m:sup>
                        <m:r>
                          <a:rPr kumimoji="1" lang="en-US" altLang="ja-JP" sz="3200" b="0" i="1" u="sng" smtClean="0">
                            <a:latin typeface="Cambria Math" panose="02040503050406030204" pitchFamily="18" charset="0"/>
                            <a:ea typeface="メイリオ" panose="020B0604030504040204" pitchFamily="50" charset="-128"/>
                            <a:cs typeface="メイリオ" panose="020B0604030504040204" pitchFamily="50" charset="-128"/>
                          </a:rPr>
                          <m:t>∗</m:t>
                        </m:r>
                      </m:sup>
                    </m:sSup>
                  </m:oMath>
                </a14:m>
                <a:endParaRPr kumimoji="1" lang="ja-JP" altLang="en-US" sz="3200" u="sng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" name="テキスト ボックス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00" y="1674000"/>
                <a:ext cx="828000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1841" t="-12500" b="-34375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377905"/>
            <a:ext cx="3135611" cy="30688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テキスト ボックス 4"/>
              <p:cNvSpPr txBox="1"/>
              <p:nvPr/>
            </p:nvSpPr>
            <p:spPr>
              <a:xfrm>
                <a:off x="4077000" y="4509000"/>
                <a:ext cx="4770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In this case, engines attain the Carnot efficiency with any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kumimoji="1" lang="en-US" altLang="ja-JP" sz="3200" b="0" i="0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Δ</m:t>
                    </m:r>
                    <m:r>
                      <a:rPr kumimoji="1" lang="en-US" altLang="ja-JP" sz="3200" b="0" i="1" smtClean="0">
                        <a:latin typeface="Cambria Math" panose="02040503050406030204" pitchFamily="18" charset="0"/>
                        <a:ea typeface="メイリオ" panose="020B0604030504040204" pitchFamily="50" charset="-128"/>
                        <a:cs typeface="メイリオ" panose="020B0604030504040204" pitchFamily="50" charset="-128"/>
                      </a:rPr>
                      <m:t>𝜇</m:t>
                    </m:r>
                  </m:oMath>
                </a14:m>
                <a:r>
                  <a:rPr kumimoji="1" lang="en-US" altLang="ja-JP" sz="3200" dirty="0" smtClean="0">
                    <a:latin typeface="Calibri" panose="020F0502020204030204" pitchFamily="34" charset="0"/>
                    <a:ea typeface="メイリオ" panose="020B0604030504040204" pitchFamily="50" charset="-128"/>
                    <a:cs typeface="メイリオ" panose="020B0604030504040204" pitchFamily="50" charset="-128"/>
                  </a:rPr>
                  <a:t>.</a:t>
                </a:r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5" name="テキスト ボックス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7000" y="4509000"/>
                <a:ext cx="4770000" cy="1569660"/>
              </a:xfrm>
              <a:prstGeom prst="rect">
                <a:avLst/>
              </a:prstGeom>
              <a:blipFill rotWithShape="1">
                <a:blip r:embed="rId4"/>
                <a:stretch>
                  <a:fillRect l="-3325" t="-5058" r="-128" b="-12451"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617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 smtClean="0"/>
              <a:t>Setup</a:t>
            </a:r>
            <a:endParaRPr kumimoji="1" lang="ja-JP" altLang="en-US" dirty="0"/>
          </a:p>
        </p:txBody>
      </p:sp>
      <p:sp>
        <p:nvSpPr>
          <p:cNvPr id="3" name="片側の 2 つの角を丸めた四角形 2"/>
          <p:cNvSpPr/>
          <p:nvPr/>
        </p:nvSpPr>
        <p:spPr>
          <a:xfrm>
            <a:off x="7270078" y="3501008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9CFCF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片側の 2 つの角を丸めた四角形 5"/>
          <p:cNvSpPr/>
          <p:nvPr/>
        </p:nvSpPr>
        <p:spPr>
          <a:xfrm rot="10800000">
            <a:off x="7270078" y="1484784"/>
            <a:ext cx="1296144" cy="792088"/>
          </a:xfrm>
          <a:prstGeom prst="round2SameRect">
            <a:avLst>
              <a:gd name="adj1" fmla="val 23039"/>
              <a:gd name="adj2" fmla="val 0"/>
            </a:avLst>
          </a:prstGeom>
          <a:solidFill>
            <a:srgbClr val="F19393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2" name="グループ化 11"/>
          <p:cNvGrpSpPr/>
          <p:nvPr/>
        </p:nvGrpSpPr>
        <p:grpSpPr>
          <a:xfrm>
            <a:off x="7308304" y="2344281"/>
            <a:ext cx="1296144" cy="713246"/>
            <a:chOff x="3059832" y="3075794"/>
            <a:chExt cx="1296144" cy="713246"/>
          </a:xfrm>
        </p:grpSpPr>
        <p:cxnSp>
          <p:nvCxnSpPr>
            <p:cNvPr id="8" name="直線コネクタ 7"/>
            <p:cNvCxnSpPr/>
            <p:nvPr/>
          </p:nvCxnSpPr>
          <p:spPr>
            <a:xfrm flipH="1">
              <a:off x="3059832" y="3075794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コネクタ 9"/>
            <p:cNvCxnSpPr/>
            <p:nvPr/>
          </p:nvCxnSpPr>
          <p:spPr>
            <a:xfrm>
              <a:off x="3059832" y="3075794"/>
              <a:ext cx="0" cy="713246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直線コネクタ 10"/>
            <p:cNvCxnSpPr/>
            <p:nvPr/>
          </p:nvCxnSpPr>
          <p:spPr>
            <a:xfrm flipH="1">
              <a:off x="3059832" y="3789040"/>
              <a:ext cx="1296144" cy="0"/>
            </a:xfrm>
            <a:prstGeom prst="line">
              <a:avLst/>
            </a:prstGeom>
            <a:ln w="381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正方形/長方形 12"/>
          <p:cNvSpPr/>
          <p:nvPr/>
        </p:nvSpPr>
        <p:spPr>
          <a:xfrm>
            <a:off x="8172400" y="2344281"/>
            <a:ext cx="144016" cy="713246"/>
          </a:xfrm>
          <a:prstGeom prst="rect">
            <a:avLst/>
          </a:prstGeom>
          <a:solidFill>
            <a:srgbClr val="CC99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コネクタ 14"/>
          <p:cNvCxnSpPr>
            <a:stCxn id="13" idx="3"/>
          </p:cNvCxnSpPr>
          <p:nvPr/>
        </p:nvCxnSpPr>
        <p:spPr>
          <a:xfrm>
            <a:off x="8316416" y="2700904"/>
            <a:ext cx="792088" cy="0"/>
          </a:xfrm>
          <a:prstGeom prst="line">
            <a:avLst/>
          </a:prstGeom>
          <a:ln w="762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円/楕円 15"/>
          <p:cNvSpPr/>
          <p:nvPr/>
        </p:nvSpPr>
        <p:spPr>
          <a:xfrm>
            <a:off x="7740352" y="2752646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円/楕円 16"/>
          <p:cNvSpPr/>
          <p:nvPr/>
        </p:nvSpPr>
        <p:spPr>
          <a:xfrm>
            <a:off x="7854566" y="248488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円/楕円 17"/>
          <p:cNvSpPr/>
          <p:nvPr/>
        </p:nvSpPr>
        <p:spPr>
          <a:xfrm>
            <a:off x="7380312" y="2484880"/>
            <a:ext cx="216024" cy="216024"/>
          </a:xfrm>
          <a:prstGeom prst="ellipse">
            <a:avLst/>
          </a:prstGeom>
          <a:solidFill>
            <a:srgbClr val="FFFF00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827584" y="4895289"/>
            <a:ext cx="734481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Remarks</a:t>
            </a:r>
          </a:p>
          <a:p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Transient process 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→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OK</a:t>
            </a:r>
          </a:p>
          <a:p>
            <a:r>
              <a:rPr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Broken time-reversal symmetry </a:t>
            </a:r>
            <a:r>
              <a:rPr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→ </a:t>
            </a: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OK</a:t>
            </a:r>
          </a:p>
          <a:p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・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Nonlinear regime </a:t>
            </a:r>
            <a:r>
              <a:rPr kumimoji="1" lang="ja-JP" altLang="en-US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→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OK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35496" y="1484784"/>
            <a:ext cx="678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Assumption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Dynamics of the engine is described by classical Markov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Canonical distribution is invariant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7380312" y="1635277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Bath 1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7378090" y="3666219"/>
            <a:ext cx="12241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4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Bath 2</a:t>
            </a:r>
            <a:endParaRPr kumimoji="1" lang="ja-JP" altLang="en-US" sz="24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95039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99000"/>
            <a:ext cx="8229600" cy="1143000"/>
          </a:xfrm>
        </p:spPr>
        <p:txBody>
          <a:bodyPr/>
          <a:lstStyle/>
          <a:p>
            <a:r>
              <a:rPr lang="en-US" altLang="ja-JP" dirty="0"/>
              <a:t>What is condition for not changing the position of peak?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252000" y="1629000"/>
            <a:ext cx="841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(3) Using </a:t>
            </a:r>
            <a:r>
              <a:rPr kumimoji="1" lang="en-US" altLang="ja-JP" sz="3200" u="sng" dirty="0" err="1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indifferentiable</a:t>
            </a:r>
            <a:r>
              <a:rPr kumimoji="1" lang="en-US" altLang="ja-JP" sz="3200" u="sng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point</a:t>
            </a:r>
            <a:endParaRPr kumimoji="1" lang="ja-JP" altLang="en-US" sz="3200" u="sng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4" name="フリーフォーム 3"/>
          <p:cNvSpPr/>
          <p:nvPr/>
        </p:nvSpPr>
        <p:spPr>
          <a:xfrm>
            <a:off x="6295869" y="4735514"/>
            <a:ext cx="925009" cy="1809080"/>
          </a:xfrm>
          <a:custGeom>
            <a:avLst/>
            <a:gdLst>
              <a:gd name="connsiteX0" fmla="*/ 0 w 2338252"/>
              <a:gd name="connsiteY0" fmla="*/ 4493623 h 4493623"/>
              <a:gd name="connsiteX1" fmla="*/ 535577 w 2338252"/>
              <a:gd name="connsiteY1" fmla="*/ 2246812 h 4493623"/>
              <a:gd name="connsiteX2" fmla="*/ 2338252 w 2338252"/>
              <a:gd name="connsiteY2" fmla="*/ 0 h 4493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38252" h="4493623">
                <a:moveTo>
                  <a:pt x="0" y="4493623"/>
                </a:moveTo>
                <a:cubicBezTo>
                  <a:pt x="72934" y="3744686"/>
                  <a:pt x="145868" y="2995749"/>
                  <a:pt x="535577" y="2246812"/>
                </a:cubicBezTo>
                <a:cubicBezTo>
                  <a:pt x="925286" y="1497875"/>
                  <a:pt x="1987732" y="394063"/>
                  <a:pt x="2338252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5" name="直線コネクタ 4"/>
          <p:cNvCxnSpPr/>
          <p:nvPr/>
        </p:nvCxnSpPr>
        <p:spPr>
          <a:xfrm>
            <a:off x="6147000" y="4575271"/>
            <a:ext cx="1065321" cy="0"/>
          </a:xfrm>
          <a:prstGeom prst="line">
            <a:avLst/>
          </a:prstGeom>
          <a:ln w="1905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>
            <a:off x="6147000" y="3858281"/>
            <a:ext cx="1073878" cy="0"/>
          </a:xfrm>
          <a:prstGeom prst="line">
            <a:avLst/>
          </a:prstGeom>
          <a:ln w="1905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グループ化 7"/>
          <p:cNvGrpSpPr/>
          <p:nvPr/>
        </p:nvGrpSpPr>
        <p:grpSpPr>
          <a:xfrm>
            <a:off x="6147000" y="2743354"/>
            <a:ext cx="2507756" cy="3168352"/>
            <a:chOff x="596611" y="1700808"/>
            <a:chExt cx="7431773" cy="3168352"/>
          </a:xfrm>
        </p:grpSpPr>
        <p:cxnSp>
          <p:nvCxnSpPr>
            <p:cNvPr id="9" name="直線矢印コネクタ 8"/>
            <p:cNvCxnSpPr/>
            <p:nvPr/>
          </p:nvCxnSpPr>
          <p:spPr>
            <a:xfrm flipV="1">
              <a:off x="596611" y="1700808"/>
              <a:ext cx="0" cy="3168352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矢印コネクタ 9"/>
            <p:cNvCxnSpPr/>
            <p:nvPr/>
          </p:nvCxnSpPr>
          <p:spPr>
            <a:xfrm>
              <a:off x="596611" y="4869160"/>
              <a:ext cx="7431773" cy="0"/>
            </a:xfrm>
            <a:prstGeom prst="straightConnector1">
              <a:avLst/>
            </a:prstGeom>
            <a:ln w="38100">
              <a:solidFill>
                <a:schemeClr val="tx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直線コネクタ 10"/>
          <p:cNvCxnSpPr/>
          <p:nvPr/>
        </p:nvCxnSpPr>
        <p:spPr>
          <a:xfrm>
            <a:off x="7212321" y="4769120"/>
            <a:ext cx="0" cy="1132534"/>
          </a:xfrm>
          <a:prstGeom prst="line">
            <a:avLst/>
          </a:prstGeom>
          <a:ln w="127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テキスト ボックス 14"/>
              <p:cNvSpPr txBox="1"/>
              <p:nvPr/>
            </p:nvSpPr>
            <p:spPr>
              <a:xfrm>
                <a:off x="5115561" y="3519225"/>
                <a:ext cx="100001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𝐻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err="1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5" name="テキスト ボックス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561" y="3519225"/>
                <a:ext cx="1000017" cy="58477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テキスト ボックス 15"/>
              <p:cNvSpPr txBox="1"/>
              <p:nvPr/>
            </p:nvSpPr>
            <p:spPr>
              <a:xfrm>
                <a:off x="5146017" y="4239225"/>
                <a:ext cx="939103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𝜇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𝐿</m:t>
                          </m:r>
                        </m:sub>
                      </m:sSub>
                    </m:oMath>
                  </m:oMathPara>
                </a14:m>
                <a:endParaRPr kumimoji="1" lang="ja-JP" altLang="en-US" sz="3200" dirty="0" err="1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6" name="テキスト ボックス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6017" y="4239225"/>
                <a:ext cx="939103" cy="584775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テキスト ボックス 16"/>
              <p:cNvSpPr txBox="1"/>
              <p:nvPr/>
            </p:nvSpPr>
            <p:spPr>
              <a:xfrm>
                <a:off x="6575361" y="5912624"/>
                <a:ext cx="2577244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𝐷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∗</m:t>
                          </m:r>
                        </m:sup>
                      </m:sSubSup>
                      <m:r>
                        <a:rPr kumimoji="1" lang="en-US" altLang="ja-JP" sz="3200" b="0" i="1" smtClean="0">
                          <a:latin typeface="Cambria Math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=</m:t>
                      </m:r>
                      <m:sSubSup>
                        <m:sSub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Sup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𝐷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</m:sub>
                        <m:sup>
                          <m: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∗</m:t>
                          </m:r>
                        </m:sup>
                      </m:sSubSup>
                    </m:oMath>
                  </m:oMathPara>
                </a14:m>
                <a:endParaRPr kumimoji="1" lang="ja-JP" altLang="en-US" sz="3200" dirty="0" err="1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17" name="テキスト ボックス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75361" y="5912624"/>
                <a:ext cx="2577244" cy="58477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フリーフォーム 19"/>
          <p:cNvSpPr/>
          <p:nvPr/>
        </p:nvSpPr>
        <p:spPr>
          <a:xfrm>
            <a:off x="7212321" y="3113110"/>
            <a:ext cx="279400" cy="508000"/>
          </a:xfrm>
          <a:custGeom>
            <a:avLst/>
            <a:gdLst>
              <a:gd name="connsiteX0" fmla="*/ 0 w 279400"/>
              <a:gd name="connsiteY0" fmla="*/ 508000 h 508000"/>
              <a:gd name="connsiteX1" fmla="*/ 76200 w 279400"/>
              <a:gd name="connsiteY1" fmla="*/ 254000 h 508000"/>
              <a:gd name="connsiteX2" fmla="*/ 279400 w 279400"/>
              <a:gd name="connsiteY2" fmla="*/ 0 h 50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9400" h="508000">
                <a:moveTo>
                  <a:pt x="0" y="508000"/>
                </a:moveTo>
                <a:cubicBezTo>
                  <a:pt x="14816" y="423333"/>
                  <a:pt x="29633" y="338667"/>
                  <a:pt x="76200" y="254000"/>
                </a:cubicBezTo>
                <a:cubicBezTo>
                  <a:pt x="122767" y="169333"/>
                  <a:pt x="201083" y="84666"/>
                  <a:pt x="279400" y="0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7" name="直線コネクタ 26"/>
          <p:cNvCxnSpPr>
            <a:stCxn id="4" idx="2"/>
          </p:cNvCxnSpPr>
          <p:nvPr/>
        </p:nvCxnSpPr>
        <p:spPr>
          <a:xfrm flipH="1" flipV="1">
            <a:off x="7212321" y="3619539"/>
            <a:ext cx="8557" cy="1115975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正方形/長方形 27"/>
              <p:cNvSpPr/>
              <p:nvPr/>
            </p:nvSpPr>
            <p:spPr>
              <a:xfrm>
                <a:off x="6550397" y="2374438"/>
                <a:ext cx="2104359" cy="91159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ja-JP" sz="28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−</m:t>
                      </m:r>
                      <m:f>
                        <m:fPr>
                          <m:ctrlPr>
                            <a:rPr lang="en-US" altLang="ja-JP" sz="28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Pr>
                        <m:num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</m:t>
                          </m:r>
                        </m:num>
                        <m:den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𝜕𝜈</m:t>
                          </m:r>
                        </m:den>
                      </m:f>
                      <m:func>
                        <m:funcPr>
                          <m:ctrlPr>
                            <a:rPr lang="en-US" altLang="ja-JP" sz="2800" i="1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ja-JP" sz="280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ln</m:t>
                          </m:r>
                        </m:fName>
                        <m:e>
                          <m:r>
                            <a:rPr lang="en-US" altLang="ja-JP" sz="2800" i="1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𝑓</m:t>
                          </m:r>
                          <m:d>
                            <m:dPr>
                              <m:ctrlPr>
                                <a:rPr lang="en-US" altLang="ja-JP" sz="2800" i="1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dPr>
                            <m:e>
                              <m:r>
                                <a:rPr lang="en-US" altLang="ja-JP" sz="28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𝜈</m:t>
                              </m:r>
                            </m:e>
                          </m:d>
                        </m:e>
                      </m:func>
                    </m:oMath>
                  </m:oMathPara>
                </a14:m>
                <a:endParaRPr lang="ja-JP" altLang="en-US" sz="2800" dirty="0"/>
              </a:p>
            </p:txBody>
          </p:sp>
        </mc:Choice>
        <mc:Fallback xmlns="">
          <p:sp>
            <p:nvSpPr>
              <p:cNvPr id="28" name="正方形/長方形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0397" y="2374438"/>
                <a:ext cx="2104359" cy="91159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テキスト ボックス 29"/>
              <p:cNvSpPr txBox="1"/>
              <p:nvPr/>
            </p:nvSpPr>
            <p:spPr>
              <a:xfrm>
                <a:off x="8792184" y="5574745"/>
                <a:ext cx="313419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𝜈</m:t>
                      </m:r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30" name="テキスト ボックス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2184" y="5574745"/>
                <a:ext cx="313419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テキスト ボックス 30"/>
          <p:cNvSpPr txBox="1"/>
          <p:nvPr/>
        </p:nvSpPr>
        <p:spPr>
          <a:xfrm>
            <a:off x="252001" y="2394000"/>
            <a:ext cx="4880834" cy="1077218"/>
          </a:xfrm>
          <a:prstGeom prst="rect">
            <a:avLst/>
          </a:prstGeom>
          <a:solidFill>
            <a:srgbClr val="FFFFE5"/>
          </a:solidFill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Free energy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or </a:t>
            </a:r>
            <a:r>
              <a:rPr kumimoji="1" lang="en-US" altLang="ja-JP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transition rate</a:t>
            </a:r>
            <a:r>
              <a:rPr kumimoji="1" lang="ja-JP" altLang="en-US" sz="3200" b="1" dirty="0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 </a:t>
            </a:r>
            <a:r>
              <a:rPr kumimoji="1" lang="en-US" altLang="ja-JP" sz="32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is </a:t>
            </a:r>
            <a:r>
              <a:rPr kumimoji="1" lang="en-US" altLang="ja-JP" sz="3200" b="1" dirty="0" err="1" smtClean="0">
                <a:solidFill>
                  <a:srgbClr val="FF0000"/>
                </a:solidFill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indifferentiable</a:t>
            </a:r>
            <a:endParaRPr kumimoji="1" lang="ja-JP" altLang="en-US" sz="32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179991" y="5409000"/>
            <a:ext cx="54201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(There indeed exists a model attaining the Carnot </a:t>
            </a:r>
            <a:r>
              <a:rPr kumimoji="1" lang="en-US" altLang="ja-JP" sz="280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efficiency in </a:t>
            </a:r>
            <a:r>
              <a:rPr kumimoji="1" lang="en-US" altLang="ja-JP" sz="2800" dirty="0" smtClean="0">
                <a:latin typeface="Calibri" panose="020F0502020204030204" pitchFamily="34" charset="0"/>
                <a:ea typeface="メイリオ" panose="020B0604030504040204" pitchFamily="50" charset="-128"/>
                <a:cs typeface="メイリオ" panose="020B0604030504040204" pitchFamily="50" charset="-128"/>
              </a:rPr>
              <a:t>this way)</a:t>
            </a:r>
            <a:endParaRPr kumimoji="1" lang="ja-JP" altLang="en-US" sz="2800" dirty="0" smtClean="0">
              <a:latin typeface="Calibri" panose="020F0502020204030204" pitchFamily="34" charset="0"/>
              <a:ea typeface="メイリオ" panose="020B0604030504040204" pitchFamily="50" charset="-128"/>
              <a:cs typeface="メイリオ" panose="020B0604030504040204" pitchFamily="50" charset="-128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テキスト ボックス 6"/>
              <p:cNvSpPr txBox="1"/>
              <p:nvPr/>
            </p:nvSpPr>
            <p:spPr>
              <a:xfrm>
                <a:off x="220583" y="3649189"/>
                <a:ext cx="4238917" cy="5631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𝑓</m:t>
                      </m:r>
                      <m:d>
                        <m:d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d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e>
                      </m:d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∝</m:t>
                      </m:r>
                      <m:sSub>
                        <m:sSub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bPr>
                        <m:e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𝑃</m:t>
                          </m:r>
                        </m:e>
                        <m:sub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𝐴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→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𝐷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;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𝜈</m:t>
                          </m:r>
                        </m:sub>
                      </m:sSub>
                      <m:r>
                        <a:rPr kumimoji="1" lang="en-US" altLang="ja-JP" sz="3200" b="0" i="1" smtClean="0">
                          <a:latin typeface="Cambria Math" panose="02040503050406030204" pitchFamily="18" charset="0"/>
                          <a:ea typeface="メイリオ" panose="020B0604030504040204" pitchFamily="50" charset="-128"/>
                          <a:cs typeface="メイリオ" panose="020B0604030504040204" pitchFamily="50" charset="-128"/>
                        </a:rPr>
                        <m:t>⋅</m:t>
                      </m:r>
                      <m:sSup>
                        <m:sSupPr>
                          <m:ctrlPr>
                            <a:rPr kumimoji="1" lang="en-US" altLang="ja-JP" sz="3200" b="0" i="1" smtClean="0">
                              <a:latin typeface="Cambria Math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kumimoji="1" lang="en-US" altLang="ja-JP" sz="3200" b="0" i="0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e</m:t>
                          </m:r>
                        </m:e>
                        <m:sup>
                          <m:r>
                            <a:rPr kumimoji="1" lang="en-US" altLang="ja-JP" sz="3200" b="0" i="0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−</m:t>
                          </m:r>
                          <m:r>
                            <a:rPr kumimoji="1" lang="en-US" altLang="ja-JP" sz="3200" b="0" i="1" smtClean="0">
                              <a:latin typeface="Cambria Math" panose="02040503050406030204" pitchFamily="18" charset="0"/>
                              <a:ea typeface="メイリオ" panose="020B0604030504040204" pitchFamily="50" charset="-128"/>
                              <a:cs typeface="メイリオ" panose="020B0604030504040204" pitchFamily="50" charset="-128"/>
                            </a:rPr>
                            <m:t>𝛽</m:t>
                          </m:r>
                          <m:sSub>
                            <m:sSubPr>
                              <m:ctrlPr>
                                <a:rPr kumimoji="1" lang="en-US" altLang="ja-JP" sz="3200" b="0" i="1" smtClean="0">
                                  <a:latin typeface="Cambria Math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</m:ctrlPr>
                            </m:sSubPr>
                            <m:e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𝐹</m:t>
                              </m:r>
                            </m:e>
                            <m:sub>
                              <m:r>
                                <a:rPr kumimoji="1" lang="en-US" altLang="ja-JP" sz="3200" b="0" i="1" smtClean="0">
                                  <a:latin typeface="Cambria Math" panose="02040503050406030204" pitchFamily="18" charset="0"/>
                                  <a:ea typeface="メイリオ" panose="020B0604030504040204" pitchFamily="50" charset="-128"/>
                                  <a:cs typeface="メイリオ" panose="020B0604030504040204" pitchFamily="50" charset="-128"/>
                                </a:rPr>
                                <m:t>𝐴</m:t>
                              </m:r>
                              <m:d>
                                <m:dPr>
                                  <m:ctrlPr>
                                    <a:rPr kumimoji="1" lang="en-US" altLang="ja-JP" sz="3200" b="0" i="1" smtClean="0">
                                      <a:latin typeface="Cambria Math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</m:ctrlPr>
                                </m:dPr>
                                <m:e>
                                  <m:r>
                                    <a:rPr kumimoji="1" lang="en-US" altLang="ja-JP" sz="3200" b="0" i="1" smtClean="0">
                                      <a:latin typeface="Cambria Math" panose="02040503050406030204" pitchFamily="18" charset="0"/>
                                      <a:ea typeface="メイリオ" panose="020B0604030504040204" pitchFamily="50" charset="-128"/>
                                      <a:cs typeface="メイリオ" panose="020B0604030504040204" pitchFamily="50" charset="-128"/>
                                    </a:rPr>
                                    <m:t>𝜈</m:t>
                                  </m:r>
                                </m:e>
                              </m:d>
                            </m:sub>
                          </m:sSub>
                        </m:sup>
                      </m:sSup>
                    </m:oMath>
                  </m:oMathPara>
                </a14:m>
                <a:endParaRPr kumimoji="1" lang="ja-JP" altLang="en-US" sz="3200" dirty="0" smtClean="0">
                  <a:latin typeface="Calibri" panose="020F0502020204030204" pitchFamily="34" charset="0"/>
                  <a:ea typeface="メイリオ" panose="020B0604030504040204" pitchFamily="50" charset="-128"/>
                  <a:cs typeface="メイリオ" panose="020B0604030504040204" pitchFamily="50" charset="-128"/>
                </a:endParaRPr>
              </a:p>
            </p:txBody>
          </p:sp>
        </mc:Choice>
        <mc:Fallback xmlns="">
          <p:sp>
            <p:nvSpPr>
              <p:cNvPr id="7" name="テキスト ボックス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583" y="3649189"/>
                <a:ext cx="4238917" cy="563103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ja-JP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0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テーマ4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ユーザー定義 1">
      <a:majorFont>
        <a:latin typeface="Calibri"/>
        <a:ea typeface="メイリオ"/>
        <a:cs typeface=""/>
      </a:majorFont>
      <a:minorFont>
        <a:latin typeface="Calibri"/>
        <a:ea typeface="メイリオ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38100">
          <a:solidFill>
            <a:schemeClr val="tx1"/>
          </a:solidFill>
        </a:ln>
      </a:spPr>
      <a:bodyPr rtlCol="0" anchor="ctr"/>
      <a:lstStyle>
        <a:defPPr algn="ctr">
          <a:defRPr kumimoji="1"/>
        </a:defPPr>
      </a:lstStyle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spDef>
    <a:lnDef>
      <a:spPr>
        <a:ln w="3810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kumimoji="1" sz="3200" dirty="0" smtClean="0">
            <a:latin typeface="Calibri" panose="020F0502020204030204" pitchFamily="34" charset="0"/>
            <a:ea typeface="メイリオ" panose="020B0604030504040204" pitchFamily="50" charset="-128"/>
            <a:cs typeface="メイリオ" panose="020B0604030504040204" pitchFamily="50" charset="-128"/>
          </a:defRPr>
        </a:defPPr>
      </a:lstStyle>
    </a:tx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テーマ4</Template>
  <TotalTime>29891</TotalTime>
  <Words>7617</Words>
  <Application>Microsoft Office PowerPoint</Application>
  <PresentationFormat>画面に合わせる (4:3)</PresentationFormat>
  <Paragraphs>601</Paragraphs>
  <Slides>90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90</vt:i4>
      </vt:variant>
    </vt:vector>
  </HeadingPairs>
  <TitlesOfParts>
    <vt:vector size="91" baseType="lpstr">
      <vt:lpstr>テーマ4</vt:lpstr>
      <vt:lpstr>Trade-off between efficiency and power of heat engines</vt:lpstr>
      <vt:lpstr>PowerPoint プレゼンテーション</vt:lpstr>
      <vt:lpstr>PowerPoint プレゼンテーション</vt:lpstr>
      <vt:lpstr>Efficiency and power: key quantities</vt:lpstr>
      <vt:lpstr>What general properties we know?</vt:lpstr>
      <vt:lpstr>Concrete models (in linear regime)…</vt:lpstr>
      <vt:lpstr>Present situation</vt:lpstr>
      <vt:lpstr>PowerPoint プレゼンテーション</vt:lpstr>
      <vt:lpstr>Setup</vt:lpstr>
      <vt:lpstr>Main result (Inequality between heat flux entropy production)</vt:lpstr>
      <vt:lpstr>Definition of Θ dependent on the conditions</vt:lpstr>
      <vt:lpstr>Power and efficiency (schematics)</vt:lpstr>
      <vt:lpstr>Main result (Inequality between power and efficiency)</vt:lpstr>
      <vt:lpstr>Outline of this part</vt:lpstr>
      <vt:lpstr>Dynamics</vt:lpstr>
      <vt:lpstr>Definitions of key quantities</vt:lpstr>
      <vt:lpstr>Definitions of key quantities</vt:lpstr>
      <vt:lpstr>Definitions of key quantities</vt:lpstr>
      <vt:lpstr>Lemma: Inequality for relative entropy</vt:lpstr>
      <vt:lpstr>Derivation of main result</vt:lpstr>
      <vt:lpstr>Derivation of main result</vt:lpstr>
      <vt:lpstr>Inequality between heat flux and entropy production rate (general)</vt:lpstr>
      <vt:lpstr>Case with detailed balance</vt:lpstr>
      <vt:lpstr>Rewrite J and σ</vt:lpstr>
      <vt:lpstr>Rewrite J and σ</vt:lpstr>
      <vt:lpstr>Inequality between heat flux and entropy production rate (strong)</vt:lpstr>
      <vt:lpstr>General properties of Θ</vt:lpstr>
      <vt:lpstr>Application to many-body and multi-bath systems with Hamilton dynamics</vt:lpstr>
      <vt:lpstr>Hamilton and stochastic parts in underdamped Langevin system</vt:lpstr>
      <vt:lpstr>Properties of R^0  (L^0) and R^(ν,i)  (L^1,1)</vt:lpstr>
      <vt:lpstr>Properties of R^(ν,i)  (L^1,1) in linear Langevin systems</vt:lpstr>
      <vt:lpstr>Θ in multi-particle case and thermodynamic limit</vt:lpstr>
      <vt:lpstr>Multi-bath case</vt:lpstr>
      <vt:lpstr>Derivation of power-efficiency trade-off</vt:lpstr>
      <vt:lpstr>Time integration of inequality</vt:lpstr>
      <vt:lpstr>Derivation of power-efficiency trade-off</vt:lpstr>
      <vt:lpstr>Quantum case and non-Markovian case</vt:lpstr>
      <vt:lpstr>Summary (of this part)</vt:lpstr>
      <vt:lpstr>PowerPoint プレゼンテーション</vt:lpstr>
      <vt:lpstr>Speed limit: problem</vt:lpstr>
      <vt:lpstr>Speed limit: known results</vt:lpstr>
      <vt:lpstr>Classical speed limits: some attempts</vt:lpstr>
      <vt:lpstr>Setting and goal of this part</vt:lpstr>
      <vt:lpstr>Main result</vt:lpstr>
      <vt:lpstr>What is dynamical activity?</vt:lpstr>
      <vt:lpstr>Physical meaning of our inequality</vt:lpstr>
      <vt:lpstr>Derivation (instantaneous quantities)</vt:lpstr>
      <vt:lpstr>Derivation (time integration)</vt:lpstr>
      <vt:lpstr>Fro systems without detailed-balance condition</vt:lpstr>
      <vt:lpstr>PowerPoint プレゼンテーション</vt:lpstr>
      <vt:lpstr>Maximum efficiency of autonomous engines</vt:lpstr>
      <vt:lpstr>What is general necessary condition to attain the Carnot efficiency?</vt:lpstr>
      <vt:lpstr>Results</vt:lpstr>
      <vt:lpstr>Classification</vt:lpstr>
      <vt:lpstr>Three classes in small and macroscopic engines</vt:lpstr>
      <vt:lpstr>Summary</vt:lpstr>
      <vt:lpstr>PowerPoint プレゼンテーション</vt:lpstr>
      <vt:lpstr>Bound for non-Markovian engine</vt:lpstr>
      <vt:lpstr>PowerPoint プレゼンテーション</vt:lpstr>
      <vt:lpstr>Previous studies on power and efficiency</vt:lpstr>
      <vt:lpstr>Linear irreversible thermodynamics</vt:lpstr>
      <vt:lpstr>Difference between with and without time-reversal symmetry</vt:lpstr>
      <vt:lpstr>Constraint in mesoscopic transport</vt:lpstr>
      <vt:lpstr>EMP is indeed larger than 1/2</vt:lpstr>
      <vt:lpstr>Onsager matrix in cyclic process</vt:lpstr>
      <vt:lpstr>Inequality for relative entropy</vt:lpstr>
      <vt:lpstr>J and σ with detailed balance</vt:lpstr>
      <vt:lpstr>Case of nonlinear Langevin equation</vt:lpstr>
      <vt:lpstr>Upper bound of Θ^((1))</vt:lpstr>
      <vt:lpstr>Discretization of transition rate</vt:lpstr>
      <vt:lpstr>Discretization of transition rate</vt:lpstr>
      <vt:lpstr>The inequality is tight in linear regime</vt:lpstr>
      <vt:lpstr>Thermoelectricity</vt:lpstr>
      <vt:lpstr>Inequality for heat and particle currents</vt:lpstr>
      <vt:lpstr>Power-efficiency trade-off in thermoelectricity</vt:lpstr>
      <vt:lpstr>PowerPoint プレゼンテーション</vt:lpstr>
      <vt:lpstr>How to move the engine</vt:lpstr>
      <vt:lpstr>State space of total system</vt:lpstr>
      <vt:lpstr>Problem and approach</vt:lpstr>
      <vt:lpstr>Consequence from Carnot efficiency: 1</vt:lpstr>
      <vt:lpstr>Consequence from Carnot efficiency: 2</vt:lpstr>
      <vt:lpstr>Particle leakage between AD</vt:lpstr>
      <vt:lpstr>Necessary and sufficient condition for Carnot efficiency</vt:lpstr>
      <vt:lpstr>Difference between finite systems and macroscopic systems</vt:lpstr>
      <vt:lpstr>Case of finite systems</vt:lpstr>
      <vt:lpstr>Consequence for finite systems</vt:lpstr>
      <vt:lpstr>Case of thermodynamic limit</vt:lpstr>
      <vt:lpstr>What is condition for not changing the position of peak?</vt:lpstr>
      <vt:lpstr>What is condition for not changing the position of peak?</vt:lpstr>
      <vt:lpstr>What is condition for not changing the position of peak?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naoto</dc:creator>
  <cp:lastModifiedBy>Windows ユーザー</cp:lastModifiedBy>
  <cp:revision>1241</cp:revision>
  <cp:lastPrinted>2016-05-31T03:50:08Z</cp:lastPrinted>
  <dcterms:created xsi:type="dcterms:W3CDTF">2013-06-13T02:37:03Z</dcterms:created>
  <dcterms:modified xsi:type="dcterms:W3CDTF">2018-06-26T01:10:05Z</dcterms:modified>
</cp:coreProperties>
</file>