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9" r:id="rId3"/>
    <p:sldId id="260" r:id="rId4"/>
    <p:sldId id="335" r:id="rId5"/>
    <p:sldId id="261" r:id="rId6"/>
    <p:sldId id="263" r:id="rId7"/>
    <p:sldId id="324" r:id="rId8"/>
    <p:sldId id="323" r:id="rId9"/>
    <p:sldId id="299" r:id="rId10"/>
    <p:sldId id="287" r:id="rId11"/>
    <p:sldId id="300" r:id="rId12"/>
    <p:sldId id="337" r:id="rId13"/>
    <p:sldId id="301" r:id="rId14"/>
    <p:sldId id="303" r:id="rId15"/>
    <p:sldId id="302" r:id="rId16"/>
    <p:sldId id="334" r:id="rId17"/>
    <p:sldId id="269" r:id="rId18"/>
    <p:sldId id="317" r:id="rId19"/>
    <p:sldId id="272" r:id="rId20"/>
    <p:sldId id="305" r:id="rId21"/>
    <p:sldId id="306" r:id="rId22"/>
    <p:sldId id="307" r:id="rId23"/>
    <p:sldId id="309" r:id="rId24"/>
    <p:sldId id="319" r:id="rId25"/>
    <p:sldId id="320" r:id="rId26"/>
    <p:sldId id="282" r:id="rId27"/>
    <p:sldId id="321" r:id="rId28"/>
    <p:sldId id="327" r:id="rId29"/>
    <p:sldId id="310" r:id="rId30"/>
    <p:sldId id="338" r:id="rId31"/>
    <p:sldId id="290" r:id="rId32"/>
    <p:sldId id="291" r:id="rId33"/>
    <p:sldId id="339" r:id="rId34"/>
    <p:sldId id="328" r:id="rId35"/>
    <p:sldId id="311" r:id="rId36"/>
    <p:sldId id="313" r:id="rId37"/>
    <p:sldId id="314" r:id="rId38"/>
    <p:sldId id="330" r:id="rId39"/>
    <p:sldId id="331" r:id="rId40"/>
    <p:sldId id="332" r:id="rId41"/>
    <p:sldId id="333" r:id="rId42"/>
    <p:sldId id="315" r:id="rId43"/>
    <p:sldId id="325" r:id="rId44"/>
  </p:sldIdLst>
  <p:sldSz cx="12192000" cy="6858000"/>
  <p:notesSz cx="68119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0" d="100"/>
          <a:sy n="70" d="100"/>
        </p:scale>
        <p:origin x="514" y="43"/>
      </p:cViewPr>
      <p:guideLst/>
    </p:cSldViewPr>
  </p:slideViewPr>
  <p:notesTextViewPr>
    <p:cViewPr>
      <p:scale>
        <a:sx n="1" d="1"/>
        <a:sy n="1" d="1"/>
      </p:scale>
      <p:origin x="0" y="0"/>
    </p:cViewPr>
  </p:notesTextViewPr>
  <p:sorterViewPr>
    <p:cViewPr>
      <p:scale>
        <a:sx n="100" d="100"/>
        <a:sy n="100" d="100"/>
      </p:scale>
      <p:origin x="0" y="-1372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FD48F57E-67DA-4031-9490-72FBF7D7D86F}" type="datetimeFigureOut">
              <a:rPr lang="en-US" smtClean="0"/>
              <a:t>9/14/2018</a:t>
            </a:fld>
            <a:endParaRPr lang="en-US"/>
          </a:p>
        </p:txBody>
      </p:sp>
      <p:sp>
        <p:nvSpPr>
          <p:cNvPr id="4" name="Slide Image Placeholder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87D7620E-CF45-4C43-8D1F-50E83F25EBC7}" type="slidenum">
              <a:rPr lang="en-US" smtClean="0"/>
              <a:t>‹#›</a:t>
            </a:fld>
            <a:endParaRPr lang="en-US"/>
          </a:p>
        </p:txBody>
      </p:sp>
    </p:spTree>
    <p:extLst>
      <p:ext uri="{BB962C8B-B14F-4D97-AF65-F5344CB8AC3E}">
        <p14:creationId xmlns:p14="http://schemas.microsoft.com/office/powerpoint/2010/main" val="71448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8CBDC5-DCB7-4204-B438-A76FD5E13D4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2005670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CBDC5-DCB7-4204-B438-A76FD5E13D4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861774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CBDC5-DCB7-4204-B438-A76FD5E13D4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24763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CBDC5-DCB7-4204-B438-A76FD5E13D4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163002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8CBDC5-DCB7-4204-B438-A76FD5E13D4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381190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8CBDC5-DCB7-4204-B438-A76FD5E13D4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4116333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8CBDC5-DCB7-4204-B438-A76FD5E13D46}"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3634502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8CBDC5-DCB7-4204-B438-A76FD5E13D46}"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3652253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8CBDC5-DCB7-4204-B438-A76FD5E13D46}"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865214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8CBDC5-DCB7-4204-B438-A76FD5E13D4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3740146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8CBDC5-DCB7-4204-B438-A76FD5E13D4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2D2F1D-4105-4548-89B8-FD040D9221E0}" type="slidenum">
              <a:rPr lang="en-US" smtClean="0"/>
              <a:t>‹#›</a:t>
            </a:fld>
            <a:endParaRPr lang="en-US"/>
          </a:p>
        </p:txBody>
      </p:sp>
    </p:spTree>
    <p:extLst>
      <p:ext uri="{BB962C8B-B14F-4D97-AF65-F5344CB8AC3E}">
        <p14:creationId xmlns:p14="http://schemas.microsoft.com/office/powerpoint/2010/main" val="296387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CBDC5-DCB7-4204-B438-A76FD5E13D46}" type="datetimeFigureOut">
              <a:rPr lang="en-US" smtClean="0"/>
              <a:t>9/14/2018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2D2F1D-4105-4548-89B8-FD040D9221E0}" type="slidenum">
              <a:rPr lang="en-US" smtClean="0"/>
              <a:t>‹#›</a:t>
            </a:fld>
            <a:endParaRPr lang="en-US"/>
          </a:p>
        </p:txBody>
      </p:sp>
    </p:spTree>
    <p:extLst>
      <p:ext uri="{BB962C8B-B14F-4D97-AF65-F5344CB8AC3E}">
        <p14:creationId xmlns:p14="http://schemas.microsoft.com/office/powerpoint/2010/main" val="3399423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oleObject" Target="../embeddings/oleObject7.bin"/><Relationship Id="rId18" Type="http://schemas.openxmlformats.org/officeDocument/2006/relationships/image" Target="../media/image15.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12.wmf"/><Relationship Id="rId17" Type="http://schemas.openxmlformats.org/officeDocument/2006/relationships/oleObject" Target="../embeddings/oleObject9.bin"/><Relationship Id="rId2" Type="http://schemas.openxmlformats.org/officeDocument/2006/relationships/slideLayout" Target="../slideLayouts/slideLayout6.xml"/><Relationship Id="rId16" Type="http://schemas.openxmlformats.org/officeDocument/2006/relationships/image" Target="../media/image14.wmf"/><Relationship Id="rId1" Type="http://schemas.openxmlformats.org/officeDocument/2006/relationships/vmlDrawing" Target="../drawings/vmlDrawing2.vml"/><Relationship Id="rId6" Type="http://schemas.openxmlformats.org/officeDocument/2006/relationships/image" Target="../media/image9.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11.wmf"/><Relationship Id="rId19" Type="http://schemas.openxmlformats.org/officeDocument/2006/relationships/image" Target="../media/image16.png"/><Relationship Id="rId4" Type="http://schemas.openxmlformats.org/officeDocument/2006/relationships/image" Target="../media/image8.wmf"/><Relationship Id="rId9" Type="http://schemas.openxmlformats.org/officeDocument/2006/relationships/oleObject" Target="../embeddings/oleObject5.bin"/><Relationship Id="rId14"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6.xml"/><Relationship Id="rId5" Type="http://schemas.openxmlformats.org/officeDocument/2006/relationships/image" Target="../media/image76.pn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2649"/>
            <a:ext cx="11604172" cy="2387600"/>
          </a:xfrm>
        </p:spPr>
        <p:txBody>
          <a:bodyPr>
            <a:normAutofit/>
          </a:bodyPr>
          <a:lstStyle/>
          <a:p>
            <a:r>
              <a:rPr lang="en-US" sz="3200" dirty="0" smtClean="0">
                <a:solidFill>
                  <a:srgbClr val="FF0000"/>
                </a:solidFill>
                <a:latin typeface="Arial" panose="020B0604020202020204" pitchFamily="34" charset="0"/>
                <a:cs typeface="Arial" panose="020B0604020202020204" pitchFamily="34" charset="0"/>
              </a:rPr>
              <a:t>Landau-</a:t>
            </a:r>
            <a:r>
              <a:rPr lang="en-US" sz="3200" dirty="0" err="1" smtClean="0">
                <a:solidFill>
                  <a:srgbClr val="FF0000"/>
                </a:solidFill>
                <a:latin typeface="Arial" panose="020B0604020202020204" pitchFamily="34" charset="0"/>
                <a:cs typeface="Arial" panose="020B0604020202020204" pitchFamily="34" charset="0"/>
              </a:rPr>
              <a:t>Migdal</a:t>
            </a:r>
            <a:r>
              <a:rPr lang="en-US" sz="3200" dirty="0" smtClean="0">
                <a:solidFill>
                  <a:srgbClr val="FF0000"/>
                </a:solidFill>
                <a:latin typeface="Arial" panose="020B0604020202020204" pitchFamily="34" charset="0"/>
                <a:cs typeface="Arial" panose="020B0604020202020204" pitchFamily="34" charset="0"/>
              </a:rPr>
              <a:t> Fermi-Liquid </a:t>
            </a:r>
            <a:r>
              <a:rPr lang="en-US" sz="3200" dirty="0">
                <a:solidFill>
                  <a:srgbClr val="FF0000"/>
                </a:solidFill>
                <a:latin typeface="Arial" panose="020B0604020202020204" pitchFamily="34" charset="0"/>
                <a:cs typeface="Arial" panose="020B0604020202020204" pitchFamily="34" charset="0"/>
              </a:rPr>
              <a:t>F</a:t>
            </a:r>
            <a:r>
              <a:rPr lang="en-US" sz="3200" dirty="0" smtClean="0">
                <a:solidFill>
                  <a:srgbClr val="FF0000"/>
                </a:solidFill>
                <a:latin typeface="Arial" panose="020B0604020202020204" pitchFamily="34" charset="0"/>
                <a:cs typeface="Arial" panose="020B0604020202020204" pitchFamily="34" charset="0"/>
              </a:rPr>
              <a:t>ixed </a:t>
            </a:r>
            <a:r>
              <a:rPr lang="en-US" sz="3200" dirty="0">
                <a:solidFill>
                  <a:srgbClr val="FF0000"/>
                </a:solidFill>
                <a:latin typeface="Arial" panose="020B0604020202020204" pitchFamily="34" charset="0"/>
                <a:cs typeface="Arial" panose="020B0604020202020204" pitchFamily="34" charset="0"/>
              </a:rPr>
              <a:t>P</a:t>
            </a:r>
            <a:r>
              <a:rPr lang="en-US" sz="3200" dirty="0" smtClean="0">
                <a:solidFill>
                  <a:srgbClr val="FF0000"/>
                </a:solidFill>
                <a:latin typeface="Arial" panose="020B0604020202020204" pitchFamily="34" charset="0"/>
                <a:cs typeface="Arial" panose="020B0604020202020204" pitchFamily="34" charset="0"/>
              </a:rPr>
              <a:t>oint </a:t>
            </a:r>
            <a:br>
              <a:rPr lang="en-US" sz="3200" dirty="0" smtClean="0">
                <a:solidFill>
                  <a:srgbClr val="FF0000"/>
                </a:solidFill>
                <a:latin typeface="Arial" panose="020B0604020202020204" pitchFamily="34" charset="0"/>
                <a:cs typeface="Arial" panose="020B0604020202020204" pitchFamily="34" charset="0"/>
              </a:rPr>
            </a:br>
            <a:r>
              <a:rPr lang="en-US" sz="3200" dirty="0" smtClean="0">
                <a:solidFill>
                  <a:srgbClr val="FF0000"/>
                </a:solidFill>
                <a:latin typeface="Arial" panose="020B0604020202020204" pitchFamily="34" charset="0"/>
                <a:cs typeface="Arial" panose="020B0604020202020204" pitchFamily="34" charset="0"/>
              </a:rPr>
              <a:t>Approach to Nuclear </a:t>
            </a:r>
            <a:r>
              <a:rPr lang="en-US" sz="3200" dirty="0">
                <a:solidFill>
                  <a:srgbClr val="FF0000"/>
                </a:solidFill>
                <a:latin typeface="Arial" panose="020B0604020202020204" pitchFamily="34" charset="0"/>
                <a:cs typeface="Arial" panose="020B0604020202020204" pitchFamily="34" charset="0"/>
              </a:rPr>
              <a:t>D</a:t>
            </a:r>
            <a:r>
              <a:rPr lang="en-US" sz="3200" dirty="0" smtClean="0">
                <a:solidFill>
                  <a:srgbClr val="FF0000"/>
                </a:solidFill>
                <a:latin typeface="Arial" panose="020B0604020202020204" pitchFamily="34" charset="0"/>
                <a:cs typeface="Arial" panose="020B0604020202020204" pitchFamily="34" charset="0"/>
              </a:rPr>
              <a:t>ynamics</a:t>
            </a:r>
            <a:endParaRPr lang="en-US" sz="3200" dirty="0">
              <a:solidFill>
                <a:srgbClr val="FF00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816427" y="2971799"/>
            <a:ext cx="9971315" cy="1545771"/>
          </a:xfrm>
        </p:spPr>
        <p:txBody>
          <a:bodyPr>
            <a:normAutofit fontScale="32500" lnSpcReduction="20000"/>
          </a:bodyPr>
          <a:lstStyle/>
          <a:p>
            <a:r>
              <a:rPr lang="en-US" sz="6000" b="1" dirty="0" smtClean="0">
                <a:solidFill>
                  <a:srgbClr val="0070C0"/>
                </a:solidFill>
              </a:rPr>
              <a:t>Complementary to</a:t>
            </a:r>
          </a:p>
          <a:p>
            <a:r>
              <a:rPr lang="en-US" sz="7400" dirty="0" smtClean="0">
                <a:solidFill>
                  <a:srgbClr val="FF0000"/>
                </a:solidFill>
              </a:rPr>
              <a:t>“Topology Change, Emergent Symmetry of QCD and Neutron </a:t>
            </a:r>
            <a:r>
              <a:rPr lang="en-US" sz="7400" dirty="0">
                <a:solidFill>
                  <a:srgbClr val="FF0000"/>
                </a:solidFill>
              </a:rPr>
              <a:t>S</a:t>
            </a:r>
            <a:r>
              <a:rPr lang="en-US" sz="7400" dirty="0" smtClean="0">
                <a:solidFill>
                  <a:srgbClr val="FF0000"/>
                </a:solidFill>
              </a:rPr>
              <a:t>tar </a:t>
            </a:r>
            <a:r>
              <a:rPr lang="en-US" sz="7400" dirty="0">
                <a:solidFill>
                  <a:srgbClr val="FF0000"/>
                </a:solidFill>
              </a:rPr>
              <a:t>P</a:t>
            </a:r>
            <a:r>
              <a:rPr lang="en-US" sz="7400" dirty="0" smtClean="0">
                <a:solidFill>
                  <a:srgbClr val="FF0000"/>
                </a:solidFill>
              </a:rPr>
              <a:t>roperties”</a:t>
            </a:r>
          </a:p>
          <a:p>
            <a:r>
              <a:rPr lang="en-US" sz="7400" dirty="0" smtClean="0">
                <a:solidFill>
                  <a:srgbClr val="0070C0"/>
                </a:solidFill>
              </a:rPr>
              <a:t>By Yong-Liang Ma </a:t>
            </a:r>
          </a:p>
          <a:p>
            <a:r>
              <a:rPr lang="en-US" baseline="-25000" dirty="0" smtClean="0">
                <a:solidFill>
                  <a:srgbClr val="0070C0"/>
                </a:solidFill>
              </a:rPr>
              <a:t> </a:t>
            </a:r>
            <a:endParaRPr lang="en-US" dirty="0" smtClean="0">
              <a:solidFill>
                <a:srgbClr val="0070C0"/>
              </a:solidFill>
            </a:endParaRPr>
          </a:p>
        </p:txBody>
      </p:sp>
      <p:sp>
        <p:nvSpPr>
          <p:cNvPr id="4" name="TextBox 3"/>
          <p:cNvSpPr txBox="1"/>
          <p:nvPr/>
        </p:nvSpPr>
        <p:spPr>
          <a:xfrm>
            <a:off x="4680046" y="4517570"/>
            <a:ext cx="2244076" cy="769441"/>
          </a:xfrm>
          <a:prstGeom prst="rect">
            <a:avLst/>
          </a:prstGeom>
          <a:noFill/>
        </p:spPr>
        <p:txBody>
          <a:bodyPr wrap="none" rtlCol="0">
            <a:spAutoFit/>
          </a:bodyPr>
          <a:lstStyle/>
          <a:p>
            <a:r>
              <a:rPr lang="en-US" sz="2400" dirty="0" smtClean="0"/>
              <a:t>   Mannque Rho</a:t>
            </a:r>
          </a:p>
          <a:p>
            <a:r>
              <a:rPr lang="en-US" sz="2000" dirty="0" smtClean="0"/>
              <a:t>  </a:t>
            </a:r>
            <a:r>
              <a:rPr lang="en-US" dirty="0" smtClean="0"/>
              <a:t>APCTP-TRIUMF 2018</a:t>
            </a:r>
            <a:endParaRPr lang="en-US" dirty="0"/>
          </a:p>
        </p:txBody>
      </p:sp>
    </p:spTree>
    <p:extLst>
      <p:ext uri="{BB962C8B-B14F-4D97-AF65-F5344CB8AC3E}">
        <p14:creationId xmlns:p14="http://schemas.microsoft.com/office/powerpoint/2010/main" val="3571744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664507" y="493710"/>
            <a:ext cx="7848600" cy="685800"/>
          </a:xfrm>
          <a:ln>
            <a:solidFill>
              <a:schemeClr val="accent3">
                <a:lumMod val="20000"/>
                <a:lumOff val="80000"/>
              </a:schemeClr>
            </a:solidFill>
            <a:miter lim="800000"/>
            <a:headEnd/>
            <a:tailEnd/>
          </a:ln>
        </p:spPr>
        <p:txBody>
          <a:bodyPr>
            <a:normAutofit fontScale="90000"/>
          </a:bodyPr>
          <a:lstStyle/>
          <a:p>
            <a:r>
              <a:rPr lang="en-US" sz="2400" b="1" dirty="0" smtClean="0">
                <a:solidFill>
                  <a:srgbClr val="FF0000"/>
                </a:solidFill>
              </a:rPr>
              <a:t>         </a:t>
            </a:r>
            <a:r>
              <a:rPr lang="en-US" sz="2800" b="1" dirty="0" smtClean="0">
                <a:solidFill>
                  <a:srgbClr val="FF0000"/>
                </a:solidFill>
                <a:effectLst>
                  <a:outerShdw blurRad="38100" dist="38100" dir="2700000" algn="tl">
                    <a:srgbClr val="000000">
                      <a:alpha val="43137"/>
                    </a:srgbClr>
                  </a:outerShdw>
                </a:effectLst>
              </a:rPr>
              <a:t>Scale </a:t>
            </a:r>
            <a:r>
              <a:rPr lang="en-US" sz="2800" b="1" dirty="0">
                <a:solidFill>
                  <a:srgbClr val="FF0000"/>
                </a:solidFill>
                <a:effectLst>
                  <a:outerShdw blurRad="38100" dist="38100" dir="2700000" algn="tl">
                    <a:srgbClr val="000000">
                      <a:alpha val="43137"/>
                    </a:srgbClr>
                  </a:outerShdw>
                </a:effectLst>
              </a:rPr>
              <a:t>Decimation and Renormalization Group Flow</a:t>
            </a:r>
          </a:p>
        </p:txBody>
      </p:sp>
      <p:sp>
        <p:nvSpPr>
          <p:cNvPr id="92163" name="Line 3"/>
          <p:cNvSpPr>
            <a:spLocks noChangeShapeType="1"/>
          </p:cNvSpPr>
          <p:nvPr/>
        </p:nvSpPr>
        <p:spPr bwMode="auto">
          <a:xfrm flipV="1">
            <a:off x="2477181" y="1187448"/>
            <a:ext cx="0" cy="2057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4" name="Line 4"/>
          <p:cNvSpPr>
            <a:spLocks noChangeShapeType="1"/>
          </p:cNvSpPr>
          <p:nvPr/>
        </p:nvSpPr>
        <p:spPr bwMode="auto">
          <a:xfrm>
            <a:off x="2515281" y="2330448"/>
            <a:ext cx="2286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5" name="Text Box 5"/>
          <p:cNvSpPr txBox="1">
            <a:spLocks noChangeArrowheads="1"/>
          </p:cNvSpPr>
          <p:nvPr/>
        </p:nvSpPr>
        <p:spPr bwMode="auto">
          <a:xfrm>
            <a:off x="1948545" y="958848"/>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latin typeface="Times New Roman" pitchFamily="18" charset="0"/>
              </a:rPr>
              <a:t>E</a:t>
            </a:r>
          </a:p>
        </p:txBody>
      </p:sp>
      <p:graphicFrame>
        <p:nvGraphicFramePr>
          <p:cNvPr id="92166" name="Object 6"/>
          <p:cNvGraphicFramePr>
            <a:graphicFrameLocks noChangeAspect="1"/>
          </p:cNvGraphicFramePr>
          <p:nvPr>
            <p:extLst>
              <p:ext uri="{D42A27DB-BD31-4B8C-83A1-F6EECF244321}">
                <p14:modId xmlns:p14="http://schemas.microsoft.com/office/powerpoint/2010/main" val="383622222"/>
              </p:ext>
            </p:extLst>
          </p:nvPr>
        </p:nvGraphicFramePr>
        <p:xfrm>
          <a:off x="3086781" y="1568448"/>
          <a:ext cx="1219200" cy="419100"/>
        </p:xfrm>
        <a:graphic>
          <a:graphicData uri="http://schemas.openxmlformats.org/presentationml/2006/ole">
            <mc:AlternateContent xmlns:mc="http://schemas.openxmlformats.org/markup-compatibility/2006">
              <mc:Choice xmlns:v="urn:schemas-microsoft-com:vml" Requires="v">
                <p:oleObj spid="_x0000_s2886" name="Equation" r:id="rId3" imgW="698400" imgH="241200" progId="Equation.3">
                  <p:embed/>
                </p:oleObj>
              </mc:Choice>
              <mc:Fallback>
                <p:oleObj name="Equation" r:id="rId3" imgW="698400" imgH="241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781" y="1568448"/>
                        <a:ext cx="12192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67" name="Object 7"/>
          <p:cNvGraphicFramePr>
            <a:graphicFrameLocks noChangeAspect="1"/>
          </p:cNvGraphicFramePr>
          <p:nvPr>
            <p:extLst>
              <p:ext uri="{D42A27DB-BD31-4B8C-83A1-F6EECF244321}">
                <p14:modId xmlns:p14="http://schemas.microsoft.com/office/powerpoint/2010/main" val="3582763417"/>
              </p:ext>
            </p:extLst>
          </p:nvPr>
        </p:nvGraphicFramePr>
        <p:xfrm>
          <a:off x="3162981" y="2482848"/>
          <a:ext cx="990600" cy="350838"/>
        </p:xfrm>
        <a:graphic>
          <a:graphicData uri="http://schemas.openxmlformats.org/presentationml/2006/ole">
            <mc:AlternateContent xmlns:mc="http://schemas.openxmlformats.org/markup-compatibility/2006">
              <mc:Choice xmlns:v="urn:schemas-microsoft-com:vml" Requires="v">
                <p:oleObj spid="_x0000_s2887" name="Equation" r:id="rId5" imgW="647640" imgH="228600" progId="Equation.3">
                  <p:embed/>
                </p:oleObj>
              </mc:Choice>
              <mc:Fallback>
                <p:oleObj name="Equation" r:id="rId5" imgW="64764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2981" y="2482848"/>
                        <a:ext cx="9906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68" name="Object 8"/>
          <p:cNvGraphicFramePr>
            <a:graphicFrameLocks noChangeAspect="1"/>
          </p:cNvGraphicFramePr>
          <p:nvPr>
            <p:extLst>
              <p:ext uri="{D42A27DB-BD31-4B8C-83A1-F6EECF244321}">
                <p14:modId xmlns:p14="http://schemas.microsoft.com/office/powerpoint/2010/main" val="1032644695"/>
              </p:ext>
            </p:extLst>
          </p:nvPr>
        </p:nvGraphicFramePr>
        <p:xfrm>
          <a:off x="2514600" y="3479799"/>
          <a:ext cx="1676400" cy="765175"/>
        </p:xfrm>
        <a:graphic>
          <a:graphicData uri="http://schemas.openxmlformats.org/presentationml/2006/ole">
            <mc:AlternateContent xmlns:mc="http://schemas.openxmlformats.org/markup-compatibility/2006">
              <mc:Choice xmlns:v="urn:schemas-microsoft-com:vml" Requires="v">
                <p:oleObj spid="_x0000_s2888" name="Equation" r:id="rId7" imgW="1002960" imgH="457200" progId="Equation.3">
                  <p:embed/>
                </p:oleObj>
              </mc:Choice>
              <mc:Fallback>
                <p:oleObj name="Equation" r:id="rId7" imgW="1002960" imgH="457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3479799"/>
                        <a:ext cx="1676400"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69" name="Object 9"/>
          <p:cNvGraphicFramePr>
            <a:graphicFrameLocks noChangeAspect="1"/>
          </p:cNvGraphicFramePr>
          <p:nvPr>
            <p:extLst>
              <p:ext uri="{D42A27DB-BD31-4B8C-83A1-F6EECF244321}">
                <p14:modId xmlns:p14="http://schemas.microsoft.com/office/powerpoint/2010/main" val="77249857"/>
              </p:ext>
            </p:extLst>
          </p:nvPr>
        </p:nvGraphicFramePr>
        <p:xfrm>
          <a:off x="1913618" y="1571379"/>
          <a:ext cx="376238" cy="457200"/>
        </p:xfrm>
        <a:graphic>
          <a:graphicData uri="http://schemas.openxmlformats.org/presentationml/2006/ole">
            <mc:AlternateContent xmlns:mc="http://schemas.openxmlformats.org/markup-compatibility/2006">
              <mc:Choice xmlns:v="urn:schemas-microsoft-com:vml" Requires="v">
                <p:oleObj spid="_x0000_s2889" name="Equation" r:id="rId9" imgW="177480" imgH="215640" progId="Equation.3">
                  <p:embed/>
                </p:oleObj>
              </mc:Choice>
              <mc:Fallback>
                <p:oleObj name="Equation" r:id="rId9" imgW="177480" imgH="215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3618" y="1571379"/>
                        <a:ext cx="3762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0" name="Object 10"/>
          <p:cNvGraphicFramePr>
            <a:graphicFrameLocks noChangeAspect="1"/>
          </p:cNvGraphicFramePr>
          <p:nvPr>
            <p:extLst>
              <p:ext uri="{D42A27DB-BD31-4B8C-83A1-F6EECF244321}">
                <p14:modId xmlns:p14="http://schemas.microsoft.com/office/powerpoint/2010/main" val="2741653274"/>
              </p:ext>
            </p:extLst>
          </p:nvPr>
        </p:nvGraphicFramePr>
        <p:xfrm>
          <a:off x="1943782" y="2559048"/>
          <a:ext cx="392113" cy="457200"/>
        </p:xfrm>
        <a:graphic>
          <a:graphicData uri="http://schemas.openxmlformats.org/presentationml/2006/ole">
            <mc:AlternateContent xmlns:mc="http://schemas.openxmlformats.org/markup-compatibility/2006">
              <mc:Choice xmlns:v="urn:schemas-microsoft-com:vml" Requires="v">
                <p:oleObj spid="_x0000_s2890" name="Equation" r:id="rId11" imgW="203040" imgH="215640" progId="Equation.3">
                  <p:embed/>
                </p:oleObj>
              </mc:Choice>
              <mc:Fallback>
                <p:oleObj name="Equation" r:id="rId11" imgW="203040" imgH="215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3782" y="2559048"/>
                        <a:ext cx="3921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2" name="Object 12"/>
          <p:cNvGraphicFramePr>
            <a:graphicFrameLocks noChangeAspect="1"/>
          </p:cNvGraphicFramePr>
          <p:nvPr>
            <p:extLst>
              <p:ext uri="{D42A27DB-BD31-4B8C-83A1-F6EECF244321}">
                <p14:modId xmlns:p14="http://schemas.microsoft.com/office/powerpoint/2010/main" val="1102551627"/>
              </p:ext>
            </p:extLst>
          </p:nvPr>
        </p:nvGraphicFramePr>
        <p:xfrm>
          <a:off x="5943600" y="2991619"/>
          <a:ext cx="4144963" cy="839788"/>
        </p:xfrm>
        <a:graphic>
          <a:graphicData uri="http://schemas.openxmlformats.org/presentationml/2006/ole">
            <mc:AlternateContent xmlns:mc="http://schemas.openxmlformats.org/markup-compatibility/2006">
              <mc:Choice xmlns:v="urn:schemas-microsoft-com:vml" Requires="v">
                <p:oleObj spid="_x0000_s2891" name="Equation" r:id="rId13" imgW="2120760" imgH="431640" progId="Equation.3">
                  <p:embed/>
                </p:oleObj>
              </mc:Choice>
              <mc:Fallback>
                <p:oleObj name="Equation" r:id="rId13" imgW="2120760" imgH="4316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43600" y="2991619"/>
                        <a:ext cx="4144963" cy="839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3" name="Object 13"/>
          <p:cNvGraphicFramePr>
            <a:graphicFrameLocks noChangeAspect="1"/>
          </p:cNvGraphicFramePr>
          <p:nvPr>
            <p:extLst>
              <p:ext uri="{D42A27DB-BD31-4B8C-83A1-F6EECF244321}">
                <p14:modId xmlns:p14="http://schemas.microsoft.com/office/powerpoint/2010/main" val="2967439134"/>
              </p:ext>
            </p:extLst>
          </p:nvPr>
        </p:nvGraphicFramePr>
        <p:xfrm>
          <a:off x="5981701" y="3736182"/>
          <a:ext cx="1600200" cy="773113"/>
        </p:xfrm>
        <a:graphic>
          <a:graphicData uri="http://schemas.openxmlformats.org/presentationml/2006/ole">
            <mc:AlternateContent xmlns:mc="http://schemas.openxmlformats.org/markup-compatibility/2006">
              <mc:Choice xmlns:v="urn:schemas-microsoft-com:vml" Requires="v">
                <p:oleObj spid="_x0000_s2892" name="Equation" r:id="rId15" imgW="888840" imgH="431640" progId="Equation.3">
                  <p:embed/>
                </p:oleObj>
              </mc:Choice>
              <mc:Fallback>
                <p:oleObj name="Equation" r:id="rId15" imgW="888840" imgH="4316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81701" y="3736182"/>
                        <a:ext cx="1600200" cy="773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74" name="Object 14"/>
          <p:cNvGraphicFramePr>
            <a:graphicFrameLocks noChangeAspect="1"/>
          </p:cNvGraphicFramePr>
          <p:nvPr>
            <p:extLst>
              <p:ext uri="{D42A27DB-BD31-4B8C-83A1-F6EECF244321}">
                <p14:modId xmlns:p14="http://schemas.microsoft.com/office/powerpoint/2010/main" val="588962692"/>
              </p:ext>
            </p:extLst>
          </p:nvPr>
        </p:nvGraphicFramePr>
        <p:xfrm>
          <a:off x="8152144" y="3831407"/>
          <a:ext cx="1752600" cy="601663"/>
        </p:xfrm>
        <a:graphic>
          <a:graphicData uri="http://schemas.openxmlformats.org/presentationml/2006/ole">
            <mc:AlternateContent xmlns:mc="http://schemas.openxmlformats.org/markup-compatibility/2006">
              <mc:Choice xmlns:v="urn:schemas-microsoft-com:vml" Requires="v">
                <p:oleObj spid="_x0000_s2893" name="Equation" r:id="rId17" imgW="1143000" imgH="393480" progId="Equation.3">
                  <p:embed/>
                </p:oleObj>
              </mc:Choice>
              <mc:Fallback>
                <p:oleObj name="Equation" r:id="rId17" imgW="1143000" imgH="39348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52144" y="3831407"/>
                        <a:ext cx="1752600" cy="601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2175" name="Text Box 15"/>
          <p:cNvSpPr txBox="1">
            <a:spLocks noChangeArrowheads="1"/>
          </p:cNvSpPr>
          <p:nvPr/>
        </p:nvSpPr>
        <p:spPr bwMode="auto">
          <a:xfrm>
            <a:off x="2543175" y="4708525"/>
            <a:ext cx="84529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dirty="0">
                <a:solidFill>
                  <a:srgbClr val="0070C0"/>
                </a:solidFill>
                <a:latin typeface="Times New Roman" pitchFamily="18" charset="0"/>
              </a:rPr>
              <a:t>Strategy: Use symmetries and invariances to expand and truncate the series</a:t>
            </a:r>
          </a:p>
          <a:p>
            <a:r>
              <a:rPr lang="en-US" sz="2000" b="1" dirty="0">
                <a:solidFill>
                  <a:srgbClr val="0070C0"/>
                </a:solidFill>
                <a:latin typeface="Times New Roman" pitchFamily="18" charset="0"/>
              </a:rPr>
              <a:t>with “NATURAL” coefficients C and the local operators Q.</a:t>
            </a:r>
          </a:p>
        </p:txBody>
      </p:sp>
      <p:sp>
        <p:nvSpPr>
          <p:cNvPr id="92176" name="Text Box 16"/>
          <p:cNvSpPr txBox="1">
            <a:spLocks noChangeArrowheads="1"/>
          </p:cNvSpPr>
          <p:nvPr/>
        </p:nvSpPr>
        <p:spPr bwMode="auto">
          <a:xfrm>
            <a:off x="5334000" y="5867400"/>
            <a:ext cx="281814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000066"/>
                </a:solidFill>
                <a:latin typeface="Times New Roman" pitchFamily="18" charset="0"/>
              </a:rPr>
              <a:t>Wilsonian RG flow</a:t>
            </a:r>
          </a:p>
          <a:p>
            <a:r>
              <a:rPr lang="en-US" b="1" dirty="0">
                <a:solidFill>
                  <a:srgbClr val="000066"/>
                </a:solidFill>
                <a:latin typeface="Times New Roman" pitchFamily="18" charset="0"/>
              </a:rPr>
              <a:t>Weinberg </a:t>
            </a:r>
            <a:r>
              <a:rPr lang="en-US" b="1" dirty="0" smtClean="0">
                <a:solidFill>
                  <a:srgbClr val="000066"/>
                </a:solidFill>
                <a:latin typeface="Times New Roman" pitchFamily="18" charset="0"/>
              </a:rPr>
              <a:t>“Folk </a:t>
            </a:r>
            <a:r>
              <a:rPr lang="en-US" b="1" dirty="0">
                <a:solidFill>
                  <a:srgbClr val="000066"/>
                </a:solidFill>
                <a:latin typeface="Times New Roman" pitchFamily="18" charset="0"/>
              </a:rPr>
              <a:t>T</a:t>
            </a:r>
            <a:r>
              <a:rPr lang="en-US" b="1" dirty="0" smtClean="0">
                <a:solidFill>
                  <a:srgbClr val="000066"/>
                </a:solidFill>
                <a:latin typeface="Times New Roman" pitchFamily="18" charset="0"/>
              </a:rPr>
              <a:t>heorem</a:t>
            </a:r>
            <a:r>
              <a:rPr lang="en-US" dirty="0">
                <a:solidFill>
                  <a:srgbClr val="660033"/>
                </a:solidFill>
                <a:latin typeface="Times New Roman" pitchFamily="18" charset="0"/>
              </a:rPr>
              <a:t>”</a:t>
            </a:r>
          </a:p>
        </p:txBody>
      </p:sp>
      <p:sp>
        <p:nvSpPr>
          <p:cNvPr id="92177" name="Rectangle 17"/>
          <p:cNvSpPr>
            <a:spLocks noChangeArrowheads="1"/>
          </p:cNvSpPr>
          <p:nvPr/>
        </p:nvSpPr>
        <p:spPr bwMode="auto">
          <a:xfrm>
            <a:off x="6324600" y="4953001"/>
            <a:ext cx="457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b="1">
              <a:solidFill>
                <a:schemeClr val="accent2"/>
              </a:solidFill>
            </a:endParaRPr>
          </a:p>
        </p:txBody>
      </p:sp>
      <p:pic>
        <p:nvPicPr>
          <p:cNvPr id="2" name="Picture 1"/>
          <p:cNvPicPr>
            <a:picLocks noChangeAspect="1"/>
          </p:cNvPicPr>
          <p:nvPr/>
        </p:nvPicPr>
        <p:blipFill>
          <a:blip r:embed="rId19"/>
          <a:stretch>
            <a:fillRect/>
          </a:stretch>
        </p:blipFill>
        <p:spPr>
          <a:xfrm>
            <a:off x="5634831" y="1568448"/>
            <a:ext cx="4762500" cy="1524000"/>
          </a:xfrm>
          <a:prstGeom prst="rect">
            <a:avLst/>
          </a:prstGeom>
        </p:spPr>
      </p:pic>
      <p:sp>
        <p:nvSpPr>
          <p:cNvPr id="3" name="TextBox 2"/>
          <p:cNvSpPr txBox="1"/>
          <p:nvPr/>
        </p:nvSpPr>
        <p:spPr>
          <a:xfrm>
            <a:off x="10015310" y="3932183"/>
            <a:ext cx="995594" cy="400110"/>
          </a:xfrm>
          <a:prstGeom prst="rect">
            <a:avLst/>
          </a:prstGeom>
          <a:noFill/>
        </p:spPr>
        <p:txBody>
          <a:bodyPr wrap="none" rtlCol="0">
            <a:spAutoFit/>
          </a:bodyPr>
          <a:lstStyle/>
          <a:p>
            <a:r>
              <a:rPr lang="en-US" sz="2000" dirty="0" smtClean="0"/>
              <a:t>RG flow</a:t>
            </a:r>
            <a:endParaRPr lang="en-US" sz="2000" dirty="0"/>
          </a:p>
        </p:txBody>
      </p:sp>
    </p:spTree>
    <p:extLst>
      <p:ext uri="{BB962C8B-B14F-4D97-AF65-F5344CB8AC3E}">
        <p14:creationId xmlns:p14="http://schemas.microsoft.com/office/powerpoint/2010/main" val="2714675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36614" y="147832"/>
            <a:ext cx="5517793" cy="523220"/>
          </a:xfrm>
          <a:prstGeom prst="rect">
            <a:avLst/>
          </a:prstGeom>
          <a:noFill/>
        </p:spPr>
        <p:txBody>
          <a:bodyPr wrap="none" rtlCol="0">
            <a:spAutoFit/>
          </a:bodyPr>
          <a:lstStyle/>
          <a:p>
            <a:r>
              <a:rPr lang="en-US" sz="2800" dirty="0" smtClean="0">
                <a:solidFill>
                  <a:srgbClr val="FF0000"/>
                </a:solidFill>
                <a:latin typeface="Arial" panose="020B0604020202020204" pitchFamily="34" charset="0"/>
                <a:cs typeface="Arial" panose="020B0604020202020204" pitchFamily="34" charset="0"/>
              </a:rPr>
              <a:t>Effective Scale-Chiral </a:t>
            </a:r>
            <a:r>
              <a:rPr lang="en-US" sz="2800" dirty="0" err="1" smtClean="0">
                <a:solidFill>
                  <a:srgbClr val="FF0000"/>
                </a:solidFill>
                <a:latin typeface="Arial" panose="020B0604020202020204" pitchFamily="34" charset="0"/>
                <a:cs typeface="Arial" panose="020B0604020202020204" pitchFamily="34" charset="0"/>
              </a:rPr>
              <a:t>Lagrangian</a:t>
            </a:r>
            <a:endParaRPr lang="en-US" sz="2800" dirty="0">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005810" y="601001"/>
            <a:ext cx="1408211" cy="618239"/>
          </a:xfrm>
          <a:prstGeom prst="rect">
            <a:avLst/>
          </a:prstGeom>
        </p:spPr>
      </p:pic>
      <p:sp>
        <p:nvSpPr>
          <p:cNvPr id="4" name="TextBox 3"/>
          <p:cNvSpPr txBox="1"/>
          <p:nvPr/>
        </p:nvSpPr>
        <p:spPr>
          <a:xfrm>
            <a:off x="1970314" y="1306286"/>
            <a:ext cx="2204450" cy="523220"/>
          </a:xfrm>
          <a:prstGeom prst="rect">
            <a:avLst/>
          </a:prstGeom>
          <a:noFill/>
        </p:spPr>
        <p:txBody>
          <a:bodyPr wrap="none" rtlCol="0">
            <a:spAutoFit/>
          </a:bodyPr>
          <a:lstStyle/>
          <a:p>
            <a:r>
              <a:rPr lang="en-US" sz="2800" dirty="0" smtClean="0">
                <a:latin typeface="Arial" panose="020B0604020202020204" pitchFamily="34" charset="0"/>
                <a:cs typeface="Arial" panose="020B0604020202020204" pitchFamily="34" charset="0"/>
              </a:rPr>
              <a:t>Construction</a:t>
            </a:r>
            <a:endParaRPr lang="en-US" sz="2800" dirty="0">
              <a:latin typeface="Arial" panose="020B0604020202020204" pitchFamily="34" charset="0"/>
              <a:cs typeface="Arial" panose="020B0604020202020204" pitchFamily="34" charset="0"/>
            </a:endParaRPr>
          </a:p>
        </p:txBody>
      </p:sp>
      <p:sp>
        <p:nvSpPr>
          <p:cNvPr id="5" name="TextBox 4"/>
          <p:cNvSpPr txBox="1"/>
          <p:nvPr/>
        </p:nvSpPr>
        <p:spPr>
          <a:xfrm>
            <a:off x="1757575" y="2068575"/>
            <a:ext cx="8579593" cy="1938992"/>
          </a:xfrm>
          <a:prstGeom prst="rect">
            <a:avLst/>
          </a:prstGeom>
          <a:noFill/>
        </p:spPr>
        <p:txBody>
          <a:bodyPr wrap="none" rtlCol="0">
            <a:spAutoFit/>
          </a:bodyPr>
          <a:lstStyle/>
          <a:p>
            <a:pPr marL="342900" indent="-342900">
              <a:buFont typeface="Wingdings" panose="05000000000000000000" pitchFamily="2" charset="2"/>
              <a:buChar char="v"/>
            </a:pPr>
            <a:r>
              <a:rPr lang="en-US" sz="2400" dirty="0" smtClean="0">
                <a:latin typeface="Arial" panose="020B0604020202020204" pitchFamily="34" charset="0"/>
                <a:cs typeface="Arial" panose="020B0604020202020204" pitchFamily="34" charset="0"/>
              </a:rPr>
              <a:t> Start with nonlinear sigma model: N, </a:t>
            </a:r>
            <a:r>
              <a:rPr lang="en-US" sz="2400" dirty="0" smtClean="0">
                <a:latin typeface="Symbol" panose="05050102010706020507" pitchFamily="18" charset="2"/>
                <a:cs typeface="Arial" panose="020B0604020202020204" pitchFamily="34" charset="0"/>
              </a:rPr>
              <a:t>p  (</a:t>
            </a:r>
            <a:r>
              <a:rPr lang="en-US" sz="2400" dirty="0" smtClean="0">
                <a:latin typeface="Arial" panose="020B0604020202020204" pitchFamily="34" charset="0"/>
                <a:cs typeface="Arial" panose="020B0604020202020204" pitchFamily="34" charset="0"/>
                <a:sym typeface="Symbol" panose="05050102010706020507" pitchFamily="18" charset="2"/>
              </a:rPr>
              <a:t> S(</a:t>
            </a:r>
            <a:r>
              <a:rPr lang="en-US" sz="2400" dirty="0" err="1" smtClean="0">
                <a:latin typeface="Arial" panose="020B0604020202020204" pitchFamily="34" charset="0"/>
                <a:cs typeface="Arial" panose="020B0604020202020204" pitchFamily="34" charset="0"/>
                <a:sym typeface="Symbol" panose="05050102010706020507" pitchFamily="18" charset="2"/>
              </a:rPr>
              <a:t>tandard</a:t>
            </a:r>
            <a:r>
              <a:rPr lang="en-US" sz="2400" dirty="0" smtClean="0">
                <a:latin typeface="Arial" panose="020B0604020202020204" pitchFamily="34" charset="0"/>
                <a:cs typeface="Arial" panose="020B0604020202020204" pitchFamily="34" charset="0"/>
                <a:sym typeface="Symbol" panose="05050102010706020507" pitchFamily="18" charset="2"/>
              </a:rPr>
              <a:t>)</a:t>
            </a:r>
            <a:r>
              <a:rPr lang="en-US" sz="2400" dirty="0" err="1" smtClean="0">
                <a:latin typeface="Symbol" panose="05050102010706020507" pitchFamily="18" charset="2"/>
                <a:cs typeface="Arial" panose="020B0604020202020204" pitchFamily="34" charset="0"/>
                <a:sym typeface="Symbol" panose="05050102010706020507" pitchFamily="18" charset="2"/>
              </a:rPr>
              <a:t>c</a:t>
            </a:r>
            <a:r>
              <a:rPr lang="en-US" sz="2400" dirty="0" err="1" smtClean="0">
                <a:latin typeface="Arial" panose="020B0604020202020204" pitchFamily="34" charset="0"/>
                <a:cs typeface="Arial" panose="020B0604020202020204" pitchFamily="34" charset="0"/>
                <a:sym typeface="Symbol" panose="05050102010706020507" pitchFamily="18" charset="2"/>
              </a:rPr>
              <a:t>PT</a:t>
            </a:r>
            <a:r>
              <a:rPr lang="en-US" sz="2400" dirty="0" smtClean="0">
                <a:latin typeface="Arial" panose="020B0604020202020204" pitchFamily="34" charset="0"/>
                <a:cs typeface="Arial" panose="020B0604020202020204" pitchFamily="34" charset="0"/>
                <a:sym typeface="Symbol" panose="05050102010706020507" pitchFamily="18" charset="2"/>
              </a:rPr>
              <a:t>)</a:t>
            </a:r>
            <a:endParaRPr lang="en-US" sz="2400" dirty="0" smtClean="0">
              <a:latin typeface="Symbol" panose="05050102010706020507" pitchFamily="18" charset="2"/>
              <a:cs typeface="Arial" panose="020B0604020202020204" pitchFamily="34" charset="0"/>
            </a:endParaRPr>
          </a:p>
          <a:p>
            <a:pPr marL="342900" indent="-342900">
              <a:buFont typeface="Wingdings" panose="05000000000000000000" pitchFamily="2" charset="2"/>
              <a:buChar char="v"/>
            </a:pPr>
            <a:r>
              <a:rPr lang="en-US" sz="2400" dirty="0">
                <a:latin typeface="Symbol" panose="05050102010706020507" pitchFamily="18" charset="2"/>
                <a:cs typeface="Arial" panose="020B0604020202020204" pitchFamily="34" charset="0"/>
              </a:rPr>
              <a:t> </a:t>
            </a:r>
            <a:r>
              <a:rPr lang="en-US" sz="2400" dirty="0">
                <a:latin typeface="Arial" panose="020B0604020202020204" pitchFamily="34" charset="0"/>
                <a:cs typeface="Arial" panose="020B0604020202020204" pitchFamily="34" charset="0"/>
              </a:rPr>
              <a:t>P</a:t>
            </a:r>
            <a:r>
              <a:rPr lang="en-US" sz="2400" dirty="0" smtClean="0">
                <a:latin typeface="Arial" panose="020B0604020202020204" pitchFamily="34" charset="0"/>
                <a:cs typeface="Arial" panose="020B0604020202020204" pitchFamily="34" charset="0"/>
              </a:rPr>
              <a:t>ut vector mesons </a:t>
            </a:r>
            <a:r>
              <a:rPr lang="en-US" sz="2400" dirty="0" smtClean="0">
                <a:latin typeface="Symbol" panose="05050102010706020507" pitchFamily="18" charset="2"/>
                <a:cs typeface="Arial" panose="020B0604020202020204" pitchFamily="34" charset="0"/>
              </a:rPr>
              <a:t>r, w</a:t>
            </a:r>
            <a:r>
              <a:rPr lang="en-US" sz="2400" dirty="0" smtClean="0">
                <a:latin typeface="Arial" panose="020B0604020202020204" pitchFamily="34" charset="0"/>
                <a:cs typeface="Arial" panose="020B0604020202020204" pitchFamily="34" charset="0"/>
              </a:rPr>
              <a:t> as hidden local fields </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a:t>
            </a:r>
          </a:p>
          <a:p>
            <a:pPr marL="342900" indent="-342900">
              <a:buFont typeface="Wingdings" panose="05000000000000000000" pitchFamily="2" charset="2"/>
              <a:buChar char="v"/>
            </a:pP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Put </a:t>
            </a:r>
            <a:r>
              <a:rPr lang="en-US" sz="2400" dirty="0" err="1" smtClean="0">
                <a:latin typeface="Arial" panose="020B0604020202020204" pitchFamily="34" charset="0"/>
                <a:cs typeface="Arial" panose="020B0604020202020204" pitchFamily="34" charset="0"/>
              </a:rPr>
              <a:t>dilaton</a:t>
            </a:r>
            <a:r>
              <a:rPr lang="en-US" sz="2400" dirty="0" smtClean="0">
                <a:latin typeface="Arial" panose="020B0604020202020204" pitchFamily="34" charset="0"/>
                <a:cs typeface="Arial" panose="020B0604020202020204" pitchFamily="34" charset="0"/>
              </a:rPr>
              <a:t> </a:t>
            </a:r>
            <a:r>
              <a:rPr lang="en-US" sz="2400" dirty="0" smtClean="0">
                <a:latin typeface="Symbol" panose="05050102010706020507" pitchFamily="18" charset="2"/>
                <a:cs typeface="Arial" panose="020B0604020202020204" pitchFamily="34" charset="0"/>
              </a:rPr>
              <a:t>s </a:t>
            </a:r>
            <a:r>
              <a:rPr lang="en-US" sz="2400" dirty="0" smtClean="0">
                <a:latin typeface="Arial" panose="020B0604020202020204" pitchFamily="34" charset="0"/>
                <a:cs typeface="Arial" panose="020B0604020202020204" pitchFamily="34" charset="0"/>
              </a:rPr>
              <a:t>via “conformal compensator”</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a:t>
            </a:r>
            <a:r>
              <a:rPr lang="en-US" sz="2400" dirty="0" smtClean="0">
                <a:latin typeface="Symbol" panose="05050102010706020507" pitchFamily="18" charset="2"/>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4957441" y="3512733"/>
            <a:ext cx="1504950" cy="504825"/>
          </a:xfrm>
          <a:prstGeom prst="rect">
            <a:avLst/>
          </a:prstGeom>
        </p:spPr>
      </p:pic>
      <p:sp>
        <p:nvSpPr>
          <p:cNvPr id="7" name="TextBox 6"/>
          <p:cNvSpPr txBox="1"/>
          <p:nvPr/>
        </p:nvSpPr>
        <p:spPr>
          <a:xfrm>
            <a:off x="7587343" y="2761088"/>
            <a:ext cx="2112630" cy="369332"/>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Harada, </a:t>
            </a:r>
            <a:r>
              <a:rPr lang="en-US" dirty="0">
                <a:solidFill>
                  <a:srgbClr val="C00000"/>
                </a:solidFill>
                <a:latin typeface="Arial" panose="020B0604020202020204" pitchFamily="34" charset="0"/>
                <a:cs typeface="Arial" panose="020B0604020202020204" pitchFamily="34" charset="0"/>
              </a:rPr>
              <a:t>Y</a:t>
            </a:r>
            <a:r>
              <a:rPr lang="en-US" dirty="0" smtClean="0">
                <a:solidFill>
                  <a:srgbClr val="C00000"/>
                </a:solidFill>
                <a:latin typeface="Arial" panose="020B0604020202020204" pitchFamily="34" charset="0"/>
                <a:cs typeface="Arial" panose="020B0604020202020204" pitchFamily="34" charset="0"/>
              </a:rPr>
              <a:t>amawaki</a:t>
            </a:r>
            <a:endParaRPr lang="en-US" dirty="0">
              <a:solidFill>
                <a:srgbClr val="C00000"/>
              </a:solidFill>
              <a:latin typeface="Arial" panose="020B0604020202020204" pitchFamily="34" charset="0"/>
              <a:cs typeface="Arial" panose="020B0604020202020204" pitchFamily="34" charset="0"/>
            </a:endParaRPr>
          </a:p>
        </p:txBody>
      </p:sp>
      <p:sp>
        <p:nvSpPr>
          <p:cNvPr id="8" name="TextBox 7"/>
          <p:cNvSpPr txBox="1"/>
          <p:nvPr/>
        </p:nvSpPr>
        <p:spPr>
          <a:xfrm>
            <a:off x="7587343" y="3480574"/>
            <a:ext cx="2390526" cy="369332"/>
          </a:xfrm>
          <a:prstGeom prst="rect">
            <a:avLst/>
          </a:prstGeom>
          <a:noFill/>
        </p:spPr>
        <p:txBody>
          <a:bodyPr wrap="none" rtlCol="0">
            <a:spAutoFit/>
          </a:bodyPr>
          <a:lstStyle/>
          <a:p>
            <a:r>
              <a:rPr lang="en-US" dirty="0" err="1" smtClean="0">
                <a:solidFill>
                  <a:srgbClr val="C00000"/>
                </a:solidFill>
                <a:latin typeface="Arial" panose="020B0604020202020204" pitchFamily="34" charset="0"/>
                <a:cs typeface="Arial" panose="020B0604020202020204" pitchFamily="34" charset="0"/>
              </a:rPr>
              <a:t>Crewther</a:t>
            </a:r>
            <a:r>
              <a:rPr lang="en-US" dirty="0" smtClean="0">
                <a:solidFill>
                  <a:srgbClr val="C00000"/>
                </a:solidFill>
                <a:latin typeface="Arial" panose="020B0604020202020204" pitchFamily="34" charset="0"/>
                <a:cs typeface="Arial" panose="020B0604020202020204" pitchFamily="34" charset="0"/>
              </a:rPr>
              <a:t>, Tunstall ….</a:t>
            </a:r>
            <a:endParaRPr lang="en-US" dirty="0">
              <a:solidFill>
                <a:srgbClr val="C00000"/>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a:stretch>
            <a:fillRect/>
          </a:stretch>
        </p:blipFill>
        <p:spPr>
          <a:xfrm>
            <a:off x="273201" y="4273008"/>
            <a:ext cx="5224083" cy="2038143"/>
          </a:xfrm>
          <a:prstGeom prst="rect">
            <a:avLst/>
          </a:prstGeom>
        </p:spPr>
      </p:pic>
      <p:sp>
        <p:nvSpPr>
          <p:cNvPr id="10" name="TextBox 9"/>
          <p:cNvSpPr txBox="1"/>
          <p:nvPr/>
        </p:nvSpPr>
        <p:spPr>
          <a:xfrm>
            <a:off x="5448297" y="4933457"/>
            <a:ext cx="762001" cy="461665"/>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1" name="TextBox 10"/>
          <p:cNvSpPr txBox="1"/>
          <p:nvPr/>
        </p:nvSpPr>
        <p:spPr>
          <a:xfrm>
            <a:off x="4947915" y="5611836"/>
            <a:ext cx="762001" cy="461665"/>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2" name="Right Brace 11"/>
          <p:cNvSpPr/>
          <p:nvPr/>
        </p:nvSpPr>
        <p:spPr>
          <a:xfrm>
            <a:off x="10284815" y="2273464"/>
            <a:ext cx="500743" cy="1436914"/>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p:cNvSpPr txBox="1"/>
          <p:nvPr/>
        </p:nvSpPr>
        <p:spPr>
          <a:xfrm>
            <a:off x="10852579" y="2761088"/>
            <a:ext cx="1321196"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a:t>
            </a:r>
            <a:r>
              <a:rPr lang="en-US" sz="2400" dirty="0" err="1" smtClean="0">
                <a:latin typeface="Arial" panose="020B0604020202020204" pitchFamily="34" charset="0"/>
                <a:cs typeface="Arial" panose="020B0604020202020204" pitchFamily="34" charset="0"/>
              </a:rPr>
              <a:t>bsHLS</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14" name="TextBox 13"/>
          <p:cNvSpPr txBox="1"/>
          <p:nvPr/>
        </p:nvSpPr>
        <p:spPr>
          <a:xfrm>
            <a:off x="7369629" y="4219238"/>
            <a:ext cx="4958409" cy="1631216"/>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QCD condensates</a:t>
            </a:r>
          </a:p>
          <a:p>
            <a:r>
              <a:rPr lang="en-US" sz="2000" dirty="0" smtClean="0">
                <a:latin typeface="Arial" panose="020B0604020202020204" pitchFamily="34" charset="0"/>
                <a:cs typeface="Arial" panose="020B0604020202020204" pitchFamily="34" charset="0"/>
              </a:rPr>
              <a:t>      inherited from matching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Condensates follow vacuum change.</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sym typeface="Symbol" panose="05050102010706020507" pitchFamily="18" charset="2"/>
              </a:rPr>
              <a:t></a:t>
            </a:r>
            <a:r>
              <a:rPr lang="en-US" sz="2000" dirty="0" smtClean="0">
                <a:latin typeface="Arial" panose="020B0604020202020204" pitchFamily="34" charset="0"/>
                <a:cs typeface="Arial" panose="020B0604020202020204" pitchFamily="34" charset="0"/>
              </a:rPr>
              <a:t>  </a:t>
            </a:r>
            <a:r>
              <a:rPr lang="en-US" sz="2000" dirty="0" smtClean="0">
                <a:solidFill>
                  <a:srgbClr val="FF0000"/>
                </a:solidFill>
                <a:latin typeface="Arial" panose="020B0604020202020204" pitchFamily="34" charset="0"/>
                <a:cs typeface="Arial" panose="020B0604020202020204" pitchFamily="34" charset="0"/>
              </a:rPr>
              <a:t>“intrinsic density dependence (IDD)”</a:t>
            </a:r>
            <a:endParaRPr lang="en-US" sz="2000" dirty="0" smtClean="0">
              <a:latin typeface="Arial" panose="020B0604020202020204" pitchFamily="34" charset="0"/>
              <a:cs typeface="Arial" panose="020B0604020202020204" pitchFamily="34" charset="0"/>
            </a:endParaRPr>
          </a:p>
        </p:txBody>
      </p:sp>
      <p:sp>
        <p:nvSpPr>
          <p:cNvPr id="15" name="TextBox 14"/>
          <p:cNvSpPr txBox="1"/>
          <p:nvPr/>
        </p:nvSpPr>
        <p:spPr>
          <a:xfrm>
            <a:off x="8045240" y="808578"/>
            <a:ext cx="3467937" cy="369332"/>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Won-</a:t>
            </a:r>
            <a:r>
              <a:rPr lang="en-US" dirty="0" err="1" smtClean="0">
                <a:solidFill>
                  <a:srgbClr val="C00000"/>
                </a:solidFill>
                <a:latin typeface="Arial" panose="020B0604020202020204" pitchFamily="34" charset="0"/>
                <a:cs typeface="Arial" panose="020B0604020202020204" pitchFamily="34" charset="0"/>
              </a:rPr>
              <a:t>Gi</a:t>
            </a:r>
            <a:r>
              <a:rPr lang="en-US" dirty="0" smtClean="0">
                <a:solidFill>
                  <a:srgbClr val="C00000"/>
                </a:solidFill>
                <a:latin typeface="Arial" panose="020B0604020202020204" pitchFamily="34" charset="0"/>
                <a:cs typeface="Arial" panose="020B0604020202020204" pitchFamily="34" charset="0"/>
              </a:rPr>
              <a:t> </a:t>
            </a:r>
            <a:r>
              <a:rPr lang="en-US" dirty="0" err="1" smtClean="0">
                <a:solidFill>
                  <a:srgbClr val="C00000"/>
                </a:solidFill>
                <a:latin typeface="Arial" panose="020B0604020202020204" pitchFamily="34" charset="0"/>
                <a:cs typeface="Arial" panose="020B0604020202020204" pitchFamily="34" charset="0"/>
              </a:rPr>
              <a:t>Paeng’s</a:t>
            </a:r>
            <a:r>
              <a:rPr lang="en-US" dirty="0" smtClean="0">
                <a:solidFill>
                  <a:srgbClr val="C00000"/>
                </a:solidFill>
                <a:latin typeface="Arial" panose="020B0604020202020204" pitchFamily="34" charset="0"/>
                <a:cs typeface="Arial" panose="020B0604020202020204" pitchFamily="34" charset="0"/>
              </a:rPr>
              <a:t> Thesis 2008 …</a:t>
            </a:r>
            <a:endParaRPr lang="en-US" dirty="0">
              <a:solidFill>
                <a:srgbClr val="C00000"/>
              </a:solidFill>
              <a:latin typeface="Arial" panose="020B0604020202020204" pitchFamily="34" charset="0"/>
              <a:cs typeface="Arial" panose="020B0604020202020204" pitchFamily="34" charset="0"/>
            </a:endParaRPr>
          </a:p>
        </p:txBody>
      </p:sp>
      <p:sp>
        <p:nvSpPr>
          <p:cNvPr id="16" name="Right Brace 15"/>
          <p:cNvSpPr/>
          <p:nvPr/>
        </p:nvSpPr>
        <p:spPr>
          <a:xfrm>
            <a:off x="5854330" y="4273008"/>
            <a:ext cx="386084" cy="186052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6175313" y="4741605"/>
            <a:ext cx="784061" cy="923330"/>
          </a:xfrm>
          <a:prstGeom prst="rect">
            <a:avLst/>
          </a:prstGeom>
          <a:noFill/>
        </p:spPr>
        <p:txBody>
          <a:bodyPr wrap="none" rtlCol="0">
            <a:spAutoFit/>
          </a:bodyPr>
          <a:lstStyle/>
          <a:p>
            <a:r>
              <a:rPr lang="en-US" dirty="0" smtClean="0"/>
              <a:t>Match</a:t>
            </a:r>
          </a:p>
          <a:p>
            <a:r>
              <a:rPr lang="en-US" dirty="0" smtClean="0"/>
              <a:t>  with</a:t>
            </a:r>
          </a:p>
          <a:p>
            <a:r>
              <a:rPr lang="en-US" dirty="0" smtClean="0"/>
              <a:t>  QCD</a:t>
            </a:r>
            <a:endParaRPr lang="en-US" dirty="0"/>
          </a:p>
        </p:txBody>
      </p:sp>
      <p:sp>
        <p:nvSpPr>
          <p:cNvPr id="18" name="Left Brace 17"/>
          <p:cNvSpPr/>
          <p:nvPr/>
        </p:nvSpPr>
        <p:spPr>
          <a:xfrm>
            <a:off x="6946302" y="4388333"/>
            <a:ext cx="454659" cy="172858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45967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 calcmode="lin" valueType="num">
                                      <p:cBhvr additive="base">
                                        <p:cTn id="2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additive="base">
                                        <p:cTn id="54" dur="500" fill="hold"/>
                                        <p:tgtEl>
                                          <p:spTgt spid="9"/>
                                        </p:tgtEl>
                                        <p:attrNameLst>
                                          <p:attrName>ppt_x</p:attrName>
                                        </p:attrNameLst>
                                      </p:cBhvr>
                                      <p:tavLst>
                                        <p:tav tm="0">
                                          <p:val>
                                            <p:strVal val="#ppt_x"/>
                                          </p:val>
                                        </p:tav>
                                        <p:tav tm="100000">
                                          <p:val>
                                            <p:strVal val="#ppt_x"/>
                                          </p:val>
                                        </p:tav>
                                      </p:tavLst>
                                    </p:anim>
                                    <p:anim calcmode="lin" valueType="num">
                                      <p:cBhvr additive="base">
                                        <p:cTn id="55" dur="500" fill="hold"/>
                                        <p:tgtEl>
                                          <p:spTgt spid="9"/>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additive="base">
                                        <p:cTn id="58" dur="500" fill="hold"/>
                                        <p:tgtEl>
                                          <p:spTgt spid="10"/>
                                        </p:tgtEl>
                                        <p:attrNameLst>
                                          <p:attrName>ppt_x</p:attrName>
                                        </p:attrNameLst>
                                      </p:cBhvr>
                                      <p:tavLst>
                                        <p:tav tm="0">
                                          <p:val>
                                            <p:strVal val="#ppt_x"/>
                                          </p:val>
                                        </p:tav>
                                        <p:tav tm="100000">
                                          <p:val>
                                            <p:strVal val="#ppt_x"/>
                                          </p:val>
                                        </p:tav>
                                      </p:tavLst>
                                    </p:anim>
                                    <p:anim calcmode="lin" valueType="num">
                                      <p:cBhvr additive="base">
                                        <p:cTn id="59" dur="500" fill="hold"/>
                                        <p:tgtEl>
                                          <p:spTgt spid="10"/>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additive="base">
                                        <p:cTn id="62" dur="500" fill="hold"/>
                                        <p:tgtEl>
                                          <p:spTgt spid="11"/>
                                        </p:tgtEl>
                                        <p:attrNameLst>
                                          <p:attrName>ppt_x</p:attrName>
                                        </p:attrNameLst>
                                      </p:cBhvr>
                                      <p:tavLst>
                                        <p:tav tm="0">
                                          <p:val>
                                            <p:strVal val="#ppt_x"/>
                                          </p:val>
                                        </p:tav>
                                        <p:tav tm="100000">
                                          <p:val>
                                            <p:strVal val="#ppt_x"/>
                                          </p:val>
                                        </p:tav>
                                      </p:tavLst>
                                    </p:anim>
                                    <p:anim calcmode="lin" valueType="num">
                                      <p:cBhvr additive="base">
                                        <p:cTn id="63" dur="500" fill="hold"/>
                                        <p:tgtEl>
                                          <p:spTgt spid="11"/>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ppt_x"/>
                                          </p:val>
                                        </p:tav>
                                        <p:tav tm="100000">
                                          <p:val>
                                            <p:strVal val="#ppt_x"/>
                                          </p:val>
                                        </p:tav>
                                      </p:tavLst>
                                    </p:anim>
                                    <p:anim calcmode="lin" valueType="num">
                                      <p:cBhvr additive="base">
                                        <p:cTn id="6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14">
                                            <p:txEl>
                                              <p:pRg st="0" end="0"/>
                                            </p:txEl>
                                          </p:spTgt>
                                        </p:tgtEl>
                                        <p:attrNameLst>
                                          <p:attrName>style.visibility</p:attrName>
                                        </p:attrNameLst>
                                      </p:cBhvr>
                                      <p:to>
                                        <p:strVal val="visible"/>
                                      </p:to>
                                    </p:set>
                                    <p:anim calcmode="lin" valueType="num">
                                      <p:cBhvr additive="base">
                                        <p:cTn id="8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14">
                                            <p:txEl>
                                              <p:pRg st="1" end="1"/>
                                            </p:txEl>
                                          </p:spTgt>
                                        </p:tgtEl>
                                        <p:attrNameLst>
                                          <p:attrName>style.visibility</p:attrName>
                                        </p:attrNameLst>
                                      </p:cBhvr>
                                      <p:to>
                                        <p:strVal val="visible"/>
                                      </p:to>
                                    </p:set>
                                    <p:anim calcmode="lin" valueType="num">
                                      <p:cBhvr additive="base">
                                        <p:cTn id="86"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14">
                                            <p:txEl>
                                              <p:pRg st="2" end="2"/>
                                            </p:txEl>
                                          </p:spTgt>
                                        </p:tgtEl>
                                        <p:attrNameLst>
                                          <p:attrName>style.visibility</p:attrName>
                                        </p:attrNameLst>
                                      </p:cBhvr>
                                      <p:to>
                                        <p:strVal val="visible"/>
                                      </p:to>
                                    </p:set>
                                    <p:anim calcmode="lin" valueType="num">
                                      <p:cBhvr additive="base">
                                        <p:cTn id="92"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14">
                                            <p:txEl>
                                              <p:pRg st="4" end="4"/>
                                            </p:txEl>
                                          </p:spTgt>
                                        </p:tgtEl>
                                        <p:attrNameLst>
                                          <p:attrName>style.visibility</p:attrName>
                                        </p:attrNameLst>
                                      </p:cBhvr>
                                      <p:to>
                                        <p:strVal val="visible"/>
                                      </p:to>
                                    </p:set>
                                    <p:anim calcmode="lin" valueType="num">
                                      <p:cBhvr additive="base">
                                        <p:cTn id="98"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animBg="1"/>
      <p:bldP spid="13" grpId="0"/>
      <p:bldP spid="14" grpId="0"/>
      <p:bldP spid="16" grpId="0" animBg="1"/>
      <p:bldP spid="17" grpId="0"/>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1807029"/>
            <a:ext cx="5247334" cy="646331"/>
          </a:xfrm>
          <a:prstGeom prst="rect">
            <a:avLst/>
          </a:prstGeom>
          <a:noFill/>
        </p:spPr>
        <p:txBody>
          <a:bodyPr wrap="none" rtlCol="0">
            <a:spAutoFit/>
          </a:bodyPr>
          <a:lstStyle/>
          <a:p>
            <a:r>
              <a:rPr lang="en-US" sz="3600" dirty="0" smtClean="0">
                <a:solidFill>
                  <a:srgbClr val="FF0000"/>
                </a:solidFill>
              </a:rPr>
              <a:t>Hidden symmetries of QCD</a:t>
            </a:r>
            <a:endParaRPr lang="en-US" sz="3600" dirty="0">
              <a:solidFill>
                <a:srgbClr val="FF0000"/>
              </a:solidFill>
            </a:endParaRPr>
          </a:p>
        </p:txBody>
      </p:sp>
      <p:sp>
        <p:nvSpPr>
          <p:cNvPr id="3" name="TextBox 2"/>
          <p:cNvSpPr txBox="1"/>
          <p:nvPr/>
        </p:nvSpPr>
        <p:spPr>
          <a:xfrm>
            <a:off x="4430486" y="2971801"/>
            <a:ext cx="5279330" cy="1384995"/>
          </a:xfrm>
          <a:prstGeom prst="rect">
            <a:avLst/>
          </a:prstGeom>
          <a:noFill/>
        </p:spPr>
        <p:txBody>
          <a:bodyPr wrap="none" rtlCol="0">
            <a:spAutoFit/>
          </a:bodyPr>
          <a:lstStyle/>
          <a:p>
            <a:r>
              <a:rPr lang="en-US" sz="2800" dirty="0" smtClean="0"/>
              <a:t>Hidden flavor local symmetry (HLS)</a:t>
            </a:r>
          </a:p>
          <a:p>
            <a:endParaRPr lang="en-US" sz="2800" dirty="0"/>
          </a:p>
          <a:p>
            <a:r>
              <a:rPr lang="en-US" sz="2800" dirty="0" smtClean="0"/>
              <a:t>Hidden scale symmetry (HSS)</a:t>
            </a:r>
            <a:endParaRPr lang="en-US" sz="2800" dirty="0"/>
          </a:p>
        </p:txBody>
      </p:sp>
    </p:spTree>
    <p:extLst>
      <p:ext uri="{BB962C8B-B14F-4D97-AF65-F5344CB8AC3E}">
        <p14:creationId xmlns:p14="http://schemas.microsoft.com/office/powerpoint/2010/main" val="1539196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9518" y="195455"/>
            <a:ext cx="5719836" cy="584775"/>
          </a:xfrm>
          <a:prstGeom prst="rect">
            <a:avLst/>
          </a:prstGeom>
          <a:noFill/>
        </p:spPr>
        <p:txBody>
          <a:bodyPr wrap="none" rtlCol="0">
            <a:spAutoFit/>
          </a:bodyPr>
          <a:lstStyle/>
          <a:p>
            <a:r>
              <a:rPr lang="en-US" sz="3200" dirty="0" smtClean="0">
                <a:solidFill>
                  <a:srgbClr val="FF0000"/>
                </a:solidFill>
                <a:latin typeface="Arial" panose="020B0604020202020204" pitchFamily="34" charset="0"/>
                <a:cs typeface="Arial" panose="020B0604020202020204" pitchFamily="34" charset="0"/>
              </a:rPr>
              <a:t>Hidden Local Symmetry (HLS)</a:t>
            </a:r>
            <a:endParaRPr lang="en-US" sz="3200" dirty="0">
              <a:solidFill>
                <a:srgbClr val="FF0000"/>
              </a:solidFill>
              <a:latin typeface="Arial" panose="020B0604020202020204" pitchFamily="34" charset="0"/>
              <a:cs typeface="Arial" panose="020B0604020202020204" pitchFamily="34" charset="0"/>
            </a:endParaRPr>
          </a:p>
        </p:txBody>
      </p:sp>
      <p:sp>
        <p:nvSpPr>
          <p:cNvPr id="3" name="TextBox 2"/>
          <p:cNvSpPr txBox="1"/>
          <p:nvPr/>
        </p:nvSpPr>
        <p:spPr>
          <a:xfrm>
            <a:off x="8018835" y="685225"/>
            <a:ext cx="3766929" cy="646331"/>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Bando, </a:t>
            </a:r>
            <a:r>
              <a:rPr lang="en-US" dirty="0" err="1" smtClean="0">
                <a:solidFill>
                  <a:srgbClr val="C00000"/>
                </a:solidFill>
                <a:latin typeface="Arial" panose="020B0604020202020204" pitchFamily="34" charset="0"/>
                <a:cs typeface="Arial" panose="020B0604020202020204" pitchFamily="34" charset="0"/>
              </a:rPr>
              <a:t>Kugo</a:t>
            </a:r>
            <a:r>
              <a:rPr lang="en-US" dirty="0" smtClean="0">
                <a:solidFill>
                  <a:srgbClr val="C00000"/>
                </a:solidFill>
                <a:latin typeface="Arial" panose="020B0604020202020204" pitchFamily="34" charset="0"/>
                <a:cs typeface="Arial" panose="020B0604020202020204" pitchFamily="34" charset="0"/>
              </a:rPr>
              <a:t>, Yamawaki et al 1985</a:t>
            </a:r>
          </a:p>
          <a:p>
            <a:r>
              <a:rPr lang="en-US" dirty="0" smtClean="0">
                <a:solidFill>
                  <a:srgbClr val="C00000"/>
                </a:solidFill>
                <a:latin typeface="Arial" panose="020B0604020202020204" pitchFamily="34" charset="0"/>
                <a:cs typeface="Arial" panose="020B0604020202020204" pitchFamily="34" charset="0"/>
              </a:rPr>
              <a:t>Harada, Yamawaki 2013</a:t>
            </a:r>
            <a:endParaRPr lang="en-US" dirty="0">
              <a:solidFill>
                <a:srgbClr val="C00000"/>
              </a:solidFill>
              <a:latin typeface="Arial" panose="020B0604020202020204" pitchFamily="34" charset="0"/>
              <a:cs typeface="Arial" panose="020B0604020202020204" pitchFamily="34" charset="0"/>
            </a:endParaRPr>
          </a:p>
        </p:txBody>
      </p:sp>
      <p:sp>
        <p:nvSpPr>
          <p:cNvPr id="4" name="TextBox 3"/>
          <p:cNvSpPr txBox="1"/>
          <p:nvPr/>
        </p:nvSpPr>
        <p:spPr>
          <a:xfrm>
            <a:off x="1606469" y="1486955"/>
            <a:ext cx="849913"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NL</a:t>
            </a:r>
            <a:r>
              <a:rPr lang="en-US" sz="2400" dirty="0" smtClean="0">
                <a:latin typeface="Symbol" panose="05050102010706020507" pitchFamily="18" charset="2"/>
                <a:cs typeface="Arial" panose="020B0604020202020204" pitchFamily="34" charset="0"/>
              </a:rPr>
              <a:t>s:</a:t>
            </a:r>
            <a:endParaRPr lang="en-US"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2601151" y="1214132"/>
            <a:ext cx="4171950" cy="828675"/>
          </a:xfrm>
          <a:prstGeom prst="rect">
            <a:avLst/>
          </a:prstGeom>
        </p:spPr>
      </p:pic>
      <p:pic>
        <p:nvPicPr>
          <p:cNvPr id="8" name="Picture 7"/>
          <p:cNvPicPr>
            <a:picLocks noChangeAspect="1"/>
          </p:cNvPicPr>
          <p:nvPr/>
        </p:nvPicPr>
        <p:blipFill>
          <a:blip r:embed="rId3"/>
          <a:stretch>
            <a:fillRect/>
          </a:stretch>
        </p:blipFill>
        <p:spPr>
          <a:xfrm>
            <a:off x="2601151" y="2042807"/>
            <a:ext cx="2388054" cy="484793"/>
          </a:xfrm>
          <a:prstGeom prst="rect">
            <a:avLst/>
          </a:prstGeom>
        </p:spPr>
      </p:pic>
      <p:pic>
        <p:nvPicPr>
          <p:cNvPr id="10" name="Picture 9"/>
          <p:cNvPicPr>
            <a:picLocks noChangeAspect="1"/>
          </p:cNvPicPr>
          <p:nvPr/>
        </p:nvPicPr>
        <p:blipFill>
          <a:blip r:embed="rId4"/>
          <a:stretch>
            <a:fillRect/>
          </a:stretch>
        </p:blipFill>
        <p:spPr>
          <a:xfrm>
            <a:off x="2601151" y="2527600"/>
            <a:ext cx="4829175" cy="523875"/>
          </a:xfrm>
          <a:prstGeom prst="rect">
            <a:avLst/>
          </a:prstGeom>
        </p:spPr>
      </p:pic>
      <p:pic>
        <p:nvPicPr>
          <p:cNvPr id="11" name="Picture 10"/>
          <p:cNvPicPr>
            <a:picLocks noChangeAspect="1"/>
          </p:cNvPicPr>
          <p:nvPr/>
        </p:nvPicPr>
        <p:blipFill>
          <a:blip r:embed="rId5"/>
          <a:stretch>
            <a:fillRect/>
          </a:stretch>
        </p:blipFill>
        <p:spPr>
          <a:xfrm>
            <a:off x="8018835" y="2460924"/>
            <a:ext cx="2524125" cy="657225"/>
          </a:xfrm>
          <a:prstGeom prst="rect">
            <a:avLst/>
          </a:prstGeom>
          <a:ln>
            <a:solidFill>
              <a:srgbClr val="FF0000"/>
            </a:solidFill>
          </a:ln>
        </p:spPr>
      </p:pic>
      <p:sp>
        <p:nvSpPr>
          <p:cNvPr id="12" name="TextBox 11"/>
          <p:cNvSpPr txBox="1"/>
          <p:nvPr/>
        </p:nvSpPr>
        <p:spPr>
          <a:xfrm>
            <a:off x="764184" y="3172175"/>
            <a:ext cx="10873361" cy="2954655"/>
          </a:xfrm>
          <a:prstGeom prst="rect">
            <a:avLst/>
          </a:prstGeom>
          <a:noFill/>
        </p:spPr>
        <p:txBody>
          <a:bodyPr wrap="none" rtlCol="0">
            <a:spAutoFit/>
          </a:bodyPr>
          <a:lstStyle/>
          <a:p>
            <a:r>
              <a:rPr lang="en-US" sz="2400" dirty="0" smtClean="0"/>
              <a:t>Infinite Redundancy </a:t>
            </a:r>
            <a:r>
              <a:rPr lang="en-US" sz="2400" dirty="0" smtClean="0">
                <a:sym typeface="Symbol" panose="05050102010706020507" pitchFamily="18" charset="2"/>
              </a:rPr>
              <a:t>  tower of vector mesons. When elevated</a:t>
            </a:r>
          </a:p>
          <a:p>
            <a:r>
              <a:rPr lang="en-US" sz="2400" dirty="0" smtClean="0">
                <a:sym typeface="Symbol" panose="05050102010706020507" pitchFamily="18" charset="2"/>
              </a:rPr>
              <a:t>to gauge fields by strong correlations </a:t>
            </a:r>
            <a:r>
              <a:rPr lang="en-US" sz="2400" dirty="0" smtClean="0">
                <a:latin typeface="Arial" panose="020B0604020202020204" pitchFamily="34" charset="0"/>
                <a:cs typeface="Arial" panose="020B0604020202020204" pitchFamily="34" charset="0"/>
                <a:sym typeface="Symbol" panose="05050102010706020507" pitchFamily="18" charset="2"/>
              </a:rPr>
              <a:t>↔ </a:t>
            </a:r>
            <a:r>
              <a:rPr lang="en-US" sz="2400" dirty="0" err="1" smtClean="0">
                <a:cs typeface="Arial" panose="020B0604020202020204" pitchFamily="34" charset="0"/>
                <a:sym typeface="Symbol" panose="05050102010706020507" pitchFamily="18" charset="2"/>
              </a:rPr>
              <a:t>Grassmannian</a:t>
            </a:r>
            <a:r>
              <a:rPr lang="en-US" sz="2400" dirty="0" smtClean="0">
                <a:cs typeface="Arial" panose="020B0604020202020204" pitchFamily="34" charset="0"/>
                <a:sym typeface="Symbol" panose="05050102010706020507" pitchFamily="18" charset="2"/>
              </a:rPr>
              <a:t> </a:t>
            </a:r>
            <a:r>
              <a:rPr lang="en-US" sz="2400" dirty="0" smtClean="0">
                <a:ea typeface="Microsoft YaHei" panose="020B0503020204020204" pitchFamily="34" charset="-122"/>
                <a:cs typeface="Arial" panose="020B0604020202020204" pitchFamily="34" charset="0"/>
                <a:sym typeface="Symbol" panose="05050102010706020507" pitchFamily="18" charset="2"/>
              </a:rPr>
              <a:t>à la Yamawaki</a:t>
            </a:r>
            <a:r>
              <a:rPr lang="en-US" sz="2400" dirty="0" smtClean="0">
                <a:cs typeface="Arial" panose="020B0604020202020204" pitchFamily="34" charset="0"/>
                <a:sym typeface="Symbol" panose="05050102010706020507" pitchFamily="18" charset="2"/>
              </a:rPr>
              <a:t> </a:t>
            </a:r>
            <a:endParaRPr lang="en-US" sz="2400" dirty="0" smtClean="0">
              <a:sym typeface="Symbol" panose="05050102010706020507" pitchFamily="18" charset="2"/>
            </a:endParaRPr>
          </a:p>
          <a:p>
            <a:r>
              <a:rPr lang="en-US" sz="2400" dirty="0">
                <a:sym typeface="Symbol" panose="05050102010706020507" pitchFamily="18" charset="2"/>
              </a:rPr>
              <a:t> </a:t>
            </a:r>
            <a:r>
              <a:rPr lang="en-US" sz="2400" dirty="0" smtClean="0">
                <a:sym typeface="Symbol" panose="05050102010706020507" pitchFamily="18" charset="2"/>
              </a:rPr>
              <a:t>                 5D Y-M gauge theory</a:t>
            </a:r>
          </a:p>
          <a:p>
            <a:r>
              <a:rPr lang="en-US" sz="2400" dirty="0">
                <a:sym typeface="Symbol" panose="05050102010706020507" pitchFamily="18" charset="2"/>
              </a:rPr>
              <a:t> </a:t>
            </a:r>
            <a:r>
              <a:rPr lang="en-US" sz="2400" dirty="0" smtClean="0">
                <a:sym typeface="Symbol" panose="05050102010706020507" pitchFamily="18" charset="2"/>
              </a:rPr>
              <a:t>            (1) Bottom-up: “Moose diagrams” </a:t>
            </a:r>
            <a:r>
              <a:rPr lang="en-US" dirty="0" smtClean="0">
                <a:solidFill>
                  <a:srgbClr val="C00000"/>
                </a:solidFill>
                <a:latin typeface="Arial" panose="020B0604020202020204" pitchFamily="34" charset="0"/>
                <a:cs typeface="Arial" panose="020B0604020202020204" pitchFamily="34" charset="0"/>
                <a:sym typeface="Symbol" panose="05050102010706020507" pitchFamily="18" charset="2"/>
              </a:rPr>
              <a:t>Son &amp; </a:t>
            </a:r>
            <a:r>
              <a:rPr lang="en-US" dirty="0" err="1" smtClean="0">
                <a:solidFill>
                  <a:srgbClr val="C00000"/>
                </a:solidFill>
                <a:latin typeface="Arial" panose="020B0604020202020204" pitchFamily="34" charset="0"/>
                <a:cs typeface="Arial" panose="020B0604020202020204" pitchFamily="34" charset="0"/>
                <a:sym typeface="Symbol" panose="05050102010706020507" pitchFamily="18" charset="2"/>
              </a:rPr>
              <a:t>Stephanov</a:t>
            </a:r>
            <a:r>
              <a:rPr lang="en-US" dirty="0" smtClean="0">
                <a:solidFill>
                  <a:srgbClr val="C00000"/>
                </a:solidFill>
                <a:latin typeface="Arial" panose="020B0604020202020204" pitchFamily="34" charset="0"/>
                <a:cs typeface="Arial" panose="020B0604020202020204" pitchFamily="34" charset="0"/>
                <a:sym typeface="Symbol" panose="05050102010706020507" pitchFamily="18" charset="2"/>
              </a:rPr>
              <a:t> 2002</a:t>
            </a:r>
          </a:p>
          <a:p>
            <a:r>
              <a:rPr lang="en-US" sz="2400" dirty="0">
                <a:solidFill>
                  <a:srgbClr val="C00000"/>
                </a:solidFill>
                <a:sym typeface="Symbol" panose="05050102010706020507" pitchFamily="18" charset="2"/>
              </a:rPr>
              <a:t> </a:t>
            </a:r>
            <a:r>
              <a:rPr lang="en-US" sz="2400" dirty="0" smtClean="0">
                <a:solidFill>
                  <a:srgbClr val="C00000"/>
                </a:solidFill>
                <a:sym typeface="Symbol" panose="05050102010706020507" pitchFamily="18" charset="2"/>
              </a:rPr>
              <a:t>            </a:t>
            </a:r>
            <a:r>
              <a:rPr lang="en-US" sz="2400" dirty="0" smtClean="0">
                <a:sym typeface="Symbol" panose="05050102010706020507" pitchFamily="18" charset="2"/>
              </a:rPr>
              <a:t>(2)  Top-down: Gauge/gravity duality </a:t>
            </a:r>
            <a:r>
              <a:rPr lang="en-US" dirty="0" smtClean="0">
                <a:solidFill>
                  <a:srgbClr val="C00000"/>
                </a:solidFill>
                <a:latin typeface="Arial" panose="020B0604020202020204" pitchFamily="34" charset="0"/>
                <a:cs typeface="Arial" panose="020B0604020202020204" pitchFamily="34" charset="0"/>
                <a:sym typeface="Symbol" panose="05050102010706020507" pitchFamily="18" charset="2"/>
              </a:rPr>
              <a:t>Sakai &amp; Sugimoto 2005</a:t>
            </a:r>
          </a:p>
          <a:p>
            <a:endParaRPr lang="en-US" dirty="0">
              <a:solidFill>
                <a:srgbClr val="C00000"/>
              </a:solidFill>
              <a:latin typeface="Arial" panose="020B0604020202020204" pitchFamily="34" charset="0"/>
              <a:cs typeface="Arial" panose="020B0604020202020204" pitchFamily="34" charset="0"/>
              <a:sym typeface="Symbol" panose="05050102010706020507" pitchFamily="18" charset="2"/>
            </a:endParaRPr>
          </a:p>
          <a:p>
            <a:r>
              <a:rPr lang="en-US" sz="2400" dirty="0" smtClean="0">
                <a:solidFill>
                  <a:srgbClr val="0070C0"/>
                </a:solidFill>
                <a:cs typeface="Arial" panose="020B0604020202020204" pitchFamily="34" charset="0"/>
                <a:sym typeface="Symbol" panose="05050102010706020507" pitchFamily="18" charset="2"/>
              </a:rPr>
              <a:t>In Nature, local symmetry, hidden,  emerges when the gauge coupling </a:t>
            </a:r>
            <a:r>
              <a:rPr lang="en-US" sz="2400" i="1" dirty="0" smtClean="0">
                <a:solidFill>
                  <a:srgbClr val="0070C0"/>
                </a:solidFill>
                <a:cs typeface="Arial" panose="020B0604020202020204" pitchFamily="34" charset="0"/>
                <a:sym typeface="Symbol" panose="05050102010706020507" pitchFamily="18" charset="2"/>
              </a:rPr>
              <a:t>g</a:t>
            </a:r>
            <a:r>
              <a:rPr lang="en-US" sz="2400" i="1" baseline="-25000" dirty="0" smtClean="0">
                <a:solidFill>
                  <a:srgbClr val="0070C0"/>
                </a:solidFill>
                <a:latin typeface="Symbol" panose="05050102010706020507" pitchFamily="18" charset="2"/>
                <a:cs typeface="Arial" panose="020B0604020202020204" pitchFamily="34" charset="0"/>
                <a:sym typeface="Symbol" panose="05050102010706020507" pitchFamily="18" charset="2"/>
              </a:rPr>
              <a:t>r</a:t>
            </a:r>
            <a:r>
              <a:rPr lang="en-US" sz="2400" i="1" dirty="0" smtClean="0">
                <a:solidFill>
                  <a:srgbClr val="0070C0"/>
                </a:solidFill>
                <a:latin typeface="Symbol" panose="05050102010706020507" pitchFamily="18" charset="2"/>
                <a:cs typeface="Arial" panose="020B0604020202020204" pitchFamily="34" charset="0"/>
                <a:sym typeface="Symbol" panose="05050102010706020507" pitchFamily="18" charset="2"/>
              </a:rPr>
              <a:t> </a:t>
            </a:r>
            <a:r>
              <a:rPr lang="en-US" sz="2400" dirty="0" smtClean="0">
                <a:solidFill>
                  <a:srgbClr val="0070C0"/>
                </a:solidFill>
                <a:cs typeface="Arial" panose="020B0604020202020204" pitchFamily="34" charset="0"/>
                <a:sym typeface="Symbol" panose="05050102010706020507" pitchFamily="18" charset="2"/>
              </a:rPr>
              <a:t>is dialed to 0</a:t>
            </a:r>
          </a:p>
          <a:p>
            <a:r>
              <a:rPr lang="en-US" sz="2400" dirty="0">
                <a:solidFill>
                  <a:srgbClr val="0070C0"/>
                </a:solidFill>
                <a:cs typeface="Arial" panose="020B0604020202020204" pitchFamily="34" charset="0"/>
                <a:sym typeface="Symbol" panose="05050102010706020507" pitchFamily="18" charset="2"/>
              </a:rPr>
              <a:t>a</a:t>
            </a:r>
            <a:r>
              <a:rPr lang="en-US" sz="2400" dirty="0" smtClean="0">
                <a:solidFill>
                  <a:srgbClr val="0070C0"/>
                </a:solidFill>
                <a:cs typeface="Arial" panose="020B0604020202020204" pitchFamily="34" charset="0"/>
                <a:sym typeface="Symbol" panose="05050102010706020507" pitchFamily="18" charset="2"/>
              </a:rPr>
              <a:t>nd the vector mesons made massless by e.g. density  “vector manifestation”</a:t>
            </a:r>
          </a:p>
        </p:txBody>
      </p:sp>
    </p:spTree>
    <p:extLst>
      <p:ext uri="{BB962C8B-B14F-4D97-AF65-F5344CB8AC3E}">
        <p14:creationId xmlns:p14="http://schemas.microsoft.com/office/powerpoint/2010/main" val="308547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fade">
                                      <p:cBhvr>
                                        <p:cTn id="31" dur="1000"/>
                                        <p:tgtEl>
                                          <p:spTgt spid="12">
                                            <p:txEl>
                                              <p:pRg st="0" end="0"/>
                                            </p:txEl>
                                          </p:spTgt>
                                        </p:tgtEl>
                                      </p:cBhvr>
                                    </p:animEffect>
                                    <p:anim calcmode="lin" valueType="num">
                                      <p:cBhvr>
                                        <p:cTn id="3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2">
                                            <p:txEl>
                                              <p:pRg st="1" end="1"/>
                                            </p:txEl>
                                          </p:spTgt>
                                        </p:tgtEl>
                                        <p:attrNameLst>
                                          <p:attrName>style.visibility</p:attrName>
                                        </p:attrNameLst>
                                      </p:cBhvr>
                                      <p:to>
                                        <p:strVal val="visible"/>
                                      </p:to>
                                    </p:set>
                                    <p:animEffect transition="in" filter="fade">
                                      <p:cBhvr>
                                        <p:cTn id="36" dur="1000"/>
                                        <p:tgtEl>
                                          <p:spTgt spid="12">
                                            <p:txEl>
                                              <p:pRg st="1" end="1"/>
                                            </p:txEl>
                                          </p:spTgt>
                                        </p:tgtEl>
                                      </p:cBhvr>
                                    </p:animEffect>
                                    <p:anim calcmode="lin" valueType="num">
                                      <p:cBhvr>
                                        <p:cTn id="37"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xEl>
                                              <p:pRg st="2" end="2"/>
                                            </p:txEl>
                                          </p:spTgt>
                                        </p:tgtEl>
                                        <p:attrNameLst>
                                          <p:attrName>style.visibility</p:attrName>
                                        </p:attrNameLst>
                                      </p:cBhvr>
                                      <p:to>
                                        <p:strVal val="visible"/>
                                      </p:to>
                                    </p:set>
                                    <p:animEffect transition="in" filter="fade">
                                      <p:cBhvr>
                                        <p:cTn id="43" dur="1000"/>
                                        <p:tgtEl>
                                          <p:spTgt spid="12">
                                            <p:txEl>
                                              <p:pRg st="2" end="2"/>
                                            </p:txEl>
                                          </p:spTgt>
                                        </p:tgtEl>
                                      </p:cBhvr>
                                    </p:animEffect>
                                    <p:anim calcmode="lin" valueType="num">
                                      <p:cBhvr>
                                        <p:cTn id="44"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2">
                                            <p:txEl>
                                              <p:pRg st="3" end="3"/>
                                            </p:txEl>
                                          </p:spTgt>
                                        </p:tgtEl>
                                        <p:attrNameLst>
                                          <p:attrName>style.visibility</p:attrName>
                                        </p:attrNameLst>
                                      </p:cBhvr>
                                      <p:to>
                                        <p:strVal val="visible"/>
                                      </p:to>
                                    </p:set>
                                    <p:animEffect transition="in" filter="fade">
                                      <p:cBhvr>
                                        <p:cTn id="50" dur="1000"/>
                                        <p:tgtEl>
                                          <p:spTgt spid="12">
                                            <p:txEl>
                                              <p:pRg st="3" end="3"/>
                                            </p:txEl>
                                          </p:spTgt>
                                        </p:tgtEl>
                                      </p:cBhvr>
                                    </p:animEffect>
                                    <p:anim calcmode="lin" valueType="num">
                                      <p:cBhvr>
                                        <p:cTn id="51"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2">
                                            <p:txEl>
                                              <p:pRg st="4" end="4"/>
                                            </p:txEl>
                                          </p:spTgt>
                                        </p:tgtEl>
                                        <p:attrNameLst>
                                          <p:attrName>style.visibility</p:attrName>
                                        </p:attrNameLst>
                                      </p:cBhvr>
                                      <p:to>
                                        <p:strVal val="visible"/>
                                      </p:to>
                                    </p:set>
                                    <p:animEffect transition="in" filter="fade">
                                      <p:cBhvr>
                                        <p:cTn id="55" dur="1000"/>
                                        <p:tgtEl>
                                          <p:spTgt spid="12">
                                            <p:txEl>
                                              <p:pRg st="4" end="4"/>
                                            </p:txEl>
                                          </p:spTgt>
                                        </p:tgtEl>
                                      </p:cBhvr>
                                    </p:animEffect>
                                    <p:anim calcmode="lin" valueType="num">
                                      <p:cBhvr>
                                        <p:cTn id="5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2">
                                            <p:txEl>
                                              <p:pRg st="6" end="6"/>
                                            </p:txEl>
                                          </p:spTgt>
                                        </p:tgtEl>
                                        <p:attrNameLst>
                                          <p:attrName>style.visibility</p:attrName>
                                        </p:attrNameLst>
                                      </p:cBhvr>
                                      <p:to>
                                        <p:strVal val="visible"/>
                                      </p:to>
                                    </p:set>
                                    <p:animEffect transition="in" filter="fade">
                                      <p:cBhvr>
                                        <p:cTn id="60" dur="1000"/>
                                        <p:tgtEl>
                                          <p:spTgt spid="12">
                                            <p:txEl>
                                              <p:pRg st="6" end="6"/>
                                            </p:txEl>
                                          </p:spTgt>
                                        </p:tgtEl>
                                      </p:cBhvr>
                                    </p:animEffect>
                                    <p:anim calcmode="lin" valueType="num">
                                      <p:cBhvr>
                                        <p:cTn id="61"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62" dur="1000" fill="hold"/>
                                        <p:tgtEl>
                                          <p:spTgt spid="12">
                                            <p:txEl>
                                              <p:pRg st="6" end="6"/>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2">
                                            <p:txEl>
                                              <p:pRg st="7" end="7"/>
                                            </p:txEl>
                                          </p:spTgt>
                                        </p:tgtEl>
                                        <p:attrNameLst>
                                          <p:attrName>style.visibility</p:attrName>
                                        </p:attrNameLst>
                                      </p:cBhvr>
                                      <p:to>
                                        <p:strVal val="visible"/>
                                      </p:to>
                                    </p:set>
                                    <p:animEffect transition="in" filter="fade">
                                      <p:cBhvr>
                                        <p:cTn id="65" dur="1000"/>
                                        <p:tgtEl>
                                          <p:spTgt spid="12">
                                            <p:txEl>
                                              <p:pRg st="7" end="7"/>
                                            </p:txEl>
                                          </p:spTgt>
                                        </p:tgtEl>
                                      </p:cBhvr>
                                    </p:animEffect>
                                    <p:anim calcmode="lin" valueType="num">
                                      <p:cBhvr>
                                        <p:cTn id="66"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67"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57532" y="343582"/>
            <a:ext cx="5134739" cy="646331"/>
          </a:xfrm>
          <a:prstGeom prst="rect">
            <a:avLst/>
          </a:prstGeom>
          <a:noFill/>
        </p:spPr>
        <p:txBody>
          <a:bodyPr wrap="none" rtlCol="0">
            <a:spAutoFit/>
          </a:bodyPr>
          <a:lstStyle/>
          <a:p>
            <a:r>
              <a:rPr lang="en-US" sz="3600" dirty="0" smtClean="0">
                <a:solidFill>
                  <a:srgbClr val="FF0000"/>
                </a:solidFill>
                <a:latin typeface="Arial" panose="020B0604020202020204" pitchFamily="34" charset="0"/>
                <a:cs typeface="Arial" panose="020B0604020202020204" pitchFamily="34" charset="0"/>
              </a:rPr>
              <a:t>Hidden Scale Symmetry</a:t>
            </a:r>
            <a:endParaRPr lang="en-US" sz="36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8693947" y="1019078"/>
            <a:ext cx="3065198" cy="646331"/>
          </a:xfrm>
          <a:prstGeom prst="rect">
            <a:avLst/>
          </a:prstGeom>
          <a:noFill/>
        </p:spPr>
        <p:txBody>
          <a:bodyPr wrap="none" rtlCol="0">
            <a:spAutoFit/>
          </a:bodyPr>
          <a:lstStyle/>
          <a:p>
            <a:r>
              <a:rPr lang="en-US" dirty="0" smtClean="0">
                <a:solidFill>
                  <a:srgbClr val="C00000"/>
                </a:solidFill>
                <a:cs typeface="Arial" panose="020B0604020202020204" pitchFamily="34" charset="0"/>
              </a:rPr>
              <a:t>Yamawaki 2016</a:t>
            </a:r>
          </a:p>
          <a:p>
            <a:r>
              <a:rPr lang="en-US" dirty="0" smtClean="0">
                <a:solidFill>
                  <a:srgbClr val="C00000"/>
                </a:solidFill>
                <a:cs typeface="Arial" panose="020B0604020202020204" pitchFamily="34" charset="0"/>
              </a:rPr>
              <a:t>(</a:t>
            </a:r>
            <a:r>
              <a:rPr lang="en-US" dirty="0" err="1" smtClean="0">
                <a:solidFill>
                  <a:srgbClr val="C00000"/>
                </a:solidFill>
                <a:cs typeface="Arial" panose="020B0604020202020204" pitchFamily="34" charset="0"/>
              </a:rPr>
              <a:t>Cat</a:t>
            </a:r>
            <a:r>
              <a:rPr lang="en-US" dirty="0" err="1" smtClean="0">
                <a:solidFill>
                  <a:srgbClr val="C00000"/>
                </a:solidFill>
                <a:ea typeface="Microsoft YaHei" panose="020B0503020204020204" pitchFamily="34" charset="-122"/>
                <a:cs typeface="Arial" panose="020B0604020202020204" pitchFamily="34" charset="0"/>
              </a:rPr>
              <a:t>à</a:t>
            </a:r>
            <a:r>
              <a:rPr lang="en-US" dirty="0" smtClean="0">
                <a:solidFill>
                  <a:srgbClr val="C00000"/>
                </a:solidFill>
                <a:ea typeface="Microsoft YaHei" panose="020B0503020204020204" pitchFamily="34" charset="-122"/>
                <a:cs typeface="Arial" panose="020B0604020202020204" pitchFamily="34" charset="0"/>
              </a:rPr>
              <a:t>, </a:t>
            </a:r>
            <a:r>
              <a:rPr lang="en-US" dirty="0" err="1" smtClean="0">
                <a:solidFill>
                  <a:srgbClr val="C00000"/>
                </a:solidFill>
                <a:ea typeface="Microsoft YaHei" panose="020B0503020204020204" pitchFamily="34" charset="-122"/>
                <a:cs typeface="Arial" panose="020B0604020202020204" pitchFamily="34" charset="0"/>
              </a:rPr>
              <a:t>Crewther</a:t>
            </a:r>
            <a:r>
              <a:rPr lang="en-US" dirty="0" smtClean="0">
                <a:solidFill>
                  <a:srgbClr val="C00000"/>
                </a:solidFill>
                <a:ea typeface="Microsoft YaHei" panose="020B0503020204020204" pitchFamily="34" charset="-122"/>
                <a:cs typeface="Arial" panose="020B0604020202020204" pitchFamily="34" charset="0"/>
              </a:rPr>
              <a:t>, Tunstall 2018</a:t>
            </a:r>
            <a:r>
              <a:rPr lang="en-US" dirty="0" smtClean="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a:t>
            </a:r>
            <a:endParaRPr lang="en-US"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9372600" y="3331029"/>
            <a:ext cx="184731" cy="369332"/>
          </a:xfrm>
          <a:prstGeom prst="rect">
            <a:avLst/>
          </a:prstGeom>
          <a:noFill/>
        </p:spPr>
        <p:txBody>
          <a:bodyPr wrap="none" rtlCol="0">
            <a:spAutoFit/>
          </a:bodyPr>
          <a:lstStyle/>
          <a:p>
            <a:endParaRPr lang="en-US" dirty="0"/>
          </a:p>
        </p:txBody>
      </p:sp>
      <p:pic>
        <p:nvPicPr>
          <p:cNvPr id="7" name="Picture 6"/>
          <p:cNvPicPr>
            <a:picLocks noChangeAspect="1"/>
          </p:cNvPicPr>
          <p:nvPr/>
        </p:nvPicPr>
        <p:blipFill>
          <a:blip r:embed="rId2"/>
          <a:stretch>
            <a:fillRect/>
          </a:stretch>
        </p:blipFill>
        <p:spPr>
          <a:xfrm>
            <a:off x="8935642" y="3655896"/>
            <a:ext cx="2162175" cy="342900"/>
          </a:xfrm>
          <a:prstGeom prst="rect">
            <a:avLst/>
          </a:prstGeom>
          <a:ln>
            <a:solidFill>
              <a:srgbClr val="FF0000"/>
            </a:solidFill>
          </a:ln>
        </p:spPr>
      </p:pic>
      <p:pic>
        <p:nvPicPr>
          <p:cNvPr id="8" name="Picture 7"/>
          <p:cNvPicPr>
            <a:picLocks noChangeAspect="1"/>
          </p:cNvPicPr>
          <p:nvPr/>
        </p:nvPicPr>
        <p:blipFill>
          <a:blip r:embed="rId3"/>
          <a:stretch>
            <a:fillRect/>
          </a:stretch>
        </p:blipFill>
        <p:spPr>
          <a:xfrm>
            <a:off x="8685271" y="2074566"/>
            <a:ext cx="2981325" cy="438150"/>
          </a:xfrm>
          <a:prstGeom prst="rect">
            <a:avLst/>
          </a:prstGeom>
          <a:ln>
            <a:solidFill>
              <a:srgbClr val="FF0000"/>
            </a:solidFill>
          </a:ln>
        </p:spPr>
      </p:pic>
      <p:pic>
        <p:nvPicPr>
          <p:cNvPr id="6" name="Picture 5"/>
          <p:cNvPicPr>
            <a:picLocks noChangeAspect="1"/>
          </p:cNvPicPr>
          <p:nvPr/>
        </p:nvPicPr>
        <p:blipFill>
          <a:blip r:embed="rId4"/>
          <a:stretch>
            <a:fillRect/>
          </a:stretch>
        </p:blipFill>
        <p:spPr>
          <a:xfrm>
            <a:off x="1330778" y="1230165"/>
            <a:ext cx="6286500" cy="733425"/>
          </a:xfrm>
          <a:prstGeom prst="rect">
            <a:avLst/>
          </a:prstGeom>
        </p:spPr>
      </p:pic>
      <p:pic>
        <p:nvPicPr>
          <p:cNvPr id="9" name="Picture 8"/>
          <p:cNvPicPr>
            <a:picLocks noChangeAspect="1"/>
          </p:cNvPicPr>
          <p:nvPr/>
        </p:nvPicPr>
        <p:blipFill>
          <a:blip r:embed="rId5"/>
          <a:stretch>
            <a:fillRect/>
          </a:stretch>
        </p:blipFill>
        <p:spPr>
          <a:xfrm>
            <a:off x="2790143" y="2013343"/>
            <a:ext cx="4391025" cy="628650"/>
          </a:xfrm>
          <a:prstGeom prst="rect">
            <a:avLst/>
          </a:prstGeom>
        </p:spPr>
      </p:pic>
      <p:pic>
        <p:nvPicPr>
          <p:cNvPr id="10" name="Picture 9"/>
          <p:cNvPicPr>
            <a:picLocks noChangeAspect="1"/>
          </p:cNvPicPr>
          <p:nvPr/>
        </p:nvPicPr>
        <p:blipFill>
          <a:blip r:embed="rId6"/>
          <a:stretch>
            <a:fillRect/>
          </a:stretch>
        </p:blipFill>
        <p:spPr>
          <a:xfrm>
            <a:off x="2085294" y="2686489"/>
            <a:ext cx="5800725" cy="590550"/>
          </a:xfrm>
          <a:prstGeom prst="rect">
            <a:avLst/>
          </a:prstGeom>
        </p:spPr>
      </p:pic>
      <p:pic>
        <p:nvPicPr>
          <p:cNvPr id="11" name="Picture 10"/>
          <p:cNvPicPr>
            <a:picLocks noChangeAspect="1"/>
          </p:cNvPicPr>
          <p:nvPr/>
        </p:nvPicPr>
        <p:blipFill>
          <a:blip r:embed="rId7"/>
          <a:stretch>
            <a:fillRect/>
          </a:stretch>
        </p:blipFill>
        <p:spPr>
          <a:xfrm>
            <a:off x="3002415" y="3455871"/>
            <a:ext cx="5381625" cy="742950"/>
          </a:xfrm>
          <a:prstGeom prst="rect">
            <a:avLst/>
          </a:prstGeom>
        </p:spPr>
      </p:pic>
      <p:pic>
        <p:nvPicPr>
          <p:cNvPr id="12" name="Picture 11"/>
          <p:cNvPicPr>
            <a:picLocks noChangeAspect="1"/>
          </p:cNvPicPr>
          <p:nvPr/>
        </p:nvPicPr>
        <p:blipFill>
          <a:blip r:embed="rId8"/>
          <a:stretch>
            <a:fillRect/>
          </a:stretch>
        </p:blipFill>
        <p:spPr>
          <a:xfrm>
            <a:off x="1935614" y="4110953"/>
            <a:ext cx="5076825" cy="857250"/>
          </a:xfrm>
          <a:prstGeom prst="rect">
            <a:avLst/>
          </a:prstGeom>
        </p:spPr>
      </p:pic>
      <p:pic>
        <p:nvPicPr>
          <p:cNvPr id="13" name="Picture 12"/>
          <p:cNvPicPr>
            <a:picLocks noChangeAspect="1"/>
          </p:cNvPicPr>
          <p:nvPr/>
        </p:nvPicPr>
        <p:blipFill>
          <a:blip r:embed="rId9"/>
          <a:stretch>
            <a:fillRect/>
          </a:stretch>
        </p:blipFill>
        <p:spPr>
          <a:xfrm>
            <a:off x="2790143" y="4968203"/>
            <a:ext cx="3295650" cy="561975"/>
          </a:xfrm>
          <a:prstGeom prst="rect">
            <a:avLst/>
          </a:prstGeom>
        </p:spPr>
      </p:pic>
    </p:spTree>
    <p:extLst>
      <p:ext uri="{BB962C8B-B14F-4D97-AF65-F5344CB8AC3E}">
        <p14:creationId xmlns:p14="http://schemas.microsoft.com/office/powerpoint/2010/main" val="269380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down)">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43175" y="2170339"/>
            <a:ext cx="4210050" cy="666750"/>
          </a:xfrm>
          <a:prstGeom prst="rect">
            <a:avLst/>
          </a:prstGeom>
        </p:spPr>
      </p:pic>
      <p:pic>
        <p:nvPicPr>
          <p:cNvPr id="3" name="Picture 2"/>
          <p:cNvPicPr>
            <a:picLocks noChangeAspect="1"/>
          </p:cNvPicPr>
          <p:nvPr/>
        </p:nvPicPr>
        <p:blipFill>
          <a:blip r:embed="rId3"/>
          <a:stretch>
            <a:fillRect/>
          </a:stretch>
        </p:blipFill>
        <p:spPr>
          <a:xfrm>
            <a:off x="7430861" y="2284639"/>
            <a:ext cx="1466850" cy="438150"/>
          </a:xfrm>
          <a:prstGeom prst="rect">
            <a:avLst/>
          </a:prstGeom>
          <a:ln>
            <a:solidFill>
              <a:srgbClr val="FF0000"/>
            </a:solidFill>
          </a:ln>
        </p:spPr>
      </p:pic>
      <p:sp>
        <p:nvSpPr>
          <p:cNvPr id="4" name="TextBox 3"/>
          <p:cNvSpPr txBox="1"/>
          <p:nvPr/>
        </p:nvSpPr>
        <p:spPr>
          <a:xfrm>
            <a:off x="2401662" y="2912973"/>
            <a:ext cx="8988358" cy="707886"/>
          </a:xfrm>
          <a:prstGeom prst="rect">
            <a:avLst/>
          </a:prstGeom>
          <a:noFill/>
        </p:spPr>
        <p:txBody>
          <a:bodyPr wrap="none" rtlCol="0">
            <a:spAutoFit/>
          </a:bodyPr>
          <a:lstStyle/>
          <a:p>
            <a:pPr marL="342900" indent="-342900">
              <a:buFont typeface="Wingdings" panose="05000000000000000000" pitchFamily="2" charset="2"/>
              <a:buChar char="v"/>
            </a:pPr>
            <a:r>
              <a:rPr lang="en-US" sz="2000" dirty="0" smtClean="0">
                <a:solidFill>
                  <a:srgbClr val="0070C0"/>
                </a:solidFill>
                <a:latin typeface="Arial" panose="020B0604020202020204" pitchFamily="34" charset="0"/>
                <a:cs typeface="Arial" panose="020B0604020202020204" pitchFamily="34" charset="0"/>
              </a:rPr>
              <a:t>Nonlinear sigma model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Standard </a:t>
            </a:r>
            <a:r>
              <a:rPr lang="en-US" sz="2000" dirty="0" err="1" smtClean="0">
                <a:solidFill>
                  <a:srgbClr val="0070C0"/>
                </a:solidFill>
                <a:latin typeface="Symbol" panose="05050102010706020507" pitchFamily="18" charset="2"/>
                <a:cs typeface="Arial" panose="020B0604020202020204" pitchFamily="34" charset="0"/>
                <a:sym typeface="Symbol" panose="05050102010706020507" pitchFamily="18" charset="2"/>
              </a:rPr>
              <a:t>c</a:t>
            </a:r>
            <a:r>
              <a:rPr lang="en-US" sz="2000" dirty="0" err="1" smtClean="0">
                <a:solidFill>
                  <a:srgbClr val="0070C0"/>
                </a:solidFill>
                <a:latin typeface="Arial" panose="020B0604020202020204" pitchFamily="34" charset="0"/>
                <a:cs typeface="Arial" panose="020B0604020202020204" pitchFamily="34" charset="0"/>
                <a:sym typeface="Symbol" panose="05050102010706020507" pitchFamily="18" charset="2"/>
              </a:rPr>
              <a:t>PT</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rPr>
              <a:t>↔ hidden local symmetry (HLS) </a:t>
            </a:r>
          </a:p>
          <a:p>
            <a:r>
              <a:rPr lang="en-US" sz="2000" dirty="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and </a:t>
            </a:r>
            <a:r>
              <a:rPr lang="en-US" sz="2000" dirty="0" err="1" smtClean="0">
                <a:solidFill>
                  <a:srgbClr val="0070C0"/>
                </a:solidFill>
                <a:latin typeface="Arial" panose="020B0604020202020204" pitchFamily="34" charset="0"/>
                <a:cs typeface="Arial" panose="020B0604020202020204" pitchFamily="34" charset="0"/>
                <a:sym typeface="Symbol" panose="05050102010706020507" pitchFamily="18" charset="2"/>
              </a:rPr>
              <a:t>skyrmion</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baryons</a:t>
            </a:r>
            <a:endParaRPr lang="en-US" sz="2000" dirty="0">
              <a:solidFill>
                <a:srgbClr val="0070C0"/>
              </a:solidFill>
              <a:latin typeface="Arial" panose="020B0604020202020204" pitchFamily="34" charset="0"/>
              <a:cs typeface="Arial" panose="020B0604020202020204" pitchFamily="34" charset="0"/>
            </a:endParaRPr>
          </a:p>
        </p:txBody>
      </p:sp>
      <p:sp>
        <p:nvSpPr>
          <p:cNvPr id="8" name="TextBox 7"/>
          <p:cNvSpPr txBox="1"/>
          <p:nvPr/>
        </p:nvSpPr>
        <p:spPr>
          <a:xfrm>
            <a:off x="2401662" y="4867372"/>
            <a:ext cx="6406113" cy="707886"/>
          </a:xfrm>
          <a:prstGeom prst="rect">
            <a:avLst/>
          </a:prstGeom>
          <a:noFill/>
        </p:spPr>
        <p:txBody>
          <a:bodyPr wrap="none" rtlCol="0">
            <a:spAutoFit/>
          </a:bodyPr>
          <a:lstStyle/>
          <a:p>
            <a:pPr marL="342900" indent="-342900">
              <a:buFont typeface="Wingdings" panose="05000000000000000000" pitchFamily="2" charset="2"/>
              <a:buChar char="v"/>
            </a:pP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Scale chiral symmetry  scale-</a:t>
            </a:r>
            <a:r>
              <a:rPr lang="en-US" sz="2000" dirty="0" err="1" smtClean="0">
                <a:solidFill>
                  <a:srgbClr val="0070C0"/>
                </a:solidFill>
                <a:latin typeface="Symbol" panose="05050102010706020507" pitchFamily="18" charset="2"/>
                <a:cs typeface="Arial" panose="020B0604020202020204" pitchFamily="34" charset="0"/>
                <a:sym typeface="Symbol" panose="05050102010706020507" pitchFamily="18" charset="2"/>
              </a:rPr>
              <a:t>c</a:t>
            </a:r>
            <a:r>
              <a:rPr lang="en-US" sz="2000" dirty="0" err="1" smtClean="0">
                <a:solidFill>
                  <a:srgbClr val="0070C0"/>
                </a:solidFill>
                <a:latin typeface="Arial" panose="020B0604020202020204" pitchFamily="34" charset="0"/>
                <a:cs typeface="Arial" panose="020B0604020202020204" pitchFamily="34" charset="0"/>
                <a:sym typeface="Symbol" panose="05050102010706020507" pitchFamily="18" charset="2"/>
              </a:rPr>
              <a:t>PT</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 d(</a:t>
            </a:r>
            <a:r>
              <a:rPr lang="en-US" sz="2000" dirty="0" err="1" smtClean="0">
                <a:solidFill>
                  <a:srgbClr val="0070C0"/>
                </a:solidFill>
                <a:latin typeface="Arial" panose="020B0604020202020204" pitchFamily="34" charset="0"/>
                <a:cs typeface="Arial" panose="020B0604020202020204" pitchFamily="34" charset="0"/>
                <a:sym typeface="Symbol" panose="05050102010706020507" pitchFamily="18" charset="2"/>
              </a:rPr>
              <a:t>ilaton</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)HLS</a:t>
            </a:r>
          </a:p>
          <a:p>
            <a:r>
              <a:rPr lang="en-US" sz="2000" dirty="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and </a:t>
            </a:r>
            <a:r>
              <a:rPr lang="en-US" sz="2000" dirty="0" err="1" smtClean="0">
                <a:solidFill>
                  <a:srgbClr val="0070C0"/>
                </a:solidFill>
                <a:latin typeface="Arial" panose="020B0604020202020204" pitchFamily="34" charset="0"/>
                <a:cs typeface="Arial" panose="020B0604020202020204" pitchFamily="34" charset="0"/>
                <a:sym typeface="Symbol" panose="05050102010706020507" pitchFamily="18" charset="2"/>
              </a:rPr>
              <a:t>skyrmionbaryons</a:t>
            </a:r>
            <a:endPar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endParaRPr>
          </a:p>
        </p:txBody>
      </p:sp>
      <p:pic>
        <p:nvPicPr>
          <p:cNvPr id="9" name="Picture 8"/>
          <p:cNvPicPr>
            <a:picLocks noChangeAspect="1"/>
          </p:cNvPicPr>
          <p:nvPr/>
        </p:nvPicPr>
        <p:blipFill>
          <a:blip r:embed="rId4"/>
          <a:stretch>
            <a:fillRect/>
          </a:stretch>
        </p:blipFill>
        <p:spPr>
          <a:xfrm>
            <a:off x="9844219" y="3849397"/>
            <a:ext cx="1668235" cy="617865"/>
          </a:xfrm>
          <a:prstGeom prst="rect">
            <a:avLst/>
          </a:prstGeom>
          <a:ln>
            <a:solidFill>
              <a:srgbClr val="FF0000"/>
            </a:solidFill>
          </a:ln>
        </p:spPr>
      </p:pic>
      <p:sp>
        <p:nvSpPr>
          <p:cNvPr id="10" name="TextBox 9"/>
          <p:cNvSpPr txBox="1"/>
          <p:nvPr/>
        </p:nvSpPr>
        <p:spPr>
          <a:xfrm>
            <a:off x="6202542" y="5910943"/>
            <a:ext cx="3831498"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“Hidden </a:t>
            </a:r>
            <a:r>
              <a:rPr lang="en-US" sz="2000" smtClean="0">
                <a:latin typeface="Arial" panose="020B0604020202020204" pitchFamily="34" charset="0"/>
                <a:cs typeface="Arial" panose="020B0604020202020204" pitchFamily="34" charset="0"/>
              </a:rPr>
              <a:t>scale </a:t>
            </a:r>
            <a:r>
              <a:rPr lang="en-US" sz="2000">
                <a:latin typeface="Arial" panose="020B0604020202020204" pitchFamily="34" charset="0"/>
                <a:cs typeface="Arial" panose="020B0604020202020204" pitchFamily="34" charset="0"/>
              </a:rPr>
              <a:t>&amp;</a:t>
            </a:r>
            <a:r>
              <a:rPr lang="en-US" sz="200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local symmetry”</a:t>
            </a:r>
            <a:endParaRPr lang="en-US" sz="2000" dirty="0">
              <a:latin typeface="Arial" panose="020B0604020202020204" pitchFamily="34" charset="0"/>
              <a:cs typeface="Arial" panose="020B0604020202020204" pitchFamily="34" charset="0"/>
            </a:endParaRPr>
          </a:p>
        </p:txBody>
      </p:sp>
      <p:sp>
        <p:nvSpPr>
          <p:cNvPr id="5" name="TextBox 4"/>
          <p:cNvSpPr txBox="1"/>
          <p:nvPr/>
        </p:nvSpPr>
        <p:spPr>
          <a:xfrm>
            <a:off x="892755" y="579472"/>
            <a:ext cx="9141285" cy="954107"/>
          </a:xfrm>
          <a:prstGeom prst="rect">
            <a:avLst/>
          </a:prstGeom>
          <a:noFill/>
        </p:spPr>
        <p:txBody>
          <a:bodyPr wrap="none" rtlCol="0">
            <a:spAutoFit/>
          </a:bodyPr>
          <a:lstStyle/>
          <a:p>
            <a:r>
              <a:rPr lang="en-US" sz="3200" dirty="0" smtClean="0">
                <a:solidFill>
                  <a:srgbClr val="FF0000"/>
                </a:solidFill>
                <a:effectLst>
                  <a:outerShdw blurRad="38100" dist="38100" dir="2700000" algn="tl">
                    <a:srgbClr val="000000">
                      <a:alpha val="43137"/>
                    </a:srgbClr>
                  </a:outerShdw>
                </a:effectLst>
              </a:rPr>
              <a:t>        Dialing coupling constant </a:t>
            </a:r>
            <a:r>
              <a:rPr lang="en-US" sz="3200" dirty="0" smtClean="0">
                <a:solidFill>
                  <a:srgbClr val="FF0000"/>
                </a:solidFill>
                <a:effectLst>
                  <a:outerShdw blurRad="38100" dist="38100" dir="2700000" algn="tl">
                    <a:srgbClr val="000000">
                      <a:alpha val="43137"/>
                    </a:srgbClr>
                  </a:outerShdw>
                </a:effectLst>
                <a:latin typeface="Symbol" panose="05050102010706020507" pitchFamily="18" charset="2"/>
              </a:rPr>
              <a:t>l </a:t>
            </a:r>
            <a:r>
              <a:rPr lang="en-US" sz="3200" dirty="0" smtClean="0">
                <a:solidFill>
                  <a:srgbClr val="FF0000"/>
                </a:solidFill>
                <a:effectLst>
                  <a:outerShdw blurRad="38100" dist="38100" dir="2700000" algn="tl">
                    <a:srgbClr val="000000">
                      <a:alpha val="43137"/>
                    </a:srgbClr>
                  </a:outerShdw>
                </a:effectLst>
              </a:rPr>
              <a:t>of linear sigma model</a:t>
            </a:r>
            <a:endParaRPr lang="en-US" sz="3200" dirty="0" smtClean="0">
              <a:solidFill>
                <a:srgbClr val="FF0000"/>
              </a:solidFill>
              <a:effectLst>
                <a:outerShdw blurRad="38100" dist="38100" dir="2700000" algn="tl">
                  <a:srgbClr val="000000">
                    <a:alpha val="43137"/>
                  </a:srgbClr>
                </a:outerShdw>
              </a:effectLst>
              <a:latin typeface="Symbol" panose="05050102010706020507" pitchFamily="18" charset="2"/>
            </a:endParaRPr>
          </a:p>
          <a:p>
            <a:r>
              <a:rPr lang="en-US" sz="2400" dirty="0" smtClean="0">
                <a:solidFill>
                  <a:srgbClr val="0070C0"/>
                </a:solidFill>
              </a:rPr>
              <a:t>                                 (Density)</a:t>
            </a:r>
            <a:endParaRPr lang="en-US" sz="2400" dirty="0">
              <a:solidFill>
                <a:srgbClr val="0070C0"/>
              </a:solidFill>
            </a:endParaRPr>
          </a:p>
        </p:txBody>
      </p:sp>
      <p:pic>
        <p:nvPicPr>
          <p:cNvPr id="7" name="Picture 6"/>
          <p:cNvPicPr>
            <a:picLocks noChangeAspect="1"/>
          </p:cNvPicPr>
          <p:nvPr/>
        </p:nvPicPr>
        <p:blipFill>
          <a:blip r:embed="rId5"/>
          <a:stretch>
            <a:fillRect/>
          </a:stretch>
        </p:blipFill>
        <p:spPr>
          <a:xfrm>
            <a:off x="2401662" y="3849397"/>
            <a:ext cx="7305675" cy="752475"/>
          </a:xfrm>
          <a:prstGeom prst="rect">
            <a:avLst/>
          </a:prstGeom>
        </p:spPr>
      </p:pic>
      <p:sp>
        <p:nvSpPr>
          <p:cNvPr id="11" name="Right Arrow 10"/>
          <p:cNvSpPr/>
          <p:nvPr/>
        </p:nvSpPr>
        <p:spPr>
          <a:xfrm>
            <a:off x="5326597" y="5958598"/>
            <a:ext cx="576943"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59638" y="1171251"/>
            <a:ext cx="2076146" cy="369332"/>
          </a:xfrm>
          <a:prstGeom prst="rect">
            <a:avLst/>
          </a:prstGeom>
        </p:spPr>
        <p:txBody>
          <a:bodyPr wrap="none">
            <a:spAutoFit/>
          </a:bodyPr>
          <a:lstStyle/>
          <a:p>
            <a:r>
              <a:rPr lang="en-US"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à</a:t>
            </a:r>
            <a:r>
              <a:rPr lang="en-US" dirty="0" smtClean="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 la</a:t>
            </a:r>
            <a:r>
              <a:rPr lang="en-US" dirty="0" smtClean="0">
                <a:solidFill>
                  <a:srgbClr val="C00000"/>
                </a:solidFill>
                <a:cs typeface="Arial" panose="020B0604020202020204" pitchFamily="34" charset="0"/>
              </a:rPr>
              <a:t> Yamawaki </a:t>
            </a:r>
            <a:r>
              <a:rPr lang="en-US" dirty="0">
                <a:solidFill>
                  <a:srgbClr val="C00000"/>
                </a:solidFill>
                <a:cs typeface="Arial" panose="020B0604020202020204" pitchFamily="34" charset="0"/>
              </a:rPr>
              <a:t>2016</a:t>
            </a:r>
          </a:p>
        </p:txBody>
      </p:sp>
    </p:spTree>
    <p:extLst>
      <p:ext uri="{BB962C8B-B14F-4D97-AF65-F5344CB8AC3E}">
        <p14:creationId xmlns:p14="http://schemas.microsoft.com/office/powerpoint/2010/main" val="268946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3062" y="229459"/>
            <a:ext cx="5300682" cy="1446550"/>
          </a:xfrm>
          <a:prstGeom prst="rect">
            <a:avLst/>
          </a:prstGeom>
          <a:noFill/>
        </p:spPr>
        <p:txBody>
          <a:bodyPr wrap="none" rtlCol="0">
            <a:spAutoFit/>
          </a:bodyPr>
          <a:lstStyle/>
          <a:p>
            <a:r>
              <a:rPr lang="en-US" sz="3200" dirty="0" smtClean="0">
                <a:solidFill>
                  <a:srgbClr val="FF0000"/>
                </a:solidFill>
                <a:effectLst>
                  <a:outerShdw blurRad="38100" dist="38100" dir="2700000" algn="tl">
                    <a:srgbClr val="000000">
                      <a:alpha val="43137"/>
                    </a:srgbClr>
                  </a:outerShdw>
                </a:effectLst>
              </a:rPr>
              <a:t>              </a:t>
            </a:r>
          </a:p>
          <a:p>
            <a:r>
              <a:rPr lang="en-US" sz="3200" dirty="0" smtClean="0">
                <a:solidFill>
                  <a:srgbClr val="FF0000"/>
                </a:solidFill>
                <a:effectLst>
                  <a:outerShdw blurRad="38100" dist="38100" dir="2700000" algn="tl">
                    <a:srgbClr val="000000">
                      <a:alpha val="43137"/>
                    </a:srgbClr>
                  </a:outerShdw>
                </a:effectLst>
              </a:rPr>
              <a:t>       Dialing ‘t </a:t>
            </a:r>
            <a:r>
              <a:rPr lang="en-US" sz="3200" dirty="0" err="1" smtClean="0">
                <a:solidFill>
                  <a:srgbClr val="FF0000"/>
                </a:solidFill>
                <a:effectLst>
                  <a:outerShdw blurRad="38100" dist="38100" dir="2700000" algn="tl">
                    <a:srgbClr val="000000">
                      <a:alpha val="43137"/>
                    </a:srgbClr>
                  </a:outerShdw>
                </a:effectLst>
              </a:rPr>
              <a:t>Hooft</a:t>
            </a:r>
            <a:r>
              <a:rPr lang="en-US" sz="3200" dirty="0" smtClean="0">
                <a:solidFill>
                  <a:srgbClr val="FF0000"/>
                </a:solidFill>
                <a:effectLst>
                  <a:outerShdw blurRad="38100" dist="38100" dir="2700000" algn="tl">
                    <a:srgbClr val="000000">
                      <a:alpha val="43137"/>
                    </a:srgbClr>
                  </a:outerShdw>
                </a:effectLst>
              </a:rPr>
              <a:t> constant </a:t>
            </a:r>
            <a:r>
              <a:rPr lang="en-US" sz="3200" dirty="0" err="1" smtClean="0">
                <a:solidFill>
                  <a:srgbClr val="FF0000"/>
                </a:solidFill>
                <a:effectLst>
                  <a:outerShdw blurRad="38100" dist="38100" dir="2700000" algn="tl">
                    <a:srgbClr val="000000">
                      <a:alpha val="43137"/>
                    </a:srgbClr>
                  </a:outerShdw>
                </a:effectLst>
                <a:latin typeface="Symbol" panose="05050102010706020507" pitchFamily="18" charset="2"/>
              </a:rPr>
              <a:t>l</a:t>
            </a:r>
            <a:r>
              <a:rPr lang="en-US" sz="3200" baseline="-25000" dirty="0" err="1">
                <a:solidFill>
                  <a:srgbClr val="FF0000"/>
                </a:solidFill>
                <a:effectLst>
                  <a:outerShdw blurRad="38100" dist="38100" dir="2700000" algn="tl">
                    <a:srgbClr val="000000">
                      <a:alpha val="43137"/>
                    </a:srgbClr>
                  </a:outerShdw>
                </a:effectLst>
              </a:rPr>
              <a:t>t</a:t>
            </a:r>
            <a:endParaRPr lang="en-US" sz="3200" dirty="0" smtClean="0">
              <a:solidFill>
                <a:srgbClr val="FF0000"/>
              </a:solidFill>
              <a:effectLst>
                <a:outerShdw blurRad="38100" dist="38100" dir="2700000" algn="tl">
                  <a:srgbClr val="000000">
                    <a:alpha val="43137"/>
                  </a:srgbClr>
                </a:outerShdw>
              </a:effectLst>
              <a:latin typeface="Symbol" panose="05050102010706020507" pitchFamily="18" charset="2"/>
            </a:endParaRPr>
          </a:p>
          <a:p>
            <a:r>
              <a:rPr lang="en-US" sz="2400" dirty="0" smtClean="0">
                <a:solidFill>
                  <a:srgbClr val="0070C0"/>
                </a:solidFill>
              </a:rPr>
              <a:t>              </a:t>
            </a:r>
            <a:endParaRPr lang="en-US" sz="2400" dirty="0">
              <a:solidFill>
                <a:srgbClr val="0070C0"/>
              </a:solidFill>
            </a:endParaRPr>
          </a:p>
        </p:txBody>
      </p:sp>
      <p:sp>
        <p:nvSpPr>
          <p:cNvPr id="3" name="TextBox 2"/>
          <p:cNvSpPr txBox="1"/>
          <p:nvPr/>
        </p:nvSpPr>
        <p:spPr>
          <a:xfrm>
            <a:off x="8153400" y="1491343"/>
            <a:ext cx="3081100" cy="369332"/>
          </a:xfrm>
          <a:prstGeom prst="rect">
            <a:avLst/>
          </a:prstGeom>
          <a:noFill/>
        </p:spPr>
        <p:txBody>
          <a:bodyPr wrap="none" rtlCol="0">
            <a:spAutoFit/>
          </a:bodyPr>
          <a:lstStyle/>
          <a:p>
            <a:r>
              <a:rPr lang="en-US" dirty="0" err="1" smtClean="0">
                <a:solidFill>
                  <a:srgbClr val="C00000"/>
                </a:solidFill>
              </a:rPr>
              <a:t>Bartolini</a:t>
            </a:r>
            <a:r>
              <a:rPr lang="en-US" dirty="0" smtClean="0">
                <a:solidFill>
                  <a:srgbClr val="C00000"/>
                </a:solidFill>
              </a:rPr>
              <a:t>, </a:t>
            </a:r>
            <a:r>
              <a:rPr lang="en-US" dirty="0" err="1" smtClean="0">
                <a:solidFill>
                  <a:srgbClr val="C00000"/>
                </a:solidFill>
              </a:rPr>
              <a:t>Bolognisi</a:t>
            </a:r>
            <a:r>
              <a:rPr lang="en-US" dirty="0" smtClean="0">
                <a:solidFill>
                  <a:srgbClr val="C00000"/>
                </a:solidFill>
              </a:rPr>
              <a:t>, Proto 2017</a:t>
            </a:r>
            <a:endParaRPr lang="en-US" dirty="0">
              <a:solidFill>
                <a:srgbClr val="C00000"/>
              </a:solidFill>
            </a:endParaRPr>
          </a:p>
        </p:txBody>
      </p:sp>
      <p:sp>
        <p:nvSpPr>
          <p:cNvPr id="4" name="TextBox 3"/>
          <p:cNvSpPr txBox="1"/>
          <p:nvPr/>
        </p:nvSpPr>
        <p:spPr>
          <a:xfrm>
            <a:off x="783771" y="1969532"/>
            <a:ext cx="11291746" cy="1938992"/>
          </a:xfrm>
          <a:prstGeom prst="rect">
            <a:avLst/>
          </a:prstGeom>
          <a:noFill/>
        </p:spPr>
        <p:txBody>
          <a:bodyPr wrap="none" rtlCol="0">
            <a:spAutoFit/>
          </a:bodyPr>
          <a:lstStyle/>
          <a:p>
            <a:r>
              <a:rPr lang="en-US" sz="2400" dirty="0" smtClean="0"/>
              <a:t>Consider the Sakai-Sugimoto holographic QCD (in 5D) Klein-</a:t>
            </a:r>
            <a:r>
              <a:rPr lang="en-US" sz="2400" dirty="0" err="1" smtClean="0"/>
              <a:t>Kluza</a:t>
            </a:r>
            <a:r>
              <a:rPr lang="en-US" sz="2400" dirty="0" smtClean="0"/>
              <a:t>-reduced to 4D</a:t>
            </a:r>
          </a:p>
          <a:p>
            <a:r>
              <a:rPr lang="en-US" sz="2400" dirty="0" smtClean="0"/>
              <a:t>given in terms of infinite towers of </a:t>
            </a:r>
            <a:r>
              <a:rPr lang="en-US" sz="2400" dirty="0" smtClean="0">
                <a:solidFill>
                  <a:srgbClr val="FF0000"/>
                </a:solidFill>
              </a:rPr>
              <a:t>hidden local </a:t>
            </a:r>
            <a:r>
              <a:rPr lang="en-US" sz="2400" dirty="0" smtClean="0"/>
              <a:t>vector mesons in </a:t>
            </a:r>
            <a:r>
              <a:rPr lang="en-US" sz="2400" dirty="0" smtClean="0">
                <a:latin typeface="Symbol" panose="05050102010706020507" pitchFamily="18" charset="2"/>
              </a:rPr>
              <a:t>r, w</a:t>
            </a:r>
            <a:r>
              <a:rPr lang="en-US" sz="2400" dirty="0" smtClean="0"/>
              <a:t> and a</a:t>
            </a:r>
            <a:r>
              <a:rPr lang="en-US" sz="2400" baseline="-25000" dirty="0" smtClean="0"/>
              <a:t>1</a:t>
            </a:r>
            <a:r>
              <a:rPr lang="en-US" sz="2400" dirty="0" smtClean="0"/>
              <a:t> channels.</a:t>
            </a:r>
          </a:p>
          <a:p>
            <a:r>
              <a:rPr lang="en-US" sz="2400" dirty="0" smtClean="0"/>
              <a:t>Valid in the limit </a:t>
            </a:r>
            <a:r>
              <a:rPr lang="en-US" sz="2400" i="1" dirty="0" err="1" smtClean="0"/>
              <a:t>N</a:t>
            </a:r>
            <a:r>
              <a:rPr lang="en-US" sz="2400" i="1" baseline="-25000" dirty="0" err="1" smtClean="0"/>
              <a:t>c</a:t>
            </a:r>
            <a:r>
              <a:rPr lang="en-US" sz="2400" i="1" dirty="0" smtClean="0">
                <a:sym typeface="Symbol" panose="05050102010706020507" pitchFamily="18" charset="2"/>
              </a:rPr>
              <a:t>  </a:t>
            </a:r>
            <a:r>
              <a:rPr lang="en-US" sz="2400" dirty="0" smtClean="0">
                <a:sym typeface="Symbol" panose="05050102010706020507" pitchFamily="18" charset="2"/>
              </a:rPr>
              <a:t>and </a:t>
            </a:r>
            <a:r>
              <a:rPr lang="en-US" sz="2400" dirty="0" err="1" smtClean="0">
                <a:latin typeface="Symbol" panose="05050102010706020507" pitchFamily="18" charset="2"/>
                <a:sym typeface="Symbol" panose="05050102010706020507" pitchFamily="18" charset="2"/>
              </a:rPr>
              <a:t>l</a:t>
            </a:r>
            <a:r>
              <a:rPr lang="en-US" sz="2400" baseline="-25000" dirty="0" err="1" smtClean="0">
                <a:sym typeface="Symbol" panose="05050102010706020507" pitchFamily="18" charset="2"/>
              </a:rPr>
              <a:t>t</a:t>
            </a:r>
            <a:r>
              <a:rPr lang="en-US" sz="2400" dirty="0" smtClean="0">
                <a:sym typeface="Symbol" panose="05050102010706020507" pitchFamily="18" charset="2"/>
              </a:rPr>
              <a:t> =</a:t>
            </a:r>
            <a:r>
              <a:rPr lang="en-US" sz="2400" i="1" dirty="0" err="1" smtClean="0">
                <a:sym typeface="Symbol" panose="05050102010706020507" pitchFamily="18" charset="2"/>
              </a:rPr>
              <a:t>N</a:t>
            </a:r>
            <a:r>
              <a:rPr lang="en-US" sz="2400" i="1" baseline="-25000" dirty="0" err="1" smtClean="0">
                <a:sym typeface="Symbol" panose="05050102010706020507" pitchFamily="18" charset="2"/>
              </a:rPr>
              <a:t>c</a:t>
            </a:r>
            <a:r>
              <a:rPr lang="en-US" sz="2400" i="1" dirty="0" smtClean="0">
                <a:sym typeface="Symbol" panose="05050102010706020507" pitchFamily="18" charset="2"/>
              </a:rPr>
              <a:t> (</a:t>
            </a:r>
            <a:r>
              <a:rPr lang="en-US" sz="2400" i="1" dirty="0" err="1" smtClean="0">
                <a:sym typeface="Symbol" panose="05050102010706020507" pitchFamily="18" charset="2"/>
              </a:rPr>
              <a:t>g</a:t>
            </a:r>
            <a:r>
              <a:rPr lang="en-US" sz="2400" i="1" baseline="-25000" dirty="0" err="1" smtClean="0">
                <a:sym typeface="Symbol" panose="05050102010706020507" pitchFamily="18" charset="2"/>
              </a:rPr>
              <a:t>QCD</a:t>
            </a:r>
            <a:r>
              <a:rPr lang="en-US" sz="2400" i="1" dirty="0" smtClean="0">
                <a:sym typeface="Symbol" panose="05050102010706020507" pitchFamily="18" charset="2"/>
              </a:rPr>
              <a:t>)</a:t>
            </a:r>
            <a:r>
              <a:rPr lang="en-US" sz="2400" i="1" baseline="30000" dirty="0" smtClean="0">
                <a:sym typeface="Symbol" panose="05050102010706020507" pitchFamily="18" charset="2"/>
              </a:rPr>
              <a:t>2 </a:t>
            </a:r>
            <a:r>
              <a:rPr lang="en-US" sz="2400" dirty="0" smtClean="0">
                <a:sym typeface="Symbol" panose="05050102010706020507" pitchFamily="18" charset="2"/>
              </a:rPr>
              <a:t> . </a:t>
            </a:r>
            <a:r>
              <a:rPr lang="en-US" sz="2400" dirty="0" smtClean="0"/>
              <a:t> </a:t>
            </a:r>
          </a:p>
          <a:p>
            <a:r>
              <a:rPr lang="en-US" sz="2400" dirty="0" smtClean="0"/>
              <a:t>Forget this ‘t </a:t>
            </a:r>
            <a:r>
              <a:rPr lang="en-US" sz="2400" dirty="0" err="1" smtClean="0"/>
              <a:t>Hooft</a:t>
            </a:r>
            <a:r>
              <a:rPr lang="en-US" sz="2400" dirty="0" smtClean="0"/>
              <a:t> constant limit.</a:t>
            </a:r>
          </a:p>
          <a:p>
            <a:r>
              <a:rPr lang="en-US" sz="2400" dirty="0" smtClean="0">
                <a:solidFill>
                  <a:srgbClr val="0070C0"/>
                </a:solidFill>
              </a:rPr>
              <a:t>Suitably integrating out the infinite towers, the mass of the soliton is reduced to the form</a:t>
            </a:r>
            <a:endParaRPr lang="en-US" sz="2400" dirty="0">
              <a:solidFill>
                <a:srgbClr val="0070C0"/>
              </a:solidFill>
            </a:endParaRPr>
          </a:p>
        </p:txBody>
      </p:sp>
      <p:pic>
        <p:nvPicPr>
          <p:cNvPr id="5" name="Picture 4"/>
          <p:cNvPicPr>
            <a:picLocks noChangeAspect="1"/>
          </p:cNvPicPr>
          <p:nvPr/>
        </p:nvPicPr>
        <p:blipFill>
          <a:blip r:embed="rId2"/>
          <a:stretch>
            <a:fillRect/>
          </a:stretch>
        </p:blipFill>
        <p:spPr>
          <a:xfrm>
            <a:off x="2481262" y="4017381"/>
            <a:ext cx="4344081" cy="700658"/>
          </a:xfrm>
          <a:prstGeom prst="rect">
            <a:avLst/>
          </a:prstGeom>
        </p:spPr>
      </p:pic>
      <p:pic>
        <p:nvPicPr>
          <p:cNvPr id="6" name="Picture 5"/>
          <p:cNvPicPr>
            <a:picLocks noChangeAspect="1"/>
          </p:cNvPicPr>
          <p:nvPr/>
        </p:nvPicPr>
        <p:blipFill>
          <a:blip r:embed="rId3"/>
          <a:stretch>
            <a:fillRect/>
          </a:stretch>
        </p:blipFill>
        <p:spPr>
          <a:xfrm>
            <a:off x="2618326" y="5654211"/>
            <a:ext cx="4163106" cy="791673"/>
          </a:xfrm>
          <a:prstGeom prst="rect">
            <a:avLst/>
          </a:prstGeom>
        </p:spPr>
      </p:pic>
      <p:pic>
        <p:nvPicPr>
          <p:cNvPr id="7" name="Picture 6"/>
          <p:cNvPicPr>
            <a:picLocks noChangeAspect="1"/>
          </p:cNvPicPr>
          <p:nvPr/>
        </p:nvPicPr>
        <p:blipFill>
          <a:blip r:embed="rId4"/>
          <a:stretch>
            <a:fillRect/>
          </a:stretch>
        </p:blipFill>
        <p:spPr>
          <a:xfrm>
            <a:off x="2481262" y="4822924"/>
            <a:ext cx="3887193" cy="717905"/>
          </a:xfrm>
          <a:prstGeom prst="rect">
            <a:avLst/>
          </a:prstGeom>
        </p:spPr>
      </p:pic>
      <p:sp>
        <p:nvSpPr>
          <p:cNvPr id="8" name="TextBox 7"/>
          <p:cNvSpPr txBox="1"/>
          <p:nvPr/>
        </p:nvSpPr>
        <p:spPr>
          <a:xfrm>
            <a:off x="783771" y="4812544"/>
            <a:ext cx="1284514" cy="369332"/>
          </a:xfrm>
          <a:prstGeom prst="rect">
            <a:avLst/>
          </a:prstGeom>
          <a:noFill/>
        </p:spPr>
        <p:txBody>
          <a:bodyPr wrap="square" rtlCol="0">
            <a:spAutoFit/>
          </a:bodyPr>
          <a:lstStyle/>
          <a:p>
            <a:r>
              <a:rPr lang="en-US" dirty="0" smtClean="0">
                <a:latin typeface="Symbol" panose="05050102010706020507" pitchFamily="18" charset="2"/>
              </a:rPr>
              <a:t>L=8l</a:t>
            </a:r>
            <a:r>
              <a:rPr lang="en-US" baseline="-25000" dirty="0" smtClean="0"/>
              <a:t>t</a:t>
            </a:r>
            <a:r>
              <a:rPr lang="en-US" dirty="0" smtClean="0"/>
              <a:t>/27</a:t>
            </a:r>
            <a:r>
              <a:rPr lang="en-US" dirty="0" smtClean="0">
                <a:latin typeface="Symbol" panose="05050102010706020507" pitchFamily="18" charset="2"/>
              </a:rPr>
              <a:t>p</a:t>
            </a:r>
            <a:endParaRPr lang="en-US" dirty="0">
              <a:latin typeface="Symbol" panose="05050102010706020507" pitchFamily="18" charset="2"/>
            </a:endParaRPr>
          </a:p>
        </p:txBody>
      </p:sp>
      <p:sp>
        <p:nvSpPr>
          <p:cNvPr id="9" name="TextBox 8"/>
          <p:cNvSpPr txBox="1"/>
          <p:nvPr/>
        </p:nvSpPr>
        <p:spPr>
          <a:xfrm>
            <a:off x="6781432" y="4944406"/>
            <a:ext cx="5224764" cy="461665"/>
          </a:xfrm>
          <a:prstGeom prst="rect">
            <a:avLst/>
          </a:prstGeom>
          <a:noFill/>
        </p:spPr>
        <p:txBody>
          <a:bodyPr wrap="none" rtlCol="0">
            <a:spAutoFit/>
          </a:bodyPr>
          <a:lstStyle/>
          <a:p>
            <a:r>
              <a:rPr lang="en-US" sz="2400" dirty="0" smtClean="0">
                <a:sym typeface="Symbol" panose="05050102010706020507" pitchFamily="18" charset="2"/>
              </a:rPr>
              <a:t>  </a:t>
            </a:r>
            <a:r>
              <a:rPr lang="en-US" sz="2400" dirty="0" err="1" smtClean="0">
                <a:sym typeface="Symbol" panose="05050102010706020507" pitchFamily="18" charset="2"/>
              </a:rPr>
              <a:t>Skyrme</a:t>
            </a:r>
            <a:r>
              <a:rPr lang="en-US" sz="2400" dirty="0" smtClean="0">
                <a:sym typeface="Symbol" panose="05050102010706020507" pitchFamily="18" charset="2"/>
              </a:rPr>
              <a:t> model (</a:t>
            </a:r>
            <a:r>
              <a:rPr lang="en-US" sz="2400" dirty="0" err="1" smtClean="0">
                <a:sym typeface="Symbol" panose="05050102010706020507" pitchFamily="18" charset="2"/>
              </a:rPr>
              <a:t>a.k.a</a:t>
            </a:r>
            <a:r>
              <a:rPr lang="en-US" sz="2400" dirty="0" smtClean="0">
                <a:sym typeface="Symbol" panose="05050102010706020507" pitchFamily="18" charset="2"/>
              </a:rPr>
              <a:t> current algebra) </a:t>
            </a:r>
            <a:r>
              <a:rPr lang="en-US" dirty="0" smtClean="0">
                <a:sym typeface="Symbol" panose="05050102010706020507" pitchFamily="18" charset="2"/>
              </a:rPr>
              <a:t> </a:t>
            </a:r>
            <a:endParaRPr lang="en-US" dirty="0"/>
          </a:p>
        </p:txBody>
      </p:sp>
      <p:sp>
        <p:nvSpPr>
          <p:cNvPr id="10" name="TextBox 9"/>
          <p:cNvSpPr txBox="1"/>
          <p:nvPr/>
        </p:nvSpPr>
        <p:spPr>
          <a:xfrm>
            <a:off x="6781432" y="5753921"/>
            <a:ext cx="5454314" cy="461665"/>
          </a:xfrm>
          <a:prstGeom prst="rect">
            <a:avLst/>
          </a:prstGeom>
          <a:noFill/>
        </p:spPr>
        <p:txBody>
          <a:bodyPr wrap="none" rtlCol="0">
            <a:spAutoFit/>
          </a:bodyPr>
          <a:lstStyle/>
          <a:p>
            <a:r>
              <a:rPr lang="en-US" sz="2400" dirty="0" smtClean="0">
                <a:sym typeface="Symbol" panose="05050102010706020507" pitchFamily="18" charset="2"/>
              </a:rPr>
              <a:t>  BPS model : </a:t>
            </a:r>
            <a:r>
              <a:rPr lang="en-US" sz="2400" dirty="0" smtClean="0">
                <a:latin typeface="Microsoft YaHei" panose="020B0503020204020204" pitchFamily="34" charset="-122"/>
                <a:ea typeface="Microsoft YaHei" panose="020B0503020204020204" pitchFamily="34" charset="-122"/>
                <a:sym typeface="Symbol" panose="05050102010706020507" pitchFamily="18" charset="2"/>
              </a:rPr>
              <a:t>à la </a:t>
            </a:r>
            <a:r>
              <a:rPr lang="en-US" sz="2400" dirty="0" smtClean="0">
                <a:sym typeface="Symbol" panose="05050102010706020507" pitchFamily="18" charset="2"/>
              </a:rPr>
              <a:t>Andrej </a:t>
            </a:r>
            <a:r>
              <a:rPr lang="en-US" sz="2400" dirty="0" err="1" smtClean="0">
                <a:sym typeface="Symbol" panose="05050102010706020507" pitchFamily="18" charset="2"/>
              </a:rPr>
              <a:t>Wereszczynski</a:t>
            </a:r>
            <a:r>
              <a:rPr lang="en-US" sz="2400" dirty="0" smtClean="0">
                <a:sym typeface="Symbol" panose="05050102010706020507" pitchFamily="18" charset="2"/>
              </a:rPr>
              <a:t> </a:t>
            </a:r>
            <a:r>
              <a:rPr lang="en-US" dirty="0" smtClean="0">
                <a:sym typeface="Symbol" panose="05050102010706020507" pitchFamily="18" charset="2"/>
              </a:rPr>
              <a:t> </a:t>
            </a:r>
            <a:endParaRPr lang="en-US" dirty="0"/>
          </a:p>
        </p:txBody>
      </p:sp>
    </p:spTree>
    <p:extLst>
      <p:ext uri="{BB962C8B-B14F-4D97-AF65-F5344CB8AC3E}">
        <p14:creationId xmlns:p14="http://schemas.microsoft.com/office/powerpoint/2010/main" val="14687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500"/>
                                        <p:tgtEl>
                                          <p:spTgt spid="4">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
                                            <p:txEl>
                                              <p:pRg st="0" end="0"/>
                                            </p:txEl>
                                          </p:spTgt>
                                        </p:tgtEl>
                                        <p:attrNameLst>
                                          <p:attrName>style.visibility</p:attrName>
                                        </p:attrNameLst>
                                      </p:cBhvr>
                                      <p:to>
                                        <p:strVal val="visible"/>
                                      </p:to>
                                    </p:set>
                                    <p:animEffect transition="in" filter="fade">
                                      <p:cBhvr>
                                        <p:cTn id="48" dur="500"/>
                                        <p:tgtEl>
                                          <p:spTgt spid="9">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97218" y="394614"/>
            <a:ext cx="6255943" cy="892552"/>
          </a:xfrm>
          <a:prstGeom prst="rect">
            <a:avLst/>
          </a:prstGeom>
          <a:noFill/>
        </p:spPr>
        <p:txBody>
          <a:bodyPr wrap="none" rtlCol="0">
            <a:spAutoFit/>
          </a:bodyPr>
          <a:lstStyle/>
          <a:p>
            <a:pPr algn="ctr"/>
            <a:r>
              <a:rPr lang="en-US" sz="2800" dirty="0" smtClean="0">
                <a:solidFill>
                  <a:srgbClr val="FF0000"/>
                </a:solidFill>
                <a:latin typeface="Arial" panose="020B0604020202020204" pitchFamily="34" charset="0"/>
                <a:cs typeface="Arial" panose="020B0604020202020204" pitchFamily="34" charset="0"/>
              </a:rPr>
              <a:t>Problem with the </a:t>
            </a:r>
            <a:r>
              <a:rPr lang="en-US" sz="2800" dirty="0" err="1" smtClean="0">
                <a:solidFill>
                  <a:srgbClr val="FF0000"/>
                </a:solidFill>
                <a:latin typeface="Arial" panose="020B0604020202020204" pitchFamily="34" charset="0"/>
                <a:cs typeface="Arial" panose="020B0604020202020204" pitchFamily="34" charset="0"/>
              </a:rPr>
              <a:t>Skyrme</a:t>
            </a:r>
            <a:r>
              <a:rPr lang="en-US" sz="2800" dirty="0" smtClean="0">
                <a:solidFill>
                  <a:srgbClr val="FF0000"/>
                </a:solidFill>
                <a:latin typeface="Arial" panose="020B0604020202020204" pitchFamily="34" charset="0"/>
                <a:cs typeface="Arial" panose="020B0604020202020204" pitchFamily="34" charset="0"/>
              </a:rPr>
              <a:t> model</a:t>
            </a:r>
          </a:p>
          <a:p>
            <a:pPr algn="ctr"/>
            <a:r>
              <a:rPr lang="en-US" sz="2400" dirty="0" smtClean="0">
                <a:solidFill>
                  <a:srgbClr val="0070C0"/>
                </a:solidFill>
                <a:cs typeface="Arial" panose="020B0604020202020204" pitchFamily="34" charset="0"/>
              </a:rPr>
              <a:t>Nuclear binding energies come out totally wrong</a:t>
            </a:r>
            <a:endParaRPr lang="en-US" sz="2400" dirty="0">
              <a:solidFill>
                <a:srgbClr val="0070C0"/>
              </a:solidFill>
              <a:cs typeface="Arial" panose="020B0604020202020204" pitchFamily="34" charset="0"/>
            </a:endParaRPr>
          </a:p>
        </p:txBody>
      </p:sp>
      <p:pic>
        <p:nvPicPr>
          <p:cNvPr id="2" name="Picture 1"/>
          <p:cNvPicPr>
            <a:picLocks noChangeAspect="1"/>
          </p:cNvPicPr>
          <p:nvPr/>
        </p:nvPicPr>
        <p:blipFill>
          <a:blip r:embed="rId2"/>
          <a:stretch>
            <a:fillRect/>
          </a:stretch>
        </p:blipFill>
        <p:spPr>
          <a:xfrm>
            <a:off x="2656114" y="1481425"/>
            <a:ext cx="6477000" cy="4903640"/>
          </a:xfrm>
          <a:prstGeom prst="rect">
            <a:avLst/>
          </a:prstGeom>
        </p:spPr>
      </p:pic>
    </p:spTree>
    <p:extLst>
      <p:ext uri="{BB962C8B-B14F-4D97-AF65-F5344CB8AC3E}">
        <p14:creationId xmlns:p14="http://schemas.microsoft.com/office/powerpoint/2010/main" val="30372978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14535" y="319207"/>
            <a:ext cx="7389203" cy="830997"/>
          </a:xfrm>
          <a:prstGeom prst="rect">
            <a:avLst/>
          </a:prstGeom>
          <a:noFill/>
        </p:spPr>
        <p:txBody>
          <a:bodyPr wrap="none" rtlCol="0">
            <a:spAutoFit/>
          </a:bodyPr>
          <a:lstStyle/>
          <a:p>
            <a:pPr algn="ctr"/>
            <a:r>
              <a:rPr lang="en-US" sz="2400" dirty="0">
                <a:solidFill>
                  <a:srgbClr val="FF0000"/>
                </a:solidFill>
                <a:latin typeface="Arial" panose="020B0604020202020204" pitchFamily="34" charset="0"/>
                <a:cs typeface="Arial" panose="020B0604020202020204" pitchFamily="34" charset="0"/>
              </a:rPr>
              <a:t>Working of </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 </a:t>
            </a:r>
            <a:r>
              <a:rPr lang="en-US" sz="2400" dirty="0" err="1" smtClean="0">
                <a:solidFill>
                  <a:srgbClr val="FF0000"/>
                </a:solidFill>
                <a:latin typeface="Arial" panose="020B0604020202020204" pitchFamily="34" charset="0"/>
                <a:cs typeface="Arial" panose="020B0604020202020204" pitchFamily="34" charset="0"/>
                <a:sym typeface="Symbol" panose="05050102010706020507" pitchFamily="18" charset="2"/>
              </a:rPr>
              <a:t>isovector</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a:t>
            </a:r>
            <a:r>
              <a:rPr lang="en-US" sz="2400" dirty="0" smtClean="0">
                <a:solidFill>
                  <a:srgbClr val="FF0000"/>
                </a:solidFill>
                <a:latin typeface="Arial" panose="020B0604020202020204" pitchFamily="34" charset="0"/>
                <a:cs typeface="Arial" panose="020B0604020202020204" pitchFamily="34" charset="0"/>
              </a:rPr>
              <a:t>vector mesons in flat </a:t>
            </a:r>
            <a:r>
              <a:rPr lang="en-US" sz="2400" dirty="0" err="1" smtClean="0">
                <a:solidFill>
                  <a:srgbClr val="FF0000"/>
                </a:solidFill>
                <a:latin typeface="Arial" panose="020B0604020202020204" pitchFamily="34" charset="0"/>
                <a:cs typeface="Arial" panose="020B0604020202020204" pitchFamily="34" charset="0"/>
              </a:rPr>
              <a:t>spac</a:t>
            </a:r>
            <a:endParaRPr lang="en-US" sz="2400" dirty="0">
              <a:solidFill>
                <a:srgbClr val="FF0000"/>
              </a:solidFill>
              <a:latin typeface="Arial" panose="020B0604020202020204" pitchFamily="34" charset="0"/>
              <a:cs typeface="Arial" panose="020B0604020202020204" pitchFamily="34" charset="0"/>
            </a:endParaRPr>
          </a:p>
          <a:p>
            <a:pPr algn="ctr"/>
            <a:r>
              <a:rPr lang="en-US" sz="2400" dirty="0" smtClean="0">
                <a:solidFill>
                  <a:srgbClr val="FF0000"/>
                </a:solidFill>
                <a:latin typeface="Arial" panose="020B0604020202020204" pitchFamily="34" charset="0"/>
                <a:cs typeface="Arial" panose="020B0604020202020204" pitchFamily="34" charset="0"/>
              </a:rPr>
              <a:t>of Sakai-Sugimoto model (</a:t>
            </a:r>
            <a:r>
              <a:rPr lang="en-US" sz="2400" dirty="0" err="1" smtClean="0">
                <a:solidFill>
                  <a:srgbClr val="FF0000"/>
                </a:solidFill>
                <a:latin typeface="Arial" panose="020B0604020202020204" pitchFamily="34" charset="0"/>
                <a:cs typeface="Arial" panose="020B0604020202020204" pitchFamily="34" charset="0"/>
              </a:rPr>
              <a:t>w.o</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Chern</a:t>
            </a:r>
            <a:r>
              <a:rPr lang="en-US" sz="2400" dirty="0" smtClean="0">
                <a:solidFill>
                  <a:srgbClr val="FF0000"/>
                </a:solidFill>
                <a:latin typeface="Arial" panose="020B0604020202020204" pitchFamily="34" charset="0"/>
                <a:cs typeface="Arial" panose="020B0604020202020204" pitchFamily="34" charset="0"/>
              </a:rPr>
              <a:t>-Simons term)  </a:t>
            </a:r>
            <a:endParaRPr lang="en-US" sz="2400" dirty="0">
              <a:solidFill>
                <a:srgbClr val="FF0000"/>
              </a:solidFill>
              <a:latin typeface="Arial" panose="020B0604020202020204" pitchFamily="34" charset="0"/>
              <a:cs typeface="Arial" panose="020B0604020202020204" pitchFamily="34" charset="0"/>
            </a:endParaRPr>
          </a:p>
        </p:txBody>
      </p:sp>
      <p:sp>
        <p:nvSpPr>
          <p:cNvPr id="5" name="TextBox 4"/>
          <p:cNvSpPr txBox="1"/>
          <p:nvPr/>
        </p:nvSpPr>
        <p:spPr>
          <a:xfrm>
            <a:off x="9428487" y="780872"/>
            <a:ext cx="1625317" cy="369332"/>
          </a:xfrm>
          <a:prstGeom prst="rect">
            <a:avLst/>
          </a:prstGeom>
          <a:no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Sutcliffe 2011 </a:t>
            </a:r>
          </a:p>
        </p:txBody>
      </p:sp>
      <p:pic>
        <p:nvPicPr>
          <p:cNvPr id="9" name="Picture 8"/>
          <p:cNvPicPr>
            <a:picLocks noChangeAspect="1"/>
          </p:cNvPicPr>
          <p:nvPr/>
        </p:nvPicPr>
        <p:blipFill>
          <a:blip r:embed="rId2"/>
          <a:stretch>
            <a:fillRect/>
          </a:stretch>
        </p:blipFill>
        <p:spPr>
          <a:xfrm>
            <a:off x="2484055" y="2501304"/>
            <a:ext cx="5342595" cy="3995332"/>
          </a:xfrm>
          <a:prstGeom prst="rect">
            <a:avLst/>
          </a:prstGeom>
          <a:solidFill>
            <a:srgbClr val="FFFF00"/>
          </a:solidFill>
        </p:spPr>
      </p:pic>
      <p:cxnSp>
        <p:nvCxnSpPr>
          <p:cNvPr id="11" name="Straight Connector 10"/>
          <p:cNvCxnSpPr/>
          <p:nvPr/>
        </p:nvCxnSpPr>
        <p:spPr>
          <a:xfrm>
            <a:off x="4066847" y="3124441"/>
            <a:ext cx="313402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044374" y="3233688"/>
            <a:ext cx="537327" cy="338554"/>
          </a:xfrm>
          <a:prstGeom prst="rect">
            <a:avLst/>
          </a:prstGeom>
          <a:noFill/>
        </p:spPr>
        <p:txBody>
          <a:bodyPr wrap="none" rtlCol="0">
            <a:spAutoFit/>
          </a:bodyPr>
          <a:lstStyle/>
          <a:p>
            <a:r>
              <a:rPr lang="en-US" sz="1600" b="1" dirty="0" err="1">
                <a:latin typeface="Arial" panose="020B0604020202020204" pitchFamily="34" charset="0"/>
                <a:cs typeface="Arial" panose="020B0604020202020204" pitchFamily="34" charset="0"/>
              </a:rPr>
              <a:t>exp</a:t>
            </a:r>
            <a:endParaRPr lang="en-US" sz="1600" b="1" dirty="0">
              <a:latin typeface="Arial" panose="020B0604020202020204" pitchFamily="34" charset="0"/>
              <a:cs typeface="Arial" panose="020B0604020202020204" pitchFamily="34" charset="0"/>
            </a:endParaRPr>
          </a:p>
        </p:txBody>
      </p:sp>
      <p:sp>
        <p:nvSpPr>
          <p:cNvPr id="14" name="TextBox 13"/>
          <p:cNvSpPr txBox="1"/>
          <p:nvPr/>
        </p:nvSpPr>
        <p:spPr>
          <a:xfrm>
            <a:off x="6669761" y="5271856"/>
            <a:ext cx="1289135" cy="338554"/>
          </a:xfrm>
          <a:prstGeom prst="rect">
            <a:avLst/>
          </a:prstGeom>
          <a:noFill/>
        </p:spPr>
        <p:txBody>
          <a:bodyPr wrap="none" rtlCol="0">
            <a:spAutoFit/>
          </a:bodyPr>
          <a:lstStyle/>
          <a:p>
            <a:r>
              <a:rPr lang="en-US" sz="1600" b="1" dirty="0" err="1">
                <a:latin typeface="Arial" panose="020B0604020202020204" pitchFamily="34" charset="0"/>
                <a:cs typeface="Arial" panose="020B0604020202020204" pitchFamily="34" charset="0"/>
              </a:rPr>
              <a:t>Skyrmion</a:t>
            </a:r>
            <a:r>
              <a:rPr lang="en-US" sz="1600" b="1" dirty="0">
                <a:latin typeface="Arial" panose="020B0604020202020204" pitchFamily="34" charset="0"/>
                <a:cs typeface="Arial" panose="020B0604020202020204" pitchFamily="34" charset="0"/>
              </a:rPr>
              <a:t> </a:t>
            </a:r>
            <a:r>
              <a:rPr lang="en-US" sz="1600" b="1" dirty="0">
                <a:latin typeface="Symbol" panose="05050102010706020507" pitchFamily="18" charset="2"/>
                <a:cs typeface="Arial" panose="020B0604020202020204" pitchFamily="34" charset="0"/>
              </a:rPr>
              <a:t>p</a:t>
            </a:r>
            <a:endParaRPr lang="en-US" sz="1600" b="1" dirty="0">
              <a:latin typeface="Arial" panose="020B0604020202020204" pitchFamily="34" charset="0"/>
              <a:cs typeface="Arial" panose="020B0604020202020204" pitchFamily="34" charset="0"/>
            </a:endParaRPr>
          </a:p>
        </p:txBody>
      </p:sp>
      <p:sp>
        <p:nvSpPr>
          <p:cNvPr id="15" name="TextBox 14"/>
          <p:cNvSpPr txBox="1"/>
          <p:nvPr/>
        </p:nvSpPr>
        <p:spPr>
          <a:xfrm>
            <a:off x="6163212" y="3697052"/>
            <a:ext cx="1795684" cy="338554"/>
          </a:xfrm>
          <a:prstGeom prst="rect">
            <a:avLst/>
          </a:prstGeom>
          <a:noFill/>
        </p:spPr>
        <p:txBody>
          <a:bodyPr wrap="none" rtlCol="0">
            <a:spAutoFit/>
          </a:bodyPr>
          <a:lstStyle/>
          <a:p>
            <a:r>
              <a:rPr lang="en-US" sz="1600" b="1" dirty="0" err="1">
                <a:latin typeface="Arial" panose="020B0604020202020204" pitchFamily="34" charset="0"/>
                <a:cs typeface="Arial" panose="020B0604020202020204" pitchFamily="34" charset="0"/>
              </a:rPr>
              <a:t>Skyrmion</a:t>
            </a:r>
            <a:r>
              <a:rPr lang="en-US" sz="1600" b="1" dirty="0">
                <a:latin typeface="Arial" panose="020B0604020202020204" pitchFamily="34" charset="0"/>
                <a:cs typeface="Arial" panose="020B0604020202020204" pitchFamily="34" charset="0"/>
              </a:rPr>
              <a:t> </a:t>
            </a:r>
            <a:r>
              <a:rPr lang="en-US" sz="1600" b="1" dirty="0">
                <a:latin typeface="Symbol" panose="05050102010706020507" pitchFamily="18" charset="2"/>
                <a:cs typeface="Arial" panose="020B0604020202020204" pitchFamily="34" charset="0"/>
              </a:rPr>
              <a:t>p, r, </a:t>
            </a:r>
            <a:r>
              <a:rPr lang="en-US" sz="1600" b="1" dirty="0">
                <a:latin typeface="Arial" panose="020B0604020202020204" pitchFamily="34" charset="0"/>
                <a:cs typeface="Arial" panose="020B0604020202020204" pitchFamily="34" charset="0"/>
              </a:rPr>
              <a:t>a</a:t>
            </a:r>
            <a:r>
              <a:rPr lang="en-US" sz="1600" b="1" baseline="-25000" dirty="0">
                <a:latin typeface="Arial" panose="020B0604020202020204" pitchFamily="34" charset="0"/>
                <a:cs typeface="Arial" panose="020B0604020202020204" pitchFamily="34" charset="0"/>
              </a:rPr>
              <a:t>1</a:t>
            </a:r>
            <a:endParaRPr lang="en-US" sz="1600" b="1" dirty="0">
              <a:latin typeface="Arial" panose="020B0604020202020204" pitchFamily="34" charset="0"/>
              <a:cs typeface="Arial" panose="020B0604020202020204" pitchFamily="34" charset="0"/>
            </a:endParaRPr>
          </a:p>
        </p:txBody>
      </p:sp>
      <p:sp>
        <p:nvSpPr>
          <p:cNvPr id="16" name="TextBox 15"/>
          <p:cNvSpPr txBox="1"/>
          <p:nvPr/>
        </p:nvSpPr>
        <p:spPr>
          <a:xfrm>
            <a:off x="7713753" y="2579821"/>
            <a:ext cx="2343911"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Infinite tower </a:t>
            </a:r>
            <a:r>
              <a:rPr lang="en-US" sz="1600" b="1" dirty="0" smtClean="0">
                <a:latin typeface="Arial" panose="020B0604020202020204" pitchFamily="34" charset="0"/>
                <a:cs typeface="Arial" panose="020B0604020202020204" pitchFamily="34" charset="0"/>
              </a:rPr>
              <a:t>(↔ BPS</a:t>
            </a:r>
            <a:r>
              <a:rPr lang="en-US" sz="1600" b="1" dirty="0">
                <a:latin typeface="Arial" panose="020B0604020202020204" pitchFamily="34" charset="0"/>
                <a:cs typeface="Arial" panose="020B0604020202020204" pitchFamily="34" charset="0"/>
              </a:rPr>
              <a:t>)</a:t>
            </a:r>
          </a:p>
        </p:txBody>
      </p:sp>
      <p:cxnSp>
        <p:nvCxnSpPr>
          <p:cNvPr id="18" name="Straight Arrow Connector 17"/>
          <p:cNvCxnSpPr/>
          <p:nvPr/>
        </p:nvCxnSpPr>
        <p:spPr>
          <a:xfrm flipH="1">
            <a:off x="7398201" y="2680038"/>
            <a:ext cx="337134" cy="3647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392224" y="1673447"/>
            <a:ext cx="9786653"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In QCD, ground-state energies are a tough problem fighting with O(</a:t>
            </a:r>
            <a:r>
              <a:rPr lang="en-US" sz="2400" i="1" dirty="0" err="1" smtClean="0">
                <a:latin typeface="Arial" panose="020B0604020202020204" pitchFamily="34" charset="0"/>
                <a:cs typeface="Arial" panose="020B0604020202020204" pitchFamily="34" charset="0"/>
              </a:rPr>
              <a:t>N</a:t>
            </a:r>
            <a:r>
              <a:rPr lang="en-US" sz="2400" i="1" baseline="-25000" dirty="0" err="1" smtClean="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260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33798" y="240084"/>
            <a:ext cx="3057247" cy="584775"/>
          </a:xfrm>
          <a:prstGeom prst="rect">
            <a:avLst/>
          </a:prstGeom>
          <a:noFill/>
        </p:spPr>
        <p:txBody>
          <a:bodyPr wrap="none" rtlCol="0">
            <a:spAutoFit/>
          </a:bodyPr>
          <a:lstStyle/>
          <a:p>
            <a:r>
              <a:rPr lang="en-US" sz="3200" dirty="0">
                <a:solidFill>
                  <a:srgbClr val="FF0000"/>
                </a:solidFill>
                <a:latin typeface="Arial" panose="020B0604020202020204" pitchFamily="34" charset="0"/>
                <a:cs typeface="Arial" panose="020B0604020202020204" pitchFamily="34" charset="0"/>
              </a:rPr>
              <a:t>BPS </a:t>
            </a:r>
            <a:r>
              <a:rPr lang="en-US" sz="3200" dirty="0" err="1">
                <a:solidFill>
                  <a:srgbClr val="FF0000"/>
                </a:solidFill>
                <a:latin typeface="Arial" panose="020B0604020202020204" pitchFamily="34" charset="0"/>
                <a:cs typeface="Arial" panose="020B0604020202020204" pitchFamily="34" charset="0"/>
              </a:rPr>
              <a:t>skyrmions</a:t>
            </a:r>
            <a:endParaRPr lang="en-US" sz="3200" dirty="0">
              <a:solidFill>
                <a:srgbClr val="FF0000"/>
              </a:solidFill>
              <a:latin typeface="Arial" panose="020B0604020202020204" pitchFamily="34" charset="0"/>
              <a:cs typeface="Arial" panose="020B0604020202020204" pitchFamily="34" charset="0"/>
            </a:endParaRPr>
          </a:p>
        </p:txBody>
      </p:sp>
      <p:sp>
        <p:nvSpPr>
          <p:cNvPr id="3" name="TextBox 2"/>
          <p:cNvSpPr txBox="1"/>
          <p:nvPr/>
        </p:nvSpPr>
        <p:spPr>
          <a:xfrm>
            <a:off x="5102972" y="841166"/>
            <a:ext cx="5438348" cy="369332"/>
          </a:xfrm>
          <a:prstGeom prst="rect">
            <a:avLst/>
          </a:prstGeom>
          <a:no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Adam, </a:t>
            </a:r>
            <a:r>
              <a:rPr lang="en-US" dirty="0" err="1">
                <a:solidFill>
                  <a:srgbClr val="C00000"/>
                </a:solidFill>
                <a:latin typeface="Arial" panose="020B0604020202020204" pitchFamily="34" charset="0"/>
                <a:cs typeface="Arial" panose="020B0604020202020204" pitchFamily="34" charset="0"/>
              </a:rPr>
              <a:t>Naya</a:t>
            </a:r>
            <a:r>
              <a:rPr lang="en-US" dirty="0">
                <a:solidFill>
                  <a:srgbClr val="C00000"/>
                </a:solidFill>
                <a:latin typeface="Arial" panose="020B0604020202020204" pitchFamily="34" charset="0"/>
                <a:cs typeface="Arial" panose="020B0604020202020204" pitchFamily="34" charset="0"/>
              </a:rPr>
              <a:t>, Sanchez-Guillen &amp; </a:t>
            </a:r>
            <a:r>
              <a:rPr lang="en-US" dirty="0" err="1">
                <a:solidFill>
                  <a:srgbClr val="C00000"/>
                </a:solidFill>
                <a:latin typeface="Arial" panose="020B0604020202020204" pitchFamily="34" charset="0"/>
                <a:cs typeface="Arial" panose="020B0604020202020204" pitchFamily="34" charset="0"/>
              </a:rPr>
              <a:t>Wereszynski</a:t>
            </a:r>
            <a:r>
              <a:rPr lang="en-US" dirty="0">
                <a:solidFill>
                  <a:srgbClr val="C00000"/>
                </a:solidFill>
                <a:latin typeface="Arial" panose="020B0604020202020204" pitchFamily="34" charset="0"/>
                <a:cs typeface="Arial" panose="020B0604020202020204" pitchFamily="34" charset="0"/>
              </a:rPr>
              <a:t> 2013</a:t>
            </a:r>
          </a:p>
        </p:txBody>
      </p:sp>
      <p:sp>
        <p:nvSpPr>
          <p:cNvPr id="4" name="TextBox 3"/>
          <p:cNvSpPr txBox="1"/>
          <p:nvPr/>
        </p:nvSpPr>
        <p:spPr>
          <a:xfrm>
            <a:off x="1981200" y="1385740"/>
            <a:ext cx="8100294" cy="1631216"/>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BPS </a:t>
            </a:r>
            <a:r>
              <a:rPr lang="en-US" sz="2000" dirty="0" err="1">
                <a:latin typeface="Arial" panose="020B0604020202020204" pitchFamily="34" charset="0"/>
                <a:cs typeface="Arial" panose="020B0604020202020204" pitchFamily="34" charset="0"/>
              </a:rPr>
              <a:t>skyrmion</a:t>
            </a:r>
            <a:r>
              <a:rPr lang="en-US" sz="2000" dirty="0">
                <a:latin typeface="Arial" panose="020B0604020202020204" pitchFamily="34" charset="0"/>
                <a:cs typeface="Arial" panose="020B0604020202020204" pitchFamily="34" charset="0"/>
              </a:rPr>
              <a:t> matter is </a:t>
            </a:r>
            <a:r>
              <a:rPr lang="en-US" sz="2000" dirty="0" smtClean="0">
                <a:latin typeface="Arial" panose="020B0604020202020204" pitchFamily="34" charset="0"/>
                <a:cs typeface="Arial" panose="020B0604020202020204" pitchFamily="34" charset="0"/>
              </a:rPr>
              <a:t>relativistic </a:t>
            </a:r>
            <a:r>
              <a:rPr lang="en-US" sz="2000" dirty="0">
                <a:latin typeface="Arial" panose="020B0604020202020204" pitchFamily="34" charset="0"/>
                <a:cs typeface="Arial" panose="020B0604020202020204" pitchFamily="34" charset="0"/>
              </a:rPr>
              <a:t>perfect fluid</a:t>
            </a:r>
            <a:r>
              <a:rPr lang="en-US" sz="2000" dirty="0" smtClean="0">
                <a:latin typeface="Arial" panose="020B0604020202020204" pitchFamily="34" charset="0"/>
                <a:cs typeface="Arial" panose="020B0604020202020204" pitchFamily="34" charset="0"/>
              </a:rPr>
              <a:t>. Standard RMF theory </a:t>
            </a:r>
          </a:p>
          <a:p>
            <a:r>
              <a:rPr lang="en-US" sz="2000" dirty="0" smtClean="0">
                <a:latin typeface="Arial" panose="020B0604020202020204" pitchFamily="34" charset="0"/>
                <a:cs typeface="Arial" panose="020B0604020202020204" pitchFamily="34" charset="0"/>
              </a:rPr>
              <a:t>may be obtained from “averaging” the BPS theory.</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With 3 parameters and a small correction from Coulomb and </a:t>
            </a:r>
          </a:p>
          <a:p>
            <a:r>
              <a:rPr lang="en-US" sz="2000" dirty="0">
                <a:latin typeface="Arial" panose="020B0604020202020204" pitchFamily="34" charset="0"/>
                <a:cs typeface="Arial" panose="020B0604020202020204" pitchFamily="34" charset="0"/>
              </a:rPr>
              <a:t>isospin breaking.</a:t>
            </a:r>
          </a:p>
        </p:txBody>
      </p:sp>
      <p:sp>
        <p:nvSpPr>
          <p:cNvPr id="15" name="TextBox 14"/>
          <p:cNvSpPr txBox="1"/>
          <p:nvPr/>
        </p:nvSpPr>
        <p:spPr>
          <a:xfrm>
            <a:off x="7511144" y="4204715"/>
            <a:ext cx="4600940" cy="1631216"/>
          </a:xfrm>
          <a:prstGeom prst="rect">
            <a:avLst/>
          </a:prstGeom>
          <a:noFill/>
        </p:spPr>
        <p:txBody>
          <a:bodyPr wrap="none" rtlCol="0">
            <a:spAutoFit/>
          </a:bodyPr>
          <a:lstStyle/>
          <a:p>
            <a:r>
              <a:rPr lang="en-US" sz="2000" dirty="0" smtClean="0">
                <a:solidFill>
                  <a:srgbClr val="0070C0"/>
                </a:solidFill>
                <a:latin typeface="Arial" panose="020B0604020202020204" pitchFamily="34" charset="0"/>
                <a:cs typeface="Arial" panose="020B0604020202020204" pitchFamily="34" charset="0"/>
              </a:rPr>
              <a:t>Connection to “soft </a:t>
            </a:r>
            <a:r>
              <a:rPr lang="en-US" sz="2000" dirty="0" err="1" smtClean="0">
                <a:solidFill>
                  <a:srgbClr val="0070C0"/>
                </a:solidFill>
                <a:latin typeface="Arial" panose="020B0604020202020204" pitchFamily="34" charset="0"/>
                <a:cs typeface="Arial" panose="020B0604020202020204" pitchFamily="34" charset="0"/>
              </a:rPr>
              <a:t>pions</a:t>
            </a:r>
            <a:r>
              <a:rPr lang="en-US" sz="2000" dirty="0" smtClean="0">
                <a:solidFill>
                  <a:srgbClr val="0070C0"/>
                </a:solidFill>
                <a:latin typeface="Arial" panose="020B0604020202020204" pitchFamily="34" charset="0"/>
                <a:cs typeface="Arial" panose="020B0604020202020204" pitchFamily="34" charset="0"/>
              </a:rPr>
              <a:t>”?</a:t>
            </a:r>
          </a:p>
          <a:p>
            <a:endParaRPr lang="en-US" sz="2000" dirty="0" smtClean="0">
              <a:solidFill>
                <a:srgbClr val="0070C0"/>
              </a:solidFill>
              <a:latin typeface="Arial" panose="020B0604020202020204" pitchFamily="34" charset="0"/>
              <a:cs typeface="Arial" panose="020B0604020202020204" pitchFamily="34" charset="0"/>
            </a:endParaRPr>
          </a:p>
          <a:p>
            <a:r>
              <a:rPr lang="en-US" sz="2000" dirty="0" smtClean="0">
                <a:solidFill>
                  <a:srgbClr val="0070C0"/>
                </a:solidFill>
                <a:latin typeface="Arial" panose="020B0604020202020204" pitchFamily="34" charset="0"/>
                <a:cs typeface="Arial" panose="020B0604020202020204" pitchFamily="34" charset="0"/>
              </a:rPr>
              <a:t>Less fundamental than “ab initio” EFT?</a:t>
            </a:r>
          </a:p>
          <a:p>
            <a:endParaRPr lang="en-US" sz="2000" dirty="0">
              <a:solidFill>
                <a:srgbClr val="0070C0"/>
              </a:solidFill>
              <a:latin typeface="Arial" panose="020B0604020202020204" pitchFamily="34" charset="0"/>
              <a:cs typeface="Arial" panose="020B0604020202020204" pitchFamily="34" charset="0"/>
            </a:endParaRPr>
          </a:p>
          <a:p>
            <a:r>
              <a:rPr lang="en-US" sz="2000" dirty="0" smtClean="0">
                <a:solidFill>
                  <a:srgbClr val="0070C0"/>
                </a:solidFill>
                <a:latin typeface="Arial" panose="020B0604020202020204" pitchFamily="34" charset="0"/>
                <a:cs typeface="Arial" panose="020B0604020202020204" pitchFamily="34" charset="0"/>
              </a:rPr>
              <a:t>And compact stars</a:t>
            </a:r>
            <a:r>
              <a:rPr lang="en-US" sz="2000" dirty="0">
                <a:solidFill>
                  <a:srgbClr val="0070C0"/>
                </a:solidFill>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2"/>
          <a:stretch>
            <a:fillRect/>
          </a:stretch>
        </p:blipFill>
        <p:spPr>
          <a:xfrm>
            <a:off x="1981200" y="3016956"/>
            <a:ext cx="5181600" cy="3019425"/>
          </a:xfrm>
          <a:prstGeom prst="rect">
            <a:avLst/>
          </a:prstGeom>
        </p:spPr>
      </p:pic>
    </p:spTree>
    <p:extLst>
      <p:ext uri="{BB962C8B-B14F-4D97-AF65-F5344CB8AC3E}">
        <p14:creationId xmlns:p14="http://schemas.microsoft.com/office/powerpoint/2010/main" val="144454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2" end="2"/>
                                            </p:txEl>
                                          </p:spTgt>
                                        </p:tgtEl>
                                        <p:attrNameLst>
                                          <p:attrName>style.visibility</p:attrName>
                                        </p:attrNameLst>
                                      </p:cBhvr>
                                      <p:to>
                                        <p:strVal val="visible"/>
                                      </p:to>
                                    </p:set>
                                    <p:animEffect transition="in" filter="fade">
                                      <p:cBhvr>
                                        <p:cTn id="12" dur="500"/>
                                        <p:tgtEl>
                                          <p:spTgt spid="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4" end="4"/>
                                            </p:txEl>
                                          </p:spTgt>
                                        </p:tgtEl>
                                        <p:attrNameLst>
                                          <p:attrName>style.visibility</p:attrName>
                                        </p:attrNameLst>
                                      </p:cBhvr>
                                      <p:to>
                                        <p:strVal val="visible"/>
                                      </p:to>
                                    </p:set>
                                    <p:animEffect transition="in" filter="fade">
                                      <p:cBhvr>
                                        <p:cTn id="17"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nvSpPr>
        <p:spPr bwMode="auto">
          <a:xfrm>
            <a:off x="1627187" y="1600200"/>
            <a:ext cx="903763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2400" dirty="0">
                <a:cs typeface="Arial" panose="020B0604020202020204" pitchFamily="34" charset="0"/>
              </a:rPr>
              <a:t>   “When you use quantum field theory to study low-energy phenomena, then according to the folk theorem you’re not really making any assumption that could be wrong, unless of course Lorentz invariance or quantum mechanics or cluster decomposition is wrong, </a:t>
            </a:r>
            <a:endParaRPr lang="en-US" altLang="en-US" sz="2400" dirty="0" smtClean="0">
              <a:cs typeface="Arial" panose="020B0604020202020204" pitchFamily="34" charset="0"/>
            </a:endParaRPr>
          </a:p>
          <a:p>
            <a:pPr>
              <a:spcBef>
                <a:spcPct val="0"/>
              </a:spcBef>
              <a:buClrTx/>
              <a:buFontTx/>
              <a:buNone/>
            </a:pPr>
            <a:r>
              <a:rPr lang="en-US" altLang="en-US" sz="2400" i="1" u="sng" dirty="0" smtClean="0">
                <a:solidFill>
                  <a:srgbClr val="FF0000"/>
                </a:solidFill>
                <a:cs typeface="Arial" panose="020B0604020202020204" pitchFamily="34" charset="0"/>
              </a:rPr>
              <a:t>provided </a:t>
            </a:r>
            <a:r>
              <a:rPr lang="en-US" altLang="en-US" sz="2400" i="1" u="sng" dirty="0">
                <a:solidFill>
                  <a:srgbClr val="FF0000"/>
                </a:solidFill>
                <a:cs typeface="Arial" panose="020B0604020202020204" pitchFamily="34" charset="0"/>
              </a:rPr>
              <a:t>you don’t say specifically what the </a:t>
            </a:r>
            <a:r>
              <a:rPr lang="en-US" altLang="en-US" sz="2400" i="1" u="sng" dirty="0" err="1">
                <a:solidFill>
                  <a:srgbClr val="FF0000"/>
                </a:solidFill>
                <a:cs typeface="Arial" panose="020B0604020202020204" pitchFamily="34" charset="0"/>
              </a:rPr>
              <a:t>Lagrangian</a:t>
            </a:r>
            <a:r>
              <a:rPr lang="en-US" altLang="en-US" sz="2400" i="1" u="sng" dirty="0">
                <a:solidFill>
                  <a:srgbClr val="FF0000"/>
                </a:solidFill>
                <a:cs typeface="Arial" panose="020B0604020202020204" pitchFamily="34" charset="0"/>
              </a:rPr>
              <a:t> is</a:t>
            </a:r>
            <a:r>
              <a:rPr lang="en-US" altLang="en-US" sz="2400" u="sng" dirty="0">
                <a:solidFill>
                  <a:srgbClr val="0070C0"/>
                </a:solidFill>
                <a:cs typeface="Arial" panose="020B0604020202020204" pitchFamily="34" charset="0"/>
              </a:rPr>
              <a:t>.</a:t>
            </a:r>
            <a:r>
              <a:rPr lang="en-US" altLang="en-US" sz="2400" dirty="0">
                <a:solidFill>
                  <a:srgbClr val="0070C0"/>
                </a:solidFill>
                <a:cs typeface="Arial" panose="020B0604020202020204" pitchFamily="34" charset="0"/>
              </a:rPr>
              <a:t> </a:t>
            </a:r>
            <a:endParaRPr lang="en-US" altLang="en-US" sz="2400" dirty="0" smtClean="0">
              <a:solidFill>
                <a:srgbClr val="0070C0"/>
              </a:solidFill>
              <a:cs typeface="Arial" panose="020B0604020202020204" pitchFamily="34" charset="0"/>
            </a:endParaRPr>
          </a:p>
          <a:p>
            <a:pPr>
              <a:spcBef>
                <a:spcPct val="0"/>
              </a:spcBef>
              <a:buClrTx/>
              <a:buFontTx/>
              <a:buNone/>
            </a:pPr>
            <a:r>
              <a:rPr lang="en-US" altLang="en-US" sz="2400" dirty="0" smtClean="0">
                <a:cs typeface="Arial" panose="020B0604020202020204" pitchFamily="34" charset="0"/>
              </a:rPr>
              <a:t>As </a:t>
            </a:r>
            <a:r>
              <a:rPr lang="en-US" altLang="en-US" sz="2400" dirty="0">
                <a:cs typeface="Arial" panose="020B0604020202020204" pitchFamily="34" charset="0"/>
              </a:rPr>
              <a:t>long as you let it be the most general possible </a:t>
            </a:r>
            <a:r>
              <a:rPr lang="en-US" altLang="en-US" sz="2400" dirty="0" err="1">
                <a:cs typeface="Arial" panose="020B0604020202020204" pitchFamily="34" charset="0"/>
              </a:rPr>
              <a:t>Lagrangian</a:t>
            </a:r>
            <a:r>
              <a:rPr lang="en-US" altLang="en-US" sz="2400" dirty="0">
                <a:cs typeface="Arial" panose="020B0604020202020204" pitchFamily="34" charset="0"/>
              </a:rPr>
              <a:t> consistent with the symmetries of the theory, you’re simply writing down the most general theory you could possibly write down.”</a:t>
            </a:r>
          </a:p>
        </p:txBody>
      </p:sp>
      <p:sp>
        <p:nvSpPr>
          <p:cNvPr id="6147" name="TextBox 4"/>
          <p:cNvSpPr txBox="1">
            <a:spLocks noChangeArrowheads="1"/>
          </p:cNvSpPr>
          <p:nvPr/>
        </p:nvSpPr>
        <p:spPr bwMode="auto">
          <a:xfrm>
            <a:off x="3429000" y="304801"/>
            <a:ext cx="51180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3600">
                <a:solidFill>
                  <a:srgbClr val="FF0000"/>
                </a:solidFill>
              </a:rPr>
              <a:t>Weinberg Folk Theorem</a:t>
            </a:r>
          </a:p>
        </p:txBody>
      </p:sp>
      <p:sp>
        <p:nvSpPr>
          <p:cNvPr id="3" name="TextBox 2"/>
          <p:cNvSpPr txBox="1"/>
          <p:nvPr/>
        </p:nvSpPr>
        <p:spPr>
          <a:xfrm>
            <a:off x="2286000" y="1066800"/>
            <a:ext cx="7568290" cy="400110"/>
          </a:xfrm>
          <a:prstGeom prst="rect">
            <a:avLst/>
          </a:prstGeom>
          <a:noFill/>
        </p:spPr>
        <p:txBody>
          <a:bodyPr wrap="none" rtlCol="0">
            <a:spAutoFit/>
          </a:bodyPr>
          <a:lstStyle/>
          <a:p>
            <a:r>
              <a:rPr lang="en-US" sz="2000" i="1" dirty="0">
                <a:solidFill>
                  <a:srgbClr val="C00000"/>
                </a:solidFill>
                <a:latin typeface="Arial" panose="020B0604020202020204" pitchFamily="34" charset="0"/>
                <a:cs typeface="Arial" panose="020B0604020202020204" pitchFamily="34" charset="0"/>
              </a:rPr>
              <a:t>“What is quantum field theory, and  what did we think it is?”  </a:t>
            </a:r>
            <a:r>
              <a:rPr lang="en-US" sz="2000" dirty="0">
                <a:solidFill>
                  <a:srgbClr val="C00000"/>
                </a:solidFill>
                <a:latin typeface="Arial" panose="020B0604020202020204" pitchFamily="34" charset="0"/>
                <a:cs typeface="Arial" panose="020B0604020202020204" pitchFamily="34" charset="0"/>
              </a:rPr>
              <a:t>1997</a:t>
            </a:r>
            <a:endParaRPr lang="en-US" sz="2000" i="1" dirty="0">
              <a:solidFill>
                <a:srgbClr val="C00000"/>
              </a:solidFill>
              <a:latin typeface="Arial" panose="020B0604020202020204" pitchFamily="34" charset="0"/>
              <a:cs typeface="Arial" panose="020B0604020202020204" pitchFamily="34" charset="0"/>
            </a:endParaRPr>
          </a:p>
        </p:txBody>
      </p:sp>
      <p:sp>
        <p:nvSpPr>
          <p:cNvPr id="4" name="TextBox 3"/>
          <p:cNvSpPr txBox="1"/>
          <p:nvPr/>
        </p:nvSpPr>
        <p:spPr>
          <a:xfrm>
            <a:off x="2057401" y="5410201"/>
            <a:ext cx="7113679" cy="461665"/>
          </a:xfrm>
          <a:prstGeom prst="rect">
            <a:avLst/>
          </a:prstGeom>
          <a:noFill/>
        </p:spPr>
        <p:txBody>
          <a:bodyPr wrap="none" rtlCol="0">
            <a:spAutoFit/>
          </a:bodyPr>
          <a:lstStyle/>
          <a:p>
            <a:r>
              <a:rPr lang="en-US" sz="2400" dirty="0">
                <a:solidFill>
                  <a:srgbClr val="FF0000"/>
                </a:solidFill>
                <a:latin typeface="Arial" panose="020B0604020202020204" pitchFamily="34" charset="0"/>
                <a:cs typeface="Arial" panose="020B0604020202020204" pitchFamily="34" charset="0"/>
              </a:rPr>
              <a:t>Folk Proof: </a:t>
            </a:r>
            <a:r>
              <a:rPr lang="en-US" sz="2400" dirty="0">
                <a:latin typeface="Arial" panose="020B0604020202020204" pitchFamily="34" charset="0"/>
                <a:cs typeface="Arial" panose="020B0604020202020204" pitchFamily="34" charset="0"/>
              </a:rPr>
              <a:t>“It’s hard to see how it can go wrong…”</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152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285" y="377241"/>
            <a:ext cx="9195146" cy="1077218"/>
          </a:xfrm>
          <a:prstGeom prst="rect">
            <a:avLst/>
          </a:prstGeom>
          <a:noFill/>
        </p:spPr>
        <p:txBody>
          <a:bodyPr wrap="none" rtlCol="0">
            <a:spAutoFit/>
          </a:bodyPr>
          <a:lstStyle/>
          <a:p>
            <a:r>
              <a:rPr lang="en-US" sz="3600" dirty="0" smtClean="0">
                <a:solidFill>
                  <a:srgbClr val="FF0000"/>
                </a:solidFill>
                <a:latin typeface="Arial" panose="020B0604020202020204" pitchFamily="34" charset="0"/>
                <a:cs typeface="Arial" panose="020B0604020202020204" pitchFamily="34" charset="0"/>
              </a:rPr>
              <a:t> </a:t>
            </a:r>
            <a:r>
              <a:rPr lang="en-US" sz="2800" dirty="0" smtClean="0">
                <a:solidFill>
                  <a:srgbClr val="FF0000"/>
                </a:solidFill>
                <a:latin typeface="Arial" panose="020B0604020202020204" pitchFamily="34" charset="0"/>
                <a:cs typeface="Arial" panose="020B0604020202020204" pitchFamily="34" charset="0"/>
              </a:rPr>
              <a:t>Many-body problem: Doing RG (renormalization group) </a:t>
            </a:r>
          </a:p>
          <a:p>
            <a:r>
              <a:rPr lang="en-US" sz="2800" dirty="0" smtClean="0">
                <a:solidFill>
                  <a:srgbClr val="FF0000"/>
                </a:solidFill>
                <a:latin typeface="Arial" panose="020B0604020202020204" pitchFamily="34" charset="0"/>
                <a:cs typeface="Arial" panose="020B0604020202020204" pitchFamily="34" charset="0"/>
              </a:rPr>
              <a:t>                                with “</a:t>
            </a:r>
            <a:r>
              <a:rPr lang="en-US" sz="2800" dirty="0" err="1" smtClean="0">
                <a:solidFill>
                  <a:srgbClr val="FF0000"/>
                </a:solidFill>
                <a:latin typeface="Arial" panose="020B0604020202020204" pitchFamily="34" charset="0"/>
                <a:cs typeface="Arial" panose="020B0604020202020204" pitchFamily="34" charset="0"/>
              </a:rPr>
              <a:t>bsHLS</a:t>
            </a:r>
            <a:r>
              <a:rPr lang="en-US" sz="2800" dirty="0" smtClean="0">
                <a:solidFill>
                  <a:srgbClr val="FF0000"/>
                </a:solidFill>
                <a:latin typeface="Arial" panose="020B0604020202020204" pitchFamily="34" charset="0"/>
                <a:cs typeface="Arial" panose="020B0604020202020204" pitchFamily="34" charset="0"/>
              </a:rPr>
              <a:t>”</a:t>
            </a:r>
            <a:endParaRPr lang="en-US" sz="2800" dirty="0">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105904" y="1626424"/>
            <a:ext cx="1408211" cy="618239"/>
          </a:xfrm>
          <a:prstGeom prst="rect">
            <a:avLst/>
          </a:prstGeom>
        </p:spPr>
      </p:pic>
      <p:sp>
        <p:nvSpPr>
          <p:cNvPr id="4" name="TextBox 3"/>
          <p:cNvSpPr txBox="1"/>
          <p:nvPr/>
        </p:nvSpPr>
        <p:spPr>
          <a:xfrm>
            <a:off x="1240971" y="2416629"/>
            <a:ext cx="9138079" cy="3416320"/>
          </a:xfrm>
          <a:prstGeom prst="rect">
            <a:avLst/>
          </a:prstGeom>
          <a:noFill/>
        </p:spPr>
        <p:txBody>
          <a:bodyPr wrap="none" rtlCol="0">
            <a:spAutoFit/>
          </a:bodyPr>
          <a:lstStyle/>
          <a:p>
            <a:pPr marL="342900" indent="-342900">
              <a:buFont typeface="Wingdings" panose="05000000000000000000" pitchFamily="2" charset="2"/>
              <a:buChar char="v"/>
            </a:pPr>
            <a:r>
              <a:rPr lang="en-US" sz="2400" dirty="0" smtClean="0">
                <a:latin typeface="Arial" panose="020B0604020202020204" pitchFamily="34" charset="0"/>
                <a:cs typeface="Arial" panose="020B0604020202020204" pitchFamily="34" charset="0"/>
              </a:rPr>
              <a:t>Single decimation </a:t>
            </a:r>
            <a:r>
              <a:rPr lang="en-US" sz="2400" dirty="0" smtClean="0">
                <a:latin typeface="Arial" panose="020B0604020202020204" pitchFamily="34" charset="0"/>
                <a:cs typeface="Arial" panose="020B0604020202020204" pitchFamily="34" charset="0"/>
                <a:sym typeface="Symbol" panose="05050102010706020507" pitchFamily="18" charset="2"/>
              </a:rPr>
              <a:t> Fermi-liquid fixed point (FLFP) approach</a:t>
            </a:r>
            <a:r>
              <a:rPr lang="en-US" sz="2400" dirty="0" smtClean="0">
                <a:latin typeface="Arial" panose="020B0604020202020204" pitchFamily="34" charset="0"/>
                <a:cs typeface="Arial" panose="020B0604020202020204" pitchFamily="34" charset="0"/>
              </a:rPr>
              <a:t>:</a:t>
            </a:r>
          </a:p>
          <a:p>
            <a:r>
              <a:rPr lang="en-US" sz="2400" dirty="0" smtClean="0">
                <a:solidFill>
                  <a:srgbClr val="0070C0"/>
                </a:solidFill>
                <a:latin typeface="Arial" panose="020B0604020202020204" pitchFamily="34" charset="0"/>
                <a:cs typeface="Arial" panose="020B0604020202020204" pitchFamily="34" charset="0"/>
              </a:rPr>
              <a:t>Equivalent to </a:t>
            </a:r>
            <a:r>
              <a:rPr lang="en-US" sz="2400" dirty="0" err="1" smtClean="0">
                <a:solidFill>
                  <a:srgbClr val="0070C0"/>
                </a:solidFill>
                <a:latin typeface="Arial" panose="020B0604020202020204" pitchFamily="34" charset="0"/>
                <a:cs typeface="Arial" panose="020B0604020202020204" pitchFamily="34" charset="0"/>
              </a:rPr>
              <a:t>Walecka’s</a:t>
            </a:r>
            <a:r>
              <a:rPr lang="en-US" sz="2400" dirty="0" smtClean="0">
                <a:solidFill>
                  <a:srgbClr val="0070C0"/>
                </a:solidFill>
                <a:latin typeface="Arial" panose="020B0604020202020204" pitchFamily="34" charset="0"/>
                <a:cs typeface="Arial" panose="020B0604020202020204" pitchFamily="34" charset="0"/>
              </a:rPr>
              <a:t> RMF </a:t>
            </a:r>
            <a:r>
              <a:rPr lang="en-US" sz="2400" dirty="0" smtClean="0">
                <a:solidFill>
                  <a:srgbClr val="C00000"/>
                </a:solidFill>
                <a:latin typeface="Arial" panose="020B0604020202020204" pitchFamily="34" charset="0"/>
                <a:cs typeface="Arial" panose="020B0604020202020204" pitchFamily="34" charset="0"/>
              </a:rPr>
              <a:t>(Matsui </a:t>
            </a:r>
            <a:r>
              <a:rPr lang="en-US" sz="2400" dirty="0" smtClean="0">
                <a:latin typeface="Arial" panose="020B0604020202020204" pitchFamily="34" charset="0"/>
                <a:cs typeface="Arial" panose="020B0604020202020204" pitchFamily="34" charset="0"/>
              </a:rPr>
              <a:t> </a:t>
            </a:r>
            <a:r>
              <a:rPr lang="en-US" sz="2400" dirty="0" smtClean="0">
                <a:solidFill>
                  <a:srgbClr val="C00000"/>
                </a:solidFill>
                <a:latin typeface="Arial" panose="020B0604020202020204" pitchFamily="34" charset="0"/>
                <a:cs typeface="Arial" panose="020B0604020202020204" pitchFamily="34" charset="0"/>
              </a:rPr>
              <a:t>1981, </a:t>
            </a:r>
            <a:r>
              <a:rPr lang="en-US" sz="2400" dirty="0" err="1" smtClean="0">
                <a:solidFill>
                  <a:srgbClr val="C00000"/>
                </a:solidFill>
                <a:latin typeface="Arial" panose="020B0604020202020204" pitchFamily="34" charset="0"/>
                <a:cs typeface="Arial" panose="020B0604020202020204" pitchFamily="34" charset="0"/>
              </a:rPr>
              <a:t>Chaejun</a:t>
            </a:r>
            <a:r>
              <a:rPr lang="en-US" sz="2400" dirty="0" smtClean="0">
                <a:solidFill>
                  <a:srgbClr val="C00000"/>
                </a:solidFill>
                <a:latin typeface="Arial" panose="020B0604020202020204" pitchFamily="34" charset="0"/>
                <a:cs typeface="Arial" panose="020B0604020202020204" pitchFamily="34" charset="0"/>
              </a:rPr>
              <a:t> Song 1997)</a:t>
            </a:r>
          </a:p>
          <a:p>
            <a:r>
              <a:rPr lang="en-US" sz="2400" dirty="0" smtClean="0">
                <a:solidFill>
                  <a:srgbClr val="C00000"/>
                </a:solidFill>
                <a:latin typeface="Arial" panose="020B0604020202020204" pitchFamily="34" charset="0"/>
                <a:cs typeface="Arial" panose="020B0604020202020204" pitchFamily="34" charset="0"/>
              </a:rPr>
              <a:t>      </a:t>
            </a:r>
            <a:r>
              <a:rPr lang="en-US" sz="2400" dirty="0" smtClean="0">
                <a:solidFill>
                  <a:srgbClr val="C00000"/>
                </a:solidFill>
                <a:latin typeface="Arial" panose="020B0604020202020204" pitchFamily="34" charset="0"/>
                <a:cs typeface="Arial" panose="020B0604020202020204" pitchFamily="34" charset="0"/>
                <a:sym typeface="Symbol" panose="05050102010706020507" pitchFamily="18" charset="2"/>
              </a:rPr>
              <a:t> </a:t>
            </a:r>
            <a:r>
              <a:rPr lang="en-US" sz="2400" dirty="0" smtClean="0">
                <a:solidFill>
                  <a:srgbClr val="C00000"/>
                </a:solidFill>
                <a:latin typeface="Arial" panose="020B0604020202020204" pitchFamily="34" charset="0"/>
                <a:cs typeface="Arial" panose="020B0604020202020204" pitchFamily="34" charset="0"/>
              </a:rPr>
              <a:t> </a:t>
            </a:r>
            <a:r>
              <a:rPr lang="en-US" sz="2000" dirty="0" smtClean="0">
                <a:solidFill>
                  <a:srgbClr val="0070C0"/>
                </a:solidFill>
                <a:latin typeface="Arial" panose="020B0604020202020204" pitchFamily="34" charset="0"/>
                <a:cs typeface="Arial" panose="020B0604020202020204" pitchFamily="34" charset="0"/>
              </a:rPr>
              <a:t>Solution to proton </a:t>
            </a:r>
            <a:r>
              <a:rPr lang="en-US" sz="2000" dirty="0" err="1" smtClean="0">
                <a:solidFill>
                  <a:srgbClr val="0070C0"/>
                </a:solidFill>
                <a:latin typeface="Symbol" panose="05050102010706020507" pitchFamily="18" charset="2"/>
                <a:cs typeface="Arial" panose="020B0604020202020204" pitchFamily="34" charset="0"/>
              </a:rPr>
              <a:t>d</a:t>
            </a:r>
            <a:r>
              <a:rPr lang="en-US" sz="2000" dirty="0" err="1" smtClean="0">
                <a:solidFill>
                  <a:srgbClr val="0070C0"/>
                </a:solidFill>
                <a:latin typeface="Arial" panose="020B0604020202020204" pitchFamily="34" charset="0"/>
                <a:cs typeface="Arial" panose="020B0604020202020204" pitchFamily="34" charset="0"/>
              </a:rPr>
              <a:t>g</a:t>
            </a:r>
            <a:r>
              <a:rPr lang="en-US" sz="2000" baseline="-25000" dirty="0" err="1" smtClean="0">
                <a:solidFill>
                  <a:srgbClr val="0070C0"/>
                </a:solidFill>
                <a:latin typeface="Arial" panose="020B0604020202020204" pitchFamily="34" charset="0"/>
                <a:cs typeface="Arial" panose="020B0604020202020204" pitchFamily="34" charset="0"/>
              </a:rPr>
              <a:t>l</a:t>
            </a:r>
            <a:r>
              <a:rPr lang="en-US" sz="2000" dirty="0" smtClean="0">
                <a:solidFill>
                  <a:srgbClr val="0070C0"/>
                </a:solidFill>
                <a:latin typeface="Arial" panose="020B0604020202020204" pitchFamily="34" charset="0"/>
                <a:cs typeface="Arial" panose="020B0604020202020204" pitchFamily="34" charset="0"/>
              </a:rPr>
              <a:t>, quenched </a:t>
            </a:r>
            <a:r>
              <a:rPr lang="en-US" sz="2000" dirty="0" err="1" smtClean="0">
                <a:solidFill>
                  <a:srgbClr val="0070C0"/>
                </a:solidFill>
                <a:latin typeface="Arial" panose="020B0604020202020204" pitchFamily="34" charset="0"/>
                <a:cs typeface="Arial" panose="020B0604020202020204" pitchFamily="34" charset="0"/>
              </a:rPr>
              <a:t>g</a:t>
            </a:r>
            <a:r>
              <a:rPr lang="en-US" sz="2000" baseline="-25000" dirty="0" err="1" smtClean="0">
                <a:solidFill>
                  <a:srgbClr val="0070C0"/>
                </a:solidFill>
                <a:latin typeface="Arial" panose="020B0604020202020204" pitchFamily="34" charset="0"/>
                <a:cs typeface="Arial" panose="020B0604020202020204" pitchFamily="34" charset="0"/>
              </a:rPr>
              <a:t>A</a:t>
            </a:r>
            <a:r>
              <a:rPr lang="en-US" sz="2000" dirty="0" smtClean="0">
                <a:solidFill>
                  <a:srgbClr val="0070C0"/>
                </a:solidFill>
                <a:latin typeface="Arial" panose="020B0604020202020204" pitchFamily="34" charset="0"/>
                <a:cs typeface="Arial" panose="020B0604020202020204" pitchFamily="34" charset="0"/>
              </a:rPr>
              <a:t> …</a:t>
            </a:r>
            <a:endParaRPr lang="en-US" sz="2400" dirty="0">
              <a:solidFill>
                <a:srgbClr val="C0000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v"/>
            </a:pPr>
            <a:endParaRPr lang="en-US" sz="2400"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v"/>
            </a:pPr>
            <a:r>
              <a:rPr lang="en-US" sz="2400" dirty="0" smtClean="0">
                <a:latin typeface="Arial" panose="020B0604020202020204" pitchFamily="34" charset="0"/>
                <a:cs typeface="Arial" panose="020B0604020202020204" pitchFamily="34" charset="0"/>
              </a:rPr>
              <a:t>Double decimation </a:t>
            </a:r>
            <a:r>
              <a:rPr lang="en-US" sz="2400" dirty="0" smtClean="0">
                <a:latin typeface="Arial" panose="020B0604020202020204" pitchFamily="34" charset="0"/>
                <a:cs typeface="Arial" panose="020B0604020202020204" pitchFamily="34" charset="0"/>
                <a:sym typeface="Symbol" panose="05050102010706020507" pitchFamily="18" charset="2"/>
              </a:rPr>
              <a:t> </a:t>
            </a:r>
            <a:r>
              <a:rPr lang="en-US" sz="2400" dirty="0" err="1" smtClean="0">
                <a:latin typeface="Arial" panose="020B0604020202020204" pitchFamily="34" charset="0"/>
                <a:cs typeface="Arial" panose="020B0604020202020204" pitchFamily="34" charset="0"/>
                <a:sym typeface="Symbol" panose="05050102010706020507" pitchFamily="18" charset="2"/>
              </a:rPr>
              <a:t>V</a:t>
            </a:r>
            <a:r>
              <a:rPr lang="en-US" sz="2400" baseline="-25000" dirty="0" err="1" smtClean="0">
                <a:latin typeface="Arial" panose="020B0604020202020204" pitchFamily="34" charset="0"/>
                <a:cs typeface="Arial" panose="020B0604020202020204" pitchFamily="34" charset="0"/>
                <a:sym typeface="Symbol" panose="05050102010706020507" pitchFamily="18" charset="2"/>
              </a:rPr>
              <a:t>lowk</a:t>
            </a:r>
            <a:r>
              <a:rPr lang="en-US" sz="2400" dirty="0" smtClean="0">
                <a:latin typeface="Arial" panose="020B0604020202020204" pitchFamily="34" charset="0"/>
                <a:cs typeface="Arial" panose="020B0604020202020204" pitchFamily="34" charset="0"/>
                <a:sym typeface="Symbol" panose="05050102010706020507" pitchFamily="18" charset="2"/>
              </a:rPr>
              <a:t> </a:t>
            </a:r>
            <a:r>
              <a:rPr lang="en-US" sz="2400" dirty="0" smtClean="0">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à la Stony Brook </a:t>
            </a:r>
          </a:p>
          <a:p>
            <a:r>
              <a:rPr lang="en-US" sz="2400" dirty="0" smtClean="0">
                <a:solidFill>
                  <a:srgbClr val="0070C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Going beyond FLFP  </a:t>
            </a:r>
            <a:r>
              <a:rPr lang="en-US" sz="24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(Brown, Kuo et al</a:t>
            </a:r>
            <a:r>
              <a:rPr lang="en-US" sz="2400" dirty="0" smtClean="0">
                <a:solidFill>
                  <a:srgbClr val="C0000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 </a:t>
            </a:r>
            <a:r>
              <a:rPr lang="en-US" sz="2400" dirty="0" smtClean="0">
                <a:solidFill>
                  <a:srgbClr val="0070C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 Finite nuclei</a:t>
            </a:r>
            <a:endParaRPr lang="en-US" sz="24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endParaRPr>
          </a:p>
          <a:p>
            <a:r>
              <a:rPr lang="en-US" sz="2400" dirty="0" smtClean="0">
                <a:solidFill>
                  <a:srgbClr val="0070C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      </a:t>
            </a:r>
            <a:r>
              <a:rPr lang="en-US" sz="2400" dirty="0" smtClean="0">
                <a:solidFill>
                  <a:srgbClr val="0070C0"/>
                </a:solidFill>
                <a:latin typeface="Arial" panose="020B0604020202020204" pitchFamily="34" charset="0"/>
                <a:ea typeface="Microsoft YaHei" panose="020B0503020204020204" pitchFamily="34" charset="-122"/>
                <a:cs typeface="Arial" panose="020B0604020202020204" pitchFamily="34" charset="0"/>
                <a:sym typeface="Symbol" panose="05050102010706020507" pitchFamily="18" charset="2"/>
              </a:rPr>
              <a:t> </a:t>
            </a:r>
            <a:r>
              <a:rPr lang="en-US" sz="2400" dirty="0" err="1" smtClean="0">
                <a:solidFill>
                  <a:srgbClr val="0070C0"/>
                </a:solidFill>
                <a:latin typeface="Arial" panose="020B0604020202020204" pitchFamily="34" charset="0"/>
                <a:ea typeface="Microsoft YaHei" panose="020B0503020204020204" pitchFamily="34" charset="-122"/>
                <a:cs typeface="Arial" panose="020B0604020202020204" pitchFamily="34" charset="0"/>
                <a:sym typeface="Symbol" panose="05050102010706020507" pitchFamily="18" charset="2"/>
              </a:rPr>
              <a:t>EoS</a:t>
            </a:r>
            <a:r>
              <a:rPr lang="en-US" sz="2400" dirty="0" smtClean="0">
                <a:solidFill>
                  <a:srgbClr val="0070C0"/>
                </a:solidFill>
                <a:latin typeface="Arial" panose="020B0604020202020204" pitchFamily="34" charset="0"/>
                <a:ea typeface="Microsoft YaHei" panose="020B0503020204020204" pitchFamily="34" charset="-122"/>
                <a:cs typeface="Arial" panose="020B0604020202020204" pitchFamily="34" charset="0"/>
                <a:sym typeface="Symbol" panose="05050102010706020507" pitchFamily="18" charset="2"/>
              </a:rPr>
              <a:t> for massive neutron stars</a:t>
            </a:r>
            <a:endParaRPr lang="en-US" sz="2400" dirty="0" smtClean="0">
              <a:solidFill>
                <a:srgbClr val="0070C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endParaRPr>
          </a:p>
          <a:p>
            <a:r>
              <a:rPr lang="en-US" sz="2400" dirty="0" smtClean="0">
                <a:solidFill>
                  <a:srgbClr val="C0000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 </a:t>
            </a:r>
            <a:endParaRPr lang="en-US" sz="24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597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1000"/>
                                        <p:tgtEl>
                                          <p:spTgt spid="4">
                                            <p:txEl>
                                              <p:pRg st="4" end="4"/>
                                            </p:txEl>
                                          </p:spTgt>
                                        </p:tgtEl>
                                      </p:cBhvr>
                                    </p:animEffect>
                                    <p:anim calcmode="lin" valueType="num">
                                      <p:cBhvr>
                                        <p:cTn id="2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anim calcmode="lin" valueType="num">
                                      <p:cBhvr>
                                        <p:cTn id="3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 calcmode="lin" valueType="num">
                                      <p:cBhvr additive="base">
                                        <p:cTn id="3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10542" y="359228"/>
            <a:ext cx="4945393" cy="954107"/>
          </a:xfrm>
          <a:prstGeom prst="rect">
            <a:avLst/>
          </a:prstGeom>
          <a:noFill/>
        </p:spPr>
        <p:txBody>
          <a:bodyPr wrap="none" rtlCol="0">
            <a:spAutoFit/>
          </a:bodyPr>
          <a:lstStyle/>
          <a:p>
            <a:r>
              <a:rPr lang="en-US" sz="3200" dirty="0" smtClean="0">
                <a:solidFill>
                  <a:srgbClr val="FF0000"/>
                </a:solidFill>
                <a:latin typeface="Arial" panose="020B0604020202020204" pitchFamily="34" charset="0"/>
                <a:cs typeface="Arial" panose="020B0604020202020204" pitchFamily="34" charset="0"/>
              </a:rPr>
              <a:t>Response to Axial Current</a:t>
            </a:r>
          </a:p>
          <a:p>
            <a:r>
              <a:rPr lang="en-US" sz="2400" dirty="0" smtClean="0">
                <a:solidFill>
                  <a:srgbClr val="FF0000"/>
                </a:solidFill>
                <a:latin typeface="Arial" panose="020B0604020202020204" pitchFamily="34" charset="0"/>
                <a:cs typeface="Arial" panose="020B0604020202020204" pitchFamily="34" charset="0"/>
              </a:rPr>
              <a:t>     Solution to the “quenched” </a:t>
            </a:r>
            <a:r>
              <a:rPr lang="en-US" sz="2400" dirty="0" err="1" smtClean="0">
                <a:solidFill>
                  <a:srgbClr val="FF0000"/>
                </a:solidFill>
                <a:latin typeface="Arial" panose="020B0604020202020204" pitchFamily="34" charset="0"/>
                <a:cs typeface="Arial" panose="020B0604020202020204" pitchFamily="34" charset="0"/>
              </a:rPr>
              <a:t>g</a:t>
            </a:r>
            <a:r>
              <a:rPr lang="en-US" sz="2400" baseline="-25000" dirty="0" err="1" smtClean="0">
                <a:solidFill>
                  <a:srgbClr val="FF0000"/>
                </a:solidFill>
                <a:latin typeface="Arial" panose="020B0604020202020204" pitchFamily="34" charset="0"/>
                <a:cs typeface="Arial" panose="020B0604020202020204" pitchFamily="34" charset="0"/>
              </a:rPr>
              <a:t>A</a:t>
            </a:r>
            <a:endParaRPr lang="en-US" sz="2400" dirty="0">
              <a:solidFill>
                <a:srgbClr val="FF0000"/>
              </a:solidFill>
              <a:latin typeface="Arial" panose="020B0604020202020204" pitchFamily="34" charset="0"/>
              <a:cs typeface="Arial" panose="020B0604020202020204" pitchFamily="34" charset="0"/>
            </a:endParaRPr>
          </a:p>
        </p:txBody>
      </p:sp>
      <p:sp>
        <p:nvSpPr>
          <p:cNvPr id="3" name="TextBox 2"/>
          <p:cNvSpPr txBox="1"/>
          <p:nvPr/>
        </p:nvSpPr>
        <p:spPr>
          <a:xfrm>
            <a:off x="1317172" y="1567543"/>
            <a:ext cx="9141157" cy="2923877"/>
          </a:xfrm>
          <a:prstGeom prst="rect">
            <a:avLst/>
          </a:prstGeom>
          <a:noFill/>
        </p:spPr>
        <p:txBody>
          <a:bodyPr wrap="none" rtlCol="0">
            <a:spAutoFit/>
          </a:bodyPr>
          <a:lstStyle/>
          <a:p>
            <a:pPr marL="457200" indent="-457200">
              <a:buAutoNum type="alphaLcParenBoth"/>
            </a:pPr>
            <a:r>
              <a:rPr lang="en-US" sz="2000" dirty="0" smtClean="0">
                <a:solidFill>
                  <a:srgbClr val="0070C0"/>
                </a:solidFill>
                <a:latin typeface="Arial" panose="020B0604020202020204" pitchFamily="34" charset="0"/>
                <a:cs typeface="Arial" panose="020B0604020202020204" pitchFamily="34" charset="0"/>
              </a:rPr>
              <a:t>Long-standing mystery dating from 1970’s.       </a:t>
            </a:r>
            <a:r>
              <a:rPr lang="en-US" dirty="0" smtClean="0">
                <a:solidFill>
                  <a:srgbClr val="C00000"/>
                </a:solidFill>
                <a:cs typeface="Arial" panose="020B0604020202020204" pitchFamily="34" charset="0"/>
              </a:rPr>
              <a:t>D.H. Wilkinson 1973</a:t>
            </a:r>
            <a:endParaRPr lang="en-US" sz="2000" dirty="0" smtClean="0">
              <a:solidFill>
                <a:srgbClr val="0070C0"/>
              </a:solidFill>
              <a:latin typeface="Arial" panose="020B0604020202020204" pitchFamily="34" charset="0"/>
              <a:cs typeface="Arial" panose="020B0604020202020204" pitchFamily="34" charset="0"/>
            </a:endParaRPr>
          </a:p>
          <a:p>
            <a:endParaRPr lang="en-US" sz="2000" dirty="0" smtClean="0">
              <a:solidFill>
                <a:srgbClr val="0070C0"/>
              </a:solidFill>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a:t>
            </a:r>
            <a:r>
              <a:rPr lang="en-US" sz="2000" baseline="-25000" dirty="0" err="1" smtClean="0">
                <a:latin typeface="Arial" panose="020B0604020202020204" pitchFamily="34" charset="0"/>
                <a:cs typeface="Arial" panose="020B0604020202020204" pitchFamily="34" charset="0"/>
              </a:rPr>
              <a:t>A</a:t>
            </a:r>
            <a:r>
              <a:rPr lang="en-US" sz="2000" baseline="30000" dirty="0" err="1" smtClean="0">
                <a:latin typeface="Arial" panose="020B0604020202020204" pitchFamily="34" charset="0"/>
                <a:cs typeface="Arial" panose="020B0604020202020204" pitchFamily="34" charset="0"/>
              </a:rPr>
              <a:t>eff</a:t>
            </a:r>
            <a:r>
              <a:rPr lang="en-US"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sym typeface="Symbol" panose="05050102010706020507" pitchFamily="18" charset="2"/>
              </a:rPr>
              <a:t> 1 for GT transition in nuclei while </a:t>
            </a:r>
            <a:r>
              <a:rPr lang="en-US" sz="2000" dirty="0" err="1" smtClean="0">
                <a:latin typeface="Arial" panose="020B0604020202020204" pitchFamily="34" charset="0"/>
                <a:cs typeface="Arial" panose="020B0604020202020204" pitchFamily="34" charset="0"/>
                <a:sym typeface="Symbol" panose="05050102010706020507" pitchFamily="18" charset="2"/>
              </a:rPr>
              <a:t>g</a:t>
            </a:r>
            <a:r>
              <a:rPr lang="en-US" sz="2000" baseline="-25000" dirty="0" err="1" smtClean="0">
                <a:latin typeface="Arial" panose="020B0604020202020204" pitchFamily="34" charset="0"/>
                <a:cs typeface="Arial" panose="020B0604020202020204" pitchFamily="34" charset="0"/>
                <a:sym typeface="Symbol" panose="05050102010706020507" pitchFamily="18" charset="2"/>
              </a:rPr>
              <a:t>A</a:t>
            </a:r>
            <a:r>
              <a:rPr lang="en-US" sz="2000" dirty="0" smtClean="0">
                <a:latin typeface="Arial" panose="020B0604020202020204" pitchFamily="34" charset="0"/>
                <a:cs typeface="Arial" panose="020B0604020202020204" pitchFamily="34" charset="0"/>
                <a:sym typeface="Symbol" panose="05050102010706020507" pitchFamily="18" charset="2"/>
              </a:rPr>
              <a:t> =1.274.. for neutron beta decay</a:t>
            </a:r>
          </a:p>
          <a:p>
            <a:r>
              <a:rPr lang="en-US" sz="2000" dirty="0">
                <a:latin typeface="Arial" panose="020B0604020202020204" pitchFamily="34" charset="0"/>
                <a:cs typeface="Arial" panose="020B0604020202020204" pitchFamily="34" charset="0"/>
                <a:sym typeface="Symbol" panose="05050102010706020507" pitchFamily="18" charset="2"/>
              </a:rPr>
              <a:t> </a:t>
            </a:r>
            <a:r>
              <a:rPr lang="en-US" sz="2000" dirty="0" smtClean="0">
                <a:latin typeface="Arial" panose="020B0604020202020204" pitchFamily="34" charset="0"/>
                <a:cs typeface="Arial" panose="020B0604020202020204" pitchFamily="34" charset="0"/>
                <a:sym typeface="Symbol" panose="05050102010706020507" pitchFamily="18" charset="2"/>
              </a:rPr>
              <a:t>        Relevance to Fermi-liquid structure of nuclear matter</a:t>
            </a:r>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p>
          <a:p>
            <a:pPr marL="457200" indent="-457200">
              <a:buAutoNum type="alphaLcParenBoth" startAt="2"/>
            </a:pPr>
            <a:r>
              <a:rPr lang="en-US" sz="2000" dirty="0" smtClean="0">
                <a:solidFill>
                  <a:srgbClr val="0070C0"/>
                </a:solidFill>
                <a:latin typeface="Arial" panose="020B0604020202020204" pitchFamily="34" charset="0"/>
                <a:cs typeface="Arial" panose="020B0604020202020204" pitchFamily="34" charset="0"/>
              </a:rPr>
              <a:t>Crucial for </a:t>
            </a:r>
            <a:r>
              <a:rPr lang="en-US" sz="2000" dirty="0" err="1" smtClean="0">
                <a:solidFill>
                  <a:srgbClr val="0070C0"/>
                </a:solidFill>
                <a:latin typeface="Arial" panose="020B0604020202020204" pitchFamily="34" charset="0"/>
                <a:cs typeface="Arial" panose="020B0604020202020204" pitchFamily="34" charset="0"/>
              </a:rPr>
              <a:t>neutrinoless</a:t>
            </a:r>
            <a:r>
              <a:rPr lang="en-US" sz="2000" dirty="0" smtClean="0">
                <a:solidFill>
                  <a:srgbClr val="0070C0"/>
                </a:solidFill>
                <a:latin typeface="Arial" panose="020B0604020202020204" pitchFamily="34" charset="0"/>
                <a:cs typeface="Arial" panose="020B0604020202020204" pitchFamily="34" charset="0"/>
              </a:rPr>
              <a:t> double beta decay</a:t>
            </a:r>
          </a:p>
          <a:p>
            <a:pPr marL="457200" indent="-457200">
              <a:buAutoNum type="alphaLcParenBoth" startAt="2"/>
            </a:pPr>
            <a:endParaRPr lang="en-US" sz="2000" dirty="0">
              <a:solidFill>
                <a:srgbClr val="0070C0"/>
              </a:solidFill>
              <a:latin typeface="Arial" panose="020B0604020202020204" pitchFamily="34" charset="0"/>
              <a:cs typeface="Arial" panose="020B0604020202020204" pitchFamily="34" charset="0"/>
            </a:endParaRPr>
          </a:p>
          <a:p>
            <a:r>
              <a:rPr lang="en-US" sz="2000" dirty="0" smtClean="0">
                <a:solidFill>
                  <a:srgbClr val="0070C0"/>
                </a:solidFill>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Matrix element </a:t>
            </a:r>
            <a:r>
              <a:rPr lang="en-US" sz="2400" dirty="0" smtClean="0">
                <a:latin typeface="Arial" panose="020B0604020202020204" pitchFamily="34" charset="0"/>
                <a:cs typeface="Arial" panose="020B0604020202020204" pitchFamily="34" charset="0"/>
                <a:sym typeface="Symbol" panose="05050102010706020507" pitchFamily="18" charset="2"/>
              </a:rPr>
              <a:t></a:t>
            </a:r>
            <a:r>
              <a:rPr lang="en-US" sz="2000" dirty="0" smtClean="0">
                <a:latin typeface="Arial" panose="020B0604020202020204" pitchFamily="34" charset="0"/>
                <a:cs typeface="Arial" panose="020B0604020202020204" pitchFamily="34" charset="0"/>
                <a:sym typeface="Symbol" panose="05050102010706020507" pitchFamily="18" charset="2"/>
              </a:rPr>
              <a:t> </a:t>
            </a:r>
            <a:r>
              <a:rPr lang="en-US" sz="2000" dirty="0" smtClean="0">
                <a:latin typeface="Microsoft YaHei" panose="020B0503020204020204" pitchFamily="34" charset="-122"/>
                <a:ea typeface="Microsoft YaHei" panose="020B0503020204020204" pitchFamily="34" charset="-122"/>
                <a:cs typeface="Arial" panose="020B0604020202020204" pitchFamily="34" charset="0"/>
              </a:rPr>
              <a:t>g</a:t>
            </a:r>
            <a:r>
              <a:rPr lang="en-US" sz="2000" baseline="-25000" dirty="0" smtClean="0">
                <a:latin typeface="Microsoft YaHei" panose="020B0503020204020204" pitchFamily="34" charset="-122"/>
                <a:ea typeface="Microsoft YaHei" panose="020B0503020204020204" pitchFamily="34" charset="-122"/>
                <a:cs typeface="Arial" panose="020B0604020202020204" pitchFamily="34" charset="0"/>
              </a:rPr>
              <a:t>A</a:t>
            </a:r>
            <a:r>
              <a:rPr lang="en-US" sz="2000" baseline="30000" dirty="0" smtClean="0">
                <a:latin typeface="Microsoft YaHei" panose="020B0503020204020204" pitchFamily="34" charset="-122"/>
                <a:ea typeface="Microsoft YaHei" panose="020B0503020204020204" pitchFamily="34" charset="-122"/>
                <a:cs typeface="Arial" panose="020B0604020202020204" pitchFamily="34" charset="0"/>
              </a:rPr>
              <a:t>2</a:t>
            </a:r>
            <a:r>
              <a:rPr lang="en-US" sz="2000" dirty="0" smtClean="0">
                <a:latin typeface="Microsoft YaHei" panose="020B0503020204020204" pitchFamily="34" charset="-122"/>
                <a:ea typeface="Microsoft YaHei" panose="020B0503020204020204" pitchFamily="34" charset="-122"/>
                <a:cs typeface="Arial" panose="020B0604020202020204" pitchFamily="34" charset="0"/>
              </a:rPr>
              <a:t>, so extremely sensitive to </a:t>
            </a:r>
            <a:r>
              <a:rPr lang="en-US" sz="2000" dirty="0" err="1" smtClean="0">
                <a:latin typeface="Microsoft YaHei" panose="020B0503020204020204" pitchFamily="34" charset="-122"/>
                <a:ea typeface="Microsoft YaHei" panose="020B0503020204020204" pitchFamily="34" charset="-122"/>
                <a:cs typeface="Arial" panose="020B0604020202020204" pitchFamily="34" charset="0"/>
              </a:rPr>
              <a:t>g</a:t>
            </a:r>
            <a:r>
              <a:rPr lang="en-US" sz="2000" baseline="-25000" dirty="0" err="1" smtClean="0">
                <a:latin typeface="Microsoft YaHei" panose="020B0503020204020204" pitchFamily="34" charset="-122"/>
                <a:ea typeface="Microsoft YaHei" panose="020B0503020204020204" pitchFamily="34" charset="-122"/>
                <a:cs typeface="Arial" panose="020B0604020202020204" pitchFamily="34" charset="0"/>
              </a:rPr>
              <a:t>A</a:t>
            </a:r>
            <a:r>
              <a:rPr lang="en-US" sz="2000" baseline="30000" dirty="0" err="1" smtClean="0">
                <a:latin typeface="Microsoft YaHei" panose="020B0503020204020204" pitchFamily="34" charset="-122"/>
                <a:ea typeface="Microsoft YaHei" panose="020B0503020204020204" pitchFamily="34" charset="-122"/>
                <a:cs typeface="Arial" panose="020B0604020202020204" pitchFamily="34" charset="0"/>
              </a:rPr>
              <a:t>eff</a:t>
            </a:r>
            <a:endParaRPr lang="en-US" sz="2000" baseline="30000" dirty="0" smtClean="0">
              <a:latin typeface="Microsoft YaHei" panose="020B0503020204020204" pitchFamily="34" charset="-122"/>
              <a:ea typeface="Microsoft YaHei" panose="020B0503020204020204" pitchFamily="34" charset="-122"/>
              <a:cs typeface="Arial" panose="020B0604020202020204" pitchFamily="34" charset="0"/>
            </a:endParaRPr>
          </a:p>
          <a:p>
            <a:r>
              <a:rPr lang="en-US" sz="2000" baseline="30000" dirty="0">
                <a:solidFill>
                  <a:srgbClr val="0070C0"/>
                </a:solidFill>
                <a:latin typeface="Microsoft YaHei" panose="020B0503020204020204" pitchFamily="34" charset="-122"/>
                <a:ea typeface="Microsoft YaHei" panose="020B0503020204020204" pitchFamily="34" charset="-122"/>
                <a:cs typeface="Arial" panose="020B0604020202020204" pitchFamily="34" charset="0"/>
              </a:rPr>
              <a:t> </a:t>
            </a:r>
            <a:r>
              <a:rPr lang="en-US" sz="2000" baseline="30000" dirty="0" smtClean="0">
                <a:solidFill>
                  <a:srgbClr val="0070C0"/>
                </a:solidFill>
                <a:latin typeface="Microsoft YaHei" panose="020B0503020204020204" pitchFamily="34" charset="-122"/>
                <a:ea typeface="Microsoft YaHei" panose="020B0503020204020204" pitchFamily="34" charset="-122"/>
                <a:cs typeface="Arial" panose="020B0604020202020204" pitchFamily="34" charset="0"/>
              </a:rPr>
              <a:t>       </a:t>
            </a:r>
            <a:r>
              <a:rPr lang="en-US" sz="2000" dirty="0" smtClean="0">
                <a:latin typeface="Microsoft YaHei" panose="020B0503020204020204" pitchFamily="34" charset="-122"/>
                <a:ea typeface="Microsoft YaHei" panose="020B0503020204020204" pitchFamily="34" charset="-122"/>
                <a:cs typeface="Arial" panose="020B0604020202020204" pitchFamily="34" charset="0"/>
                <a:sym typeface="Symbol" panose="05050102010706020507" pitchFamily="18" charset="2"/>
              </a:rPr>
              <a:t> impact on beyond the Standard Model</a:t>
            </a:r>
            <a:endParaRPr lang="en-US" sz="2000"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7293429" y="1654629"/>
            <a:ext cx="184731" cy="369332"/>
          </a:xfrm>
          <a:prstGeom prst="rect">
            <a:avLst/>
          </a:prstGeom>
          <a:noFill/>
        </p:spPr>
        <p:txBody>
          <a:bodyPr wrap="none" rtlCol="0">
            <a:spAutoFit/>
          </a:bodyPr>
          <a:lstStyle/>
          <a:p>
            <a:endParaRPr lang="en-US" dirty="0">
              <a:solidFill>
                <a:srgbClr val="C00000"/>
              </a:solidFill>
            </a:endParaRPr>
          </a:p>
        </p:txBody>
      </p:sp>
    </p:spTree>
    <p:extLst>
      <p:ext uri="{BB962C8B-B14F-4D97-AF65-F5344CB8AC3E}">
        <p14:creationId xmlns:p14="http://schemas.microsoft.com/office/powerpoint/2010/main" val="60512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 calcmode="lin" valueType="num">
                                      <p:cBhvr additive="base">
                                        <p:cTn id="3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 calcmode="lin" valueType="num">
                                      <p:cBhvr additive="base">
                                        <p:cTn id="4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1077" y="1531865"/>
            <a:ext cx="342900" cy="1000125"/>
          </a:xfrm>
          <a:prstGeom prst="rect">
            <a:avLst/>
          </a:prstGeom>
        </p:spPr>
      </p:pic>
      <p:cxnSp>
        <p:nvCxnSpPr>
          <p:cNvPr id="4" name="Straight Arrow Connector 3"/>
          <p:cNvCxnSpPr/>
          <p:nvPr/>
        </p:nvCxnSpPr>
        <p:spPr>
          <a:xfrm>
            <a:off x="1956742" y="2531991"/>
            <a:ext cx="64225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555456" y="2531991"/>
            <a:ext cx="772886" cy="217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328342" y="2553762"/>
            <a:ext cx="7728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673345" y="1866436"/>
            <a:ext cx="64225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272059" y="1866436"/>
            <a:ext cx="772886" cy="217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044945" y="1888207"/>
            <a:ext cx="7728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673345" y="2542876"/>
            <a:ext cx="64225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308389" y="2541351"/>
            <a:ext cx="772886" cy="217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081275" y="2563122"/>
            <a:ext cx="7728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a:stretch>
            <a:fillRect/>
          </a:stretch>
        </p:blipFill>
        <p:spPr>
          <a:xfrm>
            <a:off x="6402688" y="866310"/>
            <a:ext cx="342900" cy="1000125"/>
          </a:xfrm>
          <a:prstGeom prst="rect">
            <a:avLst/>
          </a:prstGeom>
        </p:spPr>
      </p:pic>
      <p:cxnSp>
        <p:nvCxnSpPr>
          <p:cNvPr id="17" name="Straight Connector 16"/>
          <p:cNvCxnSpPr>
            <a:stCxn id="15" idx="2"/>
          </p:cNvCxnSpPr>
          <p:nvPr/>
        </p:nvCxnSpPr>
        <p:spPr>
          <a:xfrm>
            <a:off x="6574138" y="1866435"/>
            <a:ext cx="0" cy="707572"/>
          </a:xfrm>
          <a:prstGeom prst="line">
            <a:avLst/>
          </a:prstGeom>
          <a:ln w="28575">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944" y="1983946"/>
            <a:ext cx="1585690" cy="461665"/>
          </a:xfrm>
          <a:prstGeom prst="rect">
            <a:avLst/>
          </a:prstGeom>
          <a:noFill/>
        </p:spPr>
        <p:txBody>
          <a:bodyPr wrap="none" rtlCol="0">
            <a:spAutoFit/>
          </a:bodyPr>
          <a:lstStyle/>
          <a:p>
            <a:r>
              <a:rPr lang="en-US" sz="2400" dirty="0" smtClean="0">
                <a:latin typeface="Symbol" panose="05050102010706020507" pitchFamily="18" charset="2"/>
                <a:cs typeface="Arial" panose="020B0604020202020204" pitchFamily="34" charset="0"/>
              </a:rPr>
              <a:t>p,(</a:t>
            </a:r>
            <a:r>
              <a:rPr lang="en-US" sz="2400" dirty="0" err="1" smtClean="0">
                <a:latin typeface="Symbol" panose="05050102010706020507" pitchFamily="18" charset="2"/>
                <a:cs typeface="Arial" panose="020B0604020202020204" pitchFamily="34" charset="0"/>
              </a:rPr>
              <a:t>r,w,s</a:t>
            </a:r>
            <a:r>
              <a:rPr lang="en-US" sz="2400" dirty="0" smtClean="0">
                <a:latin typeface="Symbol" panose="05050102010706020507" pitchFamily="18" charset="2"/>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
        <p:nvSpPr>
          <p:cNvPr id="19" name="TextBox 18"/>
          <p:cNvSpPr txBox="1"/>
          <p:nvPr/>
        </p:nvSpPr>
        <p:spPr>
          <a:xfrm>
            <a:off x="4612898" y="1989232"/>
            <a:ext cx="425116" cy="584775"/>
          </a:xfrm>
          <a:prstGeom prst="rect">
            <a:avLst/>
          </a:prstGeom>
          <a:noFill/>
        </p:spPr>
        <p:txBody>
          <a:bodyPr wrap="none" rtlCol="0">
            <a:spAutoFit/>
          </a:bodyPr>
          <a:lstStyle/>
          <a:p>
            <a:r>
              <a:rPr lang="en-US" sz="3200" dirty="0" smtClean="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
        <p:nvSpPr>
          <p:cNvPr id="20" name="TextBox 19"/>
          <p:cNvSpPr txBox="1"/>
          <p:nvPr/>
        </p:nvSpPr>
        <p:spPr>
          <a:xfrm>
            <a:off x="8240604" y="1989232"/>
            <a:ext cx="1473480" cy="584775"/>
          </a:xfrm>
          <a:prstGeom prst="rect">
            <a:avLst/>
          </a:prstGeom>
          <a:noFill/>
        </p:spPr>
        <p:txBody>
          <a:bodyPr wrap="none" rtlCol="0">
            <a:spAutoFit/>
          </a:bodyPr>
          <a:lstStyle/>
          <a:p>
            <a:r>
              <a:rPr lang="en-US" sz="3200" dirty="0" smtClean="0">
                <a:latin typeface="Arial" panose="020B0604020202020204" pitchFamily="34" charset="0"/>
                <a:cs typeface="Arial" panose="020B0604020202020204" pitchFamily="34" charset="0"/>
              </a:rPr>
              <a:t>  +  </a:t>
            </a:r>
            <a:r>
              <a:rPr lang="en-US" sz="2400" dirty="0" smtClean="0">
                <a:latin typeface="Arial" panose="020B0604020202020204" pitchFamily="34" charset="0"/>
                <a:cs typeface="Arial" panose="020B0604020202020204" pitchFamily="34" charset="0"/>
                <a:sym typeface="Symbol" panose="05050102010706020507" pitchFamily="18" charset="2"/>
              </a:rPr>
              <a:t>  </a:t>
            </a:r>
            <a:endParaRPr lang="en-US" sz="2400" dirty="0">
              <a:latin typeface="Arial" panose="020B0604020202020204" pitchFamily="34" charset="0"/>
              <a:cs typeface="Arial" panose="020B0604020202020204" pitchFamily="34" charset="0"/>
            </a:endParaRPr>
          </a:p>
        </p:txBody>
      </p:sp>
      <p:sp>
        <p:nvSpPr>
          <p:cNvPr id="21" name="TextBox 20"/>
          <p:cNvSpPr txBox="1"/>
          <p:nvPr/>
        </p:nvSpPr>
        <p:spPr>
          <a:xfrm>
            <a:off x="3119818" y="1496482"/>
            <a:ext cx="1202573"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J</a:t>
            </a:r>
            <a:r>
              <a:rPr lang="en-US" sz="2400" baseline="-25000" dirty="0" smtClean="0">
                <a:latin typeface="Arial" panose="020B0604020202020204" pitchFamily="34" charset="0"/>
                <a:cs typeface="Arial" panose="020B0604020202020204" pitchFamily="34" charset="0"/>
              </a:rPr>
              <a:t>5</a:t>
            </a:r>
            <a:r>
              <a:rPr lang="en-US" sz="2400" baseline="30000" dirty="0" smtClean="0">
                <a:latin typeface="Arial" panose="020B0604020202020204" pitchFamily="34" charset="0"/>
                <a:cs typeface="Arial" panose="020B0604020202020204" pitchFamily="34" charset="0"/>
              </a:rPr>
              <a:t>0</a:t>
            </a:r>
            <a:r>
              <a:rPr lang="en-US" sz="2400" dirty="0" smtClean="0">
                <a:latin typeface="Arial" panose="020B0604020202020204" pitchFamily="34" charset="0"/>
                <a:cs typeface="Arial" panose="020B0604020202020204" pitchFamily="34" charset="0"/>
              </a:rPr>
              <a:t>, J</a:t>
            </a:r>
            <a:r>
              <a:rPr lang="en-US" sz="2400" baseline="-25000" dirty="0" smtClean="0">
                <a:latin typeface="Arial" panose="020B0604020202020204" pitchFamily="34" charset="0"/>
                <a:cs typeface="Arial" panose="020B0604020202020204" pitchFamily="34" charset="0"/>
              </a:rPr>
              <a:t>5</a:t>
            </a:r>
            <a:r>
              <a:rPr lang="en-US" sz="2400" baseline="30000" dirty="0" smtClean="0">
                <a:latin typeface="Arial" panose="020B0604020202020204" pitchFamily="34" charset="0"/>
                <a:cs typeface="Arial" panose="020B0604020202020204" pitchFamily="34" charset="0"/>
                <a:sym typeface="Symbol" panose="05050102010706020507" pitchFamily="18" charset="2"/>
              </a:rPr>
              <a:t>a</a:t>
            </a: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23" name="TextBox 22"/>
          <p:cNvSpPr txBox="1"/>
          <p:nvPr/>
        </p:nvSpPr>
        <p:spPr>
          <a:xfrm>
            <a:off x="2887795" y="2782476"/>
            <a:ext cx="806631" cy="461665"/>
          </a:xfrm>
          <a:prstGeom prst="rect">
            <a:avLst/>
          </a:prstGeom>
          <a:noFill/>
        </p:spPr>
        <p:txBody>
          <a:bodyPr wrap="none" rtlCol="0">
            <a:spAutoFit/>
          </a:bodyPr>
          <a:lstStyle/>
          <a:p>
            <a:r>
              <a:rPr lang="en-US" sz="2400" dirty="0" smtClean="0">
                <a:solidFill>
                  <a:srgbClr val="0070C0"/>
                </a:solidFill>
                <a:latin typeface="Arial" panose="020B0604020202020204" pitchFamily="34" charset="0"/>
                <a:cs typeface="Arial" panose="020B0604020202020204" pitchFamily="34" charset="0"/>
              </a:rPr>
              <a:t>“LO”</a:t>
            </a:r>
            <a:endParaRPr lang="en-US" sz="2400" dirty="0">
              <a:solidFill>
                <a:srgbClr val="0070C0"/>
              </a:solidFill>
              <a:latin typeface="Arial" panose="020B0604020202020204" pitchFamily="34" charset="0"/>
              <a:cs typeface="Arial" panose="020B0604020202020204" pitchFamily="34" charset="0"/>
            </a:endParaRPr>
          </a:p>
        </p:txBody>
      </p:sp>
      <p:sp>
        <p:nvSpPr>
          <p:cNvPr id="24" name="TextBox 23"/>
          <p:cNvSpPr txBox="1"/>
          <p:nvPr/>
        </p:nvSpPr>
        <p:spPr>
          <a:xfrm>
            <a:off x="5775087" y="2693861"/>
            <a:ext cx="2400016" cy="461665"/>
          </a:xfrm>
          <a:prstGeom prst="rect">
            <a:avLst/>
          </a:prstGeom>
          <a:noFill/>
        </p:spPr>
        <p:txBody>
          <a:bodyPr wrap="none" rtlCol="0">
            <a:spAutoFit/>
          </a:bodyPr>
          <a:lstStyle/>
          <a:p>
            <a:r>
              <a:rPr lang="en-US" sz="2400" dirty="0" smtClean="0">
                <a:solidFill>
                  <a:srgbClr val="0070C0"/>
                </a:solidFill>
                <a:latin typeface="Arial" panose="020B0604020202020204" pitchFamily="34" charset="0"/>
                <a:cs typeface="Arial" panose="020B0604020202020204" pitchFamily="34" charset="0"/>
              </a:rPr>
              <a:t>“</a:t>
            </a:r>
            <a:r>
              <a:rPr lang="en-US" sz="2400" dirty="0" err="1" smtClean="0">
                <a:solidFill>
                  <a:srgbClr val="0070C0"/>
                </a:solidFill>
                <a:latin typeface="Arial" panose="020B0604020202020204" pitchFamily="34" charset="0"/>
                <a:cs typeface="Arial" panose="020B0604020202020204" pitchFamily="34" charset="0"/>
              </a:rPr>
              <a:t>N</a:t>
            </a:r>
            <a:r>
              <a:rPr lang="en-US" sz="2400" baseline="30000" dirty="0" err="1" smtClean="0">
                <a:solidFill>
                  <a:srgbClr val="0070C0"/>
                </a:solidFill>
                <a:latin typeface="Arial" panose="020B0604020202020204" pitchFamily="34" charset="0"/>
                <a:cs typeface="Arial" panose="020B0604020202020204" pitchFamily="34" charset="0"/>
              </a:rPr>
              <a:t>n</a:t>
            </a:r>
            <a:r>
              <a:rPr lang="en-US" sz="2400" dirty="0" err="1" smtClean="0">
                <a:solidFill>
                  <a:srgbClr val="0070C0"/>
                </a:solidFill>
                <a:latin typeface="Arial" panose="020B0604020202020204" pitchFamily="34" charset="0"/>
                <a:cs typeface="Arial" panose="020B0604020202020204" pitchFamily="34" charset="0"/>
              </a:rPr>
              <a:t>LO</a:t>
            </a:r>
            <a:r>
              <a:rPr lang="en-US" sz="2400" dirty="0" smtClean="0">
                <a:solidFill>
                  <a:srgbClr val="0070C0"/>
                </a:solidFill>
                <a:latin typeface="Arial" panose="020B0604020202020204" pitchFamily="34" charset="0"/>
                <a:cs typeface="Arial" panose="020B0604020202020204" pitchFamily="34" charset="0"/>
              </a:rPr>
              <a:t>”, n=1,2…</a:t>
            </a:r>
            <a:endParaRPr lang="en-US" sz="2400" dirty="0">
              <a:solidFill>
                <a:srgbClr val="0070C0"/>
              </a:solidFill>
              <a:latin typeface="Arial" panose="020B0604020202020204" pitchFamily="34" charset="0"/>
              <a:cs typeface="Arial" panose="020B0604020202020204" pitchFamily="34" charset="0"/>
            </a:endParaRPr>
          </a:p>
        </p:txBody>
      </p:sp>
      <p:sp>
        <p:nvSpPr>
          <p:cNvPr id="5" name="TextBox 4"/>
          <p:cNvSpPr txBox="1"/>
          <p:nvPr/>
        </p:nvSpPr>
        <p:spPr>
          <a:xfrm>
            <a:off x="2181041" y="942446"/>
            <a:ext cx="1273105" cy="369332"/>
          </a:xfrm>
          <a:prstGeom prst="rect">
            <a:avLst/>
          </a:prstGeom>
          <a:solidFill>
            <a:schemeClr val="accent3">
              <a:lumMod val="20000"/>
              <a:lumOff val="80000"/>
            </a:schemeClr>
          </a:solidFill>
          <a:ln>
            <a:noFill/>
          </a:ln>
          <a:effectLst/>
          <a:scene3d>
            <a:camera prst="orthographicFront">
              <a:rot lat="0" lon="0" rev="0"/>
            </a:camera>
            <a:lightRig rig="chilly" dir="t">
              <a:rot lat="0" lon="0" rev="18480000"/>
            </a:lightRig>
          </a:scene3d>
          <a:sp3d prstMaterial="clear">
            <a:bevelT h="63500"/>
          </a:sp3d>
        </p:spPr>
        <p:txBody>
          <a:bodyPr wrap="none" rtlCol="0">
            <a:spAutoFit/>
          </a:bodyPr>
          <a:lstStyle/>
          <a:p>
            <a:r>
              <a:rPr lang="en-US" dirty="0" smtClean="0"/>
              <a:t>“Soft” pion </a:t>
            </a:r>
            <a:endParaRPr lang="en-US" dirty="0"/>
          </a:p>
        </p:txBody>
      </p:sp>
      <p:sp>
        <p:nvSpPr>
          <p:cNvPr id="25" name="TextBox 24"/>
          <p:cNvSpPr txBox="1"/>
          <p:nvPr/>
        </p:nvSpPr>
        <p:spPr>
          <a:xfrm>
            <a:off x="4161712" y="915485"/>
            <a:ext cx="1351717" cy="369332"/>
          </a:xfrm>
          <a:prstGeom prst="rect">
            <a:avLst/>
          </a:prstGeom>
          <a:solidFill>
            <a:schemeClr val="accent3">
              <a:lumMod val="20000"/>
              <a:lumOff val="80000"/>
            </a:schemeClr>
          </a:solidFill>
          <a:ln>
            <a:noFill/>
          </a:ln>
          <a:effectLst/>
          <a:scene3d>
            <a:camera prst="orthographicFront">
              <a:rot lat="0" lon="0" rev="0"/>
            </a:camera>
            <a:lightRig rig="chilly" dir="t">
              <a:rot lat="0" lon="0" rev="18480000"/>
            </a:lightRig>
          </a:scene3d>
          <a:sp3d prstMaterial="clear">
            <a:bevelT h="63500"/>
          </a:sp3d>
        </p:spPr>
        <p:txBody>
          <a:bodyPr wrap="none" rtlCol="0">
            <a:spAutoFit/>
          </a:bodyPr>
          <a:lstStyle/>
          <a:p>
            <a:r>
              <a:rPr lang="en-US" dirty="0" smtClean="0"/>
              <a:t>“Hard” pion </a:t>
            </a:r>
            <a:endParaRPr lang="en-US" dirty="0"/>
          </a:p>
        </p:txBody>
      </p:sp>
      <p:sp>
        <p:nvSpPr>
          <p:cNvPr id="29" name="TextBox 28"/>
          <p:cNvSpPr txBox="1"/>
          <p:nvPr/>
        </p:nvSpPr>
        <p:spPr>
          <a:xfrm>
            <a:off x="2181041" y="3472769"/>
            <a:ext cx="550151"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J</a:t>
            </a:r>
            <a:r>
              <a:rPr lang="en-US" sz="2000" baseline="-25000" dirty="0" smtClean="0">
                <a:latin typeface="Arial" panose="020B0604020202020204" pitchFamily="34" charset="0"/>
                <a:cs typeface="Arial" panose="020B0604020202020204" pitchFamily="34" charset="0"/>
              </a:rPr>
              <a:t>5</a:t>
            </a:r>
            <a:r>
              <a:rPr lang="en-US" sz="2000" baseline="30000" dirty="0" smtClean="0">
                <a:latin typeface="Arial" panose="020B0604020202020204" pitchFamily="34" charset="0"/>
                <a:cs typeface="Arial" panose="020B0604020202020204" pitchFamily="34" charset="0"/>
              </a:rPr>
              <a:t>0 </a:t>
            </a:r>
            <a:endParaRPr lang="en-US" sz="2000" dirty="0">
              <a:latin typeface="Arial" panose="020B0604020202020204" pitchFamily="34" charset="0"/>
              <a:cs typeface="Arial" panose="020B0604020202020204" pitchFamily="34" charset="0"/>
            </a:endParaRPr>
          </a:p>
        </p:txBody>
      </p:sp>
      <p:sp>
        <p:nvSpPr>
          <p:cNvPr id="30" name="TextBox 29"/>
          <p:cNvSpPr txBox="1"/>
          <p:nvPr/>
        </p:nvSpPr>
        <p:spPr>
          <a:xfrm>
            <a:off x="2174725" y="4161228"/>
            <a:ext cx="502061"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J</a:t>
            </a:r>
            <a:r>
              <a:rPr lang="en-US" sz="2000" baseline="-25000" dirty="0" smtClean="0">
                <a:latin typeface="Arial" panose="020B0604020202020204" pitchFamily="34" charset="0"/>
                <a:cs typeface="Arial" panose="020B0604020202020204" pitchFamily="34" charset="0"/>
              </a:rPr>
              <a:t>5</a:t>
            </a:r>
            <a:r>
              <a:rPr lang="en-US" sz="2000" baseline="30000" dirty="0" smtClean="0">
                <a:latin typeface="Arial" panose="020B0604020202020204" pitchFamily="34" charset="0"/>
                <a:cs typeface="Arial" panose="020B0604020202020204" pitchFamily="34" charset="0"/>
              </a:rPr>
              <a:t>a</a:t>
            </a:r>
            <a:endParaRPr lang="en-US" sz="2000" dirty="0">
              <a:latin typeface="Arial" panose="020B0604020202020204" pitchFamily="34" charset="0"/>
              <a:cs typeface="Arial" panose="020B0604020202020204" pitchFamily="34" charset="0"/>
            </a:endParaRPr>
          </a:p>
        </p:txBody>
      </p:sp>
      <p:sp>
        <p:nvSpPr>
          <p:cNvPr id="34" name="TextBox 33"/>
          <p:cNvSpPr txBox="1"/>
          <p:nvPr/>
        </p:nvSpPr>
        <p:spPr>
          <a:xfrm>
            <a:off x="3097854" y="3484054"/>
            <a:ext cx="7547644" cy="707886"/>
          </a:xfrm>
          <a:prstGeom prst="rect">
            <a:avLst/>
          </a:prstGeom>
          <a:noFill/>
        </p:spPr>
        <p:txBody>
          <a:bodyPr wrap="none" rtlCol="0">
            <a:spAutoFit/>
          </a:bodyPr>
          <a:lstStyle/>
          <a:p>
            <a:r>
              <a:rPr lang="en-US" sz="2000" dirty="0">
                <a:solidFill>
                  <a:srgbClr val="0070C0"/>
                </a:solidFill>
              </a:rPr>
              <a:t>n</a:t>
            </a:r>
            <a:r>
              <a:rPr lang="en-US" sz="2000" dirty="0" smtClean="0">
                <a:solidFill>
                  <a:srgbClr val="0070C0"/>
                </a:solidFill>
              </a:rPr>
              <a:t>=1</a:t>
            </a:r>
            <a:r>
              <a:rPr lang="en-US" sz="2000" dirty="0" smtClean="0">
                <a:solidFill>
                  <a:srgbClr val="FF0000"/>
                </a:solidFill>
              </a:rPr>
              <a:t>  </a:t>
            </a:r>
            <a:r>
              <a:rPr lang="en-US" sz="2000" dirty="0" smtClean="0"/>
              <a:t>  NLO:    Soft </a:t>
            </a:r>
            <a:r>
              <a:rPr lang="en-US" sz="2000" dirty="0" err="1" smtClean="0"/>
              <a:t>pions</a:t>
            </a:r>
            <a:r>
              <a:rPr lang="en-US" sz="2000" dirty="0" smtClean="0"/>
              <a:t> dominant, higher-order corrections suppressed</a:t>
            </a:r>
          </a:p>
          <a:p>
            <a:r>
              <a:rPr lang="en-US" sz="2000" dirty="0"/>
              <a:t> </a:t>
            </a:r>
            <a:r>
              <a:rPr lang="en-US" sz="2000" dirty="0" smtClean="0"/>
              <a:t>                       (Applies also to magnetic dipole (M1) operator)</a:t>
            </a:r>
            <a:endParaRPr lang="en-US" sz="2000" dirty="0"/>
          </a:p>
        </p:txBody>
      </p:sp>
      <p:sp>
        <p:nvSpPr>
          <p:cNvPr id="35" name="TextBox 34"/>
          <p:cNvSpPr txBox="1"/>
          <p:nvPr/>
        </p:nvSpPr>
        <p:spPr>
          <a:xfrm>
            <a:off x="3128110" y="4161228"/>
            <a:ext cx="8997912" cy="1384995"/>
          </a:xfrm>
          <a:prstGeom prst="rect">
            <a:avLst/>
          </a:prstGeom>
          <a:noFill/>
        </p:spPr>
        <p:txBody>
          <a:bodyPr wrap="none" rtlCol="0">
            <a:spAutoFit/>
          </a:bodyPr>
          <a:lstStyle/>
          <a:p>
            <a:r>
              <a:rPr lang="en-US" sz="2000" dirty="0">
                <a:solidFill>
                  <a:srgbClr val="0070C0"/>
                </a:solidFill>
              </a:rPr>
              <a:t>n</a:t>
            </a:r>
            <a:r>
              <a:rPr lang="en-US" sz="2000" dirty="0" smtClean="0">
                <a:solidFill>
                  <a:srgbClr val="0070C0"/>
                </a:solidFill>
              </a:rPr>
              <a:t>=3</a:t>
            </a:r>
            <a:r>
              <a:rPr lang="en-US" sz="2000" dirty="0" smtClean="0"/>
              <a:t>    N</a:t>
            </a:r>
            <a:r>
              <a:rPr lang="en-US" sz="2000" baseline="30000" dirty="0" smtClean="0"/>
              <a:t>3</a:t>
            </a:r>
            <a:r>
              <a:rPr lang="en-US" sz="2000" dirty="0" smtClean="0"/>
              <a:t>LO:  Soft </a:t>
            </a:r>
            <a:r>
              <a:rPr lang="en-US" sz="2000" dirty="0" err="1" smtClean="0"/>
              <a:t>pions</a:t>
            </a:r>
            <a:r>
              <a:rPr lang="en-US" sz="2000" dirty="0" smtClean="0"/>
              <a:t> are </a:t>
            </a:r>
            <a:r>
              <a:rPr lang="en-US" sz="2000" dirty="0" err="1" smtClean="0"/>
              <a:t>suppressd</a:t>
            </a:r>
            <a:r>
              <a:rPr lang="en-US" sz="2000" dirty="0" smtClean="0"/>
              <a:t> or chiral-filtered out.</a:t>
            </a:r>
          </a:p>
          <a:p>
            <a:r>
              <a:rPr lang="en-US" sz="2000" dirty="0" smtClean="0"/>
              <a:t>Hence  </a:t>
            </a:r>
            <a:r>
              <a:rPr lang="en-US" sz="2000" dirty="0"/>
              <a:t>“hard pion” + vector mesons </a:t>
            </a:r>
            <a:r>
              <a:rPr lang="en-US" sz="2000" dirty="0" smtClean="0">
                <a:latin typeface="Symbol" panose="05050102010706020507" pitchFamily="18" charset="2"/>
              </a:rPr>
              <a:t>r, w, </a:t>
            </a:r>
            <a:r>
              <a:rPr lang="en-US" sz="2000" dirty="0" smtClean="0"/>
              <a:t>a</a:t>
            </a:r>
            <a:r>
              <a:rPr lang="en-US" sz="2000" baseline="-25000" dirty="0" smtClean="0"/>
              <a:t>1</a:t>
            </a:r>
            <a:r>
              <a:rPr lang="en-US" sz="2000" dirty="0" smtClean="0"/>
              <a:t> &amp; </a:t>
            </a:r>
            <a:r>
              <a:rPr lang="en-US" sz="2000" dirty="0">
                <a:cs typeface="Arial" panose="020B0604020202020204" pitchFamily="34" charset="0"/>
              </a:rPr>
              <a:t>infinite </a:t>
            </a:r>
            <a:r>
              <a:rPr lang="en-US" sz="2000" dirty="0" smtClean="0">
                <a:cs typeface="Arial" panose="020B0604020202020204" pitchFamily="34" charset="0"/>
              </a:rPr>
              <a:t>tower…must all enter at n&gt; 3. </a:t>
            </a:r>
          </a:p>
          <a:p>
            <a:r>
              <a:rPr lang="en-US" sz="2400" b="1" dirty="0" smtClean="0">
                <a:cs typeface="Arial" panose="020B0604020202020204" pitchFamily="34" charset="0"/>
                <a:sym typeface="Symbol" panose="05050102010706020507" pitchFamily="18" charset="2"/>
              </a:rPr>
              <a:t> </a:t>
            </a:r>
            <a:r>
              <a:rPr lang="en-US" sz="2000" dirty="0" smtClean="0">
                <a:cs typeface="Arial" panose="020B0604020202020204" pitchFamily="34" charset="0"/>
              </a:rPr>
              <a:t>Chiral power expansion with </a:t>
            </a:r>
            <a:r>
              <a:rPr lang="en-US" sz="2000" dirty="0" err="1" smtClean="0">
                <a:cs typeface="Arial" panose="020B0604020202020204" pitchFamily="34" charset="0"/>
              </a:rPr>
              <a:t>pions</a:t>
            </a:r>
            <a:r>
              <a:rPr lang="en-US" sz="2000" dirty="0" smtClean="0">
                <a:cs typeface="Arial" panose="020B0604020202020204" pitchFamily="34" charset="0"/>
              </a:rPr>
              <a:t> only loses its predictive power!</a:t>
            </a:r>
          </a:p>
          <a:p>
            <a:r>
              <a:rPr lang="en-US" sz="2000" dirty="0">
                <a:cs typeface="Arial" panose="020B0604020202020204" pitchFamily="34" charset="0"/>
              </a:rPr>
              <a:t> </a:t>
            </a:r>
            <a:r>
              <a:rPr lang="en-US" sz="2000" dirty="0" smtClean="0">
                <a:cs typeface="Arial" panose="020B0604020202020204" pitchFamily="34" charset="0"/>
              </a:rPr>
              <a:t>                   (Applies also to electric charge ope</a:t>
            </a:r>
            <a:r>
              <a:rPr lang="en-US" dirty="0" smtClean="0">
                <a:cs typeface="Arial" panose="020B0604020202020204" pitchFamily="34" charset="0"/>
              </a:rPr>
              <a:t>rator</a:t>
            </a:r>
            <a:r>
              <a:rPr lang="en-US" sz="2000" dirty="0" smtClean="0">
                <a:cs typeface="Arial" panose="020B0604020202020204" pitchFamily="34" charset="0"/>
              </a:rPr>
              <a:t>)</a:t>
            </a:r>
            <a:endParaRPr lang="en-US" sz="2000" dirty="0">
              <a:cs typeface="Arial" panose="020B0604020202020204" pitchFamily="34" charset="0"/>
            </a:endParaRPr>
          </a:p>
        </p:txBody>
      </p:sp>
      <p:cxnSp>
        <p:nvCxnSpPr>
          <p:cNvPr id="37" name="Straight Arrow Connector 36"/>
          <p:cNvCxnSpPr/>
          <p:nvPr/>
        </p:nvCxnSpPr>
        <p:spPr>
          <a:xfrm>
            <a:off x="3243977" y="1311778"/>
            <a:ext cx="108101" cy="2200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3924684" y="1284817"/>
            <a:ext cx="237028" cy="2137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9285921" y="1600690"/>
            <a:ext cx="3125970" cy="369332"/>
          </a:xfrm>
          <a:prstGeom prst="rect">
            <a:avLst/>
          </a:prstGeom>
          <a:noFill/>
        </p:spPr>
        <p:txBody>
          <a:bodyPr wrap="square" rtlCol="0">
            <a:spAutoFit/>
          </a:bodyPr>
          <a:lstStyle/>
          <a:p>
            <a:r>
              <a:rPr lang="en-US" dirty="0" smtClean="0">
                <a:solidFill>
                  <a:srgbClr val="C00000"/>
                </a:solidFill>
                <a:latin typeface="Arial" panose="020B0604020202020204" pitchFamily="34" charset="0"/>
                <a:cs typeface="Arial" panose="020B0604020202020204" pitchFamily="34" charset="0"/>
              </a:rPr>
              <a:t>Tae-Sun Park et al 1993</a:t>
            </a:r>
            <a:endParaRPr lang="en-US" dirty="0">
              <a:solidFill>
                <a:srgbClr val="C00000"/>
              </a:solidFill>
              <a:latin typeface="Arial" panose="020B0604020202020204" pitchFamily="34" charset="0"/>
              <a:cs typeface="Arial" panose="020B0604020202020204" pitchFamily="34" charset="0"/>
            </a:endParaRPr>
          </a:p>
        </p:txBody>
      </p:sp>
      <p:sp>
        <p:nvSpPr>
          <p:cNvPr id="36" name="TextBox 35"/>
          <p:cNvSpPr txBox="1"/>
          <p:nvPr/>
        </p:nvSpPr>
        <p:spPr>
          <a:xfrm>
            <a:off x="6614491" y="760205"/>
            <a:ext cx="570990"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J</a:t>
            </a:r>
            <a:r>
              <a:rPr lang="en-US" sz="2400" baseline="-25000" dirty="0" smtClean="0">
                <a:latin typeface="Arial" panose="020B0604020202020204" pitchFamily="34" charset="0"/>
                <a:cs typeface="Arial" panose="020B0604020202020204" pitchFamily="34" charset="0"/>
              </a:rPr>
              <a:t>5</a:t>
            </a:r>
            <a:r>
              <a:rPr lang="en-US" sz="2400" baseline="30000" dirty="0" smtClean="0">
                <a:latin typeface="Symbol" panose="05050102010706020507" pitchFamily="18" charset="2"/>
                <a:cs typeface="Arial" panose="020B0604020202020204" pitchFamily="34" charset="0"/>
              </a:rPr>
              <a:t>m</a:t>
            </a:r>
            <a:endParaRPr lang="en-US" sz="2400" dirty="0">
              <a:latin typeface="Arial" panose="020B0604020202020204" pitchFamily="34" charset="0"/>
              <a:cs typeface="Arial" panose="020B0604020202020204" pitchFamily="34" charset="0"/>
            </a:endParaRPr>
          </a:p>
        </p:txBody>
      </p:sp>
      <p:sp>
        <p:nvSpPr>
          <p:cNvPr id="7" name="Right Arrow 6"/>
          <p:cNvSpPr/>
          <p:nvPr/>
        </p:nvSpPr>
        <p:spPr>
          <a:xfrm>
            <a:off x="4695350" y="5755090"/>
            <a:ext cx="359122" cy="3518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666548" y="5700176"/>
            <a:ext cx="6119752" cy="461665"/>
          </a:xfrm>
          <a:prstGeom prst="rect">
            <a:avLst/>
          </a:prstGeom>
          <a:noFill/>
        </p:spPr>
        <p:txBody>
          <a:bodyPr wrap="none" rtlCol="0">
            <a:spAutoFit/>
          </a:bodyPr>
          <a:lstStyle/>
          <a:p>
            <a:r>
              <a:rPr lang="en-US" sz="2400" dirty="0" smtClean="0">
                <a:solidFill>
                  <a:srgbClr val="FF0000"/>
                </a:solidFill>
              </a:rPr>
              <a:t>Soft </a:t>
            </a:r>
            <a:r>
              <a:rPr lang="en-US" sz="2400" dirty="0" smtClean="0">
                <a:solidFill>
                  <a:srgbClr val="FF0000"/>
                </a:solidFill>
                <a:latin typeface="Symbol" panose="05050102010706020507" pitchFamily="18" charset="2"/>
              </a:rPr>
              <a:t>p </a:t>
            </a:r>
            <a:r>
              <a:rPr lang="en-US" sz="2400" dirty="0" smtClean="0">
                <a:solidFill>
                  <a:srgbClr val="FF0000"/>
                </a:solidFill>
              </a:rPr>
              <a:t>theorem             “Chiral filter mechanism”</a:t>
            </a:r>
            <a:endParaRPr lang="en-US" sz="2400" dirty="0">
              <a:solidFill>
                <a:srgbClr val="FF0000"/>
              </a:solidFill>
            </a:endParaRPr>
          </a:p>
        </p:txBody>
      </p:sp>
      <p:sp>
        <p:nvSpPr>
          <p:cNvPr id="33" name="TextBox 32"/>
          <p:cNvSpPr txBox="1"/>
          <p:nvPr/>
        </p:nvSpPr>
        <p:spPr>
          <a:xfrm>
            <a:off x="634625" y="148063"/>
            <a:ext cx="10077439" cy="523220"/>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rPr>
              <a:t>Response Function: Soft Theorems For </a:t>
            </a:r>
            <a:r>
              <a:rPr lang="en-US" sz="2800" dirty="0" smtClean="0">
                <a:solidFill>
                  <a:srgbClr val="FF0000"/>
                </a:solidFill>
                <a:effectLst>
                  <a:outerShdw blurRad="38100" dist="38100" dir="2700000" algn="tl">
                    <a:srgbClr val="000000">
                      <a:alpha val="43137"/>
                    </a:srgbClr>
                  </a:outerShdw>
                </a:effectLst>
                <a:latin typeface="Symbol" panose="05050102010706020507" pitchFamily="18" charset="2"/>
              </a:rPr>
              <a:t>p </a:t>
            </a:r>
            <a:r>
              <a:rPr lang="en-US" sz="2800" dirty="0" smtClean="0">
                <a:solidFill>
                  <a:srgbClr val="FF0000"/>
                </a:solidFill>
                <a:effectLst>
                  <a:outerShdw blurRad="38100" dist="38100" dir="2700000" algn="tl">
                    <a:srgbClr val="000000">
                      <a:alpha val="43137"/>
                    </a:srgbClr>
                  </a:outerShdw>
                </a:effectLst>
              </a:rPr>
              <a:t> (also photon, graviton </a:t>
            </a:r>
            <a:r>
              <a:rPr lang="en-US" sz="2800" dirty="0" err="1" smtClean="0">
                <a:solidFill>
                  <a:srgbClr val="FF0000"/>
                </a:solidFill>
                <a:effectLst>
                  <a:outerShdw blurRad="38100" dist="38100" dir="2700000" algn="tl">
                    <a:srgbClr val="000000">
                      <a:alpha val="43137"/>
                    </a:srgbClr>
                  </a:outerShdw>
                </a:effectLst>
              </a:rPr>
              <a:t>etc</a:t>
            </a:r>
            <a:r>
              <a:rPr lang="en-US" sz="2800" dirty="0" smtClean="0">
                <a:solidFill>
                  <a:srgbClr val="FF0000"/>
                </a:solidFill>
                <a:effectLst>
                  <a:outerShdw blurRad="38100" dist="38100" dir="2700000" algn="tl">
                    <a:srgbClr val="000000">
                      <a:alpha val="43137"/>
                    </a:srgbClr>
                  </a:outerShdw>
                </a:effectLst>
              </a:rPr>
              <a:t>)</a:t>
            </a:r>
            <a:endParaRPr lang="en-US" sz="2800" dirty="0">
              <a:solidFill>
                <a:srgbClr val="FF0000"/>
              </a:solidFill>
              <a:effectLst>
                <a:outerShdw blurRad="38100" dist="38100" dir="2700000" algn="tl">
                  <a:srgbClr val="000000">
                    <a:alpha val="43137"/>
                  </a:srgbClr>
                </a:outerShdw>
              </a:effectLst>
            </a:endParaRPr>
          </a:p>
        </p:txBody>
      </p:sp>
      <p:sp>
        <p:nvSpPr>
          <p:cNvPr id="38" name="TextBox 37"/>
          <p:cNvSpPr txBox="1"/>
          <p:nvPr/>
        </p:nvSpPr>
        <p:spPr>
          <a:xfrm>
            <a:off x="5962071" y="6161841"/>
            <a:ext cx="2922275" cy="646331"/>
          </a:xfrm>
          <a:prstGeom prst="rect">
            <a:avLst/>
          </a:prstGeom>
          <a:noFill/>
        </p:spPr>
        <p:txBody>
          <a:bodyPr wrap="none" rtlCol="0">
            <a:spAutoFit/>
          </a:bodyPr>
          <a:lstStyle/>
          <a:p>
            <a:r>
              <a:rPr lang="en-US" dirty="0" err="1" smtClean="0">
                <a:solidFill>
                  <a:srgbClr val="C00000"/>
                </a:solidFill>
              </a:rPr>
              <a:t>Kubodera</a:t>
            </a:r>
            <a:r>
              <a:rPr lang="en-US" dirty="0" smtClean="0">
                <a:solidFill>
                  <a:srgbClr val="C00000"/>
                </a:solidFill>
              </a:rPr>
              <a:t>, Delorme &amp; R 1978</a:t>
            </a:r>
          </a:p>
          <a:p>
            <a:r>
              <a:rPr lang="en-US" dirty="0" err="1" smtClean="0">
                <a:solidFill>
                  <a:srgbClr val="C00000"/>
                </a:solidFill>
              </a:rPr>
              <a:t>Kubodera</a:t>
            </a:r>
            <a:r>
              <a:rPr lang="en-US" dirty="0" smtClean="0">
                <a:solidFill>
                  <a:srgbClr val="C00000"/>
                </a:solidFill>
              </a:rPr>
              <a:t> &amp; R 1991</a:t>
            </a:r>
            <a:endParaRPr lang="en-US" dirty="0">
              <a:solidFill>
                <a:srgbClr val="C00000"/>
              </a:solidFill>
            </a:endParaRPr>
          </a:p>
        </p:txBody>
      </p:sp>
    </p:spTree>
    <p:extLst>
      <p:ext uri="{BB962C8B-B14F-4D97-AF65-F5344CB8AC3E}">
        <p14:creationId xmlns:p14="http://schemas.microsoft.com/office/powerpoint/2010/main" val="415793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0" end="0"/>
                                            </p:txEl>
                                          </p:spTgt>
                                        </p:tgtEl>
                                        <p:attrNameLst>
                                          <p:attrName>style.visibility</p:attrName>
                                        </p:attrNameLst>
                                      </p:cBhvr>
                                      <p:to>
                                        <p:strVal val="visible"/>
                                      </p:to>
                                    </p:set>
                                    <p:anim calcmode="lin" valueType="num">
                                      <p:cBhvr additive="base">
                                        <p:cTn id="2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4">
                                            <p:txEl>
                                              <p:pRg st="1" end="1"/>
                                            </p:txEl>
                                          </p:spTgt>
                                        </p:tgtEl>
                                        <p:attrNameLst>
                                          <p:attrName>style.visibility</p:attrName>
                                        </p:attrNameLst>
                                      </p:cBhvr>
                                      <p:to>
                                        <p:strVal val="visible"/>
                                      </p:to>
                                    </p:set>
                                    <p:animEffect transition="in" filter="fade">
                                      <p:cBhvr>
                                        <p:cTn id="30" dur="500"/>
                                        <p:tgtEl>
                                          <p:spTgt spid="3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5">
                                            <p:txEl>
                                              <p:pRg st="0" end="0"/>
                                            </p:txEl>
                                          </p:spTgt>
                                        </p:tgtEl>
                                        <p:attrNameLst>
                                          <p:attrName>style.visibility</p:attrName>
                                        </p:attrNameLst>
                                      </p:cBhvr>
                                      <p:to>
                                        <p:strVal val="visible"/>
                                      </p:to>
                                    </p:set>
                                    <p:anim calcmode="lin" valueType="num">
                                      <p:cBhvr additive="base">
                                        <p:cTn id="40"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5">
                                            <p:txEl>
                                              <p:pRg st="1" end="1"/>
                                            </p:txEl>
                                          </p:spTgt>
                                        </p:tgtEl>
                                        <p:attrNameLst>
                                          <p:attrName>style.visibility</p:attrName>
                                        </p:attrNameLst>
                                      </p:cBhvr>
                                      <p:to>
                                        <p:strVal val="visible"/>
                                      </p:to>
                                    </p:set>
                                    <p:anim calcmode="lin" valueType="num">
                                      <p:cBhvr additive="base">
                                        <p:cTn id="46" dur="500" fill="hold"/>
                                        <p:tgtEl>
                                          <p:spTgt spid="35">
                                            <p:txEl>
                                              <p:pRg st="1" end="1"/>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5">
                                            <p:txEl>
                                              <p:pRg st="2" end="2"/>
                                            </p:txEl>
                                          </p:spTgt>
                                        </p:tgtEl>
                                        <p:attrNameLst>
                                          <p:attrName>style.visibility</p:attrName>
                                        </p:attrNameLst>
                                      </p:cBhvr>
                                      <p:to>
                                        <p:strVal val="visible"/>
                                      </p:to>
                                    </p:set>
                                    <p:anim calcmode="lin" valueType="num">
                                      <p:cBhvr additive="base">
                                        <p:cTn id="52" dur="500" fill="hold"/>
                                        <p:tgtEl>
                                          <p:spTgt spid="35">
                                            <p:txEl>
                                              <p:pRg st="2" end="2"/>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5">
                                            <p:txEl>
                                              <p:pRg st="3" end="3"/>
                                            </p:txEl>
                                          </p:spTgt>
                                        </p:tgtEl>
                                        <p:attrNameLst>
                                          <p:attrName>style.visibility</p:attrName>
                                        </p:attrNameLst>
                                      </p:cBhvr>
                                      <p:to>
                                        <p:strVal val="visible"/>
                                      </p:to>
                                    </p:set>
                                    <p:animEffect transition="in" filter="fade">
                                      <p:cBhvr>
                                        <p:cTn id="58" dur="500"/>
                                        <p:tgtEl>
                                          <p:spTgt spid="35">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additive="base">
                                        <p:cTn id="63" dur="500" fill="hold"/>
                                        <p:tgtEl>
                                          <p:spTgt spid="7"/>
                                        </p:tgtEl>
                                        <p:attrNameLst>
                                          <p:attrName>ppt_x</p:attrName>
                                        </p:attrNameLst>
                                      </p:cBhvr>
                                      <p:tavLst>
                                        <p:tav tm="0">
                                          <p:val>
                                            <p:strVal val="#ppt_x"/>
                                          </p:val>
                                        </p:tav>
                                        <p:tav tm="100000">
                                          <p:val>
                                            <p:strVal val="#ppt_x"/>
                                          </p:val>
                                        </p:tav>
                                      </p:tavLst>
                                    </p:anim>
                                    <p:anim calcmode="lin" valueType="num">
                                      <p:cBhvr additive="base">
                                        <p:cTn id="64" dur="500" fill="hold"/>
                                        <p:tgtEl>
                                          <p:spTgt spid="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fade">
                                      <p:cBhvr>
                                        <p:cTn id="7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9" grpId="0"/>
      <p:bldP spid="30" grpId="0"/>
      <p:bldP spid="40" grpId="0"/>
      <p:bldP spid="7" grpId="0" animBg="1"/>
      <p:bldP spid="16" grpId="0"/>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3786" y="260224"/>
            <a:ext cx="6677854" cy="523220"/>
          </a:xfrm>
          <a:prstGeom prst="rect">
            <a:avLst/>
          </a:prstGeom>
          <a:noFill/>
        </p:spPr>
        <p:txBody>
          <a:bodyPr wrap="none" rtlCol="0">
            <a:spAutoFit/>
          </a:bodyPr>
          <a:lstStyle/>
          <a:p>
            <a:r>
              <a:rPr lang="en-US" sz="2800" dirty="0" smtClean="0">
                <a:solidFill>
                  <a:srgbClr val="FF0000"/>
                </a:solidFill>
                <a:latin typeface="Arial" panose="020B0604020202020204" pitchFamily="34" charset="0"/>
                <a:cs typeface="Arial" panose="020B0604020202020204" pitchFamily="34" charset="0"/>
              </a:rPr>
              <a:t> When Soft </a:t>
            </a:r>
            <a:r>
              <a:rPr lang="en-US" sz="2800" dirty="0" err="1" smtClean="0">
                <a:solidFill>
                  <a:srgbClr val="FF0000"/>
                </a:solidFill>
                <a:latin typeface="Arial" panose="020B0604020202020204" pitchFamily="34" charset="0"/>
                <a:cs typeface="Arial" panose="020B0604020202020204" pitchFamily="34" charset="0"/>
              </a:rPr>
              <a:t>Pions</a:t>
            </a:r>
            <a:r>
              <a:rPr lang="en-US" sz="2800" dirty="0" smtClean="0">
                <a:solidFill>
                  <a:srgbClr val="FF0000"/>
                </a:solidFill>
                <a:latin typeface="Arial" panose="020B0604020202020204" pitchFamily="34" charset="0"/>
                <a:cs typeface="Arial" panose="020B0604020202020204" pitchFamily="34" charset="0"/>
              </a:rPr>
              <a:t> Are Unsuppressed …</a:t>
            </a:r>
            <a:endParaRPr lang="en-US" sz="28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819793" y="1021772"/>
            <a:ext cx="4057650" cy="495300"/>
          </a:xfrm>
          <a:prstGeom prst="rect">
            <a:avLst/>
          </a:prstGeom>
        </p:spPr>
        <p:style>
          <a:lnRef idx="2">
            <a:schemeClr val="accent4">
              <a:shade val="50000"/>
            </a:schemeClr>
          </a:lnRef>
          <a:fillRef idx="1">
            <a:schemeClr val="accent4"/>
          </a:fillRef>
          <a:effectRef idx="0">
            <a:schemeClr val="accent4"/>
          </a:effectRef>
          <a:fontRef idx="minor">
            <a:schemeClr val="lt1"/>
          </a:fontRef>
        </p:style>
      </p:pic>
      <p:pic>
        <p:nvPicPr>
          <p:cNvPr id="8" name="Picture 7"/>
          <p:cNvPicPr>
            <a:picLocks noChangeAspect="1"/>
          </p:cNvPicPr>
          <p:nvPr/>
        </p:nvPicPr>
        <p:blipFill>
          <a:blip r:embed="rId3"/>
          <a:stretch>
            <a:fillRect/>
          </a:stretch>
        </p:blipFill>
        <p:spPr>
          <a:xfrm>
            <a:off x="2101868" y="1866728"/>
            <a:ext cx="6467475" cy="666750"/>
          </a:xfrm>
          <a:prstGeom prst="rect">
            <a:avLst/>
          </a:prstGeom>
        </p:spPr>
      </p:pic>
      <p:pic>
        <p:nvPicPr>
          <p:cNvPr id="10" name="Picture 9"/>
          <p:cNvPicPr>
            <a:picLocks noChangeAspect="1"/>
          </p:cNvPicPr>
          <p:nvPr/>
        </p:nvPicPr>
        <p:blipFill>
          <a:blip r:embed="rId4"/>
          <a:stretch>
            <a:fillRect/>
          </a:stretch>
        </p:blipFill>
        <p:spPr>
          <a:xfrm>
            <a:off x="2246684" y="4873560"/>
            <a:ext cx="4219575" cy="552450"/>
          </a:xfrm>
          <a:prstGeom prst="rect">
            <a:avLst/>
          </a:prstGeom>
        </p:spPr>
      </p:pic>
      <p:sp>
        <p:nvSpPr>
          <p:cNvPr id="11" name="TextBox 10"/>
          <p:cNvSpPr txBox="1"/>
          <p:nvPr/>
        </p:nvSpPr>
        <p:spPr>
          <a:xfrm>
            <a:off x="6981563" y="4965119"/>
            <a:ext cx="2112501" cy="369332"/>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E. Warburton 1991</a:t>
            </a:r>
            <a:endParaRPr lang="en-US" dirty="0">
              <a:solidFill>
                <a:srgbClr val="C0000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5"/>
          <a:stretch>
            <a:fillRect/>
          </a:stretch>
        </p:blipFill>
        <p:spPr>
          <a:xfrm>
            <a:off x="2847192" y="2578334"/>
            <a:ext cx="3590925" cy="609600"/>
          </a:xfrm>
          <a:prstGeom prst="rect">
            <a:avLst/>
          </a:prstGeom>
        </p:spPr>
      </p:pic>
      <p:sp>
        <p:nvSpPr>
          <p:cNvPr id="14" name="TextBox 13"/>
          <p:cNvSpPr txBox="1"/>
          <p:nvPr/>
        </p:nvSpPr>
        <p:spPr>
          <a:xfrm>
            <a:off x="6537025" y="2689985"/>
            <a:ext cx="3575803" cy="923330"/>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sym typeface="Symbol" panose="05050102010706020507" pitchFamily="18" charset="2"/>
              </a:rPr>
              <a:t> </a:t>
            </a:r>
            <a:r>
              <a:rPr lang="en-US" dirty="0" smtClean="0">
                <a:latin typeface="Arial" panose="020B0604020202020204" pitchFamily="34" charset="0"/>
                <a:cs typeface="Arial" panose="020B0604020202020204" pitchFamily="34" charset="0"/>
              </a:rPr>
              <a:t>Deeply bound </a:t>
            </a:r>
            <a:r>
              <a:rPr lang="en-US" dirty="0" err="1" smtClean="0">
                <a:latin typeface="Arial" panose="020B0604020202020204" pitchFamily="34" charset="0"/>
                <a:cs typeface="Arial" panose="020B0604020202020204" pitchFamily="34" charset="0"/>
              </a:rPr>
              <a:t>pionic</a:t>
            </a:r>
            <a:r>
              <a:rPr lang="en-US" dirty="0" smtClean="0">
                <a:latin typeface="Arial" panose="020B0604020202020204" pitchFamily="34" charset="0"/>
                <a:cs typeface="Arial" panose="020B0604020202020204" pitchFamily="34" charset="0"/>
              </a:rPr>
              <a:t> systems</a:t>
            </a:r>
          </a:p>
          <a:p>
            <a:r>
              <a:rPr lang="en-US" dirty="0" smtClean="0">
                <a:solidFill>
                  <a:srgbClr val="C00000"/>
                </a:solidFill>
                <a:cs typeface="Arial" panose="020B0604020202020204" pitchFamily="34" charset="0"/>
              </a:rPr>
              <a:t>                </a:t>
            </a:r>
            <a:r>
              <a:rPr lang="en-US" dirty="0" err="1" smtClean="0">
                <a:solidFill>
                  <a:srgbClr val="C00000"/>
                </a:solidFill>
                <a:cs typeface="Arial" panose="020B0604020202020204" pitchFamily="34" charset="0"/>
              </a:rPr>
              <a:t>Kienle</a:t>
            </a:r>
            <a:r>
              <a:rPr lang="en-US" dirty="0" smtClean="0">
                <a:solidFill>
                  <a:srgbClr val="C00000"/>
                </a:solidFill>
                <a:cs typeface="Arial" panose="020B0604020202020204" pitchFamily="34" charset="0"/>
              </a:rPr>
              <a:t>, Yamazaki 2004</a:t>
            </a:r>
          </a:p>
          <a:p>
            <a:r>
              <a:rPr lang="en-US" dirty="0" smtClean="0">
                <a:latin typeface="Arial" panose="020B0604020202020204" pitchFamily="34" charset="0"/>
                <a:cs typeface="Arial" panose="020B0604020202020204" pitchFamily="34" charset="0"/>
              </a:rPr>
              <a:t>     </a:t>
            </a:r>
            <a:r>
              <a:rPr lang="en-US" dirty="0" smtClean="0">
                <a:cs typeface="Arial" panose="020B0604020202020204" pitchFamily="34" charset="0"/>
              </a:rPr>
              <a:t>also </a:t>
            </a:r>
            <a:r>
              <a:rPr lang="en-US" b="1" dirty="0" smtClean="0">
                <a:cs typeface="Arial" panose="020B0604020202020204" pitchFamily="34" charset="0"/>
              </a:rPr>
              <a:t>S(</a:t>
            </a:r>
            <a:r>
              <a:rPr lang="en-US" b="1" dirty="0" err="1" smtClean="0">
                <a:cs typeface="Arial" panose="020B0604020202020204" pitchFamily="34" charset="0"/>
              </a:rPr>
              <a:t>tandard</a:t>
            </a:r>
            <a:r>
              <a:rPr lang="en-US" b="1" dirty="0" smtClean="0">
                <a:cs typeface="Arial" panose="020B0604020202020204" pitchFamily="34" charset="0"/>
              </a:rPr>
              <a:t>) </a:t>
            </a:r>
            <a:r>
              <a:rPr lang="en-US" b="1" dirty="0" err="1" smtClean="0">
                <a:latin typeface="Symbol" panose="05050102010706020507" pitchFamily="18" charset="2"/>
                <a:cs typeface="Arial" panose="020B0604020202020204" pitchFamily="34" charset="0"/>
              </a:rPr>
              <a:t>c</a:t>
            </a:r>
            <a:r>
              <a:rPr lang="en-US" b="1" dirty="0" err="1" smtClean="0">
                <a:cs typeface="Arial" panose="020B0604020202020204" pitchFamily="34" charset="0"/>
              </a:rPr>
              <a:t>PT</a:t>
            </a:r>
            <a:endParaRPr lang="en-US" b="1" dirty="0">
              <a:cs typeface="Arial" panose="020B0604020202020204" pitchFamily="34" charset="0"/>
            </a:endParaRPr>
          </a:p>
        </p:txBody>
      </p:sp>
      <p:sp>
        <p:nvSpPr>
          <p:cNvPr id="7" name="TextBox 6"/>
          <p:cNvSpPr txBox="1"/>
          <p:nvPr/>
        </p:nvSpPr>
        <p:spPr>
          <a:xfrm>
            <a:off x="1779626" y="1037053"/>
            <a:ext cx="3059940" cy="461665"/>
          </a:xfrm>
          <a:prstGeom prst="rect">
            <a:avLst/>
          </a:prstGeom>
          <a:noFill/>
        </p:spPr>
        <p:txBody>
          <a:bodyPr wrap="none" rtlCol="0">
            <a:spAutoFit/>
          </a:bodyPr>
          <a:lstStyle/>
          <a:p>
            <a:r>
              <a:rPr lang="en-US" sz="2400" dirty="0" smtClean="0"/>
              <a:t>Axial charge transition:</a:t>
            </a:r>
            <a:endParaRPr lang="en-US" sz="2400" dirty="0"/>
          </a:p>
        </p:txBody>
      </p:sp>
      <p:sp>
        <p:nvSpPr>
          <p:cNvPr id="9" name="TextBox 8"/>
          <p:cNvSpPr txBox="1"/>
          <p:nvPr/>
        </p:nvSpPr>
        <p:spPr>
          <a:xfrm>
            <a:off x="800110" y="3997603"/>
            <a:ext cx="10205230"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By far the largest </a:t>
            </a:r>
            <a:r>
              <a:rPr lang="en-US" sz="2000" i="1" dirty="0" smtClean="0">
                <a:latin typeface="Arial" panose="020B0604020202020204" pitchFamily="34" charset="0"/>
                <a:cs typeface="Arial" panose="020B0604020202020204" pitchFamily="34" charset="0"/>
              </a:rPr>
              <a:t>and </a:t>
            </a:r>
            <a:r>
              <a:rPr lang="en-US" sz="2000" i="1" dirty="0" smtClean="0">
                <a:solidFill>
                  <a:srgbClr val="FF0000"/>
                </a:solidFill>
                <a:latin typeface="Arial" panose="020B0604020202020204" pitchFamily="34" charset="0"/>
                <a:cs typeface="Arial" panose="020B0604020202020204" pitchFamily="34" charset="0"/>
              </a:rPr>
              <a:t>most accurate </a:t>
            </a:r>
            <a:r>
              <a:rPr lang="en-US" sz="2000" dirty="0" smtClean="0">
                <a:latin typeface="Arial" panose="020B0604020202020204" pitchFamily="34" charset="0"/>
                <a:cs typeface="Arial" panose="020B0604020202020204" pitchFamily="34" charset="0"/>
              </a:rPr>
              <a:t>meson-exchange current known in nuclear physics!!</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4027714" y="5791200"/>
            <a:ext cx="5193729" cy="523220"/>
          </a:xfrm>
          <a:prstGeom prst="rect">
            <a:avLst/>
          </a:prstGeom>
          <a:noFill/>
        </p:spPr>
        <p:txBody>
          <a:bodyPr wrap="none" rtlCol="0">
            <a:spAutoFit/>
          </a:bodyPr>
          <a:lstStyle/>
          <a:p>
            <a:r>
              <a:rPr lang="en-US" sz="2800" dirty="0" smtClean="0"/>
              <a:t>The “Folk Theorem” at work: </a:t>
            </a:r>
            <a:r>
              <a:rPr lang="en-US" sz="2800" dirty="0" err="1" smtClean="0">
                <a:latin typeface="Symbol" panose="05050102010706020507" pitchFamily="18" charset="2"/>
              </a:rPr>
              <a:t>c</a:t>
            </a:r>
            <a:r>
              <a:rPr lang="en-US" sz="2800" dirty="0" err="1" smtClean="0">
                <a:latin typeface="Arial" panose="020B0604020202020204" pitchFamily="34" charset="0"/>
                <a:cs typeface="Arial" panose="020B0604020202020204" pitchFamily="34" charset="0"/>
              </a:rPr>
              <a:t>PT</a:t>
            </a:r>
            <a:r>
              <a:rPr lang="en-US" sz="2800" dirty="0" smtClean="0"/>
              <a:t> </a:t>
            </a:r>
            <a:endParaRPr lang="en-US" sz="2800" dirty="0"/>
          </a:p>
        </p:txBody>
      </p:sp>
    </p:spTree>
    <p:extLst>
      <p:ext uri="{BB962C8B-B14F-4D97-AF65-F5344CB8AC3E}">
        <p14:creationId xmlns:p14="http://schemas.microsoft.com/office/powerpoint/2010/main" val="355067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7" grpId="0"/>
      <p:bldP spid="9"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41989" y="943076"/>
            <a:ext cx="4657725" cy="523875"/>
          </a:xfrm>
          <a:prstGeom prst="rect">
            <a:avLst/>
          </a:prstGeom>
          <a:solidFill>
            <a:srgbClr val="FFC000"/>
          </a:solidFill>
          <a:effectLst>
            <a:glow rad="63500">
              <a:schemeClr val="accent5">
                <a:satMod val="175000"/>
                <a:alpha val="40000"/>
              </a:schemeClr>
            </a:glow>
          </a:effectLst>
        </p:spPr>
      </p:pic>
      <p:sp>
        <p:nvSpPr>
          <p:cNvPr id="8" name="TextBox 7"/>
          <p:cNvSpPr txBox="1"/>
          <p:nvPr/>
        </p:nvSpPr>
        <p:spPr>
          <a:xfrm>
            <a:off x="2590801" y="244990"/>
            <a:ext cx="5595250" cy="584775"/>
          </a:xfrm>
          <a:prstGeom prst="rect">
            <a:avLst/>
          </a:prstGeom>
          <a:noFill/>
        </p:spPr>
        <p:txBody>
          <a:bodyPr wrap="none" rtlCol="0">
            <a:spAutoFit/>
          </a:bodyPr>
          <a:lstStyle/>
          <a:p>
            <a:r>
              <a:rPr lang="en-US" sz="3200" dirty="0" smtClean="0">
                <a:solidFill>
                  <a:srgbClr val="FF0000"/>
                </a:solidFill>
              </a:rPr>
              <a:t>When Soft </a:t>
            </a:r>
            <a:r>
              <a:rPr lang="en-US" sz="3200" dirty="0" err="1" smtClean="0">
                <a:solidFill>
                  <a:srgbClr val="FF0000"/>
                </a:solidFill>
              </a:rPr>
              <a:t>Pions</a:t>
            </a:r>
            <a:r>
              <a:rPr lang="en-US" sz="3200" dirty="0" smtClean="0">
                <a:solidFill>
                  <a:srgbClr val="FF0000"/>
                </a:solidFill>
              </a:rPr>
              <a:t> Are </a:t>
            </a:r>
            <a:r>
              <a:rPr lang="en-US" sz="3200" dirty="0">
                <a:solidFill>
                  <a:srgbClr val="FF0000"/>
                </a:solidFill>
              </a:rPr>
              <a:t>S</a:t>
            </a:r>
            <a:r>
              <a:rPr lang="en-US" sz="3200" dirty="0" smtClean="0">
                <a:solidFill>
                  <a:srgbClr val="FF0000"/>
                </a:solidFill>
              </a:rPr>
              <a:t>uppressed</a:t>
            </a:r>
            <a:endParaRPr lang="en-US" sz="3200" dirty="0">
              <a:solidFill>
                <a:srgbClr val="FF0000"/>
              </a:solidFill>
            </a:endParaRPr>
          </a:p>
        </p:txBody>
      </p:sp>
      <p:sp>
        <p:nvSpPr>
          <p:cNvPr id="11" name="TextBox 10"/>
          <p:cNvSpPr txBox="1"/>
          <p:nvPr/>
        </p:nvSpPr>
        <p:spPr>
          <a:xfrm>
            <a:off x="547277" y="981452"/>
            <a:ext cx="11102848" cy="4524315"/>
          </a:xfrm>
          <a:prstGeom prst="rect">
            <a:avLst/>
          </a:prstGeom>
          <a:noFill/>
        </p:spPr>
        <p:txBody>
          <a:bodyPr wrap="none" rtlCol="0">
            <a:spAutoFit/>
          </a:bodyPr>
          <a:lstStyle/>
          <a:p>
            <a:r>
              <a:rPr lang="en-US" sz="2400" dirty="0" smtClean="0"/>
              <a:t>Gamow-Teller transitions:</a:t>
            </a:r>
          </a:p>
          <a:p>
            <a:endParaRPr lang="en-US" sz="2400" dirty="0"/>
          </a:p>
          <a:p>
            <a:pPr marL="342900" indent="-342900">
              <a:buFont typeface="Wingdings" panose="05000000000000000000" pitchFamily="2" charset="2"/>
              <a:buChar char="Ø"/>
            </a:pPr>
            <a:r>
              <a:rPr lang="en-US" sz="2400" dirty="0" smtClean="0"/>
              <a:t>Involving “hard pion” for the external field, the soft-pion exchange  with</a:t>
            </a:r>
          </a:p>
          <a:p>
            <a:r>
              <a:rPr lang="en-US" sz="2400" dirty="0" smtClean="0"/>
              <a:t>     “hard” </a:t>
            </a:r>
            <a:r>
              <a:rPr lang="en-US" sz="2400" dirty="0" smtClean="0">
                <a:latin typeface="Symbol" panose="05050102010706020507" pitchFamily="18" charset="2"/>
              </a:rPr>
              <a:t>p </a:t>
            </a:r>
            <a:r>
              <a:rPr lang="en-US" sz="2400" dirty="0" smtClean="0"/>
              <a:t>+ N</a:t>
            </a:r>
            <a:r>
              <a:rPr lang="en-US" sz="2400" dirty="0" smtClean="0">
                <a:sym typeface="Symbol" panose="05050102010706020507" pitchFamily="18" charset="2"/>
              </a:rPr>
              <a:t> “soft” </a:t>
            </a:r>
            <a:r>
              <a:rPr lang="en-US" sz="2400" dirty="0" smtClean="0">
                <a:latin typeface="Symbol" panose="05050102010706020507" pitchFamily="18" charset="2"/>
                <a:sym typeface="Symbol" panose="05050102010706020507" pitchFamily="18" charset="2"/>
              </a:rPr>
              <a:t>p </a:t>
            </a:r>
            <a:r>
              <a:rPr lang="en-US" sz="2400" dirty="0" smtClean="0">
                <a:sym typeface="Symbol" panose="05050102010706020507" pitchFamily="18" charset="2"/>
              </a:rPr>
              <a:t>+ N  is </a:t>
            </a:r>
            <a:r>
              <a:rPr lang="en-US" sz="2400" dirty="0" smtClean="0"/>
              <a:t>suppressed by Adler zero. </a:t>
            </a:r>
          </a:p>
          <a:p>
            <a:endParaRPr lang="en-US" sz="2400" dirty="0" smtClean="0"/>
          </a:p>
          <a:p>
            <a:pPr marL="342900" indent="-342900">
              <a:buFont typeface="Wingdings" panose="05000000000000000000" pitchFamily="2" charset="2"/>
              <a:buChar char="Ø"/>
            </a:pPr>
            <a:r>
              <a:rPr lang="en-US" sz="2400" dirty="0" smtClean="0"/>
              <a:t>What contributes is  “hard” </a:t>
            </a:r>
            <a:r>
              <a:rPr lang="en-US" sz="2400" dirty="0" smtClean="0">
                <a:latin typeface="Symbol" panose="05050102010706020507" pitchFamily="18" charset="2"/>
              </a:rPr>
              <a:t>p </a:t>
            </a:r>
            <a:r>
              <a:rPr lang="en-US" sz="2400" dirty="0" smtClean="0"/>
              <a:t>+ N </a:t>
            </a:r>
            <a:r>
              <a:rPr lang="en-US" sz="2400" dirty="0" smtClean="0">
                <a:sym typeface="Symbol" panose="05050102010706020507" pitchFamily="18" charset="2"/>
              </a:rPr>
              <a:t> </a:t>
            </a:r>
            <a:r>
              <a:rPr lang="en-US" sz="2400" dirty="0" smtClean="0"/>
              <a:t> “hard” </a:t>
            </a:r>
            <a:r>
              <a:rPr lang="en-US" sz="2400" dirty="0" smtClean="0">
                <a:latin typeface="Symbol" panose="05050102010706020507" pitchFamily="18" charset="2"/>
              </a:rPr>
              <a:t>p </a:t>
            </a:r>
            <a:r>
              <a:rPr lang="en-US" sz="2400" dirty="0" smtClean="0"/>
              <a:t>+ N which comes at N</a:t>
            </a:r>
            <a:r>
              <a:rPr lang="en-US" sz="2400" baseline="30000" dirty="0" smtClean="0"/>
              <a:t>3</a:t>
            </a:r>
            <a:r>
              <a:rPr lang="en-US" sz="2400" dirty="0" smtClean="0"/>
              <a:t>LO</a:t>
            </a:r>
            <a:r>
              <a:rPr lang="en-US" sz="2400" dirty="0"/>
              <a:t>.</a:t>
            </a:r>
            <a:r>
              <a:rPr lang="en-US" sz="2400" dirty="0" smtClean="0"/>
              <a:t>  </a:t>
            </a:r>
          </a:p>
          <a:p>
            <a:r>
              <a:rPr lang="en-US" sz="2400" dirty="0"/>
              <a:t> </a:t>
            </a:r>
            <a:r>
              <a:rPr lang="en-US" sz="2400" dirty="0" smtClean="0"/>
              <a:t>    Weinberg’s chiral expansion starts to lose power with ALL </a:t>
            </a:r>
            <a:r>
              <a:rPr lang="en-US" sz="2400" dirty="0" err="1" smtClean="0"/>
              <a:t>N</a:t>
            </a:r>
            <a:r>
              <a:rPr lang="en-US" sz="2400" baseline="30000" dirty="0" err="1" smtClean="0"/>
              <a:t>n</a:t>
            </a:r>
            <a:r>
              <a:rPr lang="en-US" sz="2400" dirty="0" err="1" smtClean="0"/>
              <a:t>LO</a:t>
            </a:r>
            <a:r>
              <a:rPr lang="en-US" sz="2400" dirty="0" smtClean="0"/>
              <a:t> for n&gt;3 contributing. </a:t>
            </a:r>
          </a:p>
          <a:p>
            <a:endParaRPr lang="en-US" sz="2400" dirty="0" smtClean="0"/>
          </a:p>
          <a:p>
            <a:pPr marL="342900" indent="-342900">
              <a:buFont typeface="Wingdings" panose="05000000000000000000" pitchFamily="2" charset="2"/>
              <a:buChar char="Ø"/>
            </a:pPr>
            <a:r>
              <a:rPr lang="en-US" sz="2400" dirty="0" smtClean="0"/>
              <a:t> Therefore infinite tower of vector mesons, excited  baryons </a:t>
            </a:r>
            <a:r>
              <a:rPr lang="en-US" sz="2400" dirty="0" err="1" smtClean="0"/>
              <a:t>etc</a:t>
            </a:r>
            <a:r>
              <a:rPr lang="en-US" sz="2400" dirty="0"/>
              <a:t>,</a:t>
            </a:r>
            <a:r>
              <a:rPr lang="en-US" sz="2400" dirty="0" smtClean="0"/>
              <a:t> contributing at </a:t>
            </a:r>
            <a:r>
              <a:rPr lang="en-US" sz="2400" i="1" dirty="0" smtClean="0"/>
              <a:t>n &gt; 3</a:t>
            </a:r>
          </a:p>
          <a:p>
            <a:r>
              <a:rPr lang="en-US" sz="2400" i="1" dirty="0"/>
              <a:t> </a:t>
            </a:r>
            <a:r>
              <a:rPr lang="en-US" sz="2400" i="1" dirty="0" smtClean="0"/>
              <a:t>     </a:t>
            </a:r>
            <a:r>
              <a:rPr lang="en-US" sz="2400" dirty="0" smtClean="0"/>
              <a:t>cannot be ignored in, e.g.,  </a:t>
            </a:r>
          </a:p>
          <a:p>
            <a:r>
              <a:rPr lang="en-US" sz="2400" dirty="0" smtClean="0"/>
              <a:t>      microscopic calculations such as “ab initio” many-body approaches </a:t>
            </a:r>
          </a:p>
          <a:p>
            <a:r>
              <a:rPr lang="en-US" sz="2400" dirty="0" smtClean="0"/>
              <a:t>      using only </a:t>
            </a:r>
            <a:r>
              <a:rPr lang="en-US" sz="2400" i="1" dirty="0" smtClean="0">
                <a:solidFill>
                  <a:srgbClr val="FF0000"/>
                </a:solidFill>
              </a:rPr>
              <a:t>calculable ( up to n&lt;3) </a:t>
            </a:r>
            <a:r>
              <a:rPr lang="en-US" sz="2400" dirty="0" smtClean="0"/>
              <a:t>exchange currents.</a:t>
            </a:r>
            <a:endParaRPr lang="en-US" sz="2400" dirty="0"/>
          </a:p>
        </p:txBody>
      </p:sp>
      <p:sp>
        <p:nvSpPr>
          <p:cNvPr id="13" name="Right Arrow 12"/>
          <p:cNvSpPr/>
          <p:nvPr/>
        </p:nvSpPr>
        <p:spPr>
          <a:xfrm>
            <a:off x="1055914" y="5595086"/>
            <a:ext cx="489857" cy="283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676400" y="5505767"/>
            <a:ext cx="8561575" cy="461665"/>
          </a:xfrm>
          <a:prstGeom prst="rect">
            <a:avLst/>
          </a:prstGeom>
          <a:noFill/>
        </p:spPr>
        <p:txBody>
          <a:bodyPr wrap="none" rtlCol="0">
            <a:spAutoFit/>
          </a:bodyPr>
          <a:lstStyle/>
          <a:p>
            <a:r>
              <a:rPr lang="en-US" sz="2400" dirty="0" smtClean="0"/>
              <a:t>Solution: Fermi-liquid fixed point approach with “</a:t>
            </a:r>
            <a:r>
              <a:rPr lang="en-US" sz="2400" dirty="0" err="1" smtClean="0"/>
              <a:t>bsHLS</a:t>
            </a:r>
            <a:r>
              <a:rPr lang="en-US" sz="2400" dirty="0" smtClean="0"/>
              <a:t>” </a:t>
            </a:r>
            <a:r>
              <a:rPr lang="en-US" sz="2400" dirty="0" err="1" smtClean="0"/>
              <a:t>Lagrangian</a:t>
            </a:r>
            <a:endParaRPr lang="en-US" sz="2400" dirty="0" smtClean="0"/>
          </a:p>
        </p:txBody>
      </p:sp>
      <p:sp>
        <p:nvSpPr>
          <p:cNvPr id="15" name="TextBox 14"/>
          <p:cNvSpPr txBox="1"/>
          <p:nvPr/>
        </p:nvSpPr>
        <p:spPr>
          <a:xfrm>
            <a:off x="4103909" y="6005808"/>
            <a:ext cx="4825680" cy="461665"/>
          </a:xfrm>
          <a:prstGeom prst="rect">
            <a:avLst/>
          </a:prstGeom>
          <a:noFill/>
        </p:spPr>
        <p:txBody>
          <a:bodyPr wrap="none" rtlCol="0">
            <a:spAutoFit/>
          </a:bodyPr>
          <a:lstStyle/>
          <a:p>
            <a:r>
              <a:rPr lang="en-US" sz="2400" dirty="0" smtClean="0">
                <a:solidFill>
                  <a:srgbClr val="C00000"/>
                </a:solidFill>
              </a:rPr>
              <a:t>Initiated in </a:t>
            </a:r>
            <a:r>
              <a:rPr lang="en-US" sz="2400" dirty="0" err="1" smtClean="0">
                <a:solidFill>
                  <a:srgbClr val="C00000"/>
                </a:solidFill>
              </a:rPr>
              <a:t>Chajun</a:t>
            </a:r>
            <a:r>
              <a:rPr lang="en-US" sz="2400" dirty="0" smtClean="0">
                <a:solidFill>
                  <a:srgbClr val="C00000"/>
                </a:solidFill>
              </a:rPr>
              <a:t> Song’s thesis 1997</a:t>
            </a:r>
            <a:endParaRPr lang="en-US" sz="2400" dirty="0">
              <a:solidFill>
                <a:srgbClr val="C00000"/>
              </a:solidFill>
            </a:endParaRPr>
          </a:p>
        </p:txBody>
      </p:sp>
    </p:spTree>
    <p:extLst>
      <p:ext uri="{BB962C8B-B14F-4D97-AF65-F5344CB8AC3E}">
        <p14:creationId xmlns:p14="http://schemas.microsoft.com/office/powerpoint/2010/main" val="231888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1000"/>
                                        <p:tgtEl>
                                          <p:spTgt spid="11">
                                            <p:txEl>
                                              <p:pRg st="2" end="2"/>
                                            </p:txEl>
                                          </p:spTgt>
                                        </p:tgtEl>
                                      </p:cBhvr>
                                    </p:animEffect>
                                    <p:anim calcmode="lin" valueType="num">
                                      <p:cBhvr>
                                        <p:cTn id="16"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fade">
                                      <p:cBhvr>
                                        <p:cTn id="20" dur="1000"/>
                                        <p:tgtEl>
                                          <p:spTgt spid="11">
                                            <p:txEl>
                                              <p:pRg st="3" end="3"/>
                                            </p:txEl>
                                          </p:spTgt>
                                        </p:tgtEl>
                                      </p:cBhvr>
                                    </p:animEffect>
                                    <p:anim calcmode="lin" valueType="num">
                                      <p:cBhvr>
                                        <p:cTn id="21"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1000"/>
                                        <p:tgtEl>
                                          <p:spTgt spid="11">
                                            <p:txEl>
                                              <p:pRg st="5" end="5"/>
                                            </p:txEl>
                                          </p:spTgt>
                                        </p:tgtEl>
                                      </p:cBhvr>
                                    </p:animEffect>
                                    <p:anim calcmode="lin" valueType="num">
                                      <p:cBhvr>
                                        <p:cTn id="28"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xEl>
                                              <p:pRg st="6" end="6"/>
                                            </p:txEl>
                                          </p:spTgt>
                                        </p:tgtEl>
                                        <p:attrNameLst>
                                          <p:attrName>style.visibility</p:attrName>
                                        </p:attrNameLst>
                                      </p:cBhvr>
                                      <p:to>
                                        <p:strVal val="visible"/>
                                      </p:to>
                                    </p:set>
                                    <p:animEffect transition="in" filter="fade">
                                      <p:cBhvr>
                                        <p:cTn id="32" dur="1000"/>
                                        <p:tgtEl>
                                          <p:spTgt spid="11">
                                            <p:txEl>
                                              <p:pRg st="6" end="6"/>
                                            </p:txEl>
                                          </p:spTgt>
                                        </p:tgtEl>
                                      </p:cBhvr>
                                    </p:animEffect>
                                    <p:anim calcmode="lin" valueType="num">
                                      <p:cBhvr>
                                        <p:cTn id="33"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anim calcmode="lin" valueType="num">
                                      <p:cBhvr additive="base">
                                        <p:cTn id="39"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1">
                                            <p:txEl>
                                              <p:pRg st="9" end="9"/>
                                            </p:txEl>
                                          </p:spTgt>
                                        </p:tgtEl>
                                        <p:attrNameLst>
                                          <p:attrName>style.visibility</p:attrName>
                                        </p:attrNameLst>
                                      </p:cBhvr>
                                      <p:to>
                                        <p:strVal val="visible"/>
                                      </p:to>
                                    </p:set>
                                    <p:anim calcmode="lin" valueType="num">
                                      <p:cBhvr additive="base">
                                        <p:cTn id="45"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xEl>
                                              <p:pRg st="10" end="10"/>
                                            </p:txEl>
                                          </p:spTgt>
                                        </p:tgtEl>
                                        <p:attrNameLst>
                                          <p:attrName>style.visibility</p:attrName>
                                        </p:attrNameLst>
                                      </p:cBhvr>
                                      <p:to>
                                        <p:strVal val="visible"/>
                                      </p:to>
                                    </p:set>
                                    <p:anim calcmode="lin" valueType="num">
                                      <p:cBhvr additive="base">
                                        <p:cTn id="51" dur="500" fill="hold"/>
                                        <p:tgtEl>
                                          <p:spTgt spid="11">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1">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1">
                                            <p:txEl>
                                              <p:pRg st="11" end="11"/>
                                            </p:txEl>
                                          </p:spTgt>
                                        </p:tgtEl>
                                        <p:attrNameLst>
                                          <p:attrName>style.visibility</p:attrName>
                                        </p:attrNameLst>
                                      </p:cBhvr>
                                      <p:to>
                                        <p:strVal val="visible"/>
                                      </p:to>
                                    </p:set>
                                    <p:anim calcmode="lin" valueType="num">
                                      <p:cBhvr additive="base">
                                        <p:cTn id="55" dur="500" fill="hold"/>
                                        <p:tgtEl>
                                          <p:spTgt spid="11">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4">
                                            <p:txEl>
                                              <p:pRg st="0" end="0"/>
                                            </p:txEl>
                                          </p:spTgt>
                                        </p:tgtEl>
                                        <p:attrNameLst>
                                          <p:attrName>style.visibility</p:attrName>
                                        </p:attrNameLst>
                                      </p:cBhvr>
                                      <p:to>
                                        <p:strVal val="visible"/>
                                      </p:to>
                                    </p:set>
                                    <p:animEffect transition="in" filter="fade">
                                      <p:cBhvr>
                                        <p:cTn id="66" dur="1000"/>
                                        <p:tgtEl>
                                          <p:spTgt spid="14">
                                            <p:txEl>
                                              <p:pRg st="0" end="0"/>
                                            </p:txEl>
                                          </p:spTgt>
                                        </p:tgtEl>
                                      </p:cBhvr>
                                    </p:animEffect>
                                    <p:anim calcmode="lin" valueType="num">
                                      <p:cBhvr>
                                        <p:cTn id="67"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0061" y="2787257"/>
            <a:ext cx="10207474" cy="1938992"/>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At Fermi-liquid fixed point with O(1/</a:t>
            </a:r>
            <a:r>
              <a:rPr lang="en-US" sz="2400" i="1" dirty="0" err="1" smtClean="0">
                <a:latin typeface="Arial" panose="020B0604020202020204" pitchFamily="34" charset="0"/>
                <a:cs typeface="Arial" panose="020B0604020202020204" pitchFamily="34" charset="0"/>
              </a:rPr>
              <a:t>N</a:t>
            </a:r>
            <a:r>
              <a:rPr lang="en-US" sz="2400" i="1" baseline="-25000" dirty="0" err="1" smtClean="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 terms suppressed, </a:t>
            </a:r>
            <a:r>
              <a:rPr lang="en-US" sz="2400" dirty="0" smtClean="0">
                <a:latin typeface="Arial" panose="020B0604020202020204" pitchFamily="34" charset="0"/>
                <a:cs typeface="Arial" panose="020B0604020202020204" pitchFamily="34" charset="0"/>
                <a:sym typeface="Symbol" panose="05050102010706020507" pitchFamily="18" charset="2"/>
              </a:rPr>
              <a:t>the mean field </a:t>
            </a:r>
          </a:p>
          <a:p>
            <a:r>
              <a:rPr lang="en-US" sz="2400" dirty="0" smtClean="0">
                <a:latin typeface="Arial" panose="020B0604020202020204" pitchFamily="34" charset="0"/>
                <a:cs typeface="Arial" panose="020B0604020202020204" pitchFamily="34" charset="0"/>
                <a:sym typeface="Symbol" panose="05050102010706020507" pitchFamily="18" charset="2"/>
              </a:rPr>
              <a:t>approximation with “</a:t>
            </a:r>
            <a:r>
              <a:rPr lang="en-US" sz="2400" dirty="0" err="1" smtClean="0">
                <a:latin typeface="Arial" panose="020B0604020202020204" pitchFamily="34" charset="0"/>
                <a:cs typeface="Arial" panose="020B0604020202020204" pitchFamily="34" charset="0"/>
                <a:sym typeface="Symbol" panose="05050102010706020507" pitchFamily="18" charset="2"/>
              </a:rPr>
              <a:t>bsHLS</a:t>
            </a:r>
            <a:r>
              <a:rPr lang="en-US" sz="2400" dirty="0" smtClean="0">
                <a:latin typeface="Arial" panose="020B0604020202020204" pitchFamily="34" charset="0"/>
                <a:cs typeface="Arial" panose="020B0604020202020204" pitchFamily="34" charset="0"/>
                <a:sym typeface="Symbol" panose="05050102010706020507" pitchFamily="18" charset="2"/>
              </a:rPr>
              <a:t>” Is equivalent to the EFT (Euclidean) action </a:t>
            </a:r>
            <a:r>
              <a:rPr lang="en-US" sz="2400" i="1" dirty="0" smtClean="0">
                <a:latin typeface="Arial" panose="020B0604020202020204" pitchFamily="34" charset="0"/>
                <a:cs typeface="Arial" panose="020B0604020202020204" pitchFamily="34" charset="0"/>
                <a:sym typeface="Symbol" panose="05050102010706020507" pitchFamily="18" charset="2"/>
              </a:rPr>
              <a:t>Z </a:t>
            </a:r>
          </a:p>
          <a:p>
            <a:r>
              <a:rPr lang="en-US" sz="2400" dirty="0" smtClean="0">
                <a:latin typeface="Arial" panose="020B0604020202020204" pitchFamily="34" charset="0"/>
                <a:cs typeface="Arial" panose="020B0604020202020204" pitchFamily="34" charset="0"/>
                <a:sym typeface="Symbol" panose="05050102010706020507" pitchFamily="18" charset="2"/>
              </a:rPr>
              <a:t>defined on the Fermi </a:t>
            </a:r>
            <a:r>
              <a:rPr lang="en-US" sz="2400" dirty="0">
                <a:latin typeface="Arial" panose="020B0604020202020204" pitchFamily="34" charset="0"/>
                <a:cs typeface="Arial" panose="020B0604020202020204" pitchFamily="34" charset="0"/>
                <a:sym typeface="Symbol" panose="05050102010706020507" pitchFamily="18" charset="2"/>
              </a:rPr>
              <a:t>surface </a:t>
            </a:r>
            <a:r>
              <a:rPr lang="en-US" sz="2400" dirty="0" smtClean="0">
                <a:latin typeface="Arial" panose="020B0604020202020204" pitchFamily="34" charset="0"/>
                <a:cs typeface="Arial" panose="020B0604020202020204" pitchFamily="34" charset="0"/>
                <a:sym typeface="Symbol" panose="05050102010706020507" pitchFamily="18" charset="2"/>
              </a:rPr>
              <a:t>- given </a:t>
            </a:r>
            <a:r>
              <a:rPr lang="en-US" sz="2400" dirty="0">
                <a:latin typeface="Arial" panose="020B0604020202020204" pitchFamily="34" charset="0"/>
                <a:cs typeface="Arial" panose="020B0604020202020204" pitchFamily="34" charset="0"/>
                <a:sym typeface="Symbol" panose="05050102010706020507" pitchFamily="18" charset="2"/>
              </a:rPr>
              <a:t>in the next view </a:t>
            </a:r>
            <a:r>
              <a:rPr lang="en-US" sz="2400" dirty="0" smtClean="0">
                <a:latin typeface="Arial" panose="020B0604020202020204" pitchFamily="34" charset="0"/>
                <a:cs typeface="Arial" panose="020B0604020202020204" pitchFamily="34" charset="0"/>
                <a:sym typeface="Symbol" panose="05050102010706020507" pitchFamily="18" charset="2"/>
              </a:rPr>
              <a:t>graph -  </a:t>
            </a:r>
          </a:p>
          <a:p>
            <a:r>
              <a:rPr lang="en-US" sz="2400" dirty="0" smtClean="0">
                <a:latin typeface="Arial" panose="020B0604020202020204" pitchFamily="34" charset="0"/>
                <a:cs typeface="Arial" panose="020B0604020202020204" pitchFamily="34" charset="0"/>
                <a:sym typeface="Symbol" panose="05050102010706020507" pitchFamily="18" charset="2"/>
              </a:rPr>
              <a:t>treated in the (FLFP) limit </a:t>
            </a:r>
          </a:p>
          <a:p>
            <a:r>
              <a:rPr lang="en-US" sz="2400" i="1" dirty="0">
                <a:latin typeface="Arial" panose="020B0604020202020204" pitchFamily="34" charset="0"/>
                <a:cs typeface="Arial" panose="020B0604020202020204" pitchFamily="34" charset="0"/>
                <a:sym typeface="Symbol" panose="05050102010706020507" pitchFamily="18" charset="2"/>
              </a:rPr>
              <a:t> </a:t>
            </a:r>
            <a:r>
              <a:rPr lang="en-US" sz="2400" i="1" dirty="0" smtClean="0">
                <a:latin typeface="Arial" panose="020B0604020202020204" pitchFamily="34" charset="0"/>
                <a:cs typeface="Arial" panose="020B0604020202020204" pitchFamily="34" charset="0"/>
                <a:sym typeface="Symbol" panose="05050102010706020507" pitchFamily="18" charset="2"/>
              </a:rPr>
              <a:t>                                    N</a:t>
            </a:r>
            <a:r>
              <a:rPr lang="en-US" sz="2400" i="1" baseline="-25000" dirty="0" smtClean="0">
                <a:latin typeface="Arial" panose="020B0604020202020204" pitchFamily="34" charset="0"/>
                <a:cs typeface="Arial" panose="020B0604020202020204" pitchFamily="34" charset="0"/>
                <a:sym typeface="Symbol" panose="05050102010706020507" pitchFamily="18" charset="2"/>
              </a:rPr>
              <a:t>FS</a:t>
            </a:r>
            <a:r>
              <a:rPr lang="en-US" sz="2400" i="1" dirty="0" smtClean="0">
                <a:latin typeface="Arial" panose="020B0604020202020204" pitchFamily="34" charset="0"/>
                <a:cs typeface="Arial" panose="020B0604020202020204" pitchFamily="34" charset="0"/>
                <a:sym typeface="Symbol" panose="05050102010706020507" pitchFamily="18" charset="2"/>
              </a:rPr>
              <a:t> </a:t>
            </a:r>
            <a:r>
              <a:rPr lang="en-US" sz="2400" i="1" dirty="0">
                <a:latin typeface="Arial" panose="020B0604020202020204" pitchFamily="34" charset="0"/>
                <a:cs typeface="Arial" panose="020B0604020202020204" pitchFamily="34" charset="0"/>
                <a:sym typeface="Symbol" panose="05050102010706020507" pitchFamily="18" charset="2"/>
              </a:rPr>
              <a:t>=</a:t>
            </a:r>
            <a:r>
              <a:rPr lang="en-US" sz="2400" i="1" dirty="0" err="1">
                <a:latin typeface="Arial" panose="020B0604020202020204" pitchFamily="34" charset="0"/>
                <a:cs typeface="Arial" panose="020B0604020202020204" pitchFamily="34" charset="0"/>
                <a:sym typeface="Symbol" panose="05050102010706020507" pitchFamily="18" charset="2"/>
              </a:rPr>
              <a:t>k</a:t>
            </a:r>
            <a:r>
              <a:rPr lang="en-US" sz="2400" i="1" baseline="-25000" dirty="0" err="1">
                <a:latin typeface="Arial" panose="020B0604020202020204" pitchFamily="34" charset="0"/>
                <a:cs typeface="Arial" panose="020B0604020202020204" pitchFamily="34" charset="0"/>
                <a:sym typeface="Symbol" panose="05050102010706020507" pitchFamily="18" charset="2"/>
              </a:rPr>
              <a:t>F</a:t>
            </a:r>
            <a:r>
              <a:rPr lang="en-US" sz="2400" i="1" dirty="0">
                <a:latin typeface="Arial" panose="020B0604020202020204" pitchFamily="34" charset="0"/>
                <a:cs typeface="Arial" panose="020B0604020202020204" pitchFamily="34" charset="0"/>
                <a:sym typeface="Symbol" panose="05050102010706020507" pitchFamily="18" charset="2"/>
              </a:rPr>
              <a:t>/(</a:t>
            </a:r>
            <a:r>
              <a:rPr lang="en-US" sz="2400" i="1" dirty="0" err="1">
                <a:latin typeface="Symbol" panose="05050102010706020507" pitchFamily="18" charset="2"/>
                <a:cs typeface="Arial" panose="020B0604020202020204" pitchFamily="34" charset="0"/>
                <a:sym typeface="Symbol" panose="05050102010706020507" pitchFamily="18" charset="2"/>
              </a:rPr>
              <a:t>L</a:t>
            </a:r>
            <a:r>
              <a:rPr lang="en-US" sz="2400" i="1" baseline="30000" dirty="0" err="1">
                <a:latin typeface="Arial" panose="020B0604020202020204" pitchFamily="34" charset="0"/>
                <a:cs typeface="Arial" panose="020B0604020202020204" pitchFamily="34" charset="0"/>
                <a:sym typeface="Symbol" panose="05050102010706020507" pitchFamily="18" charset="2"/>
              </a:rPr>
              <a:t>eff</a:t>
            </a:r>
            <a:r>
              <a:rPr lang="en-US" sz="2400" i="1" dirty="0">
                <a:latin typeface="Arial" panose="020B0604020202020204" pitchFamily="34" charset="0"/>
                <a:cs typeface="Arial" panose="020B0604020202020204" pitchFamily="34" charset="0"/>
                <a:sym typeface="Symbol" panose="05050102010706020507" pitchFamily="18" charset="2"/>
              </a:rPr>
              <a:t> – </a:t>
            </a:r>
            <a:r>
              <a:rPr lang="en-US" sz="2400" i="1" dirty="0" err="1">
                <a:latin typeface="Arial" panose="020B0604020202020204" pitchFamily="34" charset="0"/>
                <a:cs typeface="Arial" panose="020B0604020202020204" pitchFamily="34" charset="0"/>
                <a:sym typeface="Symbol" panose="05050102010706020507" pitchFamily="18" charset="2"/>
              </a:rPr>
              <a:t>k</a:t>
            </a:r>
            <a:r>
              <a:rPr lang="en-US" sz="2400" i="1" baseline="-25000" dirty="0" err="1">
                <a:latin typeface="Arial" panose="020B0604020202020204" pitchFamily="34" charset="0"/>
                <a:cs typeface="Arial" panose="020B0604020202020204" pitchFamily="34" charset="0"/>
                <a:sym typeface="Symbol" panose="05050102010706020507" pitchFamily="18" charset="2"/>
              </a:rPr>
              <a:t>F</a:t>
            </a:r>
            <a:r>
              <a:rPr lang="en-US" sz="2400" i="1" dirty="0">
                <a:latin typeface="Arial" panose="020B0604020202020204" pitchFamily="34" charset="0"/>
                <a:cs typeface="Arial" panose="020B0604020202020204" pitchFamily="34" charset="0"/>
                <a:sym typeface="Symbol" panose="05050102010706020507" pitchFamily="18" charset="2"/>
              </a:rPr>
              <a:t>)</a:t>
            </a:r>
            <a:r>
              <a:rPr lang="en-US" sz="2400" i="1" baseline="-25000" dirty="0">
                <a:latin typeface="Arial" panose="020B0604020202020204" pitchFamily="34" charset="0"/>
                <a:cs typeface="Arial" panose="020B0604020202020204" pitchFamily="34" charset="0"/>
                <a:sym typeface="Symbol" panose="05050102010706020507" pitchFamily="18" charset="2"/>
              </a:rPr>
              <a:t> </a:t>
            </a:r>
            <a:r>
              <a:rPr lang="en-US" sz="2400" i="1" dirty="0">
                <a:latin typeface="Arial" panose="020B0604020202020204" pitchFamily="34" charset="0"/>
                <a:cs typeface="Arial" panose="020B0604020202020204" pitchFamily="34" charset="0"/>
                <a:sym typeface="Symbol" panose="05050102010706020507" pitchFamily="18" charset="2"/>
              </a:rPr>
              <a:t> </a:t>
            </a:r>
            <a:r>
              <a:rPr lang="en-US" sz="2400" dirty="0">
                <a:latin typeface="Arial" panose="020B0604020202020204" pitchFamily="34" charset="0"/>
                <a:cs typeface="Arial" panose="020B0604020202020204" pitchFamily="34" charset="0"/>
                <a:sym typeface="Symbol" panose="05050102010706020507" pitchFamily="18" charset="2"/>
              </a:rPr>
              <a:t> .</a:t>
            </a:r>
            <a:endParaRPr lang="en-US" sz="2400" dirty="0" smtClean="0">
              <a:latin typeface="Arial" panose="020B0604020202020204" pitchFamily="34" charset="0"/>
              <a:cs typeface="Arial" panose="020B0604020202020204" pitchFamily="34" charset="0"/>
              <a:sym typeface="Symbol" panose="05050102010706020507" pitchFamily="18" charset="2"/>
            </a:endParaRPr>
          </a:p>
        </p:txBody>
      </p:sp>
      <p:sp>
        <p:nvSpPr>
          <p:cNvPr id="7" name="TextBox 6"/>
          <p:cNvSpPr txBox="1"/>
          <p:nvPr/>
        </p:nvSpPr>
        <p:spPr>
          <a:xfrm>
            <a:off x="2504640" y="1217597"/>
            <a:ext cx="6772623" cy="584775"/>
          </a:xfrm>
          <a:prstGeom prst="rect">
            <a:avLst/>
          </a:prstGeom>
          <a:noFill/>
        </p:spPr>
        <p:txBody>
          <a:bodyPr wrap="none" rtlCol="0">
            <a:spAutoFit/>
          </a:bodyPr>
          <a:lstStyle/>
          <a:p>
            <a:r>
              <a:rPr lang="en-US" sz="3200" dirty="0" smtClean="0">
                <a:solidFill>
                  <a:srgbClr val="FF0000"/>
                </a:solidFill>
              </a:rPr>
              <a:t>Landau-(</a:t>
            </a:r>
            <a:r>
              <a:rPr lang="en-US" sz="3200" dirty="0" err="1" smtClean="0">
                <a:solidFill>
                  <a:srgbClr val="FF0000"/>
                </a:solidFill>
              </a:rPr>
              <a:t>Migdal</a:t>
            </a:r>
            <a:r>
              <a:rPr lang="en-US" sz="3200" dirty="0" smtClean="0">
                <a:solidFill>
                  <a:srgbClr val="FF0000"/>
                </a:solidFill>
              </a:rPr>
              <a:t>) Fermi Liquid Approach</a:t>
            </a:r>
            <a:endParaRPr lang="en-US" sz="3200" dirty="0">
              <a:solidFill>
                <a:srgbClr val="FF0000"/>
              </a:solidFill>
            </a:endParaRPr>
          </a:p>
        </p:txBody>
      </p:sp>
      <p:sp>
        <p:nvSpPr>
          <p:cNvPr id="3" name="TextBox 2"/>
          <p:cNvSpPr txBox="1"/>
          <p:nvPr/>
        </p:nvSpPr>
        <p:spPr>
          <a:xfrm>
            <a:off x="5383515" y="1802372"/>
            <a:ext cx="5300169" cy="400110"/>
          </a:xfrm>
          <a:prstGeom prst="rect">
            <a:avLst/>
          </a:prstGeom>
          <a:noFill/>
        </p:spPr>
        <p:txBody>
          <a:bodyPr wrap="none" rtlCol="0">
            <a:spAutoFit/>
          </a:bodyPr>
          <a:lstStyle/>
          <a:p>
            <a:r>
              <a:rPr lang="en-US" sz="2000" dirty="0" smtClean="0">
                <a:solidFill>
                  <a:srgbClr val="C00000"/>
                </a:solidFill>
              </a:rPr>
              <a:t>Matsui, </a:t>
            </a:r>
            <a:r>
              <a:rPr lang="en-US" sz="2000" dirty="0" err="1" smtClean="0">
                <a:solidFill>
                  <a:srgbClr val="C00000"/>
                </a:solidFill>
              </a:rPr>
              <a:t>Friman</a:t>
            </a:r>
            <a:r>
              <a:rPr lang="en-US" sz="2000" dirty="0" smtClean="0">
                <a:solidFill>
                  <a:srgbClr val="C00000"/>
                </a:solidFill>
              </a:rPr>
              <a:t> &amp; R, Song, </a:t>
            </a:r>
            <a:r>
              <a:rPr lang="en-US" sz="2000" dirty="0" err="1" smtClean="0">
                <a:solidFill>
                  <a:srgbClr val="C00000"/>
                </a:solidFill>
              </a:rPr>
              <a:t>Paeng</a:t>
            </a:r>
            <a:r>
              <a:rPr lang="en-US" sz="2000" dirty="0" smtClean="0">
                <a:solidFill>
                  <a:srgbClr val="C00000"/>
                </a:solidFill>
              </a:rPr>
              <a:t> et al, Ma et al …</a:t>
            </a:r>
            <a:endParaRPr lang="en-US" sz="2000" dirty="0">
              <a:solidFill>
                <a:srgbClr val="C00000"/>
              </a:solidFill>
            </a:endParaRPr>
          </a:p>
        </p:txBody>
      </p:sp>
    </p:spTree>
    <p:extLst>
      <p:ext uri="{BB962C8B-B14F-4D97-AF65-F5344CB8AC3E}">
        <p14:creationId xmlns:p14="http://schemas.microsoft.com/office/powerpoint/2010/main" val="208704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01774" y="1698697"/>
            <a:ext cx="3797389" cy="790208"/>
          </a:xfrm>
          <a:prstGeom prst="rect">
            <a:avLst/>
          </a:prstGeom>
        </p:spPr>
      </p:pic>
      <p:pic>
        <p:nvPicPr>
          <p:cNvPr id="5" name="Picture 4"/>
          <p:cNvPicPr>
            <a:picLocks noChangeAspect="1"/>
          </p:cNvPicPr>
          <p:nvPr/>
        </p:nvPicPr>
        <p:blipFill>
          <a:blip r:embed="rId3"/>
          <a:stretch>
            <a:fillRect/>
          </a:stretch>
        </p:blipFill>
        <p:spPr>
          <a:xfrm>
            <a:off x="5875404" y="1773803"/>
            <a:ext cx="2328640" cy="562086"/>
          </a:xfrm>
          <a:prstGeom prst="rect">
            <a:avLst/>
          </a:prstGeom>
        </p:spPr>
      </p:pic>
      <p:pic>
        <p:nvPicPr>
          <p:cNvPr id="6" name="Picture 5"/>
          <p:cNvPicPr>
            <a:picLocks noChangeAspect="1"/>
          </p:cNvPicPr>
          <p:nvPr/>
        </p:nvPicPr>
        <p:blipFill>
          <a:blip r:embed="rId4"/>
          <a:stretch>
            <a:fillRect/>
          </a:stretch>
        </p:blipFill>
        <p:spPr>
          <a:xfrm>
            <a:off x="1029380" y="2499212"/>
            <a:ext cx="5133085" cy="734842"/>
          </a:xfrm>
          <a:prstGeom prst="rect">
            <a:avLst/>
          </a:prstGeom>
        </p:spPr>
      </p:pic>
      <p:pic>
        <p:nvPicPr>
          <p:cNvPr id="7" name="Picture 6"/>
          <p:cNvPicPr>
            <a:picLocks noChangeAspect="1"/>
          </p:cNvPicPr>
          <p:nvPr/>
        </p:nvPicPr>
        <p:blipFill>
          <a:blip r:embed="rId5"/>
          <a:stretch>
            <a:fillRect/>
          </a:stretch>
        </p:blipFill>
        <p:spPr>
          <a:xfrm>
            <a:off x="6162465" y="2498873"/>
            <a:ext cx="4083159" cy="870816"/>
          </a:xfrm>
          <a:prstGeom prst="rect">
            <a:avLst/>
          </a:prstGeom>
        </p:spPr>
      </p:pic>
      <p:pic>
        <p:nvPicPr>
          <p:cNvPr id="8" name="Picture 7"/>
          <p:cNvPicPr>
            <a:picLocks noChangeAspect="1"/>
          </p:cNvPicPr>
          <p:nvPr/>
        </p:nvPicPr>
        <p:blipFill>
          <a:blip r:embed="rId6"/>
          <a:stretch>
            <a:fillRect/>
          </a:stretch>
        </p:blipFill>
        <p:spPr>
          <a:xfrm>
            <a:off x="872632" y="3309695"/>
            <a:ext cx="6224383" cy="890872"/>
          </a:xfrm>
          <a:prstGeom prst="rect">
            <a:avLst/>
          </a:prstGeom>
        </p:spPr>
      </p:pic>
      <p:pic>
        <p:nvPicPr>
          <p:cNvPr id="9" name="Picture 8"/>
          <p:cNvPicPr>
            <a:picLocks noChangeAspect="1"/>
          </p:cNvPicPr>
          <p:nvPr/>
        </p:nvPicPr>
        <p:blipFill>
          <a:blip r:embed="rId7"/>
          <a:stretch>
            <a:fillRect/>
          </a:stretch>
        </p:blipFill>
        <p:spPr>
          <a:xfrm>
            <a:off x="1029380" y="4202490"/>
            <a:ext cx="7231955" cy="976988"/>
          </a:xfrm>
          <a:prstGeom prst="rect">
            <a:avLst/>
          </a:prstGeom>
        </p:spPr>
      </p:pic>
      <p:sp>
        <p:nvSpPr>
          <p:cNvPr id="2" name="Rectangle 1"/>
          <p:cNvSpPr/>
          <p:nvPr/>
        </p:nvSpPr>
        <p:spPr>
          <a:xfrm>
            <a:off x="2134120" y="5300558"/>
            <a:ext cx="7482567" cy="461665"/>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Landau-(</a:t>
            </a:r>
            <a:r>
              <a:rPr lang="en-US" sz="2400" dirty="0" err="1">
                <a:solidFill>
                  <a:srgbClr val="FF0000"/>
                </a:solidFill>
                <a:latin typeface="Arial" panose="020B0604020202020204" pitchFamily="34" charset="0"/>
                <a:cs typeface="Arial" panose="020B0604020202020204" pitchFamily="34" charset="0"/>
              </a:rPr>
              <a:t>Migdal</a:t>
            </a:r>
            <a:r>
              <a:rPr lang="en-US" sz="2400" dirty="0">
                <a:solidFill>
                  <a:srgbClr val="FF0000"/>
                </a:solidFill>
                <a:latin typeface="Arial" panose="020B0604020202020204" pitchFamily="34" charset="0"/>
                <a:cs typeface="Arial" panose="020B0604020202020204" pitchFamily="34" charset="0"/>
              </a:rPr>
              <a:t>) </a:t>
            </a:r>
            <a:r>
              <a:rPr lang="en-US" sz="2400" dirty="0" smtClean="0">
                <a:solidFill>
                  <a:srgbClr val="FF0000"/>
                </a:solidFill>
                <a:latin typeface="Arial" panose="020B0604020202020204" pitchFamily="34" charset="0"/>
                <a:cs typeface="Arial" panose="020B0604020202020204" pitchFamily="34" charset="0"/>
              </a:rPr>
              <a:t>Fermi-Liquid Parameters (denoted </a:t>
            </a:r>
            <a:r>
              <a:rPr lang="en-US" sz="2400" dirty="0" smtClean="0">
                <a:solidFill>
                  <a:srgbClr val="FF0000"/>
                </a:solidFill>
                <a:latin typeface="Symbol" panose="05050102010706020507" pitchFamily="18" charset="2"/>
                <a:cs typeface="Arial" panose="020B0604020202020204" pitchFamily="34" charset="0"/>
              </a:rPr>
              <a:t>l</a:t>
            </a:r>
            <a:r>
              <a:rPr lang="en-US" sz="2400" dirty="0" smtClean="0">
                <a:solidFill>
                  <a:srgbClr val="FF0000"/>
                </a:solidFill>
                <a:cs typeface="Arial" panose="020B0604020202020204" pitchFamily="34" charset="0"/>
              </a:rPr>
              <a:t>)</a:t>
            </a:r>
            <a:r>
              <a:rPr lang="en-US" sz="2400" dirty="0" smtClean="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p:txBody>
      </p:sp>
      <p:sp>
        <p:nvSpPr>
          <p:cNvPr id="3" name="TextBox 2"/>
          <p:cNvSpPr txBox="1"/>
          <p:nvPr/>
        </p:nvSpPr>
        <p:spPr>
          <a:xfrm>
            <a:off x="1562647" y="181522"/>
            <a:ext cx="8530349" cy="523220"/>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rPr>
              <a:t>EFT for Fermi Liquid (</a:t>
            </a:r>
            <a:r>
              <a:rPr lang="en-US" sz="2800" dirty="0"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à la </a:t>
            </a:r>
            <a:r>
              <a:rPr lang="en-US" sz="2400" dirty="0"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Shankar, </a:t>
            </a:r>
            <a:r>
              <a:rPr lang="en-US" sz="2400" dirty="0" err="1"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Polchinski</a:t>
            </a:r>
            <a:r>
              <a:rPr lang="en-US" sz="2400" dirty="0"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 </a:t>
            </a:r>
            <a:r>
              <a:rPr lang="en-US" sz="2400" dirty="0" err="1"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Fröhlich</a:t>
            </a:r>
            <a:r>
              <a:rPr lang="en-US" sz="2400" dirty="0" smtClean="0">
                <a:solidFill>
                  <a:srgbClr val="FF000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rPr>
              <a:t> …)</a:t>
            </a:r>
            <a:endParaRPr lang="en-US" sz="2400" dirty="0">
              <a:solidFill>
                <a:srgbClr val="FF0000"/>
              </a:solidFill>
              <a:effectLst>
                <a:outerShdw blurRad="38100" dist="38100" dir="2700000" algn="tl">
                  <a:srgbClr val="000000">
                    <a:alpha val="43137"/>
                  </a:srgbClr>
                </a:outerShdw>
              </a:effectLst>
            </a:endParaRPr>
          </a:p>
        </p:txBody>
      </p:sp>
      <p:sp>
        <p:nvSpPr>
          <p:cNvPr id="12" name="TextBox 11"/>
          <p:cNvSpPr txBox="1"/>
          <p:nvPr/>
        </p:nvSpPr>
        <p:spPr>
          <a:xfrm>
            <a:off x="1781393" y="744615"/>
            <a:ext cx="8092856" cy="830997"/>
          </a:xfrm>
          <a:prstGeom prst="rect">
            <a:avLst/>
          </a:prstGeom>
          <a:noFill/>
        </p:spPr>
        <p:txBody>
          <a:bodyPr wrap="none" rtlCol="0">
            <a:spAutoFit/>
          </a:bodyPr>
          <a:lstStyle/>
          <a:p>
            <a:r>
              <a:rPr lang="en-US" sz="2400" dirty="0" smtClean="0"/>
              <a:t>Consider quasi-nucleons </a:t>
            </a:r>
            <a:r>
              <a:rPr lang="en-US" sz="2400" dirty="0" smtClean="0">
                <a:latin typeface="Symbol" panose="05050102010706020507" pitchFamily="18" charset="2"/>
              </a:rPr>
              <a:t>y </a:t>
            </a:r>
            <a:r>
              <a:rPr lang="en-US" sz="2400" dirty="0" smtClean="0"/>
              <a:t>on Fermi surface coupled to scalar </a:t>
            </a:r>
            <a:r>
              <a:rPr lang="en-US" sz="2400" dirty="0" smtClean="0">
                <a:latin typeface="Symbol" panose="05050102010706020507" pitchFamily="18" charset="2"/>
              </a:rPr>
              <a:t>f</a:t>
            </a:r>
          </a:p>
          <a:p>
            <a:r>
              <a:rPr lang="en-US" sz="2400" dirty="0" smtClean="0">
                <a:latin typeface="Symbol" panose="05050102010706020507" pitchFamily="18" charset="2"/>
              </a:rPr>
              <a:t> (</a:t>
            </a:r>
            <a:r>
              <a:rPr lang="en-US" sz="2400" dirty="0" smtClean="0"/>
              <a:t>and also to </a:t>
            </a:r>
            <a:r>
              <a:rPr lang="en-US" sz="2400" dirty="0" smtClean="0">
                <a:latin typeface="Symbol" panose="05050102010706020507" pitchFamily="18" charset="2"/>
              </a:rPr>
              <a:t>w, r, p </a:t>
            </a:r>
            <a:r>
              <a:rPr lang="en-US" sz="2400" dirty="0" smtClean="0"/>
              <a:t>…</a:t>
            </a:r>
            <a:r>
              <a:rPr lang="en-US" sz="2400" dirty="0" smtClean="0">
                <a:latin typeface="Symbol" panose="05050102010706020507" pitchFamily="18" charset="2"/>
              </a:rPr>
              <a:t>)</a:t>
            </a:r>
            <a:endParaRPr lang="en-US" sz="2400" dirty="0"/>
          </a:p>
        </p:txBody>
      </p:sp>
      <p:pic>
        <p:nvPicPr>
          <p:cNvPr id="13" name="Picture 12"/>
          <p:cNvPicPr>
            <a:picLocks noChangeAspect="1"/>
          </p:cNvPicPr>
          <p:nvPr/>
        </p:nvPicPr>
        <p:blipFill>
          <a:blip r:embed="rId8"/>
          <a:stretch>
            <a:fillRect/>
          </a:stretch>
        </p:blipFill>
        <p:spPr>
          <a:xfrm>
            <a:off x="1781393" y="5817315"/>
            <a:ext cx="8860373" cy="628242"/>
          </a:xfrm>
          <a:prstGeom prst="rect">
            <a:avLst/>
          </a:prstGeom>
        </p:spPr>
      </p:pic>
    </p:spTree>
    <p:extLst>
      <p:ext uri="{BB962C8B-B14F-4D97-AF65-F5344CB8AC3E}">
        <p14:creationId xmlns:p14="http://schemas.microsoft.com/office/powerpoint/2010/main" val="140384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09132" y="2901735"/>
            <a:ext cx="6724650" cy="857250"/>
          </a:xfrm>
          <a:prstGeom prst="rect">
            <a:avLst/>
          </a:prstGeom>
        </p:spPr>
      </p:pic>
      <p:pic>
        <p:nvPicPr>
          <p:cNvPr id="4" name="Picture 3"/>
          <p:cNvPicPr>
            <a:picLocks noChangeAspect="1"/>
          </p:cNvPicPr>
          <p:nvPr/>
        </p:nvPicPr>
        <p:blipFill>
          <a:blip r:embed="rId3"/>
          <a:stretch>
            <a:fillRect/>
          </a:stretch>
        </p:blipFill>
        <p:spPr>
          <a:xfrm>
            <a:off x="3145971" y="3630997"/>
            <a:ext cx="5124450" cy="828675"/>
          </a:xfrm>
          <a:prstGeom prst="rect">
            <a:avLst/>
          </a:prstGeom>
        </p:spPr>
      </p:pic>
      <p:pic>
        <p:nvPicPr>
          <p:cNvPr id="5" name="Picture 4"/>
          <p:cNvPicPr>
            <a:picLocks noChangeAspect="1"/>
          </p:cNvPicPr>
          <p:nvPr/>
        </p:nvPicPr>
        <p:blipFill>
          <a:blip r:embed="rId4"/>
          <a:stretch>
            <a:fillRect/>
          </a:stretch>
        </p:blipFill>
        <p:spPr>
          <a:xfrm>
            <a:off x="2847975" y="4783040"/>
            <a:ext cx="1743075" cy="476250"/>
          </a:xfrm>
          <a:prstGeom prst="rect">
            <a:avLst/>
          </a:prstGeom>
        </p:spPr>
      </p:pic>
      <p:sp>
        <p:nvSpPr>
          <p:cNvPr id="6" name="Right Arrow 5"/>
          <p:cNvSpPr/>
          <p:nvPr/>
        </p:nvSpPr>
        <p:spPr>
          <a:xfrm>
            <a:off x="4854071" y="4868765"/>
            <a:ext cx="337457"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
          <a:stretch>
            <a:fillRect/>
          </a:stretch>
        </p:blipFill>
        <p:spPr>
          <a:xfrm>
            <a:off x="5454549" y="4714715"/>
            <a:ext cx="3171825" cy="571500"/>
          </a:xfrm>
          <a:prstGeom prst="rect">
            <a:avLst/>
          </a:prstGeom>
        </p:spPr>
      </p:pic>
      <p:sp>
        <p:nvSpPr>
          <p:cNvPr id="9" name="TextBox 8"/>
          <p:cNvSpPr txBox="1"/>
          <p:nvPr/>
        </p:nvSpPr>
        <p:spPr>
          <a:xfrm>
            <a:off x="1318096" y="1485795"/>
            <a:ext cx="10004790" cy="1015663"/>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sym typeface="Symbol" panose="05050102010706020507" pitchFamily="18" charset="2"/>
            </a:endParaRPr>
          </a:p>
          <a:p>
            <a:r>
              <a:rPr lang="en-US" sz="2000" dirty="0" smtClean="0">
                <a:latin typeface="Arial" panose="020B0604020202020204" pitchFamily="34" charset="0"/>
                <a:cs typeface="Arial" panose="020B0604020202020204" pitchFamily="34" charset="0"/>
                <a:sym typeface="Symbol" panose="05050102010706020507" pitchFamily="18" charset="2"/>
              </a:rPr>
              <a:t>The result is given entirely in terms of the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fixed point quantities</a:t>
            </a:r>
            <a:r>
              <a:rPr lang="en-US" sz="2000" dirty="0">
                <a:latin typeface="Arial" panose="020B0604020202020204" pitchFamily="34" charset="0"/>
                <a:cs typeface="Arial" panose="020B0604020202020204" pitchFamily="34" charset="0"/>
                <a:sym typeface="Symbol" panose="05050102010706020507" pitchFamily="18" charset="2"/>
              </a:rPr>
              <a:t>:</a:t>
            </a:r>
            <a:r>
              <a:rPr lang="en-US" sz="2000" dirty="0" smtClean="0">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Landau mass </a:t>
            </a:r>
            <a:r>
              <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rPr>
              <a:t>m</a:t>
            </a:r>
            <a:r>
              <a:rPr lang="en-US" sz="2000" i="1" baseline="-25000" dirty="0" smtClean="0">
                <a:solidFill>
                  <a:srgbClr val="0070C0"/>
                </a:solidFill>
                <a:latin typeface="Arial" panose="020B0604020202020204" pitchFamily="34" charset="0"/>
                <a:cs typeface="Arial" panose="020B0604020202020204" pitchFamily="34" charset="0"/>
                <a:sym typeface="Symbol" panose="05050102010706020507" pitchFamily="18" charset="2"/>
              </a:rPr>
              <a:t>L</a:t>
            </a:r>
            <a:r>
              <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and</a:t>
            </a:r>
            <a:r>
              <a:rPr lang="en-US" sz="2000" i="1" baseline="-25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p>
          <a:p>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Landau quasiparticle interactions </a:t>
            </a:r>
            <a:r>
              <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rPr>
              <a:t>F</a:t>
            </a:r>
            <a:r>
              <a:rPr lang="en-US" sz="2000" i="1" baseline="-25000" dirty="0" smtClean="0">
                <a:solidFill>
                  <a:srgbClr val="0070C0"/>
                </a:solidFill>
                <a:latin typeface="Arial" panose="020B0604020202020204" pitchFamily="34" charset="0"/>
                <a:cs typeface="Arial" panose="020B0604020202020204" pitchFamily="34" charset="0"/>
                <a:sym typeface="Symbol" panose="05050102010706020507" pitchFamily="18" charset="2"/>
              </a:rPr>
              <a:t>1</a:t>
            </a:r>
            <a:r>
              <a:rPr lang="en-US" sz="2000" i="1" baseline="30000" dirty="0" smtClean="0">
                <a:solidFill>
                  <a:srgbClr val="0070C0"/>
                </a:solidFill>
                <a:latin typeface="Symbol" panose="05050102010706020507" pitchFamily="18" charset="2"/>
                <a:cs typeface="Arial" panose="020B0604020202020204" pitchFamily="34" charset="0"/>
                <a:sym typeface="Symbol" panose="05050102010706020507" pitchFamily="18" charset="2"/>
              </a:rPr>
              <a:t>p,w</a:t>
            </a:r>
            <a:r>
              <a:rPr lang="en-US" sz="2000"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r>
              <a:rPr lang="en-US" sz="2000" dirty="0" smtClean="0">
                <a:latin typeface="Arial" panose="020B0604020202020204" pitchFamily="34" charset="0"/>
                <a:cs typeface="Arial" panose="020B0604020202020204" pitchFamily="34" charset="0"/>
                <a:sym typeface="Symbol" panose="05050102010706020507" pitchFamily="18" charset="2"/>
              </a:rPr>
              <a:t>involving </a:t>
            </a:r>
            <a:r>
              <a:rPr lang="en-US" sz="2000" dirty="0" smtClean="0">
                <a:latin typeface="Symbol" panose="05050102010706020507" pitchFamily="18" charset="2"/>
                <a:cs typeface="Arial" panose="020B0604020202020204" pitchFamily="34" charset="0"/>
                <a:sym typeface="Symbol" panose="05050102010706020507" pitchFamily="18" charset="2"/>
              </a:rPr>
              <a:t>p</a:t>
            </a:r>
            <a:r>
              <a:rPr lang="en-US" sz="2000" dirty="0" smtClean="0">
                <a:latin typeface="Arial" panose="020B0604020202020204" pitchFamily="34" charset="0"/>
                <a:cs typeface="Arial" panose="020B0604020202020204" pitchFamily="34" charset="0"/>
                <a:sym typeface="Symbol" panose="05050102010706020507" pitchFamily="18" charset="2"/>
              </a:rPr>
              <a:t> and </a:t>
            </a:r>
            <a:r>
              <a:rPr lang="en-US" sz="2000" dirty="0" smtClean="0">
                <a:latin typeface="Symbol" panose="05050102010706020507" pitchFamily="18" charset="2"/>
                <a:cs typeface="Arial" panose="020B0604020202020204" pitchFamily="34" charset="0"/>
                <a:sym typeface="Symbol" panose="05050102010706020507" pitchFamily="18" charset="2"/>
              </a:rPr>
              <a:t>w </a:t>
            </a:r>
            <a:r>
              <a:rPr lang="en-US" sz="2000" dirty="0" smtClean="0">
                <a:latin typeface="Arial" panose="020B0604020202020204" pitchFamily="34" charset="0"/>
                <a:cs typeface="Arial" panose="020B0604020202020204" pitchFamily="34" charset="0"/>
                <a:sym typeface="Symbol" panose="05050102010706020507" pitchFamily="18" charset="2"/>
              </a:rPr>
              <a:t>exchanges;</a:t>
            </a:r>
            <a:endParaRPr lang="en-US" sz="2000" dirty="0">
              <a:latin typeface="Arial" panose="020B0604020202020204" pitchFamily="34" charset="0"/>
              <a:cs typeface="Arial" panose="020B0604020202020204" pitchFamily="34" charset="0"/>
            </a:endParaRPr>
          </a:p>
        </p:txBody>
      </p:sp>
      <p:sp>
        <p:nvSpPr>
          <p:cNvPr id="10" name="TextBox 9"/>
          <p:cNvSpPr txBox="1"/>
          <p:nvPr/>
        </p:nvSpPr>
        <p:spPr>
          <a:xfrm>
            <a:off x="3145971" y="500743"/>
            <a:ext cx="4953215" cy="584775"/>
          </a:xfrm>
          <a:prstGeom prst="rect">
            <a:avLst/>
          </a:prstGeom>
          <a:noFill/>
        </p:spPr>
        <p:txBody>
          <a:bodyPr wrap="none" rtlCol="0">
            <a:spAutoFit/>
          </a:bodyPr>
          <a:lstStyle/>
          <a:p>
            <a:r>
              <a:rPr lang="en-US" sz="3200" i="1" dirty="0" err="1" smtClean="0">
                <a:solidFill>
                  <a:srgbClr val="FF0000"/>
                </a:solidFill>
              </a:rPr>
              <a:t>g</a:t>
            </a:r>
            <a:r>
              <a:rPr lang="en-US" sz="3200" i="1" baseline="-25000" dirty="0" err="1" smtClean="0">
                <a:solidFill>
                  <a:srgbClr val="FF0000"/>
                </a:solidFill>
              </a:rPr>
              <a:t>A</a:t>
            </a:r>
            <a:r>
              <a:rPr lang="en-US" sz="3200" i="1" dirty="0" smtClean="0">
                <a:solidFill>
                  <a:srgbClr val="FF0000"/>
                </a:solidFill>
              </a:rPr>
              <a:t> </a:t>
            </a:r>
            <a:r>
              <a:rPr lang="en-US" sz="3200" dirty="0" smtClean="0">
                <a:solidFill>
                  <a:srgbClr val="FF0000"/>
                </a:solidFill>
              </a:rPr>
              <a:t>at Fermi-liquid fixed point</a:t>
            </a:r>
            <a:endParaRPr lang="en-US" sz="3200" i="1" dirty="0">
              <a:solidFill>
                <a:srgbClr val="FF0000"/>
              </a:solidFill>
            </a:endParaRPr>
          </a:p>
        </p:txBody>
      </p:sp>
    </p:spTree>
    <p:extLst>
      <p:ext uri="{BB962C8B-B14F-4D97-AF65-F5344CB8AC3E}">
        <p14:creationId xmlns:p14="http://schemas.microsoft.com/office/powerpoint/2010/main" val="74927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1277" y="2449285"/>
            <a:ext cx="7654660" cy="1938992"/>
          </a:xfrm>
          <a:prstGeom prst="rect">
            <a:avLst/>
          </a:prstGeom>
          <a:noFill/>
        </p:spPr>
        <p:txBody>
          <a:bodyPr wrap="none" rtlCol="0">
            <a:spAutoFit/>
          </a:bodyPr>
          <a:lstStyle/>
          <a:p>
            <a:pPr marL="342900" indent="-342900">
              <a:buFont typeface="Wingdings" panose="05000000000000000000" pitchFamily="2" charset="2"/>
              <a:buChar char="v"/>
            </a:pPr>
            <a:r>
              <a:rPr lang="en-US" sz="2400" dirty="0" smtClean="0"/>
              <a:t> 1s0d-shell nuclei:  </a:t>
            </a:r>
            <a:r>
              <a:rPr lang="en-US" sz="2400" dirty="0" smtClean="0">
                <a:solidFill>
                  <a:srgbClr val="0070C0"/>
                </a:solidFill>
              </a:rPr>
              <a:t>1.12 </a:t>
            </a:r>
            <a:r>
              <a:rPr lang="en-US" sz="2400" dirty="0" smtClean="0">
                <a:solidFill>
                  <a:srgbClr val="0070C0"/>
                </a:solidFill>
                <a:sym typeface="Symbol" panose="05050102010706020507" pitchFamily="18" charset="2"/>
              </a:rPr>
              <a:t> 0.05, 1.18  0.05, 0.96  0.03 …</a:t>
            </a:r>
          </a:p>
          <a:p>
            <a:pPr marL="342900" indent="-342900">
              <a:buFont typeface="Wingdings" panose="05000000000000000000" pitchFamily="2" charset="2"/>
              <a:buChar char="v"/>
            </a:pPr>
            <a:r>
              <a:rPr lang="en-US" sz="2400" dirty="0" smtClean="0"/>
              <a:t> 1p0f-shell nuclei:   </a:t>
            </a:r>
            <a:r>
              <a:rPr lang="en-US" sz="2400" dirty="0" smtClean="0">
                <a:solidFill>
                  <a:srgbClr val="0070C0"/>
                </a:solidFill>
              </a:rPr>
              <a:t>0.937 </a:t>
            </a:r>
            <a:r>
              <a:rPr lang="en-US" sz="2400" dirty="0" smtClean="0">
                <a:solidFill>
                  <a:srgbClr val="0070C0"/>
                </a:solidFill>
                <a:sym typeface="Symbol" panose="05050102010706020507" pitchFamily="18" charset="2"/>
              </a:rPr>
              <a:t> 0.019</a:t>
            </a:r>
          </a:p>
          <a:p>
            <a:pPr marL="342900" indent="-342900">
              <a:buFont typeface="Wingdings" panose="05000000000000000000" pitchFamily="2" charset="2"/>
              <a:buChar char="v"/>
            </a:pPr>
            <a:r>
              <a:rPr lang="en-US" sz="2400" dirty="0">
                <a:sym typeface="Symbol" panose="05050102010706020507" pitchFamily="18" charset="2"/>
              </a:rPr>
              <a:t> </a:t>
            </a:r>
            <a:r>
              <a:rPr lang="en-US" sz="2400" dirty="0" smtClean="0">
                <a:sym typeface="Symbol" panose="05050102010706020507" pitchFamily="18" charset="2"/>
              </a:rPr>
              <a:t> 16 &lt; A &lt; 40: </a:t>
            </a:r>
            <a:r>
              <a:rPr lang="en-US" sz="2400" dirty="0" smtClean="0">
                <a:solidFill>
                  <a:srgbClr val="0070C0"/>
                </a:solidFill>
                <a:sym typeface="Symbol" panose="05050102010706020507" pitchFamily="18" charset="2"/>
              </a:rPr>
              <a:t> 0.98</a:t>
            </a:r>
            <a:r>
              <a:rPr lang="en-US" sz="2400" dirty="0" smtClean="0">
                <a:sym typeface="Symbol" panose="05050102010706020507" pitchFamily="18" charset="2"/>
              </a:rPr>
              <a:t>, 60 &lt; A &lt; 80: </a:t>
            </a:r>
            <a:r>
              <a:rPr lang="en-US" sz="2400" dirty="0" smtClean="0">
                <a:solidFill>
                  <a:srgbClr val="0070C0"/>
                </a:solidFill>
                <a:sym typeface="Symbol" panose="05050102010706020507" pitchFamily="18" charset="2"/>
              </a:rPr>
              <a:t> 0.87 </a:t>
            </a:r>
            <a:r>
              <a:rPr lang="en-US" sz="2400" dirty="0" err="1" smtClean="0">
                <a:sym typeface="Symbol" panose="05050102010706020507" pitchFamily="18" charset="2"/>
              </a:rPr>
              <a:t>etc</a:t>
            </a:r>
            <a:endParaRPr lang="en-US" sz="2400" dirty="0" smtClean="0">
              <a:sym typeface="Symbol" panose="05050102010706020507" pitchFamily="18" charset="2"/>
            </a:endParaRPr>
          </a:p>
          <a:p>
            <a:pPr marL="342900" indent="-342900">
              <a:buFont typeface="Wingdings" panose="05000000000000000000" pitchFamily="2" charset="2"/>
              <a:buChar char="v"/>
            </a:pPr>
            <a:endParaRPr lang="en-US" sz="2400" dirty="0">
              <a:sym typeface="Symbol" panose="05050102010706020507" pitchFamily="18" charset="2"/>
            </a:endParaRPr>
          </a:p>
          <a:p>
            <a:pPr marL="342900" indent="-342900">
              <a:buFont typeface="Wingdings" panose="05000000000000000000" pitchFamily="2" charset="2"/>
              <a:buChar char="v"/>
            </a:pPr>
            <a:r>
              <a:rPr lang="en-US" sz="2400" dirty="0" smtClean="0">
                <a:sym typeface="Symbol" panose="05050102010706020507" pitchFamily="18" charset="2"/>
              </a:rPr>
              <a:t> For heavier nuclei, </a:t>
            </a:r>
            <a:r>
              <a:rPr lang="en-US" sz="2400" i="1" dirty="0" err="1" smtClean="0">
                <a:solidFill>
                  <a:srgbClr val="0070C0"/>
                </a:solidFill>
                <a:sym typeface="Symbol" panose="05050102010706020507" pitchFamily="18" charset="2"/>
              </a:rPr>
              <a:t>g</a:t>
            </a:r>
            <a:r>
              <a:rPr lang="en-US" sz="2400" i="1" baseline="-25000" dirty="0" err="1" smtClean="0">
                <a:solidFill>
                  <a:srgbClr val="0070C0"/>
                </a:solidFill>
                <a:sym typeface="Symbol" panose="05050102010706020507" pitchFamily="18" charset="2"/>
              </a:rPr>
              <a:t>A</a:t>
            </a:r>
            <a:r>
              <a:rPr lang="en-US" sz="2400" i="1" baseline="30000" dirty="0" err="1" smtClean="0">
                <a:solidFill>
                  <a:srgbClr val="0070C0"/>
                </a:solidFill>
                <a:sym typeface="Symbol" panose="05050102010706020507" pitchFamily="18" charset="2"/>
              </a:rPr>
              <a:t>eff</a:t>
            </a:r>
            <a:r>
              <a:rPr lang="en-US" sz="2400" dirty="0" smtClean="0">
                <a:sym typeface="Symbol" panose="05050102010706020507" pitchFamily="18" charset="2"/>
              </a:rPr>
              <a:t> drops to </a:t>
            </a:r>
            <a:r>
              <a:rPr lang="en-US" sz="2400" dirty="0" smtClean="0">
                <a:solidFill>
                  <a:srgbClr val="0070C0"/>
                </a:solidFill>
                <a:sym typeface="Symbol" panose="05050102010706020507" pitchFamily="18" charset="2"/>
              </a:rPr>
              <a:t> 0.5-0.6 </a:t>
            </a:r>
            <a:endParaRPr lang="en-US" sz="2400" dirty="0">
              <a:solidFill>
                <a:srgbClr val="0070C0"/>
              </a:solidFill>
            </a:endParaRPr>
          </a:p>
        </p:txBody>
      </p:sp>
      <p:sp>
        <p:nvSpPr>
          <p:cNvPr id="3" name="TextBox 2"/>
          <p:cNvSpPr txBox="1"/>
          <p:nvPr/>
        </p:nvSpPr>
        <p:spPr>
          <a:xfrm>
            <a:off x="4220098" y="1342701"/>
            <a:ext cx="3124894" cy="523220"/>
          </a:xfrm>
          <a:prstGeom prst="rect">
            <a:avLst/>
          </a:prstGeom>
          <a:noFill/>
        </p:spPr>
        <p:txBody>
          <a:bodyPr wrap="none" rtlCol="0">
            <a:spAutoFit/>
          </a:bodyPr>
          <a:lstStyle/>
          <a:p>
            <a:r>
              <a:rPr lang="en-US" sz="2800" dirty="0" smtClean="0">
                <a:solidFill>
                  <a:srgbClr val="0070C0"/>
                </a:solidFill>
              </a:rPr>
              <a:t>Shell-model </a:t>
            </a:r>
            <a:r>
              <a:rPr lang="en-US" sz="2800" i="1" dirty="0" err="1" smtClean="0">
                <a:solidFill>
                  <a:srgbClr val="0070C0"/>
                </a:solidFill>
              </a:rPr>
              <a:t>g</a:t>
            </a:r>
            <a:r>
              <a:rPr lang="en-US" sz="2800" i="1" baseline="-25000" dirty="0" err="1" smtClean="0">
                <a:solidFill>
                  <a:srgbClr val="0070C0"/>
                </a:solidFill>
              </a:rPr>
              <a:t>A</a:t>
            </a:r>
            <a:r>
              <a:rPr lang="en-US" sz="2800" i="1" baseline="30000" dirty="0" err="1" smtClean="0">
                <a:solidFill>
                  <a:srgbClr val="0070C0"/>
                </a:solidFill>
              </a:rPr>
              <a:t>eff</a:t>
            </a:r>
            <a:r>
              <a:rPr lang="en-US" sz="2800" i="1" dirty="0" smtClean="0">
                <a:solidFill>
                  <a:srgbClr val="FF0000"/>
                </a:solidFill>
              </a:rPr>
              <a:t> </a:t>
            </a:r>
            <a:r>
              <a:rPr lang="en-US" sz="2800" i="1" dirty="0" smtClean="0">
                <a:solidFill>
                  <a:srgbClr val="0070C0"/>
                </a:solidFill>
                <a:sym typeface="Symbol" panose="05050102010706020507" pitchFamily="18" charset="2"/>
              </a:rPr>
              <a:t> </a:t>
            </a:r>
            <a:r>
              <a:rPr lang="en-US" sz="2800" dirty="0" smtClean="0">
                <a:solidFill>
                  <a:srgbClr val="0070C0"/>
                </a:solidFill>
                <a:sym typeface="Symbol" panose="05050102010706020507" pitchFamily="18" charset="2"/>
              </a:rPr>
              <a:t>1</a:t>
            </a:r>
            <a:endParaRPr lang="en-US" sz="2800" i="1" dirty="0">
              <a:solidFill>
                <a:srgbClr val="FF0000"/>
              </a:solidFill>
            </a:endParaRPr>
          </a:p>
        </p:txBody>
      </p:sp>
      <p:sp>
        <p:nvSpPr>
          <p:cNvPr id="4" name="TextBox 3"/>
          <p:cNvSpPr txBox="1"/>
          <p:nvPr/>
        </p:nvSpPr>
        <p:spPr>
          <a:xfrm>
            <a:off x="1127489" y="4710031"/>
            <a:ext cx="8848448" cy="1200329"/>
          </a:xfrm>
          <a:prstGeom prst="rect">
            <a:avLst/>
          </a:prstGeom>
          <a:noFill/>
        </p:spPr>
        <p:txBody>
          <a:bodyPr wrap="none" rtlCol="0">
            <a:spAutoFit/>
          </a:bodyPr>
          <a:lstStyle/>
          <a:p>
            <a:r>
              <a:rPr lang="en-US" sz="2400" i="1" dirty="0" err="1" smtClean="0">
                <a:solidFill>
                  <a:srgbClr val="0070C0"/>
                </a:solidFill>
              </a:rPr>
              <a:t>g</a:t>
            </a:r>
            <a:r>
              <a:rPr lang="en-US" sz="2400" i="1" baseline="-25000" dirty="0" err="1" smtClean="0">
                <a:solidFill>
                  <a:srgbClr val="0070C0"/>
                </a:solidFill>
              </a:rPr>
              <a:t>A</a:t>
            </a:r>
            <a:r>
              <a:rPr lang="en-US" sz="2400" i="1" baseline="30000" dirty="0" err="1" smtClean="0">
                <a:solidFill>
                  <a:srgbClr val="0070C0"/>
                </a:solidFill>
              </a:rPr>
              <a:t>L</a:t>
            </a:r>
            <a:r>
              <a:rPr lang="en-US" sz="2400" i="1" dirty="0" smtClean="0">
                <a:solidFill>
                  <a:srgbClr val="0070C0"/>
                </a:solidFill>
              </a:rPr>
              <a:t> </a:t>
            </a:r>
            <a:r>
              <a:rPr lang="en-US" sz="2400" i="1" dirty="0" smtClean="0">
                <a:solidFill>
                  <a:srgbClr val="0070C0"/>
                </a:solidFill>
                <a:sym typeface="Symbol" panose="05050102010706020507" pitchFamily="18" charset="2"/>
              </a:rPr>
              <a:t> 1 is precisely  </a:t>
            </a:r>
            <a:r>
              <a:rPr lang="en-US" sz="2400" i="1" dirty="0" err="1" smtClean="0">
                <a:solidFill>
                  <a:srgbClr val="0070C0"/>
                </a:solidFill>
                <a:sym typeface="Symbol" panose="05050102010706020507" pitchFamily="18" charset="2"/>
              </a:rPr>
              <a:t>g</a:t>
            </a:r>
            <a:r>
              <a:rPr lang="en-US" sz="2400" i="1" baseline="-25000" dirty="0" err="1" smtClean="0">
                <a:solidFill>
                  <a:srgbClr val="0070C0"/>
                </a:solidFill>
                <a:sym typeface="Symbol" panose="05050102010706020507" pitchFamily="18" charset="2"/>
              </a:rPr>
              <a:t>A</a:t>
            </a:r>
            <a:r>
              <a:rPr lang="en-US" sz="2400" i="1" baseline="30000" dirty="0" err="1" smtClean="0">
                <a:solidFill>
                  <a:srgbClr val="0070C0"/>
                </a:solidFill>
                <a:sym typeface="Symbol" panose="05050102010706020507" pitchFamily="18" charset="2"/>
              </a:rPr>
              <a:t>eff</a:t>
            </a:r>
            <a:r>
              <a:rPr lang="en-US" sz="2400" i="1" dirty="0" smtClean="0">
                <a:solidFill>
                  <a:srgbClr val="0070C0"/>
                </a:solidFill>
                <a:sym typeface="Symbol" panose="05050102010706020507" pitchFamily="18" charset="2"/>
              </a:rPr>
              <a:t> </a:t>
            </a:r>
            <a:r>
              <a:rPr lang="en-US" sz="2400" dirty="0" smtClean="0">
                <a:solidFill>
                  <a:srgbClr val="0070C0"/>
                </a:solidFill>
                <a:sym typeface="Symbol" panose="05050102010706020507" pitchFamily="18" charset="2"/>
              </a:rPr>
              <a:t> 1</a:t>
            </a:r>
            <a:r>
              <a:rPr lang="en-US" sz="2400" i="1" dirty="0" smtClean="0">
                <a:solidFill>
                  <a:srgbClr val="0070C0"/>
                </a:solidFill>
                <a:sym typeface="Symbol" panose="05050102010706020507" pitchFamily="18" charset="2"/>
              </a:rPr>
              <a:t>  </a:t>
            </a:r>
            <a:r>
              <a:rPr lang="en-US" sz="2400" dirty="0" smtClean="0">
                <a:solidFill>
                  <a:srgbClr val="0070C0"/>
                </a:solidFill>
                <a:sym typeface="Symbol" panose="05050102010706020507" pitchFamily="18" charset="2"/>
              </a:rPr>
              <a:t>observed in light nuclei in shell model. </a:t>
            </a:r>
          </a:p>
          <a:p>
            <a:r>
              <a:rPr lang="en-US" sz="2400" dirty="0" smtClean="0">
                <a:solidFill>
                  <a:srgbClr val="0070C0"/>
                </a:solidFill>
                <a:sym typeface="Symbol" panose="05050102010706020507" pitchFamily="18" charset="2"/>
              </a:rPr>
              <a:t>Decrease for heavier nuclei  could be explained by the role of </a:t>
            </a:r>
            <a:r>
              <a:rPr lang="en-US" sz="2400" dirty="0" smtClean="0">
                <a:solidFill>
                  <a:srgbClr val="0070C0"/>
                </a:solidFill>
                <a:latin typeface="Symbol" panose="05050102010706020507" pitchFamily="18" charset="2"/>
                <a:sym typeface="Symbol" panose="05050102010706020507" pitchFamily="18" charset="2"/>
              </a:rPr>
              <a:t> D</a:t>
            </a:r>
            <a:r>
              <a:rPr lang="en-US" sz="2400" dirty="0" smtClean="0">
                <a:solidFill>
                  <a:srgbClr val="0070C0"/>
                </a:solidFill>
                <a:sym typeface="Symbol" panose="05050102010706020507" pitchFamily="18" charset="2"/>
              </a:rPr>
              <a:t>-hole </a:t>
            </a:r>
          </a:p>
          <a:p>
            <a:r>
              <a:rPr lang="en-US" sz="2400" dirty="0" smtClean="0">
                <a:solidFill>
                  <a:srgbClr val="0070C0"/>
                </a:solidFill>
                <a:sym typeface="Symbol" panose="05050102010706020507" pitchFamily="18" charset="2"/>
              </a:rPr>
              <a:t>excitations at increasing density. </a:t>
            </a:r>
            <a:endParaRPr lang="en-US" sz="2400" dirty="0">
              <a:solidFill>
                <a:srgbClr val="0070C0"/>
              </a:solidFill>
            </a:endParaRPr>
          </a:p>
        </p:txBody>
      </p:sp>
      <p:sp>
        <p:nvSpPr>
          <p:cNvPr id="5" name="TextBox 4"/>
          <p:cNvSpPr txBox="1"/>
          <p:nvPr/>
        </p:nvSpPr>
        <p:spPr>
          <a:xfrm>
            <a:off x="5410201" y="5510250"/>
            <a:ext cx="1938736" cy="400110"/>
          </a:xfrm>
          <a:prstGeom prst="rect">
            <a:avLst/>
          </a:prstGeom>
          <a:noFill/>
        </p:spPr>
        <p:txBody>
          <a:bodyPr wrap="none" rtlCol="0">
            <a:spAutoFit/>
          </a:bodyPr>
          <a:lstStyle/>
          <a:p>
            <a:r>
              <a:rPr lang="en-US" sz="2000" dirty="0" smtClean="0">
                <a:solidFill>
                  <a:srgbClr val="C00000"/>
                </a:solidFill>
              </a:rPr>
              <a:t>Wilkinson 1970’s</a:t>
            </a:r>
            <a:endParaRPr lang="en-US" sz="2000" dirty="0">
              <a:solidFill>
                <a:srgbClr val="C00000"/>
              </a:solidFill>
            </a:endParaRPr>
          </a:p>
        </p:txBody>
      </p:sp>
      <p:sp>
        <p:nvSpPr>
          <p:cNvPr id="6" name="TextBox 5"/>
          <p:cNvSpPr txBox="1"/>
          <p:nvPr/>
        </p:nvSpPr>
        <p:spPr>
          <a:xfrm>
            <a:off x="1958845" y="757926"/>
            <a:ext cx="6740115" cy="584775"/>
          </a:xfrm>
          <a:prstGeom prst="rect">
            <a:avLst/>
          </a:prstGeom>
          <a:noFill/>
        </p:spPr>
        <p:txBody>
          <a:bodyPr wrap="none" rtlCol="0">
            <a:spAutoFit/>
          </a:bodyPr>
          <a:lstStyle/>
          <a:p>
            <a:r>
              <a:rPr lang="en-US" sz="3200" i="1" dirty="0" err="1" smtClean="0">
                <a:solidFill>
                  <a:srgbClr val="FF0000"/>
                </a:solidFill>
              </a:rPr>
              <a:t>g</a:t>
            </a:r>
            <a:r>
              <a:rPr lang="en-US" sz="3200" i="1" baseline="-25000" dirty="0" err="1" smtClean="0">
                <a:solidFill>
                  <a:srgbClr val="FF0000"/>
                </a:solidFill>
              </a:rPr>
              <a:t>A</a:t>
            </a:r>
            <a:r>
              <a:rPr lang="en-US" sz="3200" i="1" dirty="0" smtClean="0">
                <a:solidFill>
                  <a:srgbClr val="FF0000"/>
                </a:solidFill>
              </a:rPr>
              <a:t> =1</a:t>
            </a:r>
            <a:r>
              <a:rPr lang="en-US" sz="3200" dirty="0">
                <a:solidFill>
                  <a:srgbClr val="FF0000"/>
                </a:solidFill>
              </a:rPr>
              <a:t> S</a:t>
            </a:r>
            <a:r>
              <a:rPr lang="en-US" sz="3200" dirty="0" smtClean="0">
                <a:solidFill>
                  <a:srgbClr val="FF0000"/>
                </a:solidFill>
              </a:rPr>
              <a:t>olves</a:t>
            </a:r>
            <a:r>
              <a:rPr lang="en-US" sz="3200" i="1" dirty="0" smtClean="0">
                <a:solidFill>
                  <a:srgbClr val="FF0000"/>
                </a:solidFill>
              </a:rPr>
              <a:t> </a:t>
            </a:r>
            <a:r>
              <a:rPr lang="en-US" sz="3200" dirty="0">
                <a:solidFill>
                  <a:srgbClr val="FF0000"/>
                </a:solidFill>
              </a:rPr>
              <a:t>t</a:t>
            </a:r>
            <a:r>
              <a:rPr lang="en-US" sz="3200" dirty="0" smtClean="0">
                <a:solidFill>
                  <a:srgbClr val="FF0000"/>
                </a:solidFill>
              </a:rPr>
              <a:t>he Puzzle of Quenched </a:t>
            </a:r>
            <a:r>
              <a:rPr lang="en-US" sz="3200" i="1" dirty="0" err="1" smtClean="0">
                <a:solidFill>
                  <a:srgbClr val="FF0000"/>
                </a:solidFill>
              </a:rPr>
              <a:t>g</a:t>
            </a:r>
            <a:r>
              <a:rPr lang="en-US" sz="3200" i="1" baseline="-25000" dirty="0" err="1" smtClean="0">
                <a:solidFill>
                  <a:srgbClr val="FF0000"/>
                </a:solidFill>
              </a:rPr>
              <a:t>A</a:t>
            </a:r>
            <a:endParaRPr lang="en-US" sz="3200" dirty="0">
              <a:solidFill>
                <a:srgbClr val="FF0000"/>
              </a:solidFill>
            </a:endParaRPr>
          </a:p>
        </p:txBody>
      </p:sp>
    </p:spTree>
    <p:extLst>
      <p:ext uri="{BB962C8B-B14F-4D97-AF65-F5344CB8AC3E}">
        <p14:creationId xmlns:p14="http://schemas.microsoft.com/office/powerpoint/2010/main" val="52951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3656" y="274320"/>
            <a:ext cx="5280228" cy="523220"/>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does </a:t>
            </a:r>
            <a:r>
              <a:rPr lang="en-US" sz="28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US" sz="2800" baseline="-250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800" baseline="300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en-US" sz="28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US" sz="28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US" sz="2800" baseline="-250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800" baseline="30000" dirty="0" err="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a:t>
            </a:r>
            <a:r>
              <a:rPr lang="en-US" sz="2800" baseline="300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Symbol" panose="05050102010706020507" pitchFamily="18" charset="2"/>
              </a:rPr>
              <a:t> 1 mean?</a:t>
            </a:r>
          </a:p>
        </p:txBody>
      </p:sp>
      <p:sp>
        <p:nvSpPr>
          <p:cNvPr id="3" name="TextBox 2"/>
          <p:cNvSpPr txBox="1"/>
          <p:nvPr/>
        </p:nvSpPr>
        <p:spPr>
          <a:xfrm>
            <a:off x="846586" y="2436946"/>
            <a:ext cx="10858101" cy="3416320"/>
          </a:xfrm>
          <a:prstGeom prst="rect">
            <a:avLst/>
          </a:prstGeom>
          <a:noFill/>
        </p:spPr>
        <p:txBody>
          <a:bodyPr wrap="none" rtlCol="0">
            <a:spAutoFit/>
          </a:bodyPr>
          <a:lstStyle/>
          <a:p>
            <a:pPr marL="342900" indent="-342900">
              <a:buFont typeface="Wingdings" panose="05000000000000000000" pitchFamily="2" charset="2"/>
              <a:buChar char="Ø"/>
            </a:pPr>
            <a:r>
              <a:rPr lang="en-US" sz="2400" dirty="0" smtClean="0"/>
              <a:t>It does </a:t>
            </a:r>
            <a:r>
              <a:rPr lang="en-US" sz="2400" i="1" dirty="0" smtClean="0">
                <a:solidFill>
                  <a:srgbClr val="FF0000"/>
                </a:solidFill>
              </a:rPr>
              <a:t>not</a:t>
            </a:r>
            <a:r>
              <a:rPr lang="en-US" sz="2400" dirty="0" smtClean="0"/>
              <a:t> mean </a:t>
            </a:r>
            <a:r>
              <a:rPr lang="en-US" sz="2400" i="1" dirty="0" smtClean="0"/>
              <a:t>precursor to </a:t>
            </a:r>
            <a:r>
              <a:rPr lang="en-US" sz="2400" i="1" dirty="0" err="1" smtClean="0"/>
              <a:t>g</a:t>
            </a:r>
            <a:r>
              <a:rPr lang="en-US" sz="2400" i="1" baseline="-25000" dirty="0" err="1" smtClean="0"/>
              <a:t>A</a:t>
            </a:r>
            <a:r>
              <a:rPr lang="en-US" sz="2400" i="1" baseline="30000" dirty="0" err="1" smtClean="0"/>
              <a:t>Wigner</a:t>
            </a:r>
            <a:r>
              <a:rPr lang="en-US" sz="2400" i="1" baseline="30000" dirty="0" smtClean="0"/>
              <a:t>-Weyl</a:t>
            </a:r>
            <a:r>
              <a:rPr lang="en-US" sz="2400" i="1" dirty="0" smtClean="0"/>
              <a:t> =1 as was thought in 1970’s</a:t>
            </a:r>
            <a:r>
              <a:rPr lang="en-US" sz="2400" dirty="0" smtClean="0"/>
              <a:t>. </a:t>
            </a:r>
          </a:p>
          <a:p>
            <a:pPr marL="342900" indent="-342900">
              <a:buFont typeface="Wingdings" panose="05000000000000000000" pitchFamily="2" charset="2"/>
              <a:buChar char="Ø"/>
            </a:pPr>
            <a:r>
              <a:rPr lang="en-US" sz="2400" dirty="0" smtClean="0"/>
              <a:t>It is consistent with hidden scale symmetry but not with symmetry restoration.</a:t>
            </a:r>
          </a:p>
          <a:p>
            <a:pPr marL="342900" indent="-342900">
              <a:buFont typeface="Wingdings" panose="05000000000000000000" pitchFamily="2" charset="2"/>
              <a:buChar char="Ø"/>
            </a:pPr>
            <a:r>
              <a:rPr lang="en-US" sz="2400" i="1" dirty="0" err="1" smtClean="0"/>
              <a:t>g</a:t>
            </a:r>
            <a:r>
              <a:rPr lang="en-US" sz="2400" i="1" baseline="-25000" dirty="0" err="1" smtClean="0"/>
              <a:t>A</a:t>
            </a:r>
            <a:r>
              <a:rPr lang="en-US" sz="2400" baseline="30000" dirty="0" err="1"/>
              <a:t>L</a:t>
            </a:r>
            <a:r>
              <a:rPr lang="en-US" sz="2400" i="1" dirty="0" smtClean="0"/>
              <a:t> </a:t>
            </a:r>
            <a:r>
              <a:rPr lang="en-US" sz="2400" dirty="0" smtClean="0"/>
              <a:t>corresponds to the Landau(-</a:t>
            </a:r>
            <a:r>
              <a:rPr lang="en-US" sz="2400" dirty="0" err="1" smtClean="0"/>
              <a:t>Migdal</a:t>
            </a:r>
            <a:r>
              <a:rPr lang="en-US" sz="2400" dirty="0" smtClean="0"/>
              <a:t>) fixed point quantity, capturing  </a:t>
            </a:r>
            <a:r>
              <a:rPr lang="en-US" sz="2400" i="1" dirty="0" smtClean="0"/>
              <a:t>full nuclear </a:t>
            </a:r>
          </a:p>
          <a:p>
            <a:r>
              <a:rPr lang="en-US" sz="2400" i="1" dirty="0" smtClean="0"/>
              <a:t>      correlations up to the effective cutoff scale </a:t>
            </a:r>
            <a:r>
              <a:rPr lang="en-US" sz="2400" i="1" dirty="0" err="1" smtClean="0">
                <a:latin typeface="Symbol" panose="05050102010706020507" pitchFamily="18" charset="2"/>
              </a:rPr>
              <a:t>L</a:t>
            </a:r>
            <a:r>
              <a:rPr lang="en-US" sz="2400" i="1" baseline="30000" dirty="0" err="1" smtClean="0">
                <a:latin typeface="Arial" panose="020B0604020202020204" pitchFamily="34" charset="0"/>
                <a:cs typeface="Arial" panose="020B0604020202020204" pitchFamily="34" charset="0"/>
              </a:rPr>
              <a:t>eff</a:t>
            </a:r>
            <a:r>
              <a:rPr lang="en-US" sz="2400" i="1" dirty="0" smtClean="0">
                <a:latin typeface="Arial" panose="020B0604020202020204" pitchFamily="34" charset="0"/>
                <a:cs typeface="Arial" panose="020B0604020202020204" pitchFamily="34" charset="0"/>
              </a:rPr>
              <a:t> </a:t>
            </a:r>
            <a:r>
              <a:rPr lang="en-US" sz="2400" i="1" dirty="0" smtClean="0">
                <a:latin typeface="Arial" panose="020B0604020202020204" pitchFamily="34" charset="0"/>
                <a:cs typeface="Arial" panose="020B0604020202020204" pitchFamily="34" charset="0"/>
                <a:sym typeface="Symbol" panose="05050102010706020507" pitchFamily="18" charset="2"/>
              </a:rPr>
              <a:t> (2-3) </a:t>
            </a:r>
            <a:r>
              <a:rPr lang="en-US" sz="2400" i="1" dirty="0" smtClean="0"/>
              <a:t> </a:t>
            </a:r>
            <a:r>
              <a:rPr lang="en-US" sz="2400" dirty="0" smtClean="0"/>
              <a:t>fm</a:t>
            </a:r>
            <a:r>
              <a:rPr lang="en-US" sz="2400" baseline="30000" dirty="0" smtClean="0"/>
              <a:t>-1</a:t>
            </a:r>
            <a:r>
              <a:rPr lang="en-US" sz="2400" dirty="0" smtClean="0"/>
              <a:t>. </a:t>
            </a:r>
          </a:p>
          <a:p>
            <a:r>
              <a:rPr lang="en-US" sz="2400" dirty="0"/>
              <a:t> </a:t>
            </a:r>
            <a:r>
              <a:rPr lang="en-US" sz="2400" dirty="0" smtClean="0"/>
              <a:t>     This will include excitations of energies  </a:t>
            </a:r>
            <a:r>
              <a:rPr lang="en-US" sz="2400" i="1" dirty="0" smtClean="0">
                <a:sym typeface="Symbol" panose="05050102010706020507" pitchFamily="18" charset="2"/>
              </a:rPr>
              <a:t> 200-300 MeV </a:t>
            </a:r>
            <a:r>
              <a:rPr lang="en-US" sz="2400" dirty="0" smtClean="0"/>
              <a:t>strongly connected by </a:t>
            </a:r>
          </a:p>
          <a:p>
            <a:r>
              <a:rPr lang="en-US" sz="2400" dirty="0"/>
              <a:t> </a:t>
            </a:r>
            <a:r>
              <a:rPr lang="en-US" sz="2400" dirty="0" smtClean="0"/>
              <a:t>      the </a:t>
            </a:r>
            <a:r>
              <a:rPr lang="en-US" sz="2400" dirty="0" smtClean="0">
                <a:solidFill>
                  <a:srgbClr val="0070C0"/>
                </a:solidFill>
              </a:rPr>
              <a:t>tensor force </a:t>
            </a:r>
            <a:r>
              <a:rPr lang="en-US" sz="2400" dirty="0" smtClean="0"/>
              <a:t>including </a:t>
            </a:r>
            <a:r>
              <a:rPr lang="en-US" sz="2400" dirty="0" smtClean="0">
                <a:solidFill>
                  <a:srgbClr val="0070C0"/>
                </a:solidFill>
                <a:latin typeface="Symbol" panose="05050102010706020507" pitchFamily="18" charset="2"/>
              </a:rPr>
              <a:t>D-</a:t>
            </a:r>
            <a:r>
              <a:rPr lang="en-US" sz="2400" dirty="0" smtClean="0">
                <a:solidFill>
                  <a:srgbClr val="0070C0"/>
                </a:solidFill>
              </a:rPr>
              <a:t>hole states</a:t>
            </a:r>
            <a:r>
              <a:rPr lang="en-US" sz="2400" dirty="0" smtClean="0"/>
              <a:t>.   </a:t>
            </a:r>
          </a:p>
          <a:p>
            <a:pPr marL="342900" indent="-342900">
              <a:buFont typeface="Wingdings" panose="05000000000000000000" pitchFamily="2" charset="2"/>
              <a:buChar char="Ø"/>
            </a:pPr>
            <a:r>
              <a:rPr lang="en-US" sz="2400" dirty="0" smtClean="0"/>
              <a:t>It subsumes many-body exchange currents involving </a:t>
            </a:r>
            <a:r>
              <a:rPr lang="en-US" sz="2400" i="1" dirty="0" smtClean="0">
                <a:solidFill>
                  <a:srgbClr val="0070C0"/>
                </a:solidFill>
              </a:rPr>
              <a:t>hard-pion, (infinite tower of )</a:t>
            </a:r>
          </a:p>
          <a:p>
            <a:r>
              <a:rPr lang="en-US" sz="2400" i="1" dirty="0">
                <a:solidFill>
                  <a:srgbClr val="0070C0"/>
                </a:solidFill>
              </a:rPr>
              <a:t> </a:t>
            </a:r>
            <a:r>
              <a:rPr lang="en-US" sz="2400" i="1" dirty="0" smtClean="0">
                <a:solidFill>
                  <a:srgbClr val="0070C0"/>
                </a:solidFill>
              </a:rPr>
              <a:t>    vector mesons,</a:t>
            </a:r>
            <a:r>
              <a:rPr lang="en-US" sz="2400" dirty="0" smtClean="0"/>
              <a:t> </a:t>
            </a:r>
            <a:r>
              <a:rPr lang="en-US" sz="2400" i="1" dirty="0" smtClean="0">
                <a:solidFill>
                  <a:srgbClr val="0070C0"/>
                </a:solidFill>
                <a:latin typeface="Symbol" panose="05050102010706020507" pitchFamily="18" charset="2"/>
              </a:rPr>
              <a:t>D </a:t>
            </a:r>
            <a:r>
              <a:rPr lang="en-US" sz="2400" i="1" dirty="0" smtClean="0">
                <a:solidFill>
                  <a:srgbClr val="0070C0"/>
                </a:solidFill>
              </a:rPr>
              <a:t>excitations </a:t>
            </a:r>
            <a:r>
              <a:rPr lang="en-US" sz="2400" dirty="0" smtClean="0"/>
              <a:t>etc. </a:t>
            </a:r>
          </a:p>
          <a:p>
            <a:endParaRPr lang="en-US" sz="2400" i="1" dirty="0"/>
          </a:p>
        </p:txBody>
      </p:sp>
      <p:sp>
        <p:nvSpPr>
          <p:cNvPr id="5" name="TextBox 4"/>
          <p:cNvSpPr txBox="1"/>
          <p:nvPr/>
        </p:nvSpPr>
        <p:spPr>
          <a:xfrm>
            <a:off x="1197973" y="905147"/>
            <a:ext cx="10462031" cy="1200329"/>
          </a:xfrm>
          <a:prstGeom prst="rect">
            <a:avLst/>
          </a:prstGeom>
          <a:noFill/>
        </p:spPr>
        <p:txBody>
          <a:bodyPr wrap="none" rtlCol="0">
            <a:spAutoFit/>
          </a:bodyPr>
          <a:lstStyle/>
          <a:p>
            <a:r>
              <a:rPr lang="en-US" sz="2400" dirty="0" smtClean="0">
                <a:solidFill>
                  <a:srgbClr val="0070C0"/>
                </a:solidFill>
              </a:rPr>
              <a:t>It represents the full transition matrix element --</a:t>
            </a:r>
            <a:r>
              <a:rPr lang="en-US" sz="2400" dirty="0">
                <a:solidFill>
                  <a:srgbClr val="0070C0"/>
                </a:solidFill>
              </a:rPr>
              <a:t> </a:t>
            </a:r>
            <a:r>
              <a:rPr lang="en-US" sz="2400" dirty="0" smtClean="0">
                <a:solidFill>
                  <a:srgbClr val="0070C0"/>
                </a:solidFill>
              </a:rPr>
              <a:t>modulo O(1/</a:t>
            </a:r>
            <a:r>
              <a:rPr lang="en-US" sz="2400" i="1" dirty="0" smtClean="0">
                <a:solidFill>
                  <a:srgbClr val="0070C0"/>
                </a:solidFill>
              </a:rPr>
              <a:t>N</a:t>
            </a:r>
            <a:r>
              <a:rPr lang="en-US" sz="2400" baseline="-25000" dirty="0" smtClean="0">
                <a:solidFill>
                  <a:srgbClr val="0070C0"/>
                </a:solidFill>
              </a:rPr>
              <a:t>FS</a:t>
            </a:r>
            <a:r>
              <a:rPr lang="en-US" sz="2400" dirty="0" smtClean="0">
                <a:solidFill>
                  <a:srgbClr val="0070C0"/>
                </a:solidFill>
              </a:rPr>
              <a:t>) corrections – </a:t>
            </a:r>
          </a:p>
          <a:p>
            <a:r>
              <a:rPr lang="en-US" sz="2400" dirty="0" smtClean="0">
                <a:solidFill>
                  <a:srgbClr val="0070C0"/>
                </a:solidFill>
              </a:rPr>
              <a:t>given entirely by the non-interacting quasiparticle matrix element multiplied </a:t>
            </a:r>
          </a:p>
          <a:p>
            <a:r>
              <a:rPr lang="en-US" sz="2400" dirty="0" smtClean="0">
                <a:solidFill>
                  <a:srgbClr val="0070C0"/>
                </a:solidFill>
              </a:rPr>
              <a:t>by the effective constant </a:t>
            </a:r>
            <a:r>
              <a:rPr lang="en-US" sz="2400" dirty="0" smtClean="0">
                <a:solidFill>
                  <a:srgbClr val="0070C0"/>
                </a:solidFill>
                <a:latin typeface="Arial" panose="020B0604020202020204" pitchFamily="34" charset="0"/>
                <a:cs typeface="Arial" panose="020B0604020202020204" pitchFamily="34" charset="0"/>
              </a:rPr>
              <a:t>↔</a:t>
            </a:r>
            <a:r>
              <a:rPr lang="en-US" sz="2400" dirty="0" smtClean="0">
                <a:solidFill>
                  <a:srgbClr val="0070C0"/>
                </a:solidFill>
              </a:rPr>
              <a:t> simple (</a:t>
            </a:r>
            <a:r>
              <a:rPr lang="en-US" sz="2400" i="1" dirty="0" smtClean="0"/>
              <a:t>not no-core</a:t>
            </a:r>
            <a:r>
              <a:rPr lang="en-US" sz="2400" dirty="0" smtClean="0">
                <a:solidFill>
                  <a:srgbClr val="0070C0"/>
                </a:solidFill>
              </a:rPr>
              <a:t>) shell-model matrix element. </a:t>
            </a:r>
            <a:endParaRPr lang="en-US" sz="2400" dirty="0">
              <a:solidFill>
                <a:srgbClr val="0070C0"/>
              </a:solidFill>
            </a:endParaRPr>
          </a:p>
        </p:txBody>
      </p:sp>
    </p:spTree>
    <p:extLst>
      <p:ext uri="{BB962C8B-B14F-4D97-AF65-F5344CB8AC3E}">
        <p14:creationId xmlns:p14="http://schemas.microsoft.com/office/powerpoint/2010/main" val="215232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 calcmode="lin" valueType="num">
                                      <p:cBhvr additive="base">
                                        <p:cTn id="5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0" y="914400"/>
            <a:ext cx="5871992" cy="523220"/>
          </a:xfrm>
          <a:prstGeom prst="rect">
            <a:avLst/>
          </a:prstGeom>
          <a:noFill/>
        </p:spPr>
        <p:txBody>
          <a:bodyPr wrap="none" rtlCol="0">
            <a:spAutoFit/>
          </a:bodyPr>
          <a:lstStyle/>
          <a:p>
            <a:r>
              <a:rPr lang="en-US"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Corollary to “Weinberg F-Theorem”</a:t>
            </a:r>
          </a:p>
        </p:txBody>
      </p:sp>
      <p:sp>
        <p:nvSpPr>
          <p:cNvPr id="3" name="Rectangle 2"/>
          <p:cNvSpPr/>
          <p:nvPr/>
        </p:nvSpPr>
        <p:spPr>
          <a:xfrm>
            <a:off x="2286000" y="1562679"/>
            <a:ext cx="7924800" cy="5016758"/>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“The use of effective quantum field theories has been extended more recently to nuclear physics, where although nucleons are not soft they never get far from their mass shell, and for that reason can be also treated by similar methods as </a:t>
            </a:r>
            <a:endParaRPr lang="en-US" sz="2400" dirty="0" smtClean="0">
              <a:latin typeface="Arial" panose="020B0604020202020204" pitchFamily="34" charset="0"/>
              <a:cs typeface="Arial" panose="020B0604020202020204" pitchFamily="34" charset="0"/>
            </a:endParaRPr>
          </a:p>
          <a:p>
            <a:r>
              <a:rPr lang="en-US" sz="2400" i="1" dirty="0" smtClean="0">
                <a:solidFill>
                  <a:srgbClr val="FF0000"/>
                </a:solidFill>
                <a:latin typeface="Arial" panose="020B0604020202020204" pitchFamily="34" charset="0"/>
                <a:cs typeface="Arial" panose="020B0604020202020204" pitchFamily="34" charset="0"/>
              </a:rPr>
              <a:t>                                    </a:t>
            </a:r>
            <a:r>
              <a:rPr lang="en-US" sz="3200" i="1" dirty="0" smtClean="0">
                <a:solidFill>
                  <a:srgbClr val="FF0000"/>
                </a:solidFill>
                <a:latin typeface="Arial" panose="020B0604020202020204" pitchFamily="34" charset="0"/>
                <a:cs typeface="Arial" panose="020B0604020202020204" pitchFamily="34" charset="0"/>
              </a:rPr>
              <a:t>the </a:t>
            </a:r>
            <a:r>
              <a:rPr lang="en-US" sz="3200" i="1" dirty="0">
                <a:solidFill>
                  <a:srgbClr val="FF0000"/>
                </a:solidFill>
                <a:latin typeface="Arial" panose="020B0604020202020204" pitchFamily="34" charset="0"/>
                <a:cs typeface="Arial" panose="020B0604020202020204" pitchFamily="34" charset="0"/>
              </a:rPr>
              <a:t>soft </a:t>
            </a:r>
            <a:r>
              <a:rPr lang="en-US" sz="3200" i="1" dirty="0" err="1">
                <a:solidFill>
                  <a:srgbClr val="FF0000"/>
                </a:solidFill>
                <a:latin typeface="Arial" panose="020B0604020202020204" pitchFamily="34" charset="0"/>
                <a:cs typeface="Arial" panose="020B0604020202020204" pitchFamily="34" charset="0"/>
              </a:rPr>
              <a:t>pions</a:t>
            </a:r>
            <a:r>
              <a:rPr lang="en-US" sz="2400" i="1" dirty="0">
                <a:latin typeface="Arial" panose="020B0604020202020204" pitchFamily="34" charset="0"/>
                <a:cs typeface="Arial" panose="020B0604020202020204" pitchFamily="34" charset="0"/>
              </a:rPr>
              <a:t>. </a:t>
            </a:r>
            <a:endParaRPr lang="en-US" sz="2400" i="1" dirty="0" smtClean="0">
              <a:latin typeface="Arial" panose="020B0604020202020204" pitchFamily="34" charset="0"/>
              <a:cs typeface="Arial" panose="020B0604020202020204" pitchFamily="34" charset="0"/>
            </a:endParaRPr>
          </a:p>
          <a:p>
            <a:r>
              <a:rPr lang="en-US" altLang="en-US" sz="2400" dirty="0" smtClean="0">
                <a:latin typeface="Arial" panose="020B0604020202020204" pitchFamily="34" charset="0"/>
                <a:cs typeface="Arial" panose="020B0604020202020204" pitchFamily="34" charset="0"/>
              </a:rPr>
              <a:t>Nuclear </a:t>
            </a:r>
            <a:r>
              <a:rPr lang="en-US" altLang="en-US" sz="2400" dirty="0">
                <a:latin typeface="Arial" panose="020B0604020202020204" pitchFamily="34" charset="0"/>
                <a:cs typeface="Arial" panose="020B0604020202020204" pitchFamily="34" charset="0"/>
              </a:rPr>
              <a:t>physicists have adopted this point of view, and I gather that they are happy about using this new language because it allows one to show in a fairly convincing way that what they’ve been doing all along (…) is the correct first step in a consistent  approximation scheme.”</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38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30285" y="1665514"/>
            <a:ext cx="6390147" cy="584775"/>
          </a:xfrm>
          <a:prstGeom prst="rect">
            <a:avLst/>
          </a:prstGeom>
          <a:noFill/>
        </p:spPr>
        <p:txBody>
          <a:bodyPr wrap="none" rtlCol="0">
            <a:spAutoFit/>
          </a:bodyPr>
          <a:lstStyle/>
          <a:p>
            <a:r>
              <a:rPr lang="en-US" sz="3200" dirty="0" smtClean="0">
                <a:solidFill>
                  <a:srgbClr val="FF0000"/>
                </a:solidFill>
              </a:rPr>
              <a:t>Implication on “ab initio” approaches</a:t>
            </a:r>
            <a:endParaRPr lang="en-US" sz="3200" dirty="0">
              <a:solidFill>
                <a:srgbClr val="FF0000"/>
              </a:solidFill>
            </a:endParaRPr>
          </a:p>
        </p:txBody>
      </p:sp>
      <p:sp>
        <p:nvSpPr>
          <p:cNvPr id="3" name="TextBox 2"/>
          <p:cNvSpPr txBox="1"/>
          <p:nvPr/>
        </p:nvSpPr>
        <p:spPr>
          <a:xfrm>
            <a:off x="925287" y="2819400"/>
            <a:ext cx="11394786" cy="1200329"/>
          </a:xfrm>
          <a:prstGeom prst="rect">
            <a:avLst/>
          </a:prstGeom>
          <a:noFill/>
        </p:spPr>
        <p:txBody>
          <a:bodyPr wrap="none" rtlCol="0">
            <a:spAutoFit/>
          </a:bodyPr>
          <a:lstStyle/>
          <a:p>
            <a:r>
              <a:rPr lang="en-US" sz="2400" dirty="0"/>
              <a:t>Since the leading GT exchange current involving </a:t>
            </a:r>
            <a:r>
              <a:rPr lang="en-US" sz="2400" i="1" dirty="0">
                <a:solidFill>
                  <a:srgbClr val="0070C0"/>
                </a:solidFill>
              </a:rPr>
              <a:t>hard pion</a:t>
            </a:r>
            <a:r>
              <a:rPr lang="en-US" sz="2400" dirty="0"/>
              <a:t> comes at N</a:t>
            </a:r>
            <a:r>
              <a:rPr lang="en-US" sz="2400" baseline="30000" dirty="0"/>
              <a:t>3</a:t>
            </a:r>
            <a:r>
              <a:rPr lang="en-US" sz="2400" dirty="0"/>
              <a:t>LO, it cannot </a:t>
            </a:r>
          </a:p>
          <a:p>
            <a:r>
              <a:rPr lang="en-US" sz="2400" dirty="0"/>
              <a:t> </a:t>
            </a:r>
            <a:r>
              <a:rPr lang="en-US" sz="2400" dirty="0" smtClean="0"/>
              <a:t>be </a:t>
            </a:r>
            <a:r>
              <a:rPr lang="en-US" sz="2400" dirty="0"/>
              <a:t>justified to limit microscopic calculations to </a:t>
            </a:r>
            <a:r>
              <a:rPr lang="en-US" sz="2400" dirty="0" err="1"/>
              <a:t>pionic</a:t>
            </a:r>
            <a:r>
              <a:rPr lang="en-US" sz="2400" dirty="0"/>
              <a:t> N</a:t>
            </a:r>
            <a:r>
              <a:rPr lang="en-US" sz="2400" baseline="30000" dirty="0"/>
              <a:t>3</a:t>
            </a:r>
            <a:r>
              <a:rPr lang="en-US" sz="2400" dirty="0"/>
              <a:t>LO. Such calculations, as </a:t>
            </a:r>
          </a:p>
          <a:p>
            <a:r>
              <a:rPr lang="en-US" sz="2400" dirty="0"/>
              <a:t> </a:t>
            </a:r>
            <a:r>
              <a:rPr lang="en-US" sz="2400" dirty="0" smtClean="0"/>
              <a:t>currently </a:t>
            </a:r>
            <a:r>
              <a:rPr lang="en-US" sz="2400" dirty="0"/>
              <a:t>done in double beta decay calculations, “ab initio” or not, cannot be trusted.</a:t>
            </a:r>
            <a:endParaRPr lang="en-US" sz="2400" i="1" dirty="0"/>
          </a:p>
        </p:txBody>
      </p:sp>
    </p:spTree>
    <p:extLst>
      <p:ext uri="{BB962C8B-B14F-4D97-AF65-F5344CB8AC3E}">
        <p14:creationId xmlns:p14="http://schemas.microsoft.com/office/powerpoint/2010/main" val="19966393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8523" y="663793"/>
            <a:ext cx="8547148" cy="1015663"/>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Going to high density</a:t>
            </a:r>
            <a:endParaRPr lang="en-US" sz="2800"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a:p>
            <a:r>
              <a:rPr lang="en-US" sz="2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4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(1) Topology change and (2) EFT with </a:t>
            </a:r>
            <a:r>
              <a:rPr lang="en-US" sz="2400" dirty="0" err="1" smtClean="0">
                <a:solidFill>
                  <a:srgbClr val="0070C0"/>
                </a:solidFill>
                <a:effectLst>
                  <a:outerShdw blurRad="38100" dist="38100" dir="2700000" algn="tl">
                    <a:srgbClr val="000000">
                      <a:alpha val="43137"/>
                    </a:srgbClr>
                  </a:outerShdw>
                </a:effectLst>
                <a:latin typeface="Arial" pitchFamily="34" charset="0"/>
                <a:cs typeface="Arial" pitchFamily="34" charset="0"/>
              </a:rPr>
              <a:t>V</a:t>
            </a:r>
            <a:r>
              <a:rPr lang="en-US" sz="2400" baseline="-25000" dirty="0" err="1" smtClean="0">
                <a:solidFill>
                  <a:srgbClr val="0070C0"/>
                </a:solidFill>
                <a:effectLst>
                  <a:outerShdw blurRad="38100" dist="38100" dir="2700000" algn="tl">
                    <a:srgbClr val="000000">
                      <a:alpha val="43137"/>
                    </a:srgbClr>
                  </a:outerShdw>
                </a:effectLst>
                <a:latin typeface="Arial" pitchFamily="34" charset="0"/>
                <a:cs typeface="Arial" pitchFamily="34" charset="0"/>
              </a:rPr>
              <a:t>lowk</a:t>
            </a:r>
            <a:r>
              <a:rPr lang="en-US" sz="2400" baseline="-25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en-US" sz="2400" dirty="0" smtClean="0">
                <a:solidFill>
                  <a:srgbClr val="0070C0"/>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cs typeface="Arial" pitchFamily="34" charset="0"/>
              </a:rPr>
              <a:t>à la </a:t>
            </a:r>
            <a:r>
              <a:rPr lang="en-US" sz="24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Stony Brook </a:t>
            </a:r>
            <a:endParaRPr lang="en-US" sz="2400" dirty="0">
              <a:solidFill>
                <a:srgbClr val="0070C0"/>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TextBox 3"/>
          <p:cNvSpPr txBox="1"/>
          <p:nvPr/>
        </p:nvSpPr>
        <p:spPr>
          <a:xfrm>
            <a:off x="1728756" y="1882140"/>
            <a:ext cx="9684382" cy="4031873"/>
          </a:xfrm>
          <a:prstGeom prst="rect">
            <a:avLst/>
          </a:prstGeom>
          <a:noFill/>
        </p:spPr>
        <p:txBody>
          <a:bodyPr wrap="none" rtlCol="0">
            <a:spAutoFit/>
          </a:bodyPr>
          <a:lstStyle/>
          <a:p>
            <a:pPr marL="342900" indent="-342900">
              <a:buFont typeface="+mj-lt"/>
              <a:buAutoNum type="arabicPeriod"/>
            </a:pPr>
            <a:r>
              <a:rPr lang="en-US" sz="2800" dirty="0" smtClean="0"/>
              <a:t>  </a:t>
            </a:r>
            <a:r>
              <a:rPr lang="en-US" sz="2800" dirty="0" smtClean="0">
                <a:solidFill>
                  <a:srgbClr val="0070C0"/>
                </a:solidFill>
              </a:rPr>
              <a:t>Topology: hidden and emergent</a:t>
            </a:r>
          </a:p>
          <a:p>
            <a:pPr marL="342900" indent="-342900">
              <a:buFont typeface="Arial" panose="020B0604020202020204" pitchFamily="34" charset="0"/>
              <a:buChar char="•"/>
            </a:pPr>
            <a:r>
              <a:rPr lang="en-US" sz="2000" dirty="0" smtClean="0"/>
              <a:t>Nuclear structure: </a:t>
            </a:r>
          </a:p>
          <a:p>
            <a:r>
              <a:rPr lang="en-US" sz="2000" dirty="0"/>
              <a:t> </a:t>
            </a:r>
            <a:r>
              <a:rPr lang="en-US" sz="2000" dirty="0" smtClean="0"/>
              <a:t>     Light nuclei  Hoyle states: </a:t>
            </a:r>
            <a:r>
              <a:rPr lang="en-US" sz="2000" dirty="0" err="1" smtClean="0"/>
              <a:t>Skyrmion</a:t>
            </a:r>
            <a:r>
              <a:rPr lang="en-US" sz="2000" dirty="0"/>
              <a:t> </a:t>
            </a:r>
            <a:r>
              <a:rPr lang="en-US" sz="2000" dirty="0" smtClean="0"/>
              <a:t>(</a:t>
            </a:r>
            <a:r>
              <a:rPr lang="en-US" sz="2000" dirty="0" smtClean="0">
                <a:solidFill>
                  <a:srgbClr val="C00000"/>
                </a:solidFill>
              </a:rPr>
              <a:t>Lau &amp; Manton) </a:t>
            </a:r>
            <a:r>
              <a:rPr lang="en-US" sz="2000" dirty="0" smtClean="0"/>
              <a:t>vs. “ab initio” EFT </a:t>
            </a:r>
            <a:r>
              <a:rPr lang="en-US" sz="2000" dirty="0" smtClean="0">
                <a:solidFill>
                  <a:srgbClr val="C00000"/>
                </a:solidFill>
              </a:rPr>
              <a:t>(</a:t>
            </a:r>
            <a:r>
              <a:rPr lang="en-US" sz="2000" dirty="0" err="1" smtClean="0">
                <a:solidFill>
                  <a:srgbClr val="C00000"/>
                </a:solidFill>
              </a:rPr>
              <a:t>Epelbaum</a:t>
            </a:r>
            <a:r>
              <a:rPr lang="en-US" sz="2000" dirty="0" smtClean="0">
                <a:solidFill>
                  <a:srgbClr val="C00000"/>
                </a:solidFill>
              </a:rPr>
              <a:t> et al),</a:t>
            </a:r>
            <a:r>
              <a:rPr lang="en-US" sz="2000" dirty="0" smtClean="0"/>
              <a:t> </a:t>
            </a:r>
          </a:p>
          <a:p>
            <a:r>
              <a:rPr lang="en-US" sz="2000" dirty="0"/>
              <a:t> </a:t>
            </a:r>
            <a:r>
              <a:rPr lang="en-US" sz="2000" dirty="0" smtClean="0"/>
              <a:t>     Medium nuclei: BPS </a:t>
            </a:r>
            <a:r>
              <a:rPr lang="en-US" sz="2000" dirty="0" smtClean="0">
                <a:solidFill>
                  <a:srgbClr val="C00000"/>
                </a:solidFill>
              </a:rPr>
              <a:t>(Adam et al)</a:t>
            </a:r>
            <a:r>
              <a:rPr lang="en-US" sz="2000" dirty="0" smtClean="0"/>
              <a:t> …</a:t>
            </a:r>
          </a:p>
          <a:p>
            <a:pPr marL="342900" indent="-342900">
              <a:buFont typeface="Arial" panose="020B0604020202020204" pitchFamily="34" charset="0"/>
              <a:buChar char="•"/>
            </a:pPr>
            <a:r>
              <a:rPr lang="en-US" sz="2000" dirty="0" smtClean="0"/>
              <a:t>Dense matter: Trading-in quarks/gluons for </a:t>
            </a:r>
            <a:r>
              <a:rPr lang="en-US" sz="2000" dirty="0" err="1" smtClean="0"/>
              <a:t>skyrmion</a:t>
            </a:r>
            <a:r>
              <a:rPr lang="en-US" sz="2000" dirty="0" smtClean="0"/>
              <a:t> at high density </a:t>
            </a:r>
            <a:endParaRPr lang="en-US" sz="2000" dirty="0"/>
          </a:p>
          <a:p>
            <a:r>
              <a:rPr lang="en-US" sz="2000" dirty="0" smtClean="0">
                <a:sym typeface="Symbol" panose="05050102010706020507" pitchFamily="18" charset="2"/>
              </a:rPr>
              <a:t>        “</a:t>
            </a:r>
            <a:r>
              <a:rPr lang="en-US" sz="2000" dirty="0" err="1" smtClean="0">
                <a:sym typeface="Symbol" panose="05050102010706020507" pitchFamily="18" charset="2"/>
              </a:rPr>
              <a:t>bsHLS</a:t>
            </a:r>
            <a:r>
              <a:rPr lang="en-US" sz="2000" dirty="0" smtClean="0">
                <a:sym typeface="Symbol" panose="05050102010706020507" pitchFamily="18" charset="2"/>
              </a:rPr>
              <a:t>”: Cheshire Cat                </a:t>
            </a:r>
          </a:p>
          <a:p>
            <a:endParaRPr lang="en-US" sz="2000" dirty="0" smtClean="0"/>
          </a:p>
          <a:p>
            <a:pPr marL="457200" indent="-457200">
              <a:buAutoNum type="arabicPeriod" startAt="2"/>
            </a:pPr>
            <a:r>
              <a:rPr lang="en-US" sz="2800" dirty="0" err="1" smtClean="0">
                <a:solidFill>
                  <a:srgbClr val="0070C0"/>
                </a:solidFill>
              </a:rPr>
              <a:t>V</a:t>
            </a:r>
            <a:r>
              <a:rPr lang="en-US" sz="2800" baseline="-25000" dirty="0" err="1" smtClean="0">
                <a:solidFill>
                  <a:srgbClr val="0070C0"/>
                </a:solidFill>
              </a:rPr>
              <a:t>lowk</a:t>
            </a:r>
            <a:r>
              <a:rPr lang="en-US" sz="2800" dirty="0" smtClean="0">
                <a:solidFill>
                  <a:srgbClr val="0070C0"/>
                </a:solidFill>
              </a:rPr>
              <a:t> RG: hidden topology and symmetries</a:t>
            </a:r>
          </a:p>
          <a:p>
            <a:pPr marL="342900" indent="-342900">
              <a:buFont typeface="Arial" panose="020B0604020202020204" pitchFamily="34" charset="0"/>
              <a:buChar char="•"/>
            </a:pPr>
            <a:r>
              <a:rPr lang="en-US" sz="2000" dirty="0" smtClean="0"/>
              <a:t> Wilsonian-type renormalization group approach to many-body problem</a:t>
            </a:r>
          </a:p>
          <a:p>
            <a:r>
              <a:rPr lang="en-US" sz="2000" dirty="0"/>
              <a:t> </a:t>
            </a:r>
            <a:r>
              <a:rPr lang="en-US" sz="2000" dirty="0" smtClean="0"/>
              <a:t>      using </a:t>
            </a:r>
            <a:r>
              <a:rPr lang="en-US" sz="2000" dirty="0" err="1" smtClean="0"/>
              <a:t>V</a:t>
            </a:r>
            <a:r>
              <a:rPr lang="en-US" sz="2000" baseline="-25000" dirty="0" err="1" smtClean="0"/>
              <a:t>lowk</a:t>
            </a:r>
            <a:r>
              <a:rPr lang="en-US" sz="2000" dirty="0" smtClean="0"/>
              <a:t> derived from potentials given by “irreducible” diagrams of </a:t>
            </a:r>
            <a:r>
              <a:rPr lang="en-US" sz="2000" dirty="0" err="1" smtClean="0"/>
              <a:t>bsHLS</a:t>
            </a:r>
            <a:endParaRPr lang="en-US" sz="2000" dirty="0"/>
          </a:p>
          <a:p>
            <a:r>
              <a:rPr lang="en-US" sz="2000" dirty="0" smtClean="0"/>
              <a:t>       and “ring diagrams” for “reducible” terms. </a:t>
            </a:r>
          </a:p>
          <a:p>
            <a:endParaRPr lang="en-US" sz="2000" dirty="0"/>
          </a:p>
        </p:txBody>
      </p:sp>
    </p:spTree>
    <p:extLst>
      <p:ext uri="{BB962C8B-B14F-4D97-AF65-F5344CB8AC3E}">
        <p14:creationId xmlns:p14="http://schemas.microsoft.com/office/powerpoint/2010/main" val="1072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anim calcmode="lin" valueType="num">
                                      <p:cBhvr additive="base">
                                        <p:cTn id="4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4">
                                            <p:txEl>
                                              <p:pRg st="10" end="10"/>
                                            </p:txEl>
                                          </p:spTgt>
                                        </p:tgtEl>
                                        <p:attrNameLst>
                                          <p:attrName>style.visibility</p:attrName>
                                        </p:attrNameLst>
                                      </p:cBhvr>
                                      <p:to>
                                        <p:strVal val="visible"/>
                                      </p:to>
                                    </p:set>
                                    <p:anim calcmode="lin" valueType="num">
                                      <p:cBhvr additive="base">
                                        <p:cTn id="5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1" y="1143001"/>
            <a:ext cx="4392549" cy="646331"/>
          </a:xfrm>
          <a:prstGeom prst="rect">
            <a:avLst/>
          </a:prstGeom>
          <a:noFill/>
        </p:spPr>
        <p:txBody>
          <a:bodyPr wrap="none" rtlCol="0">
            <a:spAutoFit/>
          </a:bodyPr>
          <a:lstStyle/>
          <a:p>
            <a:r>
              <a:rPr lang="en-US" sz="3600"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V</a:t>
            </a:r>
            <a:r>
              <a:rPr lang="en-US" sz="3600" baseline="-25000"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lowk</a:t>
            </a:r>
            <a:r>
              <a:rPr lang="en-US"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RG with </a:t>
            </a:r>
            <a:r>
              <a:rPr lang="en-US" sz="3600"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bsHLS</a:t>
            </a:r>
            <a:endPar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TextBox 4"/>
          <p:cNvSpPr txBox="1"/>
          <p:nvPr/>
        </p:nvSpPr>
        <p:spPr>
          <a:xfrm>
            <a:off x="1973260" y="2615305"/>
            <a:ext cx="7669087" cy="4093428"/>
          </a:xfrm>
          <a:prstGeom prst="rect">
            <a:avLst/>
          </a:prstGeom>
          <a:noFill/>
        </p:spPr>
        <p:txBody>
          <a:bodyPr wrap="none" rtlCol="0">
            <a:spAutoFit/>
          </a:bodyPr>
          <a:lstStyle/>
          <a:p>
            <a:r>
              <a:rPr lang="en-US" sz="2400" dirty="0">
                <a:latin typeface="Arial" pitchFamily="34" charset="0"/>
                <a:cs typeface="Arial" pitchFamily="34" charset="0"/>
              </a:rPr>
              <a:t>There are </a:t>
            </a:r>
            <a:r>
              <a:rPr lang="en-US" sz="2400" i="1" dirty="0">
                <a:latin typeface="Arial" pitchFamily="34" charset="0"/>
                <a:cs typeface="Arial" pitchFamily="34" charset="0"/>
              </a:rPr>
              <a:t>roughly</a:t>
            </a:r>
            <a:r>
              <a:rPr lang="en-US" sz="2400" dirty="0">
                <a:latin typeface="Arial" pitchFamily="34" charset="0"/>
                <a:cs typeface="Arial" pitchFamily="34" charset="0"/>
              </a:rPr>
              <a:t> two decimations in </a:t>
            </a:r>
          </a:p>
          <a:p>
            <a:r>
              <a:rPr lang="en-US" sz="2400" dirty="0">
                <a:latin typeface="Arial" pitchFamily="34" charset="0"/>
                <a:cs typeface="Arial" pitchFamily="34" charset="0"/>
              </a:rPr>
              <a:t>nuclear many-body EFT</a:t>
            </a:r>
          </a:p>
          <a:p>
            <a:endParaRPr lang="en-US" sz="2400" dirty="0">
              <a:latin typeface="Arial" pitchFamily="34" charset="0"/>
              <a:cs typeface="Arial" pitchFamily="34" charset="0"/>
            </a:endParaRPr>
          </a:p>
          <a:p>
            <a:pPr marL="457200" indent="-457200">
              <a:buFont typeface="+mj-lt"/>
              <a:buAutoNum type="alphaLcParenR"/>
            </a:pPr>
            <a:r>
              <a:rPr lang="en-US" sz="2000" dirty="0">
                <a:latin typeface="Arial" pitchFamily="34" charset="0"/>
                <a:cs typeface="Arial" pitchFamily="34" charset="0"/>
              </a:rPr>
              <a:t> </a:t>
            </a:r>
            <a:r>
              <a:rPr lang="en-US" sz="2000" dirty="0" smtClean="0">
                <a:latin typeface="Arial" pitchFamily="34" charset="0"/>
                <a:cs typeface="Arial" pitchFamily="34" charset="0"/>
              </a:rPr>
              <a:t>First, decimate </a:t>
            </a:r>
            <a:r>
              <a:rPr lang="en-US" sz="2000" dirty="0">
                <a:latin typeface="Arial" pitchFamily="34" charset="0"/>
                <a:cs typeface="Arial" pitchFamily="34" charset="0"/>
              </a:rPr>
              <a:t>from </a:t>
            </a:r>
            <a:r>
              <a:rPr lang="en-US" sz="2000" dirty="0" err="1">
                <a:latin typeface="Symbol" pitchFamily="18" charset="2"/>
                <a:cs typeface="Arial" pitchFamily="34" charset="0"/>
              </a:rPr>
              <a:t>L</a:t>
            </a:r>
            <a:r>
              <a:rPr lang="en-US" sz="2000" baseline="-25000" dirty="0" err="1">
                <a:latin typeface="Symbol" pitchFamily="18" charset="2"/>
                <a:cs typeface="Arial" pitchFamily="34" charset="0"/>
              </a:rPr>
              <a:t>c</a:t>
            </a:r>
            <a:r>
              <a:rPr lang="en-US" sz="2000" dirty="0">
                <a:latin typeface="Symbol" pitchFamily="18" charset="2"/>
                <a:cs typeface="Arial" pitchFamily="34" charset="0"/>
              </a:rPr>
              <a:t> </a:t>
            </a:r>
            <a:r>
              <a:rPr lang="en-US" sz="2000" dirty="0">
                <a:latin typeface="Arial" pitchFamily="34" charset="0"/>
                <a:cs typeface="Arial" pitchFamily="34" charset="0"/>
              </a:rPr>
              <a:t>to ~ (2-3) fm</a:t>
            </a:r>
            <a:r>
              <a:rPr lang="en-US" sz="2000" baseline="30000" dirty="0">
                <a:latin typeface="Arial" pitchFamily="34" charset="0"/>
                <a:cs typeface="Arial" pitchFamily="34" charset="0"/>
              </a:rPr>
              <a:t>-1</a:t>
            </a:r>
            <a:r>
              <a:rPr lang="en-US" sz="2000" dirty="0">
                <a:latin typeface="Arial" pitchFamily="34" charset="0"/>
                <a:cs typeface="Arial" pitchFamily="34" charset="0"/>
              </a:rPr>
              <a:t> </a:t>
            </a:r>
            <a:r>
              <a:rPr lang="en-US" sz="2000" dirty="0">
                <a:latin typeface="Arial" pitchFamily="34" charset="0"/>
                <a:cs typeface="Arial" pitchFamily="34" charset="0"/>
                <a:sym typeface="Symbol"/>
              </a:rPr>
              <a:t>or ~ 400 MeV </a:t>
            </a:r>
          </a:p>
          <a:p>
            <a:r>
              <a:rPr lang="en-US" sz="2000" dirty="0">
                <a:latin typeface="Arial" pitchFamily="34" charset="0"/>
                <a:cs typeface="Arial" pitchFamily="34" charset="0"/>
                <a:sym typeface="Symbol"/>
              </a:rPr>
              <a:t>      up to which accurate NN scattering data are available,</a:t>
            </a:r>
          </a:p>
          <a:p>
            <a:r>
              <a:rPr lang="en-US" sz="2000" dirty="0">
                <a:latin typeface="Arial" pitchFamily="34" charset="0"/>
                <a:cs typeface="Arial" pitchFamily="34" charset="0"/>
                <a:sym typeface="Symbol"/>
              </a:rPr>
              <a:t>      say, </a:t>
            </a:r>
            <a:r>
              <a:rPr lang="en-US" sz="2000" dirty="0" err="1">
                <a:latin typeface="Arial" pitchFamily="34" charset="0"/>
                <a:cs typeface="Arial" pitchFamily="34" charset="0"/>
                <a:sym typeface="Symbol"/>
              </a:rPr>
              <a:t>E</a:t>
            </a:r>
            <a:r>
              <a:rPr lang="en-US" sz="2000" baseline="-25000" dirty="0" err="1">
                <a:latin typeface="Arial" pitchFamily="34" charset="0"/>
                <a:cs typeface="Arial" pitchFamily="34" charset="0"/>
                <a:sym typeface="Symbol"/>
              </a:rPr>
              <a:t>lab</a:t>
            </a:r>
            <a:r>
              <a:rPr lang="en-US" sz="2000" dirty="0">
                <a:latin typeface="Arial" pitchFamily="34" charset="0"/>
                <a:cs typeface="Arial" pitchFamily="34" charset="0"/>
                <a:sym typeface="Symbol"/>
              </a:rPr>
              <a:t> ≤ 350 MeV. Call it </a:t>
            </a:r>
            <a:r>
              <a:rPr lang="en-US" sz="2000" dirty="0" err="1">
                <a:latin typeface="Symbol" pitchFamily="18" charset="2"/>
                <a:cs typeface="Arial" pitchFamily="34" charset="0"/>
                <a:sym typeface="Symbol"/>
              </a:rPr>
              <a:t>L</a:t>
            </a:r>
            <a:r>
              <a:rPr lang="en-US" sz="2000" baseline="-25000" dirty="0" err="1">
                <a:latin typeface="Arial" pitchFamily="34" charset="0"/>
                <a:cs typeface="Arial" pitchFamily="34" charset="0"/>
                <a:sym typeface="Symbol"/>
              </a:rPr>
              <a:t>data</a:t>
            </a:r>
            <a:r>
              <a:rPr lang="en-US" sz="2000" dirty="0">
                <a:latin typeface="Arial" pitchFamily="34" charset="0"/>
                <a:cs typeface="Arial" pitchFamily="34" charset="0"/>
                <a:sym typeface="Symbol"/>
              </a:rPr>
              <a:t>. Yields </a:t>
            </a:r>
            <a:r>
              <a:rPr lang="en-US" sz="2000" i="1" dirty="0" err="1">
                <a:solidFill>
                  <a:srgbClr val="FF0000"/>
                </a:solidFill>
                <a:latin typeface="Arial" pitchFamily="34" charset="0"/>
                <a:cs typeface="Arial" pitchFamily="34" charset="0"/>
                <a:sym typeface="Symbol"/>
              </a:rPr>
              <a:t>V</a:t>
            </a:r>
            <a:r>
              <a:rPr lang="en-US" sz="2000" i="1" baseline="-25000" dirty="0" err="1">
                <a:solidFill>
                  <a:srgbClr val="FF0000"/>
                </a:solidFill>
                <a:latin typeface="Arial" pitchFamily="34" charset="0"/>
                <a:cs typeface="Arial" pitchFamily="34" charset="0"/>
                <a:sym typeface="Symbol"/>
              </a:rPr>
              <a:t>lowK</a:t>
            </a:r>
            <a:endParaRPr lang="en-US" sz="2000" i="1" dirty="0">
              <a:solidFill>
                <a:srgbClr val="FF0000"/>
              </a:solidFill>
              <a:latin typeface="Arial" pitchFamily="34" charset="0"/>
              <a:cs typeface="Arial" pitchFamily="34" charset="0"/>
              <a:sym typeface="Symbol"/>
            </a:endParaRPr>
          </a:p>
          <a:p>
            <a:pPr marL="457200" indent="-457200">
              <a:buAutoNum type="alphaLcParenR" startAt="2"/>
            </a:pPr>
            <a:r>
              <a:rPr lang="en-US" sz="2000" dirty="0">
                <a:latin typeface="Arial" pitchFamily="34" charset="0"/>
                <a:cs typeface="Arial" pitchFamily="34" charset="0"/>
                <a:sym typeface="Symbol"/>
              </a:rPr>
              <a:t> </a:t>
            </a:r>
            <a:r>
              <a:rPr lang="en-US" sz="2000" dirty="0" smtClean="0">
                <a:latin typeface="Arial" pitchFamily="34" charset="0"/>
                <a:cs typeface="Arial" pitchFamily="34" charset="0"/>
                <a:sym typeface="Symbol"/>
              </a:rPr>
              <a:t>Second, decimate </a:t>
            </a:r>
            <a:r>
              <a:rPr lang="en-US" sz="2000" dirty="0">
                <a:latin typeface="Arial" pitchFamily="34" charset="0"/>
                <a:cs typeface="Arial" pitchFamily="34" charset="0"/>
                <a:sym typeface="Symbol"/>
              </a:rPr>
              <a:t>from </a:t>
            </a:r>
            <a:r>
              <a:rPr lang="en-US" sz="2000" dirty="0" err="1">
                <a:latin typeface="Symbol" pitchFamily="18" charset="2"/>
                <a:cs typeface="Arial" pitchFamily="34" charset="0"/>
                <a:sym typeface="Symbol"/>
              </a:rPr>
              <a:t>L</a:t>
            </a:r>
            <a:r>
              <a:rPr lang="en-US" sz="2000" baseline="-25000" dirty="0" err="1">
                <a:latin typeface="Arial" pitchFamily="34" charset="0"/>
                <a:cs typeface="Arial" pitchFamily="34" charset="0"/>
                <a:sym typeface="Symbol"/>
              </a:rPr>
              <a:t>data</a:t>
            </a:r>
            <a:r>
              <a:rPr lang="en-US" sz="2000" dirty="0">
                <a:latin typeface="Arial" pitchFamily="34" charset="0"/>
                <a:cs typeface="Arial" pitchFamily="34" charset="0"/>
                <a:sym typeface="Symbol"/>
              </a:rPr>
              <a:t> to Fermi surface scale </a:t>
            </a:r>
            <a:r>
              <a:rPr lang="en-US" sz="2000" dirty="0">
                <a:latin typeface="Symbol" pitchFamily="18" charset="2"/>
                <a:cs typeface="Arial" pitchFamily="34" charset="0"/>
                <a:sym typeface="Symbol"/>
              </a:rPr>
              <a:t>L</a:t>
            </a:r>
            <a:r>
              <a:rPr lang="en-US" sz="2000" baseline="-25000" dirty="0">
                <a:latin typeface="Arial" pitchFamily="34" charset="0"/>
                <a:cs typeface="Arial" pitchFamily="34" charset="0"/>
                <a:sym typeface="Symbol"/>
              </a:rPr>
              <a:t>FS</a:t>
            </a:r>
            <a:r>
              <a:rPr lang="en-US" sz="2000" dirty="0">
                <a:latin typeface="Arial" pitchFamily="34" charset="0"/>
                <a:cs typeface="Arial" pitchFamily="34" charset="0"/>
                <a:sym typeface="Symbol"/>
              </a:rPr>
              <a:t> using</a:t>
            </a:r>
          </a:p>
          <a:p>
            <a:r>
              <a:rPr lang="en-US" sz="2000" dirty="0">
                <a:latin typeface="Arial" pitchFamily="34" charset="0"/>
                <a:cs typeface="Arial" pitchFamily="34" charset="0"/>
                <a:sym typeface="Symbol"/>
              </a:rPr>
              <a:t>      </a:t>
            </a:r>
            <a:r>
              <a:rPr lang="en-US" sz="2000" dirty="0" err="1">
                <a:latin typeface="Arial" pitchFamily="34" charset="0"/>
                <a:cs typeface="Arial" pitchFamily="34" charset="0"/>
                <a:sym typeface="Symbol"/>
              </a:rPr>
              <a:t>V</a:t>
            </a:r>
            <a:r>
              <a:rPr lang="en-US" sz="2000" baseline="-25000" dirty="0" err="1">
                <a:latin typeface="Arial" pitchFamily="34" charset="0"/>
                <a:cs typeface="Arial" pitchFamily="34" charset="0"/>
                <a:sym typeface="Symbol"/>
              </a:rPr>
              <a:t>lowK</a:t>
            </a:r>
            <a:r>
              <a:rPr lang="en-US" sz="2000" dirty="0">
                <a:latin typeface="Arial" pitchFamily="34" charset="0"/>
                <a:cs typeface="Arial" pitchFamily="34" charset="0"/>
                <a:sym typeface="Symbol"/>
              </a:rPr>
              <a:t> operative up to </a:t>
            </a:r>
            <a:r>
              <a:rPr lang="en-US" sz="2000" dirty="0" err="1">
                <a:latin typeface="Arial" pitchFamily="34" charset="0"/>
                <a:cs typeface="Arial" pitchFamily="34" charset="0"/>
                <a:sym typeface="Symbol"/>
              </a:rPr>
              <a:t>E</a:t>
            </a:r>
            <a:r>
              <a:rPr lang="en-US" sz="2000" baseline="-25000" dirty="0" err="1">
                <a:latin typeface="Arial" pitchFamily="34" charset="0"/>
                <a:cs typeface="Arial" pitchFamily="34" charset="0"/>
                <a:sym typeface="Symbol"/>
              </a:rPr>
              <a:t>lab</a:t>
            </a:r>
            <a:r>
              <a:rPr lang="en-US" sz="2000" dirty="0">
                <a:latin typeface="Arial" pitchFamily="34" charset="0"/>
                <a:cs typeface="Arial" pitchFamily="34" charset="0"/>
                <a:sym typeface="Symbol"/>
              </a:rPr>
              <a:t>. This derives Fermi liquid</a:t>
            </a:r>
          </a:p>
          <a:p>
            <a:r>
              <a:rPr lang="en-US" sz="2000" dirty="0">
                <a:latin typeface="Arial" pitchFamily="34" charset="0"/>
                <a:cs typeface="Arial" pitchFamily="34" charset="0"/>
                <a:sym typeface="Symbol"/>
              </a:rPr>
              <a:t>      </a:t>
            </a:r>
            <a:r>
              <a:rPr lang="en-US" sz="2000" dirty="0" smtClean="0">
                <a:latin typeface="Arial" pitchFamily="34" charset="0"/>
                <a:cs typeface="Arial" pitchFamily="34" charset="0"/>
                <a:sym typeface="Symbol"/>
              </a:rPr>
              <a:t>theory </a:t>
            </a:r>
            <a:r>
              <a:rPr lang="en-US" sz="2000" dirty="0">
                <a:latin typeface="Arial" pitchFamily="34" charset="0"/>
                <a:cs typeface="Arial" pitchFamily="34" charset="0"/>
                <a:sym typeface="Symbol"/>
              </a:rPr>
              <a:t>valid for nuclear </a:t>
            </a:r>
            <a:r>
              <a:rPr lang="en-US" sz="2000" dirty="0" smtClean="0">
                <a:latin typeface="Arial" pitchFamily="34" charset="0"/>
                <a:cs typeface="Arial" pitchFamily="34" charset="0"/>
                <a:sym typeface="Symbol"/>
              </a:rPr>
              <a:t>matter going beyond the fixed point.</a:t>
            </a:r>
            <a:endParaRPr lang="en-US" sz="2000" dirty="0">
              <a:latin typeface="Arial" pitchFamily="34" charset="0"/>
              <a:cs typeface="Arial" pitchFamily="34" charset="0"/>
              <a:sym typeface="Symbol"/>
            </a:endParaRPr>
          </a:p>
          <a:p>
            <a:endParaRPr lang="en-US" sz="2000" dirty="0">
              <a:latin typeface="Arial" pitchFamily="34" charset="0"/>
              <a:cs typeface="Arial" pitchFamily="34" charset="0"/>
              <a:sym typeface="Symbol"/>
            </a:endParaRPr>
          </a:p>
          <a:p>
            <a:r>
              <a:rPr lang="en-US" sz="2400" dirty="0">
                <a:solidFill>
                  <a:srgbClr val="FF0000"/>
                </a:solidFill>
                <a:latin typeface="Arial" pitchFamily="34" charset="0"/>
                <a:cs typeface="Arial" pitchFamily="34" charset="0"/>
                <a:sym typeface="Symbol"/>
              </a:rPr>
              <a:t>Fluctuate around Fermi surface; Many body technique</a:t>
            </a:r>
          </a:p>
          <a:p>
            <a:endParaRPr lang="en-US" sz="2400" dirty="0">
              <a:latin typeface="Arial" pitchFamily="34" charset="0"/>
              <a:cs typeface="Arial" pitchFamily="34" charset="0"/>
            </a:endParaRPr>
          </a:p>
        </p:txBody>
      </p:sp>
      <p:sp>
        <p:nvSpPr>
          <p:cNvPr id="6" name="TextBox 5"/>
          <p:cNvSpPr txBox="1"/>
          <p:nvPr/>
        </p:nvSpPr>
        <p:spPr>
          <a:xfrm>
            <a:off x="5943600" y="1919681"/>
            <a:ext cx="4391010" cy="369332"/>
          </a:xfrm>
          <a:prstGeom prst="rect">
            <a:avLst/>
          </a:prstGeom>
          <a:noFill/>
        </p:spPr>
        <p:txBody>
          <a:bodyPr wrap="none" rtlCol="0">
            <a:spAutoFit/>
          </a:bodyPr>
          <a:lstStyle/>
          <a:p>
            <a:r>
              <a:rPr lang="en-US" dirty="0" err="1">
                <a:solidFill>
                  <a:srgbClr val="C00000"/>
                </a:solidFill>
                <a:latin typeface="Arial" pitchFamily="34" charset="0"/>
                <a:cs typeface="Arial" pitchFamily="34" charset="0"/>
              </a:rPr>
              <a:t>Bogner</a:t>
            </a:r>
            <a:r>
              <a:rPr lang="en-US" dirty="0">
                <a:solidFill>
                  <a:srgbClr val="C00000"/>
                </a:solidFill>
                <a:latin typeface="Arial" pitchFamily="34" charset="0"/>
                <a:cs typeface="Arial" pitchFamily="34" charset="0"/>
              </a:rPr>
              <a:t>, Kuo et al, </a:t>
            </a:r>
            <a:r>
              <a:rPr lang="en-US" dirty="0" err="1">
                <a:solidFill>
                  <a:srgbClr val="C00000"/>
                </a:solidFill>
                <a:latin typeface="Arial" pitchFamily="34" charset="0"/>
                <a:cs typeface="Arial" pitchFamily="34" charset="0"/>
              </a:rPr>
              <a:t>arXiv:nucl-th</a:t>
            </a:r>
            <a:r>
              <a:rPr lang="en-US" dirty="0">
                <a:solidFill>
                  <a:srgbClr val="C00000"/>
                </a:solidFill>
                <a:latin typeface="Arial" pitchFamily="34" charset="0"/>
                <a:cs typeface="Arial" pitchFamily="34" charset="0"/>
              </a:rPr>
              <a:t>/0305035 </a:t>
            </a:r>
          </a:p>
        </p:txBody>
      </p:sp>
    </p:spTree>
    <p:extLst>
      <p:ext uri="{BB962C8B-B14F-4D97-AF65-F5344CB8AC3E}">
        <p14:creationId xmlns:p14="http://schemas.microsoft.com/office/powerpoint/2010/main" val="147937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 calcmode="lin" valueType="num">
                                      <p:cBhvr additive="base">
                                        <p:cTn id="2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 calcmode="lin" valueType="num">
                                      <p:cBhvr additive="base">
                                        <p:cTn id="31"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 calcmode="lin" valueType="num">
                                      <p:cBhvr additive="base">
                                        <p:cTn id="3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animEffect transition="in" filter="fade">
                                      <p:cBhvr>
                                        <p:cTn id="41"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96251" y="2829636"/>
            <a:ext cx="3215870" cy="2424545"/>
          </a:xfrm>
          <a:prstGeom prst="rect">
            <a:avLst/>
          </a:prstGeom>
        </p:spPr>
      </p:pic>
      <p:pic>
        <p:nvPicPr>
          <p:cNvPr id="3" name="Picture 2"/>
          <p:cNvPicPr>
            <a:picLocks noChangeAspect="1"/>
          </p:cNvPicPr>
          <p:nvPr/>
        </p:nvPicPr>
        <p:blipFill>
          <a:blip r:embed="rId3"/>
          <a:stretch>
            <a:fillRect/>
          </a:stretch>
        </p:blipFill>
        <p:spPr>
          <a:xfrm>
            <a:off x="1382863" y="2829636"/>
            <a:ext cx="2542691" cy="2601826"/>
          </a:xfrm>
          <a:prstGeom prst="rect">
            <a:avLst/>
          </a:prstGeom>
        </p:spPr>
      </p:pic>
      <p:pic>
        <p:nvPicPr>
          <p:cNvPr id="4" name="Picture 3"/>
          <p:cNvPicPr>
            <a:picLocks noChangeAspect="1"/>
          </p:cNvPicPr>
          <p:nvPr/>
        </p:nvPicPr>
        <p:blipFill>
          <a:blip r:embed="rId4"/>
          <a:stretch>
            <a:fillRect/>
          </a:stretch>
        </p:blipFill>
        <p:spPr>
          <a:xfrm>
            <a:off x="5130769" y="2892616"/>
            <a:ext cx="2662691" cy="2538846"/>
          </a:xfrm>
          <a:prstGeom prst="rect">
            <a:avLst/>
          </a:prstGeom>
        </p:spPr>
      </p:pic>
      <p:sp>
        <p:nvSpPr>
          <p:cNvPr id="6" name="Right Arrow 5"/>
          <p:cNvSpPr/>
          <p:nvPr/>
        </p:nvSpPr>
        <p:spPr bwMode="auto">
          <a:xfrm>
            <a:off x="4240845" y="3973851"/>
            <a:ext cx="614184" cy="33689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a:latin typeface="Arial" charset="0"/>
            </a:endParaRPr>
          </a:p>
        </p:txBody>
      </p:sp>
      <p:sp>
        <p:nvSpPr>
          <p:cNvPr id="7" name="TextBox 6"/>
          <p:cNvSpPr txBox="1"/>
          <p:nvPr/>
        </p:nvSpPr>
        <p:spPr>
          <a:xfrm>
            <a:off x="4066004" y="3275067"/>
            <a:ext cx="1168796" cy="369332"/>
          </a:xfrm>
          <a:prstGeom prst="rect">
            <a:avLst/>
          </a:prstGeom>
          <a:noFill/>
        </p:spPr>
        <p:txBody>
          <a:bodyPr wrap="square" rtlCol="0">
            <a:spAutoFit/>
          </a:bodyPr>
          <a:lstStyle/>
          <a:p>
            <a:r>
              <a:rPr lang="en-US" dirty="0"/>
              <a:t>Gravity</a:t>
            </a:r>
          </a:p>
        </p:txBody>
      </p:sp>
      <p:sp>
        <p:nvSpPr>
          <p:cNvPr id="8" name="TextBox 7"/>
          <p:cNvSpPr txBox="1"/>
          <p:nvPr/>
        </p:nvSpPr>
        <p:spPr>
          <a:xfrm>
            <a:off x="9618410" y="5349241"/>
            <a:ext cx="1604784" cy="369332"/>
          </a:xfrm>
          <a:prstGeom prst="rect">
            <a:avLst/>
          </a:prstGeom>
          <a:noFill/>
        </p:spPr>
        <p:txBody>
          <a:bodyPr wrap="square" rtlCol="0">
            <a:spAutoFit/>
          </a:bodyPr>
          <a:lstStyle/>
          <a:p>
            <a:r>
              <a:rPr lang="en-US" dirty="0"/>
              <a:t>1/2 </a:t>
            </a:r>
            <a:r>
              <a:rPr lang="en-US" dirty="0" err="1"/>
              <a:t>skyrmions</a:t>
            </a:r>
            <a:endParaRPr lang="en-US" dirty="0"/>
          </a:p>
        </p:txBody>
      </p:sp>
      <p:sp>
        <p:nvSpPr>
          <p:cNvPr id="9" name="TextBox 8"/>
          <p:cNvSpPr txBox="1"/>
          <p:nvPr/>
        </p:nvSpPr>
        <p:spPr>
          <a:xfrm>
            <a:off x="7982587" y="3712241"/>
            <a:ext cx="521387" cy="523220"/>
          </a:xfrm>
          <a:prstGeom prst="rect">
            <a:avLst/>
          </a:prstGeom>
          <a:noFill/>
        </p:spPr>
        <p:txBody>
          <a:bodyPr wrap="square" rtlCol="0">
            <a:spAutoFit/>
          </a:bodyPr>
          <a:lstStyle/>
          <a:p>
            <a:r>
              <a:rPr lang="en-US" sz="2800" dirty="0">
                <a:sym typeface="Symbol" panose="05050102010706020507" pitchFamily="18" charset="2"/>
              </a:rPr>
              <a:t></a:t>
            </a:r>
            <a:endParaRPr lang="en-US" sz="2800" dirty="0"/>
          </a:p>
        </p:txBody>
      </p:sp>
      <p:sp>
        <p:nvSpPr>
          <p:cNvPr id="10" name="TextBox 9"/>
          <p:cNvSpPr txBox="1"/>
          <p:nvPr/>
        </p:nvSpPr>
        <p:spPr>
          <a:xfrm>
            <a:off x="3668485" y="1048669"/>
            <a:ext cx="5202258" cy="584775"/>
          </a:xfrm>
          <a:prstGeom prst="rect">
            <a:avLst/>
          </a:prstGeom>
          <a:noFill/>
        </p:spPr>
        <p:txBody>
          <a:bodyPr wrap="none" rtlCol="0">
            <a:spAutoFit/>
          </a:bodyPr>
          <a:lstStyle/>
          <a:p>
            <a:r>
              <a:rPr lang="en-US" sz="3200" dirty="0" smtClean="0">
                <a:solidFill>
                  <a:srgbClr val="FF0000"/>
                </a:solidFill>
              </a:rPr>
              <a:t>Topology change </a:t>
            </a:r>
            <a:r>
              <a:rPr lang="en-US" sz="3200" i="1" dirty="0" smtClean="0">
                <a:solidFill>
                  <a:srgbClr val="FF0000"/>
                </a:solidFill>
              </a:rPr>
              <a:t>n</a:t>
            </a:r>
            <a:r>
              <a:rPr lang="en-US" sz="3200" i="1" baseline="-25000" dirty="0" smtClean="0">
                <a:solidFill>
                  <a:srgbClr val="FF0000"/>
                </a:solidFill>
              </a:rPr>
              <a:t>1/2</a:t>
            </a:r>
            <a:r>
              <a:rPr lang="en-US" sz="3200" i="1" dirty="0" smtClean="0">
                <a:solidFill>
                  <a:srgbClr val="FF0000"/>
                </a:solidFill>
              </a:rPr>
              <a:t> =(2-4)n</a:t>
            </a:r>
            <a:r>
              <a:rPr lang="en-US" sz="3200" i="1" baseline="-25000" dirty="0" smtClean="0">
                <a:solidFill>
                  <a:srgbClr val="FF0000"/>
                </a:solidFill>
              </a:rPr>
              <a:t>0</a:t>
            </a:r>
            <a:r>
              <a:rPr lang="en-US" sz="3200" dirty="0" smtClean="0">
                <a:solidFill>
                  <a:srgbClr val="FF0000"/>
                </a:solidFill>
              </a:rPr>
              <a:t> </a:t>
            </a:r>
            <a:endParaRPr lang="en-US" sz="3200" dirty="0">
              <a:solidFill>
                <a:srgbClr val="FF0000"/>
              </a:solidFill>
            </a:endParaRPr>
          </a:p>
        </p:txBody>
      </p:sp>
      <p:sp>
        <p:nvSpPr>
          <p:cNvPr id="11" name="TextBox 10"/>
          <p:cNvSpPr txBox="1"/>
          <p:nvPr/>
        </p:nvSpPr>
        <p:spPr>
          <a:xfrm>
            <a:off x="7043057" y="6041571"/>
            <a:ext cx="2739724" cy="461665"/>
          </a:xfrm>
          <a:prstGeom prst="rect">
            <a:avLst/>
          </a:prstGeom>
          <a:noFill/>
        </p:spPr>
        <p:txBody>
          <a:bodyPr wrap="none" rtlCol="0">
            <a:spAutoFit/>
          </a:bodyPr>
          <a:lstStyle/>
          <a:p>
            <a:r>
              <a:rPr lang="en-US" sz="2400" dirty="0" smtClean="0"/>
              <a:t>Yong-Liang Ma’s Talk</a:t>
            </a:r>
            <a:endParaRPr lang="en-US" sz="2400" dirty="0"/>
          </a:p>
        </p:txBody>
      </p:sp>
    </p:spTree>
    <p:extLst>
      <p:ext uri="{BB962C8B-B14F-4D97-AF65-F5344CB8AC3E}">
        <p14:creationId xmlns:p14="http://schemas.microsoft.com/office/powerpoint/2010/main" val="1042339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54828" y="555172"/>
            <a:ext cx="3336747" cy="523220"/>
          </a:xfrm>
          <a:prstGeom prst="rect">
            <a:avLst/>
          </a:prstGeom>
          <a:noFill/>
        </p:spPr>
        <p:txBody>
          <a:bodyPr wrap="none" rtlCol="0">
            <a:spAutoFit/>
          </a:bodyPr>
          <a:lstStyle/>
          <a:p>
            <a:r>
              <a:rPr lang="en-US" sz="2800" dirty="0" smtClean="0">
                <a:solidFill>
                  <a:srgbClr val="FF0000"/>
                </a:solidFill>
              </a:rPr>
              <a:t>Half-</a:t>
            </a:r>
            <a:r>
              <a:rPr lang="en-US" sz="2800" dirty="0" err="1" smtClean="0">
                <a:solidFill>
                  <a:srgbClr val="FF0000"/>
                </a:solidFill>
              </a:rPr>
              <a:t>Skyrmion</a:t>
            </a:r>
            <a:r>
              <a:rPr lang="en-US" sz="2800" dirty="0" smtClean="0">
                <a:solidFill>
                  <a:srgbClr val="FF0000"/>
                </a:solidFill>
              </a:rPr>
              <a:t> Matter</a:t>
            </a:r>
            <a:endParaRPr lang="en-US" sz="2800" dirty="0">
              <a:solidFill>
                <a:srgbClr val="FF0000"/>
              </a:solidFill>
            </a:endParaRPr>
          </a:p>
        </p:txBody>
      </p:sp>
      <p:sp>
        <p:nvSpPr>
          <p:cNvPr id="4" name="TextBox 2"/>
          <p:cNvSpPr txBox="1">
            <a:spLocks noChangeArrowheads="1"/>
          </p:cNvSpPr>
          <p:nvPr/>
        </p:nvSpPr>
        <p:spPr bwMode="auto">
          <a:xfrm>
            <a:off x="7270222" y="1070264"/>
            <a:ext cx="38713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err="1">
                <a:solidFill>
                  <a:srgbClr val="C00000"/>
                </a:solidFill>
                <a:latin typeface="+mn-lt"/>
              </a:rPr>
              <a:t>Gudnason</a:t>
            </a:r>
            <a:r>
              <a:rPr lang="en-US" altLang="en-US" sz="1800" dirty="0">
                <a:solidFill>
                  <a:srgbClr val="C00000"/>
                </a:solidFill>
                <a:latin typeface="+mn-lt"/>
              </a:rPr>
              <a:t> and </a:t>
            </a:r>
            <a:r>
              <a:rPr lang="en-US" altLang="en-US" sz="1800" dirty="0" smtClean="0">
                <a:solidFill>
                  <a:srgbClr val="C00000"/>
                </a:solidFill>
                <a:latin typeface="+mn-lt"/>
              </a:rPr>
              <a:t>Nitta 2015</a:t>
            </a:r>
          </a:p>
          <a:p>
            <a:pPr>
              <a:spcBef>
                <a:spcPct val="0"/>
              </a:spcBef>
              <a:buFontTx/>
              <a:buNone/>
            </a:pPr>
            <a:r>
              <a:rPr lang="en-US" altLang="en-US" sz="1800" dirty="0" smtClean="0">
                <a:solidFill>
                  <a:srgbClr val="C00000"/>
                </a:solidFill>
                <a:latin typeface="+mn-lt"/>
              </a:rPr>
              <a:t>Y.M. Cho (with Zhang, </a:t>
            </a:r>
            <a:r>
              <a:rPr lang="en-US" altLang="en-US" sz="1800" dirty="0" err="1" smtClean="0">
                <a:solidFill>
                  <a:srgbClr val="C00000"/>
                </a:solidFill>
                <a:latin typeface="+mn-lt"/>
              </a:rPr>
              <a:t>Kimm</a:t>
            </a:r>
            <a:r>
              <a:rPr lang="en-US" altLang="en-US" sz="1800" dirty="0" smtClean="0">
                <a:solidFill>
                  <a:srgbClr val="C00000"/>
                </a:solidFill>
                <a:latin typeface="+mn-lt"/>
              </a:rPr>
              <a:t>, Zou) 2017</a:t>
            </a:r>
            <a:endParaRPr lang="en-US" altLang="en-US" sz="1800" dirty="0">
              <a:solidFill>
                <a:srgbClr val="C00000"/>
              </a:solidFill>
              <a:latin typeface="+mn-lt"/>
            </a:endParaRPr>
          </a:p>
        </p:txBody>
      </p:sp>
      <p:sp>
        <p:nvSpPr>
          <p:cNvPr id="5" name="TextBox 4"/>
          <p:cNvSpPr txBox="1"/>
          <p:nvPr/>
        </p:nvSpPr>
        <p:spPr>
          <a:xfrm>
            <a:off x="1819920" y="2113747"/>
            <a:ext cx="5520101" cy="707886"/>
          </a:xfrm>
          <a:prstGeom prst="rect">
            <a:avLst/>
          </a:prstGeom>
          <a:noFill/>
        </p:spPr>
        <p:txBody>
          <a:bodyPr wrap="none" rtlCol="0">
            <a:spAutoFit/>
          </a:bodyPr>
          <a:lstStyle/>
          <a:p>
            <a:r>
              <a:rPr lang="en-US" sz="2000" dirty="0" smtClean="0"/>
              <a:t>Contrast to (2+1)D condensed matter: </a:t>
            </a:r>
          </a:p>
          <a:p>
            <a:r>
              <a:rPr lang="en-US" sz="2000" dirty="0" err="1" smtClean="0"/>
              <a:t>Néel</a:t>
            </a:r>
            <a:r>
              <a:rPr lang="en-US" sz="2000" dirty="0" smtClean="0"/>
              <a:t>-VBS “</a:t>
            </a:r>
            <a:r>
              <a:rPr lang="en-US" sz="2000" dirty="0" err="1" smtClean="0"/>
              <a:t>deconfined</a:t>
            </a:r>
            <a:r>
              <a:rPr lang="en-US" sz="2000" dirty="0" smtClean="0"/>
              <a:t> quantum critical” transition </a:t>
            </a:r>
            <a:endParaRPr lang="en-US" sz="2000" dirty="0"/>
          </a:p>
        </p:txBody>
      </p:sp>
      <p:pic>
        <p:nvPicPr>
          <p:cNvPr id="6" name="Picture 2"/>
          <p:cNvPicPr>
            <a:picLocks noChangeAspect="1" noChangeArrowheads="1"/>
          </p:cNvPicPr>
          <p:nvPr/>
        </p:nvPicPr>
        <p:blipFill>
          <a:blip r:embed="rId2" cstate="print"/>
          <a:srcRect/>
          <a:stretch>
            <a:fillRect/>
          </a:stretch>
        </p:blipFill>
        <p:spPr bwMode="auto">
          <a:xfrm>
            <a:off x="3084150" y="2841142"/>
            <a:ext cx="2787759" cy="1813679"/>
          </a:xfrm>
          <a:prstGeom prst="rect">
            <a:avLst/>
          </a:prstGeom>
          <a:noFill/>
          <a:ln w="9525">
            <a:noFill/>
            <a:miter lim="800000"/>
            <a:headEnd/>
            <a:tailEnd/>
          </a:ln>
        </p:spPr>
      </p:pic>
      <p:sp>
        <p:nvSpPr>
          <p:cNvPr id="8" name="TextBox 7"/>
          <p:cNvSpPr txBox="1"/>
          <p:nvPr/>
        </p:nvSpPr>
        <p:spPr>
          <a:xfrm>
            <a:off x="6843177" y="3801620"/>
            <a:ext cx="3466911" cy="707886"/>
          </a:xfrm>
          <a:prstGeom prst="rect">
            <a:avLst/>
          </a:prstGeom>
          <a:noFill/>
        </p:spPr>
        <p:txBody>
          <a:bodyPr wrap="none" rtlCol="0">
            <a:spAutoFit/>
          </a:bodyPr>
          <a:lstStyle/>
          <a:p>
            <a:r>
              <a:rPr lang="en-US" sz="2000" dirty="0" smtClean="0"/>
              <a:t>Half-</a:t>
            </a:r>
            <a:r>
              <a:rPr lang="en-US" sz="2000" dirty="0" err="1" smtClean="0"/>
              <a:t>skyrmions</a:t>
            </a:r>
            <a:r>
              <a:rPr lang="en-US" sz="2000" dirty="0"/>
              <a:t> </a:t>
            </a:r>
            <a:r>
              <a:rPr lang="en-US" sz="2000" dirty="0" smtClean="0"/>
              <a:t>are </a:t>
            </a:r>
            <a:r>
              <a:rPr lang="en-US" sz="2000" i="1" dirty="0" err="1" smtClean="0"/>
              <a:t>deconfined</a:t>
            </a:r>
            <a:r>
              <a:rPr lang="en-US" sz="2000" i="1" dirty="0" smtClean="0"/>
              <a:t>: </a:t>
            </a:r>
          </a:p>
          <a:p>
            <a:r>
              <a:rPr lang="en-US" sz="2000" i="1" dirty="0"/>
              <a:t> </a:t>
            </a:r>
            <a:r>
              <a:rPr lang="en-US" sz="2000" i="1" dirty="0" smtClean="0"/>
              <a:t>             </a:t>
            </a:r>
            <a:r>
              <a:rPr lang="en-US" sz="2000" dirty="0" smtClean="0"/>
              <a:t>Berry phase</a:t>
            </a:r>
            <a:endParaRPr lang="en-US" sz="2000" i="1" dirty="0"/>
          </a:p>
        </p:txBody>
      </p:sp>
      <p:sp>
        <p:nvSpPr>
          <p:cNvPr id="9" name="TextBox 8"/>
          <p:cNvSpPr txBox="1"/>
          <p:nvPr/>
        </p:nvSpPr>
        <p:spPr>
          <a:xfrm>
            <a:off x="7270222" y="2270237"/>
            <a:ext cx="1811586" cy="369332"/>
          </a:xfrm>
          <a:prstGeom prst="rect">
            <a:avLst/>
          </a:prstGeom>
          <a:noFill/>
        </p:spPr>
        <p:txBody>
          <a:bodyPr wrap="none" rtlCol="0">
            <a:spAutoFit/>
          </a:bodyPr>
          <a:lstStyle/>
          <a:p>
            <a:r>
              <a:rPr lang="en-US" dirty="0" err="1" smtClean="0">
                <a:solidFill>
                  <a:srgbClr val="C00000"/>
                </a:solidFill>
              </a:rPr>
              <a:t>Senthil</a:t>
            </a:r>
            <a:r>
              <a:rPr lang="en-US" dirty="0" smtClean="0">
                <a:solidFill>
                  <a:srgbClr val="C00000"/>
                </a:solidFill>
              </a:rPr>
              <a:t> et al 2004</a:t>
            </a:r>
            <a:endParaRPr lang="en-US" dirty="0">
              <a:solidFill>
                <a:srgbClr val="C00000"/>
              </a:solidFill>
            </a:endParaRPr>
          </a:p>
        </p:txBody>
      </p:sp>
      <p:sp>
        <p:nvSpPr>
          <p:cNvPr id="10" name="TextBox 9"/>
          <p:cNvSpPr txBox="1"/>
          <p:nvPr/>
        </p:nvSpPr>
        <p:spPr>
          <a:xfrm>
            <a:off x="2070899" y="1167657"/>
            <a:ext cx="5227072" cy="707886"/>
          </a:xfrm>
          <a:prstGeom prst="rect">
            <a:avLst/>
          </a:prstGeom>
          <a:noFill/>
        </p:spPr>
        <p:txBody>
          <a:bodyPr wrap="none" rtlCol="0">
            <a:spAutoFit/>
          </a:bodyPr>
          <a:lstStyle/>
          <a:p>
            <a:r>
              <a:rPr lang="en-US" sz="2000" dirty="0" smtClean="0"/>
              <a:t>Half-</a:t>
            </a:r>
            <a:r>
              <a:rPr lang="en-US" sz="2000" dirty="0" err="1" smtClean="0"/>
              <a:t>skyrmions</a:t>
            </a:r>
            <a:r>
              <a:rPr lang="en-US" sz="2000" dirty="0" smtClean="0"/>
              <a:t> in hadronic matter are confined: </a:t>
            </a:r>
          </a:p>
          <a:p>
            <a:r>
              <a:rPr lang="en-US" sz="2000" dirty="0" err="1" smtClean="0"/>
              <a:t>Magneitc</a:t>
            </a:r>
            <a:r>
              <a:rPr lang="en-US" sz="2000" dirty="0" smtClean="0"/>
              <a:t> monopole ?</a:t>
            </a:r>
            <a:endParaRPr lang="en-US" sz="2000" dirty="0"/>
          </a:p>
        </p:txBody>
      </p:sp>
      <p:cxnSp>
        <p:nvCxnSpPr>
          <p:cNvPr id="12" name="Straight Arrow Connector 11"/>
          <p:cNvCxnSpPr/>
          <p:nvPr/>
        </p:nvCxnSpPr>
        <p:spPr>
          <a:xfrm>
            <a:off x="4512231" y="4527899"/>
            <a:ext cx="0" cy="35394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734319" y="4781607"/>
            <a:ext cx="4513040" cy="707886"/>
          </a:xfrm>
          <a:prstGeom prst="rect">
            <a:avLst/>
          </a:prstGeom>
          <a:noFill/>
        </p:spPr>
        <p:txBody>
          <a:bodyPr wrap="square" rtlCol="0">
            <a:spAutoFit/>
          </a:bodyPr>
          <a:lstStyle/>
          <a:p>
            <a:r>
              <a:rPr lang="en-US" sz="2000" dirty="0" smtClean="0"/>
              <a:t>The phase transition is not </a:t>
            </a:r>
          </a:p>
          <a:p>
            <a:r>
              <a:rPr lang="en-US" sz="2000" dirty="0" smtClean="0"/>
              <a:t>of </a:t>
            </a:r>
            <a:r>
              <a:rPr lang="en-US" sz="2000" dirty="0" err="1" smtClean="0"/>
              <a:t>Ginzburg</a:t>
            </a:r>
            <a:r>
              <a:rPr lang="en-US" sz="2000" dirty="0" smtClean="0"/>
              <a:t>-Landau-Wilson paradigm</a:t>
            </a:r>
            <a:endParaRPr lang="en-US" sz="2000" dirty="0"/>
          </a:p>
        </p:txBody>
      </p:sp>
      <p:pic>
        <p:nvPicPr>
          <p:cNvPr id="14" name="Picture 13"/>
          <p:cNvPicPr>
            <a:picLocks noChangeAspect="1"/>
          </p:cNvPicPr>
          <p:nvPr/>
        </p:nvPicPr>
        <p:blipFill>
          <a:blip r:embed="rId3"/>
          <a:stretch>
            <a:fillRect/>
          </a:stretch>
        </p:blipFill>
        <p:spPr>
          <a:xfrm>
            <a:off x="3385429" y="5009670"/>
            <a:ext cx="2253604" cy="1699063"/>
          </a:xfrm>
          <a:prstGeom prst="rect">
            <a:avLst/>
          </a:prstGeom>
        </p:spPr>
      </p:pic>
    </p:spTree>
    <p:extLst>
      <p:ext uri="{BB962C8B-B14F-4D97-AF65-F5344CB8AC3E}">
        <p14:creationId xmlns:p14="http://schemas.microsoft.com/office/powerpoint/2010/main" val="33014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              </a:t>
            </a:r>
            <a:r>
              <a:rPr lang="en-US" sz="4000" dirty="0" smtClean="0">
                <a:solidFill>
                  <a:srgbClr val="FF0000"/>
                </a:solidFill>
                <a:effectLst>
                  <a:outerShdw blurRad="38100" dist="38100" dir="2700000" algn="tl">
                    <a:srgbClr val="000000">
                      <a:alpha val="43137"/>
                    </a:srgbClr>
                  </a:outerShdw>
                </a:effectLst>
              </a:rPr>
              <a:t>Consequences in Dense Matter</a:t>
            </a:r>
            <a:endParaRPr lang="en-US" sz="4000" dirty="0">
              <a:solidFill>
                <a:srgbClr val="FF0000"/>
              </a:solidFill>
              <a:effectLst>
                <a:outerShdw blurRad="38100" dist="38100" dir="2700000" algn="tl">
                  <a:srgbClr val="000000">
                    <a:alpha val="43137"/>
                  </a:srgbClr>
                </a:outerShdw>
              </a:effectLst>
            </a:endParaRPr>
          </a:p>
        </p:txBody>
      </p:sp>
      <p:sp>
        <p:nvSpPr>
          <p:cNvPr id="3" name="TextBox 2"/>
          <p:cNvSpPr txBox="1"/>
          <p:nvPr/>
        </p:nvSpPr>
        <p:spPr>
          <a:xfrm>
            <a:off x="1142999" y="1690688"/>
            <a:ext cx="11026737" cy="5755422"/>
          </a:xfrm>
          <a:prstGeom prst="rect">
            <a:avLst/>
          </a:prstGeom>
          <a:noFill/>
        </p:spPr>
        <p:txBody>
          <a:bodyPr wrap="none" rtlCol="0">
            <a:spAutoFit/>
          </a:bodyPr>
          <a:lstStyle/>
          <a:p>
            <a:r>
              <a:rPr lang="en-US" sz="2800" dirty="0" smtClean="0"/>
              <a:t>         </a:t>
            </a:r>
            <a:r>
              <a:rPr lang="en-US" sz="2800" dirty="0" smtClean="0">
                <a:solidFill>
                  <a:srgbClr val="0070C0"/>
                </a:solidFill>
              </a:rPr>
              <a:t>Topology change at </a:t>
            </a:r>
            <a:r>
              <a:rPr lang="en-US" sz="2800" i="1" dirty="0" smtClean="0">
                <a:solidFill>
                  <a:srgbClr val="0070C0"/>
                </a:solidFill>
              </a:rPr>
              <a:t>n</a:t>
            </a:r>
            <a:r>
              <a:rPr lang="en-US" sz="2800" i="1" baseline="-25000" dirty="0" smtClean="0">
                <a:solidFill>
                  <a:srgbClr val="0070C0"/>
                </a:solidFill>
              </a:rPr>
              <a:t>1/2 </a:t>
            </a:r>
            <a:r>
              <a:rPr lang="en-US" sz="2800" dirty="0" smtClean="0">
                <a:solidFill>
                  <a:srgbClr val="0070C0"/>
                </a:solidFill>
              </a:rPr>
              <a:t> impacts on “</a:t>
            </a:r>
            <a:r>
              <a:rPr lang="en-US" sz="2800" dirty="0" err="1" smtClean="0">
                <a:solidFill>
                  <a:srgbClr val="0070C0"/>
                </a:solidFill>
              </a:rPr>
              <a:t>bsHLS</a:t>
            </a:r>
            <a:r>
              <a:rPr lang="en-US" sz="2800" dirty="0" smtClean="0">
                <a:solidFill>
                  <a:srgbClr val="0070C0"/>
                </a:solidFill>
              </a:rPr>
              <a:t>” at high density</a:t>
            </a:r>
          </a:p>
          <a:p>
            <a:endParaRPr lang="en-US" sz="2000" dirty="0" smtClean="0">
              <a:solidFill>
                <a:srgbClr val="0070C0"/>
              </a:solidFill>
            </a:endParaRPr>
          </a:p>
          <a:p>
            <a:pPr marL="457200" indent="-457200">
              <a:buFont typeface="+mj-lt"/>
              <a:buAutoNum type="arabicPeriod"/>
            </a:pPr>
            <a:r>
              <a:rPr lang="en-US" sz="2000" dirty="0" smtClean="0"/>
              <a:t>Makes quark condensate -- </a:t>
            </a:r>
            <a:r>
              <a:rPr lang="en-US" sz="2000" i="1" dirty="0" smtClean="0"/>
              <a:t>space averaged</a:t>
            </a:r>
            <a:r>
              <a:rPr lang="en-US" sz="2000" dirty="0" smtClean="0"/>
              <a:t> -- vanish but pion decay constant is not zero,</a:t>
            </a:r>
          </a:p>
          <a:p>
            <a:r>
              <a:rPr lang="en-US" sz="2000" dirty="0" smtClean="0"/>
              <a:t>        somewhat like pseudo-gap or </a:t>
            </a:r>
            <a:r>
              <a:rPr lang="en-US" sz="2000" dirty="0" err="1" smtClean="0"/>
              <a:t>quarkyonic</a:t>
            </a:r>
            <a:r>
              <a:rPr lang="en-US" sz="2000" dirty="0" smtClean="0"/>
              <a:t>. </a:t>
            </a:r>
          </a:p>
          <a:p>
            <a:r>
              <a:rPr lang="en-US" sz="2000" dirty="0"/>
              <a:t> </a:t>
            </a:r>
            <a:r>
              <a:rPr lang="en-US" sz="2000" dirty="0" smtClean="0"/>
              <a:t>       Makes drastic modification to the tensor force and hence to the symmetry energy </a:t>
            </a:r>
          </a:p>
          <a:p>
            <a:r>
              <a:rPr lang="en-US" sz="2000" dirty="0"/>
              <a:t> </a:t>
            </a:r>
            <a:r>
              <a:rPr lang="en-US" sz="2000" dirty="0" smtClean="0"/>
              <a:t>       in the </a:t>
            </a:r>
            <a:r>
              <a:rPr lang="en-US" sz="2000" dirty="0" err="1" smtClean="0"/>
              <a:t>EoS</a:t>
            </a:r>
            <a:r>
              <a:rPr lang="en-US" sz="2000" dirty="0" smtClean="0"/>
              <a:t> of compact star matter.</a:t>
            </a:r>
          </a:p>
          <a:p>
            <a:pPr marL="457200" indent="-457200">
              <a:buAutoNum type="arabicPeriod" startAt="3"/>
            </a:pPr>
            <a:r>
              <a:rPr lang="en-US" sz="2000" dirty="0" smtClean="0"/>
              <a:t>Parity doubling in nucleon spectrum, nucleon mass going to a chiral scalar</a:t>
            </a:r>
          </a:p>
          <a:p>
            <a:r>
              <a:rPr lang="en-US" sz="2000" dirty="0"/>
              <a:t> </a:t>
            </a:r>
            <a:r>
              <a:rPr lang="en-US" sz="2000" dirty="0" smtClean="0"/>
              <a:t>                                                           </a:t>
            </a:r>
            <a:r>
              <a:rPr lang="en-US" sz="2000" i="1" dirty="0" smtClean="0"/>
              <a:t>m</a:t>
            </a:r>
            <a:r>
              <a:rPr lang="en-US" sz="2000" i="1" baseline="-25000" dirty="0" smtClean="0"/>
              <a:t>0</a:t>
            </a:r>
            <a:r>
              <a:rPr lang="en-US" sz="2000" i="1" dirty="0" smtClean="0"/>
              <a:t> </a:t>
            </a:r>
            <a:r>
              <a:rPr lang="en-US" sz="2000" i="1" dirty="0" smtClean="0">
                <a:sym typeface="Symbol" panose="05050102010706020507" pitchFamily="18" charset="2"/>
              </a:rPr>
              <a:t> (0.6-0.9)</a:t>
            </a:r>
            <a:r>
              <a:rPr lang="en-US" sz="2000" i="1" dirty="0" err="1" smtClean="0">
                <a:sym typeface="Symbol" panose="05050102010706020507" pitchFamily="18" charset="2"/>
              </a:rPr>
              <a:t>m</a:t>
            </a:r>
            <a:r>
              <a:rPr lang="en-US" sz="2000" i="1" baseline="-25000" dirty="0" err="1" smtClean="0">
                <a:sym typeface="Symbol" panose="05050102010706020507" pitchFamily="18" charset="2"/>
              </a:rPr>
              <a:t>N</a:t>
            </a:r>
            <a:r>
              <a:rPr lang="en-US" sz="2000" i="1" baseline="-25000" dirty="0" smtClean="0">
                <a:sym typeface="Symbol" panose="05050102010706020507" pitchFamily="18" charset="2"/>
              </a:rPr>
              <a:t> </a:t>
            </a:r>
            <a:r>
              <a:rPr lang="en-US" sz="2000" i="1" dirty="0" smtClean="0">
                <a:sym typeface="Symbol" panose="05050102010706020507" pitchFamily="18" charset="2"/>
              </a:rPr>
              <a:t>.</a:t>
            </a:r>
          </a:p>
          <a:p>
            <a:endParaRPr lang="en-US" sz="2000" i="1" dirty="0">
              <a:sym typeface="Symbol" panose="05050102010706020507" pitchFamily="18" charset="2"/>
            </a:endParaRPr>
          </a:p>
          <a:p>
            <a:r>
              <a:rPr lang="en-US" sz="2000" i="1" dirty="0" smtClean="0">
                <a:sym typeface="Symbol" panose="05050102010706020507" pitchFamily="18" charset="2"/>
              </a:rPr>
              <a:t>4.                                                                                 “</a:t>
            </a:r>
            <a:r>
              <a:rPr lang="en-US" sz="2000" dirty="0" smtClean="0">
                <a:sym typeface="Symbol" panose="05050102010706020507" pitchFamily="18" charset="2"/>
              </a:rPr>
              <a:t>...   “Pseudo-conformal sound speed”  </a:t>
            </a:r>
          </a:p>
          <a:p>
            <a:pPr marL="457200" indent="-457200">
              <a:buAutoNum type="arabicPeriod" startAt="5"/>
            </a:pPr>
            <a:r>
              <a:rPr lang="en-US" sz="2000" dirty="0" smtClean="0">
                <a:sym typeface="Symbol" panose="05050102010706020507" pitchFamily="18" charset="2"/>
              </a:rPr>
              <a:t> Claim: The pseudo-conformal sound speed is impossible unless there are non-hadronic degrees</a:t>
            </a:r>
          </a:p>
          <a:p>
            <a:r>
              <a:rPr lang="en-US" sz="2000" dirty="0">
                <a:sym typeface="Symbol" panose="05050102010706020507" pitchFamily="18" charset="2"/>
              </a:rPr>
              <a:t> </a:t>
            </a:r>
            <a:r>
              <a:rPr lang="en-US" sz="2000" dirty="0" smtClean="0">
                <a:sym typeface="Symbol" panose="05050102010706020507" pitchFamily="18" charset="2"/>
              </a:rPr>
              <a:t>        of freedom emerging in the matter. </a:t>
            </a:r>
          </a:p>
          <a:p>
            <a:r>
              <a:rPr lang="en-US" sz="2000" dirty="0" smtClean="0">
                <a:sym typeface="Symbol" panose="05050102010706020507" pitchFamily="18" charset="2"/>
              </a:rPr>
              <a:t>          </a:t>
            </a:r>
          </a:p>
          <a:p>
            <a:r>
              <a:rPr lang="en-US" sz="2000" dirty="0">
                <a:sym typeface="Symbol" panose="05050102010706020507" pitchFamily="18" charset="2"/>
              </a:rPr>
              <a:t> </a:t>
            </a:r>
            <a:r>
              <a:rPr lang="en-US" sz="2000" dirty="0" smtClean="0">
                <a:sym typeface="Symbol" panose="05050102010706020507" pitchFamily="18" charset="2"/>
              </a:rPr>
              <a:t>        The topology change could represent such non-hadron degrees of freedom. </a:t>
            </a:r>
          </a:p>
          <a:p>
            <a:endParaRPr lang="en-US" sz="2000" i="1" dirty="0" smtClean="0">
              <a:sym typeface="Symbol" panose="05050102010706020507" pitchFamily="18" charset="2"/>
            </a:endParaRPr>
          </a:p>
          <a:p>
            <a:r>
              <a:rPr lang="en-US" sz="2000" i="1" dirty="0" smtClean="0">
                <a:sym typeface="Symbol" panose="05050102010706020507" pitchFamily="18" charset="2"/>
              </a:rPr>
              <a:t>     </a:t>
            </a:r>
          </a:p>
          <a:p>
            <a:endParaRPr lang="en-US" sz="2000" dirty="0" smtClean="0"/>
          </a:p>
          <a:p>
            <a:endParaRPr lang="en-US" sz="2000" dirty="0"/>
          </a:p>
        </p:txBody>
      </p:sp>
      <p:pic>
        <p:nvPicPr>
          <p:cNvPr id="5" name="Picture 4"/>
          <p:cNvPicPr>
            <a:picLocks noChangeAspect="1"/>
          </p:cNvPicPr>
          <p:nvPr/>
        </p:nvPicPr>
        <p:blipFill>
          <a:blip r:embed="rId2"/>
          <a:stretch>
            <a:fillRect/>
          </a:stretch>
        </p:blipFill>
        <p:spPr>
          <a:xfrm>
            <a:off x="1703825" y="4516239"/>
            <a:ext cx="4586288" cy="444375"/>
          </a:xfrm>
          <a:prstGeom prst="rect">
            <a:avLst/>
          </a:prstGeom>
        </p:spPr>
      </p:pic>
    </p:spTree>
    <p:extLst>
      <p:ext uri="{BB962C8B-B14F-4D97-AF65-F5344CB8AC3E}">
        <p14:creationId xmlns:p14="http://schemas.microsoft.com/office/powerpoint/2010/main" val="29236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childTnLst>
                                </p:cTn>
                              </p:par>
                              <p:par>
                                <p:cTn id="49" presetID="42"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fade">
                                      <p:cBhvr>
                                        <p:cTn id="51" dur="1000"/>
                                        <p:tgtEl>
                                          <p:spTgt spid="3">
                                            <p:txEl>
                                              <p:pRg st="11" end="11"/>
                                            </p:txEl>
                                          </p:spTgt>
                                        </p:tgtEl>
                                      </p:cBhvr>
                                    </p:animEffect>
                                    <p:anim calcmode="lin" valueType="num">
                                      <p:cBhvr>
                                        <p:cTn id="5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13" end="13"/>
                                            </p:txEl>
                                          </p:spTgt>
                                        </p:tgtEl>
                                        <p:attrNameLst>
                                          <p:attrName>style.visibility</p:attrName>
                                        </p:attrNameLst>
                                      </p:cBhvr>
                                      <p:to>
                                        <p:strVal val="visible"/>
                                      </p:to>
                                    </p:set>
                                    <p:anim calcmode="lin" valueType="num">
                                      <p:cBhvr additive="base">
                                        <p:cTn id="58"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9074" y="1998210"/>
            <a:ext cx="5657850" cy="3362325"/>
          </a:xfrm>
          <a:prstGeom prst="rect">
            <a:avLst/>
          </a:prstGeom>
        </p:spPr>
      </p:pic>
      <p:sp>
        <p:nvSpPr>
          <p:cNvPr id="4" name="TextBox 3"/>
          <p:cNvSpPr txBox="1"/>
          <p:nvPr/>
        </p:nvSpPr>
        <p:spPr>
          <a:xfrm>
            <a:off x="4602935" y="1624118"/>
            <a:ext cx="1787733" cy="369332"/>
          </a:xfrm>
          <a:prstGeom prst="rect">
            <a:avLst/>
          </a:prstGeom>
          <a:noFill/>
        </p:spPr>
        <p:txBody>
          <a:bodyPr wrap="none" rtlCol="0">
            <a:spAutoFit/>
          </a:bodyPr>
          <a:lstStyle/>
          <a:p>
            <a:r>
              <a:rPr lang="en-US" dirty="0" err="1" smtClean="0">
                <a:solidFill>
                  <a:srgbClr val="C00000"/>
                </a:solidFill>
                <a:latin typeface="Arial" panose="020B0604020202020204" pitchFamily="34" charset="0"/>
                <a:cs typeface="Arial" panose="020B0604020202020204" pitchFamily="34" charset="0"/>
              </a:rPr>
              <a:t>Tews</a:t>
            </a:r>
            <a:r>
              <a:rPr lang="en-US" dirty="0" smtClean="0">
                <a:solidFill>
                  <a:srgbClr val="C00000"/>
                </a:solidFill>
                <a:latin typeface="Arial" panose="020B0604020202020204" pitchFamily="34" charset="0"/>
                <a:cs typeface="Arial" panose="020B0604020202020204" pitchFamily="34" charset="0"/>
              </a:rPr>
              <a:t> et al 2018</a:t>
            </a:r>
            <a:endParaRPr lang="en-US" dirty="0">
              <a:solidFill>
                <a:srgbClr val="C0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6370185" y="1709805"/>
            <a:ext cx="4167188" cy="3939133"/>
          </a:xfrm>
          <a:prstGeom prst="rect">
            <a:avLst/>
          </a:prstGeom>
        </p:spPr>
      </p:pic>
      <p:sp>
        <p:nvSpPr>
          <p:cNvPr id="6" name="TextBox 5"/>
          <p:cNvSpPr txBox="1"/>
          <p:nvPr/>
        </p:nvSpPr>
        <p:spPr>
          <a:xfrm>
            <a:off x="641035" y="5889600"/>
            <a:ext cx="10580782" cy="830997"/>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“Either QCD violates the conformal bound, or a chiral EFT-based description</a:t>
            </a:r>
          </a:p>
          <a:p>
            <a:r>
              <a:rPr lang="en-US" sz="2400" dirty="0">
                <a:latin typeface="Arial" panose="020B0604020202020204" pitchFamily="34" charset="0"/>
                <a:cs typeface="Arial" panose="020B0604020202020204" pitchFamily="34" charset="0"/>
              </a:rPr>
              <a:t>b</a:t>
            </a:r>
            <a:r>
              <a:rPr lang="en-US" sz="2400" dirty="0" smtClean="0">
                <a:latin typeface="Arial" panose="020B0604020202020204" pitchFamily="34" charset="0"/>
                <a:cs typeface="Arial" panose="020B0604020202020204" pitchFamily="34" charset="0"/>
              </a:rPr>
              <a:t>reaks down at densities below 2</a:t>
            </a:r>
            <a:r>
              <a:rPr lang="en-US" sz="2400" i="1" dirty="0" smtClean="0">
                <a:latin typeface="Arial" panose="020B0604020202020204" pitchFamily="34" charset="0"/>
                <a:cs typeface="Arial" panose="020B0604020202020204" pitchFamily="34" charset="0"/>
              </a:rPr>
              <a:t>n</a:t>
            </a:r>
            <a:r>
              <a:rPr lang="en-US" sz="2400" baseline="-25000" dirty="0" smtClean="0">
                <a:latin typeface="Arial" panose="020B0604020202020204" pitchFamily="34" charset="0"/>
                <a:cs typeface="Arial" panose="020B0604020202020204" pitchFamily="34" charset="0"/>
              </a:rPr>
              <a:t>0</a:t>
            </a:r>
            <a:r>
              <a:rPr lang="en-US" sz="2400" dirty="0" smtClean="0">
                <a:latin typeface="Arial" panose="020B0604020202020204" pitchFamily="34" charset="0"/>
                <a:cs typeface="Arial" panose="020B0604020202020204" pitchFamily="34" charset="0"/>
              </a:rPr>
              <a:t> due to new physical effects.” </a:t>
            </a:r>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1654628" y="1362508"/>
            <a:ext cx="2303836" cy="523220"/>
          </a:xfrm>
          <a:prstGeom prst="rect">
            <a:avLst/>
          </a:prstGeom>
          <a:noFill/>
        </p:spPr>
        <p:txBody>
          <a:bodyPr wrap="none" rtlCol="0">
            <a:spAutoFit/>
          </a:bodyPr>
          <a:lstStyle/>
          <a:p>
            <a:r>
              <a:rPr lang="en-US" sz="2400" dirty="0" smtClean="0">
                <a:solidFill>
                  <a:srgbClr val="FF0000"/>
                </a:solidFill>
                <a:latin typeface="Arial" panose="020B0604020202020204" pitchFamily="34" charset="0"/>
                <a:cs typeface="Arial" panose="020B0604020202020204" pitchFamily="34" charset="0"/>
              </a:rPr>
              <a:t>“Standard” Old</a:t>
            </a:r>
            <a:r>
              <a:rPr lang="en-US" sz="2800" dirty="0" smtClean="0">
                <a:solidFill>
                  <a:srgbClr val="FF0000"/>
                </a:solidFill>
                <a:latin typeface="Arial" panose="020B0604020202020204" pitchFamily="34" charset="0"/>
                <a:cs typeface="Arial" panose="020B0604020202020204" pitchFamily="34" charset="0"/>
              </a:rPr>
              <a:t> </a:t>
            </a:r>
            <a:endParaRPr lang="en-US" sz="2800" dirty="0">
              <a:solidFill>
                <a:srgbClr val="FF0000"/>
              </a:solidFill>
              <a:latin typeface="Arial" panose="020B0604020202020204" pitchFamily="34" charset="0"/>
              <a:cs typeface="Arial" panose="020B0604020202020204" pitchFamily="34" charset="0"/>
            </a:endParaRPr>
          </a:p>
        </p:txBody>
      </p:sp>
      <p:sp>
        <p:nvSpPr>
          <p:cNvPr id="7" name="TextBox 6"/>
          <p:cNvSpPr txBox="1"/>
          <p:nvPr/>
        </p:nvSpPr>
        <p:spPr>
          <a:xfrm>
            <a:off x="4103914" y="457200"/>
            <a:ext cx="3260251" cy="523220"/>
          </a:xfrm>
          <a:prstGeom prst="rect">
            <a:avLst/>
          </a:prstGeom>
          <a:noFill/>
        </p:spPr>
        <p:txBody>
          <a:bodyPr wrap="none" rtlCol="0">
            <a:spAutoFit/>
          </a:bodyPr>
          <a:lstStyle/>
          <a:p>
            <a:r>
              <a:rPr lang="en-US" sz="2800" dirty="0" smtClean="0">
                <a:solidFill>
                  <a:srgbClr val="FF0000"/>
                </a:solidFill>
                <a:latin typeface="Arial" panose="020B0604020202020204" pitchFamily="34" charset="0"/>
                <a:cs typeface="Arial" panose="020B0604020202020204" pitchFamily="34" charset="0"/>
              </a:rPr>
              <a:t>Sound Velocity </a:t>
            </a:r>
            <a:r>
              <a:rPr lang="en-US" sz="2800" i="1" dirty="0" smtClean="0">
                <a:solidFill>
                  <a:srgbClr val="FF0000"/>
                </a:solidFill>
                <a:latin typeface="Arial" panose="020B0604020202020204" pitchFamily="34" charset="0"/>
                <a:cs typeface="Arial" panose="020B0604020202020204" pitchFamily="34" charset="0"/>
              </a:rPr>
              <a:t>v</a:t>
            </a:r>
            <a:r>
              <a:rPr lang="en-US" sz="2800" i="1" baseline="-25000" dirty="0" smtClean="0">
                <a:solidFill>
                  <a:srgbClr val="FF0000"/>
                </a:solidFill>
                <a:latin typeface="Arial" panose="020B0604020202020204" pitchFamily="34" charset="0"/>
                <a:cs typeface="Arial" panose="020B0604020202020204" pitchFamily="34" charset="0"/>
              </a:rPr>
              <a:t>s</a:t>
            </a:r>
            <a:r>
              <a:rPr lang="en-US" sz="2800" i="1" baseline="30000" dirty="0" smtClean="0">
                <a:solidFill>
                  <a:srgbClr val="FF0000"/>
                </a:solidFill>
                <a:latin typeface="Arial" panose="020B0604020202020204" pitchFamily="34" charset="0"/>
                <a:cs typeface="Arial" panose="020B0604020202020204" pitchFamily="34" charset="0"/>
              </a:rPr>
              <a:t>2</a:t>
            </a:r>
            <a:r>
              <a:rPr lang="en-US" sz="2800" i="1" dirty="0" smtClean="0">
                <a:solidFill>
                  <a:srgbClr val="FF0000"/>
                </a:solidFill>
                <a:latin typeface="Arial" panose="020B0604020202020204" pitchFamily="34" charset="0"/>
                <a:cs typeface="Arial" panose="020B0604020202020204" pitchFamily="34" charset="0"/>
              </a:rPr>
              <a:t> </a:t>
            </a:r>
            <a:endParaRPr lang="en-US" sz="2800" dirty="0">
              <a:solidFill>
                <a:srgbClr val="FF0000"/>
              </a:solidFill>
              <a:latin typeface="Arial" panose="020B0604020202020204" pitchFamily="34" charset="0"/>
              <a:cs typeface="Arial" panose="020B0604020202020204" pitchFamily="34" charset="0"/>
            </a:endParaRPr>
          </a:p>
        </p:txBody>
      </p:sp>
      <p:sp>
        <p:nvSpPr>
          <p:cNvPr id="8" name="TextBox 7"/>
          <p:cNvSpPr txBox="1"/>
          <p:nvPr/>
        </p:nvSpPr>
        <p:spPr>
          <a:xfrm>
            <a:off x="10167257" y="5255736"/>
            <a:ext cx="526106"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2</a:t>
            </a:r>
            <a:r>
              <a:rPr lang="en-US" i="1" dirty="0" smtClean="0">
                <a:latin typeface="Arial" panose="020B0604020202020204" pitchFamily="34" charset="0"/>
                <a:cs typeface="Arial" panose="020B0604020202020204" pitchFamily="34" charset="0"/>
              </a:rPr>
              <a:t>n</a:t>
            </a:r>
            <a:r>
              <a:rPr lang="en-US" i="1" baseline="-25000" dirty="0" smtClean="0">
                <a:latin typeface="Arial" panose="020B0604020202020204" pitchFamily="34" charset="0"/>
                <a:cs typeface="Arial" panose="020B0604020202020204" pitchFamily="34" charset="0"/>
              </a:rPr>
              <a:t>0</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91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00300" y="1132795"/>
            <a:ext cx="6477000" cy="4505325"/>
          </a:xfrm>
          <a:prstGeom prst="rect">
            <a:avLst/>
          </a:prstGeom>
        </p:spPr>
      </p:pic>
      <p:sp>
        <p:nvSpPr>
          <p:cNvPr id="2" name="TextBox 1"/>
          <p:cNvSpPr txBox="1"/>
          <p:nvPr/>
        </p:nvSpPr>
        <p:spPr>
          <a:xfrm>
            <a:off x="3961273" y="609575"/>
            <a:ext cx="3533340" cy="523220"/>
          </a:xfrm>
          <a:prstGeom prst="rect">
            <a:avLst/>
          </a:prstGeom>
          <a:noFill/>
        </p:spPr>
        <p:txBody>
          <a:bodyPr wrap="none" rtlCol="0">
            <a:spAutoFit/>
          </a:bodyPr>
          <a:lstStyle/>
          <a:p>
            <a:r>
              <a:rPr lang="en-US" sz="2800" dirty="0" smtClean="0">
                <a:solidFill>
                  <a:srgbClr val="FF0000"/>
                </a:solidFill>
                <a:latin typeface="Arial" panose="020B0604020202020204" pitchFamily="34" charset="0"/>
                <a:cs typeface="Arial" panose="020B0604020202020204" pitchFamily="34" charset="0"/>
              </a:rPr>
              <a:t>“Non-standard”: New</a:t>
            </a:r>
            <a:endParaRPr lang="en-US" sz="28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8098972" y="624397"/>
            <a:ext cx="3403496" cy="646331"/>
          </a:xfrm>
          <a:prstGeom prst="rect">
            <a:avLst/>
          </a:prstGeom>
          <a:noFill/>
        </p:spPr>
        <p:txBody>
          <a:bodyPr wrap="none" rtlCol="0">
            <a:spAutoFit/>
          </a:bodyPr>
          <a:lstStyle/>
          <a:p>
            <a:r>
              <a:rPr lang="en-US" dirty="0" err="1" smtClean="0">
                <a:solidFill>
                  <a:srgbClr val="C00000"/>
                </a:solidFill>
                <a:latin typeface="Arial" panose="020B0604020202020204" pitchFamily="34" charset="0"/>
                <a:cs typeface="Arial" panose="020B0604020202020204" pitchFamily="34" charset="0"/>
              </a:rPr>
              <a:t>Paeng</a:t>
            </a:r>
            <a:r>
              <a:rPr lang="en-US" dirty="0" smtClean="0">
                <a:solidFill>
                  <a:srgbClr val="C00000"/>
                </a:solidFill>
                <a:latin typeface="Arial" panose="020B0604020202020204" pitchFamily="34" charset="0"/>
                <a:cs typeface="Arial" panose="020B0604020202020204" pitchFamily="34" charset="0"/>
              </a:rPr>
              <a:t>, Kuo, Lee, Ma, R. 2017</a:t>
            </a:r>
          </a:p>
          <a:p>
            <a:r>
              <a:rPr lang="en-US" dirty="0" smtClean="0">
                <a:solidFill>
                  <a:srgbClr val="C00000"/>
                </a:solidFill>
                <a:latin typeface="Arial" panose="020B0604020202020204" pitchFamily="34" charset="0"/>
                <a:cs typeface="Arial" panose="020B0604020202020204" pitchFamily="34" charset="0"/>
              </a:rPr>
              <a:t>Ma, Lee, </a:t>
            </a:r>
            <a:r>
              <a:rPr lang="en-US" dirty="0" err="1" smtClean="0">
                <a:solidFill>
                  <a:srgbClr val="C00000"/>
                </a:solidFill>
                <a:latin typeface="Arial" panose="020B0604020202020204" pitchFamily="34" charset="0"/>
                <a:cs typeface="Arial" panose="020B0604020202020204" pitchFamily="34" charset="0"/>
              </a:rPr>
              <a:t>Paeng</a:t>
            </a:r>
            <a:r>
              <a:rPr lang="en-US" dirty="0" smtClean="0">
                <a:solidFill>
                  <a:srgbClr val="C00000"/>
                </a:solidFill>
                <a:latin typeface="Arial" panose="020B0604020202020204" pitchFamily="34" charset="0"/>
                <a:cs typeface="Arial" panose="020B0604020202020204" pitchFamily="34" charset="0"/>
              </a:rPr>
              <a:t>, R. 2018</a:t>
            </a:r>
            <a:endParaRPr lang="en-US"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8786598" y="2472387"/>
            <a:ext cx="3148619" cy="913070"/>
          </a:xfrm>
          <a:prstGeom prst="rect">
            <a:avLst/>
          </a:prstGeom>
          <a:noFill/>
        </p:spPr>
        <p:txBody>
          <a:bodyPr wrap="none" rtlCol="0">
            <a:spAutoFit/>
          </a:bodyPr>
          <a:lstStyle/>
          <a:p>
            <a:pPr marL="342900" indent="-342900">
              <a:buFont typeface="Symbol" panose="05050102010706020507" pitchFamily="18" charset="2"/>
              <a:buChar char="®"/>
            </a:pPr>
            <a:r>
              <a:rPr lang="en-US" sz="2000" dirty="0" smtClean="0">
                <a:solidFill>
                  <a:srgbClr val="FF0000"/>
                </a:solidFill>
                <a:latin typeface="Arial" panose="020B0604020202020204" pitchFamily="34" charset="0"/>
                <a:cs typeface="Arial" panose="020B0604020202020204" pitchFamily="34" charset="0"/>
              </a:rPr>
              <a:t>Pseudo-conformal</a:t>
            </a:r>
            <a:r>
              <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rPr>
              <a:t>  </a:t>
            </a:r>
          </a:p>
          <a:p>
            <a:pPr marL="342900" indent="-342900">
              <a:buFont typeface="Symbol" panose="05050102010706020507" pitchFamily="18" charset="2"/>
              <a:buChar char="®"/>
            </a:pPr>
            <a:r>
              <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rPr>
              <a:t>Precocious: n &gt;  3 n</a:t>
            </a:r>
            <a:r>
              <a:rPr lang="en-US" sz="2000" i="1" baseline="-25000" dirty="0" smtClean="0">
                <a:solidFill>
                  <a:srgbClr val="0070C0"/>
                </a:solidFill>
                <a:latin typeface="Arial" panose="020B0604020202020204" pitchFamily="34" charset="0"/>
                <a:cs typeface="Arial" panose="020B0604020202020204" pitchFamily="34" charset="0"/>
                <a:sym typeface="Symbol" panose="05050102010706020507" pitchFamily="18" charset="2"/>
              </a:rPr>
              <a:t>0</a:t>
            </a:r>
            <a:endParaRPr lang="en-US" sz="2000" i="1" dirty="0" smtClean="0">
              <a:solidFill>
                <a:srgbClr val="0070C0"/>
              </a:solidFill>
              <a:latin typeface="Arial" panose="020B0604020202020204" pitchFamily="34" charset="0"/>
              <a:cs typeface="Arial" panose="020B0604020202020204" pitchFamily="34" charset="0"/>
              <a:sym typeface="Symbol" panose="05050102010706020507" pitchFamily="18" charset="2"/>
            </a:endParaRPr>
          </a:p>
          <a:p>
            <a:endParaRPr lang="en-US" sz="2000" i="1" baseline="-25000" dirty="0">
              <a:latin typeface="Arial" panose="020B0604020202020204" pitchFamily="34" charset="0"/>
              <a:cs typeface="Arial" panose="020B0604020202020204" pitchFamily="34" charset="0"/>
              <a:sym typeface="Symbol" panose="05050102010706020507" pitchFamily="18" charset="2"/>
            </a:endParaRPr>
          </a:p>
        </p:txBody>
      </p:sp>
      <p:sp>
        <p:nvSpPr>
          <p:cNvPr id="6" name="TextBox 5"/>
          <p:cNvSpPr txBox="1"/>
          <p:nvPr/>
        </p:nvSpPr>
        <p:spPr>
          <a:xfrm>
            <a:off x="1632857" y="5638120"/>
            <a:ext cx="9088835" cy="830997"/>
          </a:xfrm>
          <a:prstGeom prst="rect">
            <a:avLst/>
          </a:prstGeom>
          <a:noFill/>
        </p:spPr>
        <p:txBody>
          <a:bodyPr wrap="none" rtlCol="0">
            <a:spAutoFit/>
          </a:bodyPr>
          <a:lstStyle/>
          <a:p>
            <a:r>
              <a:rPr lang="en-US" sz="2400" dirty="0" smtClean="0"/>
              <a:t>Fully compatible with ALL observations including the tidal polarizability </a:t>
            </a:r>
            <a:endParaRPr lang="en-US" sz="2400" dirty="0"/>
          </a:p>
          <a:p>
            <a:r>
              <a:rPr lang="en-US" sz="2400" dirty="0" smtClean="0"/>
              <a:t>Inferred from GW170817. </a:t>
            </a:r>
            <a:endParaRPr lang="en-US" sz="2400" dirty="0"/>
          </a:p>
        </p:txBody>
      </p:sp>
      <p:sp>
        <p:nvSpPr>
          <p:cNvPr id="7" name="TextBox 6"/>
          <p:cNvSpPr txBox="1"/>
          <p:nvPr/>
        </p:nvSpPr>
        <p:spPr>
          <a:xfrm>
            <a:off x="9339943" y="277503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4814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6372" y="1447800"/>
            <a:ext cx="7326686" cy="1323439"/>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Is this pseudo-conformal structure</a:t>
            </a:r>
          </a:p>
          <a:p>
            <a:r>
              <a:rPr lang="en-US" sz="4000" dirty="0" smtClean="0">
                <a:solidFill>
                  <a:srgbClr val="FF0000"/>
                </a:solidFill>
                <a:effectLst>
                  <a:outerShdw blurRad="38100" dist="38100" dir="2700000" algn="tl">
                    <a:srgbClr val="000000">
                      <a:alpha val="43137"/>
                    </a:srgbClr>
                  </a:outerShdw>
                </a:effectLst>
              </a:rPr>
              <a:t>            at odds with Nature?</a:t>
            </a:r>
            <a:endParaRPr lang="en-US" sz="4000" dirty="0">
              <a:solidFill>
                <a:srgbClr val="FF0000"/>
              </a:solidFill>
              <a:effectLst>
                <a:outerShdw blurRad="38100" dist="38100" dir="2700000" algn="tl">
                  <a:srgbClr val="000000">
                    <a:alpha val="43137"/>
                  </a:srgbClr>
                </a:outerShdw>
              </a:effectLst>
            </a:endParaRPr>
          </a:p>
        </p:txBody>
      </p:sp>
      <p:sp>
        <p:nvSpPr>
          <p:cNvPr id="3" name="TextBox 2"/>
          <p:cNvSpPr txBox="1"/>
          <p:nvPr/>
        </p:nvSpPr>
        <p:spPr>
          <a:xfrm>
            <a:off x="4669971" y="3113314"/>
            <a:ext cx="2697533" cy="584775"/>
          </a:xfrm>
          <a:prstGeom prst="rect">
            <a:avLst/>
          </a:prstGeom>
          <a:noFill/>
        </p:spPr>
        <p:txBody>
          <a:bodyPr wrap="none" rtlCol="0">
            <a:spAutoFit/>
          </a:bodyPr>
          <a:lstStyle/>
          <a:p>
            <a:r>
              <a:rPr lang="en-US" sz="3200" dirty="0" smtClean="0"/>
              <a:t>NOT up to now</a:t>
            </a:r>
            <a:endParaRPr lang="en-US" sz="3200" dirty="0"/>
          </a:p>
        </p:txBody>
      </p:sp>
    </p:spTree>
    <p:extLst>
      <p:ext uri="{BB962C8B-B14F-4D97-AF65-F5344CB8AC3E}">
        <p14:creationId xmlns:p14="http://schemas.microsoft.com/office/powerpoint/2010/main" val="227428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0482" y="834513"/>
            <a:ext cx="7537961" cy="1200329"/>
          </a:xfrm>
          <a:prstGeom prst="rect">
            <a:avLst/>
          </a:prstGeom>
          <a:noFill/>
        </p:spPr>
        <p:txBody>
          <a:bodyPr wrap="none" rtlCol="0">
            <a:spAutoFit/>
          </a:bodyPr>
          <a:lstStyle/>
          <a:p>
            <a:r>
              <a:rPr lang="en-US" sz="2400" i="1" dirty="0" smtClean="0">
                <a:latin typeface="Arial" panose="020B0604020202020204" pitchFamily="34" charset="0"/>
                <a:cs typeface="Arial" panose="020B0604020202020204" pitchFamily="34" charset="0"/>
              </a:rPr>
              <a:t>“The </a:t>
            </a:r>
            <a:r>
              <a:rPr lang="en-US" sz="2400" i="1" dirty="0" err="1" smtClean="0"/>
              <a:t>conformality</a:t>
            </a:r>
            <a:r>
              <a:rPr lang="en-US" sz="2400" i="1" dirty="0" smtClean="0"/>
              <a:t> (or PC) with </a:t>
            </a:r>
            <a:r>
              <a:rPr lang="en-US" sz="2400" i="1" dirty="0" smtClean="0">
                <a:cs typeface="Arial" panose="020B0604020202020204" pitchFamily="34" charset="0"/>
              </a:rPr>
              <a:t> </a:t>
            </a:r>
            <a:r>
              <a:rPr lang="en-US" sz="2400" i="1" dirty="0">
                <a:cs typeface="Arial" panose="020B0604020202020204" pitchFamily="34" charset="0"/>
              </a:rPr>
              <a:t>v</a:t>
            </a:r>
            <a:r>
              <a:rPr lang="en-US" sz="2400" i="1" baseline="-25000" dirty="0">
                <a:cs typeface="Arial" panose="020B0604020202020204" pitchFamily="34" charset="0"/>
              </a:rPr>
              <a:t>s</a:t>
            </a:r>
            <a:r>
              <a:rPr lang="en-US" sz="2400" i="1" baseline="30000" dirty="0">
                <a:cs typeface="Arial" panose="020B0604020202020204" pitchFamily="34" charset="0"/>
              </a:rPr>
              <a:t>2</a:t>
            </a:r>
            <a:r>
              <a:rPr lang="en-US" sz="2400" i="1" dirty="0">
                <a:cs typeface="Arial" panose="020B0604020202020204" pitchFamily="34" charset="0"/>
              </a:rPr>
              <a:t> =1/3 </a:t>
            </a:r>
            <a:r>
              <a:rPr lang="en-US" sz="2400" i="1" dirty="0" smtClean="0">
                <a:cs typeface="Arial" panose="020B0604020202020204" pitchFamily="34" charset="0"/>
              </a:rPr>
              <a:t>i</a:t>
            </a:r>
            <a:r>
              <a:rPr lang="en-US" sz="2400" i="1" dirty="0" smtClean="0"/>
              <a:t>s </a:t>
            </a:r>
            <a:r>
              <a:rPr lang="en-US" sz="2400" i="1" dirty="0"/>
              <a:t>in tension</a:t>
            </a:r>
            <a:r>
              <a:rPr lang="en-US" sz="2400" dirty="0">
                <a:solidFill>
                  <a:srgbClr val="FF0000"/>
                </a:solidFill>
              </a:rPr>
              <a:t> </a:t>
            </a:r>
            <a:r>
              <a:rPr lang="en-US" sz="2400" dirty="0" smtClean="0">
                <a:solidFill>
                  <a:srgbClr val="FF0000"/>
                </a:solidFill>
              </a:rPr>
              <a:t>with</a:t>
            </a:r>
            <a:endParaRPr lang="en-US" sz="2400" dirty="0">
              <a:solidFill>
                <a:srgbClr val="FF0000"/>
              </a:solidFill>
            </a:endParaRPr>
          </a:p>
          <a:p>
            <a:r>
              <a:rPr lang="en-US" sz="2400" i="1" dirty="0" smtClean="0">
                <a:latin typeface="Arial" panose="020B0604020202020204" pitchFamily="34" charset="0"/>
                <a:cs typeface="Arial" panose="020B0604020202020204" pitchFamily="34" charset="0"/>
              </a:rPr>
              <a:t>           (a) current nuclear physics constraint </a:t>
            </a:r>
            <a:r>
              <a:rPr lang="en-US" sz="2400" i="1" dirty="0">
                <a:latin typeface="Arial" panose="020B0604020202020204" pitchFamily="34" charset="0"/>
                <a:cs typeface="Arial" panose="020B0604020202020204" pitchFamily="34" charset="0"/>
              </a:rPr>
              <a:t> </a:t>
            </a:r>
            <a:endParaRPr lang="en-US" sz="2400" i="1" dirty="0" smtClean="0">
              <a:latin typeface="Arial" panose="020B0604020202020204" pitchFamily="34" charset="0"/>
              <a:cs typeface="Arial" panose="020B0604020202020204" pitchFamily="34" charset="0"/>
            </a:endParaRPr>
          </a:p>
          <a:p>
            <a:r>
              <a:rPr lang="en-US" sz="2400" i="1" dirty="0">
                <a:latin typeface="Arial" panose="020B0604020202020204" pitchFamily="34" charset="0"/>
                <a:cs typeface="Arial" panose="020B0604020202020204" pitchFamily="34" charset="0"/>
              </a:rPr>
              <a:t> </a:t>
            </a:r>
            <a:r>
              <a:rPr lang="en-US" sz="2400" i="1" dirty="0" smtClean="0">
                <a:latin typeface="Arial" panose="020B0604020202020204" pitchFamily="34" charset="0"/>
                <a:cs typeface="Arial" panose="020B0604020202020204" pitchFamily="34" charset="0"/>
              </a:rPr>
              <a:t>          (b) observation of 2-solar mass neutron stars.” </a:t>
            </a:r>
          </a:p>
        </p:txBody>
      </p:sp>
      <p:sp>
        <p:nvSpPr>
          <p:cNvPr id="12" name="TextBox 11"/>
          <p:cNvSpPr txBox="1"/>
          <p:nvPr/>
        </p:nvSpPr>
        <p:spPr>
          <a:xfrm>
            <a:off x="2321397" y="150612"/>
            <a:ext cx="8006359" cy="584775"/>
          </a:xfrm>
          <a:prstGeom prst="rect">
            <a:avLst/>
          </a:prstGeom>
          <a:noFill/>
        </p:spPr>
        <p:txBody>
          <a:bodyPr wrap="none" rtlCol="0">
            <a:spAutoFit/>
          </a:bodyPr>
          <a:lstStyle/>
          <a:p>
            <a:r>
              <a:rPr lang="en-US" sz="3200" dirty="0" smtClean="0">
                <a:solidFill>
                  <a:srgbClr val="FF0000"/>
                </a:solidFill>
              </a:rPr>
              <a:t>“Torpedoed” by critiques ? e.g., </a:t>
            </a:r>
            <a:r>
              <a:rPr lang="en-US" sz="2400" dirty="0" err="1" smtClean="0">
                <a:solidFill>
                  <a:srgbClr val="C00000"/>
                </a:solidFill>
              </a:rPr>
              <a:t>Tews</a:t>
            </a:r>
            <a:r>
              <a:rPr lang="en-US" sz="2400" dirty="0" smtClean="0">
                <a:solidFill>
                  <a:srgbClr val="C00000"/>
                </a:solidFill>
              </a:rPr>
              <a:t> et al. 2018</a:t>
            </a:r>
            <a:r>
              <a:rPr lang="en-US" sz="3200" dirty="0" smtClean="0">
                <a:solidFill>
                  <a:srgbClr val="FF0000"/>
                </a:solidFill>
              </a:rPr>
              <a:t>     </a:t>
            </a:r>
            <a:endParaRPr lang="en-US" sz="3200" dirty="0">
              <a:solidFill>
                <a:srgbClr val="FF0000"/>
              </a:solidFill>
            </a:endParaRPr>
          </a:p>
        </p:txBody>
      </p:sp>
      <p:sp>
        <p:nvSpPr>
          <p:cNvPr id="4" name="TextBox 3"/>
          <p:cNvSpPr txBox="1"/>
          <p:nvPr/>
        </p:nvSpPr>
        <p:spPr>
          <a:xfrm>
            <a:off x="4555746" y="1953834"/>
            <a:ext cx="2720553" cy="523220"/>
          </a:xfrm>
          <a:prstGeom prst="rect">
            <a:avLst/>
          </a:prstGeom>
          <a:noFill/>
        </p:spPr>
        <p:txBody>
          <a:bodyPr wrap="none" rtlCol="0">
            <a:spAutoFit/>
          </a:bodyPr>
          <a:lstStyle/>
          <a:p>
            <a:r>
              <a:rPr lang="en-US" sz="2800" dirty="0" smtClean="0">
                <a:solidFill>
                  <a:srgbClr val="FF0000"/>
                </a:solidFill>
              </a:rPr>
              <a:t>The answer is NO</a:t>
            </a:r>
            <a:endParaRPr lang="en-US" sz="2800" dirty="0">
              <a:solidFill>
                <a:srgbClr val="FF0000"/>
              </a:solidFill>
            </a:endParaRPr>
          </a:p>
        </p:txBody>
      </p:sp>
      <p:sp>
        <p:nvSpPr>
          <p:cNvPr id="2" name="TextBox 1"/>
          <p:cNvSpPr txBox="1"/>
          <p:nvPr/>
        </p:nvSpPr>
        <p:spPr>
          <a:xfrm>
            <a:off x="5013096" y="2456402"/>
            <a:ext cx="574196" cy="523220"/>
          </a:xfrm>
          <a:prstGeom prst="rect">
            <a:avLst/>
          </a:prstGeom>
          <a:noFill/>
        </p:spPr>
        <p:txBody>
          <a:bodyPr wrap="none" rtlCol="0">
            <a:spAutoFit/>
          </a:bodyPr>
          <a:lstStyle/>
          <a:p>
            <a:r>
              <a:rPr lang="en-US" sz="2800" dirty="0" smtClean="0"/>
              <a:t>(a)</a:t>
            </a:r>
            <a:endParaRPr lang="en-US" sz="2800" dirty="0"/>
          </a:p>
        </p:txBody>
      </p:sp>
      <p:pic>
        <p:nvPicPr>
          <p:cNvPr id="6" name="Picture 5"/>
          <p:cNvPicPr>
            <a:picLocks noChangeAspect="1"/>
          </p:cNvPicPr>
          <p:nvPr/>
        </p:nvPicPr>
        <p:blipFill>
          <a:blip r:embed="rId2"/>
          <a:stretch>
            <a:fillRect/>
          </a:stretch>
        </p:blipFill>
        <p:spPr>
          <a:xfrm>
            <a:off x="750424" y="2919266"/>
            <a:ext cx="9673735" cy="521668"/>
          </a:xfrm>
          <a:prstGeom prst="rect">
            <a:avLst/>
          </a:prstGeom>
          <a:solidFill>
            <a:srgbClr val="FFFF00"/>
          </a:solidFill>
          <a:ln>
            <a:solidFill>
              <a:srgbClr val="FFFF00"/>
            </a:solidFill>
          </a:ln>
        </p:spPr>
      </p:pic>
      <p:pic>
        <p:nvPicPr>
          <p:cNvPr id="7" name="Picture 6"/>
          <p:cNvPicPr>
            <a:picLocks noChangeAspect="1"/>
          </p:cNvPicPr>
          <p:nvPr/>
        </p:nvPicPr>
        <p:blipFill>
          <a:blip r:embed="rId3"/>
          <a:stretch>
            <a:fillRect/>
          </a:stretch>
        </p:blipFill>
        <p:spPr>
          <a:xfrm>
            <a:off x="629456" y="3590067"/>
            <a:ext cx="10753652" cy="397956"/>
          </a:xfrm>
          <a:prstGeom prst="rect">
            <a:avLst/>
          </a:prstGeom>
          <a:ln>
            <a:solidFill>
              <a:srgbClr val="FFFF00"/>
            </a:solidFill>
          </a:ln>
        </p:spPr>
      </p:pic>
      <p:sp>
        <p:nvSpPr>
          <p:cNvPr id="8" name="TextBox 7"/>
          <p:cNvSpPr txBox="1"/>
          <p:nvPr/>
        </p:nvSpPr>
        <p:spPr>
          <a:xfrm>
            <a:off x="5049536" y="4148914"/>
            <a:ext cx="591829" cy="523220"/>
          </a:xfrm>
          <a:prstGeom prst="rect">
            <a:avLst/>
          </a:prstGeom>
          <a:noFill/>
        </p:spPr>
        <p:txBody>
          <a:bodyPr wrap="none" rtlCol="0">
            <a:spAutoFit/>
          </a:bodyPr>
          <a:lstStyle/>
          <a:p>
            <a:r>
              <a:rPr lang="en-US" sz="2800" dirty="0" smtClean="0"/>
              <a:t>(b)</a:t>
            </a:r>
            <a:endParaRPr lang="en-US" sz="2800" dirty="0"/>
          </a:p>
        </p:txBody>
      </p:sp>
      <p:pic>
        <p:nvPicPr>
          <p:cNvPr id="9" name="Picture 8"/>
          <p:cNvPicPr>
            <a:picLocks noChangeAspect="1"/>
          </p:cNvPicPr>
          <p:nvPr/>
        </p:nvPicPr>
        <p:blipFill>
          <a:blip r:embed="rId4"/>
          <a:stretch>
            <a:fillRect/>
          </a:stretch>
        </p:blipFill>
        <p:spPr>
          <a:xfrm>
            <a:off x="2758367" y="4709495"/>
            <a:ext cx="5657850" cy="514350"/>
          </a:xfrm>
          <a:prstGeom prst="rect">
            <a:avLst/>
          </a:prstGeom>
          <a:ln>
            <a:solidFill>
              <a:srgbClr val="FFFF00"/>
            </a:solidFill>
          </a:ln>
        </p:spPr>
      </p:pic>
      <p:sp>
        <p:nvSpPr>
          <p:cNvPr id="10" name="TextBox 9"/>
          <p:cNvSpPr txBox="1"/>
          <p:nvPr/>
        </p:nvSpPr>
        <p:spPr>
          <a:xfrm>
            <a:off x="4216564" y="5322971"/>
            <a:ext cx="2741456" cy="523220"/>
          </a:xfrm>
          <a:prstGeom prst="rect">
            <a:avLst/>
          </a:prstGeom>
          <a:noFill/>
        </p:spPr>
        <p:txBody>
          <a:bodyPr wrap="none" rtlCol="0">
            <a:spAutoFit/>
          </a:bodyPr>
          <a:lstStyle/>
          <a:p>
            <a:r>
              <a:rPr lang="en-US" sz="2800" dirty="0" smtClean="0">
                <a:solidFill>
                  <a:srgbClr val="FF0000"/>
                </a:solidFill>
              </a:rPr>
              <a:t>And GW170818? </a:t>
            </a:r>
            <a:endParaRPr lang="en-US" sz="2800" dirty="0">
              <a:solidFill>
                <a:srgbClr val="FF0000"/>
              </a:solidFill>
            </a:endParaRPr>
          </a:p>
        </p:txBody>
      </p:sp>
      <p:pic>
        <p:nvPicPr>
          <p:cNvPr id="11" name="Picture 10"/>
          <p:cNvPicPr>
            <a:picLocks noChangeAspect="1"/>
          </p:cNvPicPr>
          <p:nvPr/>
        </p:nvPicPr>
        <p:blipFill>
          <a:blip r:embed="rId5"/>
          <a:stretch>
            <a:fillRect/>
          </a:stretch>
        </p:blipFill>
        <p:spPr>
          <a:xfrm>
            <a:off x="2321397" y="5945317"/>
            <a:ext cx="8215441" cy="423383"/>
          </a:xfrm>
          <a:prstGeom prst="rect">
            <a:avLst/>
          </a:prstGeom>
          <a:ln>
            <a:solidFill>
              <a:srgbClr val="FFFF00"/>
            </a:solidFill>
          </a:ln>
        </p:spPr>
      </p:pic>
    </p:spTree>
    <p:extLst>
      <p:ext uri="{BB962C8B-B14F-4D97-AF65-F5344CB8AC3E}">
        <p14:creationId xmlns:p14="http://schemas.microsoft.com/office/powerpoint/2010/main" val="191157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957943"/>
            <a:ext cx="7182736" cy="1077218"/>
          </a:xfrm>
          <a:prstGeom prst="rect">
            <a:avLst/>
          </a:prstGeom>
          <a:noFill/>
        </p:spPr>
        <p:txBody>
          <a:bodyPr wrap="none" rtlCol="0">
            <a:spAutoFit/>
          </a:bodyPr>
          <a:lstStyle/>
          <a:p>
            <a:r>
              <a:rPr lang="en-US" sz="3200" dirty="0" smtClean="0">
                <a:solidFill>
                  <a:srgbClr val="FF0000"/>
                </a:solidFill>
              </a:rPr>
              <a:t>Nuclear Physics Is a Chain of Connections</a:t>
            </a:r>
          </a:p>
          <a:p>
            <a:r>
              <a:rPr lang="en-US" sz="3200" dirty="0" smtClean="0">
                <a:solidFill>
                  <a:srgbClr val="FF0000"/>
                </a:solidFill>
              </a:rPr>
              <a:t>Reached by Tuning “Effective” Parameters</a:t>
            </a:r>
            <a:endParaRPr lang="en-US" sz="3200" dirty="0">
              <a:solidFill>
                <a:srgbClr val="FF0000"/>
              </a:solidFill>
            </a:endParaRPr>
          </a:p>
        </p:txBody>
      </p:sp>
      <p:sp>
        <p:nvSpPr>
          <p:cNvPr id="3" name="TextBox 2"/>
          <p:cNvSpPr txBox="1"/>
          <p:nvPr/>
        </p:nvSpPr>
        <p:spPr>
          <a:xfrm>
            <a:off x="1828800" y="3450772"/>
            <a:ext cx="8615820" cy="2308324"/>
          </a:xfrm>
          <a:prstGeom prst="rect">
            <a:avLst/>
          </a:prstGeom>
          <a:noFill/>
        </p:spPr>
        <p:txBody>
          <a:bodyPr wrap="none" rtlCol="0">
            <a:spAutoFit/>
          </a:bodyPr>
          <a:lstStyle/>
          <a:p>
            <a:pPr marL="342900" indent="-342900">
              <a:buFont typeface="Wingdings" panose="05000000000000000000" pitchFamily="2" charset="2"/>
              <a:buChar char="q"/>
            </a:pPr>
            <a:r>
              <a:rPr lang="en-US" sz="2400" dirty="0" smtClean="0"/>
              <a:t> </a:t>
            </a:r>
            <a:r>
              <a:rPr lang="en-US" sz="2400" dirty="0"/>
              <a:t>H</a:t>
            </a:r>
            <a:r>
              <a:rPr lang="en-US" sz="2400" dirty="0" smtClean="0"/>
              <a:t>adrons </a:t>
            </a:r>
            <a:r>
              <a:rPr lang="en-US" sz="2400" dirty="0" smtClean="0">
                <a:latin typeface="Arial" panose="020B0604020202020204" pitchFamily="34" charset="0"/>
                <a:cs typeface="Arial" panose="020B0604020202020204" pitchFamily="34" charset="0"/>
              </a:rPr>
              <a:t>↔</a:t>
            </a:r>
            <a:r>
              <a:rPr lang="en-US" sz="2400" dirty="0" smtClean="0"/>
              <a:t> q</a:t>
            </a:r>
            <a:r>
              <a:rPr lang="en-US" sz="2400" dirty="0" smtClean="0">
                <a:cs typeface="Arial" panose="020B0604020202020204" pitchFamily="34" charset="0"/>
              </a:rPr>
              <a:t>uarks/gluons via topology</a:t>
            </a:r>
          </a:p>
          <a:p>
            <a:r>
              <a:rPr lang="en-US" sz="2400" dirty="0">
                <a:cs typeface="Arial" panose="020B0604020202020204" pitchFamily="34" charset="0"/>
              </a:rPr>
              <a:t> </a:t>
            </a:r>
            <a:r>
              <a:rPr lang="en-US" sz="2400" dirty="0" smtClean="0">
                <a:cs typeface="Arial" panose="020B0604020202020204" pitchFamily="34" charset="0"/>
              </a:rPr>
              <a:t>     </a:t>
            </a:r>
            <a:r>
              <a:rPr lang="en-US" sz="2000" dirty="0" smtClean="0">
                <a:solidFill>
                  <a:srgbClr val="0070C0"/>
                </a:solidFill>
                <a:cs typeface="Arial" panose="020B0604020202020204" pitchFamily="34" charset="0"/>
              </a:rPr>
              <a:t>Quarks/gluons traded in for hadrons </a:t>
            </a:r>
            <a:r>
              <a:rPr lang="en-US" sz="2000" dirty="0" smtClean="0">
                <a:solidFill>
                  <a:srgbClr val="0070C0"/>
                </a:solidFill>
                <a:cs typeface="Arial" panose="020B0604020202020204" pitchFamily="34" charset="0"/>
                <a:sym typeface="Symbol" panose="05050102010706020507" pitchFamily="18" charset="2"/>
              </a:rPr>
              <a:t> “Cheshire Cat” phenomenon</a:t>
            </a:r>
            <a:r>
              <a:rPr lang="en-US" sz="2400" dirty="0" smtClean="0">
                <a:cs typeface="Arial" panose="020B0604020202020204" pitchFamily="34" charset="0"/>
              </a:rPr>
              <a:t> </a:t>
            </a:r>
          </a:p>
          <a:p>
            <a:pPr marL="342900" indent="-342900">
              <a:buFont typeface="Wingdings" panose="05000000000000000000" pitchFamily="2" charset="2"/>
              <a:buChar char="q"/>
            </a:pPr>
            <a:r>
              <a:rPr lang="en-US" sz="2400" dirty="0">
                <a:cs typeface="Arial" panose="020B0604020202020204" pitchFamily="34" charset="0"/>
              </a:rPr>
              <a:t> </a:t>
            </a:r>
            <a:r>
              <a:rPr lang="en-US" sz="2400" dirty="0" err="1" smtClean="0">
                <a:cs typeface="Arial" panose="020B0604020202020204" pitchFamily="34" charset="0"/>
              </a:rPr>
              <a:t>NL</a:t>
            </a:r>
            <a:r>
              <a:rPr lang="en-US" sz="2400" dirty="0" err="1" smtClean="0">
                <a:latin typeface="Symbol" panose="05050102010706020507" pitchFamily="18" charset="2"/>
                <a:cs typeface="Arial" panose="020B0604020202020204" pitchFamily="34" charset="0"/>
              </a:rPr>
              <a:t>s</a:t>
            </a:r>
            <a:r>
              <a:rPr lang="en-US" sz="2400" dirty="0" err="1" smtClean="0">
                <a:cs typeface="Arial" panose="020B0604020202020204" pitchFamily="34" charset="0"/>
              </a:rPr>
              <a:t>M</a:t>
            </a:r>
            <a:r>
              <a:rPr lang="en-US" sz="2400" dirty="0" smtClean="0">
                <a:cs typeface="Arial" panose="020B0604020202020204" pitchFamily="34" charset="0"/>
              </a:rPr>
              <a:t> </a:t>
            </a:r>
            <a:r>
              <a:rPr lang="en-US" sz="2400" dirty="0" smtClean="0">
                <a:latin typeface="Arial" panose="020B0604020202020204" pitchFamily="34" charset="0"/>
                <a:cs typeface="Arial" panose="020B0604020202020204" pitchFamily="34" charset="0"/>
              </a:rPr>
              <a:t>↔</a:t>
            </a:r>
            <a:r>
              <a:rPr lang="en-US" sz="2400" dirty="0" smtClean="0">
                <a:cs typeface="Arial" panose="020B0604020202020204" pitchFamily="34" charset="0"/>
              </a:rPr>
              <a:t> </a:t>
            </a:r>
            <a:r>
              <a:rPr lang="en-US" sz="2400" dirty="0" err="1" smtClean="0">
                <a:cs typeface="Arial" panose="020B0604020202020204" pitchFamily="34" charset="0"/>
              </a:rPr>
              <a:t>L</a:t>
            </a:r>
            <a:r>
              <a:rPr lang="en-US" sz="2400" dirty="0" err="1" smtClean="0">
                <a:latin typeface="Symbol" panose="05050102010706020507" pitchFamily="18" charset="2"/>
                <a:cs typeface="Arial" panose="020B0604020202020204" pitchFamily="34" charset="0"/>
              </a:rPr>
              <a:t>s</a:t>
            </a:r>
            <a:r>
              <a:rPr lang="en-US" sz="2400" dirty="0" err="1" smtClean="0">
                <a:cs typeface="Arial" panose="020B0604020202020204" pitchFamily="34" charset="0"/>
              </a:rPr>
              <a:t>M</a:t>
            </a:r>
            <a:r>
              <a:rPr lang="en-US" sz="2400" dirty="0" smtClean="0">
                <a:cs typeface="Arial" panose="020B0604020202020204" pitchFamily="34" charset="0"/>
              </a:rPr>
              <a:t> </a:t>
            </a:r>
            <a:r>
              <a:rPr lang="en-US" sz="2400" dirty="0" smtClean="0">
                <a:latin typeface="Arial" panose="020B0604020202020204" pitchFamily="34" charset="0"/>
                <a:cs typeface="Arial" panose="020B0604020202020204" pitchFamily="34" charset="0"/>
              </a:rPr>
              <a:t>↔</a:t>
            </a:r>
            <a:r>
              <a:rPr lang="en-US" sz="2400" dirty="0" smtClean="0">
                <a:cs typeface="Arial" panose="020B0604020202020204" pitchFamily="34" charset="0"/>
              </a:rPr>
              <a:t> Scale-chiral invariant model</a:t>
            </a:r>
          </a:p>
          <a:p>
            <a:r>
              <a:rPr lang="en-US" sz="2400" dirty="0">
                <a:cs typeface="Arial" panose="020B0604020202020204" pitchFamily="34" charset="0"/>
              </a:rPr>
              <a:t> </a:t>
            </a:r>
            <a:r>
              <a:rPr lang="en-US" sz="2400" dirty="0" smtClean="0">
                <a:cs typeface="Arial" panose="020B0604020202020204" pitchFamily="34" charset="0"/>
              </a:rPr>
              <a:t>     </a:t>
            </a:r>
            <a:r>
              <a:rPr lang="en-US" sz="2000" dirty="0" smtClean="0">
                <a:solidFill>
                  <a:srgbClr val="0070C0"/>
                </a:solidFill>
                <a:cs typeface="Arial" panose="020B0604020202020204" pitchFamily="34" charset="0"/>
              </a:rPr>
              <a:t>Nonlinear chiral theory tweaked by density to scale-invariant chiral theory</a:t>
            </a:r>
            <a:endParaRPr lang="en-US" sz="2400" dirty="0" smtClean="0">
              <a:cs typeface="Arial" panose="020B0604020202020204" pitchFamily="34" charset="0"/>
            </a:endParaRPr>
          </a:p>
          <a:p>
            <a:pPr marL="342900" indent="-342900">
              <a:buFont typeface="Wingdings" panose="05000000000000000000" pitchFamily="2" charset="2"/>
              <a:buChar char="q"/>
            </a:pPr>
            <a:r>
              <a:rPr lang="en-US" sz="2400" dirty="0">
                <a:cs typeface="Arial" panose="020B0604020202020204" pitchFamily="34" charset="0"/>
              </a:rPr>
              <a:t> </a:t>
            </a:r>
            <a:r>
              <a:rPr lang="en-US" sz="2400" dirty="0" smtClean="0">
                <a:cs typeface="Arial" panose="020B0604020202020204" pitchFamily="34" charset="0"/>
              </a:rPr>
              <a:t> </a:t>
            </a:r>
            <a:r>
              <a:rPr lang="en-US" sz="2400" dirty="0" err="1" smtClean="0">
                <a:cs typeface="Arial" panose="020B0604020202020204" pitchFamily="34" charset="0"/>
              </a:rPr>
              <a:t>Skyrmions</a:t>
            </a:r>
            <a:r>
              <a:rPr lang="en-US" sz="2400" dirty="0" smtClean="0">
                <a:cs typeface="Arial" panose="020B0604020202020204" pitchFamily="34" charset="0"/>
              </a:rPr>
              <a:t> in </a:t>
            </a:r>
            <a:r>
              <a:rPr lang="en-US" sz="2400" dirty="0" smtClean="0">
                <a:cs typeface="Arial" panose="020B0604020202020204" pitchFamily="34" charset="0"/>
                <a:sym typeface="Symbol" panose="05050102010706020507" pitchFamily="18" charset="2"/>
              </a:rPr>
              <a:t> tower of vector mesons </a:t>
            </a:r>
            <a:r>
              <a:rPr lang="en-US" sz="2400" dirty="0" smtClean="0">
                <a:latin typeface="Arial" panose="020B0604020202020204" pitchFamily="34" charset="0"/>
                <a:cs typeface="Arial" panose="020B0604020202020204" pitchFamily="34" charset="0"/>
                <a:sym typeface="Symbol" panose="05050102010706020507" pitchFamily="18" charset="2"/>
              </a:rPr>
              <a:t>↔ BPS </a:t>
            </a:r>
            <a:r>
              <a:rPr lang="en-US" sz="2400" dirty="0" err="1" smtClean="0">
                <a:latin typeface="Arial" panose="020B0604020202020204" pitchFamily="34" charset="0"/>
                <a:cs typeface="Arial" panose="020B0604020202020204" pitchFamily="34" charset="0"/>
                <a:sym typeface="Symbol" panose="05050102010706020507" pitchFamily="18" charset="2"/>
              </a:rPr>
              <a:t>skyrmions</a:t>
            </a:r>
            <a:endParaRPr lang="en-US" sz="2400" dirty="0" smtClean="0">
              <a:latin typeface="Arial" panose="020B0604020202020204" pitchFamily="34" charset="0"/>
              <a:cs typeface="Arial" panose="020B0604020202020204" pitchFamily="34" charset="0"/>
              <a:sym typeface="Symbol" panose="05050102010706020507" pitchFamily="18" charset="2"/>
            </a:endParaRPr>
          </a:p>
          <a:p>
            <a:r>
              <a:rPr lang="en-US" sz="2400" dirty="0">
                <a:latin typeface="Arial" panose="020B0604020202020204" pitchFamily="34" charset="0"/>
                <a:cs typeface="Arial" panose="020B0604020202020204" pitchFamily="34" charset="0"/>
                <a:sym typeface="Symbol" panose="05050102010706020507" pitchFamily="18" charset="2"/>
              </a:rPr>
              <a:t> </a:t>
            </a:r>
            <a:r>
              <a:rPr lang="en-US" sz="2400" dirty="0" smtClean="0">
                <a:latin typeface="Arial" panose="020B0604020202020204" pitchFamily="34" charset="0"/>
                <a:cs typeface="Arial" panose="020B0604020202020204" pitchFamily="34" charset="0"/>
                <a:sym typeface="Symbol" panose="05050102010706020507" pitchFamily="18" charset="2"/>
              </a:rPr>
              <a:t>    </a:t>
            </a:r>
            <a:r>
              <a:rPr lang="en-US" sz="2000" dirty="0" smtClean="0">
                <a:solidFill>
                  <a:srgbClr val="0070C0"/>
                </a:solidFill>
                <a:cs typeface="Arial" panose="020B0604020202020204" pitchFamily="34" charset="0"/>
                <a:sym typeface="Symbol" panose="05050102010706020507" pitchFamily="18" charset="2"/>
              </a:rPr>
              <a:t>Holographic baryons tweaked to BPS </a:t>
            </a:r>
            <a:r>
              <a:rPr lang="en-US" sz="2000" dirty="0" err="1" smtClean="0">
                <a:solidFill>
                  <a:srgbClr val="0070C0"/>
                </a:solidFill>
                <a:cs typeface="Arial" panose="020B0604020202020204" pitchFamily="34" charset="0"/>
                <a:sym typeface="Symbol" panose="05050102010706020507" pitchFamily="18" charset="2"/>
              </a:rPr>
              <a:t>skyrmions</a:t>
            </a:r>
            <a:r>
              <a:rPr lang="en-US" sz="2000" dirty="0" smtClean="0">
                <a:solidFill>
                  <a:srgbClr val="0070C0"/>
                </a:solidFill>
                <a:cs typeface="Arial" panose="020B0604020202020204" pitchFamily="34" charset="0"/>
                <a:sym typeface="Symbol" panose="05050102010706020507" pitchFamily="18" charset="2"/>
              </a:rPr>
              <a:t> with ‘t </a:t>
            </a:r>
            <a:r>
              <a:rPr lang="en-US" sz="2000" dirty="0" err="1" smtClean="0">
                <a:solidFill>
                  <a:srgbClr val="0070C0"/>
                </a:solidFill>
                <a:cs typeface="Arial" panose="020B0604020202020204" pitchFamily="34" charset="0"/>
                <a:sym typeface="Symbol" panose="05050102010706020507" pitchFamily="18" charset="2"/>
              </a:rPr>
              <a:t>Hooft</a:t>
            </a:r>
            <a:r>
              <a:rPr lang="en-US" sz="2000" dirty="0" smtClean="0">
                <a:solidFill>
                  <a:srgbClr val="0070C0"/>
                </a:solidFill>
                <a:cs typeface="Arial" panose="020B0604020202020204" pitchFamily="34" charset="0"/>
                <a:sym typeface="Symbol" panose="05050102010706020507" pitchFamily="18" charset="2"/>
              </a:rPr>
              <a:t> constant</a:t>
            </a:r>
            <a:endParaRPr lang="en-US" sz="2400" dirty="0"/>
          </a:p>
        </p:txBody>
      </p:sp>
    </p:spTree>
    <p:extLst>
      <p:ext uri="{BB962C8B-B14F-4D97-AF65-F5344CB8AC3E}">
        <p14:creationId xmlns:p14="http://schemas.microsoft.com/office/powerpoint/2010/main" val="427591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7099" y="643984"/>
            <a:ext cx="10339755" cy="954107"/>
          </a:xfrm>
          <a:prstGeom prst="rect">
            <a:avLst/>
          </a:prstGeom>
        </p:spPr>
        <p:txBody>
          <a:bodyPr wrap="square">
            <a:spAutoFit/>
          </a:bodyPr>
          <a:lstStyle/>
          <a:p>
            <a:r>
              <a:rPr lang="en-US" sz="2800" i="1" dirty="0" smtClean="0">
                <a:latin typeface="Arial" panose="020B0604020202020204" pitchFamily="34" charset="0"/>
                <a:cs typeface="Arial" panose="020B0604020202020204" pitchFamily="34" charset="0"/>
              </a:rPr>
              <a:t>“If the </a:t>
            </a:r>
            <a:r>
              <a:rPr lang="en-US" sz="2800" i="1" dirty="0">
                <a:latin typeface="Arial" panose="020B0604020202020204" pitchFamily="34" charset="0"/>
                <a:cs typeface="Arial" panose="020B0604020202020204" pitchFamily="34" charset="0"/>
              </a:rPr>
              <a:t>conformal limit was found to hold at all </a:t>
            </a:r>
            <a:r>
              <a:rPr lang="en-US" sz="2800" i="1" dirty="0" smtClean="0">
                <a:latin typeface="Arial" panose="020B0604020202020204" pitchFamily="34" charset="0"/>
                <a:cs typeface="Arial" panose="020B0604020202020204" pitchFamily="34" charset="0"/>
              </a:rPr>
              <a:t>densities this </a:t>
            </a:r>
            <a:r>
              <a:rPr lang="en-US" sz="2800" i="1" dirty="0">
                <a:latin typeface="Arial" panose="020B0604020202020204" pitchFamily="34" charset="0"/>
                <a:cs typeface="Arial" panose="020B0604020202020204" pitchFamily="34" charset="0"/>
              </a:rPr>
              <a:t>would </a:t>
            </a:r>
            <a:r>
              <a:rPr lang="en-US" sz="2800" i="1" dirty="0" smtClean="0">
                <a:latin typeface="Arial" panose="020B0604020202020204" pitchFamily="34" charset="0"/>
                <a:cs typeface="Arial" panose="020B0604020202020204" pitchFamily="34" charset="0"/>
              </a:rPr>
              <a:t>imply that </a:t>
            </a:r>
            <a:r>
              <a:rPr lang="en-US" sz="2800" i="1" dirty="0">
                <a:latin typeface="Arial" panose="020B0604020202020204" pitchFamily="34" charset="0"/>
                <a:cs typeface="Arial" panose="020B0604020202020204" pitchFamily="34" charset="0"/>
              </a:rPr>
              <a:t>nuclear physics models breakdown below </a:t>
            </a:r>
            <a:r>
              <a:rPr lang="en-US" sz="2800" i="1" dirty="0" smtClean="0">
                <a:latin typeface="Arial" panose="020B0604020202020204" pitchFamily="34" charset="0"/>
                <a:cs typeface="Arial" panose="020B0604020202020204" pitchFamily="34" charset="0"/>
              </a:rPr>
              <a:t>2n</a:t>
            </a:r>
            <a:r>
              <a:rPr lang="en-US" sz="2800" i="1" baseline="-25000" dirty="0" smtClean="0">
                <a:latin typeface="Arial" panose="020B0604020202020204" pitchFamily="34" charset="0"/>
                <a:cs typeface="Arial" panose="020B0604020202020204" pitchFamily="34" charset="0"/>
              </a:rPr>
              <a:t>0</a:t>
            </a:r>
            <a:r>
              <a:rPr lang="en-US" sz="2800" i="1" dirty="0" smtClean="0">
                <a:latin typeface="Arial" panose="020B0604020202020204" pitchFamily="34" charset="0"/>
                <a:cs typeface="Arial" panose="020B0604020202020204" pitchFamily="34" charset="0"/>
              </a:rPr>
              <a:t>.”</a:t>
            </a:r>
            <a:endParaRPr lang="en-US" sz="2800" dirty="0"/>
          </a:p>
        </p:txBody>
      </p:sp>
      <p:sp>
        <p:nvSpPr>
          <p:cNvPr id="6" name="TextBox 5"/>
          <p:cNvSpPr txBox="1"/>
          <p:nvPr/>
        </p:nvSpPr>
        <p:spPr>
          <a:xfrm>
            <a:off x="420477" y="1650758"/>
            <a:ext cx="10952998" cy="954107"/>
          </a:xfrm>
          <a:prstGeom prst="rect">
            <a:avLst/>
          </a:prstGeom>
          <a:noFill/>
        </p:spPr>
        <p:txBody>
          <a:bodyPr wrap="none" rtlCol="0">
            <a:spAutoFit/>
          </a:bodyPr>
          <a:lstStyle/>
          <a:p>
            <a:r>
              <a:rPr lang="en-US" sz="2800" dirty="0" smtClean="0">
                <a:solidFill>
                  <a:srgbClr val="FF0000"/>
                </a:solidFill>
                <a:latin typeface="Arial" panose="020B0604020202020204" pitchFamily="34" charset="0"/>
                <a:cs typeface="Arial" panose="020B0604020202020204" pitchFamily="34" charset="0"/>
              </a:rPr>
              <a:t>Yes for conventional</a:t>
            </a:r>
            <a:r>
              <a:rPr lang="en-US" sz="2800" dirty="0">
                <a:solidFill>
                  <a:srgbClr val="FF0000"/>
                </a:solidFill>
                <a:latin typeface="Arial" panose="020B0604020202020204" pitchFamily="34" charset="0"/>
                <a:cs typeface="Arial" panose="020B0604020202020204" pitchFamily="34" charset="0"/>
              </a:rPr>
              <a:t> </a:t>
            </a:r>
            <a:r>
              <a:rPr lang="en-US" sz="2800" dirty="0" smtClean="0">
                <a:solidFill>
                  <a:srgbClr val="FF0000"/>
                </a:solidFill>
                <a:latin typeface="Arial" panose="020B0604020202020204" pitchFamily="34" charset="0"/>
                <a:cs typeface="Arial" panose="020B0604020202020204" pitchFamily="34" charset="0"/>
              </a:rPr>
              <a:t>models</a:t>
            </a:r>
            <a:endParaRPr lang="en-US" sz="2800" dirty="0">
              <a:solidFill>
                <a:srgbClr val="0070C0"/>
              </a:solidFill>
              <a:latin typeface="Arial" panose="020B0604020202020204" pitchFamily="34" charset="0"/>
              <a:cs typeface="Arial" panose="020B0604020202020204" pitchFamily="34" charset="0"/>
            </a:endParaRPr>
          </a:p>
          <a:p>
            <a:r>
              <a:rPr lang="en-US" sz="2800" dirty="0" smtClean="0">
                <a:solidFill>
                  <a:srgbClr val="0070C0"/>
                </a:solidFill>
                <a:latin typeface="Arial" panose="020B0604020202020204" pitchFamily="34" charset="0"/>
                <a:cs typeface="Arial" panose="020B0604020202020204" pitchFamily="34" charset="0"/>
              </a:rPr>
              <a:t>But NOT for </a:t>
            </a:r>
            <a:r>
              <a:rPr lang="en-US" sz="2800" dirty="0" err="1" smtClean="0">
                <a:solidFill>
                  <a:srgbClr val="0070C0"/>
                </a:solidFill>
                <a:latin typeface="Arial" panose="020B0604020202020204" pitchFamily="34" charset="0"/>
                <a:cs typeface="Arial" panose="020B0604020202020204" pitchFamily="34" charset="0"/>
              </a:rPr>
              <a:t>bsHLS</a:t>
            </a:r>
            <a:r>
              <a:rPr lang="en-US" sz="2800" dirty="0" smtClean="0">
                <a:solidFill>
                  <a:srgbClr val="0070C0"/>
                </a:solidFill>
                <a:latin typeface="Arial" panose="020B0604020202020204" pitchFamily="34" charset="0"/>
                <a:cs typeface="Arial" panose="020B0604020202020204" pitchFamily="34" charset="0"/>
              </a:rPr>
              <a:t>: Trade in topology for quarks/gluons for </a:t>
            </a:r>
            <a:r>
              <a:rPr lang="en-US" sz="2800" i="1" dirty="0" smtClean="0">
                <a:solidFill>
                  <a:srgbClr val="0070C0"/>
                </a:solidFill>
                <a:latin typeface="Arial" panose="020B0604020202020204" pitchFamily="34" charset="0"/>
                <a:cs typeface="Arial" panose="020B0604020202020204" pitchFamily="34" charset="0"/>
              </a:rPr>
              <a:t>n &gt; 2n</a:t>
            </a:r>
            <a:r>
              <a:rPr lang="en-US" sz="2800" i="1" baseline="-25000" dirty="0" smtClean="0">
                <a:solidFill>
                  <a:srgbClr val="0070C0"/>
                </a:solidFill>
                <a:latin typeface="Arial" panose="020B0604020202020204" pitchFamily="34" charset="0"/>
                <a:cs typeface="Arial" panose="020B0604020202020204" pitchFamily="34" charset="0"/>
              </a:rPr>
              <a:t>0</a:t>
            </a:r>
            <a:r>
              <a:rPr lang="en-US" sz="2800" dirty="0" smtClean="0">
                <a:solidFill>
                  <a:srgbClr val="0070C0"/>
                </a:solidFill>
                <a:latin typeface="Arial" panose="020B0604020202020204" pitchFamily="34" charset="0"/>
                <a:cs typeface="Arial" panose="020B0604020202020204" pitchFamily="34" charset="0"/>
              </a:rPr>
              <a:t> </a:t>
            </a:r>
            <a:endParaRPr lang="en-US" sz="2800" dirty="0">
              <a:solidFill>
                <a:srgbClr val="0070C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621323" y="3565287"/>
            <a:ext cx="4095750" cy="3057525"/>
          </a:xfrm>
          <a:prstGeom prst="rect">
            <a:avLst/>
          </a:prstGeom>
        </p:spPr>
      </p:pic>
      <p:pic>
        <p:nvPicPr>
          <p:cNvPr id="8" name="Picture 7"/>
          <p:cNvPicPr>
            <a:picLocks noChangeAspect="1"/>
          </p:cNvPicPr>
          <p:nvPr/>
        </p:nvPicPr>
        <p:blipFill>
          <a:blip r:embed="rId3"/>
          <a:stretch>
            <a:fillRect/>
          </a:stretch>
        </p:blipFill>
        <p:spPr>
          <a:xfrm>
            <a:off x="5791200" y="3371928"/>
            <a:ext cx="5275654" cy="3422046"/>
          </a:xfrm>
          <a:prstGeom prst="rect">
            <a:avLst/>
          </a:prstGeom>
        </p:spPr>
      </p:pic>
      <p:sp>
        <p:nvSpPr>
          <p:cNvPr id="9" name="TextBox 8"/>
          <p:cNvSpPr txBox="1"/>
          <p:nvPr/>
        </p:nvSpPr>
        <p:spPr>
          <a:xfrm>
            <a:off x="1232013" y="3014730"/>
            <a:ext cx="3275320"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Topology Change: </a:t>
            </a:r>
            <a:r>
              <a:rPr lang="en-US" dirty="0" err="1" smtClean="0">
                <a:solidFill>
                  <a:srgbClr val="C00000"/>
                </a:solidFill>
                <a:latin typeface="Arial" panose="020B0604020202020204" pitchFamily="34" charset="0"/>
                <a:cs typeface="Arial" panose="020B0604020202020204" pitchFamily="34" charset="0"/>
              </a:rPr>
              <a:t>Paeng</a:t>
            </a:r>
            <a:r>
              <a:rPr lang="en-US" dirty="0" smtClean="0">
                <a:solidFill>
                  <a:srgbClr val="C00000"/>
                </a:solidFill>
                <a:latin typeface="Arial" panose="020B0604020202020204" pitchFamily="34" charset="0"/>
                <a:cs typeface="Arial" panose="020B0604020202020204" pitchFamily="34" charset="0"/>
              </a:rPr>
              <a:t> et al</a:t>
            </a:r>
            <a:endParaRPr lang="en-US" dirty="0">
              <a:latin typeface="Arial" panose="020B0604020202020204" pitchFamily="34" charset="0"/>
              <a:cs typeface="Arial" panose="020B0604020202020204" pitchFamily="34" charset="0"/>
            </a:endParaRPr>
          </a:p>
        </p:txBody>
      </p:sp>
      <p:sp>
        <p:nvSpPr>
          <p:cNvPr id="11" name="TextBox 10"/>
          <p:cNvSpPr txBox="1"/>
          <p:nvPr/>
        </p:nvSpPr>
        <p:spPr>
          <a:xfrm>
            <a:off x="6249489" y="3002596"/>
            <a:ext cx="3300904"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Hadron-SC </a:t>
            </a:r>
            <a:r>
              <a:rPr lang="en-US" dirty="0" err="1" smtClean="0">
                <a:latin typeface="Arial" panose="020B0604020202020204" pitchFamily="34" charset="0"/>
                <a:cs typeface="Arial" panose="020B0604020202020204" pitchFamily="34" charset="0"/>
              </a:rPr>
              <a:t>Qarks</a:t>
            </a:r>
            <a:r>
              <a:rPr lang="en-US" dirty="0" smtClean="0">
                <a:latin typeface="Arial" panose="020B0604020202020204" pitchFamily="34" charset="0"/>
                <a:cs typeface="Arial" panose="020B0604020202020204" pitchFamily="34" charset="0"/>
              </a:rPr>
              <a:t>: </a:t>
            </a:r>
            <a:r>
              <a:rPr lang="en-US" dirty="0" err="1" smtClean="0">
                <a:solidFill>
                  <a:srgbClr val="C00000"/>
                </a:solidFill>
                <a:latin typeface="Arial" panose="020B0604020202020204" pitchFamily="34" charset="0"/>
                <a:cs typeface="Arial" panose="020B0604020202020204" pitchFamily="34" charset="0"/>
              </a:rPr>
              <a:t>Baym</a:t>
            </a:r>
            <a:r>
              <a:rPr lang="en-US" dirty="0" smtClean="0">
                <a:solidFill>
                  <a:srgbClr val="C00000"/>
                </a:solidFill>
                <a:latin typeface="Arial" panose="020B0604020202020204" pitchFamily="34" charset="0"/>
                <a:cs typeface="Arial" panose="020B0604020202020204" pitchFamily="34" charset="0"/>
              </a:rPr>
              <a:t> et al.</a:t>
            </a:r>
            <a:endParaRPr lang="en-US" dirty="0">
              <a:latin typeface="Arial" panose="020B0604020202020204" pitchFamily="34" charset="0"/>
              <a:cs typeface="Arial" panose="020B0604020202020204" pitchFamily="34" charset="0"/>
            </a:endParaRPr>
          </a:p>
        </p:txBody>
      </p:sp>
      <p:sp>
        <p:nvSpPr>
          <p:cNvPr id="12" name="Left-Right Arrow 11"/>
          <p:cNvSpPr/>
          <p:nvPr/>
        </p:nvSpPr>
        <p:spPr>
          <a:xfrm>
            <a:off x="4996228" y="4712676"/>
            <a:ext cx="515816" cy="24405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536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0553" y="152400"/>
            <a:ext cx="6526475" cy="857250"/>
          </a:xfrm>
        </p:spPr>
        <p:txBody>
          <a:bodyPr>
            <a:normAutofit/>
          </a:bodyPr>
          <a:lstStyle/>
          <a:p>
            <a:r>
              <a:rPr lang="en-US" altLang="ko-KR" sz="2400" dirty="0">
                <a:solidFill>
                  <a:srgbClr val="FF0000"/>
                </a:solidFill>
                <a:effectLst>
                  <a:outerShdw blurRad="38100" dist="38100" dir="2700000" algn="tl">
                    <a:srgbClr val="000000">
                      <a:alpha val="43137"/>
                    </a:srgbClr>
                  </a:outerShdw>
                </a:effectLst>
                <a:latin typeface="+mj-ea"/>
              </a:rPr>
              <a:t/>
            </a:r>
            <a:br>
              <a:rPr lang="en-US" altLang="ko-KR" sz="2400" dirty="0">
                <a:solidFill>
                  <a:srgbClr val="FF0000"/>
                </a:solidFill>
                <a:effectLst>
                  <a:outerShdw blurRad="38100" dist="38100" dir="2700000" algn="tl">
                    <a:srgbClr val="000000">
                      <a:alpha val="43137"/>
                    </a:srgbClr>
                  </a:outerShdw>
                </a:effectLst>
                <a:latin typeface="+mj-ea"/>
              </a:rPr>
            </a:br>
            <a:endParaRPr lang="ko-KR" altLang="en-US" sz="2400" dirty="0">
              <a:solidFill>
                <a:srgbClr val="FF0000"/>
              </a:solidFill>
              <a:effectLst>
                <a:outerShdw blurRad="38100" dist="38100" dir="2700000" algn="tl">
                  <a:srgbClr val="000000">
                    <a:alpha val="43137"/>
                  </a:srgbClr>
                </a:outerShdw>
              </a:effectLst>
              <a:latin typeface="+mj-ea"/>
            </a:endParaRPr>
          </a:p>
        </p:txBody>
      </p:sp>
      <p:sp>
        <p:nvSpPr>
          <p:cNvPr id="4" name="Oval 3"/>
          <p:cNvSpPr/>
          <p:nvPr/>
        </p:nvSpPr>
        <p:spPr>
          <a:xfrm>
            <a:off x="3177948" y="1484385"/>
            <a:ext cx="1861450" cy="116203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350" dirty="0" err="1"/>
              <a:t>ss</a:t>
            </a:r>
            <a:endParaRPr lang="ko-KR" altLang="en-US" sz="1350" dirty="0"/>
          </a:p>
        </p:txBody>
      </p:sp>
      <p:sp>
        <p:nvSpPr>
          <p:cNvPr id="5" name="Oval 4"/>
          <p:cNvSpPr/>
          <p:nvPr/>
        </p:nvSpPr>
        <p:spPr>
          <a:xfrm>
            <a:off x="7434886" y="1593869"/>
            <a:ext cx="2325102" cy="105897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6" name="Rounded Rectangle 5"/>
          <p:cNvSpPr/>
          <p:nvPr/>
        </p:nvSpPr>
        <p:spPr>
          <a:xfrm>
            <a:off x="4953327" y="1669303"/>
            <a:ext cx="2546468" cy="711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350" dirty="0">
                <a:solidFill>
                  <a:schemeClr val="tx1"/>
                </a:solidFill>
                <a:latin typeface="Arial Unicode MS" pitchFamily="34" charset="-128"/>
                <a:ea typeface="Arial Unicode MS" pitchFamily="34" charset="-128"/>
                <a:cs typeface="Arial Unicode MS" pitchFamily="34" charset="-128"/>
              </a:rPr>
              <a:t>Crystal </a:t>
            </a:r>
            <a:endParaRPr lang="ko-KR" altLang="en-US" sz="1350" dirty="0">
              <a:solidFill>
                <a:schemeClr val="tx1"/>
              </a:solidFill>
              <a:latin typeface="Arial Unicode MS" pitchFamily="34" charset="-128"/>
              <a:ea typeface="Arial Unicode MS" pitchFamily="34" charset="-128"/>
              <a:cs typeface="Arial Unicode MS" pitchFamily="34" charset="-128"/>
            </a:endParaRPr>
          </a:p>
        </p:txBody>
      </p:sp>
      <p:cxnSp>
        <p:nvCxnSpPr>
          <p:cNvPr id="8" name="Straight Arrow Connector 7"/>
          <p:cNvCxnSpPr/>
          <p:nvPr/>
        </p:nvCxnSpPr>
        <p:spPr>
          <a:xfrm>
            <a:off x="3764756" y="2854686"/>
            <a:ext cx="4870173" cy="32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644724" y="2874406"/>
            <a:ext cx="275220" cy="338554"/>
          </a:xfrm>
          <a:prstGeom prst="rect">
            <a:avLst/>
          </a:prstGeom>
          <a:noFill/>
        </p:spPr>
        <p:txBody>
          <a:bodyPr wrap="square" rtlCol="0">
            <a:spAutoFit/>
          </a:bodyPr>
          <a:lstStyle/>
          <a:p>
            <a:r>
              <a:rPr lang="en-US" altLang="ko-KR" sz="1600" b="1" dirty="0"/>
              <a:t>n</a:t>
            </a:r>
            <a:r>
              <a:rPr lang="en-US" altLang="ko-KR" sz="1350" dirty="0" smtClean="0"/>
              <a:t> </a:t>
            </a:r>
            <a:endParaRPr lang="ko-KR" altLang="en-US" sz="1350" dirty="0"/>
          </a:p>
        </p:txBody>
      </p:sp>
      <p:sp>
        <p:nvSpPr>
          <p:cNvPr id="12" name="TextBox 11"/>
          <p:cNvSpPr txBox="1"/>
          <p:nvPr/>
        </p:nvSpPr>
        <p:spPr>
          <a:xfrm>
            <a:off x="3847739" y="2022116"/>
            <a:ext cx="820553" cy="584775"/>
          </a:xfrm>
          <a:prstGeom prst="rect">
            <a:avLst/>
          </a:prstGeom>
          <a:noFill/>
        </p:spPr>
        <p:txBody>
          <a:bodyPr wrap="square" rtlCol="0">
            <a:spAutoFit/>
          </a:bodyPr>
          <a:lstStyle/>
          <a:p>
            <a:r>
              <a:rPr lang="en-US" altLang="ko-KR" sz="1600" b="1" dirty="0"/>
              <a:t>Sigma</a:t>
            </a:r>
          </a:p>
          <a:p>
            <a:r>
              <a:rPr lang="en-US" altLang="ko-KR" sz="1600" b="1" dirty="0"/>
              <a:t>model</a:t>
            </a:r>
            <a:endParaRPr lang="ko-KR" altLang="en-US" sz="1600" b="1" dirty="0"/>
          </a:p>
        </p:txBody>
      </p:sp>
      <p:sp>
        <p:nvSpPr>
          <p:cNvPr id="13" name="TextBox 12"/>
          <p:cNvSpPr txBox="1"/>
          <p:nvPr/>
        </p:nvSpPr>
        <p:spPr>
          <a:xfrm>
            <a:off x="8372186" y="2022116"/>
            <a:ext cx="820553" cy="584775"/>
          </a:xfrm>
          <a:prstGeom prst="rect">
            <a:avLst/>
          </a:prstGeom>
          <a:noFill/>
        </p:spPr>
        <p:txBody>
          <a:bodyPr wrap="square" rtlCol="0">
            <a:spAutoFit/>
          </a:bodyPr>
          <a:lstStyle/>
          <a:p>
            <a:r>
              <a:rPr lang="en-US" altLang="ko-KR" sz="1600" b="1" dirty="0"/>
              <a:t>Sigma</a:t>
            </a:r>
          </a:p>
          <a:p>
            <a:r>
              <a:rPr lang="en-US" altLang="ko-KR" sz="1600" b="1" dirty="0"/>
              <a:t>mode</a:t>
            </a:r>
            <a:r>
              <a:rPr lang="en-US" altLang="ko-KR" sz="1600" dirty="0"/>
              <a:t>l</a:t>
            </a:r>
            <a:endParaRPr lang="ko-KR" altLang="en-US" sz="1600" dirty="0"/>
          </a:p>
        </p:txBody>
      </p:sp>
      <p:pic>
        <p:nvPicPr>
          <p:cNvPr id="35842" name="Picture 2"/>
          <p:cNvPicPr>
            <a:picLocks noChangeAspect="1" noChangeArrowheads="1"/>
          </p:cNvPicPr>
          <p:nvPr/>
        </p:nvPicPr>
        <p:blipFill>
          <a:blip r:embed="rId2" cstate="print"/>
          <a:srcRect/>
          <a:stretch>
            <a:fillRect/>
          </a:stretch>
        </p:blipFill>
        <p:spPr bwMode="auto">
          <a:xfrm>
            <a:off x="3847739" y="1660335"/>
            <a:ext cx="593693" cy="361781"/>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8424327" y="1651469"/>
            <a:ext cx="519481" cy="408164"/>
          </a:xfrm>
          <a:prstGeom prst="rect">
            <a:avLst/>
          </a:prstGeom>
          <a:noFill/>
          <a:ln w="9525">
            <a:noFill/>
            <a:miter lim="800000"/>
            <a:headEnd/>
            <a:tailEnd/>
          </a:ln>
        </p:spPr>
      </p:pic>
      <p:sp>
        <p:nvSpPr>
          <p:cNvPr id="16" name="TextBox 15"/>
          <p:cNvSpPr txBox="1"/>
          <p:nvPr/>
        </p:nvSpPr>
        <p:spPr>
          <a:xfrm>
            <a:off x="5616846" y="1659158"/>
            <a:ext cx="1417963" cy="338554"/>
          </a:xfrm>
          <a:prstGeom prst="rect">
            <a:avLst/>
          </a:prstGeom>
          <a:noFill/>
        </p:spPr>
        <p:txBody>
          <a:bodyPr wrap="square" rtlCol="0">
            <a:spAutoFit/>
          </a:bodyPr>
          <a:lstStyle/>
          <a:p>
            <a:r>
              <a:rPr lang="en-US" altLang="ko-KR" sz="1600" b="1" dirty="0"/>
              <a:t>½-skyrmions</a:t>
            </a:r>
            <a:endParaRPr lang="ko-KR" altLang="en-US" sz="1600" b="1" dirty="0"/>
          </a:p>
        </p:txBody>
      </p:sp>
      <p:sp>
        <p:nvSpPr>
          <p:cNvPr id="21" name="Oval 20"/>
          <p:cNvSpPr/>
          <p:nvPr/>
        </p:nvSpPr>
        <p:spPr>
          <a:xfrm>
            <a:off x="5095819" y="2766759"/>
            <a:ext cx="139148" cy="11357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2" name="TextBox 21"/>
          <p:cNvSpPr txBox="1"/>
          <p:nvPr/>
        </p:nvSpPr>
        <p:spPr>
          <a:xfrm>
            <a:off x="4889907" y="2927617"/>
            <a:ext cx="1698974" cy="300082"/>
          </a:xfrm>
          <a:prstGeom prst="rect">
            <a:avLst/>
          </a:prstGeom>
          <a:noFill/>
        </p:spPr>
        <p:txBody>
          <a:bodyPr wrap="square" rtlCol="0">
            <a:spAutoFit/>
          </a:bodyPr>
          <a:lstStyle/>
          <a:p>
            <a:r>
              <a:rPr lang="en-US" altLang="ko-KR" sz="1350" dirty="0">
                <a:latin typeface="Arial" pitchFamily="34" charset="0"/>
                <a:cs typeface="Arial" pitchFamily="34" charset="0"/>
              </a:rPr>
              <a:t>n</a:t>
            </a:r>
            <a:r>
              <a:rPr lang="en-US" altLang="ko-KR" sz="1350" baseline="-25000" dirty="0">
                <a:latin typeface="Arial" pitchFamily="34" charset="0"/>
                <a:cs typeface="Arial" pitchFamily="34" charset="0"/>
              </a:rPr>
              <a:t>1/2</a:t>
            </a:r>
            <a:r>
              <a:rPr lang="en-US" altLang="ko-KR" sz="1350" dirty="0">
                <a:latin typeface="Arial" pitchFamily="34" charset="0"/>
                <a:cs typeface="Arial" pitchFamily="34" charset="0"/>
              </a:rPr>
              <a:t> ~ </a:t>
            </a:r>
            <a:r>
              <a:rPr lang="en-US" altLang="ko-KR" sz="1350" dirty="0" smtClean="0">
                <a:latin typeface="Arial" pitchFamily="34" charset="0"/>
                <a:cs typeface="Arial" pitchFamily="34" charset="0"/>
              </a:rPr>
              <a:t>(2 -3)n</a:t>
            </a:r>
            <a:r>
              <a:rPr lang="en-US" altLang="ko-KR" sz="1350" baseline="-25000" dirty="0" smtClean="0">
                <a:latin typeface="Arial" pitchFamily="34" charset="0"/>
                <a:cs typeface="Arial" pitchFamily="34" charset="0"/>
              </a:rPr>
              <a:t>0</a:t>
            </a:r>
            <a:endParaRPr lang="ko-KR" altLang="en-US" sz="1350" dirty="0">
              <a:latin typeface="Arial" pitchFamily="34" charset="0"/>
              <a:cs typeface="Arial" pitchFamily="34" charset="0"/>
            </a:endParaRPr>
          </a:p>
        </p:txBody>
      </p:sp>
      <p:sp>
        <p:nvSpPr>
          <p:cNvPr id="7" name="TextBox 6"/>
          <p:cNvSpPr txBox="1"/>
          <p:nvPr/>
        </p:nvSpPr>
        <p:spPr>
          <a:xfrm>
            <a:off x="2362201" y="1828801"/>
            <a:ext cx="77267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a:t>
            </a:r>
          </a:p>
        </p:txBody>
      </p:sp>
      <p:sp>
        <p:nvSpPr>
          <p:cNvPr id="9" name="TextBox 8"/>
          <p:cNvSpPr txBox="1"/>
          <p:nvPr/>
        </p:nvSpPr>
        <p:spPr>
          <a:xfrm>
            <a:off x="2290142" y="3306077"/>
            <a:ext cx="6101350" cy="830997"/>
          </a:xfrm>
          <a:prstGeom prst="rect">
            <a:avLst/>
          </a:prstGeom>
          <a:noFill/>
        </p:spPr>
        <p:txBody>
          <a:bodyPr wrap="none" rtlCol="0">
            <a:spAutoFit/>
          </a:bodyPr>
          <a:lstStyle/>
          <a:p>
            <a:pPr marL="457200" indent="-457200">
              <a:buAutoNum type="alphaUcParenBoth" startAt="2"/>
            </a:pPr>
            <a:r>
              <a:rPr lang="en-US" sz="2400" dirty="0">
                <a:solidFill>
                  <a:srgbClr val="FF0000"/>
                </a:solidFill>
                <a:latin typeface="Arial" panose="020B0604020202020204" pitchFamily="34" charset="0"/>
                <a:cs typeface="Arial" panose="020B0604020202020204" pitchFamily="34" charset="0"/>
              </a:rPr>
              <a:t>          </a:t>
            </a:r>
            <a:r>
              <a:rPr lang="en-US" sz="2400" dirty="0" smtClean="0">
                <a:solidFill>
                  <a:srgbClr val="FF0000"/>
                </a:solidFill>
                <a:latin typeface="Arial" panose="020B0604020202020204" pitchFamily="34" charset="0"/>
                <a:cs typeface="Arial" panose="020B0604020202020204" pitchFamily="34" charset="0"/>
              </a:rPr>
              <a:t>Baryons   </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a:t>
            </a:r>
            <a:r>
              <a:rPr lang="en-US" sz="2400" dirty="0" smtClean="0">
                <a:solidFill>
                  <a:srgbClr val="FF0000"/>
                </a:solidFill>
                <a:latin typeface="Arial" panose="020B0604020202020204" pitchFamily="34" charset="0"/>
                <a:cs typeface="Arial" panose="020B0604020202020204" pitchFamily="34" charset="0"/>
              </a:rPr>
              <a:t>   SC quarks  </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a:t>
            </a:r>
            <a:r>
              <a:rPr lang="en-US" sz="2400" dirty="0" smtClean="0">
                <a:solidFill>
                  <a:srgbClr val="FF0000"/>
                </a:solidFill>
                <a:latin typeface="Arial" panose="020B0604020202020204" pitchFamily="34" charset="0"/>
                <a:cs typeface="Arial" panose="020B0604020202020204" pitchFamily="34" charset="0"/>
              </a:rPr>
              <a:t>  CFL</a:t>
            </a:r>
            <a:endParaRPr lang="en-US" sz="2400" dirty="0">
              <a:solidFill>
                <a:srgbClr val="FF0000"/>
              </a:solidFill>
              <a:latin typeface="Arial" panose="020B0604020202020204" pitchFamily="34" charset="0"/>
              <a:cs typeface="Arial" panose="020B0604020202020204" pitchFamily="34" charset="0"/>
            </a:endParaRPr>
          </a:p>
          <a:p>
            <a:r>
              <a:rPr lang="en-US" sz="2400" dirty="0" smtClean="0">
                <a:solidFill>
                  <a:srgbClr val="FF0000"/>
                </a:solidFill>
              </a:rPr>
              <a:t>                                              (</a:t>
            </a:r>
            <a:r>
              <a:rPr lang="en-US" sz="2400" dirty="0" err="1" smtClean="0">
                <a:solidFill>
                  <a:srgbClr val="FF0000"/>
                </a:solidFill>
              </a:rPr>
              <a:t>quarkyonic</a:t>
            </a:r>
            <a:r>
              <a:rPr lang="en-US" sz="2400" dirty="0" smtClean="0">
                <a:solidFill>
                  <a:srgbClr val="FF0000"/>
                </a:solidFill>
              </a:rPr>
              <a:t>?)</a:t>
            </a:r>
            <a:endParaRPr lang="en-US" sz="2400" dirty="0">
              <a:solidFill>
                <a:srgbClr val="FF0000"/>
              </a:solidFill>
            </a:endParaRPr>
          </a:p>
        </p:txBody>
      </p:sp>
      <p:sp>
        <p:nvSpPr>
          <p:cNvPr id="24" name="TextBox 23"/>
          <p:cNvSpPr txBox="1"/>
          <p:nvPr/>
        </p:nvSpPr>
        <p:spPr>
          <a:xfrm>
            <a:off x="1420217" y="2523008"/>
            <a:ext cx="1072422" cy="369332"/>
          </a:xfrm>
          <a:prstGeom prst="rect">
            <a:avLst/>
          </a:prstGeom>
          <a:noFill/>
        </p:spPr>
        <p:txBody>
          <a:bodyPr wrap="square" rtlCol="0">
            <a:spAutoFit/>
          </a:bodyPr>
          <a:lstStyle/>
          <a:p>
            <a:r>
              <a:rPr lang="en-US" dirty="0"/>
              <a:t>duality</a:t>
            </a:r>
          </a:p>
        </p:txBody>
      </p:sp>
      <p:pic>
        <p:nvPicPr>
          <p:cNvPr id="31" name="Picture 30"/>
          <p:cNvPicPr>
            <a:picLocks noChangeAspect="1"/>
          </p:cNvPicPr>
          <p:nvPr/>
        </p:nvPicPr>
        <p:blipFill>
          <a:blip r:embed="rId4"/>
          <a:stretch>
            <a:fillRect/>
          </a:stretch>
        </p:blipFill>
        <p:spPr>
          <a:xfrm>
            <a:off x="5762197" y="4368418"/>
            <a:ext cx="3311308" cy="2437075"/>
          </a:xfrm>
          <a:prstGeom prst="rect">
            <a:avLst/>
          </a:prstGeom>
        </p:spPr>
      </p:pic>
      <p:sp>
        <p:nvSpPr>
          <p:cNvPr id="29" name="TextBox 28"/>
          <p:cNvSpPr txBox="1"/>
          <p:nvPr/>
        </p:nvSpPr>
        <p:spPr>
          <a:xfrm>
            <a:off x="6325828" y="5386900"/>
            <a:ext cx="526106"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(B)</a:t>
            </a:r>
          </a:p>
        </p:txBody>
      </p:sp>
      <p:pic>
        <p:nvPicPr>
          <p:cNvPr id="32" name="Picture 31"/>
          <p:cNvPicPr>
            <a:picLocks noChangeAspect="1"/>
          </p:cNvPicPr>
          <p:nvPr/>
        </p:nvPicPr>
        <p:blipFill>
          <a:blip r:embed="rId5"/>
          <a:stretch>
            <a:fillRect/>
          </a:stretch>
        </p:blipFill>
        <p:spPr>
          <a:xfrm>
            <a:off x="2464285" y="4489947"/>
            <a:ext cx="2848769" cy="2458329"/>
          </a:xfrm>
          <a:prstGeom prst="rect">
            <a:avLst/>
          </a:prstGeom>
        </p:spPr>
      </p:pic>
      <p:sp>
        <p:nvSpPr>
          <p:cNvPr id="14" name="TextBox 13"/>
          <p:cNvSpPr txBox="1"/>
          <p:nvPr/>
        </p:nvSpPr>
        <p:spPr>
          <a:xfrm>
            <a:off x="432552" y="5319001"/>
            <a:ext cx="1750800"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Massive stars</a:t>
            </a:r>
            <a:endParaRPr lang="en-US" sz="2000" dirty="0">
              <a:latin typeface="Arial" panose="020B0604020202020204" pitchFamily="34" charset="0"/>
              <a:cs typeface="Arial" panose="020B0604020202020204" pitchFamily="34" charset="0"/>
            </a:endParaRPr>
          </a:p>
        </p:txBody>
      </p:sp>
      <p:sp>
        <p:nvSpPr>
          <p:cNvPr id="17" name="TextBox 16"/>
          <p:cNvSpPr txBox="1"/>
          <p:nvPr/>
        </p:nvSpPr>
        <p:spPr>
          <a:xfrm>
            <a:off x="3238650" y="5121530"/>
            <a:ext cx="526106"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(A)</a:t>
            </a:r>
            <a:endParaRPr lang="en-US" sz="2000" dirty="0">
              <a:latin typeface="Arial" panose="020B0604020202020204" pitchFamily="34" charset="0"/>
              <a:cs typeface="Arial" panose="020B0604020202020204" pitchFamily="34" charset="0"/>
            </a:endParaRPr>
          </a:p>
        </p:txBody>
      </p:sp>
      <p:sp>
        <p:nvSpPr>
          <p:cNvPr id="33" name="TextBox 32"/>
          <p:cNvSpPr txBox="1"/>
          <p:nvPr/>
        </p:nvSpPr>
        <p:spPr>
          <a:xfrm>
            <a:off x="9759988" y="1750658"/>
            <a:ext cx="2247538" cy="646331"/>
          </a:xfrm>
          <a:prstGeom prst="rect">
            <a:avLst/>
          </a:prstGeom>
          <a:noFill/>
        </p:spPr>
        <p:txBody>
          <a:bodyPr wrap="none" rtlCol="0">
            <a:spAutoFit/>
          </a:bodyPr>
          <a:lstStyle/>
          <a:p>
            <a:r>
              <a:rPr lang="en-US" dirty="0" smtClean="0">
                <a:solidFill>
                  <a:srgbClr val="C00000"/>
                </a:solidFill>
                <a:cs typeface="Arial" panose="020B0604020202020204" pitchFamily="34" charset="0"/>
              </a:rPr>
              <a:t>Hong, Zahed, R</a:t>
            </a:r>
            <a:r>
              <a:rPr lang="en-US" dirty="0" smtClean="0">
                <a:solidFill>
                  <a:srgbClr val="C00000"/>
                </a:solidFill>
                <a:latin typeface="Arial" panose="020B0604020202020204" pitchFamily="34" charset="0"/>
                <a:cs typeface="Arial" panose="020B0604020202020204" pitchFamily="34" charset="0"/>
              </a:rPr>
              <a:t>. </a:t>
            </a:r>
            <a:r>
              <a:rPr lang="en-US" dirty="0" smtClean="0">
                <a:solidFill>
                  <a:srgbClr val="C00000"/>
                </a:solidFill>
                <a:cs typeface="Arial" panose="020B0604020202020204" pitchFamily="34" charset="0"/>
              </a:rPr>
              <a:t>1999</a:t>
            </a:r>
          </a:p>
          <a:p>
            <a:r>
              <a:rPr lang="en-US" dirty="0" err="1" smtClean="0">
                <a:solidFill>
                  <a:srgbClr val="C00000"/>
                </a:solidFill>
                <a:cs typeface="Arial" panose="020B0604020202020204" pitchFamily="34" charset="0"/>
              </a:rPr>
              <a:t>Paeng</a:t>
            </a:r>
            <a:r>
              <a:rPr lang="en-US" dirty="0" smtClean="0">
                <a:solidFill>
                  <a:srgbClr val="C00000"/>
                </a:solidFill>
                <a:cs typeface="Arial" panose="020B0604020202020204" pitchFamily="34" charset="0"/>
              </a:rPr>
              <a:t>, Ma et al   2018</a:t>
            </a:r>
            <a:endParaRPr lang="en-US" dirty="0">
              <a:solidFill>
                <a:srgbClr val="C00000"/>
              </a:solidFill>
              <a:cs typeface="Arial" panose="020B0604020202020204" pitchFamily="34" charset="0"/>
            </a:endParaRPr>
          </a:p>
        </p:txBody>
      </p:sp>
      <p:sp>
        <p:nvSpPr>
          <p:cNvPr id="3" name="Up-Down Arrow 2"/>
          <p:cNvSpPr/>
          <p:nvPr/>
        </p:nvSpPr>
        <p:spPr>
          <a:xfrm>
            <a:off x="1111449" y="2421343"/>
            <a:ext cx="210266" cy="58782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95250" y="212863"/>
            <a:ext cx="3806235" cy="523220"/>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rPr>
              <a:t>  “Cheshire Cat” at Work </a:t>
            </a:r>
            <a:endParaRPr lang="en-US" sz="2800" dirty="0">
              <a:solidFill>
                <a:srgbClr val="FF0000"/>
              </a:solidFill>
              <a:effectLst>
                <a:outerShdw blurRad="38100" dist="38100" dir="2700000" algn="tl">
                  <a:srgbClr val="000000">
                    <a:alpha val="43137"/>
                  </a:srgbClr>
                </a:outerShdw>
              </a:effectLst>
            </a:endParaRPr>
          </a:p>
        </p:txBody>
      </p:sp>
      <p:sp>
        <p:nvSpPr>
          <p:cNvPr id="27" name="TextBox 26"/>
          <p:cNvSpPr txBox="1"/>
          <p:nvPr/>
        </p:nvSpPr>
        <p:spPr>
          <a:xfrm>
            <a:off x="9134416" y="1404784"/>
            <a:ext cx="3100208" cy="369332"/>
          </a:xfrm>
          <a:prstGeom prst="rect">
            <a:avLst/>
          </a:prstGeom>
          <a:noFill/>
        </p:spPr>
        <p:txBody>
          <a:bodyPr wrap="none" rtlCol="0">
            <a:spAutoFit/>
          </a:bodyPr>
          <a:lstStyle/>
          <a:p>
            <a:r>
              <a:rPr lang="en-US" dirty="0" err="1" smtClean="0">
                <a:solidFill>
                  <a:srgbClr val="C00000"/>
                </a:solidFill>
                <a:cs typeface="Arial" panose="020B0604020202020204" pitchFamily="34" charset="0"/>
              </a:rPr>
              <a:t>Nadkarni</a:t>
            </a:r>
            <a:r>
              <a:rPr lang="en-US" dirty="0" smtClean="0">
                <a:solidFill>
                  <a:srgbClr val="C00000"/>
                </a:solidFill>
                <a:cs typeface="Arial" panose="020B0604020202020204" pitchFamily="34" charset="0"/>
              </a:rPr>
              <a:t>, Nielsen, Zahed 1984 </a:t>
            </a:r>
            <a:endParaRPr lang="en-US" dirty="0">
              <a:solidFill>
                <a:srgbClr val="C00000"/>
              </a:solidFill>
              <a:cs typeface="Arial" panose="020B0604020202020204" pitchFamily="34" charset="0"/>
            </a:endParaRPr>
          </a:p>
        </p:txBody>
      </p:sp>
      <p:sp>
        <p:nvSpPr>
          <p:cNvPr id="28" name="TextBox 27"/>
          <p:cNvSpPr txBox="1"/>
          <p:nvPr/>
        </p:nvSpPr>
        <p:spPr>
          <a:xfrm>
            <a:off x="9073505" y="3417312"/>
            <a:ext cx="2240613" cy="646331"/>
          </a:xfrm>
          <a:prstGeom prst="rect">
            <a:avLst/>
          </a:prstGeom>
          <a:noFill/>
        </p:spPr>
        <p:txBody>
          <a:bodyPr wrap="none" rtlCol="0">
            <a:spAutoFit/>
          </a:bodyPr>
          <a:lstStyle/>
          <a:p>
            <a:r>
              <a:rPr lang="en-US" dirty="0">
                <a:solidFill>
                  <a:srgbClr val="C00000"/>
                </a:solidFill>
                <a:cs typeface="Arial" panose="020B0604020202020204" pitchFamily="34" charset="0"/>
              </a:rPr>
              <a:t>Fukushima, </a:t>
            </a:r>
            <a:r>
              <a:rPr lang="en-US" dirty="0" err="1">
                <a:solidFill>
                  <a:srgbClr val="C00000"/>
                </a:solidFill>
                <a:cs typeface="Arial" panose="020B0604020202020204" pitchFamily="34" charset="0"/>
              </a:rPr>
              <a:t>Kojo</a:t>
            </a:r>
            <a:r>
              <a:rPr lang="en-US" dirty="0">
                <a:solidFill>
                  <a:srgbClr val="C00000"/>
                </a:solidFill>
                <a:cs typeface="Arial" panose="020B0604020202020204" pitchFamily="34" charset="0"/>
              </a:rPr>
              <a:t> </a:t>
            </a:r>
            <a:r>
              <a:rPr lang="en-US" dirty="0" smtClean="0">
                <a:solidFill>
                  <a:srgbClr val="C00000"/>
                </a:solidFill>
                <a:cs typeface="Arial" panose="020B0604020202020204" pitchFamily="34" charset="0"/>
              </a:rPr>
              <a:t>2016</a:t>
            </a:r>
          </a:p>
          <a:p>
            <a:r>
              <a:rPr lang="en-US" dirty="0" err="1" smtClean="0">
                <a:solidFill>
                  <a:srgbClr val="C00000"/>
                </a:solidFill>
                <a:cs typeface="Arial" panose="020B0604020202020204" pitchFamily="34" charset="0"/>
              </a:rPr>
              <a:t>Baym</a:t>
            </a:r>
            <a:r>
              <a:rPr lang="en-US" dirty="0" smtClean="0">
                <a:solidFill>
                  <a:srgbClr val="C00000"/>
                </a:solidFill>
                <a:cs typeface="Arial" panose="020B0604020202020204" pitchFamily="34" charset="0"/>
              </a:rPr>
              <a:t> et al, 2017</a:t>
            </a:r>
            <a:endParaRPr lang="en-US" dirty="0">
              <a:solidFill>
                <a:srgbClr val="C00000"/>
              </a:solidFill>
              <a:cs typeface="Arial" panose="020B0604020202020204" pitchFamily="34" charset="0"/>
            </a:endParaRPr>
          </a:p>
        </p:txBody>
      </p:sp>
      <p:sp>
        <p:nvSpPr>
          <p:cNvPr id="15" name="TextBox 14"/>
          <p:cNvSpPr txBox="1"/>
          <p:nvPr/>
        </p:nvSpPr>
        <p:spPr>
          <a:xfrm>
            <a:off x="746520" y="1651469"/>
            <a:ext cx="1120500" cy="707886"/>
          </a:xfrm>
          <a:prstGeom prst="rect">
            <a:avLst/>
          </a:prstGeom>
          <a:noFill/>
        </p:spPr>
        <p:txBody>
          <a:bodyPr wrap="none" rtlCol="0">
            <a:spAutoFit/>
          </a:bodyPr>
          <a:lstStyle/>
          <a:p>
            <a:r>
              <a:rPr lang="en-US" sz="2000" dirty="0" smtClean="0"/>
              <a:t>Topology</a:t>
            </a:r>
          </a:p>
          <a:p>
            <a:r>
              <a:rPr lang="en-US" sz="2000" dirty="0" smtClean="0"/>
              <a:t>Change </a:t>
            </a:r>
            <a:endParaRPr lang="en-US" sz="2000" dirty="0"/>
          </a:p>
        </p:txBody>
      </p:sp>
      <p:sp>
        <p:nvSpPr>
          <p:cNvPr id="18" name="TextBox 17"/>
          <p:cNvSpPr txBox="1"/>
          <p:nvPr/>
        </p:nvSpPr>
        <p:spPr>
          <a:xfrm>
            <a:off x="782460" y="3125630"/>
            <a:ext cx="1318566" cy="707886"/>
          </a:xfrm>
          <a:prstGeom prst="rect">
            <a:avLst/>
          </a:prstGeom>
          <a:noFill/>
        </p:spPr>
        <p:txBody>
          <a:bodyPr wrap="none" rtlCol="0">
            <a:spAutoFit/>
          </a:bodyPr>
          <a:lstStyle/>
          <a:p>
            <a:r>
              <a:rPr lang="en-US" sz="2000" dirty="0" smtClean="0"/>
              <a:t>Baryons-to</a:t>
            </a:r>
          </a:p>
          <a:p>
            <a:r>
              <a:rPr lang="en-US" sz="2000" dirty="0" smtClean="0"/>
              <a:t>SC quarks</a:t>
            </a:r>
            <a:endParaRPr lang="en-US" sz="2000" dirty="0"/>
          </a:p>
        </p:txBody>
      </p:sp>
    </p:spTree>
    <p:extLst>
      <p:ext uri="{BB962C8B-B14F-4D97-AF65-F5344CB8AC3E}">
        <p14:creationId xmlns:p14="http://schemas.microsoft.com/office/powerpoint/2010/main" val="230925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animBg="1"/>
      <p:bldP spid="15" grpId="0"/>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71" y="1534886"/>
            <a:ext cx="10515600" cy="1924277"/>
          </a:xfrm>
        </p:spPr>
        <p:txBody>
          <a:bodyPr>
            <a:normAutofit/>
          </a:bodyPr>
          <a:lstStyle/>
          <a:p>
            <a:r>
              <a:rPr lang="en-US" dirty="0" smtClean="0">
                <a:solidFill>
                  <a:srgbClr val="FF0000"/>
                </a:solidFill>
              </a:rPr>
              <a:t>                                </a:t>
            </a:r>
            <a:r>
              <a:rPr lang="en-US" dirty="0" smtClean="0">
                <a:solidFill>
                  <a:srgbClr val="FF0000"/>
                </a:solidFill>
                <a:effectLst>
                  <a:outerShdw blurRad="38100" dist="38100" dir="2700000" algn="tl">
                    <a:srgbClr val="000000">
                      <a:alpha val="43137"/>
                    </a:srgbClr>
                  </a:outerShdw>
                </a:effectLst>
              </a:rPr>
              <a:t>Conjecture:</a:t>
            </a:r>
            <a:r>
              <a:rPr lang="en-US" dirty="0" smtClean="0">
                <a:solidFill>
                  <a:srgbClr val="FF0000"/>
                </a:solidFill>
              </a:rPr>
              <a:t> </a:t>
            </a:r>
            <a:br>
              <a:rPr lang="en-US" dirty="0" smtClean="0">
                <a:solidFill>
                  <a:srgbClr val="FF0000"/>
                </a:solidFill>
              </a:rPr>
            </a:br>
            <a:r>
              <a:rPr lang="en-US" dirty="0" smtClean="0">
                <a:solidFill>
                  <a:srgbClr val="FF0000"/>
                </a:solidFill>
              </a:rPr>
              <a:t>                 </a:t>
            </a:r>
            <a:r>
              <a:rPr lang="en-US" sz="3100" dirty="0" smtClean="0">
                <a:solidFill>
                  <a:srgbClr val="FF0000"/>
                </a:solidFill>
                <a:latin typeface="+mn-lt"/>
              </a:rPr>
              <a:t>Topology </a:t>
            </a:r>
            <a:r>
              <a:rPr lang="en-US" sz="3100" dirty="0">
                <a:solidFill>
                  <a:srgbClr val="FF0000"/>
                </a:solidFill>
                <a:latin typeface="+mn-lt"/>
              </a:rPr>
              <a:t>change </a:t>
            </a:r>
            <a:r>
              <a:rPr lang="en-US" sz="3100" dirty="0">
                <a:solidFill>
                  <a:srgbClr val="FF0000"/>
                </a:solidFill>
                <a:latin typeface="+mn-lt"/>
                <a:cs typeface="Arial" panose="020B0604020202020204" pitchFamily="34" charset="0"/>
              </a:rPr>
              <a:t>↔ Hadron-quark </a:t>
            </a:r>
            <a:r>
              <a:rPr lang="en-US" sz="3100" dirty="0" smtClean="0">
                <a:solidFill>
                  <a:srgbClr val="FF0000"/>
                </a:solidFill>
                <a:latin typeface="+mn-lt"/>
                <a:cs typeface="Arial" panose="020B0604020202020204" pitchFamily="34" charset="0"/>
              </a:rPr>
              <a:t>continuity</a:t>
            </a:r>
            <a:r>
              <a:rPr lang="en-US" sz="3100" dirty="0">
                <a:solidFill>
                  <a:srgbClr val="FF0000"/>
                </a:solidFill>
                <a:latin typeface="+mn-lt"/>
              </a:rPr>
              <a:t/>
            </a:r>
            <a:br>
              <a:rPr lang="en-US" sz="3100" dirty="0">
                <a:solidFill>
                  <a:srgbClr val="FF0000"/>
                </a:solidFill>
                <a:latin typeface="+mn-lt"/>
              </a:rPr>
            </a:br>
            <a:endParaRPr lang="en-US" sz="3100" dirty="0">
              <a:solidFill>
                <a:srgbClr val="FF0000"/>
              </a:solidFill>
              <a:latin typeface="+mn-lt"/>
            </a:endParaRPr>
          </a:p>
        </p:txBody>
      </p:sp>
      <p:sp>
        <p:nvSpPr>
          <p:cNvPr id="3" name="TextBox 2"/>
          <p:cNvSpPr txBox="1"/>
          <p:nvPr/>
        </p:nvSpPr>
        <p:spPr>
          <a:xfrm>
            <a:off x="2155235" y="3190480"/>
            <a:ext cx="8142652" cy="2062103"/>
          </a:xfrm>
          <a:prstGeom prst="rect">
            <a:avLst/>
          </a:prstGeom>
          <a:noFill/>
        </p:spPr>
        <p:txBody>
          <a:bodyPr wrap="square" rtlCol="0">
            <a:spAutoFit/>
          </a:bodyPr>
          <a:lstStyle/>
          <a:p>
            <a:r>
              <a:rPr lang="en-US" sz="3200" dirty="0" smtClean="0"/>
              <a:t>Proof either for or against would lead to </a:t>
            </a:r>
          </a:p>
          <a:p>
            <a:r>
              <a:rPr lang="en-US" sz="3200" dirty="0" smtClean="0"/>
              <a:t> a window to the source of the proton mass </a:t>
            </a:r>
          </a:p>
          <a:p>
            <a:r>
              <a:rPr lang="en-US" sz="3200" dirty="0"/>
              <a:t>a</a:t>
            </a:r>
            <a:r>
              <a:rPr lang="en-US" sz="3200" dirty="0" smtClean="0"/>
              <a:t>nd related </a:t>
            </a:r>
            <a:r>
              <a:rPr lang="en-US" sz="3200" i="1" dirty="0" smtClean="0"/>
              <a:t>fundamental issues </a:t>
            </a:r>
            <a:r>
              <a:rPr lang="en-US" sz="3200" dirty="0" smtClean="0"/>
              <a:t>in nuclear physics                   </a:t>
            </a:r>
            <a:endParaRPr lang="en-US" sz="3200" dirty="0"/>
          </a:p>
        </p:txBody>
      </p:sp>
    </p:spTree>
    <p:extLst>
      <p:ext uri="{BB962C8B-B14F-4D97-AF65-F5344CB8AC3E}">
        <p14:creationId xmlns:p14="http://schemas.microsoft.com/office/powerpoint/2010/main" val="16009811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7992" y="2015401"/>
            <a:ext cx="3257550" cy="2914650"/>
          </a:xfrm>
          <a:prstGeom prst="rect">
            <a:avLst/>
          </a:prstGeom>
        </p:spPr>
      </p:pic>
      <p:pic>
        <p:nvPicPr>
          <p:cNvPr id="5" name="Picture 4"/>
          <p:cNvPicPr>
            <a:picLocks noChangeAspect="1"/>
          </p:cNvPicPr>
          <p:nvPr/>
        </p:nvPicPr>
        <p:blipFill>
          <a:blip r:embed="rId3"/>
          <a:stretch>
            <a:fillRect/>
          </a:stretch>
        </p:blipFill>
        <p:spPr>
          <a:xfrm>
            <a:off x="5319573" y="2819400"/>
            <a:ext cx="4993839" cy="3889710"/>
          </a:xfrm>
          <a:prstGeom prst="rect">
            <a:avLst/>
          </a:prstGeom>
        </p:spPr>
      </p:pic>
      <p:pic>
        <p:nvPicPr>
          <p:cNvPr id="6" name="Picture 5"/>
          <p:cNvPicPr>
            <a:picLocks noChangeAspect="1"/>
          </p:cNvPicPr>
          <p:nvPr/>
        </p:nvPicPr>
        <p:blipFill>
          <a:blip r:embed="rId4"/>
          <a:stretch>
            <a:fillRect/>
          </a:stretch>
        </p:blipFill>
        <p:spPr>
          <a:xfrm>
            <a:off x="9030559" y="923859"/>
            <a:ext cx="1447800" cy="1091542"/>
          </a:xfrm>
          <a:prstGeom prst="rect">
            <a:avLst/>
          </a:prstGeom>
        </p:spPr>
      </p:pic>
      <p:pic>
        <p:nvPicPr>
          <p:cNvPr id="7" name="Picture 6"/>
          <p:cNvPicPr>
            <a:picLocks noChangeAspect="1"/>
          </p:cNvPicPr>
          <p:nvPr/>
        </p:nvPicPr>
        <p:blipFill>
          <a:blip r:embed="rId5"/>
          <a:stretch>
            <a:fillRect/>
          </a:stretch>
        </p:blipFill>
        <p:spPr>
          <a:xfrm>
            <a:off x="5137211" y="895505"/>
            <a:ext cx="1144731" cy="1171354"/>
          </a:xfrm>
          <a:prstGeom prst="rect">
            <a:avLst/>
          </a:prstGeom>
        </p:spPr>
      </p:pic>
      <p:pic>
        <p:nvPicPr>
          <p:cNvPr id="8" name="Picture 7"/>
          <p:cNvPicPr>
            <a:picLocks noChangeAspect="1"/>
          </p:cNvPicPr>
          <p:nvPr/>
        </p:nvPicPr>
        <p:blipFill>
          <a:blip r:embed="rId6"/>
          <a:stretch>
            <a:fillRect/>
          </a:stretch>
        </p:blipFill>
        <p:spPr>
          <a:xfrm>
            <a:off x="7217114" y="923859"/>
            <a:ext cx="1198756" cy="1143000"/>
          </a:xfrm>
          <a:prstGeom prst="rect">
            <a:avLst/>
          </a:prstGeom>
        </p:spPr>
      </p:pic>
      <p:sp>
        <p:nvSpPr>
          <p:cNvPr id="9" name="TextBox 8"/>
          <p:cNvSpPr txBox="1"/>
          <p:nvPr/>
        </p:nvSpPr>
        <p:spPr>
          <a:xfrm>
            <a:off x="1709144" y="2027124"/>
            <a:ext cx="611065" cy="523220"/>
          </a:xfrm>
          <a:prstGeom prst="rect">
            <a:avLst/>
          </a:prstGeom>
          <a:noFill/>
        </p:spPr>
        <p:txBody>
          <a:bodyPr wrap="none" rtlCol="0">
            <a:spAutoFit/>
          </a:bodyPr>
          <a:lstStyle/>
          <a:p>
            <a:r>
              <a:rPr lang="en-US" sz="2800" dirty="0"/>
              <a:t>(A)</a:t>
            </a:r>
          </a:p>
        </p:txBody>
      </p:sp>
      <p:sp>
        <p:nvSpPr>
          <p:cNvPr id="10" name="TextBox 9"/>
          <p:cNvSpPr txBox="1"/>
          <p:nvPr/>
        </p:nvSpPr>
        <p:spPr>
          <a:xfrm>
            <a:off x="4310619" y="658711"/>
            <a:ext cx="598241" cy="523220"/>
          </a:xfrm>
          <a:prstGeom prst="rect">
            <a:avLst/>
          </a:prstGeom>
          <a:noFill/>
        </p:spPr>
        <p:txBody>
          <a:bodyPr wrap="none" rtlCol="0">
            <a:spAutoFit/>
          </a:bodyPr>
          <a:lstStyle/>
          <a:p>
            <a:r>
              <a:rPr lang="en-US" sz="2800" dirty="0"/>
              <a:t>(B)</a:t>
            </a:r>
          </a:p>
        </p:txBody>
      </p:sp>
      <p:sp>
        <p:nvSpPr>
          <p:cNvPr id="11" name="TextBox 10"/>
          <p:cNvSpPr txBox="1"/>
          <p:nvPr/>
        </p:nvSpPr>
        <p:spPr>
          <a:xfrm>
            <a:off x="7474089" y="3152297"/>
            <a:ext cx="593432" cy="523220"/>
          </a:xfrm>
          <a:prstGeom prst="rect">
            <a:avLst/>
          </a:prstGeom>
          <a:noFill/>
        </p:spPr>
        <p:txBody>
          <a:bodyPr wrap="none" rtlCol="0">
            <a:spAutoFit/>
          </a:bodyPr>
          <a:lstStyle/>
          <a:p>
            <a:r>
              <a:rPr lang="en-US" sz="2800" dirty="0"/>
              <a:t>(C)</a:t>
            </a:r>
          </a:p>
        </p:txBody>
      </p:sp>
      <p:sp>
        <p:nvSpPr>
          <p:cNvPr id="12" name="Right Arrow 11"/>
          <p:cNvSpPr/>
          <p:nvPr/>
        </p:nvSpPr>
        <p:spPr bwMode="auto">
          <a:xfrm>
            <a:off x="6491585" y="1472352"/>
            <a:ext cx="444352" cy="15536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a:latin typeface="Arial" charset="0"/>
            </a:endParaRPr>
          </a:p>
        </p:txBody>
      </p:sp>
      <p:sp>
        <p:nvSpPr>
          <p:cNvPr id="13" name="TextBox 12"/>
          <p:cNvSpPr txBox="1"/>
          <p:nvPr/>
        </p:nvSpPr>
        <p:spPr>
          <a:xfrm>
            <a:off x="6255261" y="1076154"/>
            <a:ext cx="850939" cy="369332"/>
          </a:xfrm>
          <a:prstGeom prst="rect">
            <a:avLst/>
          </a:prstGeom>
          <a:noFill/>
        </p:spPr>
        <p:txBody>
          <a:bodyPr wrap="none" rtlCol="0">
            <a:spAutoFit/>
          </a:bodyPr>
          <a:lstStyle/>
          <a:p>
            <a:r>
              <a:rPr lang="en-US" dirty="0"/>
              <a:t>Gravity</a:t>
            </a:r>
          </a:p>
        </p:txBody>
      </p:sp>
      <p:sp>
        <p:nvSpPr>
          <p:cNvPr id="14" name="TextBox 13"/>
          <p:cNvSpPr txBox="1"/>
          <p:nvPr/>
        </p:nvSpPr>
        <p:spPr>
          <a:xfrm>
            <a:off x="9030559" y="1997816"/>
            <a:ext cx="1510350" cy="369332"/>
          </a:xfrm>
          <a:prstGeom prst="rect">
            <a:avLst/>
          </a:prstGeom>
          <a:noFill/>
        </p:spPr>
        <p:txBody>
          <a:bodyPr wrap="none" rtlCol="0">
            <a:spAutoFit/>
          </a:bodyPr>
          <a:lstStyle/>
          <a:p>
            <a:r>
              <a:rPr lang="en-US" dirty="0"/>
              <a:t>1/2 </a:t>
            </a:r>
            <a:r>
              <a:rPr lang="en-US" dirty="0" err="1"/>
              <a:t>skyrmions</a:t>
            </a:r>
            <a:endParaRPr lang="en-US" dirty="0"/>
          </a:p>
        </p:txBody>
      </p:sp>
      <p:sp>
        <p:nvSpPr>
          <p:cNvPr id="15" name="TextBox 14"/>
          <p:cNvSpPr txBox="1"/>
          <p:nvPr/>
        </p:nvSpPr>
        <p:spPr>
          <a:xfrm>
            <a:off x="8611727" y="1210742"/>
            <a:ext cx="381836" cy="523220"/>
          </a:xfrm>
          <a:prstGeom prst="rect">
            <a:avLst/>
          </a:prstGeom>
          <a:noFill/>
        </p:spPr>
        <p:txBody>
          <a:bodyPr wrap="none" rtlCol="0">
            <a:spAutoFit/>
          </a:bodyPr>
          <a:lstStyle/>
          <a:p>
            <a:r>
              <a:rPr lang="en-US" sz="2800" dirty="0">
                <a:sym typeface="Symbol" panose="05050102010706020507" pitchFamily="18" charset="2"/>
              </a:rPr>
              <a:t></a:t>
            </a:r>
            <a:endParaRPr lang="en-US" sz="2800" dirty="0"/>
          </a:p>
        </p:txBody>
      </p:sp>
    </p:spTree>
    <p:extLst>
      <p:ext uri="{BB962C8B-B14F-4D97-AF65-F5344CB8AC3E}">
        <p14:creationId xmlns:p14="http://schemas.microsoft.com/office/powerpoint/2010/main" val="37664908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7345" y="609600"/>
            <a:ext cx="8229600" cy="1143000"/>
          </a:xfrm>
        </p:spPr>
        <p:txBody>
          <a:bodyPr>
            <a:normAutofit/>
          </a:bodyPr>
          <a:lstStyle/>
          <a:p>
            <a: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t>Chain of </a:t>
            </a:r>
            <a:r>
              <a:rPr lang="en-US"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equivalences </a:t>
            </a:r>
            <a: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t>via topology</a:t>
            </a:r>
            <a:b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br>
            <a: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t>in nuclear/hadron physics</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1" y="3886200"/>
            <a:ext cx="5063197" cy="733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429000" y="3209220"/>
            <a:ext cx="5123518" cy="400110"/>
          </a:xfrm>
          <a:prstGeom prst="rect">
            <a:avLst/>
          </a:prstGeom>
          <a:noFill/>
        </p:spPr>
        <p:txBody>
          <a:bodyPr wrap="none" rtlCol="0">
            <a:spAutoFit/>
          </a:bodyPr>
          <a:lstStyle/>
          <a:p>
            <a:r>
              <a:rPr lang="en-US" sz="2000" dirty="0">
                <a:latin typeface="Arial" pitchFamily="34" charset="0"/>
                <a:cs typeface="Arial" pitchFamily="34" charset="0"/>
              </a:rPr>
              <a:t>Gauge equivalence            </a:t>
            </a:r>
            <a:r>
              <a:rPr lang="en-US" sz="2000" dirty="0" err="1">
                <a:latin typeface="Arial" pitchFamily="34" charset="0"/>
                <a:cs typeface="Arial" pitchFamily="34" charset="0"/>
              </a:rPr>
              <a:t>Soliton</a:t>
            </a:r>
            <a:r>
              <a:rPr lang="en-US" sz="2000" dirty="0">
                <a:latin typeface="Arial" pitchFamily="34" charset="0"/>
                <a:cs typeface="Arial" pitchFamily="34" charset="0"/>
              </a:rPr>
              <a:t>/</a:t>
            </a:r>
            <a:r>
              <a:rPr lang="en-US" sz="2000" dirty="0" err="1">
                <a:latin typeface="Arial" pitchFamily="34" charset="0"/>
                <a:cs typeface="Arial" pitchFamily="34" charset="0"/>
              </a:rPr>
              <a:t>skyrmion</a:t>
            </a:r>
            <a:endParaRPr lang="en-US" sz="2000" dirty="0">
              <a:latin typeface="Arial" pitchFamily="34" charset="0"/>
              <a:cs typeface="Arial" pitchFamily="34" charset="0"/>
            </a:endParaRPr>
          </a:p>
        </p:txBody>
      </p:sp>
      <p:sp>
        <p:nvSpPr>
          <p:cNvPr id="7" name="TextBox 6"/>
          <p:cNvSpPr txBox="1"/>
          <p:nvPr/>
        </p:nvSpPr>
        <p:spPr>
          <a:xfrm>
            <a:off x="5559865" y="4894111"/>
            <a:ext cx="1681871" cy="400110"/>
          </a:xfrm>
          <a:prstGeom prst="rect">
            <a:avLst/>
          </a:prstGeom>
          <a:noFill/>
        </p:spPr>
        <p:txBody>
          <a:bodyPr wrap="none" rtlCol="0">
            <a:spAutoFit/>
          </a:bodyPr>
          <a:lstStyle/>
          <a:p>
            <a:r>
              <a:rPr lang="en-US" sz="2000" dirty="0">
                <a:latin typeface="Arial" pitchFamily="34" charset="0"/>
                <a:cs typeface="Arial" pitchFamily="34" charset="0"/>
              </a:rPr>
              <a:t>Cheshire Cat</a:t>
            </a:r>
          </a:p>
        </p:txBody>
      </p:sp>
      <p:cxnSp>
        <p:nvCxnSpPr>
          <p:cNvPr id="3" name="Straight Arrow Connector 2"/>
          <p:cNvCxnSpPr/>
          <p:nvPr/>
        </p:nvCxnSpPr>
        <p:spPr>
          <a:xfrm flipV="1">
            <a:off x="4419600" y="2819400"/>
            <a:ext cx="0" cy="3898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239000" y="2860431"/>
            <a:ext cx="0" cy="3898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6400800" y="4455873"/>
            <a:ext cx="0" cy="3898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150830"/>
            <a:ext cx="7924800" cy="668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448909" y="4445583"/>
            <a:ext cx="1050929" cy="400110"/>
          </a:xfrm>
          <a:prstGeom prst="rect">
            <a:avLst/>
          </a:prstGeom>
          <a:noFill/>
        </p:spPr>
        <p:txBody>
          <a:bodyPr wrap="none" rtlCol="0">
            <a:spAutoFit/>
          </a:bodyPr>
          <a:lstStyle/>
          <a:p>
            <a:r>
              <a:rPr lang="en-US" dirty="0"/>
              <a:t>∞ </a:t>
            </a:r>
            <a:r>
              <a:rPr lang="en-US" sz="2000" dirty="0"/>
              <a:t>tower</a:t>
            </a:r>
            <a:endParaRPr lang="en-US" dirty="0"/>
          </a:p>
        </p:txBody>
      </p:sp>
      <p:sp>
        <p:nvSpPr>
          <p:cNvPr id="6" name="TextBox 5"/>
          <p:cNvSpPr txBox="1"/>
          <p:nvPr/>
        </p:nvSpPr>
        <p:spPr>
          <a:xfrm>
            <a:off x="1197132" y="5415366"/>
            <a:ext cx="9198672" cy="523220"/>
          </a:xfrm>
          <a:prstGeom prst="rect">
            <a:avLst/>
          </a:prstGeom>
          <a:noFill/>
        </p:spPr>
        <p:txBody>
          <a:bodyPr wrap="none" rtlCol="0">
            <a:spAutoFit/>
          </a:bodyPr>
          <a:lstStyle/>
          <a:p>
            <a:r>
              <a:rPr lang="en-US" sz="2800" dirty="0" err="1"/>
              <a:t>D</a:t>
            </a:r>
            <a:r>
              <a:rPr lang="en-US" sz="2800" dirty="0" err="1" smtClean="0"/>
              <a:t>ilaton</a:t>
            </a:r>
            <a:r>
              <a:rPr lang="en-US" sz="2800" dirty="0" smtClean="0"/>
              <a:t> scalar by conformal compensator field </a:t>
            </a:r>
            <a:r>
              <a:rPr lang="en-US" sz="2800" dirty="0" smtClean="0">
                <a:latin typeface="Symbol" panose="05050102010706020507" pitchFamily="18" charset="2"/>
              </a:rPr>
              <a:t>c=</a:t>
            </a:r>
            <a:r>
              <a:rPr lang="en-US" sz="2800" i="1" dirty="0"/>
              <a:t> </a:t>
            </a:r>
            <a:r>
              <a:rPr lang="en-US" sz="2800" i="1" dirty="0" smtClean="0"/>
              <a:t>f</a:t>
            </a:r>
            <a:r>
              <a:rPr lang="en-US" sz="2800" i="1" baseline="-25000" dirty="0" smtClean="0">
                <a:latin typeface="Symbol" panose="05050102010706020507" pitchFamily="18" charset="2"/>
              </a:rPr>
              <a:t>s</a:t>
            </a:r>
            <a:r>
              <a:rPr lang="en-US" sz="2800" i="1" dirty="0" smtClean="0">
                <a:latin typeface="Symbol" panose="05050102010706020507" pitchFamily="18" charset="2"/>
              </a:rPr>
              <a:t> </a:t>
            </a:r>
            <a:r>
              <a:rPr lang="en-US" sz="2800" i="1" dirty="0" err="1" smtClean="0"/>
              <a:t>exp</a:t>
            </a:r>
            <a:r>
              <a:rPr lang="en-US" sz="2800" i="1" dirty="0" smtClean="0"/>
              <a:t>(</a:t>
            </a:r>
            <a:r>
              <a:rPr lang="en-US" sz="2800" i="1" dirty="0" smtClean="0">
                <a:latin typeface="Symbol" panose="05050102010706020507" pitchFamily="18" charset="2"/>
              </a:rPr>
              <a:t>s</a:t>
            </a:r>
            <a:r>
              <a:rPr lang="en-US" sz="2800" i="1" dirty="0" smtClean="0"/>
              <a:t> /f</a:t>
            </a:r>
            <a:r>
              <a:rPr lang="en-US" sz="2800" i="1" baseline="-25000" dirty="0" smtClean="0">
                <a:latin typeface="Symbol" panose="05050102010706020507" pitchFamily="18" charset="2"/>
              </a:rPr>
              <a:t>s</a:t>
            </a:r>
            <a:r>
              <a:rPr lang="en-US" sz="2800" dirty="0" smtClean="0">
                <a:latin typeface="Symbol" panose="05050102010706020507" pitchFamily="18" charset="2"/>
              </a:rPr>
              <a:t>)</a:t>
            </a:r>
            <a:endParaRPr lang="en-US" sz="2800" dirty="0"/>
          </a:p>
        </p:txBody>
      </p:sp>
      <p:sp>
        <p:nvSpPr>
          <p:cNvPr id="8" name="Right Arrow 7"/>
          <p:cNvSpPr/>
          <p:nvPr/>
        </p:nvSpPr>
        <p:spPr>
          <a:xfrm>
            <a:off x="4539343" y="6028353"/>
            <a:ext cx="579288" cy="385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347435" y="5938586"/>
            <a:ext cx="1348318" cy="523220"/>
          </a:xfrm>
          <a:prstGeom prst="rect">
            <a:avLst/>
          </a:prstGeom>
          <a:noFill/>
        </p:spPr>
        <p:txBody>
          <a:bodyPr wrap="none" rtlCol="0">
            <a:spAutoFit/>
          </a:bodyPr>
          <a:lstStyle/>
          <a:p>
            <a:r>
              <a:rPr lang="en-US" sz="2800" dirty="0" smtClean="0"/>
              <a:t>“</a:t>
            </a:r>
            <a:r>
              <a:rPr lang="en-US" sz="2800" dirty="0" err="1" smtClean="0"/>
              <a:t>bsHLS</a:t>
            </a:r>
            <a:r>
              <a:rPr lang="en-US" sz="2800" dirty="0" smtClean="0"/>
              <a:t>”</a:t>
            </a:r>
            <a:endParaRPr lang="en-US" sz="2800" dirty="0"/>
          </a:p>
        </p:txBody>
      </p:sp>
    </p:spTree>
    <p:extLst>
      <p:ext uri="{BB962C8B-B14F-4D97-AF65-F5344CB8AC3E}">
        <p14:creationId xmlns:p14="http://schemas.microsoft.com/office/powerpoint/2010/main" val="343816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290" name="Object 2"/>
          <p:cNvGraphicFramePr>
            <a:graphicFrameLocks noChangeAspect="1"/>
          </p:cNvGraphicFramePr>
          <p:nvPr>
            <p:extLst>
              <p:ext uri="{D42A27DB-BD31-4B8C-83A1-F6EECF244321}">
                <p14:modId xmlns:p14="http://schemas.microsoft.com/office/powerpoint/2010/main" val="1047048235"/>
              </p:ext>
            </p:extLst>
          </p:nvPr>
        </p:nvGraphicFramePr>
        <p:xfrm>
          <a:off x="2286396" y="2895600"/>
          <a:ext cx="8078788" cy="3571875"/>
        </p:xfrm>
        <a:graphic>
          <a:graphicData uri="http://schemas.openxmlformats.org/presentationml/2006/ole">
            <mc:AlternateContent xmlns:mc="http://schemas.openxmlformats.org/markup-compatibility/2006">
              <mc:Choice xmlns:v="urn:schemas-microsoft-com:vml" Requires="v">
                <p:oleObj spid="_x0000_s1130" name="Bitmap Image" r:id="rId3" imgW="8078328" imgH="3572374" progId="Paint.Picture">
                  <p:embed/>
                </p:oleObj>
              </mc:Choice>
              <mc:Fallback>
                <p:oleObj name="Bitmap Image" r:id="rId3" imgW="8078328" imgH="3572374"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396" y="2895600"/>
                        <a:ext cx="8078788"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0291" name="Line 3"/>
          <p:cNvSpPr>
            <a:spLocks noChangeShapeType="1"/>
          </p:cNvSpPr>
          <p:nvPr/>
        </p:nvSpPr>
        <p:spPr bwMode="auto">
          <a:xfrm>
            <a:off x="5562600" y="2392659"/>
            <a:ext cx="152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292" name="Line 4"/>
          <p:cNvSpPr>
            <a:spLocks noChangeShapeType="1"/>
          </p:cNvSpPr>
          <p:nvPr/>
        </p:nvSpPr>
        <p:spPr bwMode="auto">
          <a:xfrm>
            <a:off x="5638800" y="2392659"/>
            <a:ext cx="1676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293" name="Line 5"/>
          <p:cNvSpPr>
            <a:spLocks noChangeShapeType="1"/>
          </p:cNvSpPr>
          <p:nvPr/>
        </p:nvSpPr>
        <p:spPr bwMode="auto">
          <a:xfrm>
            <a:off x="5638800" y="2400300"/>
            <a:ext cx="3429000" cy="99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294" name="Text Box 6"/>
          <p:cNvSpPr txBox="1">
            <a:spLocks noChangeArrowheads="1"/>
          </p:cNvSpPr>
          <p:nvPr/>
        </p:nvSpPr>
        <p:spPr bwMode="auto">
          <a:xfrm>
            <a:off x="4799410" y="2020611"/>
            <a:ext cx="15263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dirty="0"/>
              <a:t>Pion Cloud</a:t>
            </a:r>
          </a:p>
        </p:txBody>
      </p:sp>
      <p:sp>
        <p:nvSpPr>
          <p:cNvPr id="140295" name="Text Box 7"/>
          <p:cNvSpPr txBox="1">
            <a:spLocks noChangeArrowheads="1"/>
          </p:cNvSpPr>
          <p:nvPr/>
        </p:nvSpPr>
        <p:spPr bwMode="auto">
          <a:xfrm>
            <a:off x="2699657" y="3744686"/>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dirty="0" err="1"/>
              <a:t>uud</a:t>
            </a:r>
            <a:endParaRPr lang="en-US" sz="2400" dirty="0"/>
          </a:p>
        </p:txBody>
      </p:sp>
      <p:sp>
        <p:nvSpPr>
          <p:cNvPr id="2" name="TextBox 1"/>
          <p:cNvSpPr txBox="1"/>
          <p:nvPr/>
        </p:nvSpPr>
        <p:spPr>
          <a:xfrm>
            <a:off x="2699657" y="4942114"/>
            <a:ext cx="7708200"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MIT Bag                                         Chiral Bag                              </a:t>
            </a:r>
            <a:r>
              <a:rPr lang="en-US" dirty="0" err="1" smtClean="0">
                <a:latin typeface="Arial" panose="020B0604020202020204" pitchFamily="34" charset="0"/>
                <a:cs typeface="Arial" panose="020B0604020202020204" pitchFamily="34" charset="0"/>
              </a:rPr>
              <a:t>Skyrmion</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TextBox 2"/>
          <p:cNvSpPr txBox="1"/>
          <p:nvPr/>
        </p:nvSpPr>
        <p:spPr>
          <a:xfrm>
            <a:off x="3393395" y="446751"/>
            <a:ext cx="5241948" cy="830997"/>
          </a:xfrm>
          <a:prstGeom prst="rect">
            <a:avLst/>
          </a:prstGeom>
          <a:noFill/>
        </p:spPr>
        <p:txBody>
          <a:bodyPr wrap="none" rtlCol="0">
            <a:spAutoFit/>
          </a:bodyPr>
          <a:lstStyle/>
          <a:p>
            <a:r>
              <a:rPr lang="en-US" sz="2400" dirty="0" smtClean="0">
                <a:solidFill>
                  <a:srgbClr val="FF0000"/>
                </a:solidFill>
                <a:latin typeface="Arial" panose="020B0604020202020204" pitchFamily="34" charset="0"/>
                <a:cs typeface="Arial" panose="020B0604020202020204" pitchFamily="34" charset="0"/>
              </a:rPr>
              <a:t>           Cheshire Cat Principle:</a:t>
            </a:r>
          </a:p>
          <a:p>
            <a:r>
              <a:rPr lang="en-US" sz="2400" dirty="0" smtClean="0">
                <a:solidFill>
                  <a:srgbClr val="FF0000"/>
                </a:solidFill>
                <a:latin typeface="Arial" panose="020B0604020202020204" pitchFamily="34" charset="0"/>
                <a:cs typeface="Arial" panose="020B0604020202020204" pitchFamily="34" charset="0"/>
              </a:rPr>
              <a:t>Trading in topology for quarks/gluons</a:t>
            </a:r>
            <a:endParaRPr lang="en-US" sz="24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7641771" y="1641511"/>
            <a:ext cx="3681457" cy="369332"/>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H.B. Nielsen, I. Zahed et al 1980’s</a:t>
            </a:r>
            <a:endParaRPr lang="en-US"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65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6485" y="250371"/>
            <a:ext cx="4831772" cy="1077218"/>
          </a:xfrm>
          <a:prstGeom prst="rect">
            <a:avLst/>
          </a:prstGeom>
          <a:noFill/>
        </p:spPr>
        <p:txBody>
          <a:bodyPr wrap="none" rtlCol="0">
            <a:spAutoFit/>
          </a:bodyPr>
          <a:lstStyle/>
          <a:p>
            <a:r>
              <a:rPr lang="en-US" sz="3200" dirty="0" smtClean="0">
                <a:solidFill>
                  <a:srgbClr val="FF0000"/>
                </a:solidFill>
                <a:latin typeface="Arial" panose="020B0604020202020204" pitchFamily="34" charset="0"/>
                <a:cs typeface="Arial" panose="020B0604020202020204" pitchFamily="34" charset="0"/>
              </a:rPr>
              <a:t>Evidence of Cheshire Cat</a:t>
            </a:r>
          </a:p>
          <a:p>
            <a:r>
              <a:rPr lang="en-US" sz="3200" dirty="0">
                <a:solidFill>
                  <a:srgbClr val="FF0000"/>
                </a:solidFill>
                <a:latin typeface="Arial" panose="020B0604020202020204" pitchFamily="34" charset="0"/>
                <a:cs typeface="Arial" panose="020B0604020202020204" pitchFamily="34" charset="0"/>
              </a:rPr>
              <a:t> </a:t>
            </a:r>
            <a:r>
              <a:rPr lang="en-US" sz="3200" dirty="0" smtClean="0">
                <a:solidFill>
                  <a:srgbClr val="FF0000"/>
                </a:solidFill>
                <a:latin typeface="Arial" panose="020B0604020202020204" pitchFamily="34" charset="0"/>
                <a:cs typeface="Arial" panose="020B0604020202020204" pitchFamily="34" charset="0"/>
              </a:rPr>
              <a:t>    at low energy scale</a:t>
            </a:r>
            <a:endParaRPr lang="en-US" sz="3200" dirty="0">
              <a:solidFill>
                <a:srgbClr val="FF0000"/>
              </a:solidFill>
              <a:latin typeface="Arial" panose="020B0604020202020204" pitchFamily="34" charset="0"/>
              <a:cs typeface="Arial" panose="020B0604020202020204" pitchFamily="34" charset="0"/>
            </a:endParaRPr>
          </a:p>
        </p:txBody>
      </p:sp>
      <p:sp>
        <p:nvSpPr>
          <p:cNvPr id="3" name="TextBox 2"/>
          <p:cNvSpPr txBox="1"/>
          <p:nvPr/>
        </p:nvSpPr>
        <p:spPr>
          <a:xfrm>
            <a:off x="671553" y="1628969"/>
            <a:ext cx="10747561" cy="1200329"/>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Bag (or confinement) size is a “gauge artifact”: </a:t>
            </a:r>
            <a:r>
              <a:rPr lang="en-US" sz="2400" dirty="0" smtClean="0">
                <a:solidFill>
                  <a:srgbClr val="C00000"/>
                </a:solidFill>
                <a:latin typeface="Arial" panose="020B0604020202020204" pitchFamily="34" charset="0"/>
                <a:cs typeface="Arial" panose="020B0604020202020204" pitchFamily="34" charset="0"/>
              </a:rPr>
              <a:t> </a:t>
            </a:r>
            <a:r>
              <a:rPr lang="en-US" sz="2000" dirty="0" err="1">
                <a:solidFill>
                  <a:srgbClr val="C00000"/>
                </a:solidFill>
                <a:latin typeface="Arial" panose="020B0604020202020204" pitchFamily="34" charset="0"/>
                <a:cs typeface="Arial" panose="020B0604020202020204" pitchFamily="34" charset="0"/>
              </a:rPr>
              <a:t>Damgaard</a:t>
            </a:r>
            <a:r>
              <a:rPr lang="en-US" sz="2000" dirty="0">
                <a:solidFill>
                  <a:srgbClr val="C00000"/>
                </a:solidFill>
                <a:latin typeface="Arial" panose="020B0604020202020204" pitchFamily="34" charset="0"/>
                <a:cs typeface="Arial" panose="020B0604020202020204" pitchFamily="34" charset="0"/>
              </a:rPr>
              <a:t>, Nielsen, </a:t>
            </a:r>
            <a:r>
              <a:rPr lang="en-US" sz="2000" dirty="0" err="1">
                <a:solidFill>
                  <a:srgbClr val="C00000"/>
                </a:solidFill>
                <a:latin typeface="Arial" panose="020B0604020202020204" pitchFamily="34" charset="0"/>
                <a:cs typeface="Arial" panose="020B0604020202020204" pitchFamily="34" charset="0"/>
              </a:rPr>
              <a:t>Sollacher</a:t>
            </a:r>
            <a:r>
              <a:rPr lang="en-US" sz="2000" dirty="0">
                <a:solidFill>
                  <a:srgbClr val="C00000"/>
                </a:solidFill>
                <a:latin typeface="Arial" panose="020B0604020202020204" pitchFamily="34" charset="0"/>
                <a:cs typeface="Arial" panose="020B0604020202020204" pitchFamily="34" charset="0"/>
              </a:rPr>
              <a:t> </a:t>
            </a:r>
            <a:r>
              <a:rPr lang="en-US" sz="2000" dirty="0" smtClean="0">
                <a:solidFill>
                  <a:srgbClr val="C00000"/>
                </a:solidFill>
                <a:latin typeface="Arial" panose="020B0604020202020204" pitchFamily="34" charset="0"/>
                <a:cs typeface="Arial" panose="020B0604020202020204" pitchFamily="34" charset="0"/>
              </a:rPr>
              <a:t>1997</a:t>
            </a:r>
            <a:endParaRPr lang="en-US" sz="20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 </a:t>
            </a:r>
          </a:p>
          <a:p>
            <a:r>
              <a:rPr lang="en-US" sz="2000" dirty="0" smtClean="0">
                <a:latin typeface="Arial" panose="020B0604020202020204" pitchFamily="34" charset="0"/>
                <a:cs typeface="Arial" panose="020B0604020202020204" pitchFamily="34" charset="0"/>
              </a:rPr>
              <a:t>E.g.  t</a:t>
            </a:r>
            <a:r>
              <a:rPr lang="en-US" sz="2400" dirty="0" smtClean="0">
                <a:latin typeface="Arial" panose="020B0604020202020204" pitchFamily="34" charset="0"/>
                <a:cs typeface="Arial" panose="020B0604020202020204" pitchFamily="34" charset="0"/>
              </a:rPr>
              <a:t>he confinement size is not physical</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3494313" y="3373583"/>
            <a:ext cx="6814458" cy="1056861"/>
          </a:xfrm>
          <a:prstGeom prst="rect">
            <a:avLst/>
          </a:prstGeom>
        </p:spPr>
      </p:pic>
      <p:sp>
        <p:nvSpPr>
          <p:cNvPr id="6" name="TextBox 5"/>
          <p:cNvSpPr txBox="1"/>
          <p:nvPr/>
        </p:nvSpPr>
        <p:spPr>
          <a:xfrm>
            <a:off x="4585878" y="5131679"/>
            <a:ext cx="5194414" cy="461665"/>
          </a:xfrm>
          <a:prstGeom prst="rect">
            <a:avLst/>
          </a:prstGeom>
          <a:noFill/>
        </p:spPr>
        <p:txBody>
          <a:bodyPr wrap="square" rtlCol="0">
            <a:spAutoFit/>
          </a:bodyPr>
          <a:lstStyle/>
          <a:p>
            <a:r>
              <a:rPr lang="en-US" sz="2400" dirty="0"/>
              <a:t>Protected by topology</a:t>
            </a:r>
          </a:p>
        </p:txBody>
      </p:sp>
      <p:pic>
        <p:nvPicPr>
          <p:cNvPr id="4" name="Picture 3"/>
          <p:cNvPicPr>
            <a:picLocks noChangeAspect="1"/>
          </p:cNvPicPr>
          <p:nvPr/>
        </p:nvPicPr>
        <p:blipFill>
          <a:blip r:embed="rId3"/>
          <a:stretch>
            <a:fillRect/>
          </a:stretch>
        </p:blipFill>
        <p:spPr>
          <a:xfrm>
            <a:off x="282985" y="3127752"/>
            <a:ext cx="2505075" cy="3371850"/>
          </a:xfrm>
          <a:prstGeom prst="rect">
            <a:avLst/>
          </a:prstGeom>
        </p:spPr>
      </p:pic>
      <p:sp>
        <p:nvSpPr>
          <p:cNvPr id="5" name="TextBox 4"/>
          <p:cNvSpPr txBox="1"/>
          <p:nvPr/>
        </p:nvSpPr>
        <p:spPr>
          <a:xfrm>
            <a:off x="4985658" y="4319396"/>
            <a:ext cx="2460930" cy="461665"/>
          </a:xfrm>
          <a:prstGeom prst="rect">
            <a:avLst/>
          </a:prstGeom>
          <a:noFill/>
        </p:spPr>
        <p:txBody>
          <a:bodyPr wrap="none" rtlCol="0">
            <a:spAutoFit/>
          </a:bodyPr>
          <a:lstStyle/>
          <a:p>
            <a:r>
              <a:rPr lang="en-US" sz="2400" i="1" dirty="0" smtClean="0">
                <a:latin typeface="Symbol" panose="05050102010706020507" pitchFamily="18" charset="2"/>
              </a:rPr>
              <a:t>q(</a:t>
            </a:r>
            <a:r>
              <a:rPr lang="en-US" sz="2400" i="1" dirty="0" smtClean="0"/>
              <a:t>R=0)=0, </a:t>
            </a:r>
            <a:r>
              <a:rPr lang="en-US" sz="2400" i="1" dirty="0" smtClean="0">
                <a:latin typeface="Symbol" panose="05050102010706020507" pitchFamily="18" charset="2"/>
              </a:rPr>
              <a:t>q(</a:t>
            </a:r>
            <a:r>
              <a:rPr lang="en-US" sz="2400" i="1" dirty="0" smtClean="0">
                <a:sym typeface="Symbol" panose="05050102010706020507" pitchFamily="18" charset="2"/>
              </a:rPr>
              <a:t>)</a:t>
            </a:r>
            <a:r>
              <a:rPr lang="en-US" sz="2400" i="1" dirty="0" smtClean="0">
                <a:latin typeface="Symbol" panose="05050102010706020507" pitchFamily="18" charset="2"/>
                <a:sym typeface="Symbol" panose="05050102010706020507" pitchFamily="18" charset="2"/>
              </a:rPr>
              <a:t>=p</a:t>
            </a:r>
            <a:r>
              <a:rPr lang="en-US" sz="2400" i="1" dirty="0" smtClean="0">
                <a:latin typeface="Symbol" panose="05050102010706020507" pitchFamily="18" charset="2"/>
              </a:rPr>
              <a:t> </a:t>
            </a:r>
            <a:endParaRPr lang="en-US" sz="2400" i="1" dirty="0">
              <a:latin typeface="Symbol" panose="05050102010706020507" pitchFamily="18" charset="2"/>
            </a:endParaRPr>
          </a:p>
        </p:txBody>
      </p:sp>
    </p:spTree>
    <p:extLst>
      <p:ext uri="{BB962C8B-B14F-4D97-AF65-F5344CB8AC3E}">
        <p14:creationId xmlns:p14="http://schemas.microsoft.com/office/powerpoint/2010/main" val="307269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286" y="159717"/>
            <a:ext cx="9062737" cy="584775"/>
          </a:xfrm>
          <a:prstGeom prst="rect">
            <a:avLst/>
          </a:prstGeom>
          <a:noFill/>
        </p:spPr>
        <p:txBody>
          <a:bodyPr wrap="none" rtlCol="0">
            <a:spAutoFit/>
          </a:bodyPr>
          <a:lstStyle/>
          <a:p>
            <a:r>
              <a:rPr lang="en-US" sz="3200" dirty="0" smtClean="0">
                <a:solidFill>
                  <a:srgbClr val="FF0000"/>
                </a:solidFill>
                <a:effectLst>
                  <a:outerShdw blurRad="38100" dist="38100" dir="2700000" algn="tl">
                    <a:srgbClr val="000000">
                      <a:alpha val="43137"/>
                    </a:srgbClr>
                  </a:outerShdw>
                </a:effectLst>
                <a:cs typeface="Arial" panose="020B0604020202020204" pitchFamily="34" charset="0"/>
              </a:rPr>
              <a:t>And flavor-singlet </a:t>
            </a:r>
            <a:r>
              <a:rPr lang="en-US" sz="3200" dirty="0">
                <a:solidFill>
                  <a:srgbClr val="FF0000"/>
                </a:solidFill>
                <a:effectLst>
                  <a:outerShdw blurRad="38100" dist="38100" dir="2700000" algn="tl">
                    <a:srgbClr val="000000">
                      <a:alpha val="43137"/>
                    </a:srgbClr>
                  </a:outerShdw>
                </a:effectLst>
                <a:cs typeface="Arial" panose="020B0604020202020204" pitchFamily="34" charset="0"/>
              </a:rPr>
              <a:t>axial charge </a:t>
            </a:r>
            <a:r>
              <a:rPr lang="en-US" sz="3200" i="1" dirty="0" smtClean="0">
                <a:solidFill>
                  <a:srgbClr val="FF0000"/>
                </a:solidFill>
                <a:effectLst>
                  <a:outerShdw blurRad="38100" dist="38100" dir="2700000" algn="tl">
                    <a:srgbClr val="000000">
                      <a:alpha val="43137"/>
                    </a:srgbClr>
                  </a:outerShdw>
                </a:effectLst>
                <a:cs typeface="Arial" panose="020B0604020202020204" pitchFamily="34" charset="0"/>
              </a:rPr>
              <a:t>g</a:t>
            </a:r>
            <a:r>
              <a:rPr lang="en-US" sz="3200" i="1" baseline="-25000" dirty="0" smtClean="0">
                <a:solidFill>
                  <a:srgbClr val="FF0000"/>
                </a:solidFill>
                <a:effectLst>
                  <a:outerShdw blurRad="38100" dist="38100" dir="2700000" algn="tl">
                    <a:srgbClr val="000000">
                      <a:alpha val="43137"/>
                    </a:srgbClr>
                  </a:outerShdw>
                </a:effectLst>
                <a:cs typeface="Arial" panose="020B0604020202020204" pitchFamily="34" charset="0"/>
              </a:rPr>
              <a:t>A</a:t>
            </a:r>
            <a:r>
              <a:rPr lang="en-US" sz="3200" i="1" baseline="30000" dirty="0" smtClean="0">
                <a:solidFill>
                  <a:srgbClr val="FF0000"/>
                </a:solidFill>
                <a:effectLst>
                  <a:outerShdw blurRad="38100" dist="38100" dir="2700000" algn="tl">
                    <a:srgbClr val="000000">
                      <a:alpha val="43137"/>
                    </a:srgbClr>
                  </a:outerShdw>
                </a:effectLst>
                <a:cs typeface="Arial" panose="020B0604020202020204" pitchFamily="34" charset="0"/>
              </a:rPr>
              <a:t>0  </a:t>
            </a:r>
            <a:r>
              <a:rPr lang="en-US" sz="3200" i="1" dirty="0" smtClean="0">
                <a:solidFill>
                  <a:srgbClr val="FF0000"/>
                </a:solidFill>
                <a:effectLst>
                  <a:outerShdw blurRad="38100" dist="38100" dir="2700000" algn="tl">
                    <a:srgbClr val="000000">
                      <a:alpha val="43137"/>
                    </a:srgbClr>
                  </a:outerShdw>
                </a:effectLst>
                <a:cs typeface="Arial" panose="020B0604020202020204" pitchFamily="34" charset="0"/>
              </a:rPr>
              <a:t> </a:t>
            </a:r>
            <a:r>
              <a:rPr lang="en-US" sz="3200" dirty="0" smtClean="0">
                <a:solidFill>
                  <a:srgbClr val="FF0000"/>
                </a:solidFill>
                <a:effectLst>
                  <a:outerShdw blurRad="38100" dist="38100" dir="2700000" algn="tl">
                    <a:srgbClr val="000000">
                      <a:alpha val="43137"/>
                    </a:srgbClr>
                  </a:outerShdw>
                </a:effectLst>
                <a:cs typeface="Arial" panose="020B0604020202020204" pitchFamily="34" charset="0"/>
              </a:rPr>
              <a:t>(non-topological)</a:t>
            </a:r>
            <a:r>
              <a:rPr lang="en-US" sz="3200" i="1" baseline="30000" dirty="0" smtClean="0">
                <a:solidFill>
                  <a:srgbClr val="FF0000"/>
                </a:solidFill>
                <a:effectLst>
                  <a:outerShdw blurRad="38100" dist="38100" dir="2700000" algn="tl">
                    <a:srgbClr val="000000">
                      <a:alpha val="43137"/>
                    </a:srgbClr>
                  </a:outerShdw>
                </a:effectLst>
                <a:cs typeface="Arial" panose="020B0604020202020204" pitchFamily="34" charset="0"/>
              </a:rPr>
              <a:t>  </a:t>
            </a:r>
            <a:endParaRPr lang="en-US" sz="3200" dirty="0">
              <a:solidFill>
                <a:srgbClr val="FF0000"/>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6386815" y="1683203"/>
            <a:ext cx="4640413" cy="3786413"/>
          </a:xfrm>
          <a:prstGeom prst="rect">
            <a:avLst/>
          </a:prstGeom>
        </p:spPr>
      </p:pic>
      <p:sp>
        <p:nvSpPr>
          <p:cNvPr id="5" name="TextBox 4"/>
          <p:cNvSpPr txBox="1"/>
          <p:nvPr/>
        </p:nvSpPr>
        <p:spPr>
          <a:xfrm>
            <a:off x="8005688" y="908212"/>
            <a:ext cx="2155462" cy="369332"/>
          </a:xfrm>
          <a:prstGeom prst="rect">
            <a:avLst/>
          </a:prstGeom>
          <a:noFill/>
        </p:spPr>
        <p:txBody>
          <a:bodyPr wrap="none" rtlCol="0">
            <a:spAutoFit/>
          </a:bodyPr>
          <a:lstStyle/>
          <a:p>
            <a:r>
              <a:rPr lang="en-US" dirty="0" smtClean="0">
                <a:solidFill>
                  <a:srgbClr val="C00000"/>
                </a:solidFill>
                <a:latin typeface="Arial" panose="020B0604020202020204" pitchFamily="34" charset="0"/>
                <a:cs typeface="Arial" panose="020B0604020202020204" pitchFamily="34" charset="0"/>
              </a:rPr>
              <a:t>B.Y. Park et a 1991</a:t>
            </a:r>
            <a:endParaRPr lang="en-US" dirty="0">
              <a:solidFill>
                <a:srgbClr val="C0000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619125" y="4355646"/>
            <a:ext cx="5314950" cy="1876425"/>
          </a:xfrm>
          <a:prstGeom prst="rect">
            <a:avLst/>
          </a:prstGeom>
        </p:spPr>
      </p:pic>
      <p:pic>
        <p:nvPicPr>
          <p:cNvPr id="8" name="Picture 7"/>
          <p:cNvPicPr>
            <a:picLocks noChangeAspect="1"/>
          </p:cNvPicPr>
          <p:nvPr/>
        </p:nvPicPr>
        <p:blipFill>
          <a:blip r:embed="rId4"/>
          <a:stretch>
            <a:fillRect/>
          </a:stretch>
        </p:blipFill>
        <p:spPr>
          <a:xfrm>
            <a:off x="1219158" y="824260"/>
            <a:ext cx="2505075" cy="3371850"/>
          </a:xfrm>
          <a:prstGeom prst="rect">
            <a:avLst/>
          </a:prstGeom>
        </p:spPr>
      </p:pic>
      <p:sp>
        <p:nvSpPr>
          <p:cNvPr id="9" name="TextBox 8"/>
          <p:cNvSpPr txBox="1"/>
          <p:nvPr/>
        </p:nvSpPr>
        <p:spPr>
          <a:xfrm>
            <a:off x="6769652" y="5617028"/>
            <a:ext cx="3643818" cy="1015663"/>
          </a:xfrm>
          <a:prstGeom prst="rect">
            <a:avLst/>
          </a:prstGeom>
          <a:noFill/>
        </p:spPr>
        <p:txBody>
          <a:bodyPr wrap="none" rtlCol="0">
            <a:spAutoFit/>
          </a:bodyPr>
          <a:lstStyle/>
          <a:p>
            <a:r>
              <a:rPr lang="en-US" sz="2000" dirty="0">
                <a:solidFill>
                  <a:srgbClr val="0070C0"/>
                </a:solidFill>
              </a:rPr>
              <a:t>R</a:t>
            </a:r>
            <a:r>
              <a:rPr lang="en-US" sz="2000" dirty="0" smtClean="0">
                <a:solidFill>
                  <a:srgbClr val="0070C0"/>
                </a:solidFill>
              </a:rPr>
              <a:t>elated to “proton spin” (EMC)</a:t>
            </a:r>
          </a:p>
          <a:p>
            <a:r>
              <a:rPr lang="en-US" sz="2000" dirty="0" smtClean="0">
                <a:solidFill>
                  <a:srgbClr val="0070C0"/>
                </a:solidFill>
                <a:latin typeface="Symbol" panose="05050102010706020507" pitchFamily="18" charset="2"/>
              </a:rPr>
              <a:t>               </a:t>
            </a:r>
            <a:r>
              <a:rPr lang="en-US" sz="2000" dirty="0" err="1" smtClean="0">
                <a:solidFill>
                  <a:srgbClr val="0070C0"/>
                </a:solidFill>
                <a:latin typeface="Symbol" panose="05050102010706020507" pitchFamily="18" charset="2"/>
              </a:rPr>
              <a:t>D</a:t>
            </a:r>
            <a:r>
              <a:rPr lang="en-US" sz="2000" dirty="0" err="1" smtClean="0">
                <a:solidFill>
                  <a:srgbClr val="0070C0"/>
                </a:solidFill>
              </a:rPr>
              <a:t>m</a:t>
            </a:r>
            <a:r>
              <a:rPr lang="en-US" sz="2000" dirty="0" smtClean="0">
                <a:solidFill>
                  <a:srgbClr val="0070C0"/>
                </a:solidFill>
              </a:rPr>
              <a:t>=</a:t>
            </a:r>
            <a:r>
              <a:rPr lang="en-US" sz="2000" i="1" dirty="0" err="1" smtClean="0">
                <a:solidFill>
                  <a:srgbClr val="0070C0"/>
                </a:solidFill>
              </a:rPr>
              <a:t>m</a:t>
            </a:r>
            <a:r>
              <a:rPr lang="en-US" sz="2000" i="1" baseline="-25000" dirty="0" err="1" smtClean="0">
                <a:solidFill>
                  <a:srgbClr val="0070C0"/>
                </a:solidFill>
              </a:rPr>
              <a:t>N</a:t>
            </a:r>
            <a:r>
              <a:rPr lang="en-US" sz="2000" i="1" dirty="0" smtClean="0">
                <a:solidFill>
                  <a:srgbClr val="0070C0"/>
                </a:solidFill>
              </a:rPr>
              <a:t> – m</a:t>
            </a:r>
            <a:r>
              <a:rPr lang="en-US" sz="2000" i="1" baseline="-25000" dirty="0" smtClean="0">
                <a:solidFill>
                  <a:srgbClr val="0070C0"/>
                </a:solidFill>
              </a:rPr>
              <a:t>0</a:t>
            </a:r>
            <a:r>
              <a:rPr lang="en-US" sz="2000" i="1" dirty="0" smtClean="0">
                <a:solidFill>
                  <a:srgbClr val="0070C0"/>
                </a:solidFill>
              </a:rPr>
              <a:t> </a:t>
            </a:r>
            <a:r>
              <a:rPr lang="en-US" sz="2000" i="1" dirty="0" smtClean="0">
                <a:solidFill>
                  <a:srgbClr val="0070C0"/>
                </a:solidFill>
                <a:sym typeface="Symbol" panose="05050102010706020507" pitchFamily="18" charset="2"/>
              </a:rPr>
              <a:t> 0.3m</a:t>
            </a:r>
            <a:r>
              <a:rPr lang="en-US" sz="2000" i="1" baseline="-25000" dirty="0" smtClean="0">
                <a:solidFill>
                  <a:srgbClr val="0070C0"/>
                </a:solidFill>
                <a:sym typeface="Symbol" panose="05050102010706020507" pitchFamily="18" charset="2"/>
              </a:rPr>
              <a:t>N </a:t>
            </a:r>
            <a:r>
              <a:rPr lang="en-US" sz="2000" i="1" dirty="0" smtClean="0">
                <a:solidFill>
                  <a:srgbClr val="0070C0"/>
                </a:solidFill>
                <a:sym typeface="Symbol" panose="05050102010706020507" pitchFamily="18" charset="2"/>
              </a:rPr>
              <a:t>?</a:t>
            </a:r>
            <a:endParaRPr lang="en-US" sz="2000" dirty="0" smtClean="0">
              <a:solidFill>
                <a:srgbClr val="0070C0"/>
              </a:solidFill>
              <a:latin typeface="Symbol" panose="05050102010706020507" pitchFamily="18" charset="2"/>
            </a:endParaRPr>
          </a:p>
          <a:p>
            <a:endParaRPr lang="en-US" sz="2000" dirty="0">
              <a:solidFill>
                <a:srgbClr val="0070C0"/>
              </a:solidFill>
            </a:endParaRPr>
          </a:p>
        </p:txBody>
      </p:sp>
    </p:spTree>
    <p:extLst>
      <p:ext uri="{BB962C8B-B14F-4D97-AF65-F5344CB8AC3E}">
        <p14:creationId xmlns:p14="http://schemas.microsoft.com/office/powerpoint/2010/main" val="407522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smtClean="0">
                <a:solidFill>
                  <a:srgbClr val="FF0000"/>
                </a:solidFill>
                <a:latin typeface="Arial" panose="020B0604020202020204" pitchFamily="34" charset="0"/>
                <a:cs typeface="Arial" panose="020B0604020202020204" pitchFamily="34" charset="0"/>
              </a:rPr>
              <a:t>                </a:t>
            </a:r>
            <a:r>
              <a:rPr lang="en-US" sz="4000" dirty="0" smtClean="0">
                <a:solidFill>
                  <a:srgbClr val="FF0000"/>
                </a:solidFill>
                <a:effectLst>
                  <a:outerShdw blurRad="38100" dist="38100" dir="2700000" algn="tl">
                    <a:srgbClr val="000000">
                      <a:alpha val="43137"/>
                    </a:srgbClr>
                  </a:outerShdw>
                </a:effectLst>
                <a:latin typeface="+mn-lt"/>
                <a:cs typeface="Arial" panose="020B0604020202020204" pitchFamily="34" charset="0"/>
              </a:rPr>
              <a:t>Effective Field Theory (EFT)</a:t>
            </a:r>
            <a:endParaRPr lang="en-US" sz="4000" dirty="0">
              <a:solidFill>
                <a:srgbClr val="FF0000"/>
              </a:solidFill>
              <a:effectLst>
                <a:outerShdw blurRad="38100" dist="38100" dir="2700000" algn="tl">
                  <a:srgbClr val="000000">
                    <a:alpha val="43137"/>
                  </a:srgbClr>
                </a:outerShdw>
              </a:effectLst>
              <a:latin typeface="+mn-lt"/>
              <a:cs typeface="Arial" panose="020B0604020202020204" pitchFamily="34" charset="0"/>
            </a:endParaRPr>
          </a:p>
        </p:txBody>
      </p:sp>
      <p:sp>
        <p:nvSpPr>
          <p:cNvPr id="4" name="Content Placeholder 3"/>
          <p:cNvSpPr>
            <a:spLocks noGrp="1"/>
          </p:cNvSpPr>
          <p:nvPr>
            <p:ph sz="half" idx="1"/>
          </p:nvPr>
        </p:nvSpPr>
        <p:spPr>
          <a:xfrm>
            <a:off x="838200" y="1825625"/>
            <a:ext cx="5181600" cy="4351338"/>
          </a:xfrm>
        </p:spPr>
        <p:txBody>
          <a:bodyPr/>
          <a:lstStyle/>
          <a:p>
            <a:pPr marL="0" indent="0">
              <a:buNone/>
            </a:pPr>
            <a:r>
              <a:rPr lang="en-US" dirty="0" smtClean="0"/>
              <a:t>         </a:t>
            </a:r>
          </a:p>
          <a:p>
            <a:pPr marL="0" indent="0">
              <a:buNone/>
            </a:pPr>
            <a:endParaRPr lang="en-US" dirty="0" smtClean="0">
              <a:solidFill>
                <a:srgbClr val="0070C0"/>
              </a:solidFill>
            </a:endParaRPr>
          </a:p>
          <a:p>
            <a:pPr>
              <a:buFont typeface="Wingdings" panose="05000000000000000000" pitchFamily="2" charset="2"/>
              <a:buChar char="Ø"/>
            </a:pPr>
            <a:r>
              <a:rPr lang="en-US" dirty="0"/>
              <a:t> </a:t>
            </a:r>
            <a:r>
              <a:rPr lang="en-US" dirty="0" smtClean="0"/>
              <a:t>N: </a:t>
            </a:r>
            <a:r>
              <a:rPr lang="en-US" sz="2400" dirty="0" smtClean="0">
                <a:latin typeface="Arial" panose="020B0604020202020204" pitchFamily="34" charset="0"/>
                <a:cs typeface="Arial" panose="020B0604020202020204" pitchFamily="34" charset="0"/>
              </a:rPr>
              <a:t>proton, neutron, </a:t>
            </a:r>
            <a:r>
              <a:rPr lang="en-US" sz="2400" dirty="0" smtClean="0">
                <a:latin typeface="Symbol" panose="05050102010706020507" pitchFamily="18" charset="2"/>
                <a:cs typeface="Arial" panose="020B0604020202020204" pitchFamily="34" charset="0"/>
              </a:rPr>
              <a:t>D</a:t>
            </a:r>
            <a:endParaRPr lang="en-US"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t> </a:t>
            </a:r>
            <a:r>
              <a:rPr lang="en-US" dirty="0" smtClean="0">
                <a:latin typeface="Symbol" panose="05050102010706020507" pitchFamily="18" charset="2"/>
              </a:rPr>
              <a:t>p</a:t>
            </a:r>
            <a:r>
              <a:rPr lang="en-US"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pions</a:t>
            </a:r>
            <a:r>
              <a:rPr lang="en-US" sz="2400" dirty="0" smtClean="0">
                <a:latin typeface="Arial" panose="020B0604020202020204" pitchFamily="34" charset="0"/>
                <a:cs typeface="Arial" panose="020B0604020202020204" pitchFamily="34" charset="0"/>
              </a:rPr>
              <a:t>, kaons (</a:t>
            </a:r>
            <a:r>
              <a:rPr lang="en-US" sz="2400" dirty="0" smtClean="0">
                <a:latin typeface="Symbol" panose="05050102010706020507" pitchFamily="18" charset="2"/>
                <a:cs typeface="Arial" panose="020B0604020202020204" pitchFamily="34" charset="0"/>
              </a:rPr>
              <a:t>h</a:t>
            </a:r>
            <a:r>
              <a:rPr lang="en-US" sz="2400" dirty="0" smtClean="0">
                <a:latin typeface="Arial" panose="020B0604020202020204" pitchFamily="34" charset="0"/>
                <a:cs typeface="Arial" panose="020B0604020202020204" pitchFamily="34" charset="0"/>
              </a:rPr>
              <a:t>’,  U</a:t>
            </a:r>
            <a:r>
              <a:rPr lang="en-US" sz="2400" baseline="-25000" dirty="0" smtClean="0">
                <a:latin typeface="Arial" panose="020B0604020202020204" pitchFamily="34" charset="0"/>
                <a:cs typeface="Arial" panose="020B0604020202020204" pitchFamily="34" charset="0"/>
              </a:rPr>
              <a:t>A</a:t>
            </a:r>
            <a:r>
              <a:rPr lang="en-US" sz="2400" dirty="0" smtClean="0">
                <a:latin typeface="Arial" panose="020B0604020202020204" pitchFamily="34" charset="0"/>
                <a:cs typeface="Arial" panose="020B0604020202020204" pitchFamily="34" charset="0"/>
              </a:rPr>
              <a:t> (1))</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V: </a:t>
            </a:r>
            <a:r>
              <a:rPr lang="en-US" sz="2000" dirty="0" smtClean="0">
                <a:latin typeface="Symbol" panose="05050102010706020507" pitchFamily="18" charset="2"/>
                <a:cs typeface="Arial" panose="020B0604020202020204" pitchFamily="34" charset="0"/>
              </a:rPr>
              <a:t>r, r</a:t>
            </a:r>
            <a:r>
              <a:rPr lang="en-US" sz="2000" dirty="0" smtClean="0">
                <a:latin typeface="Arial" panose="020B0604020202020204" pitchFamily="34" charset="0"/>
                <a:cs typeface="Arial" panose="020B0604020202020204" pitchFamily="34" charset="0"/>
              </a:rPr>
              <a:t>’</a:t>
            </a:r>
            <a:r>
              <a:rPr lang="en-US" sz="2000" dirty="0" smtClean="0">
                <a:latin typeface="Symbol" panose="05050102010706020507" pitchFamily="18" charset="2"/>
                <a:cs typeface="Arial" panose="020B0604020202020204" pitchFamily="34" charset="0"/>
              </a:rPr>
              <a:t>,..., w, w</a:t>
            </a:r>
            <a:r>
              <a:rPr lang="en-US" sz="2000" dirty="0" smtClean="0">
                <a:latin typeface="Arial" panose="020B0604020202020204" pitchFamily="34" charset="0"/>
                <a:cs typeface="Arial" panose="020B0604020202020204" pitchFamily="34" charset="0"/>
              </a:rPr>
              <a:t>’</a:t>
            </a:r>
            <a:r>
              <a:rPr lang="en-US" sz="2000" dirty="0" smtClean="0">
                <a:latin typeface="Symbol" panose="05050102010706020507" pitchFamily="18" charset="2"/>
                <a:cs typeface="Arial" panose="020B0604020202020204" pitchFamily="34" charset="0"/>
              </a:rPr>
              <a:t>, </a:t>
            </a:r>
            <a:r>
              <a:rPr lang="en-US"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sym typeface="Symbol" panose="05050102010706020507" pitchFamily="18" charset="2"/>
              </a:rPr>
              <a:t>  tower HLS</a:t>
            </a:r>
          </a:p>
          <a:p>
            <a:pPr>
              <a:buFont typeface="Wingdings" panose="05000000000000000000" pitchFamily="2" charset="2"/>
              <a:buChar char="Ø"/>
            </a:pPr>
            <a:r>
              <a:rPr lang="en-US" dirty="0">
                <a:latin typeface="Arial" panose="020B0604020202020204" pitchFamily="34" charset="0"/>
                <a:cs typeface="Arial" panose="020B0604020202020204" pitchFamily="34" charset="0"/>
                <a:sym typeface="Symbol" panose="05050102010706020507" pitchFamily="18" charset="2"/>
              </a:rPr>
              <a:t> </a:t>
            </a:r>
            <a:r>
              <a:rPr lang="en-US" dirty="0" smtClean="0">
                <a:latin typeface="Arial" panose="020B0604020202020204" pitchFamily="34" charset="0"/>
                <a:cs typeface="Arial" panose="020B0604020202020204" pitchFamily="34" charset="0"/>
                <a:sym typeface="Symbol" panose="05050102010706020507" pitchFamily="18" charset="2"/>
              </a:rPr>
              <a:t>s</a:t>
            </a:r>
            <a:r>
              <a:rPr lang="en-US" dirty="0" smtClean="0">
                <a:latin typeface="Symbol" panose="05050102010706020507" pitchFamily="18" charset="2"/>
                <a:cs typeface="Arial" panose="020B0604020202020204" pitchFamily="34" charset="0"/>
                <a:sym typeface="Symbol" panose="05050102010706020507" pitchFamily="18" charset="2"/>
              </a:rPr>
              <a:t>:  s </a:t>
            </a:r>
            <a:r>
              <a:rPr lang="en-US" sz="2400" dirty="0" smtClean="0">
                <a:latin typeface="Arial" panose="020B0604020202020204" pitchFamily="34" charset="0"/>
                <a:cs typeface="Arial" panose="020B0604020202020204" pitchFamily="34" charset="0"/>
                <a:sym typeface="Symbol" panose="05050102010706020507" pitchFamily="18" charset="2"/>
              </a:rPr>
              <a:t>(</a:t>
            </a:r>
            <a:r>
              <a:rPr lang="en-US" sz="2400" dirty="0" err="1" smtClean="0">
                <a:latin typeface="Arial" panose="020B0604020202020204" pitchFamily="34" charset="0"/>
                <a:cs typeface="Arial" panose="020B0604020202020204" pitchFamily="34" charset="0"/>
                <a:sym typeface="Symbol" panose="05050102010706020507" pitchFamily="18" charset="2"/>
              </a:rPr>
              <a:t>dilaton</a:t>
            </a:r>
            <a:r>
              <a:rPr lang="en-US" sz="2400" dirty="0" smtClean="0">
                <a:latin typeface="Arial" panose="020B0604020202020204" pitchFamily="34" charset="0"/>
                <a:cs typeface="Arial" panose="020B0604020202020204" pitchFamily="34" charset="0"/>
                <a:sym typeface="Symbol" panose="05050102010706020507" pitchFamily="18" charset="2"/>
              </a:rPr>
              <a:t>)</a:t>
            </a:r>
            <a:r>
              <a:rPr lang="en-US" dirty="0" smtClean="0">
                <a:latin typeface="Arial" panose="020B0604020202020204" pitchFamily="34" charset="0"/>
                <a:cs typeface="Arial" panose="020B0604020202020204" pitchFamily="34" charset="0"/>
                <a:sym typeface="Symbol" panose="05050102010706020507" pitchFamily="18" charset="2"/>
              </a:rPr>
              <a:t> </a:t>
            </a:r>
            <a:r>
              <a:rPr lang="en-US" sz="2400" dirty="0" smtClean="0">
                <a:latin typeface="Arial" panose="020B0604020202020204" pitchFamily="34" charset="0"/>
                <a:cs typeface="Arial" panose="020B0604020202020204" pitchFamily="34" charset="0"/>
                <a:sym typeface="Symbol" panose="05050102010706020507" pitchFamily="18" charset="2"/>
              </a:rPr>
              <a:t> ln</a:t>
            </a:r>
            <a:r>
              <a:rPr lang="en-US" dirty="0" smtClean="0">
                <a:latin typeface="Arial" panose="020B0604020202020204" pitchFamily="34" charset="0"/>
                <a:cs typeface="Arial" panose="020B0604020202020204" pitchFamily="34" charset="0"/>
                <a:sym typeface="Symbol" panose="05050102010706020507" pitchFamily="18" charset="2"/>
              </a:rPr>
              <a:t>(</a:t>
            </a:r>
            <a:r>
              <a:rPr lang="en-US" dirty="0" smtClean="0">
                <a:latin typeface="Symbol" panose="05050102010706020507" pitchFamily="18" charset="2"/>
                <a:cs typeface="Arial" panose="020B0604020202020204" pitchFamily="34" charset="0"/>
                <a:sym typeface="Symbol" panose="05050102010706020507" pitchFamily="18" charset="2"/>
              </a:rPr>
              <a:t>c</a:t>
            </a:r>
            <a:r>
              <a:rPr lang="en-US" dirty="0" smtClean="0">
                <a:latin typeface="Arial" panose="020B0604020202020204" pitchFamily="34" charset="0"/>
                <a:cs typeface="Arial" panose="020B0604020202020204" pitchFamily="34" charset="0"/>
                <a:sym typeface="Symbol" panose="05050102010706020507" pitchFamily="18" charset="2"/>
              </a:rPr>
              <a:t>/f)</a:t>
            </a:r>
            <a:r>
              <a:rPr lang="en-US" dirty="0" smtClean="0">
                <a:latin typeface="Symbol" panose="05050102010706020507" pitchFamily="18" charset="2"/>
                <a:cs typeface="Arial" panose="020B0604020202020204" pitchFamily="34" charset="0"/>
                <a:sym typeface="Symbol" panose="05050102010706020507" pitchFamily="18" charset="2"/>
              </a:rPr>
              <a:t>  </a:t>
            </a:r>
            <a:endParaRPr lang="en-US" dirty="0" smtClean="0"/>
          </a:p>
          <a:p>
            <a:pPr marL="0" indent="0">
              <a:buNone/>
            </a:pPr>
            <a:r>
              <a:rPr lang="en-US" dirty="0"/>
              <a:t> </a:t>
            </a:r>
            <a:r>
              <a:rPr lang="en-US" dirty="0" smtClean="0"/>
              <a:t>      </a:t>
            </a:r>
            <a:endParaRPr lang="en-US" dirty="0"/>
          </a:p>
        </p:txBody>
      </p:sp>
      <p:sp>
        <p:nvSpPr>
          <p:cNvPr id="5" name="Content Placeholder 4"/>
          <p:cNvSpPr>
            <a:spLocks noGrp="1"/>
          </p:cNvSpPr>
          <p:nvPr>
            <p:ph sz="half" idx="2"/>
          </p:nvPr>
        </p:nvSpPr>
        <p:spPr>
          <a:xfrm>
            <a:off x="6267473" y="2348140"/>
            <a:ext cx="5388429" cy="4351338"/>
          </a:xfrm>
        </p:spPr>
        <p:txBody>
          <a:bodyPr/>
          <a:lstStyle/>
          <a:p>
            <a:pPr marL="0" indent="0">
              <a:buNone/>
            </a:pPr>
            <a:endParaRPr lang="en-US" dirty="0">
              <a:solidFill>
                <a:srgbClr val="0070C0"/>
              </a:solidFill>
              <a:latin typeface="Symbol" panose="05050102010706020507" pitchFamily="18" charset="2"/>
            </a:endParaRPr>
          </a:p>
          <a:p>
            <a:pPr>
              <a:buFont typeface="Wingdings" panose="05000000000000000000" pitchFamily="2" charset="2"/>
              <a:buChar char="Ø"/>
            </a:pPr>
            <a:r>
              <a:rPr lang="en-US" dirty="0" smtClean="0">
                <a:solidFill>
                  <a:srgbClr val="0070C0"/>
                </a:solidFill>
                <a:latin typeface="Symbol" panose="05050102010706020507" pitchFamily="18" charset="2"/>
                <a:cs typeface="Arial" panose="020B0604020202020204" pitchFamily="34" charset="0"/>
              </a:rPr>
              <a:t> </a:t>
            </a:r>
            <a:r>
              <a:rPr lang="en-US" dirty="0" err="1" smtClean="0">
                <a:solidFill>
                  <a:srgbClr val="0070C0"/>
                </a:solidFill>
                <a:latin typeface="Symbol" panose="05050102010706020507" pitchFamily="18" charset="2"/>
                <a:cs typeface="Arial" panose="020B0604020202020204" pitchFamily="34" charset="0"/>
              </a:rPr>
              <a:t>L</a:t>
            </a:r>
            <a:r>
              <a:rPr lang="en-US" baseline="-25000" dirty="0" err="1" smtClean="0">
                <a:solidFill>
                  <a:srgbClr val="0070C0"/>
                </a:solidFill>
                <a:cs typeface="Arial" panose="020B0604020202020204" pitchFamily="34" charset="0"/>
              </a:rPr>
              <a:t>chiral</a:t>
            </a:r>
            <a:r>
              <a:rPr lang="en-US" dirty="0" smtClean="0">
                <a:solidFill>
                  <a:srgbClr val="0070C0"/>
                </a:solidFill>
                <a:cs typeface="Arial" panose="020B0604020202020204" pitchFamily="34" charset="0"/>
              </a:rPr>
              <a:t>: </a:t>
            </a:r>
            <a:r>
              <a:rPr lang="en-US" sz="2400" dirty="0" smtClean="0">
                <a:solidFill>
                  <a:srgbClr val="0070C0"/>
                </a:solidFill>
                <a:cs typeface="Arial" panose="020B0604020202020204" pitchFamily="34" charset="0"/>
              </a:rPr>
              <a:t>match EFT &amp; QCD </a:t>
            </a:r>
            <a:r>
              <a:rPr lang="en-US" sz="2400" dirty="0" smtClean="0">
                <a:solidFill>
                  <a:srgbClr val="0070C0"/>
                </a:solidFill>
                <a:cs typeface="Arial" panose="020B0604020202020204" pitchFamily="34" charset="0"/>
                <a:sym typeface="Symbol" panose="05050102010706020507" pitchFamily="18" charset="2"/>
              </a:rPr>
              <a:t> 1GeV</a:t>
            </a:r>
            <a:r>
              <a:rPr lang="en-US" sz="2400" dirty="0" smtClean="0">
                <a:solidFill>
                  <a:srgbClr val="0070C0"/>
                </a:solidFill>
                <a:cs typeface="Arial" panose="020B0604020202020204" pitchFamily="34" charset="0"/>
              </a:rPr>
              <a:t> </a:t>
            </a:r>
          </a:p>
          <a:p>
            <a:pPr>
              <a:buFont typeface="Wingdings" panose="05000000000000000000" pitchFamily="2" charset="2"/>
              <a:buChar char="Ø"/>
            </a:pPr>
            <a:r>
              <a:rPr lang="en-US" dirty="0">
                <a:solidFill>
                  <a:srgbClr val="0070C0"/>
                </a:solidFill>
                <a:cs typeface="Arial" panose="020B0604020202020204" pitchFamily="34" charset="0"/>
              </a:rPr>
              <a:t> </a:t>
            </a:r>
            <a:r>
              <a:rPr lang="en-US" dirty="0" err="1" smtClean="0">
                <a:solidFill>
                  <a:srgbClr val="0070C0"/>
                </a:solidFill>
                <a:latin typeface="Symbol" panose="05050102010706020507" pitchFamily="18" charset="2"/>
                <a:cs typeface="Arial" panose="020B0604020202020204" pitchFamily="34" charset="0"/>
              </a:rPr>
              <a:t>L</a:t>
            </a:r>
            <a:r>
              <a:rPr lang="en-US" baseline="-25000" dirty="0" err="1" smtClean="0">
                <a:solidFill>
                  <a:srgbClr val="0070C0"/>
                </a:solidFill>
                <a:cs typeface="Arial" panose="020B0604020202020204" pitchFamily="34" charset="0"/>
              </a:rPr>
              <a:t>eff</a:t>
            </a:r>
            <a:r>
              <a:rPr lang="en-US" dirty="0" smtClean="0">
                <a:solidFill>
                  <a:srgbClr val="0070C0"/>
                </a:solidFill>
                <a:cs typeface="Arial" panose="020B0604020202020204" pitchFamily="34" charset="0"/>
              </a:rPr>
              <a:t> : </a:t>
            </a:r>
            <a:r>
              <a:rPr lang="en-US" sz="2400" dirty="0" smtClean="0">
                <a:solidFill>
                  <a:srgbClr val="0070C0"/>
                </a:solidFill>
                <a:cs typeface="Arial" panose="020B0604020202020204" pitchFamily="34" charset="0"/>
                <a:sym typeface="Symbol" panose="05050102010706020507" pitchFamily="18" charset="2"/>
              </a:rPr>
              <a:t> </a:t>
            </a:r>
            <a:r>
              <a:rPr lang="en-US" sz="2400" i="1" dirty="0" err="1" smtClean="0">
                <a:solidFill>
                  <a:srgbClr val="0070C0"/>
                </a:solidFill>
                <a:cs typeface="Arial" panose="020B0604020202020204" pitchFamily="34" charset="0"/>
                <a:sym typeface="Symbol" panose="05050102010706020507" pitchFamily="18" charset="2"/>
              </a:rPr>
              <a:t>m</a:t>
            </a:r>
            <a:r>
              <a:rPr lang="en-US" sz="2400" i="1" baseline="-25000" dirty="0" err="1" smtClean="0">
                <a:solidFill>
                  <a:srgbClr val="0070C0"/>
                </a:solidFill>
                <a:cs typeface="Arial" panose="020B0604020202020204" pitchFamily="34" charset="0"/>
                <a:sym typeface="Symbol" panose="05050102010706020507" pitchFamily="18" charset="2"/>
              </a:rPr>
              <a:t>V,</a:t>
            </a:r>
            <a:r>
              <a:rPr lang="en-US" sz="2400" i="1" baseline="-25000" dirty="0" err="1" smtClean="0">
                <a:solidFill>
                  <a:srgbClr val="0070C0"/>
                </a:solidFill>
                <a:latin typeface="Symbol" panose="05050102010706020507" pitchFamily="18" charset="2"/>
                <a:cs typeface="Arial" panose="020B0604020202020204" pitchFamily="34" charset="0"/>
                <a:sym typeface="Symbol" panose="05050102010706020507" pitchFamily="18" charset="2"/>
              </a:rPr>
              <a:t>s</a:t>
            </a:r>
            <a:r>
              <a:rPr lang="en-US" sz="2400" i="1" dirty="0">
                <a:solidFill>
                  <a:srgbClr val="0070C0"/>
                </a:solidFill>
                <a:cs typeface="Arial" panose="020B0604020202020204" pitchFamily="34" charset="0"/>
                <a:sym typeface="Symbol" panose="05050102010706020507" pitchFamily="18" charset="2"/>
              </a:rPr>
              <a:t> </a:t>
            </a:r>
            <a:r>
              <a:rPr lang="en-US" sz="2400" i="1" dirty="0" smtClean="0">
                <a:solidFill>
                  <a:srgbClr val="0070C0"/>
                </a:solidFill>
                <a:cs typeface="Arial" panose="020B0604020202020204" pitchFamily="34" charset="0"/>
                <a:sym typeface="Symbol" panose="05050102010706020507" pitchFamily="18" charset="2"/>
              </a:rPr>
              <a:t> </a:t>
            </a:r>
            <a:r>
              <a:rPr lang="en-US" sz="2400" dirty="0" smtClean="0">
                <a:solidFill>
                  <a:srgbClr val="0070C0"/>
                </a:solidFill>
                <a:cs typeface="Arial" panose="020B0604020202020204" pitchFamily="34" charset="0"/>
                <a:sym typeface="Symbol" panose="05050102010706020507" pitchFamily="18" charset="2"/>
              </a:rPr>
              <a:t>700 MeV</a:t>
            </a:r>
            <a:endParaRPr lang="en-US" sz="2400" i="1" dirty="0" smtClean="0">
              <a:solidFill>
                <a:srgbClr val="0070C0"/>
              </a:solidFill>
              <a:cs typeface="Arial" panose="020B0604020202020204" pitchFamily="34" charset="0"/>
              <a:sym typeface="Symbol" panose="05050102010706020507" pitchFamily="18" charset="2"/>
            </a:endParaRPr>
          </a:p>
          <a:p>
            <a:pPr>
              <a:buFont typeface="Wingdings" panose="05000000000000000000" pitchFamily="2" charset="2"/>
              <a:buChar char="Ø"/>
            </a:pPr>
            <a:r>
              <a:rPr lang="en-US" i="1" dirty="0">
                <a:solidFill>
                  <a:srgbClr val="0070C0"/>
                </a:solidFill>
                <a:cs typeface="Arial" panose="020B0604020202020204" pitchFamily="34" charset="0"/>
                <a:sym typeface="Symbol" panose="05050102010706020507" pitchFamily="18" charset="2"/>
              </a:rPr>
              <a:t> </a:t>
            </a:r>
            <a:r>
              <a:rPr lang="en-US" dirty="0" err="1" smtClean="0">
                <a:solidFill>
                  <a:srgbClr val="0070C0"/>
                </a:solidFill>
                <a:latin typeface="Symbol" panose="05050102010706020507" pitchFamily="18" charset="2"/>
                <a:cs typeface="Arial" panose="020B0604020202020204" pitchFamily="34" charset="0"/>
                <a:sym typeface="Symbol" panose="05050102010706020507" pitchFamily="18" charset="2"/>
              </a:rPr>
              <a:t>L</a:t>
            </a:r>
            <a:r>
              <a:rPr lang="en-US" baseline="-25000" dirty="0" err="1" smtClean="0">
                <a:solidFill>
                  <a:srgbClr val="0070C0"/>
                </a:solidFill>
                <a:cs typeface="Arial" panose="020B0604020202020204" pitchFamily="34" charset="0"/>
                <a:sym typeface="Symbol" panose="05050102010706020507" pitchFamily="18" charset="2"/>
              </a:rPr>
              <a:t>data</a:t>
            </a:r>
            <a:r>
              <a:rPr lang="en-US" dirty="0" smtClean="0">
                <a:solidFill>
                  <a:srgbClr val="0070C0"/>
                </a:solidFill>
                <a:cs typeface="Arial" panose="020B0604020202020204" pitchFamily="34" charset="0"/>
                <a:sym typeface="Symbol" panose="05050102010706020507" pitchFamily="18" charset="2"/>
              </a:rPr>
              <a:t>: </a:t>
            </a:r>
            <a:r>
              <a:rPr lang="en-US" sz="2400" dirty="0" smtClean="0">
                <a:solidFill>
                  <a:srgbClr val="0070C0"/>
                </a:solidFill>
                <a:cs typeface="Arial" panose="020B0604020202020204" pitchFamily="34" charset="0"/>
                <a:sym typeface="Symbol" panose="05050102010706020507" pitchFamily="18" charset="2"/>
              </a:rPr>
              <a:t> (400-500) MeV</a:t>
            </a:r>
          </a:p>
          <a:p>
            <a:pPr>
              <a:buFont typeface="Wingdings" panose="05000000000000000000" pitchFamily="2" charset="2"/>
              <a:buChar char="Ø"/>
            </a:pPr>
            <a:r>
              <a:rPr lang="en-US" dirty="0" smtClean="0">
                <a:solidFill>
                  <a:srgbClr val="0070C0"/>
                </a:solidFill>
                <a:cs typeface="Arial" panose="020B0604020202020204" pitchFamily="34" charset="0"/>
                <a:sym typeface="Symbol" panose="05050102010706020507" pitchFamily="18" charset="2"/>
              </a:rPr>
              <a:t>  </a:t>
            </a:r>
            <a:r>
              <a:rPr lang="en-US" sz="2400" dirty="0" err="1" smtClean="0">
                <a:solidFill>
                  <a:srgbClr val="0070C0"/>
                </a:solidFill>
                <a:cs typeface="Arial" panose="020B0604020202020204" pitchFamily="34" charset="0"/>
                <a:sym typeface="Symbol" panose="05050102010706020507" pitchFamily="18" charset="2"/>
              </a:rPr>
              <a:t>k</a:t>
            </a:r>
            <a:r>
              <a:rPr lang="en-US" sz="2400" baseline="-25000" dirty="0" err="1" smtClean="0">
                <a:solidFill>
                  <a:srgbClr val="0070C0"/>
                </a:solidFill>
                <a:cs typeface="Arial" panose="020B0604020202020204" pitchFamily="34" charset="0"/>
                <a:sym typeface="Symbol" panose="05050102010706020507" pitchFamily="18" charset="2"/>
              </a:rPr>
              <a:t>F</a:t>
            </a:r>
            <a:r>
              <a:rPr lang="en-US" sz="2400" dirty="0" smtClean="0">
                <a:solidFill>
                  <a:srgbClr val="0070C0"/>
                </a:solidFill>
                <a:cs typeface="Arial" panose="020B0604020202020204" pitchFamily="34" charset="0"/>
                <a:sym typeface="Symbol" panose="05050102010706020507" pitchFamily="18" charset="2"/>
              </a:rPr>
              <a:t> : Fermi momentum or density</a:t>
            </a:r>
            <a:endParaRPr lang="en-US" dirty="0">
              <a:cs typeface="Arial" panose="020B0604020202020204" pitchFamily="34" charset="0"/>
            </a:endParaRPr>
          </a:p>
        </p:txBody>
      </p:sp>
      <p:sp>
        <p:nvSpPr>
          <p:cNvPr id="7" name="TextBox 6"/>
          <p:cNvSpPr txBox="1"/>
          <p:nvPr/>
        </p:nvSpPr>
        <p:spPr>
          <a:xfrm>
            <a:off x="3298371" y="5083628"/>
            <a:ext cx="3151184" cy="400110"/>
          </a:xfrm>
          <a:prstGeom prst="rect">
            <a:avLst/>
          </a:prstGeom>
          <a:noFill/>
        </p:spPr>
        <p:txBody>
          <a:bodyPr wrap="none" rtlCol="0">
            <a:spAutoFit/>
          </a:bodyPr>
          <a:lstStyle/>
          <a:p>
            <a:r>
              <a:rPr lang="en-US" sz="2000" dirty="0" smtClean="0">
                <a:latin typeface="Symbol" panose="05050102010706020507" pitchFamily="18" charset="2"/>
              </a:rPr>
              <a:t>c: </a:t>
            </a:r>
            <a:r>
              <a:rPr lang="en-US" sz="2000" dirty="0" smtClean="0"/>
              <a:t>“conformal compensator”</a:t>
            </a:r>
            <a:endParaRPr lang="en-US" sz="2000" dirty="0">
              <a:latin typeface="Symbol" panose="05050102010706020507" pitchFamily="18" charset="2"/>
            </a:endParaRPr>
          </a:p>
        </p:txBody>
      </p:sp>
      <p:cxnSp>
        <p:nvCxnSpPr>
          <p:cNvPr id="9" name="Straight Arrow Connector 8"/>
          <p:cNvCxnSpPr/>
          <p:nvPr/>
        </p:nvCxnSpPr>
        <p:spPr>
          <a:xfrm flipV="1">
            <a:off x="3701143" y="4876800"/>
            <a:ext cx="261257" cy="2068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045029" y="2002970"/>
            <a:ext cx="3870098" cy="461665"/>
          </a:xfrm>
          <a:prstGeom prst="rect">
            <a:avLst/>
          </a:prstGeom>
          <a:solidFill>
            <a:schemeClr val="accent4">
              <a:lumMod val="20000"/>
              <a:lumOff val="80000"/>
            </a:schemeClr>
          </a:solidFill>
        </p:spPr>
        <p:txBody>
          <a:bodyPr wrap="none" rtlCol="0">
            <a:spAutoFit/>
          </a:bodyPr>
          <a:lstStyle/>
          <a:p>
            <a:r>
              <a:rPr lang="en-US" sz="2400" dirty="0" smtClean="0"/>
              <a:t>Relevant Degrees of Freedom</a:t>
            </a:r>
            <a:endParaRPr lang="en-US" sz="2400" dirty="0"/>
          </a:p>
        </p:txBody>
      </p:sp>
      <p:sp>
        <p:nvSpPr>
          <p:cNvPr id="6" name="TextBox 5"/>
          <p:cNvSpPr txBox="1"/>
          <p:nvPr/>
        </p:nvSpPr>
        <p:spPr>
          <a:xfrm>
            <a:off x="7141029" y="2024742"/>
            <a:ext cx="2835776" cy="461665"/>
          </a:xfrm>
          <a:prstGeom prst="rect">
            <a:avLst/>
          </a:prstGeom>
          <a:solidFill>
            <a:schemeClr val="accent4">
              <a:lumMod val="20000"/>
              <a:lumOff val="80000"/>
            </a:schemeClr>
          </a:solidFill>
        </p:spPr>
        <p:txBody>
          <a:bodyPr wrap="none" rtlCol="0">
            <a:spAutoFit/>
          </a:bodyPr>
          <a:lstStyle/>
          <a:p>
            <a:r>
              <a:rPr lang="en-US" sz="2400" dirty="0" smtClean="0"/>
              <a:t>Length/Energy Scales</a:t>
            </a:r>
            <a:endParaRPr lang="en-US" sz="2400" dirty="0"/>
          </a:p>
        </p:txBody>
      </p:sp>
      <p:sp>
        <p:nvSpPr>
          <p:cNvPr id="8" name="TextBox 7"/>
          <p:cNvSpPr txBox="1"/>
          <p:nvPr/>
        </p:nvSpPr>
        <p:spPr>
          <a:xfrm>
            <a:off x="2861703" y="5870109"/>
            <a:ext cx="4268797" cy="523220"/>
          </a:xfrm>
          <a:prstGeom prst="rect">
            <a:avLst/>
          </a:prstGeom>
          <a:noFill/>
        </p:spPr>
        <p:txBody>
          <a:bodyPr wrap="none" rtlCol="0">
            <a:spAutoFit/>
          </a:bodyPr>
          <a:lstStyle/>
          <a:p>
            <a:r>
              <a:rPr lang="en-US" sz="2800" dirty="0" smtClean="0">
                <a:solidFill>
                  <a:srgbClr val="FF0000"/>
                </a:solidFill>
                <a:sym typeface="Symbol" panose="05050102010706020507" pitchFamily="18" charset="2"/>
              </a:rPr>
              <a:t> EFT </a:t>
            </a:r>
            <a:r>
              <a:rPr lang="en-US" sz="2800" dirty="0" err="1" smtClean="0">
                <a:solidFill>
                  <a:srgbClr val="FF0000"/>
                </a:solidFill>
              </a:rPr>
              <a:t>Lagrangian</a:t>
            </a:r>
            <a:r>
              <a:rPr lang="en-US" sz="2800" dirty="0" smtClean="0">
                <a:solidFill>
                  <a:srgbClr val="FF0000"/>
                </a:solidFill>
              </a:rPr>
              <a:t>  “</a:t>
            </a:r>
            <a:r>
              <a:rPr lang="en-US" sz="2800" dirty="0" err="1" smtClean="0">
                <a:solidFill>
                  <a:srgbClr val="FF0000"/>
                </a:solidFill>
              </a:rPr>
              <a:t>bsHLS</a:t>
            </a:r>
            <a:r>
              <a:rPr lang="en-US" sz="2800" dirty="0" smtClean="0">
                <a:solidFill>
                  <a:srgbClr val="FF0000"/>
                </a:solidFill>
              </a:rPr>
              <a:t>”</a:t>
            </a:r>
            <a:endParaRPr lang="en-US" sz="2800" dirty="0">
              <a:solidFill>
                <a:srgbClr val="FF0000"/>
              </a:solidFill>
            </a:endParaRPr>
          </a:p>
        </p:txBody>
      </p:sp>
    </p:spTree>
    <p:extLst>
      <p:ext uri="{BB962C8B-B14F-4D97-AF65-F5344CB8AC3E}">
        <p14:creationId xmlns:p14="http://schemas.microsoft.com/office/powerpoint/2010/main" val="243584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3280</TotalTime>
  <Words>2831</Words>
  <Application>Microsoft Office PowerPoint</Application>
  <PresentationFormat>Widescreen</PresentationFormat>
  <Paragraphs>388</Paragraphs>
  <Slides>43</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5" baseType="lpstr">
      <vt:lpstr>Arial Unicode MS</vt:lpstr>
      <vt:lpstr>맑은 고딕</vt:lpstr>
      <vt:lpstr>Microsoft YaHei</vt:lpstr>
      <vt:lpstr>Arial</vt:lpstr>
      <vt:lpstr>Calibri</vt:lpstr>
      <vt:lpstr>Calibri Light</vt:lpstr>
      <vt:lpstr>Symbol</vt:lpstr>
      <vt:lpstr>Times New Roman</vt:lpstr>
      <vt:lpstr>Wingdings</vt:lpstr>
      <vt:lpstr>Office Theme</vt:lpstr>
      <vt:lpstr>Bitmap Image</vt:lpstr>
      <vt:lpstr>Equation</vt:lpstr>
      <vt:lpstr>Landau-Migdal Fermi-Liquid Fixed Point  Approach to Nuclear Dynamics</vt:lpstr>
      <vt:lpstr>PowerPoint Presentation</vt:lpstr>
      <vt:lpstr>PowerPoint Presentation</vt:lpstr>
      <vt:lpstr>PowerPoint Presentation</vt:lpstr>
      <vt:lpstr>Chain of equivalences via topology in nuclear/hadron physics</vt:lpstr>
      <vt:lpstr>PowerPoint Presentation</vt:lpstr>
      <vt:lpstr>PowerPoint Presentation</vt:lpstr>
      <vt:lpstr>PowerPoint Presentation</vt:lpstr>
      <vt:lpstr>                Effective Field Theory (EFT)</vt:lpstr>
      <vt:lpstr>         Scale Decimation and Renormalization Group 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Consequences in Dense Matter</vt:lpstr>
      <vt:lpstr>PowerPoint Presentation</vt:lpstr>
      <vt:lpstr>PowerPoint Presentation</vt:lpstr>
      <vt:lpstr>PowerPoint Presentation</vt:lpstr>
      <vt:lpstr>PowerPoint Presentation</vt:lpstr>
      <vt:lpstr>PowerPoint Presentation</vt:lpstr>
      <vt:lpstr> </vt:lpstr>
      <vt:lpstr>                                Conjecture:                   Topology change ↔ Hadron-quark continuity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Landu-Migdal Fermi-Liquid Fixed Point Approach to nuclear dynamics</dc:title>
  <dc:creator>Mannque Rho</dc:creator>
  <cp:lastModifiedBy>Mannque Rho</cp:lastModifiedBy>
  <cp:revision>305</cp:revision>
  <cp:lastPrinted>2018-08-29T10:37:54Z</cp:lastPrinted>
  <dcterms:created xsi:type="dcterms:W3CDTF">2018-07-29T13:38:52Z</dcterms:created>
  <dcterms:modified xsi:type="dcterms:W3CDTF">2018-09-14T12:32:35Z</dcterms:modified>
</cp:coreProperties>
</file>