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21"/>
  </p:notesMasterIdLst>
  <p:sldIdLst>
    <p:sldId id="266" r:id="rId2"/>
    <p:sldId id="527" r:id="rId3"/>
    <p:sldId id="528" r:id="rId4"/>
    <p:sldId id="529" r:id="rId5"/>
    <p:sldId id="544" r:id="rId6"/>
    <p:sldId id="545" r:id="rId7"/>
    <p:sldId id="546" r:id="rId8"/>
    <p:sldId id="530" r:id="rId9"/>
    <p:sldId id="532" r:id="rId10"/>
    <p:sldId id="538" r:id="rId11"/>
    <p:sldId id="531" r:id="rId12"/>
    <p:sldId id="536" r:id="rId13"/>
    <p:sldId id="537" r:id="rId14"/>
    <p:sldId id="548" r:id="rId15"/>
    <p:sldId id="547" r:id="rId16"/>
    <p:sldId id="549" r:id="rId17"/>
    <p:sldId id="534" r:id="rId18"/>
    <p:sldId id="535" r:id="rId19"/>
    <p:sldId id="541" r:id="rId20"/>
  </p:sldIdLst>
  <p:sldSz cx="9144000" cy="6858000" type="screen4x3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56FF"/>
    <a:srgbClr val="CC9900"/>
    <a:srgbClr val="663300"/>
    <a:srgbClr val="996633"/>
    <a:srgbClr val="FFCC99"/>
    <a:srgbClr val="FF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11" autoAdjust="0"/>
    <p:restoredTop sz="94660" autoAdjust="0"/>
  </p:normalViewPr>
  <p:slideViewPr>
    <p:cSldViewPr>
      <p:cViewPr varScale="1">
        <p:scale>
          <a:sx n="95" d="100"/>
          <a:sy n="95" d="100"/>
        </p:scale>
        <p:origin x="166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3E54D-0D33-4AC7-A84A-959F17CB4AD3}" type="datetimeFigureOut">
              <a:rPr lang="ko-KR" altLang="en-US" smtClean="0"/>
              <a:t>2021. 6. 22.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6B1F7-9BA0-4ECA-A451-406532499F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786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28"/>
          <p:cNvSpPr>
            <a:spLocks/>
          </p:cNvSpPr>
          <p:nvPr/>
        </p:nvSpPr>
        <p:spPr bwMode="auto">
          <a:xfrm>
            <a:off x="3924300" y="5157788"/>
            <a:ext cx="1368425" cy="1368425"/>
          </a:xfrm>
          <a:custGeom>
            <a:avLst/>
            <a:gdLst/>
            <a:ahLst/>
            <a:cxnLst>
              <a:cxn ang="0">
                <a:pos x="264" y="20"/>
              </a:cxn>
              <a:cxn ang="0">
                <a:pos x="286" y="52"/>
              </a:cxn>
              <a:cxn ang="0">
                <a:pos x="242" y="68"/>
              </a:cxn>
              <a:cxn ang="0">
                <a:pos x="202" y="72"/>
              </a:cxn>
              <a:cxn ang="0">
                <a:pos x="194" y="102"/>
              </a:cxn>
              <a:cxn ang="0">
                <a:pos x="140" y="114"/>
              </a:cxn>
              <a:cxn ang="0">
                <a:pos x="116" y="136"/>
              </a:cxn>
              <a:cxn ang="0">
                <a:pos x="84" y="164"/>
              </a:cxn>
              <a:cxn ang="0">
                <a:pos x="76" y="182"/>
              </a:cxn>
              <a:cxn ang="0">
                <a:pos x="60" y="224"/>
              </a:cxn>
              <a:cxn ang="0">
                <a:pos x="42" y="272"/>
              </a:cxn>
              <a:cxn ang="0">
                <a:pos x="24" y="296"/>
              </a:cxn>
              <a:cxn ang="0">
                <a:pos x="12" y="330"/>
              </a:cxn>
              <a:cxn ang="0">
                <a:pos x="16" y="352"/>
              </a:cxn>
              <a:cxn ang="0">
                <a:pos x="6" y="396"/>
              </a:cxn>
              <a:cxn ang="0">
                <a:pos x="30" y="420"/>
              </a:cxn>
              <a:cxn ang="0">
                <a:pos x="22" y="448"/>
              </a:cxn>
              <a:cxn ang="0">
                <a:pos x="38" y="472"/>
              </a:cxn>
              <a:cxn ang="0">
                <a:pos x="64" y="500"/>
              </a:cxn>
              <a:cxn ang="0">
                <a:pos x="76" y="546"/>
              </a:cxn>
              <a:cxn ang="0">
                <a:pos x="126" y="572"/>
              </a:cxn>
              <a:cxn ang="0">
                <a:pos x="130" y="602"/>
              </a:cxn>
              <a:cxn ang="0">
                <a:pos x="170" y="614"/>
              </a:cxn>
              <a:cxn ang="0">
                <a:pos x="188" y="636"/>
              </a:cxn>
              <a:cxn ang="0">
                <a:pos x="212" y="644"/>
              </a:cxn>
              <a:cxn ang="0">
                <a:pos x="238" y="662"/>
              </a:cxn>
              <a:cxn ang="0">
                <a:pos x="280" y="668"/>
              </a:cxn>
              <a:cxn ang="0">
                <a:pos x="300" y="676"/>
              </a:cxn>
              <a:cxn ang="0">
                <a:pos x="330" y="688"/>
              </a:cxn>
              <a:cxn ang="0">
                <a:pos x="350" y="694"/>
              </a:cxn>
              <a:cxn ang="0">
                <a:pos x="392" y="718"/>
              </a:cxn>
              <a:cxn ang="0">
                <a:pos x="398" y="686"/>
              </a:cxn>
              <a:cxn ang="0">
                <a:pos x="428" y="688"/>
              </a:cxn>
              <a:cxn ang="0">
                <a:pos x="504" y="660"/>
              </a:cxn>
              <a:cxn ang="0">
                <a:pos x="534" y="656"/>
              </a:cxn>
              <a:cxn ang="0">
                <a:pos x="550" y="644"/>
              </a:cxn>
              <a:cxn ang="0">
                <a:pos x="570" y="612"/>
              </a:cxn>
              <a:cxn ang="0">
                <a:pos x="612" y="586"/>
              </a:cxn>
              <a:cxn ang="0">
                <a:pos x="630" y="554"/>
              </a:cxn>
              <a:cxn ang="0">
                <a:pos x="656" y="520"/>
              </a:cxn>
              <a:cxn ang="0">
                <a:pos x="682" y="492"/>
              </a:cxn>
              <a:cxn ang="0">
                <a:pos x="692" y="466"/>
              </a:cxn>
              <a:cxn ang="0">
                <a:pos x="696" y="410"/>
              </a:cxn>
              <a:cxn ang="0">
                <a:pos x="734" y="352"/>
              </a:cxn>
              <a:cxn ang="0">
                <a:pos x="718" y="316"/>
              </a:cxn>
              <a:cxn ang="0">
                <a:pos x="710" y="292"/>
              </a:cxn>
              <a:cxn ang="0">
                <a:pos x="698" y="258"/>
              </a:cxn>
              <a:cxn ang="0">
                <a:pos x="678" y="212"/>
              </a:cxn>
              <a:cxn ang="0">
                <a:pos x="654" y="182"/>
              </a:cxn>
              <a:cxn ang="0">
                <a:pos x="632" y="154"/>
              </a:cxn>
              <a:cxn ang="0">
                <a:pos x="612" y="104"/>
              </a:cxn>
              <a:cxn ang="0">
                <a:pos x="592" y="108"/>
              </a:cxn>
              <a:cxn ang="0">
                <a:pos x="548" y="100"/>
              </a:cxn>
              <a:cxn ang="0">
                <a:pos x="508" y="22"/>
              </a:cxn>
              <a:cxn ang="0">
                <a:pos x="456" y="48"/>
              </a:cxn>
              <a:cxn ang="0">
                <a:pos x="430" y="46"/>
              </a:cxn>
              <a:cxn ang="0">
                <a:pos x="370" y="10"/>
              </a:cxn>
              <a:cxn ang="0">
                <a:pos x="348" y="10"/>
              </a:cxn>
              <a:cxn ang="0">
                <a:pos x="326" y="28"/>
              </a:cxn>
              <a:cxn ang="0">
                <a:pos x="294" y="42"/>
              </a:cxn>
              <a:cxn ang="0">
                <a:pos x="256" y="12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5" name="Freeform 729"/>
          <p:cNvSpPr>
            <a:spLocks/>
          </p:cNvSpPr>
          <p:nvPr/>
        </p:nvSpPr>
        <p:spPr bwMode="auto">
          <a:xfrm>
            <a:off x="5292725" y="6092825"/>
            <a:ext cx="215900" cy="215900"/>
          </a:xfrm>
          <a:custGeom>
            <a:avLst/>
            <a:gdLst/>
            <a:ahLst/>
            <a:cxnLst>
              <a:cxn ang="0">
                <a:pos x="264" y="20"/>
              </a:cxn>
              <a:cxn ang="0">
                <a:pos x="286" y="52"/>
              </a:cxn>
              <a:cxn ang="0">
                <a:pos x="242" y="68"/>
              </a:cxn>
              <a:cxn ang="0">
                <a:pos x="202" y="72"/>
              </a:cxn>
              <a:cxn ang="0">
                <a:pos x="194" y="102"/>
              </a:cxn>
              <a:cxn ang="0">
                <a:pos x="140" y="114"/>
              </a:cxn>
              <a:cxn ang="0">
                <a:pos x="116" y="136"/>
              </a:cxn>
              <a:cxn ang="0">
                <a:pos x="84" y="164"/>
              </a:cxn>
              <a:cxn ang="0">
                <a:pos x="76" y="182"/>
              </a:cxn>
              <a:cxn ang="0">
                <a:pos x="60" y="224"/>
              </a:cxn>
              <a:cxn ang="0">
                <a:pos x="42" y="272"/>
              </a:cxn>
              <a:cxn ang="0">
                <a:pos x="24" y="296"/>
              </a:cxn>
              <a:cxn ang="0">
                <a:pos x="12" y="330"/>
              </a:cxn>
              <a:cxn ang="0">
                <a:pos x="16" y="352"/>
              </a:cxn>
              <a:cxn ang="0">
                <a:pos x="6" y="396"/>
              </a:cxn>
              <a:cxn ang="0">
                <a:pos x="30" y="420"/>
              </a:cxn>
              <a:cxn ang="0">
                <a:pos x="22" y="448"/>
              </a:cxn>
              <a:cxn ang="0">
                <a:pos x="38" y="472"/>
              </a:cxn>
              <a:cxn ang="0">
                <a:pos x="64" y="500"/>
              </a:cxn>
              <a:cxn ang="0">
                <a:pos x="76" y="546"/>
              </a:cxn>
              <a:cxn ang="0">
                <a:pos x="126" y="572"/>
              </a:cxn>
              <a:cxn ang="0">
                <a:pos x="130" y="602"/>
              </a:cxn>
              <a:cxn ang="0">
                <a:pos x="170" y="614"/>
              </a:cxn>
              <a:cxn ang="0">
                <a:pos x="188" y="636"/>
              </a:cxn>
              <a:cxn ang="0">
                <a:pos x="212" y="644"/>
              </a:cxn>
              <a:cxn ang="0">
                <a:pos x="238" y="662"/>
              </a:cxn>
              <a:cxn ang="0">
                <a:pos x="280" y="668"/>
              </a:cxn>
              <a:cxn ang="0">
                <a:pos x="300" y="676"/>
              </a:cxn>
              <a:cxn ang="0">
                <a:pos x="330" y="688"/>
              </a:cxn>
              <a:cxn ang="0">
                <a:pos x="350" y="694"/>
              </a:cxn>
              <a:cxn ang="0">
                <a:pos x="392" y="718"/>
              </a:cxn>
              <a:cxn ang="0">
                <a:pos x="398" y="686"/>
              </a:cxn>
              <a:cxn ang="0">
                <a:pos x="428" y="688"/>
              </a:cxn>
              <a:cxn ang="0">
                <a:pos x="504" y="660"/>
              </a:cxn>
              <a:cxn ang="0">
                <a:pos x="534" y="656"/>
              </a:cxn>
              <a:cxn ang="0">
                <a:pos x="550" y="644"/>
              </a:cxn>
              <a:cxn ang="0">
                <a:pos x="570" y="612"/>
              </a:cxn>
              <a:cxn ang="0">
                <a:pos x="612" y="586"/>
              </a:cxn>
              <a:cxn ang="0">
                <a:pos x="630" y="554"/>
              </a:cxn>
              <a:cxn ang="0">
                <a:pos x="656" y="520"/>
              </a:cxn>
              <a:cxn ang="0">
                <a:pos x="682" y="492"/>
              </a:cxn>
              <a:cxn ang="0">
                <a:pos x="692" y="466"/>
              </a:cxn>
              <a:cxn ang="0">
                <a:pos x="696" y="410"/>
              </a:cxn>
              <a:cxn ang="0">
                <a:pos x="734" y="352"/>
              </a:cxn>
              <a:cxn ang="0">
                <a:pos x="718" y="316"/>
              </a:cxn>
              <a:cxn ang="0">
                <a:pos x="710" y="292"/>
              </a:cxn>
              <a:cxn ang="0">
                <a:pos x="698" y="258"/>
              </a:cxn>
              <a:cxn ang="0">
                <a:pos x="678" y="212"/>
              </a:cxn>
              <a:cxn ang="0">
                <a:pos x="654" y="182"/>
              </a:cxn>
              <a:cxn ang="0">
                <a:pos x="632" y="154"/>
              </a:cxn>
              <a:cxn ang="0">
                <a:pos x="612" y="104"/>
              </a:cxn>
              <a:cxn ang="0">
                <a:pos x="592" y="108"/>
              </a:cxn>
              <a:cxn ang="0">
                <a:pos x="548" y="100"/>
              </a:cxn>
              <a:cxn ang="0">
                <a:pos x="508" y="22"/>
              </a:cxn>
              <a:cxn ang="0">
                <a:pos x="456" y="48"/>
              </a:cxn>
              <a:cxn ang="0">
                <a:pos x="430" y="46"/>
              </a:cxn>
              <a:cxn ang="0">
                <a:pos x="370" y="10"/>
              </a:cxn>
              <a:cxn ang="0">
                <a:pos x="348" y="10"/>
              </a:cxn>
              <a:cxn ang="0">
                <a:pos x="326" y="28"/>
              </a:cxn>
              <a:cxn ang="0">
                <a:pos x="294" y="42"/>
              </a:cxn>
              <a:cxn ang="0">
                <a:pos x="256" y="12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pic>
        <p:nvPicPr>
          <p:cNvPr id="6" name="Picture 730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0" y="5837238"/>
            <a:ext cx="6858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그림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6"/>
          <a:stretch>
            <a:fillRect/>
          </a:stretch>
        </p:blipFill>
        <p:spPr bwMode="auto">
          <a:xfrm>
            <a:off x="0" y="5013325"/>
            <a:ext cx="9144000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1476374" y="1124744"/>
            <a:ext cx="6264275" cy="1224409"/>
          </a:xfrm>
        </p:spPr>
        <p:txBody>
          <a:bodyPr/>
          <a:lstStyle>
            <a:lvl1pPr algn="ctr">
              <a:defRPr sz="3600" i="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 bwMode="white">
          <a:xfrm>
            <a:off x="1480343" y="3573016"/>
            <a:ext cx="6256338" cy="72008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ko-KR" altLang="en-US" dirty="0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47213894"/>
      </p:ext>
    </p:extLst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HEADPLAY2\Downloads\시그니춰2\기초과학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527800"/>
            <a:ext cx="13700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\\Head-pc\db\0문서0\1.진행문서\130604_코드체이서 ppt자료_C\ppt소스\중이온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397625"/>
            <a:ext cx="715962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8" y="333375"/>
            <a:ext cx="749300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7" y="44624"/>
            <a:ext cx="7848872" cy="504825"/>
          </a:xfrm>
        </p:spPr>
        <p:txBody>
          <a:bodyPr/>
          <a:lstStyle>
            <a:lvl1pPr algn="l">
              <a:defRPr i="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980728"/>
            <a:ext cx="8374062" cy="511175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00563" y="6543675"/>
            <a:ext cx="504825" cy="314325"/>
          </a:xfrm>
        </p:spPr>
        <p:txBody>
          <a:bodyPr/>
          <a:lstStyle>
            <a:lvl1pPr>
              <a:defRPr sz="1100" smtClean="0">
                <a:solidFill>
                  <a:schemeClr val="bg2">
                    <a:lumMod val="75000"/>
                  </a:schemeClr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fld id="{6CF4DA16-BF14-4307-8E08-1868CB884F94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435166"/>
      </p:ext>
    </p:extLst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8" name="Freeform 610"/>
          <p:cNvSpPr>
            <a:spLocks/>
          </p:cNvSpPr>
          <p:nvPr/>
        </p:nvSpPr>
        <p:spPr bwMode="gray">
          <a:xfrm>
            <a:off x="0" y="3500438"/>
            <a:ext cx="9544050" cy="3357562"/>
          </a:xfrm>
          <a:custGeom>
            <a:avLst/>
            <a:gdLst/>
            <a:ahLst/>
            <a:cxnLst>
              <a:cxn ang="0">
                <a:pos x="5760" y="0"/>
              </a:cxn>
              <a:cxn ang="0">
                <a:pos x="4332" y="1484"/>
              </a:cxn>
              <a:cxn ang="0">
                <a:pos x="0" y="1493"/>
              </a:cxn>
              <a:cxn ang="0">
                <a:pos x="1" y="1706"/>
              </a:cxn>
              <a:cxn ang="0">
                <a:pos x="5760" y="1671"/>
              </a:cxn>
            </a:cxnLst>
            <a:rect l="0" t="0" r="r" b="b"/>
            <a:pathLst>
              <a:path w="6012" h="1706">
                <a:moveTo>
                  <a:pt x="5760" y="0"/>
                </a:moveTo>
                <a:cubicBezTo>
                  <a:pt x="5736" y="43"/>
                  <a:pt x="6012" y="1484"/>
                  <a:pt x="4332" y="1484"/>
                </a:cubicBezTo>
                <a:lnTo>
                  <a:pt x="0" y="1493"/>
                </a:lnTo>
                <a:lnTo>
                  <a:pt x="1" y="1706"/>
                </a:lnTo>
                <a:lnTo>
                  <a:pt x="5760" y="1671"/>
                </a:lnTo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tint val="38039"/>
                  <a:invGamma/>
                </a:schemeClr>
              </a:gs>
            </a:gsLst>
            <a:lin ang="5400000" scaled="1"/>
          </a:gradFill>
          <a:ln w="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12897" name="Freeform 609"/>
          <p:cNvSpPr>
            <a:spLocks/>
          </p:cNvSpPr>
          <p:nvPr/>
        </p:nvSpPr>
        <p:spPr bwMode="gray">
          <a:xfrm>
            <a:off x="0" y="5264150"/>
            <a:ext cx="9144000" cy="1693863"/>
          </a:xfrm>
          <a:custGeom>
            <a:avLst/>
            <a:gdLst/>
            <a:ahLst/>
            <a:cxnLst>
              <a:cxn ang="0">
                <a:pos x="5754" y="0"/>
              </a:cxn>
              <a:cxn ang="0">
                <a:pos x="4722" y="486"/>
              </a:cxn>
              <a:cxn ang="0">
                <a:pos x="0" y="489"/>
              </a:cxn>
              <a:cxn ang="0">
                <a:pos x="1" y="689"/>
              </a:cxn>
              <a:cxn ang="0">
                <a:pos x="5760" y="657"/>
              </a:cxn>
            </a:cxnLst>
            <a:rect l="0" t="0" r="r" b="b"/>
            <a:pathLst>
              <a:path w="5760" h="689">
                <a:moveTo>
                  <a:pt x="5754" y="0"/>
                </a:moveTo>
                <a:cubicBezTo>
                  <a:pt x="5730" y="0"/>
                  <a:pt x="5640" y="474"/>
                  <a:pt x="4722" y="486"/>
                </a:cubicBezTo>
                <a:lnTo>
                  <a:pt x="0" y="489"/>
                </a:lnTo>
                <a:lnTo>
                  <a:pt x="1" y="689"/>
                </a:lnTo>
                <a:lnTo>
                  <a:pt x="5760" y="657"/>
                </a:lnTo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15294"/>
                  <a:invGamma/>
                </a:schemeClr>
              </a:gs>
            </a:gsLst>
            <a:lin ang="5400000" scaled="1"/>
          </a:gradFill>
          <a:ln w="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12896" name="Freeform 608"/>
          <p:cNvSpPr>
            <a:spLocks/>
          </p:cNvSpPr>
          <p:nvPr/>
        </p:nvSpPr>
        <p:spPr bwMode="gray">
          <a:xfrm>
            <a:off x="0" y="584200"/>
            <a:ext cx="9144000" cy="1260475"/>
          </a:xfrm>
          <a:custGeom>
            <a:avLst/>
            <a:gdLst/>
            <a:ahLst/>
            <a:cxnLst>
              <a:cxn ang="0">
                <a:pos x="0" y="96"/>
              </a:cxn>
              <a:cxn ang="0">
                <a:pos x="0" y="776"/>
              </a:cxn>
              <a:cxn ang="0">
                <a:pos x="1600" y="88"/>
              </a:cxn>
              <a:cxn ang="0">
                <a:pos x="5760" y="88"/>
              </a:cxn>
              <a:cxn ang="0">
                <a:pos x="5760" y="0"/>
              </a:cxn>
              <a:cxn ang="0">
                <a:pos x="752" y="0"/>
              </a:cxn>
            </a:cxnLst>
            <a:rect l="0" t="0" r="r" b="b"/>
            <a:pathLst>
              <a:path w="5760" h="794">
                <a:moveTo>
                  <a:pt x="0" y="96"/>
                </a:moveTo>
                <a:lnTo>
                  <a:pt x="0" y="776"/>
                </a:lnTo>
                <a:cubicBezTo>
                  <a:pt x="32" y="794"/>
                  <a:pt x="336" y="56"/>
                  <a:pt x="1600" y="88"/>
                </a:cubicBezTo>
                <a:lnTo>
                  <a:pt x="5760" y="88"/>
                </a:lnTo>
                <a:lnTo>
                  <a:pt x="5760" y="0"/>
                </a:lnTo>
                <a:lnTo>
                  <a:pt x="752" y="0"/>
                </a:lnTo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15294"/>
                  <a:invGamma/>
                </a:schemeClr>
              </a:gs>
            </a:gsLst>
            <a:lin ang="5400000" scaled="1"/>
          </a:gradFill>
          <a:ln w="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12312" name="Rectangle 24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6011863" y="6513513"/>
            <a:ext cx="2895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0" hangingPunct="1">
              <a:defRPr sz="1000" b="0">
                <a:latin typeface="+mn-lt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ko-KR">
              <a:solidFill>
                <a:srgbClr val="113F71"/>
              </a:solidFill>
            </a:endParaRPr>
          </a:p>
        </p:txBody>
      </p:sp>
      <p:sp>
        <p:nvSpPr>
          <p:cNvPr id="12313" name="Rectangle 25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344863" y="6551613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0" hangingPunct="1">
              <a:defRPr sz="1000">
                <a:latin typeface="+mn-lt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42348C-0566-4244-8DEE-01AEE46045D0}" type="slidenum">
              <a:rPr lang="ko-KR" altLang="en-US" b="1">
                <a:solidFill>
                  <a:srgbClr val="113F7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ko-KR" b="1" dirty="0">
              <a:solidFill>
                <a:srgbClr val="113F71"/>
              </a:solidFill>
            </a:endParaRPr>
          </a:p>
        </p:txBody>
      </p:sp>
      <p:sp>
        <p:nvSpPr>
          <p:cNvPr id="1031" name="Freeform 604" descr="hangul_p"/>
          <p:cNvSpPr>
            <a:spLocks/>
          </p:cNvSpPr>
          <p:nvPr/>
        </p:nvSpPr>
        <p:spPr bwMode="gray">
          <a:xfrm>
            <a:off x="0" y="0"/>
            <a:ext cx="9144000" cy="1168400"/>
          </a:xfrm>
          <a:custGeom>
            <a:avLst/>
            <a:gdLst>
              <a:gd name="T0" fmla="*/ 0 w 5760"/>
              <a:gd name="T1" fmla="*/ 0 h 680"/>
              <a:gd name="T2" fmla="*/ 0 w 5760"/>
              <a:gd name="T3" fmla="*/ 2147483647 h 680"/>
              <a:gd name="T4" fmla="*/ 2147483647 w 5760"/>
              <a:gd name="T5" fmla="*/ 2147483647 h 680"/>
              <a:gd name="T6" fmla="*/ 2147483647 w 5760"/>
              <a:gd name="T7" fmla="*/ 2147483647 h 680"/>
              <a:gd name="T8" fmla="*/ 2147483647 w 5760"/>
              <a:gd name="T9" fmla="*/ 0 h 680"/>
              <a:gd name="T10" fmla="*/ 0 w 5760"/>
              <a:gd name="T11" fmla="*/ 0 h 6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60" h="680">
                <a:moveTo>
                  <a:pt x="0" y="0"/>
                </a:moveTo>
                <a:lnTo>
                  <a:pt x="0" y="680"/>
                </a:lnTo>
                <a:cubicBezTo>
                  <a:pt x="240" y="520"/>
                  <a:pt x="472" y="312"/>
                  <a:pt x="1456" y="344"/>
                </a:cubicBezTo>
                <a:lnTo>
                  <a:pt x="5760" y="342"/>
                </a:lnTo>
                <a:lnTo>
                  <a:pt x="576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ko-KR" altLang="en-US" b="1">
              <a:solidFill>
                <a:srgbClr val="113F71"/>
              </a:solidFill>
              <a:latin typeface="Times New Roman" pitchFamily="18" charset="0"/>
              <a:ea typeface="굴림" charset="-127"/>
            </a:endParaRPr>
          </a:p>
        </p:txBody>
      </p:sp>
      <p:sp>
        <p:nvSpPr>
          <p:cNvPr id="1032" name="Rectangle 21"/>
          <p:cNvSpPr>
            <a:spLocks noGrp="1" noChangeArrowheads="1"/>
          </p:cNvSpPr>
          <p:nvPr>
            <p:ph type="title"/>
          </p:nvPr>
        </p:nvSpPr>
        <p:spPr bwMode="gray">
          <a:xfrm>
            <a:off x="900113" y="44450"/>
            <a:ext cx="78501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33" name="Rectangle 22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5288" y="1196975"/>
            <a:ext cx="8374062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82365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ransition>
    <p:cover/>
  </p:transition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맑은 고딕" pitchFamily="50" charset="-127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맑은 고딕" pitchFamily="50" charset="-127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맑은 고딕" pitchFamily="50" charset="-127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맑은 고딕" pitchFamily="50" charset="-127"/>
        </a:defRPr>
      </a:lvl5pPr>
      <a:lvl6pPr marL="457200" algn="r" rtl="0" fontAlgn="base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Verdana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Verdana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Verdana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800" b="1" i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1"/>
          <p:cNvSpPr>
            <a:spLocks noGrp="1"/>
          </p:cNvSpPr>
          <p:nvPr>
            <p:ph type="ctrTitle" sz="quarter"/>
          </p:nvPr>
        </p:nvSpPr>
        <p:spPr>
          <a:xfrm>
            <a:off x="1115616" y="1125538"/>
            <a:ext cx="6984057" cy="1223962"/>
          </a:xfrm>
        </p:spPr>
        <p:txBody>
          <a:bodyPr/>
          <a:lstStyle/>
          <a:p>
            <a:r>
              <a:rPr lang="en-US" altLang="ko-KR" sz="2800" dirty="0"/>
              <a:t>Introduction to Fusion and </a:t>
            </a:r>
            <a:r>
              <a:rPr lang="en-US" altLang="ko-KR" sz="2800" dirty="0" err="1"/>
              <a:t>Quasifission</a:t>
            </a:r>
            <a:r>
              <a:rPr lang="en-US" altLang="ko-KR" sz="2800" dirty="0"/>
              <a:t> Reactions</a:t>
            </a:r>
            <a:endParaRPr lang="ko-KR" altLang="en-US" sz="2800" dirty="0"/>
          </a:p>
        </p:txBody>
      </p:sp>
      <p:sp>
        <p:nvSpPr>
          <p:cNvPr id="4099" name="부제목 2"/>
          <p:cNvSpPr>
            <a:spLocks noGrp="1"/>
          </p:cNvSpPr>
          <p:nvPr>
            <p:ph type="subTitle" sz="quarter" idx="1"/>
          </p:nvPr>
        </p:nvSpPr>
        <p:spPr>
          <a:xfrm>
            <a:off x="973547" y="4221088"/>
            <a:ext cx="7196906" cy="719137"/>
          </a:xfrm>
        </p:spPr>
        <p:txBody>
          <a:bodyPr/>
          <a:lstStyle/>
          <a:p>
            <a:endParaRPr lang="en-US" altLang="ko-KR" sz="1500" dirty="0"/>
          </a:p>
          <a:p>
            <a:r>
              <a:rPr lang="en-US" altLang="ko-KR" sz="1500" dirty="0"/>
              <a:t>Nuclear Physics School, June 23</a:t>
            </a:r>
            <a:r>
              <a:rPr lang="en-US" altLang="ko-KR" sz="1500" baseline="30000" dirty="0"/>
              <a:t>rd</a:t>
            </a:r>
            <a:r>
              <a:rPr lang="en-US" altLang="ko-KR" sz="1500" dirty="0"/>
              <a:t> , 2021</a:t>
            </a:r>
            <a:endParaRPr lang="ko-KR" altLang="en-US" sz="1500" dirty="0"/>
          </a:p>
        </p:txBody>
      </p:sp>
      <p:sp>
        <p:nvSpPr>
          <p:cNvPr id="4" name="부제목 2"/>
          <p:cNvSpPr txBox="1">
            <a:spLocks/>
          </p:cNvSpPr>
          <p:nvPr/>
        </p:nvSpPr>
        <p:spPr bwMode="white">
          <a:xfrm>
            <a:off x="1443831" y="2710011"/>
            <a:ext cx="625633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None/>
              <a:defRPr sz="1800" b="1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atinLnBrk="0"/>
            <a:r>
              <a:rPr lang="en-US" altLang="ko-KR" sz="2400" kern="0" dirty="0" err="1"/>
              <a:t>Kyungil</a:t>
            </a:r>
            <a:r>
              <a:rPr lang="en-US" altLang="ko-KR" sz="2400" kern="0" dirty="0"/>
              <a:t> Kim</a:t>
            </a:r>
            <a:endParaRPr lang="ko-KR" altLang="en-US" sz="2400" kern="0" dirty="0"/>
          </a:p>
        </p:txBody>
      </p:sp>
      <p:sp>
        <p:nvSpPr>
          <p:cNvPr id="5" name="부제목 2"/>
          <p:cNvSpPr txBox="1">
            <a:spLocks/>
          </p:cNvSpPr>
          <p:nvPr/>
        </p:nvSpPr>
        <p:spPr bwMode="white">
          <a:xfrm>
            <a:off x="920931" y="2908919"/>
            <a:ext cx="7302138" cy="75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None/>
              <a:defRPr sz="1800" b="1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atinLnBrk="0"/>
            <a:endParaRPr lang="en-US" altLang="ko-KR" kern="0" dirty="0"/>
          </a:p>
          <a:p>
            <a:pPr latinLnBrk="0"/>
            <a:r>
              <a:rPr lang="en-US" altLang="ko-KR" kern="0" dirty="0"/>
              <a:t>Rare Isotope Science Project, Institute for Basic Science</a:t>
            </a:r>
            <a:endParaRPr lang="ko-KR" altLang="en-US" kern="0" dirty="0"/>
          </a:p>
        </p:txBody>
      </p:sp>
    </p:spTree>
    <p:extLst>
      <p:ext uri="{BB962C8B-B14F-4D97-AF65-F5344CB8AC3E}">
        <p14:creationId xmlns:p14="http://schemas.microsoft.com/office/powerpoint/2010/main" val="43859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Rotation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10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99766"/>
            <a:ext cx="5889612" cy="393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04864"/>
            <a:ext cx="230425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19013" y="1335080"/>
            <a:ext cx="1454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</a:rPr>
              <a:t>&lt;Rotation&gt;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805264"/>
            <a:ext cx="3450834" cy="367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70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Di-Nuclear System (DNS) Model - Capture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11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11" name="TextBox 66">
            <a:extLst>
              <a:ext uri="{FF2B5EF4-FFF2-40B4-BE49-F238E27FC236}">
                <a16:creationId xmlns:a16="http://schemas.microsoft.com/office/drawing/2014/main" id="{24DDCD3C-E4D1-8A47-BBDB-FACE6A37F52A}"/>
              </a:ext>
            </a:extLst>
          </p:cNvPr>
          <p:cNvSpPr txBox="1"/>
          <p:nvPr/>
        </p:nvSpPr>
        <p:spPr>
          <a:xfrm>
            <a:off x="3901016" y="5560648"/>
            <a:ext cx="4256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>
                <a:solidFill>
                  <a:schemeClr val="tx2"/>
                </a:solidFill>
              </a:rPr>
              <a:t>Kinetic energy dissipation by friction</a:t>
            </a:r>
            <a:endParaRPr lang="ko-KR" altLang="en-US" b="1" i="1" dirty="0">
              <a:solidFill>
                <a:schemeClr val="tx2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6409E99-B57B-9F42-845A-862967D7AA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4500835" cy="3396337"/>
          </a:xfrm>
          <a:prstGeom prst="rect">
            <a:avLst/>
          </a:prstGeom>
        </p:spPr>
      </p:pic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43C923F1-FCA2-7F49-8624-04D3DCF6CFC7}"/>
              </a:ext>
            </a:extLst>
          </p:cNvPr>
          <p:cNvCxnSpPr/>
          <p:nvPr/>
        </p:nvCxnSpPr>
        <p:spPr>
          <a:xfrm flipH="1" flipV="1">
            <a:off x="2627784" y="4161152"/>
            <a:ext cx="1273232" cy="1584162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>
            <a:extLst>
              <a:ext uri="{FF2B5EF4-FFF2-40B4-BE49-F238E27FC236}">
                <a16:creationId xmlns:a16="http://schemas.microsoft.com/office/drawing/2014/main" id="{B94DDF59-ED8F-DC47-8AEF-B9EEA8FD5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38" y="2485282"/>
            <a:ext cx="4457700" cy="24511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8400F703-93A6-2345-82CA-2E77516BC5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8" y="1305945"/>
            <a:ext cx="4254500" cy="660400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5C68B3A5-BD7E-E442-8C40-239B1EFF10DF}"/>
              </a:ext>
            </a:extLst>
          </p:cNvPr>
          <p:cNvSpPr/>
          <p:nvPr/>
        </p:nvSpPr>
        <p:spPr>
          <a:xfrm>
            <a:off x="1845938" y="3660764"/>
            <a:ext cx="976649" cy="1073832"/>
          </a:xfrm>
          <a:prstGeom prst="ellipse">
            <a:avLst/>
          </a:prstGeom>
          <a:solidFill>
            <a:schemeClr val="accent2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40EF39-9F4A-2140-AF28-C531F07F956B}"/>
              </a:ext>
            </a:extLst>
          </p:cNvPr>
          <p:cNvSpPr txBox="1"/>
          <p:nvPr/>
        </p:nvSpPr>
        <p:spPr>
          <a:xfrm>
            <a:off x="4504813" y="928210"/>
            <a:ext cx="2754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&lt;Capture cross section&gt;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754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Capture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12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5498315" cy="3994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타원 5"/>
          <p:cNvSpPr/>
          <p:nvPr/>
        </p:nvSpPr>
        <p:spPr>
          <a:xfrm>
            <a:off x="2105131" y="3207083"/>
            <a:ext cx="1759642" cy="1296144"/>
          </a:xfrm>
          <a:prstGeom prst="ellipse">
            <a:avLst/>
          </a:prstGeom>
          <a:solidFill>
            <a:srgbClr val="FF00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790931" y="4549734"/>
            <a:ext cx="2312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&lt;Potential pocket&gt;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8" name="자유형 7"/>
          <p:cNvSpPr/>
          <p:nvPr/>
        </p:nvSpPr>
        <p:spPr>
          <a:xfrm>
            <a:off x="2259191" y="1742693"/>
            <a:ext cx="3626433" cy="2213264"/>
          </a:xfrm>
          <a:custGeom>
            <a:avLst/>
            <a:gdLst>
              <a:gd name="connsiteX0" fmla="*/ 3626433 w 3626433"/>
              <a:gd name="connsiteY0" fmla="*/ 0 h 2213264"/>
              <a:gd name="connsiteX1" fmla="*/ 1548252 w 3626433"/>
              <a:gd name="connsiteY1" fmla="*/ 332509 h 2213264"/>
              <a:gd name="connsiteX2" fmla="*/ 6 w 3626433"/>
              <a:gd name="connsiteY2" fmla="*/ 1257300 h 2213264"/>
              <a:gd name="connsiteX3" fmla="*/ 1527470 w 3626433"/>
              <a:gd name="connsiteY3" fmla="*/ 1870364 h 2213264"/>
              <a:gd name="connsiteX4" fmla="*/ 467597 w 3626433"/>
              <a:gd name="connsiteY4" fmla="*/ 2088573 h 2213264"/>
              <a:gd name="connsiteX5" fmla="*/ 768933 w 3626433"/>
              <a:gd name="connsiteY5" fmla="*/ 2213264 h 221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6433" h="2213264">
                <a:moveTo>
                  <a:pt x="3626433" y="0"/>
                </a:moveTo>
                <a:cubicBezTo>
                  <a:pt x="2889544" y="61479"/>
                  <a:pt x="2152656" y="122959"/>
                  <a:pt x="1548252" y="332509"/>
                </a:cubicBezTo>
                <a:cubicBezTo>
                  <a:pt x="943848" y="542059"/>
                  <a:pt x="3470" y="1000991"/>
                  <a:pt x="6" y="1257300"/>
                </a:cubicBezTo>
                <a:cubicBezTo>
                  <a:pt x="-3458" y="1513609"/>
                  <a:pt x="1449538" y="1731819"/>
                  <a:pt x="1527470" y="1870364"/>
                </a:cubicBezTo>
                <a:cubicBezTo>
                  <a:pt x="1605402" y="2008909"/>
                  <a:pt x="594020" y="2031423"/>
                  <a:pt x="467597" y="2088573"/>
                </a:cubicBezTo>
                <a:cubicBezTo>
                  <a:pt x="341174" y="2145723"/>
                  <a:pt x="708319" y="2190750"/>
                  <a:pt x="768933" y="2213264"/>
                </a:cubicBezTo>
              </a:path>
            </a:pathLst>
          </a:custGeom>
          <a:noFill/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왼쪽 화살표 8"/>
          <p:cNvSpPr/>
          <p:nvPr/>
        </p:nvSpPr>
        <p:spPr>
          <a:xfrm>
            <a:off x="5885624" y="1585861"/>
            <a:ext cx="539987" cy="325078"/>
          </a:xfrm>
          <a:prstGeom prst="lef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273483" y="1231670"/>
            <a:ext cx="324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Kinetic energy : a few MeV/n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00130" y="2374345"/>
            <a:ext cx="3489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>
                <a:solidFill>
                  <a:schemeClr val="accent1"/>
                </a:solidFill>
              </a:rPr>
              <a:t>Kinetic energy loss by friction</a:t>
            </a:r>
            <a:endParaRPr lang="ko-KR" altLang="en-US" b="1" i="1" dirty="0">
              <a:solidFill>
                <a:schemeClr val="accent1"/>
              </a:solidFill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3761315" y="3423107"/>
            <a:ext cx="1771362" cy="0"/>
          </a:xfrm>
          <a:prstGeom prst="line">
            <a:avLst/>
          </a:prstGeom>
          <a:ln w="254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2465171" y="3976739"/>
            <a:ext cx="3079250" cy="0"/>
          </a:xfrm>
          <a:prstGeom prst="line">
            <a:avLst/>
          </a:prstGeom>
          <a:ln w="254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>
            <a:off x="4553403" y="3423107"/>
            <a:ext cx="0" cy="553632"/>
          </a:xfrm>
          <a:prstGeom prst="straightConnector1">
            <a:avLst/>
          </a:prstGeom>
          <a:ln w="25400"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614775" y="3515257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i="1" dirty="0" err="1">
                <a:solidFill>
                  <a:schemeClr val="tx2"/>
                </a:solidFill>
              </a:rPr>
              <a:t>B</a:t>
            </a:r>
            <a:r>
              <a:rPr lang="en-US" altLang="ko-KR" b="1" i="1" baseline="-25000" dirty="0" err="1">
                <a:solidFill>
                  <a:schemeClr val="tx2"/>
                </a:solidFill>
              </a:rPr>
              <a:t>qf</a:t>
            </a:r>
            <a:endParaRPr lang="ko-KR" altLang="en-US" b="1" i="1" baseline="-25000" dirty="0">
              <a:solidFill>
                <a:schemeClr val="tx2"/>
              </a:solidFill>
            </a:endParaRPr>
          </a:p>
        </p:txBody>
      </p:sp>
      <p:sp>
        <p:nvSpPr>
          <p:cNvPr id="16" name="타원 15"/>
          <p:cNvSpPr/>
          <p:nvPr/>
        </p:nvSpPr>
        <p:spPr>
          <a:xfrm>
            <a:off x="4942105" y="1490491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5378732" y="1490491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>
            <a:off x="4004796" y="1653030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>
            <a:off x="4301400" y="1653030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2934441" y="2065330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/>
          <p:cNvSpPr/>
          <p:nvPr/>
        </p:nvSpPr>
        <p:spPr>
          <a:xfrm>
            <a:off x="3115867" y="2065330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2105131" y="2560329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2191944" y="2560329"/>
            <a:ext cx="331378" cy="257909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709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Friction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13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821934" y="1519746"/>
            <a:ext cx="367240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5396056" y="1699766"/>
            <a:ext cx="2988881" cy="2508585"/>
            <a:chOff x="5759583" y="3281586"/>
            <a:chExt cx="2988881" cy="2508585"/>
          </a:xfrm>
        </p:grpSpPr>
        <p:sp>
          <p:nvSpPr>
            <p:cNvPr id="7" name="타원 6"/>
            <p:cNvSpPr/>
            <p:nvPr/>
          </p:nvSpPr>
          <p:spPr>
            <a:xfrm>
              <a:off x="5759583" y="3688482"/>
              <a:ext cx="1584176" cy="1728192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/>
            <p:cNvSpPr/>
            <p:nvPr/>
          </p:nvSpPr>
          <p:spPr>
            <a:xfrm>
              <a:off x="7164288" y="3281586"/>
              <a:ext cx="1584176" cy="1728192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" name="직선 연결선 8"/>
            <p:cNvCxnSpPr/>
            <p:nvPr/>
          </p:nvCxnSpPr>
          <p:spPr>
            <a:xfrm>
              <a:off x="5975607" y="4145682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>
              <a:off x="6012160" y="4367064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>
              <a:off x="6012160" y="4560369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>
              <a:off x="6012160" y="4797152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>
              <a:off x="6012160" y="5008333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>
              <a:off x="7380312" y="3645024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7365706" y="3861048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7343759" y="4077072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7380312" y="4221088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7380312" y="4402273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>
              <a:off x="7380312" y="4633183"/>
              <a:ext cx="11521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타원 19"/>
            <p:cNvSpPr/>
            <p:nvPr/>
          </p:nvSpPr>
          <p:spPr>
            <a:xfrm>
              <a:off x="6166404" y="4933903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6408533" y="493744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6632941" y="4940985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/>
            <p:cNvSpPr/>
            <p:nvPr/>
          </p:nvSpPr>
          <p:spPr>
            <a:xfrm>
              <a:off x="6852080" y="493534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6852080" y="470310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/>
            <p:cNvSpPr/>
            <p:nvPr/>
          </p:nvSpPr>
          <p:spPr>
            <a:xfrm>
              <a:off x="6632941" y="470310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6399852" y="470310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6167636" y="470664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166404" y="429263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/>
            <p:cNvSpPr/>
            <p:nvPr/>
          </p:nvSpPr>
          <p:spPr>
            <a:xfrm>
              <a:off x="6621218" y="4071252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/>
            <p:cNvSpPr/>
            <p:nvPr/>
          </p:nvSpPr>
          <p:spPr>
            <a:xfrm>
              <a:off x="6896627" y="4298081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6399852" y="447814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/>
            <p:cNvSpPr/>
            <p:nvPr/>
          </p:nvSpPr>
          <p:spPr>
            <a:xfrm>
              <a:off x="7596336" y="455611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7820744" y="456384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/>
            <p:cNvSpPr/>
            <p:nvPr/>
          </p:nvSpPr>
          <p:spPr>
            <a:xfrm>
              <a:off x="8045431" y="456738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/>
            <p:cNvSpPr/>
            <p:nvPr/>
          </p:nvSpPr>
          <p:spPr>
            <a:xfrm>
              <a:off x="8263896" y="4563847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/>
            <p:cNvSpPr/>
            <p:nvPr/>
          </p:nvSpPr>
          <p:spPr>
            <a:xfrm>
              <a:off x="7596336" y="4327843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/>
            <p:cNvSpPr/>
            <p:nvPr/>
          </p:nvSpPr>
          <p:spPr>
            <a:xfrm>
              <a:off x="7832243" y="433138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/>
            <p:cNvSpPr/>
            <p:nvPr/>
          </p:nvSpPr>
          <p:spPr>
            <a:xfrm>
              <a:off x="8056651" y="434446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/>
            <p:cNvSpPr/>
            <p:nvPr/>
          </p:nvSpPr>
          <p:spPr>
            <a:xfrm>
              <a:off x="8281059" y="4336182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/>
            <p:cNvSpPr/>
            <p:nvPr/>
          </p:nvSpPr>
          <p:spPr>
            <a:xfrm>
              <a:off x="7594376" y="4002642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/>
            <p:cNvSpPr/>
            <p:nvPr/>
          </p:nvSpPr>
          <p:spPr>
            <a:xfrm>
              <a:off x="7811811" y="3786618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/>
            <p:cNvSpPr/>
            <p:nvPr/>
          </p:nvSpPr>
          <p:spPr>
            <a:xfrm>
              <a:off x="8057234" y="3790159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/>
            <p:cNvSpPr/>
            <p:nvPr/>
          </p:nvSpPr>
          <p:spPr>
            <a:xfrm>
              <a:off x="8282124" y="3570594"/>
              <a:ext cx="144016" cy="148859"/>
            </a:xfrm>
            <a:prstGeom prst="ellipse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오른쪽으로 구부러진 화살표 43"/>
            <p:cNvSpPr/>
            <p:nvPr/>
          </p:nvSpPr>
          <p:spPr>
            <a:xfrm rot="10800000">
              <a:off x="6543868" y="4129310"/>
              <a:ext cx="144016" cy="475506"/>
            </a:xfrm>
            <a:prstGeom prst="curvedRightArrow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오른쪽으로 구부러진 화살표 44"/>
            <p:cNvSpPr/>
            <p:nvPr/>
          </p:nvSpPr>
          <p:spPr>
            <a:xfrm rot="10800000">
              <a:off x="7736044" y="3926767"/>
              <a:ext cx="144016" cy="475506"/>
            </a:xfrm>
            <a:prstGeom prst="curvedRightArrow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왼쪽/오른쪽 화살표 45"/>
            <p:cNvSpPr/>
            <p:nvPr/>
          </p:nvSpPr>
          <p:spPr>
            <a:xfrm rot="20407425">
              <a:off x="6990154" y="4152076"/>
              <a:ext cx="670288" cy="144016"/>
            </a:xfrm>
            <a:prstGeom prst="left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왼쪽 화살표 46"/>
            <p:cNvSpPr/>
            <p:nvPr/>
          </p:nvSpPr>
          <p:spPr>
            <a:xfrm rot="19945817">
              <a:off x="6675133" y="3874744"/>
              <a:ext cx="528232" cy="357619"/>
            </a:xfrm>
            <a:prstGeom prst="lef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왼쪽 화살표 47"/>
            <p:cNvSpPr/>
            <p:nvPr/>
          </p:nvSpPr>
          <p:spPr>
            <a:xfrm rot="9359666">
              <a:off x="6973988" y="4398292"/>
              <a:ext cx="528232" cy="357619"/>
            </a:xfrm>
            <a:prstGeom prst="lef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846461" y="5420839"/>
              <a:ext cx="14670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&lt;projectile&gt;</a:t>
              </a:r>
              <a:endParaRPr lang="ko-KR" altLang="en-US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552120" y="5047342"/>
              <a:ext cx="1130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&lt;target&gt;</a:t>
              </a:r>
              <a:endParaRPr lang="ko-KR" altLang="en-US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704949" y="3534787"/>
              <a:ext cx="4170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V</a:t>
              </a:r>
              <a:r>
                <a:rPr lang="en-US" altLang="ko-KR" baseline="-25000" dirty="0"/>
                <a:t>T</a:t>
              </a:r>
              <a:endParaRPr lang="ko-KR" altLang="en-US" baseline="-250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081210" y="4670842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V</a:t>
              </a:r>
              <a:r>
                <a:rPr lang="en-US" altLang="ko-KR" baseline="-25000" dirty="0"/>
                <a:t>P</a:t>
              </a:r>
              <a:endParaRPr lang="ko-KR" altLang="en-US" baseline="-250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109249" y="3853813"/>
              <a:ext cx="494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err="1"/>
                <a:t>g</a:t>
              </a:r>
              <a:r>
                <a:rPr lang="en-US" altLang="ko-KR" baseline="-25000" dirty="0" err="1"/>
                <a:t>PT</a:t>
              </a:r>
              <a:endParaRPr lang="ko-KR" altLang="en-US" baseline="-25000" dirty="0"/>
            </a:p>
          </p:txBody>
        </p:sp>
      </p:grp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8" y="4244505"/>
            <a:ext cx="4264229" cy="540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477" y="4941168"/>
            <a:ext cx="3861579" cy="488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19" y="5517232"/>
            <a:ext cx="4688834" cy="566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15321"/>
            <a:ext cx="4610664" cy="138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643608" y="1444134"/>
            <a:ext cx="2577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</a:rPr>
              <a:t>&lt;Friction coefficient&gt;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163" y="4281745"/>
            <a:ext cx="2705142" cy="1965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자유형 59"/>
          <p:cNvSpPr/>
          <p:nvPr/>
        </p:nvSpPr>
        <p:spPr>
          <a:xfrm>
            <a:off x="6186527" y="4608381"/>
            <a:ext cx="1581337" cy="907721"/>
          </a:xfrm>
          <a:custGeom>
            <a:avLst/>
            <a:gdLst>
              <a:gd name="connsiteX0" fmla="*/ 3626433 w 3626433"/>
              <a:gd name="connsiteY0" fmla="*/ 0 h 2213264"/>
              <a:gd name="connsiteX1" fmla="*/ 1548252 w 3626433"/>
              <a:gd name="connsiteY1" fmla="*/ 332509 h 2213264"/>
              <a:gd name="connsiteX2" fmla="*/ 6 w 3626433"/>
              <a:gd name="connsiteY2" fmla="*/ 1257300 h 2213264"/>
              <a:gd name="connsiteX3" fmla="*/ 1527470 w 3626433"/>
              <a:gd name="connsiteY3" fmla="*/ 1870364 h 2213264"/>
              <a:gd name="connsiteX4" fmla="*/ 467597 w 3626433"/>
              <a:gd name="connsiteY4" fmla="*/ 2088573 h 2213264"/>
              <a:gd name="connsiteX5" fmla="*/ 768933 w 3626433"/>
              <a:gd name="connsiteY5" fmla="*/ 2213264 h 221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6433" h="2213264">
                <a:moveTo>
                  <a:pt x="3626433" y="0"/>
                </a:moveTo>
                <a:cubicBezTo>
                  <a:pt x="2889544" y="61479"/>
                  <a:pt x="2152656" y="122959"/>
                  <a:pt x="1548252" y="332509"/>
                </a:cubicBezTo>
                <a:cubicBezTo>
                  <a:pt x="943848" y="542059"/>
                  <a:pt x="3470" y="1000991"/>
                  <a:pt x="6" y="1257300"/>
                </a:cubicBezTo>
                <a:cubicBezTo>
                  <a:pt x="-3458" y="1513609"/>
                  <a:pt x="1449538" y="1731819"/>
                  <a:pt x="1527470" y="1870364"/>
                </a:cubicBezTo>
                <a:cubicBezTo>
                  <a:pt x="1605402" y="2008909"/>
                  <a:pt x="594020" y="2031423"/>
                  <a:pt x="467597" y="2088573"/>
                </a:cubicBezTo>
                <a:cubicBezTo>
                  <a:pt x="341174" y="2145723"/>
                  <a:pt x="708319" y="2190750"/>
                  <a:pt x="768933" y="2213264"/>
                </a:cubicBezTo>
              </a:path>
            </a:pathLst>
          </a:custGeom>
          <a:noFill/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/>
          <p:cNvSpPr txBox="1"/>
          <p:nvPr/>
        </p:nvSpPr>
        <p:spPr>
          <a:xfrm>
            <a:off x="643608" y="3654353"/>
            <a:ext cx="2670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</a:rPr>
              <a:t>&lt;Equation of motion&gt;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65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89701D-9E2E-B648-B86E-B60071F31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ore-KR" dirty="0"/>
              <a:t>Friction</a:t>
            </a:r>
            <a:endParaRPr kumimoji="1" lang="ko-Kore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02FE0F4-E579-9B47-A4FA-B6718EC976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14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515A4E8-7F4A-AA45-B02E-94A767A59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444402"/>
            <a:ext cx="4332500" cy="420432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5E809B6-2D35-714D-B200-E85860202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975" y="1556792"/>
            <a:ext cx="4229801" cy="420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368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CE9CA8-7F9C-B84B-881D-89E37E17D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ore-KR" dirty="0"/>
              <a:t>Capture Cross-section</a:t>
            </a:r>
            <a:endParaRPr kumimoji="1" lang="ko-Kore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52E3EDC-FB48-CE44-913A-DF45F63F5D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15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A40ACC4-79E0-6F44-9CC1-DD5B4FC93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052736"/>
            <a:ext cx="4254500" cy="660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BE42A7-1D2D-8442-B4D2-97FAB9C9482B}"/>
              </a:ext>
            </a:extLst>
          </p:cNvPr>
          <p:cNvSpPr txBox="1"/>
          <p:nvPr/>
        </p:nvSpPr>
        <p:spPr>
          <a:xfrm>
            <a:off x="956375" y="1847091"/>
            <a:ext cx="2526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/>
              <a:t>de Broglie wavelength</a:t>
            </a:r>
            <a:endParaRPr kumimoji="1" lang="ko-Kore-KR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CD1B63-EFC9-B144-A735-C3BB16D30FBD}"/>
                  </a:ext>
                </a:extLst>
              </p:cNvPr>
              <p:cNvSpPr txBox="1"/>
              <p:nvPr/>
            </p:nvSpPr>
            <p:spPr>
              <a:xfrm>
                <a:off x="1187624" y="2492896"/>
                <a:ext cx="1520544" cy="642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ko-Kore-KR" altLang="en-US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kumimoji="1" lang="ko-Kore-KR" altLang="en-US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CD1B63-EFC9-B144-A735-C3BB16D30F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492896"/>
                <a:ext cx="1520544" cy="642227"/>
              </a:xfrm>
              <a:prstGeom prst="rect">
                <a:avLst/>
              </a:prstGeom>
              <a:blipFill>
                <a:blip r:embed="rId3"/>
                <a:stretch>
                  <a:fillRect l="-2479" t="-1961" r="-2479" b="-11765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1455734-C244-B048-A065-D8BDA7A3D3F4}"/>
                  </a:ext>
                </a:extLst>
              </p:cNvPr>
              <p:cNvSpPr txBox="1"/>
              <p:nvPr/>
            </p:nvSpPr>
            <p:spPr>
              <a:xfrm>
                <a:off x="3357786" y="2531143"/>
                <a:ext cx="1924373" cy="565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ko-Kore-KR" altLang="en-US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den>
                      </m:f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kumimoji="1" lang="ko-Kore-KR" altLang="en-US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1455734-C244-B048-A065-D8BDA7A3D3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786" y="2531143"/>
                <a:ext cx="1924373" cy="565732"/>
              </a:xfrm>
              <a:prstGeom prst="rect">
                <a:avLst/>
              </a:prstGeom>
              <a:blipFill>
                <a:blip r:embed="rId4"/>
                <a:stretch>
                  <a:fillRect l="-658" t="-4444" b="-8889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8B3C0C7-94C8-054E-959D-3600F7739F5C}"/>
                  </a:ext>
                </a:extLst>
              </p:cNvPr>
              <p:cNvSpPr txBox="1"/>
              <p:nvPr/>
            </p:nvSpPr>
            <p:spPr>
              <a:xfrm>
                <a:off x="1187624" y="3347675"/>
                <a:ext cx="3762953" cy="567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ko-Kore-KR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ore-KR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𝑐𝑎𝑝</m:t>
                          </m:r>
                        </m:sub>
                      </m:sSub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=10∗</m:t>
                      </m:r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ℏ</m:t>
                          </m:r>
                        </m:e>
                        <m:sup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sSub>
                            <m:sSubPr>
                              <m:ctrlP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𝑐𝑚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ko-Kore-KR" altLang="en-US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8B3C0C7-94C8-054E-959D-3600F7739F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347675"/>
                <a:ext cx="3762953" cy="567207"/>
              </a:xfrm>
              <a:prstGeom prst="rect">
                <a:avLst/>
              </a:prstGeom>
              <a:blipFill>
                <a:blip r:embed="rId5"/>
                <a:stretch>
                  <a:fillRect t="-4348" b="-13043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FC268F49-EFC1-9D43-9370-009EFAAEDC50}"/>
              </a:ext>
            </a:extLst>
          </p:cNvPr>
          <p:cNvSpPr txBox="1"/>
          <p:nvPr/>
        </p:nvSpPr>
        <p:spPr>
          <a:xfrm>
            <a:off x="1035098" y="4198117"/>
            <a:ext cx="3802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/>
              <a:t>Ex.) </a:t>
            </a:r>
            <a:r>
              <a:rPr kumimoji="1" lang="en-US" altLang="ko-Kore-KR" baseline="30000" dirty="0"/>
              <a:t>40</a:t>
            </a:r>
            <a:r>
              <a:rPr kumimoji="1" lang="en-US" altLang="ko-Kore-KR" dirty="0"/>
              <a:t>Ar+</a:t>
            </a:r>
            <a:r>
              <a:rPr kumimoji="1" lang="en-US" altLang="ko-Kore-KR" baseline="30000" dirty="0"/>
              <a:t>180</a:t>
            </a:r>
            <a:r>
              <a:rPr kumimoji="1" lang="en-US" altLang="ko-Kore-KR" dirty="0"/>
              <a:t>Hf, </a:t>
            </a:r>
            <a:r>
              <a:rPr kumimoji="1" lang="en-US" altLang="ko-Kore-KR" dirty="0" err="1"/>
              <a:t>E</a:t>
            </a:r>
            <a:r>
              <a:rPr kumimoji="1" lang="en-US" altLang="ko-Kore-KR" baseline="-25000" dirty="0" err="1"/>
              <a:t>cm</a:t>
            </a:r>
            <a:r>
              <a:rPr kumimoji="1" lang="en-US" altLang="ko-Kore-KR" dirty="0"/>
              <a:t>=250 MeV, l=10</a:t>
            </a:r>
            <a:endParaRPr kumimoji="1" lang="ko-Kore-KR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F26F3CE-BF25-3548-AC73-EC2CD8AEF44B}"/>
                  </a:ext>
                </a:extLst>
              </p:cNvPr>
              <p:cNvSpPr txBox="1"/>
              <p:nvPr/>
            </p:nvSpPr>
            <p:spPr>
              <a:xfrm>
                <a:off x="1184176" y="4856585"/>
                <a:ext cx="5244064" cy="5204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ko-Kore-KR" altLang="en-US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40∗180</m:t>
                          </m:r>
                        </m:num>
                        <m:den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220</m:t>
                          </m:r>
                        </m:den>
                      </m:f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938.28</m:t>
                      </m:r>
                      <m:f>
                        <m:fPr>
                          <m:ctrlP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𝑀𝑒𝑉</m:t>
                          </m:r>
                        </m:num>
                        <m:den>
                          <m:sSup>
                            <m:sSupPr>
                              <m:ctrlP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=34.12 </m:t>
                      </m:r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𝑀𝑒𝑉</m:t>
                      </m:r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𝑓𝑚</m:t>
                          </m:r>
                        </m:e>
                        <m:sup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ko-Kore-KR" altLang="en-US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F26F3CE-BF25-3548-AC73-EC2CD8AEF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4176" y="4856585"/>
                <a:ext cx="5244064" cy="520463"/>
              </a:xfrm>
              <a:prstGeom prst="rect">
                <a:avLst/>
              </a:prstGeom>
              <a:blipFill>
                <a:blip r:embed="rId6"/>
                <a:stretch>
                  <a:fillRect t="-4762" b="-11905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7CC6279-2888-2047-A61C-83D703CA3203}"/>
                  </a:ext>
                </a:extLst>
              </p:cNvPr>
              <p:cNvSpPr txBox="1"/>
              <p:nvPr/>
            </p:nvSpPr>
            <p:spPr>
              <a:xfrm>
                <a:off x="5831954" y="3492778"/>
                <a:ext cx="24124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ko-Kore-KR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ℏ</m:t>
                    </m:r>
                    <m:r>
                      <a:rPr kumimoji="1" lang="en-US" altLang="ko-Kore-KR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=6.58∗</m:t>
                    </m:r>
                    <m:sSup>
                      <m:sSupPr>
                        <m:ctrlPr>
                          <a:rPr kumimoji="1" lang="en-US" altLang="ko-Kore-KR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ore-KR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kumimoji="1" lang="en-US" altLang="ko-Kore-KR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−22</m:t>
                        </m:r>
                      </m:sup>
                    </m:sSup>
                  </m:oMath>
                </a14:m>
                <a:r>
                  <a:rPr kumimoji="1" lang="en-US" altLang="ko-Kore-KR" dirty="0">
                    <a:solidFill>
                      <a:schemeClr val="tx2"/>
                    </a:solidFill>
                  </a:rPr>
                  <a:t> MeV s</a:t>
                </a:r>
                <a:endParaRPr kumimoji="1" lang="ko-Kore-KR" altLang="en-US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7CC6279-2888-2047-A61C-83D703CA32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954" y="3492778"/>
                <a:ext cx="2412455" cy="276999"/>
              </a:xfrm>
              <a:prstGeom prst="rect">
                <a:avLst/>
              </a:prstGeom>
              <a:blipFill>
                <a:blip r:embed="rId7"/>
                <a:stretch>
                  <a:fillRect l="-3684" t="-27273" r="-5263" b="-54545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0BD5B95A-AA40-1245-8CE0-EA70BC1BF2A0}"/>
              </a:ext>
            </a:extLst>
          </p:cNvPr>
          <p:cNvSpPr txBox="1"/>
          <p:nvPr/>
        </p:nvSpPr>
        <p:spPr>
          <a:xfrm>
            <a:off x="5816801" y="3914882"/>
            <a:ext cx="1779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solidFill>
                  <a:schemeClr val="tx2"/>
                </a:solidFill>
              </a:rPr>
              <a:t>c=30*10</a:t>
            </a:r>
            <a:r>
              <a:rPr kumimoji="1" lang="en-US" altLang="ko-Kore-KR" baseline="30000" dirty="0">
                <a:solidFill>
                  <a:schemeClr val="tx2"/>
                </a:solidFill>
              </a:rPr>
              <a:t>22</a:t>
            </a:r>
            <a:r>
              <a:rPr kumimoji="1" lang="en-US" altLang="ko-Kore-KR" dirty="0">
                <a:solidFill>
                  <a:schemeClr val="tx2"/>
                </a:solidFill>
              </a:rPr>
              <a:t> </a:t>
            </a:r>
            <a:r>
              <a:rPr kumimoji="1" lang="en-US" altLang="ko-Kore-KR" dirty="0" err="1">
                <a:solidFill>
                  <a:schemeClr val="tx2"/>
                </a:solidFill>
              </a:rPr>
              <a:t>fm</a:t>
            </a:r>
            <a:r>
              <a:rPr kumimoji="1" lang="en-US" altLang="ko-Kore-KR" dirty="0">
                <a:solidFill>
                  <a:schemeClr val="tx2"/>
                </a:solidFill>
              </a:rPr>
              <a:t>/s</a:t>
            </a:r>
            <a:endParaRPr kumimoji="1" lang="ko-Kore-KR" altLang="en-US" dirty="0">
              <a:solidFill>
                <a:schemeClr val="tx2"/>
              </a:solidFill>
            </a:endParaRPr>
          </a:p>
        </p:txBody>
      </p:sp>
      <p:sp>
        <p:nvSpPr>
          <p:cNvPr id="16" name="모서리가 둥근 직사각형 15">
            <a:extLst>
              <a:ext uri="{FF2B5EF4-FFF2-40B4-BE49-F238E27FC236}">
                <a16:creationId xmlns:a16="http://schemas.microsoft.com/office/drawing/2014/main" id="{D5C6CA61-84B1-3148-AED7-6065E1EED242}"/>
              </a:ext>
            </a:extLst>
          </p:cNvPr>
          <p:cNvSpPr/>
          <p:nvPr/>
        </p:nvSpPr>
        <p:spPr bwMode="auto">
          <a:xfrm>
            <a:off x="6228184" y="3492778"/>
            <a:ext cx="478444" cy="276999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ore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모서리가 둥근 직사각형 16">
            <a:extLst>
              <a:ext uri="{FF2B5EF4-FFF2-40B4-BE49-F238E27FC236}">
                <a16:creationId xmlns:a16="http://schemas.microsoft.com/office/drawing/2014/main" id="{262DEFC1-1818-E947-9113-FDC9144A22E6}"/>
              </a:ext>
            </a:extLst>
          </p:cNvPr>
          <p:cNvSpPr/>
          <p:nvPr/>
        </p:nvSpPr>
        <p:spPr bwMode="auto">
          <a:xfrm>
            <a:off x="6184388" y="3961048"/>
            <a:ext cx="259820" cy="323166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ore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1861EE7-34D3-8C43-B334-3A4E2D81F22E}"/>
                  </a:ext>
                </a:extLst>
              </p:cNvPr>
              <p:cNvSpPr txBox="1"/>
              <p:nvPr/>
            </p:nvSpPr>
            <p:spPr>
              <a:xfrm>
                <a:off x="1717887" y="5604063"/>
                <a:ext cx="1746568" cy="2984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ko-Kore-KR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ore-KR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𝑐𝑎𝑝</m:t>
                          </m:r>
                        </m:sub>
                      </m:sSub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=1.673 </m:t>
                      </m:r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𝑚𝑏</m:t>
                      </m:r>
                    </m:oMath>
                  </m:oMathPara>
                </a14:m>
                <a:endParaRPr kumimoji="1" lang="ko-Kore-KR" altLang="en-US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1861EE7-34D3-8C43-B334-3A4E2D81F2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887" y="5604063"/>
                <a:ext cx="1746568" cy="298415"/>
              </a:xfrm>
              <a:prstGeom prst="rect">
                <a:avLst/>
              </a:prstGeom>
              <a:blipFill>
                <a:blip r:embed="rId8"/>
                <a:stretch>
                  <a:fillRect l="-725" t="-8333" r="-2174" b="-29167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456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F98114-1277-A045-89FF-CBFE40CF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ore-KR" dirty="0" err="1"/>
              <a:t>Ar+Hf</a:t>
            </a:r>
            <a:endParaRPr kumimoji="1" lang="ko-Kore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147EEBD-07E2-B74B-AB49-568164CD02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16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B5B0934-0234-F946-88EB-A8D123ABB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77925"/>
            <a:ext cx="5035839" cy="470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290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Deformation and Orientation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17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64" y="4829916"/>
            <a:ext cx="497205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072" y="4934690"/>
            <a:ext cx="14859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타원 6"/>
          <p:cNvSpPr/>
          <p:nvPr/>
        </p:nvSpPr>
        <p:spPr>
          <a:xfrm>
            <a:off x="899592" y="1519746"/>
            <a:ext cx="1008112" cy="685118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24130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1907704" y="1537227"/>
            <a:ext cx="1008112" cy="685118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24130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 rot="5400000">
            <a:off x="1907704" y="2897026"/>
            <a:ext cx="1008112" cy="685118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24130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 rot="5400000">
            <a:off x="1222586" y="2911966"/>
            <a:ext cx="1008112" cy="685118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24130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2411760" y="1268760"/>
            <a:ext cx="0" cy="302433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1755420" y="2564904"/>
            <a:ext cx="0" cy="1728192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1359194" y="1268760"/>
            <a:ext cx="0" cy="302433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75222"/>
            <a:ext cx="3406164" cy="259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화살표 연결선 14"/>
          <p:cNvCxnSpPr/>
          <p:nvPr/>
        </p:nvCxnSpPr>
        <p:spPr>
          <a:xfrm>
            <a:off x="1359194" y="3861048"/>
            <a:ext cx="1052566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>
            <a:off x="1755420" y="4221088"/>
            <a:ext cx="656340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360945" y="392376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R</a:t>
            </a:r>
            <a:r>
              <a:rPr lang="en-US" altLang="ko-KR" baseline="-25000" dirty="0"/>
              <a:t>1</a:t>
            </a:r>
            <a:endParaRPr lang="ko-KR" altLang="en-US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1907704" y="4221088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R</a:t>
            </a:r>
            <a:r>
              <a:rPr lang="en-US" altLang="ko-KR" baseline="-25000" dirty="0"/>
              <a:t>2</a:t>
            </a:r>
            <a:endParaRPr lang="ko-KR" altLang="en-US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2778012" y="2219044"/>
            <a:ext cx="1758687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</a:rPr>
              <a:t>R</a:t>
            </a:r>
            <a:r>
              <a:rPr lang="en-US" altLang="ko-KR" b="1" baseline="-25000" dirty="0">
                <a:solidFill>
                  <a:schemeClr val="tx2"/>
                </a:solidFill>
              </a:rPr>
              <a:t>1</a:t>
            </a:r>
            <a:r>
              <a:rPr lang="en-US" altLang="ko-KR" b="1" dirty="0">
                <a:solidFill>
                  <a:schemeClr val="tx2"/>
                </a:solidFill>
              </a:rPr>
              <a:t> &gt; R</a:t>
            </a:r>
            <a:r>
              <a:rPr lang="en-US" altLang="ko-KR" b="1" baseline="-25000" dirty="0">
                <a:solidFill>
                  <a:schemeClr val="tx2"/>
                </a:solidFill>
              </a:rPr>
              <a:t>2</a:t>
            </a:r>
            <a:endParaRPr lang="en-US" altLang="ko-KR" b="1" dirty="0">
              <a:solidFill>
                <a:schemeClr val="tx2"/>
              </a:solidFill>
            </a:endParaRPr>
          </a:p>
          <a:p>
            <a:pPr algn="ctr"/>
            <a:r>
              <a:rPr lang="en-US" altLang="ko-KR" b="1" dirty="0" err="1">
                <a:solidFill>
                  <a:schemeClr val="tx2"/>
                </a:solidFill>
              </a:rPr>
              <a:t>V</a:t>
            </a:r>
            <a:r>
              <a:rPr lang="en-US" altLang="ko-KR" b="1" baseline="-25000" dirty="0" err="1">
                <a:solidFill>
                  <a:schemeClr val="tx2"/>
                </a:solidFill>
              </a:rPr>
              <a:t>c</a:t>
            </a:r>
            <a:r>
              <a:rPr lang="en-US" altLang="ko-KR" b="1" dirty="0">
                <a:solidFill>
                  <a:schemeClr val="tx2"/>
                </a:solidFill>
              </a:rPr>
              <a:t>(R</a:t>
            </a:r>
            <a:r>
              <a:rPr lang="en-US" altLang="ko-KR" b="1" baseline="-25000" dirty="0">
                <a:solidFill>
                  <a:schemeClr val="tx2"/>
                </a:solidFill>
              </a:rPr>
              <a:t>1</a:t>
            </a:r>
            <a:r>
              <a:rPr lang="en-US" altLang="ko-KR" b="1" dirty="0">
                <a:solidFill>
                  <a:schemeClr val="tx2"/>
                </a:solidFill>
              </a:rPr>
              <a:t>) &lt; </a:t>
            </a:r>
            <a:r>
              <a:rPr lang="en-US" altLang="ko-KR" b="1" dirty="0" err="1">
                <a:solidFill>
                  <a:schemeClr val="tx2"/>
                </a:solidFill>
              </a:rPr>
              <a:t>V</a:t>
            </a:r>
            <a:r>
              <a:rPr lang="en-US" altLang="ko-KR" b="1" baseline="-25000" dirty="0" err="1">
                <a:solidFill>
                  <a:schemeClr val="tx2"/>
                </a:solidFill>
              </a:rPr>
              <a:t>c</a:t>
            </a:r>
            <a:r>
              <a:rPr lang="en-US" altLang="ko-KR" b="1" dirty="0">
                <a:solidFill>
                  <a:schemeClr val="tx2"/>
                </a:solidFill>
              </a:rPr>
              <a:t>(R</a:t>
            </a:r>
            <a:r>
              <a:rPr lang="en-US" altLang="ko-KR" b="1" baseline="-25000" dirty="0">
                <a:solidFill>
                  <a:schemeClr val="tx2"/>
                </a:solidFill>
              </a:rPr>
              <a:t>2</a:t>
            </a:r>
            <a:r>
              <a:rPr lang="en-US" altLang="ko-KR" b="1" dirty="0">
                <a:solidFill>
                  <a:schemeClr val="tx2"/>
                </a:solidFill>
              </a:rPr>
              <a:t>)</a:t>
            </a:r>
            <a:endParaRPr lang="ko-KR" alt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2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Vibration and Deformation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18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815" y="980728"/>
            <a:ext cx="6931496" cy="367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2"/>
          <p:cNvGraphicFramePr>
            <a:graphicFrameLocks noGrp="1"/>
          </p:cNvGraphicFramePr>
          <p:nvPr/>
        </p:nvGraphicFramePr>
        <p:xfrm>
          <a:off x="2749937" y="4655349"/>
          <a:ext cx="547261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4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4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4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4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45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Nucleus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β</a:t>
                      </a:r>
                      <a:r>
                        <a:rPr lang="en-US" altLang="ko-KR" baseline="-25000" dirty="0"/>
                        <a:t>2</a:t>
                      </a:r>
                      <a:endParaRPr lang="ko-KR" alt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β</a:t>
                      </a:r>
                      <a:r>
                        <a:rPr lang="en-US" altLang="ko-KR" baseline="-25000" dirty="0"/>
                        <a:t>3</a:t>
                      </a:r>
                      <a:endParaRPr lang="ko-KR" alt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ko-KR" dirty="0"/>
                        <a:t>β</a:t>
                      </a:r>
                      <a:r>
                        <a:rPr lang="el-GR" altLang="ko-KR" baseline="-25000" dirty="0"/>
                        <a:t>2</a:t>
                      </a:r>
                      <a:r>
                        <a:rPr lang="en-US" altLang="ko-KR" baseline="30000" dirty="0"/>
                        <a:t>*</a:t>
                      </a:r>
                      <a:endParaRPr lang="ko-KR" alt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l-GR" altLang="ko-KR" dirty="0"/>
                        <a:t>β</a:t>
                      </a:r>
                      <a:r>
                        <a:rPr lang="el-GR" altLang="ko-KR" baseline="-25000" dirty="0"/>
                        <a:t>3</a:t>
                      </a:r>
                      <a:r>
                        <a:rPr lang="en-US" altLang="ko-KR" baseline="30000" dirty="0"/>
                        <a:t>*</a:t>
                      </a:r>
                      <a:endParaRPr lang="ko-KR" altLang="en-US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30000" dirty="0"/>
                        <a:t>40</a:t>
                      </a:r>
                      <a:r>
                        <a:rPr lang="en-US" altLang="ko-KR" dirty="0"/>
                        <a:t>Ar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0.284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0.26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30000" dirty="0"/>
                        <a:t>180</a:t>
                      </a:r>
                      <a:r>
                        <a:rPr lang="en-US" altLang="ko-KR" dirty="0"/>
                        <a:t>Hf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0.279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0.274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0.07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62906" y="4655349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Ex)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457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Capture Cross-section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19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2690" y="934199"/>
            <a:ext cx="79861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b="1" baseline="30000" dirty="0"/>
              <a:t>220</a:t>
            </a:r>
            <a:r>
              <a:rPr lang="en-US" altLang="ko-KR" b="1" dirty="0"/>
              <a:t>Th</a:t>
            </a:r>
            <a:r>
              <a:rPr lang="en-US" altLang="ko-KR" b="1" baseline="30000" dirty="0"/>
              <a:t>*</a:t>
            </a:r>
            <a:endParaRPr lang="ko-KR" altLang="en-US" b="1" baseline="300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002F907-8466-6144-90FC-279C254B8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425" y="1412776"/>
            <a:ext cx="6573145" cy="470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038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Outline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/>
              <a:t>Day 1. Overview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rgbClr val="FF0000"/>
                </a:solidFill>
              </a:rPr>
              <a:t>Day 2. Di-Nuclear System (DNS) Model 1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Day 3. DNS Model 2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Day 4. Adiabatic Model &amp; Applications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2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2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>
          <a:xfrm>
            <a:off x="395288" y="44450"/>
            <a:ext cx="7417072" cy="504825"/>
          </a:xfrm>
        </p:spPr>
        <p:txBody>
          <a:bodyPr/>
          <a:lstStyle/>
          <a:p>
            <a:r>
              <a:rPr lang="en-US" altLang="ko-KR" dirty="0"/>
              <a:t>Schematic</a:t>
            </a:r>
            <a:r>
              <a:rPr lang="ko-KR" altLang="en-US" dirty="0"/>
              <a:t> </a:t>
            </a:r>
            <a:r>
              <a:rPr lang="en-US" altLang="ko-KR" dirty="0"/>
              <a:t>View of the Fusion Process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4427538" y="6534150"/>
            <a:ext cx="504825" cy="314325"/>
          </a:xfrm>
        </p:spPr>
        <p:txBody>
          <a:bodyPr/>
          <a:lstStyle/>
          <a:p>
            <a:pPr>
              <a:defRPr/>
            </a:pPr>
            <a:fld id="{13D67071-A6E9-48E8-A022-BB3BF5CB6160}" type="slidenum">
              <a:rPr lang="ko-KR" altLang="en-US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3</a:t>
            </a:fld>
            <a:endParaRPr lang="en-US" altLang="ko-KR" dirty="0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타원 4"/>
          <p:cNvSpPr/>
          <p:nvPr/>
        </p:nvSpPr>
        <p:spPr>
          <a:xfrm>
            <a:off x="6341960" y="6192973"/>
            <a:ext cx="160082" cy="1842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13500000" algn="br" rotWithShape="0">
              <a:srgbClr val="FF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1495830" y="1692048"/>
            <a:ext cx="360040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 rot="915884">
            <a:off x="2095215" y="2016342"/>
            <a:ext cx="648072" cy="551489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7"/>
          <p:cNvSpPr/>
          <p:nvPr/>
        </p:nvSpPr>
        <p:spPr>
          <a:xfrm>
            <a:off x="1043713" y="1763422"/>
            <a:ext cx="360040" cy="177336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 rot="520765">
            <a:off x="3271236" y="2104536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3913025" y="2099888"/>
            <a:ext cx="438509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 rot="915884">
            <a:off x="4082756" y="2272100"/>
            <a:ext cx="537559" cy="551489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아래로 구부러진 화살표 10"/>
          <p:cNvSpPr/>
          <p:nvPr/>
        </p:nvSpPr>
        <p:spPr>
          <a:xfrm rot="1310551">
            <a:off x="4231291" y="2003463"/>
            <a:ext cx="440657" cy="162793"/>
          </a:xfrm>
          <a:prstGeom prst="curved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아래로 구부러진 화살표 14"/>
          <p:cNvSpPr/>
          <p:nvPr/>
        </p:nvSpPr>
        <p:spPr>
          <a:xfrm rot="11447719">
            <a:off x="3941520" y="2819598"/>
            <a:ext cx="440657" cy="162793"/>
          </a:xfrm>
          <a:prstGeom prst="curved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412103" y="2840825"/>
            <a:ext cx="857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/>
              <a:t>Capture</a:t>
            </a:r>
            <a:br>
              <a:rPr lang="en-US" altLang="ko-KR" sz="1400" b="1" dirty="0"/>
            </a:br>
            <a:r>
              <a:rPr lang="en-US" altLang="ko-KR" sz="1400" b="1" dirty="0">
                <a:solidFill>
                  <a:srgbClr val="FF0000"/>
                </a:solidFill>
              </a:rPr>
              <a:t>b&lt;</a:t>
            </a:r>
            <a:r>
              <a:rPr lang="en-US" altLang="ko-KR" sz="1400" b="1" dirty="0" err="1">
                <a:solidFill>
                  <a:srgbClr val="FF0000"/>
                </a:solidFill>
              </a:rPr>
              <a:t>b</a:t>
            </a:r>
            <a:r>
              <a:rPr lang="en-US" altLang="ko-KR" sz="1400" b="1" baseline="-25000" dirty="0" err="1">
                <a:solidFill>
                  <a:srgbClr val="FF0000"/>
                </a:solidFill>
              </a:rPr>
              <a:t>c</a:t>
            </a:r>
            <a:endParaRPr lang="ko-KR" altLang="en-US" sz="1400" b="1" baseline="-25000" dirty="0">
              <a:solidFill>
                <a:srgbClr val="FF0000"/>
              </a:solidFill>
            </a:endParaRPr>
          </a:p>
        </p:txBody>
      </p:sp>
      <p:sp>
        <p:nvSpPr>
          <p:cNvPr id="16" name="오른쪽 화살표 16"/>
          <p:cNvSpPr/>
          <p:nvPr/>
        </p:nvSpPr>
        <p:spPr>
          <a:xfrm rot="20486740">
            <a:off x="5198751" y="1824512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7"/>
          <p:cNvSpPr/>
          <p:nvPr/>
        </p:nvSpPr>
        <p:spPr>
          <a:xfrm rot="448436">
            <a:off x="5617017" y="2400327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 rot="19666493">
            <a:off x="5759793" y="1316557"/>
            <a:ext cx="551089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 rot="21205385">
            <a:off x="5913115" y="1723781"/>
            <a:ext cx="564761" cy="454418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오른쪽 화살표 20"/>
          <p:cNvSpPr/>
          <p:nvPr/>
        </p:nvSpPr>
        <p:spPr>
          <a:xfrm rot="20431957">
            <a:off x="4826770" y="876201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오른쪽 화살표 21"/>
          <p:cNvSpPr/>
          <p:nvPr/>
        </p:nvSpPr>
        <p:spPr>
          <a:xfrm rot="21345808">
            <a:off x="6558644" y="1818395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2"/>
          <p:cNvSpPr txBox="1"/>
          <p:nvPr/>
        </p:nvSpPr>
        <p:spPr>
          <a:xfrm>
            <a:off x="6799180" y="1312696"/>
            <a:ext cx="1290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/>
              <a:t>Quasi-fission</a:t>
            </a:r>
          </a:p>
        </p:txBody>
      </p:sp>
      <p:sp>
        <p:nvSpPr>
          <p:cNvPr id="23" name="타원 22"/>
          <p:cNvSpPr/>
          <p:nvPr/>
        </p:nvSpPr>
        <p:spPr>
          <a:xfrm rot="915884">
            <a:off x="6452195" y="2349856"/>
            <a:ext cx="772595" cy="741466"/>
          </a:xfrm>
          <a:prstGeom prst="ellipse">
            <a:avLst/>
          </a:prstGeom>
          <a:solidFill>
            <a:srgbClr val="00B050">
              <a:alpha val="60000"/>
            </a:srgbClr>
          </a:solidFill>
          <a:ln>
            <a:noFill/>
          </a:ln>
          <a:effectLst>
            <a:glow rad="228600">
              <a:srgbClr val="00B05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311150" h="241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4"/>
          <p:cNvSpPr txBox="1"/>
          <p:nvPr/>
        </p:nvSpPr>
        <p:spPr>
          <a:xfrm>
            <a:off x="5949912" y="3148602"/>
            <a:ext cx="18726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Compound Nucleus</a:t>
            </a:r>
            <a:endParaRPr lang="ko-KR" altLang="en-US" sz="1400" b="1" dirty="0"/>
          </a:p>
        </p:txBody>
      </p:sp>
      <p:sp>
        <p:nvSpPr>
          <p:cNvPr id="25" name="오른쪽 화살표 25"/>
          <p:cNvSpPr/>
          <p:nvPr/>
        </p:nvSpPr>
        <p:spPr>
          <a:xfrm rot="20452411">
            <a:off x="2945493" y="1538338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4406311" y="903350"/>
            <a:ext cx="360040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 rot="915884">
            <a:off x="3740849" y="1308272"/>
            <a:ext cx="648072" cy="551489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오른쪽 화살표 28"/>
          <p:cNvSpPr/>
          <p:nvPr/>
        </p:nvSpPr>
        <p:spPr>
          <a:xfrm>
            <a:off x="7822541" y="2417646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모서리가 둥근 직사각형 28"/>
          <p:cNvSpPr/>
          <p:nvPr/>
        </p:nvSpPr>
        <p:spPr>
          <a:xfrm>
            <a:off x="402285" y="3485367"/>
            <a:ext cx="8568952" cy="72008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오른쪽 화살표 30"/>
          <p:cNvSpPr/>
          <p:nvPr/>
        </p:nvSpPr>
        <p:spPr>
          <a:xfrm>
            <a:off x="420223" y="4653136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/>
          <p:cNvSpPr/>
          <p:nvPr/>
        </p:nvSpPr>
        <p:spPr>
          <a:xfrm rot="915884">
            <a:off x="837437" y="4542750"/>
            <a:ext cx="772595" cy="741466"/>
          </a:xfrm>
          <a:prstGeom prst="ellipse">
            <a:avLst/>
          </a:prstGeom>
          <a:solidFill>
            <a:srgbClr val="00B050">
              <a:alpha val="60000"/>
            </a:srgbClr>
          </a:solidFill>
          <a:ln>
            <a:noFill/>
          </a:ln>
          <a:effectLst>
            <a:glow rad="228600">
              <a:srgbClr val="00B05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311150" h="241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2"/>
          <p:cNvSpPr txBox="1"/>
          <p:nvPr/>
        </p:nvSpPr>
        <p:spPr>
          <a:xfrm>
            <a:off x="287419" y="5445224"/>
            <a:ext cx="18726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Compound Nucleus</a:t>
            </a:r>
            <a:endParaRPr lang="ko-KR" altLang="en-US" sz="1400" b="1" dirty="0"/>
          </a:p>
        </p:txBody>
      </p:sp>
      <p:sp>
        <p:nvSpPr>
          <p:cNvPr id="33" name="오른쪽 화살표 33"/>
          <p:cNvSpPr/>
          <p:nvPr/>
        </p:nvSpPr>
        <p:spPr>
          <a:xfrm rot="20676423">
            <a:off x="2009896" y="4193778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오른쪽 화살표 34"/>
          <p:cNvSpPr/>
          <p:nvPr/>
        </p:nvSpPr>
        <p:spPr>
          <a:xfrm rot="930001">
            <a:off x="2364615" y="5005703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/>
          <p:cNvSpPr/>
          <p:nvPr/>
        </p:nvSpPr>
        <p:spPr>
          <a:xfrm rot="19666493">
            <a:off x="2480333" y="3776100"/>
            <a:ext cx="502454" cy="374235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/>
          <p:cNvSpPr/>
          <p:nvPr/>
        </p:nvSpPr>
        <p:spPr>
          <a:xfrm rot="1022173">
            <a:off x="2574302" y="4253214"/>
            <a:ext cx="545201" cy="454418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오른쪽 화살표 37"/>
          <p:cNvSpPr/>
          <p:nvPr/>
        </p:nvSpPr>
        <p:spPr>
          <a:xfrm rot="19372690">
            <a:off x="3042368" y="3628287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오른쪽 화살표 38"/>
          <p:cNvSpPr/>
          <p:nvPr/>
        </p:nvSpPr>
        <p:spPr>
          <a:xfrm rot="1383910">
            <a:off x="3224780" y="4552496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9"/>
          <p:cNvSpPr txBox="1"/>
          <p:nvPr/>
        </p:nvSpPr>
        <p:spPr>
          <a:xfrm>
            <a:off x="3305755" y="3880072"/>
            <a:ext cx="1141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Fast-fission</a:t>
            </a:r>
          </a:p>
          <a:p>
            <a:r>
              <a:rPr lang="en-US" altLang="ko-KR" sz="1400" b="1" dirty="0">
                <a:solidFill>
                  <a:srgbClr val="FF0000"/>
                </a:solidFill>
              </a:rPr>
              <a:t>L</a:t>
            </a:r>
            <a:r>
              <a:rPr lang="en-US" altLang="ko-KR" sz="1400" b="1" baseline="-25000" dirty="0">
                <a:solidFill>
                  <a:srgbClr val="FF0000"/>
                </a:solidFill>
              </a:rPr>
              <a:t>B</a:t>
            </a:r>
            <a:r>
              <a:rPr lang="en-US" altLang="ko-KR" sz="1400" b="1" dirty="0">
                <a:solidFill>
                  <a:srgbClr val="FF0000"/>
                </a:solidFill>
              </a:rPr>
              <a:t>&lt;L&lt;</a:t>
            </a:r>
            <a:r>
              <a:rPr lang="en-US" altLang="ko-KR" sz="1400" b="1" dirty="0" err="1">
                <a:solidFill>
                  <a:srgbClr val="FF0000"/>
                </a:solidFill>
              </a:rPr>
              <a:t>L</a:t>
            </a:r>
            <a:r>
              <a:rPr lang="en-US" altLang="ko-KR" sz="1400" b="1" baseline="-25000" dirty="0" err="1">
                <a:solidFill>
                  <a:srgbClr val="FF0000"/>
                </a:solidFill>
              </a:rPr>
              <a:t>cap</a:t>
            </a:r>
            <a:endParaRPr lang="ko-KR" altLang="en-US" sz="1400" b="1" baseline="-25000" dirty="0">
              <a:solidFill>
                <a:srgbClr val="FF0000"/>
              </a:solidFill>
            </a:endParaRPr>
          </a:p>
        </p:txBody>
      </p:sp>
      <p:sp>
        <p:nvSpPr>
          <p:cNvPr id="40" name="TextBox 42"/>
          <p:cNvSpPr txBox="1"/>
          <p:nvPr/>
        </p:nvSpPr>
        <p:spPr>
          <a:xfrm>
            <a:off x="2856911" y="936578"/>
            <a:ext cx="153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Inelastic  </a:t>
            </a:r>
            <a:r>
              <a:rPr lang="en-US" altLang="ko-KR" sz="1400" b="1" dirty="0">
                <a:solidFill>
                  <a:srgbClr val="FF0000"/>
                </a:solidFill>
              </a:rPr>
              <a:t>b&gt;</a:t>
            </a:r>
            <a:r>
              <a:rPr lang="en-US" altLang="ko-KR" sz="1400" b="1" dirty="0" err="1">
                <a:solidFill>
                  <a:srgbClr val="FF0000"/>
                </a:solidFill>
              </a:rPr>
              <a:t>b</a:t>
            </a:r>
            <a:r>
              <a:rPr lang="en-US" altLang="ko-KR" sz="1400" b="1" baseline="-25000" dirty="0" err="1">
                <a:solidFill>
                  <a:srgbClr val="FF0000"/>
                </a:solidFill>
              </a:rPr>
              <a:t>c</a:t>
            </a:r>
            <a:endParaRPr lang="en-US" altLang="ko-KR" sz="1400" b="1" baseline="-25000" dirty="0">
              <a:solidFill>
                <a:srgbClr val="FF0000"/>
              </a:solidFill>
            </a:endParaRPr>
          </a:p>
          <a:p>
            <a:r>
              <a:rPr lang="en-US" altLang="ko-KR" sz="1400" b="1" dirty="0"/>
              <a:t>scattering</a:t>
            </a:r>
            <a:endParaRPr lang="ko-KR" altLang="en-US" sz="1400" b="1" dirty="0"/>
          </a:p>
        </p:txBody>
      </p:sp>
      <p:sp>
        <p:nvSpPr>
          <p:cNvPr id="41" name="오른쪽 화살표 43"/>
          <p:cNvSpPr/>
          <p:nvPr/>
        </p:nvSpPr>
        <p:spPr>
          <a:xfrm rot="860223">
            <a:off x="4475329" y="1643791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오른쪽 화살표 44"/>
          <p:cNvSpPr/>
          <p:nvPr/>
        </p:nvSpPr>
        <p:spPr>
          <a:xfrm rot="19446219">
            <a:off x="6322825" y="1145001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타원 42"/>
          <p:cNvSpPr/>
          <p:nvPr/>
        </p:nvSpPr>
        <p:spPr>
          <a:xfrm rot="915884">
            <a:off x="3035092" y="5145373"/>
            <a:ext cx="772595" cy="741466"/>
          </a:xfrm>
          <a:prstGeom prst="ellipse">
            <a:avLst/>
          </a:prstGeom>
          <a:solidFill>
            <a:srgbClr val="00B0F0">
              <a:alpha val="60000"/>
            </a:srgbClr>
          </a:solidFill>
          <a:ln>
            <a:noFill/>
          </a:ln>
          <a:effectLst>
            <a:glow rad="228600">
              <a:srgbClr val="00B0F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311150" h="241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TextBox 46"/>
          <p:cNvSpPr txBox="1"/>
          <p:nvPr/>
        </p:nvSpPr>
        <p:spPr>
          <a:xfrm>
            <a:off x="2786363" y="6012208"/>
            <a:ext cx="1526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Fusion  </a:t>
            </a:r>
            <a:r>
              <a:rPr lang="en-US" altLang="ko-KR" sz="1400" b="1" dirty="0">
                <a:solidFill>
                  <a:srgbClr val="FF0000"/>
                </a:solidFill>
              </a:rPr>
              <a:t>0&lt;L&lt;L</a:t>
            </a:r>
            <a:r>
              <a:rPr lang="en-US" altLang="ko-KR" sz="1400" b="1" baseline="-25000" dirty="0">
                <a:solidFill>
                  <a:srgbClr val="FF0000"/>
                </a:solidFill>
              </a:rPr>
              <a:t>B</a:t>
            </a:r>
            <a:endParaRPr lang="ko-KR" altLang="en-US" sz="1400" b="1" baseline="-25000" dirty="0">
              <a:solidFill>
                <a:srgbClr val="FF0000"/>
              </a:solidFill>
            </a:endParaRPr>
          </a:p>
        </p:txBody>
      </p:sp>
      <p:sp>
        <p:nvSpPr>
          <p:cNvPr id="45" name="TextBox 47"/>
          <p:cNvSpPr txBox="1"/>
          <p:nvPr/>
        </p:nvSpPr>
        <p:spPr>
          <a:xfrm>
            <a:off x="1053909" y="1277585"/>
            <a:ext cx="980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</a:rPr>
              <a:t>Projectile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sp>
        <p:nvSpPr>
          <p:cNvPr id="46" name="TextBox 48"/>
          <p:cNvSpPr txBox="1"/>
          <p:nvPr/>
        </p:nvSpPr>
        <p:spPr>
          <a:xfrm>
            <a:off x="2189957" y="2677993"/>
            <a:ext cx="719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</a:rPr>
              <a:t>Target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sp>
        <p:nvSpPr>
          <p:cNvPr id="47" name="TextBox 49"/>
          <p:cNvSpPr txBox="1"/>
          <p:nvPr/>
        </p:nvSpPr>
        <p:spPr>
          <a:xfrm>
            <a:off x="740751" y="2166346"/>
            <a:ext cx="1326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A few MeV/n</a:t>
            </a:r>
            <a:endParaRPr lang="ko-KR" altLang="en-US" sz="1400" b="1" dirty="0"/>
          </a:p>
        </p:txBody>
      </p:sp>
      <p:sp>
        <p:nvSpPr>
          <p:cNvPr id="48" name="오른쪽 화살표 50"/>
          <p:cNvSpPr/>
          <p:nvPr/>
        </p:nvSpPr>
        <p:spPr>
          <a:xfrm rot="20104284">
            <a:off x="4176380" y="4679215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/>
          <p:cNvSpPr/>
          <p:nvPr/>
        </p:nvSpPr>
        <p:spPr>
          <a:xfrm rot="19666493">
            <a:off x="4699817" y="4062253"/>
            <a:ext cx="502454" cy="469167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65100" h="177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/>
          <p:cNvSpPr/>
          <p:nvPr/>
        </p:nvSpPr>
        <p:spPr>
          <a:xfrm rot="1022173">
            <a:off x="4817180" y="4609243"/>
            <a:ext cx="545201" cy="466706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234950" h="215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오른쪽 화살표 53"/>
          <p:cNvSpPr/>
          <p:nvPr/>
        </p:nvSpPr>
        <p:spPr>
          <a:xfrm rot="19372690">
            <a:off x="5276086" y="3957044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오른쪽 화살표 54"/>
          <p:cNvSpPr/>
          <p:nvPr/>
        </p:nvSpPr>
        <p:spPr>
          <a:xfrm rot="985403">
            <a:off x="5418364" y="4932906"/>
            <a:ext cx="263483" cy="175374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5"/>
          <p:cNvSpPr txBox="1"/>
          <p:nvPr/>
        </p:nvSpPr>
        <p:spPr>
          <a:xfrm>
            <a:off x="5518296" y="4332406"/>
            <a:ext cx="21387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Fission (Fusion-fission)</a:t>
            </a:r>
            <a:endParaRPr lang="ko-KR" altLang="en-US" sz="1400" b="1" dirty="0"/>
          </a:p>
        </p:txBody>
      </p:sp>
      <p:sp>
        <p:nvSpPr>
          <p:cNvPr id="54" name="오른쪽 화살표 56"/>
          <p:cNvSpPr/>
          <p:nvPr/>
        </p:nvSpPr>
        <p:spPr>
          <a:xfrm rot="930001">
            <a:off x="4321996" y="5546764"/>
            <a:ext cx="300306" cy="520694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타원 54"/>
          <p:cNvSpPr/>
          <p:nvPr/>
        </p:nvSpPr>
        <p:spPr>
          <a:xfrm rot="915884">
            <a:off x="5345430" y="5564423"/>
            <a:ext cx="707190" cy="674363"/>
          </a:xfrm>
          <a:prstGeom prst="ellipse">
            <a:avLst/>
          </a:prstGeom>
          <a:solidFill>
            <a:srgbClr val="0070C0">
              <a:alpha val="60000"/>
            </a:srgbClr>
          </a:solidFill>
          <a:ln>
            <a:noFill/>
          </a:ln>
          <a:effectLst>
            <a:glow rad="228600">
              <a:srgbClr val="0070C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311150" h="241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타원 55"/>
          <p:cNvSpPr/>
          <p:nvPr/>
        </p:nvSpPr>
        <p:spPr>
          <a:xfrm>
            <a:off x="5141304" y="5358921"/>
            <a:ext cx="160082" cy="1842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sx="120000" sy="120000" algn="tl" rotWithShape="0">
              <a:srgbClr val="FF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타원 56"/>
          <p:cNvSpPr/>
          <p:nvPr/>
        </p:nvSpPr>
        <p:spPr>
          <a:xfrm>
            <a:off x="6208135" y="5451028"/>
            <a:ext cx="160082" cy="184214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schemeClr val="tx2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/>
          <p:cNvSpPr/>
          <p:nvPr/>
        </p:nvSpPr>
        <p:spPr>
          <a:xfrm>
            <a:off x="6336225" y="6092576"/>
            <a:ext cx="160082" cy="184214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13500000" algn="br" rotWithShape="0">
              <a:schemeClr val="tx2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타원 58"/>
          <p:cNvSpPr/>
          <p:nvPr/>
        </p:nvSpPr>
        <p:spPr>
          <a:xfrm>
            <a:off x="6256184" y="6192973"/>
            <a:ext cx="160082" cy="184214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13500000" algn="br" rotWithShape="0">
              <a:schemeClr val="tx2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타원 59"/>
          <p:cNvSpPr/>
          <p:nvPr/>
        </p:nvSpPr>
        <p:spPr>
          <a:xfrm>
            <a:off x="6250491" y="6100866"/>
            <a:ext cx="160082" cy="1842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13500000" algn="br" rotWithShape="0">
              <a:srgbClr val="FF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4"/>
          <p:cNvSpPr txBox="1"/>
          <p:nvPr/>
        </p:nvSpPr>
        <p:spPr>
          <a:xfrm>
            <a:off x="4973052" y="544314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n</a:t>
            </a:r>
            <a:endParaRPr lang="ko-KR" altLang="en-US" sz="1400" b="1" dirty="0"/>
          </a:p>
        </p:txBody>
      </p:sp>
      <p:sp>
        <p:nvSpPr>
          <p:cNvPr id="62" name="TextBox 65"/>
          <p:cNvSpPr txBox="1"/>
          <p:nvPr/>
        </p:nvSpPr>
        <p:spPr>
          <a:xfrm>
            <a:off x="5960165" y="5275300"/>
            <a:ext cx="296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p</a:t>
            </a:r>
            <a:endParaRPr lang="ko-KR" altLang="en-US" sz="1400" b="1" dirty="0"/>
          </a:p>
        </p:txBody>
      </p:sp>
      <p:sp>
        <p:nvSpPr>
          <p:cNvPr id="63" name="TextBox 66"/>
          <p:cNvSpPr txBox="1"/>
          <p:nvPr/>
        </p:nvSpPr>
        <p:spPr>
          <a:xfrm>
            <a:off x="6138135" y="628508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α</a:t>
            </a:r>
            <a:endParaRPr lang="ko-KR" altLang="en-US" sz="1400" b="1" dirty="0"/>
          </a:p>
        </p:txBody>
      </p:sp>
      <p:sp>
        <p:nvSpPr>
          <p:cNvPr id="64" name="TextBox 67"/>
          <p:cNvSpPr txBox="1"/>
          <p:nvPr/>
        </p:nvSpPr>
        <p:spPr>
          <a:xfrm>
            <a:off x="6296432" y="5721184"/>
            <a:ext cx="1201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Evaporation</a:t>
            </a:r>
            <a:endParaRPr lang="ko-KR" altLang="en-US" sz="1400" b="1" dirty="0"/>
          </a:p>
        </p:txBody>
      </p:sp>
      <p:sp>
        <p:nvSpPr>
          <p:cNvPr id="65" name="위쪽/아래쪽 화살표 68"/>
          <p:cNvSpPr/>
          <p:nvPr/>
        </p:nvSpPr>
        <p:spPr>
          <a:xfrm>
            <a:off x="6730324" y="4833733"/>
            <a:ext cx="195841" cy="746139"/>
          </a:xfrm>
          <a:prstGeom prst="up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TextBox 69"/>
          <p:cNvSpPr txBox="1"/>
          <p:nvPr/>
        </p:nvSpPr>
        <p:spPr>
          <a:xfrm>
            <a:off x="6878244" y="5020593"/>
            <a:ext cx="13019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</a:rPr>
              <a:t>Competition!</a:t>
            </a:r>
            <a:endParaRPr lang="ko-KR" altLang="en-US" sz="1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96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Evaporation Residue Cross-section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4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79" y="2564904"/>
            <a:ext cx="7827367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24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Units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5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6" name="타원 5"/>
          <p:cNvSpPr/>
          <p:nvPr/>
        </p:nvSpPr>
        <p:spPr bwMode="auto">
          <a:xfrm>
            <a:off x="1405305" y="2313307"/>
            <a:ext cx="1440160" cy="1512168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타원 6"/>
          <p:cNvSpPr/>
          <p:nvPr/>
        </p:nvSpPr>
        <p:spPr bwMode="auto">
          <a:xfrm>
            <a:off x="4932040" y="2163895"/>
            <a:ext cx="2744857" cy="2952328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오른쪽 화살표 7"/>
          <p:cNvSpPr/>
          <p:nvPr/>
        </p:nvSpPr>
        <p:spPr bwMode="auto">
          <a:xfrm>
            <a:off x="3007279" y="2631947"/>
            <a:ext cx="684077" cy="936104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타원 8"/>
          <p:cNvSpPr/>
          <p:nvPr/>
        </p:nvSpPr>
        <p:spPr bwMode="auto">
          <a:xfrm>
            <a:off x="3760481" y="1911867"/>
            <a:ext cx="792088" cy="2952328"/>
          </a:xfrm>
          <a:prstGeom prst="ellipse">
            <a:avLst/>
          </a:prstGeom>
          <a:solidFill>
            <a:srgbClr val="FFC00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1" name="직선 화살표 연결선 10"/>
          <p:cNvCxnSpPr>
            <a:endCxn id="7" idx="7"/>
          </p:cNvCxnSpPr>
          <p:nvPr/>
        </p:nvCxnSpPr>
        <p:spPr bwMode="auto">
          <a:xfrm flipV="1">
            <a:off x="6304468" y="2596253"/>
            <a:ext cx="970454" cy="1043806"/>
          </a:xfrm>
          <a:prstGeom prst="straightConnector1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6646384" y="3194615"/>
            <a:ext cx="1784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R=1.2 A</a:t>
            </a:r>
            <a:r>
              <a:rPr lang="en-US" altLang="ko-KR" baseline="30000" dirty="0"/>
              <a:t>1/3  </a:t>
            </a:r>
            <a:r>
              <a:rPr lang="en-US" altLang="ko-KR" dirty="0"/>
              <a:t>[</a:t>
            </a:r>
            <a:r>
              <a:rPr lang="en-US" altLang="ko-KR" dirty="0" err="1"/>
              <a:t>fm</a:t>
            </a:r>
            <a:r>
              <a:rPr lang="en-US" altLang="ko-KR" dirty="0"/>
              <a:t>]</a:t>
            </a:r>
            <a:endParaRPr lang="ko-KR" altLang="en-US" baseline="30000" dirty="0"/>
          </a:p>
        </p:txBody>
      </p:sp>
      <p:cxnSp>
        <p:nvCxnSpPr>
          <p:cNvPr id="13" name="직선 화살표 연결선 12"/>
          <p:cNvCxnSpPr>
            <a:endCxn id="9" idx="7"/>
          </p:cNvCxnSpPr>
          <p:nvPr/>
        </p:nvCxnSpPr>
        <p:spPr bwMode="auto">
          <a:xfrm flipV="1">
            <a:off x="4136467" y="2344225"/>
            <a:ext cx="300103" cy="1043806"/>
          </a:xfrm>
          <a:prstGeom prst="straightConnector1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304696" y="2915333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σ</a:t>
            </a:r>
            <a:r>
              <a:rPr lang="en-US" altLang="ko-KR" baseline="30000" dirty="0"/>
              <a:t> </a:t>
            </a:r>
            <a:r>
              <a:rPr lang="en-US" altLang="ko-KR" dirty="0"/>
              <a:t>[</a:t>
            </a:r>
            <a:r>
              <a:rPr lang="en-US" altLang="ko-KR" dirty="0" err="1"/>
              <a:t>mb</a:t>
            </a:r>
            <a:r>
              <a:rPr lang="en-US" altLang="ko-KR" dirty="0"/>
              <a:t>]</a:t>
            </a:r>
            <a:endParaRPr lang="ko-KR" altLang="en-US" baseline="30000" dirty="0"/>
          </a:p>
        </p:txBody>
      </p:sp>
      <p:sp>
        <p:nvSpPr>
          <p:cNvPr id="16" name="TextBox 15"/>
          <p:cNvSpPr txBox="1"/>
          <p:nvPr/>
        </p:nvSpPr>
        <p:spPr>
          <a:xfrm>
            <a:off x="2719944" y="3540632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/>
              <a:t>E</a:t>
            </a:r>
            <a:r>
              <a:rPr lang="en-US" altLang="ko-KR" baseline="-25000" dirty="0" err="1"/>
              <a:t>lab</a:t>
            </a:r>
            <a:r>
              <a:rPr lang="en-US" altLang="ko-KR" baseline="30000" dirty="0"/>
              <a:t> </a:t>
            </a:r>
            <a:r>
              <a:rPr lang="en-US" altLang="ko-KR" dirty="0"/>
              <a:t>[MeV]</a:t>
            </a:r>
            <a:endParaRPr lang="ko-KR" altLang="en-US" baseline="30000" dirty="0"/>
          </a:p>
        </p:txBody>
      </p:sp>
      <p:sp>
        <p:nvSpPr>
          <p:cNvPr id="17" name="TextBox 16"/>
          <p:cNvSpPr txBox="1"/>
          <p:nvPr/>
        </p:nvSpPr>
        <p:spPr>
          <a:xfrm>
            <a:off x="3059832" y="5445224"/>
            <a:ext cx="25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10 </a:t>
            </a:r>
            <a:r>
              <a:rPr lang="en-US" altLang="ko-KR" dirty="0" err="1"/>
              <a:t>mb</a:t>
            </a:r>
            <a:r>
              <a:rPr lang="en-US" altLang="ko-KR" dirty="0"/>
              <a:t>=10</a:t>
            </a:r>
            <a:r>
              <a:rPr lang="en-US" altLang="ko-KR" baseline="30000" dirty="0"/>
              <a:t>-30 </a:t>
            </a:r>
            <a:r>
              <a:rPr lang="en-US" altLang="ko-KR" dirty="0"/>
              <a:t>m</a:t>
            </a:r>
            <a:r>
              <a:rPr lang="en-US" altLang="ko-KR" baseline="30000" dirty="0"/>
              <a:t>2</a:t>
            </a:r>
            <a:r>
              <a:rPr lang="en-US" altLang="ko-KR" dirty="0"/>
              <a:t>=1</a:t>
            </a:r>
            <a:r>
              <a:rPr lang="en-US" altLang="ko-KR" baseline="30000" dirty="0"/>
              <a:t> </a:t>
            </a:r>
            <a:r>
              <a:rPr lang="en-US" altLang="ko-KR" dirty="0"/>
              <a:t>fm</a:t>
            </a:r>
            <a:r>
              <a:rPr lang="en-US" altLang="ko-KR" baseline="30000" dirty="0"/>
              <a:t>2</a:t>
            </a:r>
            <a:endParaRPr lang="ko-KR" alt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76310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Beam Energy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6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6" name="타원 5"/>
          <p:cNvSpPr/>
          <p:nvPr/>
        </p:nvSpPr>
        <p:spPr bwMode="auto">
          <a:xfrm>
            <a:off x="973828" y="1346164"/>
            <a:ext cx="1440160" cy="1512168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타원 6"/>
          <p:cNvSpPr/>
          <p:nvPr/>
        </p:nvSpPr>
        <p:spPr bwMode="auto">
          <a:xfrm>
            <a:off x="4500563" y="1196752"/>
            <a:ext cx="2744857" cy="2952328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오른쪽 화살표 7"/>
          <p:cNvSpPr/>
          <p:nvPr/>
        </p:nvSpPr>
        <p:spPr bwMode="auto">
          <a:xfrm>
            <a:off x="2575802" y="1664804"/>
            <a:ext cx="684077" cy="936104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1" name="직선 화살표 연결선 10"/>
          <p:cNvCxnSpPr>
            <a:endCxn id="7" idx="7"/>
          </p:cNvCxnSpPr>
          <p:nvPr/>
        </p:nvCxnSpPr>
        <p:spPr bwMode="auto">
          <a:xfrm flipV="1">
            <a:off x="5872991" y="1629110"/>
            <a:ext cx="970454" cy="1043806"/>
          </a:xfrm>
          <a:prstGeom prst="straightConnector1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6214907" y="2227472"/>
            <a:ext cx="1784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R=1.2 A</a:t>
            </a:r>
            <a:r>
              <a:rPr lang="en-US" altLang="ko-KR" baseline="30000" dirty="0">
                <a:solidFill>
                  <a:srgbClr val="FF0000"/>
                </a:solidFill>
              </a:rPr>
              <a:t>1/3  </a:t>
            </a:r>
            <a:r>
              <a:rPr lang="en-US" altLang="ko-KR" dirty="0">
                <a:solidFill>
                  <a:srgbClr val="FF0000"/>
                </a:solidFill>
              </a:rPr>
              <a:t>[</a:t>
            </a:r>
            <a:r>
              <a:rPr lang="en-US" altLang="ko-KR" dirty="0" err="1">
                <a:solidFill>
                  <a:srgbClr val="FF0000"/>
                </a:solidFill>
              </a:rPr>
              <a:t>fm</a:t>
            </a:r>
            <a:r>
              <a:rPr lang="en-US" altLang="ko-KR" dirty="0">
                <a:solidFill>
                  <a:srgbClr val="FF0000"/>
                </a:solidFill>
              </a:rPr>
              <a:t>]</a:t>
            </a:r>
            <a:endParaRPr lang="ko-KR" altLang="en-US" baseline="30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8947" y="1917582"/>
            <a:ext cx="12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baseline="30000" dirty="0">
                <a:solidFill>
                  <a:schemeClr val="tx2"/>
                </a:solidFill>
              </a:rPr>
              <a:t>16</a:t>
            </a:r>
            <a:r>
              <a:rPr lang="en-US" altLang="ko-KR" b="1" dirty="0">
                <a:solidFill>
                  <a:schemeClr val="tx2"/>
                </a:solidFill>
              </a:rPr>
              <a:t>O (Z=8)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19041" y="2613159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baseline="30000" dirty="0">
                <a:solidFill>
                  <a:schemeClr val="tx2"/>
                </a:solidFill>
              </a:rPr>
              <a:t>204</a:t>
            </a:r>
            <a:r>
              <a:rPr lang="en-US" altLang="ko-KR" b="1" dirty="0">
                <a:solidFill>
                  <a:schemeClr val="tx2"/>
                </a:solidFill>
              </a:rPr>
              <a:t>Pb (Z=82)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40" b="51800"/>
          <a:stretch/>
        </p:blipFill>
        <p:spPr bwMode="auto">
          <a:xfrm>
            <a:off x="755576" y="3010325"/>
            <a:ext cx="2336371" cy="83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24915" y="3213460"/>
            <a:ext cx="2039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e</a:t>
            </a:r>
            <a:r>
              <a:rPr lang="en-US" altLang="ko-KR" b="1" baseline="30000" dirty="0">
                <a:solidFill>
                  <a:srgbClr val="FF0000"/>
                </a:solidFill>
              </a:rPr>
              <a:t>2</a:t>
            </a:r>
            <a:r>
              <a:rPr lang="en-US" altLang="ko-KR" b="1" dirty="0">
                <a:solidFill>
                  <a:srgbClr val="FF0000"/>
                </a:solidFill>
              </a:rPr>
              <a:t>=1.44 MeV </a:t>
            </a:r>
            <a:r>
              <a:rPr lang="en-US" altLang="ko-KR" b="1" dirty="0" err="1">
                <a:solidFill>
                  <a:srgbClr val="FF0000"/>
                </a:solidFill>
              </a:rPr>
              <a:t>fm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-123102" y="3856956"/>
            <a:ext cx="9159597" cy="1210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altLang="ko-KR" dirty="0"/>
              <a:t>O (Z=8) + </a:t>
            </a:r>
            <a:r>
              <a:rPr lang="en-US" altLang="ko-KR" dirty="0" err="1"/>
              <a:t>Pb</a:t>
            </a:r>
            <a:r>
              <a:rPr lang="en-US" altLang="ko-KR" dirty="0"/>
              <a:t> (Z=82)        -&gt;  Z</a:t>
            </a:r>
            <a:r>
              <a:rPr lang="en-US" altLang="ko-KR" baseline="-25000" dirty="0"/>
              <a:t>1</a:t>
            </a:r>
            <a:r>
              <a:rPr lang="en-US" altLang="ko-KR" dirty="0"/>
              <a:t>Z</a:t>
            </a:r>
            <a:r>
              <a:rPr lang="en-US" altLang="ko-KR" baseline="-25000" dirty="0"/>
              <a:t>2</a:t>
            </a:r>
            <a:r>
              <a:rPr lang="en-US" altLang="ko-KR" dirty="0"/>
              <a:t> = 656                   </a:t>
            </a:r>
            <a:r>
              <a:rPr lang="en-US" altLang="ko-KR" dirty="0" err="1"/>
              <a:t>E</a:t>
            </a:r>
            <a:r>
              <a:rPr lang="en-US" altLang="ko-KR" baseline="-25000" dirty="0" err="1"/>
              <a:t>coul</a:t>
            </a:r>
            <a:r>
              <a:rPr lang="en-US" altLang="ko-KR" dirty="0"/>
              <a:t>= 124.1 MeV   </a:t>
            </a:r>
          </a:p>
          <a:p>
            <a:pPr lvl="2"/>
            <a:r>
              <a:rPr lang="en-US" altLang="ko-KR" dirty="0" err="1"/>
              <a:t>Ar</a:t>
            </a:r>
            <a:r>
              <a:rPr lang="en-US" altLang="ko-KR" dirty="0"/>
              <a:t> (Z=18) + </a:t>
            </a:r>
            <a:r>
              <a:rPr lang="en-US" altLang="ko-KR" dirty="0" err="1"/>
              <a:t>Hf</a:t>
            </a:r>
            <a:r>
              <a:rPr lang="en-US" altLang="ko-KR" dirty="0"/>
              <a:t> (Z=72)      -&gt;           1296                       = 229.4 MeV</a:t>
            </a:r>
          </a:p>
          <a:p>
            <a:pPr lvl="2"/>
            <a:r>
              <a:rPr lang="en-US" altLang="ko-KR" dirty="0"/>
              <a:t>Se (Z=34) + Ba (Z=56)      -&gt;          1904                        = 323.4 MeV</a:t>
            </a:r>
          </a:p>
          <a:p>
            <a:pPr lvl="2"/>
            <a:r>
              <a:rPr lang="en-US" altLang="ko-KR" dirty="0"/>
              <a:t>Sn (Z=50) + </a:t>
            </a:r>
            <a:r>
              <a:rPr lang="en-US" altLang="ko-KR" dirty="0" err="1"/>
              <a:t>Zr</a:t>
            </a:r>
            <a:r>
              <a:rPr lang="en-US" altLang="ko-KR" dirty="0"/>
              <a:t> (Z=40)      -&gt;           2000                       = 337.8 MeV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-153402" y="5109091"/>
            <a:ext cx="77194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altLang="ko-KR" dirty="0"/>
              <a:t>O (Z=8) + </a:t>
            </a:r>
            <a:r>
              <a:rPr lang="en-US" altLang="ko-KR" dirty="0" err="1"/>
              <a:t>Pb</a:t>
            </a:r>
            <a:r>
              <a:rPr lang="en-US" altLang="ko-KR" dirty="0"/>
              <a:t> (Z=82) -&gt;  r</a:t>
            </a:r>
            <a:r>
              <a:rPr lang="en-US" altLang="ko-KR" baseline="-25000" dirty="0"/>
              <a:t>1</a:t>
            </a:r>
            <a:r>
              <a:rPr lang="en-US" altLang="ko-KR" dirty="0"/>
              <a:t>+r</a:t>
            </a:r>
            <a:r>
              <a:rPr lang="en-US" altLang="ko-KR" baseline="-25000" dirty="0"/>
              <a:t>2</a:t>
            </a:r>
            <a:r>
              <a:rPr lang="en-US" altLang="ko-KR" dirty="0"/>
              <a:t> = 1.2 * (A</a:t>
            </a:r>
            <a:r>
              <a:rPr lang="en-US" altLang="ko-KR" baseline="-25000" dirty="0"/>
              <a:t>1</a:t>
            </a:r>
            <a:r>
              <a:rPr lang="en-US" altLang="ko-KR" baseline="30000" dirty="0"/>
              <a:t>1/3</a:t>
            </a:r>
            <a:r>
              <a:rPr lang="en-US" altLang="ko-KR" dirty="0"/>
              <a:t> + A</a:t>
            </a:r>
            <a:r>
              <a:rPr lang="en-US" altLang="ko-KR" baseline="-25000" dirty="0"/>
              <a:t>2</a:t>
            </a:r>
            <a:r>
              <a:rPr lang="en-US" altLang="ko-KR" baseline="30000" dirty="0"/>
              <a:t>1/3</a:t>
            </a:r>
            <a:r>
              <a:rPr lang="en-US" altLang="ko-KR" dirty="0"/>
              <a:t>) = 7.613</a:t>
            </a:r>
          </a:p>
          <a:p>
            <a:pPr lvl="2"/>
            <a:r>
              <a:rPr lang="en-US" altLang="ko-KR" dirty="0" err="1"/>
              <a:t>Ar</a:t>
            </a:r>
            <a:r>
              <a:rPr lang="en-US" altLang="ko-KR" dirty="0"/>
              <a:t> (Z=18) + </a:t>
            </a:r>
            <a:r>
              <a:rPr lang="en-US" altLang="ko-KR" dirty="0" err="1"/>
              <a:t>Hf</a:t>
            </a:r>
            <a:r>
              <a:rPr lang="en-US" altLang="ko-KR" dirty="0"/>
              <a:t> (Z=72) -&gt;  8.137</a:t>
            </a:r>
          </a:p>
          <a:p>
            <a:pPr lvl="2"/>
            <a:r>
              <a:rPr lang="en-US" altLang="ko-KR" dirty="0"/>
              <a:t>Se (Z=34) + Ba (Z=56) -&gt;  8.479</a:t>
            </a:r>
          </a:p>
          <a:p>
            <a:pPr lvl="2"/>
            <a:r>
              <a:rPr lang="en-US" altLang="ko-KR" dirty="0"/>
              <a:t>Sn (Z=50) + </a:t>
            </a:r>
            <a:r>
              <a:rPr lang="en-US" altLang="ko-KR" dirty="0" err="1"/>
              <a:t>Zr</a:t>
            </a:r>
            <a:r>
              <a:rPr lang="en-US" altLang="ko-KR" dirty="0"/>
              <a:t> (Z=40) -&gt;  8.525</a:t>
            </a:r>
          </a:p>
        </p:txBody>
      </p:sp>
    </p:spTree>
    <p:extLst>
      <p:ext uri="{BB962C8B-B14F-4D97-AF65-F5344CB8AC3E}">
        <p14:creationId xmlns:p14="http://schemas.microsoft.com/office/powerpoint/2010/main" val="229225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Beam Energy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7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6" name="타원 5"/>
          <p:cNvSpPr/>
          <p:nvPr/>
        </p:nvSpPr>
        <p:spPr bwMode="auto">
          <a:xfrm>
            <a:off x="973828" y="1346164"/>
            <a:ext cx="1440160" cy="1512168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타원 6"/>
          <p:cNvSpPr/>
          <p:nvPr/>
        </p:nvSpPr>
        <p:spPr bwMode="auto">
          <a:xfrm>
            <a:off x="4500563" y="1196752"/>
            <a:ext cx="2744857" cy="2952328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오른쪽 화살표 7"/>
          <p:cNvSpPr/>
          <p:nvPr/>
        </p:nvSpPr>
        <p:spPr bwMode="auto">
          <a:xfrm>
            <a:off x="2575802" y="1664804"/>
            <a:ext cx="684077" cy="936104"/>
          </a:xfrm>
          <a:prstGeom prst="rightArrow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1" name="직선 화살표 연결선 10"/>
          <p:cNvCxnSpPr>
            <a:endCxn id="7" idx="7"/>
          </p:cNvCxnSpPr>
          <p:nvPr/>
        </p:nvCxnSpPr>
        <p:spPr bwMode="auto">
          <a:xfrm flipV="1">
            <a:off x="5872991" y="1629110"/>
            <a:ext cx="970454" cy="1043806"/>
          </a:xfrm>
          <a:prstGeom prst="straightConnector1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6214907" y="2227472"/>
            <a:ext cx="1784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R=1.2 A</a:t>
            </a:r>
            <a:r>
              <a:rPr lang="en-US" altLang="ko-KR" baseline="30000" dirty="0">
                <a:solidFill>
                  <a:srgbClr val="FF0000"/>
                </a:solidFill>
              </a:rPr>
              <a:t>1/3  </a:t>
            </a:r>
            <a:r>
              <a:rPr lang="en-US" altLang="ko-KR" dirty="0">
                <a:solidFill>
                  <a:srgbClr val="FF0000"/>
                </a:solidFill>
              </a:rPr>
              <a:t>[</a:t>
            </a:r>
            <a:r>
              <a:rPr lang="en-US" altLang="ko-KR" dirty="0" err="1">
                <a:solidFill>
                  <a:srgbClr val="FF0000"/>
                </a:solidFill>
              </a:rPr>
              <a:t>fm</a:t>
            </a:r>
            <a:r>
              <a:rPr lang="en-US" altLang="ko-KR" dirty="0">
                <a:solidFill>
                  <a:srgbClr val="FF0000"/>
                </a:solidFill>
              </a:rPr>
              <a:t>]</a:t>
            </a:r>
            <a:endParaRPr lang="ko-KR" altLang="en-US" baseline="30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8947" y="1917582"/>
            <a:ext cx="12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baseline="30000" dirty="0">
                <a:solidFill>
                  <a:schemeClr val="tx2"/>
                </a:solidFill>
              </a:rPr>
              <a:t>16</a:t>
            </a:r>
            <a:r>
              <a:rPr lang="en-US" altLang="ko-KR" b="1" dirty="0">
                <a:solidFill>
                  <a:schemeClr val="tx2"/>
                </a:solidFill>
              </a:rPr>
              <a:t>O (Z=8)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19041" y="2613159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baseline="30000" dirty="0">
                <a:solidFill>
                  <a:schemeClr val="tx2"/>
                </a:solidFill>
              </a:rPr>
              <a:t>204</a:t>
            </a:r>
            <a:r>
              <a:rPr lang="en-US" altLang="ko-KR" b="1" dirty="0">
                <a:solidFill>
                  <a:schemeClr val="tx2"/>
                </a:solidFill>
              </a:rPr>
              <a:t>Pb (Z=82)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40" b="51800"/>
          <a:stretch/>
        </p:blipFill>
        <p:spPr bwMode="auto">
          <a:xfrm>
            <a:off x="755576" y="3010325"/>
            <a:ext cx="2336371" cy="83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24915" y="3213460"/>
            <a:ext cx="2039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e</a:t>
            </a:r>
            <a:r>
              <a:rPr lang="en-US" altLang="ko-KR" b="1" baseline="30000" dirty="0">
                <a:solidFill>
                  <a:srgbClr val="FF0000"/>
                </a:solidFill>
              </a:rPr>
              <a:t>2</a:t>
            </a:r>
            <a:r>
              <a:rPr lang="en-US" altLang="ko-KR" b="1" dirty="0">
                <a:solidFill>
                  <a:srgbClr val="FF0000"/>
                </a:solidFill>
              </a:rPr>
              <a:t>=1.44 MeV </a:t>
            </a:r>
            <a:r>
              <a:rPr lang="en-US" altLang="ko-KR" b="1" dirty="0" err="1">
                <a:solidFill>
                  <a:srgbClr val="FF0000"/>
                </a:solidFill>
              </a:rPr>
              <a:t>fm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-259826" y="4635711"/>
            <a:ext cx="9159597" cy="1210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altLang="ko-KR" baseline="30000" dirty="0"/>
              <a:t>16</a:t>
            </a:r>
            <a:r>
              <a:rPr lang="en-US" altLang="ko-KR" dirty="0"/>
              <a:t>O (Z=8) + </a:t>
            </a:r>
            <a:r>
              <a:rPr lang="en-US" altLang="ko-KR" baseline="30000" dirty="0"/>
              <a:t>204</a:t>
            </a:r>
            <a:r>
              <a:rPr lang="en-US" altLang="ko-KR" dirty="0"/>
              <a:t>Pb (Z=82)        </a:t>
            </a:r>
            <a:r>
              <a:rPr lang="en-US" altLang="ko-KR" dirty="0" err="1"/>
              <a:t>E</a:t>
            </a:r>
            <a:r>
              <a:rPr lang="en-US" altLang="ko-KR" baseline="-25000" dirty="0" err="1"/>
              <a:t>coul</a:t>
            </a:r>
            <a:r>
              <a:rPr lang="en-US" altLang="ko-KR" dirty="0"/>
              <a:t>= 124.1 MeV         </a:t>
            </a:r>
            <a:r>
              <a:rPr lang="en-US" altLang="ko-KR" dirty="0" err="1"/>
              <a:t>E</a:t>
            </a:r>
            <a:r>
              <a:rPr lang="en-US" altLang="ko-KR" baseline="-25000" dirty="0" err="1"/>
              <a:t>lab</a:t>
            </a:r>
            <a:r>
              <a:rPr lang="en-US" altLang="ko-KR" dirty="0"/>
              <a:t>= 133.3 MeV </a:t>
            </a:r>
          </a:p>
          <a:p>
            <a:pPr lvl="2"/>
            <a:r>
              <a:rPr lang="en-US" altLang="ko-KR" baseline="30000" dirty="0"/>
              <a:t>40</a:t>
            </a:r>
            <a:r>
              <a:rPr lang="en-US" altLang="ko-KR" dirty="0"/>
              <a:t>Ar (Z=18) + </a:t>
            </a:r>
            <a:r>
              <a:rPr lang="en-US" altLang="ko-KR" baseline="30000" dirty="0"/>
              <a:t>180</a:t>
            </a:r>
            <a:r>
              <a:rPr lang="en-US" altLang="ko-KR" dirty="0"/>
              <a:t>Hf (Z=72)           = 229.4 MeV             = 280.4 MeV</a:t>
            </a:r>
          </a:p>
          <a:p>
            <a:pPr lvl="2"/>
            <a:r>
              <a:rPr lang="en-US" altLang="ko-KR" baseline="30000" dirty="0"/>
              <a:t>82</a:t>
            </a:r>
            <a:r>
              <a:rPr lang="en-US" altLang="ko-KR" dirty="0"/>
              <a:t>Se (Z=34) + </a:t>
            </a:r>
            <a:r>
              <a:rPr lang="en-US" altLang="ko-KR" baseline="30000" dirty="0"/>
              <a:t>138</a:t>
            </a:r>
            <a:r>
              <a:rPr lang="en-US" altLang="ko-KR" dirty="0"/>
              <a:t>Ba (Z=56)           = 323.4 MeV             = 515.6 MeV</a:t>
            </a:r>
          </a:p>
          <a:p>
            <a:pPr lvl="2"/>
            <a:r>
              <a:rPr lang="en-US" altLang="ko-KR" baseline="30000" dirty="0"/>
              <a:t>124</a:t>
            </a:r>
            <a:r>
              <a:rPr lang="en-US" altLang="ko-KR" dirty="0"/>
              <a:t>Sn (Z=50) + </a:t>
            </a:r>
            <a:r>
              <a:rPr lang="en-US" altLang="ko-KR" baseline="30000" dirty="0"/>
              <a:t>96</a:t>
            </a:r>
            <a:r>
              <a:rPr lang="en-US" altLang="ko-KR" dirty="0"/>
              <a:t>Zr (Z=40)           = 337.8 MeV             = 774.1 MeV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1674494-B4CF-A240-9906-8AB846DC3871}"/>
                  </a:ext>
                </a:extLst>
              </p:cNvPr>
              <p:cNvSpPr txBox="1"/>
              <p:nvPr/>
            </p:nvSpPr>
            <p:spPr>
              <a:xfrm>
                <a:off x="6407791" y="3806457"/>
                <a:ext cx="2404056" cy="565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ko-Kore-KR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𝑐𝑚</m:t>
                          </m:r>
                        </m:sub>
                      </m:sSub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𝑙𝑎𝑏</m:t>
                          </m:r>
                        </m:sub>
                      </m:sSub>
                      <m:r>
                        <a:rPr kumimoji="1" lang="en-US" altLang="ko-Kore-K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∗ </m:t>
                      </m:r>
                      <m:f>
                        <m:fPr>
                          <m:ctrlP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r>
                            <a:rPr kumimoji="1" lang="en-US" altLang="ko-Kore-KR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+ </m:t>
                          </m:r>
                          <m:sSub>
                            <m:sSubPr>
                              <m:ctrlP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1" lang="en-US" altLang="ko-Kore-KR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ko-Kore-KR" altLang="en-US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1674494-B4CF-A240-9906-8AB846DC3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7791" y="3806457"/>
                <a:ext cx="2404056" cy="565732"/>
              </a:xfrm>
              <a:prstGeom prst="rect">
                <a:avLst/>
              </a:prstGeom>
              <a:blipFill>
                <a:blip r:embed="rId3"/>
                <a:stretch>
                  <a:fillRect l="-1047" t="-4348" b="-19565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948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Nucleus </a:t>
            </a:r>
            <a:r>
              <a:rPr lang="en-US" altLang="ko-KR" dirty="0" err="1"/>
              <a:t>Nucleus</a:t>
            </a:r>
            <a:r>
              <a:rPr lang="en-US" altLang="ko-KR" dirty="0"/>
              <a:t> Potential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8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8839" y="2622659"/>
            <a:ext cx="1511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>
                <a:solidFill>
                  <a:schemeClr val="accent2"/>
                </a:solidFill>
              </a:rPr>
              <a:t>Migdal</a:t>
            </a:r>
            <a:r>
              <a:rPr lang="en-US" altLang="ko-KR" dirty="0">
                <a:solidFill>
                  <a:schemeClr val="accent2"/>
                </a:solidFill>
              </a:rPr>
              <a:t> force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8839" y="1330434"/>
            <a:ext cx="2002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00B050"/>
                </a:solidFill>
              </a:rPr>
              <a:t>&lt;Nuclear force&gt;</a:t>
            </a:r>
            <a:endParaRPr lang="ko-KR" altLang="en-US" b="1" dirty="0">
              <a:solidFill>
                <a:srgbClr val="00B05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39" y="1888953"/>
            <a:ext cx="4710918" cy="544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34" y="3144745"/>
            <a:ext cx="5256584" cy="48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77" y="4327604"/>
            <a:ext cx="3435647" cy="99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A626D5-1395-E046-B02C-FD6B60E9CFBF}"/>
              </a:ext>
            </a:extLst>
          </p:cNvPr>
          <p:cNvSpPr txBox="1"/>
          <p:nvPr/>
        </p:nvSpPr>
        <p:spPr>
          <a:xfrm>
            <a:off x="1005303" y="3811771"/>
            <a:ext cx="3718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/>
              <a:t>C</a:t>
            </a:r>
            <a:r>
              <a:rPr kumimoji="1" lang="en-US" altLang="ko-Kore-KR" baseline="-25000" dirty="0"/>
              <a:t>0</a:t>
            </a:r>
            <a:r>
              <a:rPr kumimoji="1" lang="en-US" altLang="ko-Kore-KR" dirty="0"/>
              <a:t>=300 MeV,  F</a:t>
            </a:r>
            <a:r>
              <a:rPr kumimoji="1" lang="en-US" altLang="ko-Kore-KR" baseline="-25000" dirty="0"/>
              <a:t>in</a:t>
            </a:r>
            <a:r>
              <a:rPr kumimoji="1" lang="en-US" altLang="ko-Kore-KR" dirty="0"/>
              <a:t>=0.09,  </a:t>
            </a:r>
            <a:r>
              <a:rPr kumimoji="1" lang="en-US" altLang="ko-Kore-KR" dirty="0" err="1"/>
              <a:t>F</a:t>
            </a:r>
            <a:r>
              <a:rPr kumimoji="1" lang="en-US" altLang="ko-Kore-KR" baseline="-25000" dirty="0" err="1"/>
              <a:t>ex</a:t>
            </a:r>
            <a:r>
              <a:rPr kumimoji="1" lang="en-US" altLang="ko-Kore-KR" dirty="0"/>
              <a:t>=-2.59</a:t>
            </a:r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243963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Nucleus </a:t>
            </a:r>
            <a:r>
              <a:rPr lang="en-US" altLang="ko-KR" dirty="0" err="1"/>
              <a:t>Nucleus</a:t>
            </a:r>
            <a:r>
              <a:rPr lang="en-US" altLang="ko-KR" dirty="0"/>
              <a:t> Potential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4DA16-BF14-4307-8E08-1868CB884F94}" type="slidenum">
              <a:rPr lang="ko-KR" altLang="en-US" smtClean="0">
                <a:solidFill>
                  <a:srgbClr val="C1D1D3">
                    <a:lumMod val="75000"/>
                  </a:srgbClr>
                </a:solidFill>
              </a:rPr>
              <a:pPr>
                <a:defRPr/>
              </a:pPr>
              <a:t>9</a:t>
            </a:fld>
            <a:endParaRPr lang="en-US" altLang="ko-KR">
              <a:solidFill>
                <a:srgbClr val="C1D1D3">
                  <a:lumMod val="75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90" y="1705971"/>
            <a:ext cx="3866682" cy="39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50" y="2137158"/>
            <a:ext cx="1821690" cy="657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215" y="2852354"/>
            <a:ext cx="6534752" cy="632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47" y="3567452"/>
            <a:ext cx="5222239" cy="59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위로 굽은 화살표 8"/>
          <p:cNvSpPr/>
          <p:nvPr/>
        </p:nvSpPr>
        <p:spPr>
          <a:xfrm rot="5400000">
            <a:off x="3680998" y="4151901"/>
            <a:ext cx="369407" cy="38563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069982" y="4183076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>
                <a:solidFill>
                  <a:schemeClr val="accent2"/>
                </a:solidFill>
              </a:rPr>
              <a:t>Migdal</a:t>
            </a:r>
            <a:r>
              <a:rPr lang="en-US" altLang="ko-KR" dirty="0">
                <a:solidFill>
                  <a:schemeClr val="accent2"/>
                </a:solidFill>
              </a:rPr>
              <a:t> force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247" y="4622012"/>
            <a:ext cx="6377356" cy="628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55" y="5295436"/>
            <a:ext cx="2161543" cy="65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왼쪽 중괄호 12"/>
          <p:cNvSpPr/>
          <p:nvPr/>
        </p:nvSpPr>
        <p:spPr>
          <a:xfrm>
            <a:off x="410718" y="2322007"/>
            <a:ext cx="476031" cy="344114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637055" y="1138681"/>
            <a:ext cx="3432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</a:rPr>
              <a:t>&lt;Nucleus-Nucleus potential&gt;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19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116TGp_hangul_diagram_s">
  <a:themeElements>
    <a:clrScheme name="116TGp_hangul_diagram_s 3">
      <a:dk1>
        <a:srgbClr val="113F71"/>
      </a:dk1>
      <a:lt1>
        <a:srgbClr val="FFFFFF"/>
      </a:lt1>
      <a:dk2>
        <a:srgbClr val="000000"/>
      </a:dk2>
      <a:lt2>
        <a:srgbClr val="C1D1D3"/>
      </a:lt2>
      <a:accent1>
        <a:srgbClr val="1966B3"/>
      </a:accent1>
      <a:accent2>
        <a:srgbClr val="CCCC00"/>
      </a:accent2>
      <a:accent3>
        <a:srgbClr val="FFFFFF"/>
      </a:accent3>
      <a:accent4>
        <a:srgbClr val="0D345F"/>
      </a:accent4>
      <a:accent5>
        <a:srgbClr val="ABB8D6"/>
      </a:accent5>
      <a:accent6>
        <a:srgbClr val="B9B900"/>
      </a:accent6>
      <a:hlink>
        <a:srgbClr val="5AABCC"/>
      </a:hlink>
      <a:folHlink>
        <a:srgbClr val="648B8C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수평선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>
                <a:gamma/>
                <a:tint val="72941"/>
                <a:invGamma/>
                <a:alpha val="39999"/>
              </a:schemeClr>
            </a:gs>
            <a:gs pos="100000">
              <a:schemeClr val="accent1"/>
            </a:gs>
          </a:gsLst>
          <a:lin ang="5400000" scaled="1"/>
        </a:gra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>
                <a:gamma/>
                <a:tint val="72941"/>
                <a:invGamma/>
                <a:alpha val="39999"/>
              </a:schemeClr>
            </a:gs>
            <a:gs pos="100000">
              <a:schemeClr val="accent1"/>
            </a:gs>
          </a:gsLst>
          <a:lin ang="5400000" scaled="1"/>
        </a:gra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16TGp_hangul_diagram_s 1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3366CC"/>
        </a:accent1>
        <a:accent2>
          <a:srgbClr val="FFCC00"/>
        </a:accent2>
        <a:accent3>
          <a:srgbClr val="FFFFFF"/>
        </a:accent3>
        <a:accent4>
          <a:srgbClr val="174578"/>
        </a:accent4>
        <a:accent5>
          <a:srgbClr val="ADB8E2"/>
        </a:accent5>
        <a:accent6>
          <a:srgbClr val="E7B900"/>
        </a:accent6>
        <a:hlink>
          <a:srgbClr val="76DFF4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6TGp_hangul_diagram_s 2">
        <a:dk1>
          <a:srgbClr val="7EA012"/>
        </a:dk1>
        <a:lt1>
          <a:srgbClr val="FFFFFF"/>
        </a:lt1>
        <a:dk2>
          <a:srgbClr val="000000"/>
        </a:dk2>
        <a:lt2>
          <a:srgbClr val="C0C0C0"/>
        </a:lt2>
        <a:accent1>
          <a:srgbClr val="277564"/>
        </a:accent1>
        <a:accent2>
          <a:srgbClr val="B5CD85"/>
        </a:accent2>
        <a:accent3>
          <a:srgbClr val="FFFFFF"/>
        </a:accent3>
        <a:accent4>
          <a:srgbClr val="6B880E"/>
        </a:accent4>
        <a:accent5>
          <a:srgbClr val="ACBDB8"/>
        </a:accent5>
        <a:accent6>
          <a:srgbClr val="A4BA78"/>
        </a:accent6>
        <a:hlink>
          <a:srgbClr val="B29B3A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6TGp_hangul_diagram_s 3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CC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B9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29344</TotalTime>
  <Words>628</Words>
  <Application>Microsoft Macintosh PowerPoint</Application>
  <PresentationFormat>화면 슬라이드 쇼(4:3)</PresentationFormat>
  <Paragraphs>138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5" baseType="lpstr">
      <vt:lpstr>맑은 고딕</vt:lpstr>
      <vt:lpstr>Cambria Math</vt:lpstr>
      <vt:lpstr>Times New Roman</vt:lpstr>
      <vt:lpstr>Verdana</vt:lpstr>
      <vt:lpstr>Wingdings</vt:lpstr>
      <vt:lpstr>1_116TGp_hangul_diagram_s</vt:lpstr>
      <vt:lpstr>Introduction to Fusion and Quasifission Reactions</vt:lpstr>
      <vt:lpstr>Outline</vt:lpstr>
      <vt:lpstr>Schematic View of the Fusion Process</vt:lpstr>
      <vt:lpstr>Evaporation Residue Cross-section</vt:lpstr>
      <vt:lpstr>Units</vt:lpstr>
      <vt:lpstr>Beam Energy</vt:lpstr>
      <vt:lpstr>Beam Energy</vt:lpstr>
      <vt:lpstr>Nucleus Nucleus Potential</vt:lpstr>
      <vt:lpstr>Nucleus Nucleus Potential</vt:lpstr>
      <vt:lpstr>Rotation</vt:lpstr>
      <vt:lpstr>Di-Nuclear System (DNS) Model - Capture</vt:lpstr>
      <vt:lpstr>Capture</vt:lpstr>
      <vt:lpstr>Friction</vt:lpstr>
      <vt:lpstr>Friction</vt:lpstr>
      <vt:lpstr>Capture Cross-section</vt:lpstr>
      <vt:lpstr>Ar+Hf</vt:lpstr>
      <vt:lpstr>Deformation and Orientation</vt:lpstr>
      <vt:lpstr>Vibration and Deformation</vt:lpstr>
      <vt:lpstr>Capture Cross-section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가속기부_001</dc:creator>
  <cp:lastModifiedBy>김 경일</cp:lastModifiedBy>
  <cp:revision>518</cp:revision>
  <cp:lastPrinted>2016-09-28T04:35:56Z</cp:lastPrinted>
  <dcterms:created xsi:type="dcterms:W3CDTF">2013-07-10T02:34:07Z</dcterms:created>
  <dcterms:modified xsi:type="dcterms:W3CDTF">2021-06-23T01:00:50Z</dcterms:modified>
</cp:coreProperties>
</file>