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1.xml" ContentType="application/vnd.openxmlformats-officedocument.presentationml.tags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96" r:id="rId1"/>
  </p:sldMasterIdLst>
  <p:notesMasterIdLst>
    <p:notesMasterId r:id="rId60"/>
  </p:notesMasterIdLst>
  <p:handoutMasterIdLst>
    <p:handoutMasterId r:id="rId61"/>
  </p:handoutMasterIdLst>
  <p:sldIdLst>
    <p:sldId id="566" r:id="rId2"/>
    <p:sldId id="613" r:id="rId3"/>
    <p:sldId id="611" r:id="rId4"/>
    <p:sldId id="569" r:id="rId5"/>
    <p:sldId id="539" r:id="rId6"/>
    <p:sldId id="598" r:id="rId7"/>
    <p:sldId id="605" r:id="rId8"/>
    <p:sldId id="600" r:id="rId9"/>
    <p:sldId id="591" r:id="rId10"/>
    <p:sldId id="577" r:id="rId11"/>
    <p:sldId id="576" r:id="rId12"/>
    <p:sldId id="548" r:id="rId13"/>
    <p:sldId id="507" r:id="rId14"/>
    <p:sldId id="530" r:id="rId15"/>
    <p:sldId id="544" r:id="rId16"/>
    <p:sldId id="601" r:id="rId17"/>
    <p:sldId id="597" r:id="rId18"/>
    <p:sldId id="512" r:id="rId19"/>
    <p:sldId id="534" r:id="rId20"/>
    <p:sldId id="602" r:id="rId21"/>
    <p:sldId id="582" r:id="rId22"/>
    <p:sldId id="603" r:id="rId23"/>
    <p:sldId id="573" r:id="rId24"/>
    <p:sldId id="574" r:id="rId25"/>
    <p:sldId id="575" r:id="rId26"/>
    <p:sldId id="581" r:id="rId27"/>
    <p:sldId id="604" r:id="rId28"/>
    <p:sldId id="596" r:id="rId29"/>
    <p:sldId id="555" r:id="rId30"/>
    <p:sldId id="556" r:id="rId31"/>
    <p:sldId id="595" r:id="rId32"/>
    <p:sldId id="586" r:id="rId33"/>
    <p:sldId id="584" r:id="rId34"/>
    <p:sldId id="594" r:id="rId35"/>
    <p:sldId id="585" r:id="rId36"/>
    <p:sldId id="587" r:id="rId37"/>
    <p:sldId id="599" r:id="rId38"/>
    <p:sldId id="607" r:id="rId39"/>
    <p:sldId id="614" r:id="rId40"/>
    <p:sldId id="593" r:id="rId41"/>
    <p:sldId id="606" r:id="rId42"/>
    <p:sldId id="580" r:id="rId43"/>
    <p:sldId id="567" r:id="rId44"/>
    <p:sldId id="506" r:id="rId45"/>
    <p:sldId id="537" r:id="rId46"/>
    <p:sldId id="608" r:id="rId47"/>
    <p:sldId id="610" r:id="rId48"/>
    <p:sldId id="609" r:id="rId49"/>
    <p:sldId id="568" r:id="rId50"/>
    <p:sldId id="536" r:id="rId51"/>
    <p:sldId id="592" r:id="rId52"/>
    <p:sldId id="518" r:id="rId53"/>
    <p:sldId id="583" r:id="rId54"/>
    <p:sldId id="517" r:id="rId55"/>
    <p:sldId id="522" r:id="rId56"/>
    <p:sldId id="520" r:id="rId57"/>
    <p:sldId id="524" r:id="rId58"/>
    <p:sldId id="561" r:id="rId59"/>
  </p:sldIdLst>
  <p:sldSz cx="9906000" cy="6858000" type="A4"/>
  <p:notesSz cx="6802438" cy="9934575"/>
  <p:defaultTextStyle>
    <a:defPPr>
      <a:defRPr lang="ko-KR"/>
    </a:defPPr>
    <a:lvl1pPr marL="0" algn="l" defTabSz="957838" rtl="0" eaLnBrk="1" latinLnBrk="1" hangingPunct="1">
      <a:defRPr sz="1885" kern="1200">
        <a:solidFill>
          <a:schemeClr val="tx1"/>
        </a:solidFill>
        <a:latin typeface="+mn-lt"/>
        <a:ea typeface="+mn-ea"/>
        <a:cs typeface="+mn-cs"/>
      </a:defRPr>
    </a:lvl1pPr>
    <a:lvl2pPr marL="478919" algn="l" defTabSz="957838" rtl="0" eaLnBrk="1" latinLnBrk="1" hangingPunct="1">
      <a:defRPr sz="1885" kern="1200">
        <a:solidFill>
          <a:schemeClr val="tx1"/>
        </a:solidFill>
        <a:latin typeface="+mn-lt"/>
        <a:ea typeface="+mn-ea"/>
        <a:cs typeface="+mn-cs"/>
      </a:defRPr>
    </a:lvl2pPr>
    <a:lvl3pPr marL="957838" algn="l" defTabSz="957838" rtl="0" eaLnBrk="1" latinLnBrk="1" hangingPunct="1">
      <a:defRPr sz="1885" kern="1200">
        <a:solidFill>
          <a:schemeClr val="tx1"/>
        </a:solidFill>
        <a:latin typeface="+mn-lt"/>
        <a:ea typeface="+mn-ea"/>
        <a:cs typeface="+mn-cs"/>
      </a:defRPr>
    </a:lvl3pPr>
    <a:lvl4pPr marL="1436757" algn="l" defTabSz="957838" rtl="0" eaLnBrk="1" latinLnBrk="1" hangingPunct="1">
      <a:defRPr sz="1885" kern="1200">
        <a:solidFill>
          <a:schemeClr val="tx1"/>
        </a:solidFill>
        <a:latin typeface="+mn-lt"/>
        <a:ea typeface="+mn-ea"/>
        <a:cs typeface="+mn-cs"/>
      </a:defRPr>
    </a:lvl4pPr>
    <a:lvl5pPr marL="1915677" algn="l" defTabSz="957838" rtl="0" eaLnBrk="1" latinLnBrk="1" hangingPunct="1">
      <a:defRPr sz="1885" kern="1200">
        <a:solidFill>
          <a:schemeClr val="tx1"/>
        </a:solidFill>
        <a:latin typeface="+mn-lt"/>
        <a:ea typeface="+mn-ea"/>
        <a:cs typeface="+mn-cs"/>
      </a:defRPr>
    </a:lvl5pPr>
    <a:lvl6pPr marL="2394596" algn="l" defTabSz="957838" rtl="0" eaLnBrk="1" latinLnBrk="1" hangingPunct="1">
      <a:defRPr sz="1885" kern="1200">
        <a:solidFill>
          <a:schemeClr val="tx1"/>
        </a:solidFill>
        <a:latin typeface="+mn-lt"/>
        <a:ea typeface="+mn-ea"/>
        <a:cs typeface="+mn-cs"/>
      </a:defRPr>
    </a:lvl6pPr>
    <a:lvl7pPr marL="2873515" algn="l" defTabSz="957838" rtl="0" eaLnBrk="1" latinLnBrk="1" hangingPunct="1">
      <a:defRPr sz="1885" kern="1200">
        <a:solidFill>
          <a:schemeClr val="tx1"/>
        </a:solidFill>
        <a:latin typeface="+mn-lt"/>
        <a:ea typeface="+mn-ea"/>
        <a:cs typeface="+mn-cs"/>
      </a:defRPr>
    </a:lvl7pPr>
    <a:lvl8pPr marL="3352434" algn="l" defTabSz="957838" rtl="0" eaLnBrk="1" latinLnBrk="1" hangingPunct="1">
      <a:defRPr sz="1885" kern="1200">
        <a:solidFill>
          <a:schemeClr val="tx1"/>
        </a:solidFill>
        <a:latin typeface="+mn-lt"/>
        <a:ea typeface="+mn-ea"/>
        <a:cs typeface="+mn-cs"/>
      </a:defRPr>
    </a:lvl8pPr>
    <a:lvl9pPr marL="3831353" algn="l" defTabSz="957838" rtl="0" eaLnBrk="1" latinLnBrk="1" hangingPunct="1">
      <a:defRPr sz="188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449BBFDA-9569-43B1-941C-04CBC510CD5D}">
          <p14:sldIdLst>
            <p14:sldId id="566"/>
            <p14:sldId id="613"/>
            <p14:sldId id="611"/>
            <p14:sldId id="569"/>
            <p14:sldId id="539"/>
            <p14:sldId id="598"/>
            <p14:sldId id="605"/>
            <p14:sldId id="600"/>
            <p14:sldId id="591"/>
            <p14:sldId id="577"/>
            <p14:sldId id="576"/>
            <p14:sldId id="548"/>
            <p14:sldId id="507"/>
            <p14:sldId id="530"/>
            <p14:sldId id="544"/>
            <p14:sldId id="601"/>
            <p14:sldId id="597"/>
            <p14:sldId id="512"/>
            <p14:sldId id="534"/>
            <p14:sldId id="602"/>
            <p14:sldId id="582"/>
            <p14:sldId id="603"/>
            <p14:sldId id="573"/>
            <p14:sldId id="574"/>
            <p14:sldId id="575"/>
            <p14:sldId id="581"/>
            <p14:sldId id="604"/>
            <p14:sldId id="596"/>
            <p14:sldId id="555"/>
            <p14:sldId id="556"/>
            <p14:sldId id="595"/>
            <p14:sldId id="586"/>
            <p14:sldId id="584"/>
            <p14:sldId id="594"/>
            <p14:sldId id="585"/>
            <p14:sldId id="587"/>
            <p14:sldId id="599"/>
            <p14:sldId id="607"/>
            <p14:sldId id="614"/>
            <p14:sldId id="593"/>
            <p14:sldId id="606"/>
            <p14:sldId id="580"/>
            <p14:sldId id="567"/>
            <p14:sldId id="506"/>
            <p14:sldId id="537"/>
            <p14:sldId id="608"/>
            <p14:sldId id="610"/>
            <p14:sldId id="609"/>
            <p14:sldId id="568"/>
            <p14:sldId id="536"/>
            <p14:sldId id="592"/>
            <p14:sldId id="518"/>
            <p14:sldId id="583"/>
            <p14:sldId id="517"/>
            <p14:sldId id="522"/>
            <p14:sldId id="520"/>
            <p14:sldId id="524"/>
            <p14:sldId id="561"/>
          </p14:sldIdLst>
        </p14:section>
      </p14:sectionLst>
    </p:ext>
    <p:ext uri="{EFAFB233-063F-42B5-8137-9DF3F51BA10A}">
      <p15:sldGuideLst xmlns:p15="http://schemas.microsoft.com/office/powerpoint/2012/main">
        <p15:guide id="3" pos="444" userDrawn="1">
          <p15:clr>
            <a:srgbClr val="A4A3A4"/>
          </p15:clr>
        </p15:guide>
        <p15:guide id="4" pos="5796" userDrawn="1">
          <p15:clr>
            <a:srgbClr val="A4A3A4"/>
          </p15:clr>
        </p15:guide>
        <p15:guide id="7" pos="3120" userDrawn="1">
          <p15:clr>
            <a:srgbClr val="A4A3A4"/>
          </p15:clr>
        </p15:guide>
        <p15:guide id="8" orient="horz" pos="4178" userDrawn="1">
          <p15:clr>
            <a:srgbClr val="A4A3A4"/>
          </p15:clr>
        </p15:guide>
        <p15:guide id="9" orient="horz" pos="1003" userDrawn="1">
          <p15:clr>
            <a:srgbClr val="A4A3A4"/>
          </p15:clr>
        </p15:guide>
        <p15:guide id="15" pos="3914" userDrawn="1">
          <p15:clr>
            <a:srgbClr val="A4A3A4"/>
          </p15:clr>
        </p15:guide>
        <p15:guide id="17" orient="horz" userDrawn="1">
          <p15:clr>
            <a:srgbClr val="A4A3A4"/>
          </p15:clr>
        </p15:guide>
        <p15:guide id="20" pos="3483" userDrawn="1">
          <p15:clr>
            <a:srgbClr val="A4A3A4"/>
          </p15:clr>
        </p15:guide>
        <p15:guide id="21" pos="2780" userDrawn="1">
          <p15:clr>
            <a:srgbClr val="A4A3A4"/>
          </p15:clr>
        </p15:guide>
        <p15:guide id="23" pos="2349" userDrawn="1">
          <p15:clr>
            <a:srgbClr val="A4A3A4"/>
          </p15:clr>
        </p15:guide>
        <p15:guide id="24" orient="horz" pos="3838" userDrawn="1">
          <p15:clr>
            <a:srgbClr val="A4A3A4"/>
          </p15:clr>
        </p15:guide>
        <p15:guide id="26" orient="horz" pos="2160" userDrawn="1">
          <p15:clr>
            <a:srgbClr val="A4A3A4"/>
          </p15:clr>
        </p15:guide>
        <p15:guide id="27" orient="horz" pos="3589" userDrawn="1">
          <p15:clr>
            <a:srgbClr val="A4A3A4"/>
          </p15:clr>
        </p15:guide>
        <p15:guide id="28" orient="horz" pos="306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00FF00"/>
    <a:srgbClr val="000000"/>
    <a:srgbClr val="33CC33"/>
    <a:srgbClr val="B49EAD"/>
    <a:srgbClr val="C5B3BF"/>
    <a:srgbClr val="CEAD98"/>
    <a:srgbClr val="FFCCCC"/>
    <a:srgbClr val="FDAB9B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7AC3CCA-C797-4891-BE02-D94E43425B78}" styleName="보통 스타일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보통 스타일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6353" autoAdjust="0"/>
  </p:normalViewPr>
  <p:slideViewPr>
    <p:cSldViewPr snapToGrid="0" showGuides="1">
      <p:cViewPr varScale="1">
        <p:scale>
          <a:sx n="114" d="100"/>
          <a:sy n="114" d="100"/>
        </p:scale>
        <p:origin x="1002" y="84"/>
      </p:cViewPr>
      <p:guideLst>
        <p:guide pos="444"/>
        <p:guide pos="5796"/>
        <p:guide pos="3120"/>
        <p:guide orient="horz" pos="4178"/>
        <p:guide orient="horz" pos="1003"/>
        <p:guide pos="3914"/>
        <p:guide orient="horz"/>
        <p:guide pos="3483"/>
        <p:guide pos="2780"/>
        <p:guide pos="2349"/>
        <p:guide orient="horz" pos="3838"/>
        <p:guide orient="horz" pos="2160"/>
        <p:guide orient="horz" pos="3589"/>
        <p:guide orient="horz" pos="3067"/>
      </p:guideLst>
    </p:cSldViewPr>
  </p:slideViewPr>
  <p:outlineViewPr>
    <p:cViewPr>
      <p:scale>
        <a:sx n="33" d="100"/>
        <a:sy n="33" d="100"/>
      </p:scale>
      <p:origin x="0" y="-43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notesViewPr>
    <p:cSldViewPr snapToGrid="0" showGuides="1">
      <p:cViewPr varScale="1">
        <p:scale>
          <a:sx n="81" d="100"/>
          <a:sy n="81" d="100"/>
        </p:scale>
        <p:origin x="313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2" y="4"/>
            <a:ext cx="2947512" cy="498236"/>
          </a:xfrm>
          <a:prstGeom prst="rect">
            <a:avLst/>
          </a:prstGeom>
        </p:spPr>
        <p:txBody>
          <a:bodyPr vert="horz" lIns="91654" tIns="45827" rIns="91654" bIns="45827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3343" y="4"/>
            <a:ext cx="2947512" cy="498236"/>
          </a:xfrm>
          <a:prstGeom prst="rect">
            <a:avLst/>
          </a:prstGeom>
        </p:spPr>
        <p:txBody>
          <a:bodyPr vert="horz" lIns="91654" tIns="45827" rIns="91654" bIns="45827" rtlCol="0"/>
          <a:lstStyle>
            <a:lvl1pPr algn="r">
              <a:defRPr sz="1200"/>
            </a:lvl1pPr>
          </a:lstStyle>
          <a:p>
            <a:fld id="{46F42610-14FF-4B40-B4B6-786DE4FB8FEA}" type="datetime1">
              <a:rPr lang="ko-KR" altLang="en-US" smtClean="0"/>
              <a:t>2020-11-12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2" y="9436341"/>
            <a:ext cx="2947512" cy="498236"/>
          </a:xfrm>
          <a:prstGeom prst="rect">
            <a:avLst/>
          </a:prstGeom>
        </p:spPr>
        <p:txBody>
          <a:bodyPr vert="horz" lIns="91654" tIns="45827" rIns="91654" bIns="45827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3343" y="9436341"/>
            <a:ext cx="2947512" cy="498236"/>
          </a:xfrm>
          <a:prstGeom prst="rect">
            <a:avLst/>
          </a:prstGeom>
        </p:spPr>
        <p:txBody>
          <a:bodyPr vert="horz" lIns="91654" tIns="45827" rIns="91654" bIns="45827" rtlCol="0" anchor="b"/>
          <a:lstStyle>
            <a:lvl1pPr algn="r">
              <a:defRPr sz="1200"/>
            </a:lvl1pPr>
          </a:lstStyle>
          <a:p>
            <a:fld id="{BA50B1B2-6258-41F2-9629-A1D89377968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752434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47723" cy="498454"/>
          </a:xfrm>
          <a:prstGeom prst="rect">
            <a:avLst/>
          </a:prstGeom>
        </p:spPr>
        <p:txBody>
          <a:bodyPr vert="horz" lIns="91654" tIns="45827" rIns="91654" bIns="45827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3143" y="0"/>
            <a:ext cx="2947723" cy="498454"/>
          </a:xfrm>
          <a:prstGeom prst="rect">
            <a:avLst/>
          </a:prstGeom>
        </p:spPr>
        <p:txBody>
          <a:bodyPr vert="horz" lIns="91654" tIns="45827" rIns="91654" bIns="45827" rtlCol="0"/>
          <a:lstStyle>
            <a:lvl1pPr algn="r">
              <a:defRPr sz="1200"/>
            </a:lvl1pPr>
          </a:lstStyle>
          <a:p>
            <a:fld id="{513A899E-F476-4791-9F16-0B14047B11F2}" type="datetime1">
              <a:rPr lang="ko-KR" altLang="en-US" smtClean="0"/>
              <a:t>2020-11-12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82663" y="1243013"/>
            <a:ext cx="48371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654" tIns="45827" rIns="91654" bIns="45827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245" y="4781016"/>
            <a:ext cx="5441950" cy="3911738"/>
          </a:xfrm>
          <a:prstGeom prst="rect">
            <a:avLst/>
          </a:prstGeom>
        </p:spPr>
        <p:txBody>
          <a:bodyPr vert="horz" lIns="91654" tIns="45827" rIns="91654" bIns="45827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3" y="9436126"/>
            <a:ext cx="2947723" cy="498452"/>
          </a:xfrm>
          <a:prstGeom prst="rect">
            <a:avLst/>
          </a:prstGeom>
        </p:spPr>
        <p:txBody>
          <a:bodyPr vert="horz" lIns="91654" tIns="45827" rIns="91654" bIns="45827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3143" y="9436126"/>
            <a:ext cx="2947723" cy="498452"/>
          </a:xfrm>
          <a:prstGeom prst="rect">
            <a:avLst/>
          </a:prstGeom>
        </p:spPr>
        <p:txBody>
          <a:bodyPr vert="horz" lIns="91654" tIns="45827" rIns="91654" bIns="45827" rtlCol="0" anchor="b"/>
          <a:lstStyle>
            <a:lvl1pPr algn="r">
              <a:defRPr sz="1200"/>
            </a:lvl1pPr>
          </a:lstStyle>
          <a:p>
            <a:fld id="{E7091564-0DFD-4FA7-A9C8-3D427F10817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487552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57838" rtl="0" eaLnBrk="1" latinLnBrk="1" hangingPunct="1">
      <a:defRPr sz="1257" kern="1200">
        <a:solidFill>
          <a:schemeClr val="tx1"/>
        </a:solidFill>
        <a:latin typeface="+mn-lt"/>
        <a:ea typeface="+mn-ea"/>
        <a:cs typeface="+mn-cs"/>
      </a:defRPr>
    </a:lvl1pPr>
    <a:lvl2pPr marL="478919" algn="l" defTabSz="957838" rtl="0" eaLnBrk="1" latinLnBrk="1" hangingPunct="1">
      <a:defRPr sz="1257" kern="1200">
        <a:solidFill>
          <a:schemeClr val="tx1"/>
        </a:solidFill>
        <a:latin typeface="+mn-lt"/>
        <a:ea typeface="+mn-ea"/>
        <a:cs typeface="+mn-cs"/>
      </a:defRPr>
    </a:lvl2pPr>
    <a:lvl3pPr marL="957838" algn="l" defTabSz="957838" rtl="0" eaLnBrk="1" latinLnBrk="1" hangingPunct="1">
      <a:defRPr sz="1257" kern="1200">
        <a:solidFill>
          <a:schemeClr val="tx1"/>
        </a:solidFill>
        <a:latin typeface="+mn-lt"/>
        <a:ea typeface="+mn-ea"/>
        <a:cs typeface="+mn-cs"/>
      </a:defRPr>
    </a:lvl3pPr>
    <a:lvl4pPr marL="1436757" algn="l" defTabSz="957838" rtl="0" eaLnBrk="1" latinLnBrk="1" hangingPunct="1">
      <a:defRPr sz="1257" kern="1200">
        <a:solidFill>
          <a:schemeClr val="tx1"/>
        </a:solidFill>
        <a:latin typeface="+mn-lt"/>
        <a:ea typeface="+mn-ea"/>
        <a:cs typeface="+mn-cs"/>
      </a:defRPr>
    </a:lvl4pPr>
    <a:lvl5pPr marL="1915677" algn="l" defTabSz="957838" rtl="0" eaLnBrk="1" latinLnBrk="1" hangingPunct="1">
      <a:defRPr sz="1257" kern="1200">
        <a:solidFill>
          <a:schemeClr val="tx1"/>
        </a:solidFill>
        <a:latin typeface="+mn-lt"/>
        <a:ea typeface="+mn-ea"/>
        <a:cs typeface="+mn-cs"/>
      </a:defRPr>
    </a:lvl5pPr>
    <a:lvl6pPr marL="2394596" algn="l" defTabSz="957838" rtl="0" eaLnBrk="1" latinLnBrk="1" hangingPunct="1">
      <a:defRPr sz="1257" kern="1200">
        <a:solidFill>
          <a:schemeClr val="tx1"/>
        </a:solidFill>
        <a:latin typeface="+mn-lt"/>
        <a:ea typeface="+mn-ea"/>
        <a:cs typeface="+mn-cs"/>
      </a:defRPr>
    </a:lvl6pPr>
    <a:lvl7pPr marL="2873515" algn="l" defTabSz="957838" rtl="0" eaLnBrk="1" latinLnBrk="1" hangingPunct="1">
      <a:defRPr sz="1257" kern="1200">
        <a:solidFill>
          <a:schemeClr val="tx1"/>
        </a:solidFill>
        <a:latin typeface="+mn-lt"/>
        <a:ea typeface="+mn-ea"/>
        <a:cs typeface="+mn-cs"/>
      </a:defRPr>
    </a:lvl7pPr>
    <a:lvl8pPr marL="3352434" algn="l" defTabSz="957838" rtl="0" eaLnBrk="1" latinLnBrk="1" hangingPunct="1">
      <a:defRPr sz="1257" kern="1200">
        <a:solidFill>
          <a:schemeClr val="tx1"/>
        </a:solidFill>
        <a:latin typeface="+mn-lt"/>
        <a:ea typeface="+mn-ea"/>
        <a:cs typeface="+mn-cs"/>
      </a:defRPr>
    </a:lvl8pPr>
    <a:lvl9pPr marL="3831353" algn="l" defTabSz="957838" rtl="0" eaLnBrk="1" latinLnBrk="1" hangingPunct="1">
      <a:defRPr sz="125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6148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spcBef>
                <a:spcPct val="0"/>
              </a:spcBef>
            </a:pPr>
            <a:fld id="{FBDA06AA-2F99-4F28-9F82-E4B7D27F4E48}" type="slidenum">
              <a:rPr lang="ko-KR" altLang="en-US" smtClean="0">
                <a:latin typeface="굴림" panose="020B0600000101010101" pitchFamily="50" charset="-127"/>
                <a:ea typeface="굴림" panose="020B0600000101010101" pitchFamily="50" charset="-127"/>
              </a:rPr>
              <a:pPr>
                <a:spcBef>
                  <a:spcPct val="0"/>
                </a:spcBef>
              </a:pPr>
              <a:t>1</a:t>
            </a:fld>
            <a:endParaRPr lang="en-US" altLang="ko-KR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94307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52167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71320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82663" y="1243013"/>
            <a:ext cx="4837112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ko-KR" dirty="0"/>
              <a:t>If we switch on np pairing nucleons gather on</a:t>
            </a:r>
            <a:r>
              <a:rPr lang="en-US" altLang="ko-KR" baseline="0" dirty="0"/>
              <a:t> the Fermi surface. </a:t>
            </a:r>
            <a:endParaRPr lang="ko-KR" altLang="en-US" dirty="0"/>
          </a:p>
        </p:txBody>
      </p:sp>
      <p:sp>
        <p:nvSpPr>
          <p:cNvPr id="36868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5848" indent="-286864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7458" indent="-229492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6441" indent="-229492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65424" indent="-229492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24407" indent="-2294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83390" indent="-2294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42373" indent="-2294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901356" indent="-22949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spcBef>
                <a:spcPct val="0"/>
              </a:spcBef>
            </a:pPr>
            <a:fld id="{35C42A7C-FC0E-4CB6-AC06-8B708A340239}" type="slidenum">
              <a:rPr lang="ko-KR" altLang="en-US" smtClean="0">
                <a:latin typeface="굴림" panose="020B0600000101010101" pitchFamily="50" charset="-127"/>
                <a:ea typeface="굴림" panose="020B0600000101010101" pitchFamily="50" charset="-127"/>
              </a:rPr>
              <a:pPr>
                <a:spcBef>
                  <a:spcPct val="0"/>
                </a:spcBef>
              </a:pPr>
              <a:t>53</a:t>
            </a:fld>
            <a:endParaRPr lang="ko-KR" altLang="en-US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KOBRA :</a:t>
            </a:r>
            <a:r>
              <a:rPr lang="ko-KR" altLang="en-US" dirty="0"/>
              <a:t>비교적 낮 은</a:t>
            </a:r>
            <a:r>
              <a:rPr lang="en-US" altLang="ko-KR" dirty="0"/>
              <a:t>, </a:t>
            </a:r>
            <a:r>
              <a:rPr lang="ko-KR" altLang="en-US" dirty="0" err="1"/>
              <a:t>핵자당</a:t>
            </a:r>
            <a:r>
              <a:rPr lang="ko-KR" altLang="en-US" dirty="0"/>
              <a:t> </a:t>
            </a:r>
            <a:r>
              <a:rPr lang="en-US" altLang="ko-KR" dirty="0"/>
              <a:t>20 MeV </a:t>
            </a:r>
            <a:r>
              <a:rPr lang="ko-KR" altLang="en-US" dirty="0"/>
              <a:t>이하의 희귀동위원소 </a:t>
            </a:r>
            <a:r>
              <a:rPr lang="en-US" altLang="ko-KR" dirty="0"/>
              <a:t>A&lt;80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857576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TF is important to the binding of nuclei.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867037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51A252-ED9F-4CBB-A946-A626777FC1D6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48769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Deuteron G.S. 3S1=96%, 3D1=4%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61782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Fermi momentum </a:t>
            </a:r>
            <a:r>
              <a:rPr lang="en-US" altLang="ko-KR" dirty="0" err="1"/>
              <a:t>k_F</a:t>
            </a:r>
            <a:r>
              <a:rPr lang="en-US" altLang="ko-KR" dirty="0"/>
              <a:t>= 250 MeV/c, (</a:t>
            </a:r>
            <a:r>
              <a:rPr lang="en-US" altLang="ko-KR" dirty="0" err="1"/>
              <a:t>e,e’d</a:t>
            </a:r>
            <a:r>
              <a:rPr lang="en-US" altLang="ko-KR" dirty="0"/>
              <a:t>) reaction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683778-BC80-4C00-8E5E-A1D6F1520DE1}" type="slidenum">
              <a:rPr lang="ko-KR" altLang="en-US" smtClean="0"/>
              <a:pPr>
                <a:defRPr/>
              </a:pPr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69755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52167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(</a:t>
            </a:r>
            <a:r>
              <a:rPr lang="en-US" altLang="ko-KR" dirty="0" err="1"/>
              <a:t>p,n</a:t>
            </a:r>
            <a:r>
              <a:rPr lang="en-US" altLang="ko-KR" dirty="0"/>
              <a:t>) reaction in inverse kinematics. Tritium=3H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196629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In 0vbb-decay, v is </a:t>
            </a:r>
            <a:r>
              <a:rPr lang="en-US" altLang="ko-KR" dirty="0" err="1"/>
              <a:t>majorana</a:t>
            </a:r>
            <a:r>
              <a:rPr lang="en-US" altLang="ko-KR" dirty="0"/>
              <a:t> particle, determine v mass  Exp. 150Nd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75638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3F733-A97E-45C7-8208-292F002894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5870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2387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6839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68593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C2426-8C69-4916-8474-CBA6C370921F}" type="datetime1">
              <a:rPr lang="ko-KR" altLang="en-US"/>
              <a:pPr>
                <a:defRPr/>
              </a:pPr>
              <a:t>2020-11-12</a:t>
            </a:fld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ECT*-APCTP Joint Workshop, Sep. 15, 2015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792D9E-D0B1-4799-A75E-FF4F5CDB50DC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118291241"/>
      </p:ext>
    </p:extLst>
  </p:cSld>
  <p:clrMapOvr>
    <a:masterClrMapping/>
  </p:clrMapOvr>
  <p:transition advTm="185672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3F733-A97E-45C7-8208-292F002894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5426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3F733-A97E-45C7-8208-292F002894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6336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3F733-A97E-45C7-8208-292F002894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2101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3F733-A97E-45C7-8208-292F002894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3597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3F733-A97E-45C7-8208-292F002894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7826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3F733-A97E-45C7-8208-292F002894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8196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3F733-A97E-45C7-8208-292F002894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5120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2321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3F733-A97E-45C7-8208-292F002894F6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7613036" y="6569802"/>
            <a:ext cx="2228850" cy="365125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1088" dirty="0"/>
              <a:t>- </a:t>
            </a:r>
            <a:fld id="{5733F733-A97E-45C7-8208-292F002894F6}" type="slidenum">
              <a:rPr lang="ko-KR" altLang="en-US" sz="1088" smtClean="0"/>
              <a:pPr algn="r"/>
              <a:t>‹#›</a:t>
            </a:fld>
            <a:r>
              <a:rPr lang="ko-KR" altLang="en-US" sz="1088" dirty="0"/>
              <a:t> </a:t>
            </a:r>
            <a:r>
              <a:rPr lang="en-US" altLang="ko-KR" sz="1088" dirty="0"/>
              <a:t>-</a:t>
            </a:r>
            <a:endParaRPr lang="ko-KR" altLang="en-US" sz="1088" dirty="0"/>
          </a:p>
        </p:txBody>
      </p:sp>
    </p:spTree>
    <p:extLst>
      <p:ext uri="{BB962C8B-B14F-4D97-AF65-F5344CB8AC3E}">
        <p14:creationId xmlns:p14="http://schemas.microsoft.com/office/powerpoint/2010/main" val="4075311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10" r:id="rId12"/>
    <p:sldLayoutId id="2147483711" r:id="rId13"/>
  </p:sldLayoutIdLst>
  <p:hf sldNum="0"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9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0.png"/><Relationship Id="rId5" Type="http://schemas.openxmlformats.org/officeDocument/2006/relationships/image" Target="../media/image21.png"/><Relationship Id="rId4" Type="http://schemas.openxmlformats.org/officeDocument/2006/relationships/image" Target="../media/image20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10.png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0.png"/><Relationship Id="rId5" Type="http://schemas.openxmlformats.org/officeDocument/2006/relationships/image" Target="../media/image320.png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3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00.png"/><Relationship Id="rId9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0.png"/><Relationship Id="rId7" Type="http://schemas.openxmlformats.org/officeDocument/2006/relationships/image" Target="../media/image570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61.png"/><Relationship Id="rId5" Type="http://schemas.openxmlformats.org/officeDocument/2006/relationships/image" Target="../media/image550.png"/><Relationship Id="rId4" Type="http://schemas.openxmlformats.org/officeDocument/2006/relationships/image" Target="../media/image5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9.png"/><Relationship Id="rId7" Type="http://schemas.openxmlformats.org/officeDocument/2006/relationships/image" Target="../media/image70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80.png"/><Relationship Id="rId4" Type="http://schemas.openxmlformats.org/officeDocument/2006/relationships/image" Target="../media/image56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7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4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2.png"/><Relationship Id="rId18" Type="http://schemas.openxmlformats.org/officeDocument/2006/relationships/image" Target="../media/image97.png"/><Relationship Id="rId26" Type="http://schemas.openxmlformats.org/officeDocument/2006/relationships/image" Target="../media/image105.png"/><Relationship Id="rId21" Type="http://schemas.openxmlformats.org/officeDocument/2006/relationships/image" Target="../media/image100.png"/><Relationship Id="rId34" Type="http://schemas.openxmlformats.org/officeDocument/2006/relationships/image" Target="../media/image113.png"/><Relationship Id="rId7" Type="http://schemas.openxmlformats.org/officeDocument/2006/relationships/image" Target="../media/image86.png"/><Relationship Id="rId12" Type="http://schemas.openxmlformats.org/officeDocument/2006/relationships/image" Target="../media/image91.png"/><Relationship Id="rId17" Type="http://schemas.openxmlformats.org/officeDocument/2006/relationships/image" Target="../media/image96.png"/><Relationship Id="rId25" Type="http://schemas.openxmlformats.org/officeDocument/2006/relationships/image" Target="../media/image104.png"/><Relationship Id="rId33" Type="http://schemas.openxmlformats.org/officeDocument/2006/relationships/image" Target="../media/image112.png"/><Relationship Id="rId2" Type="http://schemas.openxmlformats.org/officeDocument/2006/relationships/image" Target="../media/image81.png"/><Relationship Id="rId16" Type="http://schemas.openxmlformats.org/officeDocument/2006/relationships/image" Target="../media/image95.png"/><Relationship Id="rId20" Type="http://schemas.openxmlformats.org/officeDocument/2006/relationships/image" Target="../media/image99.png"/><Relationship Id="rId29" Type="http://schemas.openxmlformats.org/officeDocument/2006/relationships/image" Target="../media/image10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5.png"/><Relationship Id="rId11" Type="http://schemas.openxmlformats.org/officeDocument/2006/relationships/image" Target="../media/image90.png"/><Relationship Id="rId24" Type="http://schemas.openxmlformats.org/officeDocument/2006/relationships/image" Target="../media/image103.png"/><Relationship Id="rId32" Type="http://schemas.openxmlformats.org/officeDocument/2006/relationships/image" Target="../media/image111.png"/><Relationship Id="rId37" Type="http://schemas.openxmlformats.org/officeDocument/2006/relationships/image" Target="../media/image116.png"/><Relationship Id="rId5" Type="http://schemas.openxmlformats.org/officeDocument/2006/relationships/image" Target="../media/image84.png"/><Relationship Id="rId15" Type="http://schemas.openxmlformats.org/officeDocument/2006/relationships/image" Target="../media/image94.png"/><Relationship Id="rId23" Type="http://schemas.openxmlformats.org/officeDocument/2006/relationships/image" Target="../media/image102.png"/><Relationship Id="rId28" Type="http://schemas.openxmlformats.org/officeDocument/2006/relationships/image" Target="../media/image107.png"/><Relationship Id="rId36" Type="http://schemas.openxmlformats.org/officeDocument/2006/relationships/image" Target="../media/image115.png"/><Relationship Id="rId10" Type="http://schemas.openxmlformats.org/officeDocument/2006/relationships/image" Target="../media/image89.png"/><Relationship Id="rId19" Type="http://schemas.openxmlformats.org/officeDocument/2006/relationships/image" Target="../media/image98.png"/><Relationship Id="rId31" Type="http://schemas.openxmlformats.org/officeDocument/2006/relationships/image" Target="../media/image110.png"/><Relationship Id="rId4" Type="http://schemas.openxmlformats.org/officeDocument/2006/relationships/image" Target="../media/image83.png"/><Relationship Id="rId9" Type="http://schemas.openxmlformats.org/officeDocument/2006/relationships/image" Target="../media/image88.png"/><Relationship Id="rId14" Type="http://schemas.openxmlformats.org/officeDocument/2006/relationships/image" Target="../media/image93.png"/><Relationship Id="rId22" Type="http://schemas.openxmlformats.org/officeDocument/2006/relationships/image" Target="../media/image101.png"/><Relationship Id="rId27" Type="http://schemas.openxmlformats.org/officeDocument/2006/relationships/image" Target="../media/image106.png"/><Relationship Id="rId30" Type="http://schemas.openxmlformats.org/officeDocument/2006/relationships/image" Target="../media/image109.png"/><Relationship Id="rId35" Type="http://schemas.openxmlformats.org/officeDocument/2006/relationships/image" Target="../media/image114.png"/><Relationship Id="rId8" Type="http://schemas.openxmlformats.org/officeDocument/2006/relationships/image" Target="../media/image87.png"/><Relationship Id="rId3" Type="http://schemas.openxmlformats.org/officeDocument/2006/relationships/image" Target="../media/image8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Relationship Id="rId5" Type="http://schemas.openxmlformats.org/officeDocument/2006/relationships/image" Target="../media/image124.png"/><Relationship Id="rId4" Type="http://schemas.openxmlformats.org/officeDocument/2006/relationships/image" Target="../media/image700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0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785907-DDBB-4695-9810-5C8CD01E1CB7}"/>
              </a:ext>
            </a:extLst>
          </p:cNvPr>
          <p:cNvSpPr txBox="1"/>
          <p:nvPr/>
        </p:nvSpPr>
        <p:spPr>
          <a:xfrm>
            <a:off x="807908" y="1731008"/>
            <a:ext cx="84639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3200" dirty="0"/>
              <a:t> </a:t>
            </a:r>
            <a:r>
              <a:rPr lang="en-US" altLang="ko-KR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Effect of Tensor Force in Nuclear Structure </a:t>
            </a:r>
            <a:endParaRPr lang="ko-KR" altLang="en-US" sz="36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직사각형 5">
            <a:extLst>
              <a:ext uri="{FF2B5EF4-FFF2-40B4-BE49-F238E27FC236}">
                <a16:creationId xmlns:a16="http://schemas.microsoft.com/office/drawing/2014/main" id="{612EE6BD-4D29-497B-AC30-D4431A096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2550" y="3429000"/>
            <a:ext cx="7200900" cy="2369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ko-KR" sz="2400" b="1" dirty="0" err="1"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Eun</a:t>
            </a:r>
            <a:r>
              <a:rPr lang="en-US" altLang="ko-KR" sz="2400" b="1" dirty="0"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 Ja Ha</a:t>
            </a:r>
            <a:r>
              <a:rPr lang="en-US" altLang="ko-KR" sz="2400" b="1" baseline="30000" dirty="0"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1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dirty="0">
              <a:solidFill>
                <a:srgbClr val="0000CC"/>
              </a:solidFill>
              <a:latin typeface="Calibri" panose="020F0502020204030204" pitchFamily="34" charset="0"/>
              <a:ea typeface="굴림" panose="020B0600000101010101" pitchFamily="50" charset="-127"/>
              <a:cs typeface="Calibri" panose="020F0502020204030204" pitchFamily="34" charset="0"/>
            </a:endParaRPr>
          </a:p>
          <a:p>
            <a:pPr algn="ctr">
              <a:buFont typeface="Arial" panose="020B0604020202020204" pitchFamily="34" charset="0"/>
              <a:buNone/>
            </a:pPr>
            <a:r>
              <a:rPr lang="en-US" altLang="ko-KR" sz="1800" dirty="0">
                <a:latin typeface="Calibri" panose="020F0502020204030204" pitchFamily="34" charset="0"/>
                <a:ea typeface="Arial Unicode MS" pitchFamily="50" charset="-127"/>
                <a:cs typeface="Calibri" panose="020F0502020204030204" pitchFamily="34" charset="0"/>
              </a:rPr>
              <a:t>in collaboration with  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en-US" altLang="ko-KR" sz="2000" b="1" dirty="0">
                <a:latin typeface="Calibri" panose="020F0502020204030204" pitchFamily="34" charset="0"/>
                <a:ea typeface="Arial Unicode MS" pitchFamily="50" charset="-127"/>
                <a:cs typeface="Calibri" panose="020F0502020204030204" pitchFamily="34" charset="0"/>
              </a:rPr>
              <a:t>Myung-Ki Cheoun</a:t>
            </a:r>
            <a:r>
              <a:rPr lang="en-US" altLang="ko-KR" sz="2000" b="1" baseline="30000" dirty="0">
                <a:latin typeface="Calibri" panose="020F0502020204030204" pitchFamily="34" charset="0"/>
                <a:ea typeface="Arial Unicode MS" pitchFamily="50" charset="-127"/>
                <a:cs typeface="Calibri" panose="020F0502020204030204" pitchFamily="34" charset="0"/>
              </a:rPr>
              <a:t>1</a:t>
            </a:r>
            <a:r>
              <a:rPr lang="en-US" altLang="ko-KR" sz="2000" b="1" dirty="0">
                <a:latin typeface="Calibri" panose="020F0502020204030204" pitchFamily="34" charset="0"/>
                <a:ea typeface="Arial Unicode MS" pitchFamily="50" charset="-127"/>
                <a:cs typeface="Calibri" panose="020F0502020204030204" pitchFamily="34" charset="0"/>
              </a:rPr>
              <a:t> </a:t>
            </a:r>
            <a:r>
              <a:rPr lang="en-US" altLang="ko-KR" sz="1800" dirty="0">
                <a:latin typeface="Calibri" panose="020F0502020204030204" pitchFamily="34" charset="0"/>
                <a:ea typeface="Arial Unicode MS" pitchFamily="50" charset="-127"/>
                <a:cs typeface="Calibri" panose="020F0502020204030204" pitchFamily="34" charset="0"/>
              </a:rPr>
              <a:t>and</a:t>
            </a:r>
            <a:r>
              <a:rPr lang="en-US" altLang="ko-KR" sz="2000" b="1" dirty="0">
                <a:latin typeface="Calibri" panose="020F0502020204030204" pitchFamily="34" charset="0"/>
                <a:ea typeface="Arial Unicode MS" pitchFamily="50" charset="-127"/>
                <a:cs typeface="Calibri" panose="020F0502020204030204" pitchFamily="34" charset="0"/>
              </a:rPr>
              <a:t> Hiroyuki Sagawa</a:t>
            </a:r>
            <a:r>
              <a:rPr lang="en-US" altLang="ko-KR" sz="2000" b="1" baseline="30000" dirty="0">
                <a:latin typeface="Calibri" panose="020F0502020204030204" pitchFamily="34" charset="0"/>
                <a:ea typeface="Arial Unicode MS" pitchFamily="50" charset="-127"/>
                <a:cs typeface="Calibri" panose="020F0502020204030204" pitchFamily="34" charset="0"/>
              </a:rPr>
              <a:t>2</a:t>
            </a:r>
            <a:endParaRPr lang="en-US" altLang="ko-KR" sz="1600" b="1" baseline="30000" dirty="0">
              <a:latin typeface="Calibri" panose="020F0502020204030204" pitchFamily="34" charset="0"/>
              <a:ea typeface="굴림" panose="020B0600000101010101" pitchFamily="50" charset="-127"/>
              <a:cs typeface="Calibri" panose="020F0502020204030204" pitchFamily="34" charset="0"/>
            </a:endParaRPr>
          </a:p>
          <a:p>
            <a:pPr eaLnBrk="1" hangingPunct="1">
              <a:buFontTx/>
              <a:buAutoNum type="arabicParenR"/>
            </a:pPr>
            <a:r>
              <a:rPr lang="en-US" altLang="ko-KR" sz="1600" dirty="0">
                <a:latin typeface="Calibri" panose="020F0502020204030204" pitchFamily="34" charset="0"/>
              </a:rPr>
              <a:t>Origin of Matter and Evolution of Galaxy (OMEG) Institute, </a:t>
            </a:r>
            <a:r>
              <a:rPr lang="en-US" altLang="ko-KR" sz="1600" dirty="0" err="1">
                <a:latin typeface="Calibri" panose="020F0502020204030204" pitchFamily="34" charset="0"/>
              </a:rPr>
              <a:t>Soongsil</a:t>
            </a:r>
            <a:r>
              <a:rPr lang="en-US" altLang="ko-KR" sz="1600" dirty="0">
                <a:latin typeface="Calibri" panose="020F0502020204030204" pitchFamily="34" charset="0"/>
              </a:rPr>
              <a:t> University, Seoul, Korea </a:t>
            </a:r>
          </a:p>
          <a:p>
            <a:pPr eaLnBrk="1" hangingPunct="1">
              <a:buFontTx/>
              <a:buAutoNum type="arabicParenR"/>
            </a:pPr>
            <a:r>
              <a:rPr lang="en-US" altLang="ko-KR" sz="1600" dirty="0">
                <a:latin typeface="Calibri" panose="020F0502020204030204" pitchFamily="34" charset="0"/>
              </a:rPr>
              <a:t>RIKEN and University of Aizu, Japan </a:t>
            </a:r>
            <a:endParaRPr lang="en-US" altLang="ko-KR" sz="1800" dirty="0">
              <a:solidFill>
                <a:srgbClr val="00B050"/>
              </a:solidFill>
              <a:latin typeface="Arial" panose="020B0604020202020204" pitchFamily="34" charset="0"/>
              <a:ea typeface="굴림" panose="020B0600000101010101" pitchFamily="50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054A3D-AD85-4CCB-AFB9-D98BB1EF8E94}"/>
              </a:ext>
            </a:extLst>
          </p:cNvPr>
          <p:cNvSpPr txBox="1"/>
          <p:nvPr/>
        </p:nvSpPr>
        <p:spPr>
          <a:xfrm>
            <a:off x="1827619" y="6397861"/>
            <a:ext cx="62507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accent5">
                    <a:lumMod val="75000"/>
                  </a:schemeClr>
                </a:solidFill>
              </a:rPr>
              <a:t>Workshop</a:t>
            </a:r>
            <a:r>
              <a:rPr lang="ko-KR" altLang="en-US" sz="14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altLang="ko-KR" sz="1400" dirty="0">
                <a:solidFill>
                  <a:schemeClr val="accent5">
                    <a:lumMod val="75000"/>
                  </a:schemeClr>
                </a:solidFill>
              </a:rPr>
              <a:t>on</a:t>
            </a:r>
            <a:r>
              <a:rPr lang="ko-KR" altLang="en-US" sz="14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altLang="ko-KR" sz="1400" dirty="0">
                <a:solidFill>
                  <a:schemeClr val="accent5">
                    <a:lumMod val="75000"/>
                  </a:schemeClr>
                </a:solidFill>
              </a:rPr>
              <a:t>theoretical nuclear &amp; hadron physics, Nov. 13-14, 2020,  PKNU, Busan</a:t>
            </a:r>
            <a:endParaRPr lang="ko-KR" altLang="ko-KR" sz="14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4003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B6F9082-2FD4-4B49-B8C6-741D00FBD1C9}"/>
                  </a:ext>
                </a:extLst>
              </p:cNvPr>
              <p:cNvSpPr txBox="1"/>
              <p:nvPr/>
            </p:nvSpPr>
            <p:spPr>
              <a:xfrm>
                <a:off x="930717" y="646751"/>
                <a:ext cx="6477222" cy="55060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altLang="ko-KR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</m:acc>
                      <m:r>
                        <a:rPr lang="en-US" altLang="ko-KR" b="0" i="1" baseline="-25000" smtClean="0">
                          <a:latin typeface="Cambria Math" panose="02040503050406030204" pitchFamily="18" charset="0"/>
                        </a:rPr>
                        <m:t>12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=3</m:t>
                      </m:r>
                      <m:f>
                        <m:f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b="1" i="1" smtClean="0">
                                  <a:latin typeface="Cambria Math" panose="02040503050406030204" pitchFamily="18" charset="0"/>
                                </a:rPr>
                                <m:t>𝝈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ko-K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altLang="ko-KR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  <m:r>
                            <a:rPr lang="en-US" altLang="ko-K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b="1" i="1">
                                  <a:latin typeface="Cambria Math" panose="02040503050406030204" pitchFamily="18" charset="0"/>
                                </a:rPr>
                                <m:t>𝝈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ko-K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altLang="ko-KR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 −</m:t>
                      </m:r>
                      <m:r>
                        <a:rPr lang="en-US" altLang="ko-KR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b="1" i="1">
                                  <a:latin typeface="Cambria Math" panose="02040503050406030204" pitchFamily="18" charset="0"/>
                                </a:rPr>
                                <m:t>𝝈</m:t>
                              </m:r>
                            </m:e>
                            <m:sub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ko-K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b="1" i="1">
                                  <a:latin typeface="Cambria Math" panose="02040503050406030204" pitchFamily="18" charset="0"/>
                                </a:rPr>
                                <m:t>𝝈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altLang="ko-K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=−2</m:t>
                      </m:r>
                      <m:sSup>
                        <m:sSup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e>
                        <m:sup>
                          <m:r>
                            <a:rPr lang="en-US" altLang="ko-K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1−3</m:t>
                          </m:r>
                          <m:r>
                            <a:rPr lang="en-US" altLang="ko-K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altLang="ko-KR" b="0" i="1" baseline="300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ko-KR" alt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  <m:r>
                        <a:rPr lang="en-US" altLang="ko-K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~</m:t>
                      </m:r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2,0</m:t>
                          </m:r>
                        </m:sub>
                      </m:sSub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B6F9082-2FD4-4B49-B8C6-741D00FBD1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717" y="646751"/>
                <a:ext cx="6477222" cy="5506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직사각형 4">
            <a:extLst>
              <a:ext uri="{FF2B5EF4-FFF2-40B4-BE49-F238E27FC236}">
                <a16:creationId xmlns:a16="http://schemas.microsoft.com/office/drawing/2014/main" id="{92BD9047-3BAE-48CF-9F3F-7A30F2225060}"/>
              </a:ext>
            </a:extLst>
          </p:cNvPr>
          <p:cNvSpPr/>
          <p:nvPr/>
        </p:nvSpPr>
        <p:spPr>
          <a:xfrm>
            <a:off x="4704870" y="1197351"/>
            <a:ext cx="38074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ko-KR" dirty="0">
                <a:solidFill>
                  <a:srgbClr val="00B050"/>
                </a:solidFill>
                <a:latin typeface="Comic Sans MS" panose="030F0702030302020204" pitchFamily="66" charset="0"/>
                <a:ea typeface="굴림" charset="-127"/>
                <a:cs typeface="Calibri" panose="020F0502020204030204" pitchFamily="34" charset="0"/>
              </a:rPr>
              <a:t> </a:t>
            </a:r>
            <a:r>
              <a:rPr lang="en-US" altLang="ko-KR" sz="2000" dirty="0">
                <a:solidFill>
                  <a:srgbClr val="00B050"/>
                </a:solidFill>
                <a:latin typeface="Comic Sans MS" panose="030F0702030302020204" pitchFamily="66" charset="0"/>
                <a:ea typeface="굴림" charset="-127"/>
                <a:cs typeface="Calibri" panose="020F0502020204030204" pitchFamily="34" charset="0"/>
              </a:rPr>
              <a:t>contribute only to S=1 states.</a:t>
            </a:r>
            <a:endParaRPr lang="en-US" altLang="ko-KR" sz="2000" dirty="0">
              <a:solidFill>
                <a:srgbClr val="00B050"/>
              </a:solidFill>
              <a:latin typeface="Comic Sans MS" panose="030F0702030302020204" pitchFamily="66" charset="0"/>
              <a:cs typeface="Calibri" panose="020F0502020204030204" pitchFamily="34" charset="0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029F42C3-A185-4A32-A97A-6369405900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8427" y="4202409"/>
            <a:ext cx="3881552" cy="2070161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EA698498-8359-4986-9F31-C235467C9A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2805" y="3974209"/>
            <a:ext cx="2452371" cy="2823942"/>
          </a:xfrm>
          <a:prstGeom prst="rect">
            <a:avLst/>
          </a:prstGeom>
        </p:spPr>
      </p:pic>
      <p:sp>
        <p:nvSpPr>
          <p:cNvPr id="8" name="직사각형 3">
            <a:extLst>
              <a:ext uri="{FF2B5EF4-FFF2-40B4-BE49-F238E27FC236}">
                <a16:creationId xmlns:a16="http://schemas.microsoft.com/office/drawing/2014/main" id="{7BED4D8C-86EF-4C7D-928A-BDC8D19E40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8304" y="6519446"/>
            <a:ext cx="204769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r>
              <a:rPr lang="en-US" altLang="ko-KR" sz="1600" dirty="0">
                <a:latin typeface="Calibri" panose="020F0502020204030204" pitchFamily="34" charset="0"/>
              </a:rPr>
              <a:t>From Otsuka’s talk</a:t>
            </a:r>
            <a:endParaRPr lang="en-US" altLang="ko-KR" sz="1600" dirty="0">
              <a:latin typeface="+mn-ea"/>
              <a:ea typeface="+mn-ea"/>
            </a:endParaRPr>
          </a:p>
        </p:txBody>
      </p:sp>
      <p:sp>
        <p:nvSpPr>
          <p:cNvPr id="9" name="Text Box 13">
            <a:extLst>
              <a:ext uri="{FF2B5EF4-FFF2-40B4-BE49-F238E27FC236}">
                <a16:creationId xmlns:a16="http://schemas.microsoft.com/office/drawing/2014/main" id="{7A5E195A-5384-48F0-99DD-A49173215C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794" y="59849"/>
            <a:ext cx="6068962" cy="43088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342900" indent="-342900"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en-US" altLang="ko-KR" sz="2200" b="1" u="sng" dirty="0">
                <a:solidFill>
                  <a:srgbClr val="0000FF"/>
                </a:solidFill>
                <a:uFill>
                  <a:solidFill>
                    <a:srgbClr val="3333FF"/>
                  </a:solidFill>
                </a:uFill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How does the tensor force work ? </a:t>
            </a:r>
            <a:endParaRPr lang="en-US" altLang="ko-KR" sz="2200" u="sng" dirty="0">
              <a:solidFill>
                <a:srgbClr val="0000FF"/>
              </a:solidFill>
              <a:latin typeface="Arial Rounded MT Bold" panose="020F0704030504030204" pitchFamily="34" charset="0"/>
              <a:ea typeface="굴림" panose="020B0600000101010101" pitchFamily="50" charset="-127"/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E3D02E06-5466-47CF-AFAC-C379EE1105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8362" y="1620510"/>
            <a:ext cx="5768043" cy="1471307"/>
          </a:xfrm>
          <a:prstGeom prst="rect">
            <a:avLst/>
          </a:prstGeom>
        </p:spPr>
      </p:pic>
      <p:sp>
        <p:nvSpPr>
          <p:cNvPr id="12" name="직사각형 11">
            <a:extLst>
              <a:ext uri="{FF2B5EF4-FFF2-40B4-BE49-F238E27FC236}">
                <a16:creationId xmlns:a16="http://schemas.microsoft.com/office/drawing/2014/main" id="{C3518658-F86A-404F-B5CA-5EB940C8AEEE}"/>
              </a:ext>
            </a:extLst>
          </p:cNvPr>
          <p:cNvSpPr/>
          <p:nvPr/>
        </p:nvSpPr>
        <p:spPr>
          <a:xfrm>
            <a:off x="4471522" y="3341807"/>
            <a:ext cx="1877437" cy="3824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ko-KR" dirty="0">
                <a:solidFill>
                  <a:srgbClr val="00B050"/>
                </a:solidFill>
                <a:latin typeface="Comic Sans MS" panose="030F0702030302020204" pitchFamily="66" charset="0"/>
                <a:ea typeface="굴림" charset="-127"/>
                <a:cs typeface="Calibri" panose="020F0502020204030204" pitchFamily="34" charset="0"/>
              </a:rPr>
              <a:t> : Tensor force</a:t>
            </a:r>
            <a:endParaRPr lang="en-US" altLang="ko-KR" sz="2000" dirty="0">
              <a:solidFill>
                <a:srgbClr val="00B050"/>
              </a:solidFill>
              <a:latin typeface="Comic Sans MS" panose="030F0702030302020204" pitchFamily="66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0AFDA71-520D-4A3F-B750-CA9D313CF23B}"/>
                  </a:ext>
                </a:extLst>
              </p:cNvPr>
              <p:cNvSpPr txBox="1"/>
              <p:nvPr/>
            </p:nvSpPr>
            <p:spPr>
              <a:xfrm>
                <a:off x="1108336" y="3383066"/>
                <a:ext cx="3220383" cy="76623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</m:acc>
                      <m:r>
                        <a:rPr lang="en-US" altLang="ko-KR" sz="1800" b="0" i="1" baseline="-25000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1800" b="0" i="1" smtClean="0">
                          <a:latin typeface="Cambria Math" panose="02040503050406030204" pitchFamily="18" charset="0"/>
                        </a:rPr>
                        <m:t>𝑉𝑇</m:t>
                      </m:r>
                      <m:d>
                        <m:dPr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d>
                      <m:acc>
                        <m:accPr>
                          <m:chr m:val="̂"/>
                          <m:ctrlP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sz="18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</m:acc>
                      <m:r>
                        <a:rPr lang="en-US" altLang="ko-KR" sz="1800" b="0" i="1" baseline="-25000" smtClean="0">
                          <a:latin typeface="Cambria Math" panose="02040503050406030204" pitchFamily="18" charset="0"/>
                        </a:rPr>
                        <m:t>12 ,    </m:t>
                      </m:r>
                      <m:r>
                        <a:rPr lang="en-US" altLang="ko-KR" sz="1800" i="1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altLang="ko-KR" sz="1800" i="1" baseline="-25000">
                          <a:latin typeface="Cambria Math" panose="02040503050406030204" pitchFamily="18" charset="0"/>
                        </a:rPr>
                        <m:t>𝑇</m:t>
                      </m:r>
                      <m:d>
                        <m:dPr>
                          <m:ctrlPr>
                            <a:rPr lang="en-US" altLang="ko-KR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18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d>
                      <m:r>
                        <a:rPr lang="en-US" altLang="ko-KR" sz="1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altLang="ko-KR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altLang="ko-KR" sz="1800" b="0" dirty="0">
                  <a:ea typeface="Cambria Math" panose="02040503050406030204" pitchFamily="18" charset="0"/>
                </a:endParaRPr>
              </a:p>
              <a:p>
                <a:r>
                  <a:rPr lang="en-US" altLang="ko-KR" sz="1800" b="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ko-KR" sz="1800" b="0" i="0" smtClean="0">
                        <a:latin typeface="Cambria Math" panose="02040503050406030204" pitchFamily="18" charset="0"/>
                      </a:rPr>
                      <m:t>  </m:t>
                    </m:r>
                    <m:acc>
                      <m:accPr>
                        <m:chr m:val="̂"/>
                        <m:ctrlPr>
                          <a:rPr lang="en-US" altLang="ko-KR" sz="1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ko-KR" sz="1800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</m:acc>
                    <m:r>
                      <a:rPr lang="en-US" altLang="ko-KR" sz="1800" i="1" baseline="-2500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altLang="ko-KR" sz="1800" b="0" i="1" baseline="-2500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altLang="ko-KR" sz="1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r>
                      <a:rPr lang="en-US" altLang="ko-KR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altLang="ko-KR" sz="1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ko-KR" sz="18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acc>
                    <m:r>
                      <a:rPr lang="en-US" altLang="ko-KR" sz="1800" i="1" baseline="-25000">
                        <a:latin typeface="Cambria Math" panose="02040503050406030204" pitchFamily="18" charset="0"/>
                      </a:rPr>
                      <m:t>12</m:t>
                    </m:r>
                    <m:r>
                      <a:rPr lang="en-US" altLang="ko-KR" sz="1800" b="0" i="1" baseline="-2500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r>
                      <a:rPr lang="en-US" altLang="ko-KR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1−3</m:t>
                    </m:r>
                    <m:r>
                      <a:rPr lang="en-US" altLang="ko-KR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𝑐𝑜𝑠</m:t>
                    </m:r>
                    <m:r>
                      <a:rPr lang="en-US" altLang="ko-KR" sz="1800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ko-KR" altLang="en-US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endParaRPr lang="en-US" altLang="ko-KR" sz="1800" b="0" baseline="-25000" dirty="0">
                  <a:ea typeface="Cambria Math" panose="02040503050406030204" pitchFamily="18" charset="0"/>
                </a:endParaRPr>
              </a:p>
              <a:p>
                <a:r>
                  <a:rPr lang="ko-KR" altLang="en-US" baseline="-25000" dirty="0"/>
                  <a:t>   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0AFDA71-520D-4A3F-B750-CA9D313CF2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8336" y="3383066"/>
                <a:ext cx="3220383" cy="766235"/>
              </a:xfrm>
              <a:prstGeom prst="rect">
                <a:avLst/>
              </a:prstGeom>
              <a:blipFill>
                <a:blip r:embed="rId6"/>
                <a:stretch>
                  <a:fillRect t="-1031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55601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2D5BF76F-0915-45C2-94D2-BD024A6456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409" y="314905"/>
            <a:ext cx="8679969" cy="6430780"/>
          </a:xfrm>
          <a:prstGeom prst="rect">
            <a:avLst/>
          </a:prstGeom>
        </p:spPr>
      </p:pic>
      <p:sp>
        <p:nvSpPr>
          <p:cNvPr id="3" name="Text Box 13">
            <a:extLst>
              <a:ext uri="{FF2B5EF4-FFF2-40B4-BE49-F238E27FC236}">
                <a16:creationId xmlns:a16="http://schemas.microsoft.com/office/drawing/2014/main" id="{B8CBFD88-3335-4429-AF4B-01E925FCEB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350" y="112315"/>
            <a:ext cx="6068962" cy="43088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342900" indent="-342900"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en-US" altLang="ko-KR" sz="2200" b="1" u="sng" dirty="0">
                <a:solidFill>
                  <a:srgbClr val="0000FF"/>
                </a:solidFill>
                <a:uFill>
                  <a:solidFill>
                    <a:srgbClr val="3333FF"/>
                  </a:solidFill>
                </a:uFill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Tensor force in nuclei </a:t>
            </a:r>
            <a:endParaRPr lang="en-US" altLang="ko-KR" sz="2200" u="sng" dirty="0">
              <a:solidFill>
                <a:srgbClr val="0000FF"/>
              </a:solidFill>
              <a:latin typeface="Arial Rounded MT Bold" panose="020F0704030504030204" pitchFamily="34" charset="0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820708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3">
            <a:extLst>
              <a:ext uri="{FF2B5EF4-FFF2-40B4-BE49-F238E27FC236}">
                <a16:creationId xmlns:a16="http://schemas.microsoft.com/office/drawing/2014/main" id="{517402EE-F385-457E-814B-D10D5C63E8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350" y="112315"/>
            <a:ext cx="6068962" cy="43088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342900" indent="-342900"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en-US" altLang="ko-KR" sz="2200" b="1" u="sng" dirty="0">
                <a:solidFill>
                  <a:srgbClr val="0000FF"/>
                </a:solidFill>
                <a:uFill>
                  <a:solidFill>
                    <a:srgbClr val="3333FF"/>
                  </a:solidFill>
                </a:uFill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New magic number from </a:t>
            </a:r>
            <a:r>
              <a:rPr lang="en-US" altLang="ko-KR" sz="2200" b="1" u="sng" baseline="30000" dirty="0">
                <a:solidFill>
                  <a:srgbClr val="0000FF"/>
                </a:solidFill>
                <a:uFill>
                  <a:solidFill>
                    <a:srgbClr val="3333FF"/>
                  </a:solidFill>
                </a:uFill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54</a:t>
            </a:r>
            <a:r>
              <a:rPr lang="en-US" altLang="ko-KR" sz="2200" b="1" u="sng" dirty="0">
                <a:solidFill>
                  <a:srgbClr val="0000FF"/>
                </a:solidFill>
                <a:uFill>
                  <a:solidFill>
                    <a:srgbClr val="3333FF"/>
                  </a:solidFill>
                </a:uFill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Ca (N=34)! </a:t>
            </a:r>
            <a:endParaRPr lang="en-US" altLang="ko-KR" sz="2200" u="sng" dirty="0">
              <a:solidFill>
                <a:srgbClr val="0000FF"/>
              </a:solidFill>
              <a:latin typeface="Arial Rounded MT Bold" panose="020F0704030504030204" pitchFamily="34" charset="0"/>
              <a:ea typeface="굴림" panose="020B0600000101010101" pitchFamily="50" charset="-127"/>
            </a:endParaRPr>
          </a:p>
        </p:txBody>
      </p:sp>
      <p:sp>
        <p:nvSpPr>
          <p:cNvPr id="3" name="직사각형 3">
            <a:extLst>
              <a:ext uri="{FF2B5EF4-FFF2-40B4-BE49-F238E27FC236}">
                <a16:creationId xmlns:a16="http://schemas.microsoft.com/office/drawing/2014/main" id="{6DF1283A-C291-49D2-BD7C-ED73E8EABB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6248" y="107796"/>
            <a:ext cx="20476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r>
              <a:rPr lang="en-US" altLang="ko-KR" sz="1600" dirty="0">
                <a:latin typeface="Calibri" panose="020F0502020204030204" pitchFamily="34" charset="0"/>
              </a:rPr>
              <a:t>D. </a:t>
            </a:r>
            <a:r>
              <a:rPr lang="en-US" altLang="ko-KR" sz="1600" dirty="0" err="1">
                <a:latin typeface="Calibri" panose="020F0502020204030204" pitchFamily="34" charset="0"/>
              </a:rPr>
              <a:t>Steppenbeck</a:t>
            </a:r>
            <a:r>
              <a:rPr lang="en-US" altLang="ko-KR" sz="1600" dirty="0">
                <a:latin typeface="Calibri" panose="020F0502020204030204" pitchFamily="34" charset="0"/>
              </a:rPr>
              <a:t> </a:t>
            </a:r>
            <a:r>
              <a:rPr lang="en-US" altLang="ko-KR" sz="1600" i="1" dirty="0">
                <a:latin typeface="Calibri" panose="020F0502020204030204" pitchFamily="34" charset="0"/>
              </a:rPr>
              <a:t>et al. </a:t>
            </a:r>
            <a:r>
              <a:rPr lang="en-US" altLang="ko-KR" sz="1600" dirty="0">
                <a:latin typeface="Calibri" panose="020F0502020204030204" pitchFamily="34" charset="0"/>
              </a:rPr>
              <a:t>Nature 502,207(2013)</a:t>
            </a:r>
            <a:endParaRPr lang="en-US" altLang="ko-KR" sz="1600" dirty="0">
              <a:latin typeface="+mn-ea"/>
              <a:ea typeface="+mn-ea"/>
            </a:endParaRPr>
          </a:p>
        </p:txBody>
      </p:sp>
      <p:sp>
        <p:nvSpPr>
          <p:cNvPr id="4" name="직사각형 7">
            <a:extLst>
              <a:ext uri="{FF2B5EF4-FFF2-40B4-BE49-F238E27FC236}">
                <a16:creationId xmlns:a16="http://schemas.microsoft.com/office/drawing/2014/main" id="{5A75B6A5-823E-4F87-A8F5-D89886D02F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9892" y="662128"/>
            <a:ext cx="410644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indent="0" eaLnBrk="1" latinLnBrk="1" hangingPunct="1"/>
            <a:r>
              <a:rPr lang="en-US" altLang="ko-KR" sz="2200" baseline="30000" dirty="0">
                <a:latin typeface="Calibri" panose="020F0502020204030204" pitchFamily="34" charset="0"/>
              </a:rPr>
              <a:t>70</a:t>
            </a:r>
            <a:r>
              <a:rPr lang="en-US" altLang="ko-KR" sz="2200" dirty="0">
                <a:latin typeface="Calibri" panose="020F0502020204030204" pitchFamily="34" charset="0"/>
              </a:rPr>
              <a:t>Zn</a:t>
            </a:r>
            <a:r>
              <a:rPr lang="en-US" altLang="ko-KR" sz="2200" baseline="30000" dirty="0">
                <a:latin typeface="Calibri" panose="020F0502020204030204" pitchFamily="34" charset="0"/>
              </a:rPr>
              <a:t>30+</a:t>
            </a:r>
            <a:r>
              <a:rPr lang="en-US" altLang="ko-KR" sz="2200" dirty="0">
                <a:latin typeface="Calibri" panose="020F0502020204030204" pitchFamily="34" charset="0"/>
              </a:rPr>
              <a:t> ions at 345MeV by </a:t>
            </a:r>
            <a:r>
              <a:rPr lang="en-US" altLang="ko-KR" sz="2200" dirty="0" err="1">
                <a:latin typeface="Calibri" panose="020F0502020204030204" pitchFamily="34" charset="0"/>
              </a:rPr>
              <a:t>BigRIPS</a:t>
            </a:r>
            <a:r>
              <a:rPr lang="en-US" altLang="ko-KR" sz="2000" dirty="0">
                <a:latin typeface="Calibri" panose="020F0502020204030204" pitchFamily="34" charset="0"/>
              </a:rPr>
              <a:t> 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D42507A2-6B64-4753-BAEB-B252BEFB2A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014" y="1204772"/>
            <a:ext cx="9086850" cy="4991100"/>
          </a:xfrm>
          <a:prstGeom prst="rect">
            <a:avLst/>
          </a:prstGeom>
        </p:spPr>
      </p:pic>
      <p:sp>
        <p:nvSpPr>
          <p:cNvPr id="7" name="직사각형 3">
            <a:extLst>
              <a:ext uri="{FF2B5EF4-FFF2-40B4-BE49-F238E27FC236}">
                <a16:creationId xmlns:a16="http://schemas.microsoft.com/office/drawing/2014/main" id="{BD1859B6-EE4E-4E7F-B171-996235A378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8304" y="6307629"/>
            <a:ext cx="204769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r>
              <a:rPr lang="en-US" altLang="ko-KR" sz="1600" dirty="0">
                <a:latin typeface="Calibri" panose="020F0502020204030204" pitchFamily="34" charset="0"/>
              </a:rPr>
              <a:t>From Otsuka’s talk</a:t>
            </a:r>
            <a:endParaRPr lang="en-US" altLang="ko-KR" sz="16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798662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3170" y="322261"/>
            <a:ext cx="2667718" cy="3824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latin typeface="+mn-ea"/>
              </a:rPr>
              <a:t>2-4.</a:t>
            </a:r>
            <a:r>
              <a:rPr lang="ko-KR" altLang="en-US" b="1" dirty="0">
                <a:solidFill>
                  <a:schemeClr val="bg1"/>
                </a:solidFill>
                <a:latin typeface="+mn-ea"/>
              </a:rPr>
              <a:t>연구 결과 </a:t>
            </a:r>
            <a:r>
              <a:rPr lang="en-US" altLang="ko-KR" b="1" dirty="0">
                <a:solidFill>
                  <a:schemeClr val="bg1"/>
                </a:solidFill>
                <a:latin typeface="+mn-ea"/>
              </a:rPr>
              <a:t>1</a:t>
            </a:r>
            <a:r>
              <a:rPr lang="ko-KR" altLang="en-US" b="1" dirty="0">
                <a:solidFill>
                  <a:schemeClr val="bg1"/>
                </a:solidFill>
                <a:latin typeface="+mn-ea"/>
              </a:rPr>
              <a:t>         </a:t>
            </a:r>
            <a:endParaRPr lang="ko-KR" altLang="en-US" b="1" dirty="0">
              <a:solidFill>
                <a:srgbClr val="333399"/>
              </a:solidFill>
              <a:latin typeface="+mn-ea"/>
            </a:endParaRPr>
          </a:p>
        </p:txBody>
      </p:sp>
      <p:sp>
        <p:nvSpPr>
          <p:cNvPr id="5" name="Text Box 13"/>
          <p:cNvSpPr txBox="1">
            <a:spLocks noChangeArrowheads="1"/>
          </p:cNvSpPr>
          <p:nvPr/>
        </p:nvSpPr>
        <p:spPr bwMode="auto">
          <a:xfrm>
            <a:off x="327938" y="326387"/>
            <a:ext cx="8231846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en-US" altLang="ko-KR" sz="2200" b="1" u="sng" dirty="0">
                <a:solidFill>
                  <a:srgbClr val="0000CC"/>
                </a:solidFill>
                <a:uFill>
                  <a:solidFill>
                    <a:srgbClr val="3333FF"/>
                  </a:solidFill>
                </a:uFill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Change in shell structure, disappearance of “magic number 20”  </a:t>
            </a:r>
          </a:p>
        </p:txBody>
      </p:sp>
      <p:pic>
        <p:nvPicPr>
          <p:cNvPr id="15" name="Picture 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216" y="1239750"/>
            <a:ext cx="7054850" cy="503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직선 연결선 15"/>
          <p:cNvCxnSpPr>
            <a:cxnSpLocks/>
          </p:cNvCxnSpPr>
          <p:nvPr/>
        </p:nvCxnSpPr>
        <p:spPr>
          <a:xfrm>
            <a:off x="1842435" y="3310218"/>
            <a:ext cx="4488937" cy="129152"/>
          </a:xfrm>
          <a:prstGeom prst="line">
            <a:avLst/>
          </a:prstGeom>
          <a:ln w="38100">
            <a:solidFill>
              <a:schemeClr val="accent3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직사각형 19"/>
          <p:cNvSpPr/>
          <p:nvPr/>
        </p:nvSpPr>
        <p:spPr>
          <a:xfrm>
            <a:off x="2756631" y="3140941"/>
            <a:ext cx="5316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14</a:t>
            </a:r>
            <a:endParaRPr lang="ko-KR" altLang="en-US" sz="1600" b="1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F9AD9624-B403-46FB-9B8A-7927E8FDA513}"/>
              </a:ext>
            </a:extLst>
          </p:cNvPr>
          <p:cNvSpPr/>
          <p:nvPr/>
        </p:nvSpPr>
        <p:spPr>
          <a:xfrm>
            <a:off x="4546121" y="2077343"/>
            <a:ext cx="1069675" cy="890408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8FB2539-2759-4573-BED0-0DE4676915E4}"/>
              </a:ext>
            </a:extLst>
          </p:cNvPr>
          <p:cNvSpPr txBox="1"/>
          <p:nvPr/>
        </p:nvSpPr>
        <p:spPr>
          <a:xfrm>
            <a:off x="6365876" y="1626647"/>
            <a:ext cx="707364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sz="1600" baseline="30000" dirty="0"/>
              <a:t>32</a:t>
            </a:r>
            <a:r>
              <a:rPr lang="en-US" altLang="ko-KR" sz="1600" dirty="0"/>
              <a:t>Mg</a:t>
            </a:r>
            <a:endParaRPr lang="ko-KR" altLang="en-US" sz="1600" dirty="0"/>
          </a:p>
        </p:txBody>
      </p:sp>
      <p:sp>
        <p:nvSpPr>
          <p:cNvPr id="9" name="직사각형 8"/>
          <p:cNvSpPr/>
          <p:nvPr/>
        </p:nvSpPr>
        <p:spPr>
          <a:xfrm>
            <a:off x="6976259" y="663890"/>
            <a:ext cx="2601803" cy="3824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ko-KR" b="1" dirty="0">
                <a:latin typeface="Calibri" panose="020F0502020204030204" pitchFamily="34" charset="0"/>
                <a:ea typeface="굴림" charset="-127"/>
                <a:cs typeface="Calibri" panose="020F0502020204030204" pitchFamily="34" charset="0"/>
              </a:rPr>
              <a:t> </a:t>
            </a:r>
            <a:r>
              <a:rPr lang="en-US" altLang="ko-KR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굴림" charset="-127"/>
                <a:cs typeface="Calibri" panose="020F0502020204030204" pitchFamily="34" charset="0"/>
              </a:rPr>
              <a:t>E. Ha </a:t>
            </a:r>
            <a:r>
              <a:rPr lang="en-US" altLang="ko-KR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굴림" charset="-127"/>
                <a:cs typeface="Calibri" panose="020F0502020204030204" pitchFamily="34" charset="0"/>
              </a:rPr>
              <a:t>et al. </a:t>
            </a:r>
            <a:r>
              <a:rPr lang="en-US" altLang="ko-KR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굴림" charset="-127"/>
                <a:cs typeface="Calibri" panose="020F0502020204030204" pitchFamily="34" charset="0"/>
              </a:rPr>
              <a:t>PRC97(2018)</a:t>
            </a:r>
            <a:endParaRPr lang="en-US" altLang="ko-KR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0009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827F649-DEEF-43C0-83C9-336EBE10227C}"/>
              </a:ext>
            </a:extLst>
          </p:cNvPr>
          <p:cNvSpPr txBox="1"/>
          <p:nvPr/>
        </p:nvSpPr>
        <p:spPr>
          <a:xfrm>
            <a:off x="928275" y="621143"/>
            <a:ext cx="4894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Or Hen </a:t>
            </a:r>
            <a:r>
              <a:rPr lang="en-US" altLang="ja-JP" sz="18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et al</a:t>
            </a:r>
            <a:r>
              <a:rPr lang="en-US" altLang="ja-JP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., Rev. Mod. Phys. 89, 045002 (2017). </a:t>
            </a:r>
            <a:endParaRPr kumimoji="1" lang="ja-JP" altLang="en-US" sz="1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5" name="図 4" descr="挿絵, 食品 が含まれている画像&#10;&#10;自動的に生成された説明">
            <a:extLst>
              <a:ext uri="{FF2B5EF4-FFF2-40B4-BE49-F238E27FC236}">
                <a16:creationId xmlns:a16="http://schemas.microsoft.com/office/drawing/2014/main" id="{861D5B1E-C086-440B-A987-BC8ADABD5F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833" y="1218441"/>
            <a:ext cx="3979167" cy="2866665"/>
          </a:xfrm>
          <a:prstGeom prst="rect">
            <a:avLst/>
          </a:prstGeom>
          <a:ln w="57150">
            <a:solidFill>
              <a:schemeClr val="bg2">
                <a:lumMod val="90000"/>
              </a:schemeClr>
            </a:solidFill>
            <a:prstDash val="solid"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テキスト ボックス 6">
                <a:extLst>
                  <a:ext uri="{FF2B5EF4-FFF2-40B4-BE49-F238E27FC236}">
                    <a16:creationId xmlns:a16="http://schemas.microsoft.com/office/drawing/2014/main" id="{107DCB12-548B-4966-9E7C-F8731082148A}"/>
                  </a:ext>
                </a:extLst>
              </p:cNvPr>
              <p:cNvSpPr txBox="1"/>
              <p:nvPr/>
            </p:nvSpPr>
            <p:spPr>
              <a:xfrm>
                <a:off x="2591934" y="4171707"/>
                <a:ext cx="191860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ja-JP" sz="1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𝑲</m:t>
                        </m:r>
                      </m:e>
                      <m:sub>
                        <m:r>
                          <a:rPr kumimoji="1" lang="en-US" altLang="ja-JP" sz="18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𝐅</m:t>
                        </m:r>
                      </m:sub>
                    </m:sSub>
                    <m:r>
                      <a:rPr kumimoji="1" lang="en-US" altLang="ja-JP" sz="1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≅</m:t>
                    </m:r>
                    <m:r>
                      <a:rPr kumimoji="1" lang="en-US" altLang="ja-JP" sz="18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𝟐𝟓𝟎</m:t>
                    </m:r>
                  </m:oMath>
                </a14:m>
                <a:r>
                  <a:rPr kumimoji="1" lang="ja-JP" altLang="en-US" sz="1800" b="1" dirty="0">
                    <a:solidFill>
                      <a:schemeClr val="tx1"/>
                    </a:solidFill>
                  </a:rPr>
                  <a:t> </a:t>
                </a:r>
                <a:r>
                  <a:rPr kumimoji="1" lang="en-US" altLang="ja-JP" sz="1800" b="1" dirty="0">
                    <a:solidFill>
                      <a:schemeClr val="tx1"/>
                    </a:solidFill>
                  </a:rPr>
                  <a:t>MeV/c </a:t>
                </a:r>
                <a:endParaRPr kumimoji="1" lang="en-US" altLang="ja-JP" sz="18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7" name="テキスト ボックス 6">
                <a:extLst>
                  <a:ext uri="{FF2B5EF4-FFF2-40B4-BE49-F238E27FC236}">
                    <a16:creationId xmlns:a16="http://schemas.microsoft.com/office/drawing/2014/main" id="{107DCB12-548B-4966-9E7C-F873108214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1934" y="4171707"/>
                <a:ext cx="1918602" cy="369332"/>
              </a:xfrm>
              <a:prstGeom prst="rect">
                <a:avLst/>
              </a:prstGeom>
              <a:blipFill>
                <a:blip r:embed="rId4"/>
                <a:stretch>
                  <a:fillRect t="-8197" r="-1905" b="-2459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직사각형 23"/>
          <p:cNvSpPr>
            <a:spLocks noChangeArrowheads="1"/>
          </p:cNvSpPr>
          <p:nvPr/>
        </p:nvSpPr>
        <p:spPr bwMode="auto">
          <a:xfrm>
            <a:off x="515193" y="5249301"/>
            <a:ext cx="9224230" cy="13234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ko-KR" sz="2000" b="1" dirty="0">
                <a:latin typeface="Calibri" panose="020F0502020204030204" pitchFamily="34" charset="0"/>
              </a:rPr>
              <a:t>High-momentum tail from tensor force at k &gt; </a:t>
            </a:r>
            <a:r>
              <a:rPr lang="en-US" altLang="ko-KR" sz="2000" b="1" dirty="0" err="1">
                <a:latin typeface="Calibri" panose="020F0502020204030204" pitchFamily="34" charset="0"/>
              </a:rPr>
              <a:t>k</a:t>
            </a:r>
            <a:r>
              <a:rPr lang="en-US" altLang="ko-KR" sz="2000" b="1" baseline="-25000" dirty="0" err="1">
                <a:latin typeface="Calibri" panose="020F0502020204030204" pitchFamily="34" charset="0"/>
              </a:rPr>
              <a:t>F</a:t>
            </a:r>
            <a:r>
              <a:rPr lang="en-US" altLang="ko-KR" sz="2000" b="1" baseline="-25000" dirty="0">
                <a:latin typeface="Calibri" panose="020F0502020204030204" pitchFamily="34" charset="0"/>
              </a:rPr>
              <a:t>  </a:t>
            </a:r>
            <a:r>
              <a:rPr lang="en-US" altLang="ko-KR" sz="2000" b="1" dirty="0">
                <a:latin typeface="Calibri" panose="020F0502020204030204" pitchFamily="34" charset="0"/>
              </a:rPr>
              <a:t>in</a:t>
            </a:r>
            <a:r>
              <a:rPr lang="en-US" altLang="ko-KR" sz="2000" b="1" baseline="-25000" dirty="0">
                <a:latin typeface="Calibri" panose="020F0502020204030204" pitchFamily="34" charset="0"/>
              </a:rPr>
              <a:t> </a:t>
            </a:r>
            <a:r>
              <a:rPr lang="en-US" altLang="ko-KR" sz="2000" b="1" dirty="0">
                <a:latin typeface="Calibri" panose="020F0502020204030204" pitchFamily="34" charset="0"/>
              </a:rPr>
              <a:t> N=Z and N &gt; Z nuclei.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ko-KR" sz="2000" b="1" dirty="0">
                <a:latin typeface="Calibri" panose="020F0502020204030204" pitchFamily="34" charset="0"/>
              </a:rPr>
              <a:t>Mean field : two-body interaction </a:t>
            </a:r>
            <a:r>
              <a:rPr lang="en-US" altLang="ko-KR" sz="2000" b="1" dirty="0">
                <a:latin typeface="Calibri" panose="020F0502020204030204" pitchFamily="34" charset="0"/>
                <a:sym typeface="Wingdings" panose="05000000000000000000" pitchFamily="2" charset="2"/>
              </a:rPr>
              <a:t> one-body interaction</a:t>
            </a:r>
            <a:endParaRPr lang="en-US" altLang="ko-KR" sz="2000" b="1" dirty="0">
              <a:latin typeface="Calibri" panose="020F0502020204030204" pitchFamily="34" charset="0"/>
            </a:endParaRPr>
          </a:p>
          <a:p>
            <a:pPr marL="342900" indent="-342900" eaLnBrk="1" hangingPunct="1">
              <a:buFont typeface="Arial" panose="020B0604020202020204" pitchFamily="34" charset="0"/>
              <a:buChar char="•"/>
              <a:defRPr/>
            </a:pPr>
            <a:r>
              <a:rPr lang="en-US" altLang="ko-KR" sz="2000" b="1" dirty="0">
                <a:latin typeface="Calibri" panose="020F0502020204030204" pitchFamily="34" charset="0"/>
                <a:sym typeface="Wingdings" panose="05000000000000000000" pitchFamily="2" charset="2"/>
              </a:rPr>
              <a:t>But two-body interaction still remain at the short range region. </a:t>
            </a:r>
          </a:p>
          <a:p>
            <a:pPr eaLnBrk="1" hangingPunct="1">
              <a:defRPr/>
            </a:pPr>
            <a:r>
              <a:rPr lang="en-US" altLang="ko-KR" sz="2000" b="1" dirty="0">
                <a:solidFill>
                  <a:srgbClr val="FF0000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      In order to consider the residual interaction, we introduce the pairing correlations.</a:t>
            </a:r>
            <a:endParaRPr lang="ko-KR" altLang="en-US" sz="1200" b="1" dirty="0"/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2501" y="1137308"/>
            <a:ext cx="2739655" cy="2829973"/>
          </a:xfrm>
          <a:prstGeom prst="rect">
            <a:avLst/>
          </a:prstGeom>
          <a:ln w="57150">
            <a:noFill/>
          </a:ln>
        </p:spPr>
      </p:pic>
      <p:sp>
        <p:nvSpPr>
          <p:cNvPr id="14" name="Text Box 13">
            <a:extLst>
              <a:ext uri="{FF2B5EF4-FFF2-40B4-BE49-F238E27FC236}">
                <a16:creationId xmlns:a16="http://schemas.microsoft.com/office/drawing/2014/main" id="{517402EE-F385-457E-814B-D10D5C63E8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253" y="71498"/>
            <a:ext cx="5559318" cy="4308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>
            <a:spAutoFit/>
          </a:bodyPr>
          <a:lstStyle>
            <a:lvl1pPr marL="342900" indent="-342900"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en-US" altLang="ko-KR" sz="2200" b="1" dirty="0">
                <a:solidFill>
                  <a:schemeClr val="bg1"/>
                </a:solidFill>
                <a:uFill>
                  <a:solidFill>
                    <a:srgbClr val="3333FF"/>
                  </a:solidFill>
                </a:uFill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Short-range correlation(SRC) pairs in nuclei </a:t>
            </a:r>
            <a:endParaRPr lang="en-US" altLang="ko-KR" sz="2200" dirty="0">
              <a:solidFill>
                <a:schemeClr val="bg1"/>
              </a:solidFill>
              <a:latin typeface="Arial Rounded MT Bold" panose="020F0704030504030204" pitchFamily="34" charset="0"/>
              <a:ea typeface="굴림" panose="020B0600000101010101" pitchFamily="50" charset="-127"/>
            </a:endParaRPr>
          </a:p>
        </p:txBody>
      </p:sp>
      <p:sp>
        <p:nvSpPr>
          <p:cNvPr id="17" name="말풍선: 타원형 16">
            <a:extLst>
              <a:ext uri="{FF2B5EF4-FFF2-40B4-BE49-F238E27FC236}">
                <a16:creationId xmlns:a16="http://schemas.microsoft.com/office/drawing/2014/main" id="{15D1543A-FCDE-44ED-8FD8-DC74B1C9EA15}"/>
              </a:ext>
            </a:extLst>
          </p:cNvPr>
          <p:cNvSpPr/>
          <p:nvPr/>
        </p:nvSpPr>
        <p:spPr>
          <a:xfrm>
            <a:off x="5024840" y="977088"/>
            <a:ext cx="3683726" cy="3349372"/>
          </a:xfrm>
          <a:prstGeom prst="wedgeEllipseCallout">
            <a:avLst>
              <a:gd name="adj1" fmla="val -76465"/>
              <a:gd name="adj2" fmla="val 27172"/>
            </a:avLst>
          </a:prstGeom>
          <a:noFill/>
          <a:ln w="57150">
            <a:solidFill>
              <a:schemeClr val="bg2">
                <a:lumMod val="2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テキスト ボックス 1">
            <a:extLst>
              <a:ext uri="{FF2B5EF4-FFF2-40B4-BE49-F238E27FC236}">
                <a16:creationId xmlns:a16="http://schemas.microsoft.com/office/drawing/2014/main" id="{71DA70A9-178C-4CFB-A6CE-0937A6F9C6FD}"/>
              </a:ext>
            </a:extLst>
          </p:cNvPr>
          <p:cNvSpPr txBox="1"/>
          <p:nvPr/>
        </p:nvSpPr>
        <p:spPr>
          <a:xfrm>
            <a:off x="6015796" y="593463"/>
            <a:ext cx="3999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R. </a:t>
            </a:r>
            <a:r>
              <a:rPr lang="en-US" altLang="ja-JP" sz="1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Subedi</a:t>
            </a:r>
            <a:r>
              <a:rPr lang="en-US" altLang="ja-JP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ja-JP" sz="18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et al</a:t>
            </a:r>
            <a:r>
              <a:rPr lang="en-US" altLang="ja-JP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., SCIENCE. 320,13 (2008). </a:t>
            </a:r>
            <a:endParaRPr kumimoji="1" lang="ja-JP" altLang="en-US" sz="1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テキスト ボックス 6">
                <a:extLst>
                  <a:ext uri="{FF2B5EF4-FFF2-40B4-BE49-F238E27FC236}">
                    <a16:creationId xmlns:a16="http://schemas.microsoft.com/office/drawing/2014/main" id="{7445035D-B1AD-476B-8EE3-ECB4F53FB7B6}"/>
                  </a:ext>
                </a:extLst>
              </p:cNvPr>
              <p:cNvSpPr txBox="1"/>
              <p:nvPr/>
            </p:nvSpPr>
            <p:spPr>
              <a:xfrm>
                <a:off x="6071467" y="1055142"/>
                <a:ext cx="143494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800" b="1" baseline="30000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12</a:t>
                </a:r>
                <a:r>
                  <a:rPr kumimoji="1" lang="en-US" altLang="ja-JP" sz="1800" b="1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C</a:t>
                </a:r>
                <a14:m>
                  <m:oMath xmlns:m="http://schemas.openxmlformats.org/officeDocument/2006/math">
                    <m:r>
                      <a:rPr kumimoji="1" lang="en-US" altLang="ja-JP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kumimoji="1" lang="en-US" altLang="ja-JP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𝒆</m:t>
                    </m:r>
                    <m:r>
                      <a:rPr kumimoji="1" lang="en-US" altLang="ja-JP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𝒆</m:t>
                        </m:r>
                      </m:e>
                      <m:sup>
                        <m:r>
                          <a:rPr kumimoji="1" lang="en-US" altLang="ja-JP" sz="1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kumimoji="1" lang="en-US" altLang="ja-JP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𝒑𝑵</m:t>
                    </m:r>
                    <m:r>
                      <a:rPr kumimoji="1" lang="en-US" altLang="ja-JP" sz="1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1" lang="en-US" altLang="ja-JP" sz="1800" b="1" dirty="0">
                    <a:solidFill>
                      <a:schemeClr val="tx1"/>
                    </a:solidFill>
                  </a:rPr>
                  <a:t> </a:t>
                </a:r>
                <a:endParaRPr kumimoji="1" lang="en-US" altLang="ja-JP" sz="18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9" name="テキスト ボックス 6">
                <a:extLst>
                  <a:ext uri="{FF2B5EF4-FFF2-40B4-BE49-F238E27FC236}">
                    <a16:creationId xmlns:a16="http://schemas.microsoft.com/office/drawing/2014/main" id="{7445035D-B1AD-476B-8EE3-ECB4F53FB7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1467" y="1055142"/>
                <a:ext cx="1434945" cy="369332"/>
              </a:xfrm>
              <a:prstGeom prst="rect">
                <a:avLst/>
              </a:prstGeom>
              <a:blipFill>
                <a:blip r:embed="rId6"/>
                <a:stretch>
                  <a:fillRect l="-426" t="-8197" b="-2459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27349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7">
            <a:extLst>
              <a:ext uri="{FF2B5EF4-FFF2-40B4-BE49-F238E27FC236}">
                <a16:creationId xmlns:a16="http://schemas.microsoft.com/office/drawing/2014/main" id="{8ACC5650-B8D2-4E07-88CD-18BD479F35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978" y="124959"/>
            <a:ext cx="3077317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>
              <a:buFont typeface="Wingdings" panose="05000000000000000000" pitchFamily="2" charset="2"/>
              <a:buChar char="v"/>
            </a:pPr>
            <a:r>
              <a:rPr lang="en-US" altLang="ko-KR" sz="2200" b="1" u="sng" dirty="0">
                <a:solidFill>
                  <a:srgbClr val="0000FF"/>
                </a:solidFill>
                <a:latin typeface="Calibri" panose="020F0502020204030204" pitchFamily="34" charset="0"/>
              </a:rPr>
              <a:t>Two nucleon coupling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4317801A-272C-46AB-BA0B-D61D547E85CF}"/>
              </a:ext>
            </a:extLst>
          </p:cNvPr>
          <p:cNvSpPr/>
          <p:nvPr/>
        </p:nvSpPr>
        <p:spPr>
          <a:xfrm>
            <a:off x="266978" y="619818"/>
            <a:ext cx="92091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ko-KR" sz="2000" dirty="0"/>
              <a:t>-     This use a deformed Nilsson single particle basis.</a:t>
            </a:r>
          </a:p>
          <a:p>
            <a:pPr marL="342900" indent="-342900" algn="just">
              <a:buFontTx/>
              <a:buChar char="-"/>
            </a:pPr>
            <a:r>
              <a:rPr lang="en-US" altLang="ko-KR" sz="2000" dirty="0"/>
              <a:t>The rotational symmetry can be restored by the angular momentum </a:t>
            </a:r>
            <a:r>
              <a:rPr lang="en-US" altLang="ko-KR" sz="2000" dirty="0">
                <a:solidFill>
                  <a:srgbClr val="FF0000"/>
                </a:solidFill>
              </a:rPr>
              <a:t>projection</a:t>
            </a:r>
          </a:p>
          <a:p>
            <a:pPr algn="just"/>
            <a:r>
              <a:rPr lang="en-US" altLang="ko-KR" sz="2000" dirty="0"/>
              <a:t>      technique.</a:t>
            </a:r>
          </a:p>
        </p:txBody>
      </p:sp>
      <p:pic>
        <p:nvPicPr>
          <p:cNvPr id="38" name="그림 37">
            <a:extLst>
              <a:ext uri="{FF2B5EF4-FFF2-40B4-BE49-F238E27FC236}">
                <a16:creationId xmlns:a16="http://schemas.microsoft.com/office/drawing/2014/main" id="{F74DDA8A-7DBB-4230-A6B9-7AEB60F08E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3444" y="1604704"/>
            <a:ext cx="7229475" cy="524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8609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14EE5B98-DD6B-40E0-ABD5-26456239A8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808" y="1544913"/>
            <a:ext cx="7645163" cy="3401556"/>
          </a:xfrm>
          <a:prstGeom prst="rect">
            <a:avLst/>
          </a:prstGeom>
        </p:spPr>
      </p:pic>
      <p:sp>
        <p:nvSpPr>
          <p:cNvPr id="13" name="직사각형 12">
            <a:extLst>
              <a:ext uri="{FF2B5EF4-FFF2-40B4-BE49-F238E27FC236}">
                <a16:creationId xmlns:a16="http://schemas.microsoft.com/office/drawing/2014/main" id="{EF329E85-3806-42A1-B660-93FBE1CBD6A6}"/>
              </a:ext>
            </a:extLst>
          </p:cNvPr>
          <p:cNvSpPr/>
          <p:nvPr/>
        </p:nvSpPr>
        <p:spPr>
          <a:xfrm>
            <a:off x="8363344" y="4075164"/>
            <a:ext cx="763351" cy="382412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r>
              <a:rPr lang="en-US" altLang="ko-KR" b="1" baseline="30000" dirty="0"/>
              <a:t>2S+1</a:t>
            </a:r>
            <a:r>
              <a:rPr lang="en-US" altLang="ko-KR" b="1" dirty="0"/>
              <a:t> L </a:t>
            </a:r>
            <a:r>
              <a:rPr lang="en-US" altLang="ko-KR" b="1" baseline="-25000" dirty="0"/>
              <a:t>J</a:t>
            </a:r>
            <a:endParaRPr lang="ko-KR" altLang="en-US" b="1" dirty="0"/>
          </a:p>
        </p:txBody>
      </p:sp>
      <p:sp>
        <p:nvSpPr>
          <p:cNvPr id="97" name="직사각형 96">
            <a:extLst>
              <a:ext uri="{FF2B5EF4-FFF2-40B4-BE49-F238E27FC236}">
                <a16:creationId xmlns:a16="http://schemas.microsoft.com/office/drawing/2014/main" id="{5ACFDBDB-9EF9-405F-A330-8B40075017CE}"/>
              </a:ext>
            </a:extLst>
          </p:cNvPr>
          <p:cNvSpPr/>
          <p:nvPr/>
        </p:nvSpPr>
        <p:spPr>
          <a:xfrm>
            <a:off x="8237734" y="4803614"/>
            <a:ext cx="1777923" cy="6724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ko-KR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blue: repulsive,</a:t>
            </a:r>
            <a:r>
              <a:rPr lang="en-US" altLang="ko-KR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ko-KR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red: attractive</a:t>
            </a:r>
          </a:p>
        </p:txBody>
      </p:sp>
      <p:sp>
        <p:nvSpPr>
          <p:cNvPr id="21" name="직사각형 15">
            <a:extLst>
              <a:ext uri="{FF2B5EF4-FFF2-40B4-BE49-F238E27FC236}">
                <a16:creationId xmlns:a16="http://schemas.microsoft.com/office/drawing/2014/main" id="{74211C56-9852-4C98-8B1D-FC40A76C6D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364" y="134319"/>
            <a:ext cx="2446951" cy="4616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en-US" altLang="ko-KR" sz="2000" dirty="0">
                <a:solidFill>
                  <a:schemeClr val="bg1"/>
                </a:solidFill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 </a:t>
            </a:r>
            <a:r>
              <a:rPr lang="en-US" altLang="ko-KR" sz="2400" b="1" dirty="0">
                <a:solidFill>
                  <a:schemeClr val="bg1"/>
                </a:solidFill>
                <a:uFill>
                  <a:solidFill>
                    <a:srgbClr val="3333FF"/>
                  </a:solidFill>
                </a:uFill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Pairing scheme </a:t>
            </a:r>
            <a:endParaRPr lang="ko-KR" altLang="en-US" sz="2400" b="1" dirty="0">
              <a:solidFill>
                <a:schemeClr val="bg1"/>
              </a:solidFill>
              <a:uFill>
                <a:solidFill>
                  <a:srgbClr val="3333FF"/>
                </a:solidFill>
              </a:uFill>
              <a:latin typeface="Calibri" panose="020F0502020204030204" pitchFamily="34" charset="0"/>
              <a:ea typeface="굴림" panose="020B0600000101010101" pitchFamily="50" charset="-127"/>
              <a:cs typeface="Calibri" panose="020F0502020204030204" pitchFamily="34" charset="0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EB84FCF7-886C-4E73-AAD2-10E7213A2FF9}"/>
              </a:ext>
            </a:extLst>
          </p:cNvPr>
          <p:cNvSpPr/>
          <p:nvPr/>
        </p:nvSpPr>
        <p:spPr>
          <a:xfrm>
            <a:off x="885406" y="1134550"/>
            <a:ext cx="75783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b="1" dirty="0">
                <a:latin typeface="Calibri" panose="020F0502020204030204" pitchFamily="34" charset="0"/>
                <a:ea typeface="Arial Unicode MS" pitchFamily="50" charset="-127"/>
                <a:cs typeface="Calibri" panose="020F0502020204030204" pitchFamily="34" charset="0"/>
              </a:rPr>
              <a:t>T=1 (</a:t>
            </a:r>
            <a:r>
              <a:rPr lang="en-US" altLang="ko-KR" sz="2000" b="1" dirty="0" err="1">
                <a:latin typeface="Calibri" panose="020F0502020204030204" pitchFamily="34" charset="0"/>
                <a:ea typeface="Arial Unicode MS" pitchFamily="50" charset="-127"/>
                <a:cs typeface="Calibri" panose="020F0502020204030204" pitchFamily="34" charset="0"/>
              </a:rPr>
              <a:t>Isovector</a:t>
            </a:r>
            <a:r>
              <a:rPr lang="en-US" altLang="ko-KR" sz="2000" b="1" dirty="0">
                <a:latin typeface="Calibri" panose="020F0502020204030204" pitchFamily="34" charset="0"/>
                <a:ea typeface="Arial Unicode MS" pitchFamily="50" charset="-127"/>
                <a:cs typeface="Calibri" panose="020F0502020204030204" pitchFamily="34" charset="0"/>
              </a:rPr>
              <a:t>(IV), isospin- triplet),  </a:t>
            </a:r>
            <a:r>
              <a:rPr lang="en-US" altLang="ko-KR" sz="2000" b="1" dirty="0">
                <a:solidFill>
                  <a:srgbClr val="FF0000"/>
                </a:solidFill>
                <a:latin typeface="Calibri" panose="020F0502020204030204" pitchFamily="34" charset="0"/>
                <a:ea typeface="Arial Unicode MS" pitchFamily="50" charset="-127"/>
                <a:cs typeface="Calibri" panose="020F0502020204030204" pitchFamily="34" charset="0"/>
              </a:rPr>
              <a:t>T=0 (</a:t>
            </a:r>
            <a:r>
              <a:rPr lang="en-US" altLang="ko-KR" sz="2000" b="1" dirty="0" err="1">
                <a:solidFill>
                  <a:srgbClr val="FF0000"/>
                </a:solidFill>
                <a:latin typeface="Calibri" panose="020F0502020204030204" pitchFamily="34" charset="0"/>
                <a:ea typeface="Arial Unicode MS" pitchFamily="50" charset="-127"/>
                <a:cs typeface="Calibri" panose="020F0502020204030204" pitchFamily="34" charset="0"/>
              </a:rPr>
              <a:t>Isoscalar</a:t>
            </a:r>
            <a:r>
              <a:rPr lang="en-US" altLang="ko-KR" sz="2000" b="1" dirty="0">
                <a:solidFill>
                  <a:srgbClr val="FF0000"/>
                </a:solidFill>
                <a:latin typeface="Calibri" panose="020F0502020204030204" pitchFamily="34" charset="0"/>
                <a:ea typeface="Arial Unicode MS" pitchFamily="50" charset="-127"/>
                <a:cs typeface="Calibri" panose="020F0502020204030204" pitchFamily="34" charset="0"/>
              </a:rPr>
              <a:t>(IS), isospin- singlet)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0C79987D-0CB4-4ED2-A455-D7B2CE0C25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746" y="2136563"/>
            <a:ext cx="678412" cy="418885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A2C18A95-96A9-48CD-95C9-A1265E22EF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3094" y="4009732"/>
            <a:ext cx="297645" cy="378362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39B4E7BE-5505-4661-BC91-7E440DDC90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8692" y="4410639"/>
            <a:ext cx="633839" cy="41888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3069C98-18BC-4514-B48E-FED45EF8DE01}"/>
              </a:ext>
            </a:extLst>
          </p:cNvPr>
          <p:cNvSpPr txBox="1"/>
          <p:nvPr/>
        </p:nvSpPr>
        <p:spPr>
          <a:xfrm>
            <a:off x="2080159" y="4447329"/>
            <a:ext cx="465468" cy="382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FF0000"/>
                </a:solidFill>
              </a:rPr>
              <a:t>TF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22D0400-3BB8-43AC-AE80-20A8A2422BDC}"/>
              </a:ext>
            </a:extLst>
          </p:cNvPr>
          <p:cNvSpPr txBox="1"/>
          <p:nvPr/>
        </p:nvSpPr>
        <p:spPr>
          <a:xfrm>
            <a:off x="2139192" y="3557365"/>
            <a:ext cx="595299" cy="382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FF0000"/>
                </a:solidFill>
              </a:rPr>
              <a:t>TF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564B4F6-56C4-4E70-BCF7-F5AE11B42884}"/>
              </a:ext>
            </a:extLst>
          </p:cNvPr>
          <p:cNvSpPr txBox="1"/>
          <p:nvPr/>
        </p:nvSpPr>
        <p:spPr>
          <a:xfrm>
            <a:off x="8296457" y="4453730"/>
            <a:ext cx="1208014" cy="382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baseline="30000" dirty="0">
                <a:solidFill>
                  <a:srgbClr val="FF0000"/>
                </a:solidFill>
              </a:rPr>
              <a:t>3</a:t>
            </a:r>
            <a:r>
              <a:rPr lang="en-US" altLang="ko-KR" b="1" dirty="0">
                <a:solidFill>
                  <a:srgbClr val="FF0000"/>
                </a:solidFill>
              </a:rPr>
              <a:t>S</a:t>
            </a:r>
            <a:r>
              <a:rPr lang="en-US" altLang="ko-KR" b="1" baseline="-25000" dirty="0">
                <a:solidFill>
                  <a:srgbClr val="FF0000"/>
                </a:solidFill>
              </a:rPr>
              <a:t>1,</a:t>
            </a:r>
            <a:r>
              <a:rPr lang="en-US" altLang="ko-KR" b="1" baseline="30000" dirty="0">
                <a:solidFill>
                  <a:srgbClr val="0000FF"/>
                </a:solidFill>
              </a:rPr>
              <a:t>3</a:t>
            </a:r>
            <a:r>
              <a:rPr lang="en-US" altLang="ko-KR" b="1" dirty="0">
                <a:solidFill>
                  <a:srgbClr val="0000FF"/>
                </a:solidFill>
              </a:rPr>
              <a:t>D</a:t>
            </a:r>
            <a:r>
              <a:rPr lang="en-US" altLang="ko-KR" b="1" baseline="-25000" dirty="0">
                <a:solidFill>
                  <a:srgbClr val="0000FF"/>
                </a:solidFill>
              </a:rPr>
              <a:t>1</a:t>
            </a:r>
            <a:r>
              <a:rPr lang="en-US" altLang="ko-KR" b="1" baseline="-25000" dirty="0">
                <a:solidFill>
                  <a:srgbClr val="FF0000"/>
                </a:solidFill>
              </a:rPr>
              <a:t> 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94FB0A44-D7E1-4AEA-A68D-8BB3B15E52D8}"/>
              </a:ext>
            </a:extLst>
          </p:cNvPr>
          <p:cNvSpPr/>
          <p:nvPr/>
        </p:nvSpPr>
        <p:spPr>
          <a:xfrm>
            <a:off x="1631904" y="3984867"/>
            <a:ext cx="6603593" cy="88611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238A40C4-C4A4-43DC-BBC2-34311E1C7905}"/>
              </a:ext>
            </a:extLst>
          </p:cNvPr>
          <p:cNvSpPr/>
          <p:nvPr/>
        </p:nvSpPr>
        <p:spPr>
          <a:xfrm>
            <a:off x="4131643" y="4836142"/>
            <a:ext cx="277505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ko-K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deformed formalism !</a:t>
            </a:r>
          </a:p>
        </p:txBody>
      </p:sp>
    </p:spTree>
    <p:extLst>
      <p:ext uri="{BB962C8B-B14F-4D97-AF65-F5344CB8AC3E}">
        <p14:creationId xmlns:p14="http://schemas.microsoft.com/office/powerpoint/2010/main" val="3998719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5672"/>
    </mc:Choice>
    <mc:Fallback xmlns="">
      <p:transition spd="slow" advTm="1856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7" grpId="0"/>
      <p:bldP spid="3" grpId="0" animBg="1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7">
            <a:extLst>
              <a:ext uri="{FF2B5EF4-FFF2-40B4-BE49-F238E27FC236}">
                <a16:creationId xmlns:a16="http://schemas.microsoft.com/office/drawing/2014/main" id="{59BE2360-A002-4C0E-B502-5B2719C21B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541" y="69227"/>
            <a:ext cx="582974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v"/>
              <a:defRPr/>
            </a:pPr>
            <a:r>
              <a:rPr lang="en-US" altLang="ko-KR" sz="2400" b="1" u="sng" dirty="0">
                <a:solidFill>
                  <a:srgbClr val="0000FF"/>
                </a:solidFill>
                <a:latin typeface="Calibri" panose="020F0502020204030204" pitchFamily="34" charset="0"/>
                <a:ea typeface="Arial Unicode MS" pitchFamily="50" charset="-127"/>
                <a:cs typeface="Calibri" panose="020F0502020204030204" pitchFamily="34" charset="0"/>
              </a:rPr>
              <a:t>Nucleon-Nucleon Scattering Phase Shifts</a:t>
            </a:r>
            <a:r>
              <a:rPr lang="en-US" altLang="ko-KR" sz="2400" b="1" u="sng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2400" u="sng" dirty="0">
                <a:solidFill>
                  <a:srgbClr val="0000FF"/>
                </a:solidFill>
                <a:latin typeface="Calibri" panose="020F0502020204030204" pitchFamily="34" charset="0"/>
                <a:ea typeface="굴림" charset="-127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D8F45E2B-6B1E-45C6-81EF-22294BB9BD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336" y="682270"/>
            <a:ext cx="9248503" cy="60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9257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350" y="723901"/>
            <a:ext cx="7384890" cy="6134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직사각형 7"/>
          <p:cNvSpPr>
            <a:spLocks noChangeArrowheads="1"/>
          </p:cNvSpPr>
          <p:nvPr/>
        </p:nvSpPr>
        <p:spPr bwMode="auto">
          <a:xfrm>
            <a:off x="79097" y="171798"/>
            <a:ext cx="669920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v"/>
              <a:defRPr/>
            </a:pPr>
            <a:r>
              <a:rPr lang="en-US" altLang="ko-KR" sz="2400" b="1" u="sng" dirty="0">
                <a:solidFill>
                  <a:srgbClr val="0000FF"/>
                </a:solidFill>
                <a:latin typeface="Calibri" panose="020F0502020204030204" pitchFamily="34" charset="0"/>
                <a:ea typeface="Arial Unicode MS" pitchFamily="50" charset="-127"/>
                <a:cs typeface="Calibri" panose="020F0502020204030204" pitchFamily="34" charset="0"/>
              </a:rPr>
              <a:t>Coexistence of IV and IS pairing in N=Z nuclei</a:t>
            </a:r>
            <a:r>
              <a:rPr lang="en-US" altLang="ko-KR" sz="2400" b="1" u="sng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2400" u="sng" dirty="0">
                <a:solidFill>
                  <a:srgbClr val="0000FF"/>
                </a:solidFill>
                <a:latin typeface="Calibri" panose="020F0502020204030204" pitchFamily="34" charset="0"/>
                <a:ea typeface="굴림" charset="-127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6792161" y="354569"/>
            <a:ext cx="30347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Ha </a:t>
            </a:r>
            <a:r>
              <a:rPr lang="en-US" altLang="ko-KR" sz="18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et al. </a:t>
            </a:r>
            <a:r>
              <a:rPr lang="en-US" altLang="ko-KR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PRC99,064304 (2019)</a:t>
            </a:r>
            <a:endParaRPr lang="ko-KR" altLang="en-US" sz="1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5929438" y="1275311"/>
            <a:ext cx="15183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enhanced T=0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2770261" y="3923808"/>
            <a:ext cx="15183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enhanced T=0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2795957" y="1312793"/>
            <a:ext cx="15183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enhanced T=0</a:t>
            </a:r>
          </a:p>
        </p:txBody>
      </p:sp>
      <p:sp>
        <p:nvSpPr>
          <p:cNvPr id="18" name="TextBox 3"/>
          <p:cNvSpPr txBox="1">
            <a:spLocks noChangeArrowheads="1"/>
          </p:cNvSpPr>
          <p:nvPr/>
        </p:nvSpPr>
        <p:spPr bwMode="auto">
          <a:xfrm>
            <a:off x="5883628" y="3890858"/>
            <a:ext cx="151229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latinLnBrk="0">
              <a:spcBef>
                <a:spcPct val="0"/>
              </a:spcBef>
              <a:buFontTx/>
              <a:buNone/>
            </a:pPr>
            <a:r>
              <a:rPr lang="en-US" altLang="ko-KR" sz="1800" b="1" dirty="0"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normal T=0</a:t>
            </a:r>
            <a:endParaRPr lang="ko-KR" altLang="en-US" sz="1800" b="1" dirty="0">
              <a:latin typeface="Calibri" panose="020F0502020204030204" pitchFamily="34" charset="0"/>
              <a:ea typeface="굴림" panose="020B0600000101010101" pitchFamily="50" charset="-127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88851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536" y="353724"/>
            <a:ext cx="8193293" cy="6533114"/>
          </a:xfrm>
          <a:prstGeom prst="rect">
            <a:avLst/>
          </a:prstGeom>
        </p:spPr>
      </p:pic>
      <p:cxnSp>
        <p:nvCxnSpPr>
          <p:cNvPr id="7" name="직선 연결선 6"/>
          <p:cNvCxnSpPr/>
          <p:nvPr/>
        </p:nvCxnSpPr>
        <p:spPr>
          <a:xfrm>
            <a:off x="4822269" y="6182082"/>
            <a:ext cx="32403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직선 연결선 65"/>
          <p:cNvCxnSpPr/>
          <p:nvPr/>
        </p:nvCxnSpPr>
        <p:spPr>
          <a:xfrm>
            <a:off x="1784648" y="6381328"/>
            <a:ext cx="50405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연결선 2"/>
          <p:cNvCxnSpPr/>
          <p:nvPr/>
        </p:nvCxnSpPr>
        <p:spPr>
          <a:xfrm>
            <a:off x="3557847" y="5812578"/>
            <a:ext cx="3200400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Box 13">
            <a:extLst>
              <a:ext uri="{FF2B5EF4-FFF2-40B4-BE49-F238E27FC236}">
                <a16:creationId xmlns:a16="http://schemas.microsoft.com/office/drawing/2014/main" id="{3CF997E0-5527-4BD2-BC52-EA46F8735E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434" y="45784"/>
            <a:ext cx="4385189" cy="4308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>
            <a:spAutoFit/>
          </a:bodyPr>
          <a:lstStyle>
            <a:lvl1pPr marL="342900" indent="-342900"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en-US" altLang="ko-KR" sz="2200" b="1" dirty="0">
                <a:solidFill>
                  <a:schemeClr val="bg1"/>
                </a:solidFill>
                <a:uFill>
                  <a:solidFill>
                    <a:srgbClr val="3333FF"/>
                  </a:solidFill>
                </a:uFill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Deuteron structure in nucleus? </a:t>
            </a:r>
            <a:endParaRPr lang="en-US" altLang="ko-KR" sz="2200" dirty="0">
              <a:solidFill>
                <a:schemeClr val="bg1"/>
              </a:solidFill>
              <a:latin typeface="Arial Rounded MT Bold" panose="020F0704030504030204" pitchFamily="34" charset="0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78778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5672"/>
    </mc:Choice>
    <mc:Fallback xmlns="">
      <p:transition spd="slow" advTm="185672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idx="1"/>
          </p:nvPr>
        </p:nvSpPr>
        <p:spPr>
          <a:xfrm>
            <a:off x="960726" y="2029663"/>
            <a:ext cx="7512155" cy="2016224"/>
          </a:xfrm>
        </p:spPr>
        <p:txBody>
          <a:bodyPr/>
          <a:lstStyle/>
          <a:p>
            <a:pPr marL="0" indent="0">
              <a:buNone/>
            </a:pPr>
            <a:r>
              <a:rPr lang="en-US" altLang="ko-KR" sz="2400" dirty="0">
                <a:latin typeface="Calibri" panose="020F0502020204030204" pitchFamily="34" charset="0"/>
              </a:rPr>
              <a:t>1. The effect of t</a:t>
            </a:r>
            <a:r>
              <a:rPr lang="en-US" altLang="ko-KR" sz="2400" dirty="0"/>
              <a:t>ensor force in the ground state of nuclei</a:t>
            </a:r>
            <a:endParaRPr lang="ko-KR" altLang="en-US" sz="2400" dirty="0"/>
          </a:p>
          <a:p>
            <a:pPr marL="0" indent="0">
              <a:buNone/>
            </a:pPr>
            <a:r>
              <a:rPr lang="en-US" altLang="ko-KR" sz="2400" dirty="0">
                <a:latin typeface="Calibri" panose="020F0502020204030204" pitchFamily="34" charset="0"/>
              </a:rPr>
              <a:t>     </a:t>
            </a:r>
            <a:r>
              <a:rPr lang="en-US" altLang="ko-KR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:  submitted to PRC</a:t>
            </a:r>
          </a:p>
          <a:p>
            <a:pPr marL="0" indent="0">
              <a:buNone/>
            </a:pPr>
            <a:r>
              <a:rPr lang="en-US" altLang="ko-KR" sz="2400" dirty="0">
                <a:latin typeface="Calibri" panose="020F0502020204030204" pitchFamily="34" charset="0"/>
              </a:rPr>
              <a:t>2. The effect of t</a:t>
            </a:r>
            <a:r>
              <a:rPr lang="en-US" altLang="ko-KR" sz="2400" dirty="0"/>
              <a:t>ensor force in Gamow-Teller</a:t>
            </a:r>
            <a:r>
              <a:rPr lang="ko-KR" altLang="en-US" sz="2400" dirty="0"/>
              <a:t> </a:t>
            </a:r>
            <a:r>
              <a:rPr lang="en-US" altLang="ko-KR" sz="2400" dirty="0"/>
              <a:t>transition</a:t>
            </a:r>
            <a:endParaRPr lang="en-US" altLang="ko-KR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altLang="ko-KR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     :  on-going work</a:t>
            </a:r>
          </a:p>
        </p:txBody>
      </p:sp>
      <p:sp>
        <p:nvSpPr>
          <p:cNvPr id="5123" name="슬라이드 번호 개체 틀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A4BCF45-7071-4CD2-98AE-974DA817E7BC}" type="slidenum">
              <a:rPr lang="en-US" altLang="ko-KR" sz="1200">
                <a:solidFill>
                  <a:srgbClr val="898989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ko-KR" sz="1200">
              <a:solidFill>
                <a:srgbClr val="898989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622541" y="447167"/>
            <a:ext cx="1738313" cy="777875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altLang="ko-KR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Contents</a:t>
            </a:r>
          </a:p>
        </p:txBody>
      </p:sp>
    </p:spTree>
  </p:cSld>
  <p:clrMapOvr>
    <a:masterClrMapping/>
  </p:clrMapOvr>
  <p:transition advTm="44803">
    <p:circl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176" name="직사각형 15"/>
              <p:cNvSpPr>
                <a:spLocks noChangeArrowheads="1"/>
              </p:cNvSpPr>
              <p:nvPr/>
            </p:nvSpPr>
            <p:spPr bwMode="auto">
              <a:xfrm>
                <a:off x="3129881" y="759302"/>
                <a:ext cx="3384550" cy="4308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latinLnBrk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200" b="1" i="1" baseline="30000" smtClean="0">
                          <a:solidFill>
                            <a:schemeClr val="tx1"/>
                          </a:solidFill>
                          <a:uFill>
                            <a:solidFill>
                              <a:srgbClr val="3333FF"/>
                            </a:solidFill>
                          </a:uFill>
                          <a:latin typeface="Cambria Math" panose="02040503050406030204" pitchFamily="18" charset="0"/>
                          <a:ea typeface="굴림" panose="020B0600000101010101" pitchFamily="50" charset="-127"/>
                          <a:cs typeface="Calibri" panose="020F0502020204030204" pitchFamily="34" charset="0"/>
                        </a:rPr>
                        <m:t>𝟏𝟔</m:t>
                      </m:r>
                      <m:r>
                        <a:rPr lang="en-US" altLang="ko-KR" sz="2200" b="1" i="1">
                          <a:solidFill>
                            <a:schemeClr val="tx1"/>
                          </a:solidFill>
                          <a:uFill>
                            <a:solidFill>
                              <a:srgbClr val="3333FF"/>
                            </a:solidFill>
                          </a:uFill>
                          <a:latin typeface="Cambria Math" panose="02040503050406030204" pitchFamily="18" charset="0"/>
                          <a:ea typeface="굴림" panose="020B0600000101010101" pitchFamily="50" charset="-127"/>
                          <a:cs typeface="Calibri" panose="020F0502020204030204" pitchFamily="34" charset="0"/>
                        </a:rPr>
                        <m:t>𝑶</m:t>
                      </m:r>
                      <m:d>
                        <m:dPr>
                          <m:ctrlPr>
                            <a:rPr lang="en-US" altLang="ko-KR" sz="2200" b="1" i="1">
                              <a:solidFill>
                                <a:schemeClr val="tx1"/>
                              </a:solidFill>
                              <a:uFill>
                                <a:solidFill>
                                  <a:srgbClr val="3333FF"/>
                                </a:solidFill>
                              </a:uFill>
                              <a:latin typeface="Cambria Math" panose="02040503050406030204" pitchFamily="18" charset="0"/>
                              <a:ea typeface="굴림" panose="020B0600000101010101" pitchFamily="50" charset="-127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altLang="ko-KR" sz="2200" b="1" i="1">
                              <a:solidFill>
                                <a:schemeClr val="tx1"/>
                              </a:solidFill>
                              <a:uFill>
                                <a:solidFill>
                                  <a:srgbClr val="3333FF"/>
                                </a:solidFill>
                              </a:uFill>
                              <a:latin typeface="Cambria Math" panose="02040503050406030204" pitchFamily="18" charset="0"/>
                              <a:ea typeface="굴림" panose="020B0600000101010101" pitchFamily="50" charset="-127"/>
                              <a:cs typeface="Calibri" panose="020F0502020204030204" pitchFamily="34" charset="0"/>
                            </a:rPr>
                            <m:t>𝒑</m:t>
                          </m:r>
                          <m:r>
                            <a:rPr lang="en-US" altLang="ko-KR" sz="2200" b="1" i="1">
                              <a:solidFill>
                                <a:schemeClr val="tx1"/>
                              </a:solidFill>
                              <a:uFill>
                                <a:solidFill>
                                  <a:srgbClr val="3333FF"/>
                                </a:solidFill>
                              </a:uFill>
                              <a:latin typeface="Cambria Math" panose="02040503050406030204" pitchFamily="18" charset="0"/>
                              <a:ea typeface="굴림" panose="020B0600000101010101" pitchFamily="50" charset="-127"/>
                              <a:cs typeface="Calibri" panose="020F0502020204030204" pitchFamily="34" charset="0"/>
                            </a:rPr>
                            <m:t>,</m:t>
                          </m:r>
                          <m:r>
                            <a:rPr lang="en-US" altLang="ko-KR" sz="2200" b="1" i="1">
                              <a:solidFill>
                                <a:schemeClr val="tx1"/>
                              </a:solidFill>
                              <a:uFill>
                                <a:solidFill>
                                  <a:srgbClr val="3333FF"/>
                                </a:solidFill>
                              </a:uFill>
                              <a:latin typeface="Cambria Math" panose="02040503050406030204" pitchFamily="18" charset="0"/>
                              <a:ea typeface="굴림" panose="020B0600000101010101" pitchFamily="50" charset="-127"/>
                              <a:cs typeface="Calibri" panose="020F0502020204030204" pitchFamily="34" charset="0"/>
                            </a:rPr>
                            <m:t>𝒑𝒅</m:t>
                          </m:r>
                        </m:e>
                      </m:d>
                      <m:r>
                        <a:rPr lang="en-US" altLang="ko-KR" sz="2200" b="1" i="1" smtClean="0">
                          <a:solidFill>
                            <a:schemeClr val="tx1"/>
                          </a:solidFill>
                          <a:uFill>
                            <a:solidFill>
                              <a:srgbClr val="3333FF"/>
                            </a:solidFill>
                          </a:uFill>
                          <a:latin typeface="Cambria Math" panose="02040503050406030204" pitchFamily="18" charset="0"/>
                          <a:ea typeface="굴림" panose="020B0600000101010101" pitchFamily="50" charset="-127"/>
                          <a:cs typeface="Calibri" panose="020F0502020204030204" pitchFamily="34" charset="0"/>
                        </a:rPr>
                        <m:t> </m:t>
                      </m:r>
                      <m:r>
                        <a:rPr lang="en-US" altLang="ko-KR" sz="2200" b="1" i="1" smtClean="0">
                          <a:solidFill>
                            <a:schemeClr val="tx1"/>
                          </a:solidFill>
                          <a:uFill>
                            <a:solidFill>
                              <a:srgbClr val="3333FF"/>
                            </a:solidFill>
                          </a:uFill>
                          <a:latin typeface="Cambria Math" panose="02040503050406030204" pitchFamily="18" charset="0"/>
                          <a:ea typeface="굴림" panose="020B0600000101010101" pitchFamily="50" charset="-127"/>
                          <a:cs typeface="Calibri" panose="020F0502020204030204" pitchFamily="34" charset="0"/>
                        </a:rPr>
                        <m:t>𝒂𝒕</m:t>
                      </m:r>
                      <m:r>
                        <a:rPr lang="en-US" altLang="ko-KR" sz="2200" b="1" i="1" smtClean="0">
                          <a:solidFill>
                            <a:schemeClr val="tx1"/>
                          </a:solidFill>
                          <a:uFill>
                            <a:solidFill>
                              <a:srgbClr val="3333FF"/>
                            </a:solidFill>
                          </a:uFill>
                          <a:latin typeface="Cambria Math" panose="02040503050406030204" pitchFamily="18" charset="0"/>
                          <a:ea typeface="굴림" panose="020B0600000101010101" pitchFamily="50" charset="-127"/>
                          <a:cs typeface="Calibri" panose="020F0502020204030204" pitchFamily="34" charset="0"/>
                        </a:rPr>
                        <m:t> </m:t>
                      </m:r>
                      <m:r>
                        <a:rPr lang="en-US" altLang="ko-KR" sz="2200" b="1" i="1" smtClean="0">
                          <a:solidFill>
                            <a:schemeClr val="tx1"/>
                          </a:solidFill>
                          <a:uFill>
                            <a:solidFill>
                              <a:srgbClr val="3333FF"/>
                            </a:solidFill>
                          </a:uFill>
                          <a:latin typeface="Cambria Math" panose="02040503050406030204" pitchFamily="18" charset="0"/>
                          <a:ea typeface="굴림" panose="020B0600000101010101" pitchFamily="50" charset="-127"/>
                          <a:cs typeface="Calibri" panose="020F0502020204030204" pitchFamily="34" charset="0"/>
                        </a:rPr>
                        <m:t>𝟑𝟗𝟐</m:t>
                      </m:r>
                      <m:r>
                        <a:rPr lang="en-US" altLang="ko-KR" sz="2200" b="1" i="1" smtClean="0">
                          <a:solidFill>
                            <a:schemeClr val="tx1"/>
                          </a:solidFill>
                          <a:uFill>
                            <a:solidFill>
                              <a:srgbClr val="3333FF"/>
                            </a:solidFill>
                          </a:uFill>
                          <a:latin typeface="Cambria Math" panose="02040503050406030204" pitchFamily="18" charset="0"/>
                          <a:ea typeface="굴림" panose="020B0600000101010101" pitchFamily="50" charset="-127"/>
                          <a:cs typeface="Calibri" panose="020F0502020204030204" pitchFamily="34" charset="0"/>
                        </a:rPr>
                        <m:t>𝑴𝒆𝑽</m:t>
                      </m:r>
                    </m:oMath>
                  </m:oMathPara>
                </a14:m>
                <a:endParaRPr lang="ko-KR" altLang="en-US" sz="2200" b="1" dirty="0">
                  <a:solidFill>
                    <a:schemeClr val="tx1"/>
                  </a:solidFill>
                  <a:uFill>
                    <a:solidFill>
                      <a:srgbClr val="3333FF"/>
                    </a:solidFill>
                  </a:uFill>
                  <a:latin typeface="Calibri" panose="020F0502020204030204" pitchFamily="34" charset="0"/>
                  <a:ea typeface="굴림" panose="020B0600000101010101" pitchFamily="50" charset="-127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176" name="직사각형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129881" y="759302"/>
                <a:ext cx="3384550" cy="430887"/>
              </a:xfrm>
              <a:prstGeom prst="rect">
                <a:avLst/>
              </a:prstGeom>
              <a:blipFill>
                <a:blip r:embed="rId3"/>
                <a:stretch>
                  <a:fillRect b="-1714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직사각형 56"/>
          <p:cNvSpPr/>
          <p:nvPr/>
        </p:nvSpPr>
        <p:spPr>
          <a:xfrm>
            <a:off x="6514431" y="828953"/>
            <a:ext cx="3463512" cy="3824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ko-KR" dirty="0" err="1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S.Terashima</a:t>
            </a:r>
            <a:r>
              <a:rPr lang="en-US" altLang="ko-KR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ko-KR" i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 al. </a:t>
            </a:r>
            <a:r>
              <a:rPr lang="en-US" altLang="ko-KR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PRL 121 (2018)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894820" y="5799374"/>
            <a:ext cx="8274347" cy="96257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altLang="ko-KR" b="1" dirty="0">
                <a:solidFill>
                  <a:srgbClr val="33CC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S=1,T=0 channel in the cross section is dominant</a:t>
            </a:r>
            <a:r>
              <a:rPr lang="en-US" altLang="ko-KR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altLang="ko-KR" dirty="0">
                <a:latin typeface="Calibri" panose="020F0502020204030204" pitchFamily="34" charset="0"/>
                <a:cs typeface="Calibri" panose="020F0502020204030204" pitchFamily="34" charset="0"/>
              </a:rPr>
              <a:t>The high-momentum </a:t>
            </a:r>
            <a:r>
              <a:rPr lang="en-US" altLang="ko-KR" i="1" dirty="0">
                <a:latin typeface="Calibri" panose="020F0502020204030204" pitchFamily="34" charset="0"/>
                <a:cs typeface="Calibri" panose="020F0502020204030204" pitchFamily="34" charset="0"/>
              </a:rPr>
              <a:t>n-p</a:t>
            </a:r>
            <a:r>
              <a:rPr lang="en-US" altLang="ko-KR" dirty="0">
                <a:latin typeface="Calibri" panose="020F0502020204030204" pitchFamily="34" charset="0"/>
                <a:cs typeface="Calibri" panose="020F0502020204030204" pitchFamily="34" charset="0"/>
              </a:rPr>
              <a:t> pairs(S=1,T=0) due to tensor force has been observed in the </a:t>
            </a:r>
            <a:r>
              <a:rPr lang="en-US" altLang="ko-KR" baseline="30000" dirty="0">
                <a:latin typeface="Calibri" panose="020F0502020204030204" pitchFamily="34" charset="0"/>
                <a:cs typeface="Calibri" panose="020F0502020204030204" pitchFamily="34" charset="0"/>
              </a:rPr>
              <a:t>16</a:t>
            </a:r>
            <a:r>
              <a:rPr lang="en-US" altLang="ko-KR" dirty="0">
                <a:latin typeface="Calibri" panose="020F0502020204030204" pitchFamily="34" charset="0"/>
                <a:cs typeface="Calibri" panose="020F0502020204030204" pitchFamily="34" charset="0"/>
              </a:rPr>
              <a:t>O ground state.   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7722" y="1106008"/>
            <a:ext cx="5256584" cy="4602431"/>
          </a:xfrm>
          <a:prstGeom prst="rect">
            <a:avLst/>
          </a:prstGeom>
        </p:spPr>
      </p:pic>
      <p:sp>
        <p:nvSpPr>
          <p:cNvPr id="3" name="모서리가 둥근 직사각형 2"/>
          <p:cNvSpPr/>
          <p:nvPr/>
        </p:nvSpPr>
        <p:spPr>
          <a:xfrm>
            <a:off x="2524875" y="1218202"/>
            <a:ext cx="5184576" cy="2181221"/>
          </a:xfrm>
          <a:prstGeom prst="roundRect">
            <a:avLst/>
          </a:prstGeom>
          <a:noFill/>
          <a:ln w="38100">
            <a:solidFill>
              <a:schemeClr val="tx2">
                <a:lumMod val="20000"/>
                <a:lumOff val="8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모서리가 둥근 직사각형 2">
            <a:extLst>
              <a:ext uri="{FF2B5EF4-FFF2-40B4-BE49-F238E27FC236}">
                <a16:creationId xmlns:a16="http://schemas.microsoft.com/office/drawing/2014/main" id="{7BED702F-426B-4C51-94BF-57BDCC7FFF03}"/>
              </a:ext>
            </a:extLst>
          </p:cNvPr>
          <p:cNvSpPr/>
          <p:nvPr/>
        </p:nvSpPr>
        <p:spPr>
          <a:xfrm>
            <a:off x="2523655" y="3403182"/>
            <a:ext cx="5185795" cy="2286353"/>
          </a:xfrm>
          <a:prstGeom prst="roundRect">
            <a:avLst/>
          </a:prstGeom>
          <a:noFill/>
          <a:ln w="38100">
            <a:solidFill>
              <a:schemeClr val="tx2">
                <a:lumMod val="20000"/>
                <a:lumOff val="8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1</a:t>
            </a:r>
            <a:endParaRPr lang="ko-KR" altLang="en-US" dirty="0"/>
          </a:p>
        </p:txBody>
      </p:sp>
      <p:sp>
        <p:nvSpPr>
          <p:cNvPr id="17" name="사각형 설명선 15">
            <a:extLst>
              <a:ext uri="{FF2B5EF4-FFF2-40B4-BE49-F238E27FC236}">
                <a16:creationId xmlns:a16="http://schemas.microsoft.com/office/drawing/2014/main" id="{A1B481BC-A9E8-4C5B-9A36-3F3C627A510E}"/>
              </a:ext>
            </a:extLst>
          </p:cNvPr>
          <p:cNvSpPr/>
          <p:nvPr/>
        </p:nvSpPr>
        <p:spPr>
          <a:xfrm>
            <a:off x="534259" y="2251878"/>
            <a:ext cx="1775811" cy="650458"/>
          </a:xfrm>
          <a:prstGeom prst="wedgeRectCallout">
            <a:avLst>
              <a:gd name="adj1" fmla="val 122780"/>
              <a:gd name="adj2" fmla="val -17232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  <a:defRPr/>
            </a:pPr>
            <a:r>
              <a:rPr lang="en-US" altLang="ko-KR" sz="2400" b="1" dirty="0">
                <a:solidFill>
                  <a:schemeClr val="tx1"/>
                </a:solidFill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Tensor force</a:t>
            </a:r>
          </a:p>
          <a:p>
            <a:pPr>
              <a:spcBef>
                <a:spcPct val="0"/>
              </a:spcBef>
              <a:defRPr/>
            </a:pPr>
            <a:r>
              <a:rPr lang="en-US" altLang="ko-KR" sz="2400" b="1" dirty="0">
                <a:solidFill>
                  <a:schemeClr val="tx1"/>
                </a:solidFill>
                <a:uFill>
                  <a:solidFill>
                    <a:srgbClr val="3333FF"/>
                  </a:solidFill>
                </a:uFill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(non-central)</a:t>
            </a:r>
            <a:endParaRPr lang="ko-KR" altLang="en-US" sz="2400" b="1" dirty="0">
              <a:solidFill>
                <a:schemeClr val="tx1"/>
              </a:solidFill>
              <a:uFill>
                <a:solidFill>
                  <a:srgbClr val="3333FF"/>
                </a:solidFill>
              </a:uFill>
              <a:latin typeface="Calibri" panose="020F0502020204030204" pitchFamily="34" charset="0"/>
              <a:ea typeface="굴림" panose="020B0600000101010101" pitchFamily="50" charset="-127"/>
              <a:cs typeface="Calibri" panose="020F0502020204030204" pitchFamily="34" charset="0"/>
            </a:endParaRPr>
          </a:p>
        </p:txBody>
      </p:sp>
      <p:sp>
        <p:nvSpPr>
          <p:cNvPr id="18" name="사각형 설명선 15">
            <a:extLst>
              <a:ext uri="{FF2B5EF4-FFF2-40B4-BE49-F238E27FC236}">
                <a16:creationId xmlns:a16="http://schemas.microsoft.com/office/drawing/2014/main" id="{224EEAB4-08CF-43F1-B7B3-3C5CD5944400}"/>
              </a:ext>
            </a:extLst>
          </p:cNvPr>
          <p:cNvSpPr/>
          <p:nvPr/>
        </p:nvSpPr>
        <p:spPr>
          <a:xfrm>
            <a:off x="500417" y="4511753"/>
            <a:ext cx="1808434" cy="461665"/>
          </a:xfrm>
          <a:prstGeom prst="wedgeRectCallout">
            <a:avLst>
              <a:gd name="adj1" fmla="val 122780"/>
              <a:gd name="adj2" fmla="val -17232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0"/>
              </a:spcBef>
              <a:defRPr/>
            </a:pPr>
            <a:r>
              <a:rPr lang="en-US" altLang="ko-KR" sz="2400" b="1" dirty="0">
                <a:solidFill>
                  <a:schemeClr val="tx1"/>
                </a:solidFill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Central force</a:t>
            </a:r>
            <a:endParaRPr lang="ko-KR" altLang="en-US" sz="2400" b="1" dirty="0">
              <a:solidFill>
                <a:schemeClr val="tx1"/>
              </a:solidFill>
              <a:uFill>
                <a:solidFill>
                  <a:srgbClr val="3333FF"/>
                </a:solidFill>
              </a:uFill>
              <a:latin typeface="Calibri" panose="020F0502020204030204" pitchFamily="34" charset="0"/>
              <a:ea typeface="굴림" panose="020B0600000101010101" pitchFamily="50" charset="-127"/>
              <a:cs typeface="Calibri" panose="020F0502020204030204" pitchFamily="34" charset="0"/>
            </a:endParaRPr>
          </a:p>
        </p:txBody>
      </p:sp>
      <p:sp>
        <p:nvSpPr>
          <p:cNvPr id="19" name="Text Box 13">
            <a:extLst>
              <a:ext uri="{FF2B5EF4-FFF2-40B4-BE49-F238E27FC236}">
                <a16:creationId xmlns:a16="http://schemas.microsoft.com/office/drawing/2014/main" id="{F30816C2-8929-461F-B4CD-5886AAAD4F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253" y="71498"/>
            <a:ext cx="7814838" cy="43088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342900" indent="-342900"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en-US" altLang="ko-KR" sz="2200" b="1" u="sng" dirty="0">
                <a:solidFill>
                  <a:srgbClr val="0000FF"/>
                </a:solidFill>
                <a:uFill>
                  <a:solidFill>
                    <a:srgbClr val="3333FF"/>
                  </a:solidFill>
                </a:uFill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Dominance of tensor correlations in high-momentum </a:t>
            </a:r>
            <a:r>
              <a:rPr lang="en-US" altLang="ko-KR" sz="2200" b="1" i="1" u="sng" dirty="0">
                <a:solidFill>
                  <a:srgbClr val="0000FF"/>
                </a:solidFill>
                <a:uFill>
                  <a:solidFill>
                    <a:srgbClr val="3333FF"/>
                  </a:solidFill>
                </a:uFill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n-p </a:t>
            </a:r>
            <a:r>
              <a:rPr lang="en-US" altLang="ko-KR" sz="2200" b="1" u="sng" dirty="0">
                <a:solidFill>
                  <a:srgbClr val="0000FF"/>
                </a:solidFill>
                <a:uFill>
                  <a:solidFill>
                    <a:srgbClr val="3333FF"/>
                  </a:solidFill>
                </a:uFill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pairs </a:t>
            </a:r>
            <a:endParaRPr lang="en-US" altLang="ko-KR" sz="2200" u="sng" dirty="0">
              <a:solidFill>
                <a:srgbClr val="0000FF"/>
              </a:solidFill>
              <a:latin typeface="Arial Rounded MT Bold" panose="020F0704030504030204" pitchFamily="34" charset="0"/>
              <a:ea typeface="굴림" panose="020B0600000101010101" pitchFamily="50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D78F40B-0B56-4EE7-9DE9-F3688126AC16}"/>
              </a:ext>
            </a:extLst>
          </p:cNvPr>
          <p:cNvSpPr txBox="1"/>
          <p:nvPr/>
        </p:nvSpPr>
        <p:spPr>
          <a:xfrm>
            <a:off x="6293824" y="5328137"/>
            <a:ext cx="1094456" cy="382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800" dirty="0"/>
              <a:t>2.31MeV</a:t>
            </a:r>
            <a:endParaRPr lang="ko-KR" altLang="en-US" sz="1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21D8ACA-00E2-44B3-B6DE-469ADAE579CB}"/>
              </a:ext>
            </a:extLst>
          </p:cNvPr>
          <p:cNvSpPr txBox="1"/>
          <p:nvPr/>
        </p:nvSpPr>
        <p:spPr>
          <a:xfrm>
            <a:off x="6443770" y="3073000"/>
            <a:ext cx="109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800" dirty="0"/>
              <a:t>3.95MeV</a:t>
            </a:r>
            <a:endParaRPr lang="ko-KR" altLang="en-US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FF39B56-3703-4D1A-9D32-9DFDB81F8594}"/>
                  </a:ext>
                </a:extLst>
              </p:cNvPr>
              <p:cNvSpPr txBox="1"/>
              <p:nvPr/>
            </p:nvSpPr>
            <p:spPr>
              <a:xfrm>
                <a:off x="2406138" y="1002535"/>
                <a:ext cx="619308" cy="52924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32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√</m:t>
                      </m:r>
                    </m:oMath>
                  </m:oMathPara>
                </a14:m>
                <a:endParaRPr lang="ko-KR" altLang="en-US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FF39B56-3703-4D1A-9D32-9DFDB81F85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6138" y="1002535"/>
                <a:ext cx="619308" cy="52924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2162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5672"/>
    </mc:Choice>
    <mc:Fallback xmlns="">
      <p:transition spd="slow" advTm="1856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1" grpId="0"/>
      <p:bldP spid="12" grpId="0"/>
      <p:bldP spid="2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BF9364EA-A612-45D1-97CD-CECDD0A5B7B1}"/>
              </a:ext>
            </a:extLst>
          </p:cNvPr>
          <p:cNvSpPr/>
          <p:nvPr/>
        </p:nvSpPr>
        <p:spPr>
          <a:xfrm>
            <a:off x="7118124" y="112315"/>
            <a:ext cx="26155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Ha </a:t>
            </a:r>
            <a:r>
              <a:rPr lang="en-US" altLang="ko-KR" sz="1800" i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et al. submitted to PRC</a:t>
            </a:r>
            <a:endParaRPr lang="ko-KR" altLang="en-US" sz="1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094BB42-305B-4253-9F01-E0A5628FE9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2046" y="677794"/>
            <a:ext cx="6400800" cy="6108149"/>
          </a:xfrm>
          <a:prstGeom prst="rect">
            <a:avLst/>
          </a:prstGeom>
        </p:spPr>
      </p:pic>
      <p:sp>
        <p:nvSpPr>
          <p:cNvPr id="5" name="Text Box 13">
            <a:extLst>
              <a:ext uri="{FF2B5EF4-FFF2-40B4-BE49-F238E27FC236}">
                <a16:creationId xmlns:a16="http://schemas.microsoft.com/office/drawing/2014/main" id="{C90D2B38-EAF9-474B-8DDB-246E13451F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352" y="112315"/>
            <a:ext cx="3223992" cy="4308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>
            <a:spAutoFit/>
          </a:bodyPr>
          <a:lstStyle>
            <a:lvl1pPr marL="342900" indent="-342900"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en-US" altLang="ko-KR" sz="2200" b="1" dirty="0">
                <a:solidFill>
                  <a:schemeClr val="bg1"/>
                </a:solidFill>
                <a:uFill>
                  <a:solidFill>
                    <a:srgbClr val="3333FF"/>
                  </a:solidFill>
                </a:uFill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TF in the ground states. </a:t>
            </a:r>
            <a:endParaRPr lang="en-US" altLang="ko-KR" sz="2200" dirty="0">
              <a:solidFill>
                <a:schemeClr val="bg1"/>
              </a:solidFill>
              <a:latin typeface="Arial Rounded MT Bold" panose="020F0704030504030204" pitchFamily="34" charset="0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660146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FA9838AB-5DCB-47C6-9EE9-1220447772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57" y="240152"/>
            <a:ext cx="6348780" cy="2723432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A100E4B5-1BAA-4E63-83D3-EB86920A47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8617" y="2568659"/>
            <a:ext cx="7390026" cy="4187145"/>
          </a:xfrm>
          <a:prstGeom prst="rect">
            <a:avLst/>
          </a:prstGeom>
        </p:spPr>
      </p:pic>
      <p:sp>
        <p:nvSpPr>
          <p:cNvPr id="16" name="화살표: 아래쪽 15">
            <a:extLst>
              <a:ext uri="{FF2B5EF4-FFF2-40B4-BE49-F238E27FC236}">
                <a16:creationId xmlns:a16="http://schemas.microsoft.com/office/drawing/2014/main" id="{8FBD54C5-6B5F-427C-AADB-085142AE2A97}"/>
              </a:ext>
            </a:extLst>
          </p:cNvPr>
          <p:cNvSpPr/>
          <p:nvPr/>
        </p:nvSpPr>
        <p:spPr>
          <a:xfrm rot="10800000">
            <a:off x="9170126" y="4344298"/>
            <a:ext cx="147381" cy="24384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84" name="화살표: 아래쪽 83">
            <a:extLst>
              <a:ext uri="{FF2B5EF4-FFF2-40B4-BE49-F238E27FC236}">
                <a16:creationId xmlns:a16="http://schemas.microsoft.com/office/drawing/2014/main" id="{D14FC202-8DAD-4ACA-9935-6869A9FBA6A0}"/>
              </a:ext>
            </a:extLst>
          </p:cNvPr>
          <p:cNvSpPr/>
          <p:nvPr/>
        </p:nvSpPr>
        <p:spPr>
          <a:xfrm>
            <a:off x="8067489" y="4328407"/>
            <a:ext cx="152440" cy="235026"/>
          </a:xfrm>
          <a:prstGeom prst="downArrow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4" name="그림 43">
            <a:extLst>
              <a:ext uri="{FF2B5EF4-FFF2-40B4-BE49-F238E27FC236}">
                <a16:creationId xmlns:a16="http://schemas.microsoft.com/office/drawing/2014/main" id="{B65A736C-FDF0-4136-A7A4-DB644F000B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5198" y="1365661"/>
            <a:ext cx="2897800" cy="1068463"/>
          </a:xfrm>
          <a:prstGeom prst="rect">
            <a:avLst/>
          </a:prstGeom>
          <a:solidFill>
            <a:schemeClr val="bg2">
              <a:lumMod val="50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</p:pic>
      <p:sp>
        <p:nvSpPr>
          <p:cNvPr id="87" name="직사각형 7">
            <a:extLst>
              <a:ext uri="{FF2B5EF4-FFF2-40B4-BE49-F238E27FC236}">
                <a16:creationId xmlns:a16="http://schemas.microsoft.com/office/drawing/2014/main" id="{57430035-22E6-493D-BA66-8FE11098FA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362" y="-66546"/>
            <a:ext cx="124032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v"/>
              <a:defRPr/>
            </a:pPr>
            <a:r>
              <a:rPr lang="en-US" altLang="ko-KR" sz="2400" b="1" u="sng" baseline="30000" dirty="0">
                <a:solidFill>
                  <a:srgbClr val="0000FF"/>
                </a:solidFill>
                <a:latin typeface="Calibri" panose="020F0502020204030204" pitchFamily="34" charset="0"/>
                <a:ea typeface="Arial Unicode MS" pitchFamily="50" charset="-127"/>
                <a:cs typeface="Calibri" panose="020F0502020204030204" pitchFamily="34" charset="0"/>
              </a:rPr>
              <a:t>12</a:t>
            </a:r>
            <a:r>
              <a:rPr lang="en-US" altLang="ko-KR" sz="2400" b="1" u="sng" dirty="0">
                <a:solidFill>
                  <a:srgbClr val="0000FF"/>
                </a:solidFill>
                <a:latin typeface="Calibri" panose="020F0502020204030204" pitchFamily="34" charset="0"/>
                <a:ea typeface="Arial Unicode MS" pitchFamily="50" charset="-127"/>
                <a:cs typeface="Calibri" panose="020F0502020204030204" pitchFamily="34" charset="0"/>
              </a:rPr>
              <a:t>C</a:t>
            </a:r>
            <a:r>
              <a:rPr lang="en-US" altLang="ko-KR" sz="2400" b="1" u="sng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2400" u="sng" dirty="0">
                <a:solidFill>
                  <a:srgbClr val="0000FF"/>
                </a:solidFill>
                <a:latin typeface="Calibri" panose="020F0502020204030204" pitchFamily="34" charset="0"/>
                <a:ea typeface="굴림" charset="-127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93" name="자유형: 도형 92">
            <a:extLst>
              <a:ext uri="{FF2B5EF4-FFF2-40B4-BE49-F238E27FC236}">
                <a16:creationId xmlns:a16="http://schemas.microsoft.com/office/drawing/2014/main" id="{BD533B76-FA8D-4A9B-A920-5D34D42788A2}"/>
              </a:ext>
            </a:extLst>
          </p:cNvPr>
          <p:cNvSpPr/>
          <p:nvPr/>
        </p:nvSpPr>
        <p:spPr>
          <a:xfrm>
            <a:off x="5436065" y="4744064"/>
            <a:ext cx="473555" cy="279374"/>
          </a:xfrm>
          <a:custGeom>
            <a:avLst/>
            <a:gdLst>
              <a:gd name="connsiteX0" fmla="*/ 1317071 w 1317071"/>
              <a:gd name="connsiteY0" fmla="*/ 914400 h 914400"/>
              <a:gd name="connsiteX1" fmla="*/ 1317071 w 1317071"/>
              <a:gd name="connsiteY1" fmla="*/ 0 h 914400"/>
              <a:gd name="connsiteX2" fmla="*/ 0 w 1317071"/>
              <a:gd name="connsiteY2" fmla="*/ 914400 h 914400"/>
              <a:gd name="connsiteX3" fmla="*/ 1317071 w 1317071"/>
              <a:gd name="connsiteY3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7071" h="914400">
                <a:moveTo>
                  <a:pt x="1317071" y="914400"/>
                </a:moveTo>
                <a:lnTo>
                  <a:pt x="1317071" y="0"/>
                </a:lnTo>
                <a:lnTo>
                  <a:pt x="0" y="914400"/>
                </a:lnTo>
                <a:lnTo>
                  <a:pt x="1317071" y="91440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Rectangle 2">
            <a:extLst>
              <a:ext uri="{FF2B5EF4-FFF2-40B4-BE49-F238E27FC236}">
                <a16:creationId xmlns:a16="http://schemas.microsoft.com/office/drawing/2014/main" id="{CFCD754E-15AC-4F1A-8B7A-49FADAE878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9761" y="4448285"/>
            <a:ext cx="2048908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285750" indent="-285750"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marL="0" indent="0">
              <a:spcBef>
                <a:spcPct val="0"/>
              </a:spcBef>
              <a:buClr>
                <a:schemeClr val="tx1"/>
              </a:buClr>
              <a:buNone/>
            </a:pPr>
            <a:r>
              <a:rPr lang="en-US" altLang="ko-KR" sz="1600" dirty="0">
                <a:solidFill>
                  <a:srgbClr val="FF0000"/>
                </a:solidFill>
                <a:latin typeface="Calibri" panose="020F0502020204030204" pitchFamily="34" charset="0"/>
                <a:ea typeface="Arial Unicode MS" pitchFamily="50" charset="-127"/>
                <a:cs typeface="Calibri" panose="020F0502020204030204" pitchFamily="34" charset="0"/>
              </a:rPr>
              <a:t>tensor force effect </a:t>
            </a:r>
            <a:r>
              <a:rPr lang="en-US" altLang="ko-KR" sz="2000" dirty="0">
                <a:solidFill>
                  <a:srgbClr val="FF0000"/>
                </a:solidFill>
                <a:latin typeface="Calibri" panose="020F0502020204030204" pitchFamily="34" charset="0"/>
                <a:ea typeface="Arial Unicode MS" pitchFamily="50" charset="-127"/>
                <a:cs typeface="Calibri" panose="020F0502020204030204" pitchFamily="34" charset="0"/>
              </a:rPr>
              <a:t>!!!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6" name="직사각형 95">
                <a:extLst>
                  <a:ext uri="{FF2B5EF4-FFF2-40B4-BE49-F238E27FC236}">
                    <a16:creationId xmlns:a16="http://schemas.microsoft.com/office/drawing/2014/main" id="{C18BFE09-361D-404B-9E76-8478EB56BF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94" y="5886550"/>
                <a:ext cx="9906001" cy="83099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marL="342900" indent="-342900" eaLnBrk="1" hangingPunct="1">
                  <a:buFont typeface="Arial" panose="020B0604020202020204" pitchFamily="34" charset="0"/>
                  <a:buChar char="•"/>
                  <a:defRPr/>
                </a:pPr>
                <a:r>
                  <a:rPr lang="en-US" altLang="ko-KR" sz="1600" dirty="0">
                    <a:latin typeface="+mn-lt"/>
                  </a:rPr>
                  <a:t># of </a:t>
                </a:r>
                <a:r>
                  <a:rPr lang="en-US" altLang="ko-KR" sz="1600" i="1" dirty="0" err="1">
                    <a:latin typeface="+mn-lt"/>
                  </a:rPr>
                  <a:t>nn</a:t>
                </a:r>
                <a:r>
                  <a:rPr lang="en-US" altLang="ko-KR" sz="1600" dirty="0">
                    <a:latin typeface="+mn-lt"/>
                  </a:rPr>
                  <a:t> &amp; </a:t>
                </a:r>
                <a:r>
                  <a:rPr lang="en-US" altLang="ko-KR" sz="1600" i="1" dirty="0">
                    <a:latin typeface="+mn-lt"/>
                  </a:rPr>
                  <a:t>pp</a:t>
                </a:r>
                <a:r>
                  <a:rPr lang="en-US" altLang="ko-KR" sz="1600" dirty="0">
                    <a:latin typeface="+mn-lt"/>
                  </a:rPr>
                  <a:t> pairs are rarely by the </a:t>
                </a:r>
                <a:r>
                  <a:rPr lang="en-US" altLang="ko-KR" sz="1600" b="1" dirty="0">
                    <a:latin typeface="+mn-lt"/>
                  </a:rPr>
                  <a:t>TF</a:t>
                </a:r>
                <a:r>
                  <a:rPr lang="en-US" altLang="ko-KR" sz="1600" dirty="0">
                    <a:latin typeface="+mn-lt"/>
                  </a:rPr>
                  <a:t>, while that of </a:t>
                </a:r>
                <a:r>
                  <a:rPr lang="en-US" altLang="ko-KR" sz="1600" i="1" dirty="0">
                    <a:solidFill>
                      <a:srgbClr val="0000FF"/>
                    </a:solidFill>
                    <a:latin typeface="+mn-lt"/>
                  </a:rPr>
                  <a:t>np</a:t>
                </a:r>
                <a:r>
                  <a:rPr lang="en-US" altLang="ko-KR" sz="1600" dirty="0">
                    <a:solidFill>
                      <a:srgbClr val="0000FF"/>
                    </a:solidFill>
                    <a:latin typeface="+mn-lt"/>
                  </a:rPr>
                  <a:t> pairs changes at certain deformation</a:t>
                </a:r>
                <a:r>
                  <a:rPr lang="en-US" altLang="ko-KR" sz="1600" dirty="0">
                    <a:latin typeface="+mn-lt"/>
                  </a:rPr>
                  <a:t>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ko-KR" sz="1600" b="1" dirty="0">
                    <a:latin typeface="+mn-lt"/>
                  </a:rPr>
                  <a:t> TF </a:t>
                </a:r>
                <a:r>
                  <a:rPr lang="en-US" altLang="ko-KR" sz="1600" dirty="0">
                    <a:latin typeface="+mn-lt"/>
                  </a:rPr>
                  <a:t>increases (decreases) the </a:t>
                </a:r>
                <a:r>
                  <a:rPr lang="en-US" altLang="ko-KR" sz="1600" b="1" dirty="0">
                    <a:latin typeface="+mn-lt"/>
                  </a:rPr>
                  <a:t>PME</a:t>
                </a:r>
                <a:r>
                  <a:rPr lang="en-US" altLang="ko-KR" sz="1600" dirty="0">
                    <a:latin typeface="+mn-lt"/>
                  </a:rPr>
                  <a:t>s of the T=0 </a:t>
                </a:r>
                <a:r>
                  <a:rPr lang="en-US" altLang="ko-KR" sz="1600" i="1" dirty="0">
                    <a:latin typeface="+mn-lt"/>
                  </a:rPr>
                  <a:t>np</a:t>
                </a:r>
                <a:r>
                  <a:rPr lang="en-US" altLang="ko-KR" sz="1600" dirty="0">
                    <a:latin typeface="+mn-lt"/>
                  </a:rPr>
                  <a:t> channel by its attractive (repulsive) property around </a:t>
                </a:r>
                <a14:m>
                  <m:oMath xmlns:m="http://schemas.openxmlformats.org/officeDocument/2006/math">
                    <m:r>
                      <a:rPr lang="ko-KR" altLang="en-US" sz="1600" i="1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altLang="ko-KR" sz="1600" i="1" baseline="-2500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ko-KR" sz="1600" i="1">
                        <a:latin typeface="Cambria Math" panose="02040503050406030204" pitchFamily="18" charset="0"/>
                      </a:rPr>
                      <m:t>~0.5 </m:t>
                    </m:r>
                  </m:oMath>
                </a14:m>
                <a:r>
                  <a:rPr lang="en-US" altLang="ko-KR" sz="1600" dirty="0">
                    <a:latin typeface="+mn-lt"/>
                  </a:rPr>
                  <a:t>(0.3)</a:t>
                </a:r>
                <a:r>
                  <a:rPr lang="ko-KR" altLang="en-US" sz="1600" dirty="0">
                    <a:latin typeface="+mn-lt"/>
                  </a:rPr>
                  <a:t> </a:t>
                </a:r>
                <a:endParaRPr lang="en-US" altLang="ko-KR" sz="1600" dirty="0">
                  <a:latin typeface="+mn-lt"/>
                </a:endParaRPr>
              </a:p>
              <a:p>
                <a:pPr marL="342900" indent="-342900" eaLnBrk="1" hangingPunct="1">
                  <a:buFont typeface="Arial" panose="020B0604020202020204" pitchFamily="34" charset="0"/>
                  <a:buChar char="•"/>
                  <a:defRPr/>
                </a:pPr>
                <a:r>
                  <a:rPr lang="en-US" altLang="ko-KR" sz="1600" b="1" dirty="0">
                    <a:solidFill>
                      <a:srgbClr val="0000FF"/>
                    </a:solidFill>
                    <a:latin typeface="+mn-lt"/>
                  </a:rPr>
                  <a:t>TF is sensitive on the deformation </a:t>
                </a:r>
                <a:r>
                  <a:rPr lang="en-US" altLang="ko-KR" sz="1600" dirty="0">
                    <a:latin typeface="+mn-lt"/>
                  </a:rPr>
                  <a:t>and may break the IV dominance of the </a:t>
                </a:r>
                <a:r>
                  <a:rPr lang="en-US" altLang="ko-KR" sz="1600" i="1" dirty="0">
                    <a:latin typeface="+mn-lt"/>
                  </a:rPr>
                  <a:t>np</a:t>
                </a:r>
                <a:r>
                  <a:rPr lang="en-US" altLang="ko-KR" sz="1600" dirty="0">
                    <a:latin typeface="+mn-lt"/>
                  </a:rPr>
                  <a:t> pairing. </a:t>
                </a:r>
              </a:p>
            </p:txBody>
          </p:sp>
        </mc:Choice>
        <mc:Fallback xmlns="">
          <p:sp>
            <p:nvSpPr>
              <p:cNvPr id="96" name="직사각형 95">
                <a:extLst>
                  <a:ext uri="{FF2B5EF4-FFF2-40B4-BE49-F238E27FC236}">
                    <a16:creationId xmlns:a16="http://schemas.microsoft.com/office/drawing/2014/main" id="{C18BFE09-361D-404B-9E76-8478EB56BF4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94" y="5886550"/>
                <a:ext cx="9906001" cy="830997"/>
              </a:xfrm>
              <a:prstGeom prst="rect">
                <a:avLst/>
              </a:prstGeom>
              <a:blipFill>
                <a:blip r:embed="rId5"/>
                <a:stretch>
                  <a:fillRect l="-246" t="-2206" r="-246" b="-882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직선 화살표 연결선 18">
            <a:extLst>
              <a:ext uri="{FF2B5EF4-FFF2-40B4-BE49-F238E27FC236}">
                <a16:creationId xmlns:a16="http://schemas.microsoft.com/office/drawing/2014/main" id="{8C4F05CF-341B-4944-BFFE-80F1088A15D0}"/>
              </a:ext>
            </a:extLst>
          </p:cNvPr>
          <p:cNvCxnSpPr>
            <a:cxnSpLocks/>
          </p:cNvCxnSpPr>
          <p:nvPr/>
        </p:nvCxnSpPr>
        <p:spPr>
          <a:xfrm>
            <a:off x="5623509" y="2525486"/>
            <a:ext cx="3491461" cy="1846089"/>
          </a:xfrm>
          <a:prstGeom prst="straightConnector1">
            <a:avLst/>
          </a:prstGeom>
          <a:ln w="38100"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직선 화살표 연결선 84">
            <a:extLst>
              <a:ext uri="{FF2B5EF4-FFF2-40B4-BE49-F238E27FC236}">
                <a16:creationId xmlns:a16="http://schemas.microsoft.com/office/drawing/2014/main" id="{0D2ADDB9-F1D5-4EDD-A7DA-809B65B92738}"/>
              </a:ext>
            </a:extLst>
          </p:cNvPr>
          <p:cNvCxnSpPr>
            <a:cxnSpLocks/>
          </p:cNvCxnSpPr>
          <p:nvPr/>
        </p:nvCxnSpPr>
        <p:spPr>
          <a:xfrm>
            <a:off x="5604277" y="2232160"/>
            <a:ext cx="3491461" cy="2331273"/>
          </a:xfrm>
          <a:prstGeom prst="straightConnector1">
            <a:avLst/>
          </a:prstGeom>
          <a:ln>
            <a:solidFill>
              <a:srgbClr val="0000FF"/>
            </a:solidFill>
            <a:prstDash val="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화살표 연결선 17">
            <a:extLst>
              <a:ext uri="{FF2B5EF4-FFF2-40B4-BE49-F238E27FC236}">
                <a16:creationId xmlns:a16="http://schemas.microsoft.com/office/drawing/2014/main" id="{0715AD23-446A-4B31-9D2C-152D864B1E0B}"/>
              </a:ext>
            </a:extLst>
          </p:cNvPr>
          <p:cNvCxnSpPr>
            <a:cxnSpLocks/>
          </p:cNvCxnSpPr>
          <p:nvPr/>
        </p:nvCxnSpPr>
        <p:spPr>
          <a:xfrm>
            <a:off x="5566064" y="1653665"/>
            <a:ext cx="2399059" cy="2717910"/>
          </a:xfrm>
          <a:prstGeom prst="straightConnector1">
            <a:avLst/>
          </a:prstGeom>
          <a:ln w="19050">
            <a:solidFill>
              <a:srgbClr val="FF0000"/>
            </a:solidFill>
            <a:prstDash val="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화살표 연결선 19">
            <a:extLst>
              <a:ext uri="{FF2B5EF4-FFF2-40B4-BE49-F238E27FC236}">
                <a16:creationId xmlns:a16="http://schemas.microsoft.com/office/drawing/2014/main" id="{02ECDF22-075D-4D53-B05C-5F352F831662}"/>
              </a:ext>
            </a:extLst>
          </p:cNvPr>
          <p:cNvCxnSpPr>
            <a:cxnSpLocks/>
          </p:cNvCxnSpPr>
          <p:nvPr/>
        </p:nvCxnSpPr>
        <p:spPr>
          <a:xfrm>
            <a:off x="5881227" y="1886005"/>
            <a:ext cx="2132511" cy="2658344"/>
          </a:xfrm>
          <a:prstGeom prst="straightConnector1">
            <a:avLst/>
          </a:prstGeom>
          <a:ln w="3175">
            <a:solidFill>
              <a:srgbClr val="0000FF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화살표 연결선 22">
            <a:extLst>
              <a:ext uri="{FF2B5EF4-FFF2-40B4-BE49-F238E27FC236}">
                <a16:creationId xmlns:a16="http://schemas.microsoft.com/office/drawing/2014/main" id="{4EC4AB69-A282-4C3D-B84F-DED6D7C0241D}"/>
              </a:ext>
            </a:extLst>
          </p:cNvPr>
          <p:cNvCxnSpPr>
            <a:cxnSpLocks/>
          </p:cNvCxnSpPr>
          <p:nvPr/>
        </p:nvCxnSpPr>
        <p:spPr>
          <a:xfrm>
            <a:off x="5604277" y="1958921"/>
            <a:ext cx="3420678" cy="2311185"/>
          </a:xfrm>
          <a:prstGeom prst="straightConnector1">
            <a:avLst/>
          </a:prstGeom>
          <a:ln w="3175"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D717D7D5-FA85-4938-B2ED-0949D23645AE}"/>
              </a:ext>
            </a:extLst>
          </p:cNvPr>
          <p:cNvCxnSpPr>
            <a:cxnSpLocks/>
          </p:cNvCxnSpPr>
          <p:nvPr/>
        </p:nvCxnSpPr>
        <p:spPr>
          <a:xfrm>
            <a:off x="5622668" y="1640600"/>
            <a:ext cx="3492302" cy="2944269"/>
          </a:xfrm>
          <a:prstGeom prst="straightConnector1">
            <a:avLst/>
          </a:prstGeom>
          <a:ln w="19050">
            <a:solidFill>
              <a:srgbClr val="FF0000"/>
            </a:solidFill>
            <a:prstDash val="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D12AE47-6A3B-4390-BE78-49A87AB5DAF7}"/>
                  </a:ext>
                </a:extLst>
              </p:cNvPr>
              <p:cNvSpPr txBox="1"/>
              <p:nvPr/>
            </p:nvSpPr>
            <p:spPr>
              <a:xfrm>
                <a:off x="5798669" y="1752198"/>
                <a:ext cx="294953" cy="2105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400" b="1" i="1" baseline="3000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altLang="ko-KR" sz="1400" b="1" i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𝐏</m:t>
                      </m:r>
                      <m:r>
                        <a:rPr lang="en-US" altLang="ko-KR" sz="1400" b="1" i="1" baseline="-2500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ko-KR" altLang="en-US" sz="1400" b="1" baseline="-250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D12AE47-6A3B-4390-BE78-49A87AB5DA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8669" y="1752198"/>
                <a:ext cx="294953" cy="210507"/>
              </a:xfrm>
              <a:prstGeom prst="rect">
                <a:avLst/>
              </a:prstGeom>
              <a:blipFill>
                <a:blip r:embed="rId6"/>
                <a:stretch>
                  <a:fillRect l="-8163" r="-4082" b="-1714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그림 14">
            <a:extLst>
              <a:ext uri="{FF2B5EF4-FFF2-40B4-BE49-F238E27FC236}">
                <a16:creationId xmlns:a16="http://schemas.microsoft.com/office/drawing/2014/main" id="{DE349C23-4920-46FC-8A2F-12CF2D4262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55220" y="579483"/>
            <a:ext cx="1458764" cy="508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579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5672"/>
    </mc:Choice>
    <mc:Fallback xmlns="">
      <p:transition spd="slow" advTm="1856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 animBg="1"/>
      <p:bldP spid="9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그림 19">
            <a:extLst>
              <a:ext uri="{FF2B5EF4-FFF2-40B4-BE49-F238E27FC236}">
                <a16:creationId xmlns:a16="http://schemas.microsoft.com/office/drawing/2014/main" id="{6F3B9B7A-53CD-4FF3-A17D-01F8020C1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7739" y="2718312"/>
            <a:ext cx="7030341" cy="3347781"/>
          </a:xfrm>
          <a:prstGeom prst="rect">
            <a:avLst/>
          </a:prstGeom>
        </p:spPr>
      </p:pic>
      <p:sp>
        <p:nvSpPr>
          <p:cNvPr id="84" name="화살표: 아래쪽 83">
            <a:extLst>
              <a:ext uri="{FF2B5EF4-FFF2-40B4-BE49-F238E27FC236}">
                <a16:creationId xmlns:a16="http://schemas.microsoft.com/office/drawing/2014/main" id="{D14FC202-8DAD-4ACA-9935-6869A9FBA6A0}"/>
              </a:ext>
            </a:extLst>
          </p:cNvPr>
          <p:cNvSpPr/>
          <p:nvPr/>
        </p:nvSpPr>
        <p:spPr>
          <a:xfrm flipH="1">
            <a:off x="7249330" y="4343831"/>
            <a:ext cx="159141" cy="396378"/>
          </a:xfrm>
          <a:prstGeom prst="downArrow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직사각형 7">
            <a:extLst>
              <a:ext uri="{FF2B5EF4-FFF2-40B4-BE49-F238E27FC236}">
                <a16:creationId xmlns:a16="http://schemas.microsoft.com/office/drawing/2014/main" id="{57430035-22E6-493D-BA66-8FE11098FA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142" y="-24601"/>
            <a:ext cx="124032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v"/>
              <a:defRPr/>
            </a:pPr>
            <a:r>
              <a:rPr lang="en-US" altLang="ko-KR" sz="2400" b="1" u="sng" baseline="30000" dirty="0">
                <a:solidFill>
                  <a:srgbClr val="0000FF"/>
                </a:solidFill>
                <a:latin typeface="Calibri" panose="020F0502020204030204" pitchFamily="34" charset="0"/>
                <a:ea typeface="Arial Unicode MS" pitchFamily="50" charset="-127"/>
                <a:cs typeface="Calibri" panose="020F0502020204030204" pitchFamily="34" charset="0"/>
              </a:rPr>
              <a:t>16</a:t>
            </a:r>
            <a:r>
              <a:rPr lang="en-US" altLang="ko-KR" sz="2400" b="1" u="sng" dirty="0">
                <a:solidFill>
                  <a:srgbClr val="0000FF"/>
                </a:solidFill>
                <a:latin typeface="Calibri" panose="020F0502020204030204" pitchFamily="34" charset="0"/>
                <a:ea typeface="Arial Unicode MS" pitchFamily="50" charset="-127"/>
                <a:cs typeface="Calibri" panose="020F0502020204030204" pitchFamily="34" charset="0"/>
              </a:rPr>
              <a:t>O</a:t>
            </a:r>
            <a:r>
              <a:rPr lang="en-US" altLang="ko-KR" sz="2400" b="1" u="sng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2400" u="sng" dirty="0">
                <a:solidFill>
                  <a:srgbClr val="0000FF"/>
                </a:solidFill>
                <a:latin typeface="Calibri" panose="020F0502020204030204" pitchFamily="34" charset="0"/>
                <a:ea typeface="굴림" charset="-127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FB14E49D-6A9C-4C87-B19B-75EB3B972A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57" y="362075"/>
            <a:ext cx="6348780" cy="2723432"/>
          </a:xfrm>
          <a:prstGeom prst="rect">
            <a:avLst/>
          </a:prstGeom>
        </p:spPr>
      </p:pic>
      <p:cxnSp>
        <p:nvCxnSpPr>
          <p:cNvPr id="85" name="직선 화살표 연결선 84">
            <a:extLst>
              <a:ext uri="{FF2B5EF4-FFF2-40B4-BE49-F238E27FC236}">
                <a16:creationId xmlns:a16="http://schemas.microsoft.com/office/drawing/2014/main" id="{0D2ADDB9-F1D5-4EDD-A7DA-809B65B92738}"/>
              </a:ext>
            </a:extLst>
          </p:cNvPr>
          <p:cNvCxnSpPr>
            <a:cxnSpLocks/>
          </p:cNvCxnSpPr>
          <p:nvPr/>
        </p:nvCxnSpPr>
        <p:spPr>
          <a:xfrm>
            <a:off x="5857556" y="1979581"/>
            <a:ext cx="1391774" cy="2760628"/>
          </a:xfrm>
          <a:prstGeom prst="straightConnector1">
            <a:avLst/>
          </a:prstGeom>
          <a:ln>
            <a:solidFill>
              <a:srgbClr val="0000FF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>
            <a:extLst>
              <a:ext uri="{FF2B5EF4-FFF2-40B4-BE49-F238E27FC236}">
                <a16:creationId xmlns:a16="http://schemas.microsoft.com/office/drawing/2014/main" id="{8C4F05CF-341B-4944-BFFE-80F1088A15D0}"/>
              </a:ext>
            </a:extLst>
          </p:cNvPr>
          <p:cNvCxnSpPr>
            <a:cxnSpLocks/>
          </p:cNvCxnSpPr>
          <p:nvPr/>
        </p:nvCxnSpPr>
        <p:spPr>
          <a:xfrm>
            <a:off x="5486400" y="1776549"/>
            <a:ext cx="1741602" cy="2567282"/>
          </a:xfrm>
          <a:prstGeom prst="straightConnector1">
            <a:avLst/>
          </a:prstGeom>
          <a:ln w="28575">
            <a:solidFill>
              <a:srgbClr val="FF0000"/>
            </a:solidFill>
            <a:prstDash val="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113C16F-319A-4644-A3B0-12CDDAF1CA8D}"/>
                  </a:ext>
                </a:extLst>
              </p:cNvPr>
              <p:cNvSpPr txBox="1"/>
              <p:nvPr/>
            </p:nvSpPr>
            <p:spPr>
              <a:xfrm>
                <a:off x="5807956" y="1852069"/>
                <a:ext cx="294953" cy="2105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1400" b="1" i="1" baseline="3000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altLang="ko-KR" sz="1400" b="1" i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𝐏</m:t>
                      </m:r>
                      <m:r>
                        <a:rPr lang="en-US" altLang="ko-KR" sz="1400" b="1" i="1" baseline="-2500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ko-KR" altLang="en-US" sz="1400" b="1" baseline="-25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113C16F-319A-4644-A3B0-12CDDAF1CA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7956" y="1852069"/>
                <a:ext cx="294953" cy="210507"/>
              </a:xfrm>
              <a:prstGeom prst="rect">
                <a:avLst/>
              </a:prstGeom>
              <a:blipFill>
                <a:blip r:embed="rId4"/>
                <a:stretch>
                  <a:fillRect l="-8333" r="-6250" b="-2058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0237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5672"/>
    </mc:Choice>
    <mc:Fallback xmlns="">
      <p:transition spd="slow" advTm="185672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그림 19">
            <a:extLst>
              <a:ext uri="{FF2B5EF4-FFF2-40B4-BE49-F238E27FC236}">
                <a16:creationId xmlns:a16="http://schemas.microsoft.com/office/drawing/2014/main" id="{B1905BF2-C0BA-4241-AC57-A37D318D64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5950" y="2779291"/>
            <a:ext cx="7092599" cy="3407229"/>
          </a:xfrm>
          <a:prstGeom prst="rect">
            <a:avLst/>
          </a:prstGeom>
        </p:spPr>
      </p:pic>
      <p:sp>
        <p:nvSpPr>
          <p:cNvPr id="16" name="화살표: 아래쪽 15">
            <a:extLst>
              <a:ext uri="{FF2B5EF4-FFF2-40B4-BE49-F238E27FC236}">
                <a16:creationId xmlns:a16="http://schemas.microsoft.com/office/drawing/2014/main" id="{8FBD54C5-6B5F-427C-AADB-085142AE2A97}"/>
              </a:ext>
            </a:extLst>
          </p:cNvPr>
          <p:cNvSpPr/>
          <p:nvPr/>
        </p:nvSpPr>
        <p:spPr>
          <a:xfrm rot="10800000">
            <a:off x="8595354" y="4711337"/>
            <a:ext cx="121925" cy="409303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직사각형 7">
            <a:extLst>
              <a:ext uri="{FF2B5EF4-FFF2-40B4-BE49-F238E27FC236}">
                <a16:creationId xmlns:a16="http://schemas.microsoft.com/office/drawing/2014/main" id="{57430035-22E6-493D-BA66-8FE11098FA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142" y="-24601"/>
            <a:ext cx="124032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v"/>
              <a:defRPr/>
            </a:pPr>
            <a:r>
              <a:rPr lang="en-US" altLang="ko-KR" sz="2400" b="1" u="sng" baseline="30000" dirty="0">
                <a:solidFill>
                  <a:srgbClr val="0000FF"/>
                </a:solidFill>
                <a:latin typeface="Calibri" panose="020F0502020204030204" pitchFamily="34" charset="0"/>
                <a:ea typeface="Arial Unicode MS" pitchFamily="50" charset="-127"/>
                <a:cs typeface="Calibri" panose="020F0502020204030204" pitchFamily="34" charset="0"/>
              </a:rPr>
              <a:t>20</a:t>
            </a:r>
            <a:r>
              <a:rPr lang="en-US" altLang="ko-KR" sz="2400" b="1" u="sng" dirty="0">
                <a:solidFill>
                  <a:srgbClr val="0000FF"/>
                </a:solidFill>
                <a:latin typeface="Calibri" panose="020F0502020204030204" pitchFamily="34" charset="0"/>
                <a:ea typeface="Arial Unicode MS" pitchFamily="50" charset="-127"/>
                <a:cs typeface="Calibri" panose="020F0502020204030204" pitchFamily="34" charset="0"/>
              </a:rPr>
              <a:t>Ne</a:t>
            </a:r>
            <a:r>
              <a:rPr lang="en-US" altLang="ko-KR" sz="2400" b="1" u="sng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2400" u="sng" dirty="0">
                <a:solidFill>
                  <a:srgbClr val="0000FF"/>
                </a:solidFill>
                <a:latin typeface="Calibri" panose="020F0502020204030204" pitchFamily="34" charset="0"/>
                <a:ea typeface="굴림" charset="-127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C4FB8AEA-AFD5-4367-A5E3-202B79EDBB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98" y="320473"/>
            <a:ext cx="6348780" cy="2723432"/>
          </a:xfrm>
          <a:prstGeom prst="rect">
            <a:avLst/>
          </a:prstGeom>
        </p:spPr>
      </p:pic>
      <p:cxnSp>
        <p:nvCxnSpPr>
          <p:cNvPr id="21" name="직선 화살표 연결선 20">
            <a:extLst>
              <a:ext uri="{FF2B5EF4-FFF2-40B4-BE49-F238E27FC236}">
                <a16:creationId xmlns:a16="http://schemas.microsoft.com/office/drawing/2014/main" id="{E37C56AA-E523-41E0-9053-4A8A6774F715}"/>
              </a:ext>
            </a:extLst>
          </p:cNvPr>
          <p:cNvCxnSpPr>
            <a:cxnSpLocks/>
          </p:cNvCxnSpPr>
          <p:nvPr/>
        </p:nvCxnSpPr>
        <p:spPr>
          <a:xfrm>
            <a:off x="5573486" y="2287155"/>
            <a:ext cx="3021868" cy="2920571"/>
          </a:xfrm>
          <a:prstGeom prst="straightConnector1">
            <a:avLst/>
          </a:prstGeom>
          <a:ln>
            <a:solidFill>
              <a:srgbClr val="0000FF"/>
            </a:solidFill>
            <a:prstDash val="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>
            <a:extLst>
              <a:ext uri="{FF2B5EF4-FFF2-40B4-BE49-F238E27FC236}">
                <a16:creationId xmlns:a16="http://schemas.microsoft.com/office/drawing/2014/main" id="{8C4F05CF-341B-4944-BFFE-80F1088A15D0}"/>
              </a:ext>
            </a:extLst>
          </p:cNvPr>
          <p:cNvCxnSpPr>
            <a:cxnSpLocks/>
          </p:cNvCxnSpPr>
          <p:nvPr/>
        </p:nvCxnSpPr>
        <p:spPr>
          <a:xfrm>
            <a:off x="5524388" y="1737612"/>
            <a:ext cx="3001303" cy="3383029"/>
          </a:xfrm>
          <a:prstGeom prst="straightConnector1">
            <a:avLst/>
          </a:prstGeom>
          <a:ln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화살표 연결선 11">
            <a:extLst>
              <a:ext uri="{FF2B5EF4-FFF2-40B4-BE49-F238E27FC236}">
                <a16:creationId xmlns:a16="http://schemas.microsoft.com/office/drawing/2014/main" id="{94B1FFAC-AFC9-484B-AB8C-C0936F9C82F6}"/>
              </a:ext>
            </a:extLst>
          </p:cNvPr>
          <p:cNvCxnSpPr>
            <a:cxnSpLocks/>
          </p:cNvCxnSpPr>
          <p:nvPr/>
        </p:nvCxnSpPr>
        <p:spPr>
          <a:xfrm>
            <a:off x="5573486" y="2567626"/>
            <a:ext cx="3021868" cy="203462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화살표 연결선 12">
            <a:extLst>
              <a:ext uri="{FF2B5EF4-FFF2-40B4-BE49-F238E27FC236}">
                <a16:creationId xmlns:a16="http://schemas.microsoft.com/office/drawing/2014/main" id="{225163F4-4788-42B3-AE2C-DAC30593D8D2}"/>
              </a:ext>
            </a:extLst>
          </p:cNvPr>
          <p:cNvCxnSpPr>
            <a:cxnSpLocks/>
          </p:cNvCxnSpPr>
          <p:nvPr/>
        </p:nvCxnSpPr>
        <p:spPr>
          <a:xfrm>
            <a:off x="5475291" y="1955414"/>
            <a:ext cx="3155643" cy="2646832"/>
          </a:xfrm>
          <a:prstGeom prst="straightConnector1">
            <a:avLst/>
          </a:prstGeom>
          <a:ln w="95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8901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5672"/>
    </mc:Choice>
    <mc:Fallback xmlns="">
      <p:transition spd="slow" advTm="185672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CE5D07C7-3A4C-4E2A-80B5-ADFE597BC0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4728" y="2344374"/>
            <a:ext cx="7800975" cy="3819525"/>
          </a:xfrm>
          <a:prstGeom prst="rect">
            <a:avLst/>
          </a:prstGeom>
        </p:spPr>
      </p:pic>
      <p:sp>
        <p:nvSpPr>
          <p:cNvPr id="16" name="화살표: 아래쪽 15">
            <a:extLst>
              <a:ext uri="{FF2B5EF4-FFF2-40B4-BE49-F238E27FC236}">
                <a16:creationId xmlns:a16="http://schemas.microsoft.com/office/drawing/2014/main" id="{8FBD54C5-6B5F-427C-AADB-085142AE2A97}"/>
              </a:ext>
            </a:extLst>
          </p:cNvPr>
          <p:cNvSpPr/>
          <p:nvPr/>
        </p:nvSpPr>
        <p:spPr>
          <a:xfrm rot="10800000">
            <a:off x="9375528" y="4290426"/>
            <a:ext cx="120809" cy="659078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직사각형 7">
            <a:extLst>
              <a:ext uri="{FF2B5EF4-FFF2-40B4-BE49-F238E27FC236}">
                <a16:creationId xmlns:a16="http://schemas.microsoft.com/office/drawing/2014/main" id="{57430035-22E6-493D-BA66-8FE11098FA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142" y="-65906"/>
            <a:ext cx="124032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v"/>
              <a:defRPr/>
            </a:pPr>
            <a:r>
              <a:rPr lang="en-US" altLang="ko-KR" sz="2400" b="1" u="sng" baseline="30000" dirty="0">
                <a:solidFill>
                  <a:srgbClr val="0000FF"/>
                </a:solidFill>
                <a:latin typeface="Calibri" panose="020F0502020204030204" pitchFamily="34" charset="0"/>
                <a:ea typeface="Arial Unicode MS" pitchFamily="50" charset="-127"/>
                <a:cs typeface="Calibri" panose="020F0502020204030204" pitchFamily="34" charset="0"/>
              </a:rPr>
              <a:t>32</a:t>
            </a:r>
            <a:r>
              <a:rPr lang="en-US" altLang="ko-KR" sz="2400" b="1" u="sng" dirty="0">
                <a:solidFill>
                  <a:srgbClr val="0000FF"/>
                </a:solidFill>
                <a:latin typeface="Calibri" panose="020F0502020204030204" pitchFamily="34" charset="0"/>
                <a:ea typeface="Arial Unicode MS" pitchFamily="50" charset="-127"/>
                <a:cs typeface="Calibri" panose="020F0502020204030204" pitchFamily="34" charset="0"/>
              </a:rPr>
              <a:t>S</a:t>
            </a:r>
            <a:r>
              <a:rPr lang="en-US" altLang="ko-KR" sz="2400" b="1" u="sng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2400" u="sng" dirty="0">
                <a:solidFill>
                  <a:srgbClr val="0000FF"/>
                </a:solidFill>
                <a:latin typeface="Calibri" panose="020F0502020204030204" pitchFamily="34" charset="0"/>
                <a:ea typeface="굴림" charset="-127"/>
                <a:cs typeface="Calibri" panose="020F0502020204030204" pitchFamily="34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직사각형 23">
                <a:extLst>
                  <a:ext uri="{FF2B5EF4-FFF2-40B4-BE49-F238E27FC236}">
                    <a16:creationId xmlns:a16="http://schemas.microsoft.com/office/drawing/2014/main" id="{6D44C4CB-7F9A-45E2-BD50-00D39BE0FF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3786" y="5983013"/>
                <a:ext cx="9752214" cy="83099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marL="285750" indent="-285750" eaLnBrk="1" hangingPunct="1">
                  <a:buFont typeface="Arial" panose="020B0604020202020204" pitchFamily="34" charset="0"/>
                  <a:buChar char="•"/>
                  <a:defRPr/>
                </a:pPr>
                <a:r>
                  <a:rPr lang="en-US" altLang="ko-KR" sz="1600" b="0" dirty="0">
                    <a:latin typeface="+mn-lt"/>
                  </a:rPr>
                  <a:t>For </a:t>
                </a:r>
                <a:r>
                  <a:rPr lang="en-US" altLang="ko-KR" sz="1600" baseline="30000" dirty="0">
                    <a:latin typeface="+mn-lt"/>
                  </a:rPr>
                  <a:t>32</a:t>
                </a:r>
                <a:r>
                  <a:rPr lang="en-US" altLang="ko-KR" sz="1600" dirty="0">
                    <a:latin typeface="+mn-lt"/>
                  </a:rPr>
                  <a:t>S</a:t>
                </a:r>
                <a:r>
                  <a:rPr lang="en-US" altLang="ko-KR" sz="1600" dirty="0"/>
                  <a:t>,</a:t>
                </a:r>
                <a:r>
                  <a:rPr lang="en-US" altLang="ko-KR" sz="1600" b="0" dirty="0"/>
                  <a:t> </a:t>
                </a:r>
                <a14:m>
                  <m:oMath xmlns:m="http://schemas.openxmlformats.org/officeDocument/2006/math">
                    <m:r>
                      <a:rPr lang="ko-KR" altLang="en-US" sz="1600" b="0" i="1" smtClean="0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altLang="ko-KR" sz="1600" b="0" i="1" baseline="-2500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ko-KR" sz="1600" b="0" i="1" smtClean="0">
                        <a:latin typeface="Cambria Math" panose="02040503050406030204" pitchFamily="18" charset="0"/>
                      </a:rPr>
                      <m:t>~0.5</m:t>
                    </m:r>
                  </m:oMath>
                </a14:m>
                <a:r>
                  <a:rPr lang="en-US" altLang="ko-KR" sz="1600" dirty="0">
                    <a:latin typeface="+mn-lt"/>
                  </a:rPr>
                  <a:t>, both T=1 and 0 attractive increase the #, the </a:t>
                </a:r>
                <a:r>
                  <a:rPr lang="en-US" altLang="ko-KR" sz="1600" dirty="0">
                    <a:solidFill>
                      <a:srgbClr val="FF0000"/>
                    </a:solidFill>
                    <a:latin typeface="+mn-lt"/>
                  </a:rPr>
                  <a:t>T=0 attractive </a:t>
                </a:r>
                <a:r>
                  <a:rPr lang="en-US" altLang="ko-KR" sz="1600" b="1" dirty="0">
                    <a:solidFill>
                      <a:srgbClr val="FF0000"/>
                    </a:solidFill>
                    <a:latin typeface="+mn-lt"/>
                  </a:rPr>
                  <a:t>TF</a:t>
                </a:r>
                <a:r>
                  <a:rPr lang="en-US" altLang="ko-KR" sz="1600" dirty="0">
                    <a:solidFill>
                      <a:srgbClr val="FF0000"/>
                    </a:solidFill>
                    <a:latin typeface="+mn-lt"/>
                  </a:rPr>
                  <a:t> </a:t>
                </a:r>
                <a:r>
                  <a:rPr lang="en-US" altLang="ko-KR" sz="1600" dirty="0">
                    <a:latin typeface="+mn-lt"/>
                  </a:rPr>
                  <a:t>increase more the # of np.</a:t>
                </a:r>
              </a:p>
              <a:p>
                <a:pPr marL="285750" lvl="0" indent="-285750" defTabSz="914400" eaLnBrk="1" hangingPunct="1">
                  <a:buFont typeface="Arial" panose="020B0604020202020204" pitchFamily="34" charset="0"/>
                  <a:buChar char="•"/>
                  <a:defRPr/>
                </a:pPr>
                <a:r>
                  <a:rPr lang="en-US" altLang="ko-KR" sz="1600" dirty="0">
                    <a:latin typeface="+mn-lt"/>
                  </a:rPr>
                  <a:t>For </a:t>
                </a:r>
                <a14:m>
                  <m:oMath xmlns:m="http://schemas.openxmlformats.org/officeDocument/2006/math">
                    <m:r>
                      <a:rPr lang="ko-KR" altLang="en-US" sz="1600" i="1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altLang="ko-KR" sz="1600" i="1" baseline="-2500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ko-KR" sz="1600" i="1">
                        <a:latin typeface="Cambria Math" panose="02040503050406030204" pitchFamily="18" charset="0"/>
                      </a:rPr>
                      <m:t>~0.</m:t>
                    </m:r>
                  </m:oMath>
                </a14:m>
                <a:r>
                  <a:rPr lang="en-US" altLang="ko-KR" sz="1600" dirty="0">
                    <a:latin typeface="+mn-lt"/>
                  </a:rPr>
                  <a:t> region, </a:t>
                </a:r>
                <a:r>
                  <a:rPr lang="en-US" altLang="ko-KR" sz="1600" dirty="0">
                    <a:solidFill>
                      <a:prstClr val="black"/>
                    </a:solidFill>
                    <a:latin typeface="+mn-lt"/>
                    <a:ea typeface="맑은 고딕" panose="020B0503020000020004" pitchFamily="50" charset="-127"/>
                  </a:rPr>
                  <a:t>the </a:t>
                </a:r>
                <a:r>
                  <a:rPr lang="en-US" altLang="ko-KR" sz="1600" b="1" dirty="0">
                    <a:solidFill>
                      <a:prstClr val="black"/>
                    </a:solidFill>
                    <a:latin typeface="+mn-lt"/>
                    <a:ea typeface="맑은 고딕" panose="020B0503020000020004" pitchFamily="50" charset="-127"/>
                  </a:rPr>
                  <a:t>IV</a:t>
                </a:r>
                <a:r>
                  <a:rPr lang="en-US" altLang="ko-KR" sz="1600" dirty="0">
                    <a:solidFill>
                      <a:prstClr val="black"/>
                    </a:solidFill>
                    <a:latin typeface="+mn-lt"/>
                    <a:ea typeface="맑은 고딕" panose="020B0503020000020004" pitchFamily="50" charset="-127"/>
                  </a:rPr>
                  <a:t> force (w/o </a:t>
                </a:r>
                <a:r>
                  <a:rPr lang="en-US" altLang="ko-KR" sz="1600" b="1" dirty="0">
                    <a:solidFill>
                      <a:prstClr val="black"/>
                    </a:solidFill>
                    <a:latin typeface="+mn-lt"/>
                    <a:ea typeface="맑은 고딕" panose="020B0503020000020004" pitchFamily="50" charset="-127"/>
                  </a:rPr>
                  <a:t>TF</a:t>
                </a:r>
                <a:r>
                  <a:rPr lang="en-US" altLang="ko-KR" sz="1600" dirty="0">
                    <a:solidFill>
                      <a:prstClr val="black"/>
                    </a:solidFill>
                    <a:latin typeface="+mn-lt"/>
                    <a:ea typeface="맑은 고딕" panose="020B0503020000020004" pitchFamily="50" charset="-127"/>
                  </a:rPr>
                  <a:t> case) does not produce the #, because the strongest </a:t>
                </a:r>
                <a:r>
                  <a:rPr lang="en-US" altLang="ko-KR" sz="1600" baseline="30000" dirty="0">
                    <a:solidFill>
                      <a:prstClr val="black"/>
                    </a:solidFill>
                    <a:latin typeface="+mn-lt"/>
                    <a:ea typeface="맑은 고딕" panose="020B0503020000020004" pitchFamily="50" charset="-127"/>
                  </a:rPr>
                  <a:t>1</a:t>
                </a:r>
                <a:r>
                  <a:rPr lang="en-US" altLang="ko-KR" sz="1600" dirty="0">
                    <a:solidFill>
                      <a:prstClr val="black"/>
                    </a:solidFill>
                    <a:latin typeface="+mn-lt"/>
                    <a:ea typeface="맑은 고딕" panose="020B0503020000020004" pitchFamily="50" charset="-127"/>
                  </a:rPr>
                  <a:t>S</a:t>
                </a:r>
                <a:r>
                  <a:rPr lang="en-US" altLang="ko-KR" sz="1600" baseline="-25000" dirty="0">
                    <a:solidFill>
                      <a:prstClr val="black"/>
                    </a:solidFill>
                    <a:latin typeface="+mn-lt"/>
                    <a:ea typeface="맑은 고딕" panose="020B0503020000020004" pitchFamily="50" charset="-127"/>
                  </a:rPr>
                  <a:t>0</a:t>
                </a:r>
                <a:r>
                  <a:rPr lang="en-US" altLang="ko-KR" sz="1600" dirty="0">
                    <a:solidFill>
                      <a:prstClr val="black"/>
                    </a:solidFill>
                    <a:latin typeface="+mn-lt"/>
                    <a:ea typeface="맑은 고딕" panose="020B0503020000020004" pitchFamily="50" charset="-127"/>
                  </a:rPr>
                  <a:t> may not work. The </a:t>
                </a:r>
                <a:r>
                  <a:rPr lang="en-US" altLang="ko-KR" sz="1600" b="1" dirty="0">
                    <a:solidFill>
                      <a:prstClr val="black"/>
                    </a:solidFill>
                    <a:latin typeface="+mn-lt"/>
                    <a:ea typeface="맑은 고딕" panose="020B0503020000020004" pitchFamily="50" charset="-127"/>
                  </a:rPr>
                  <a:t>IS TF</a:t>
                </a:r>
                <a:r>
                  <a:rPr lang="en-US" altLang="ko-KR" sz="1600" dirty="0">
                    <a:solidFill>
                      <a:prstClr val="black"/>
                    </a:solidFill>
                    <a:latin typeface="+mn-lt"/>
                    <a:ea typeface="맑은 고딕" panose="020B0503020000020004" pitchFamily="50" charset="-127"/>
                  </a:rPr>
                  <a:t>(with TF case) becomes  significant but </a:t>
                </a:r>
                <a:r>
                  <a:rPr lang="en-US" altLang="ko-KR" sz="1600" b="1" dirty="0">
                    <a:solidFill>
                      <a:prstClr val="black"/>
                    </a:solidFill>
                    <a:latin typeface="+mn-lt"/>
                    <a:ea typeface="맑은 고딕" panose="020B0503020000020004" pitchFamily="50" charset="-127"/>
                  </a:rPr>
                  <a:t>compete with attractive and repulsive force</a:t>
                </a:r>
                <a:r>
                  <a:rPr lang="en-US" altLang="ko-KR" sz="1600" dirty="0">
                    <a:solidFill>
                      <a:prstClr val="black"/>
                    </a:solidFill>
                    <a:latin typeface="+mn-lt"/>
                    <a:ea typeface="맑은 고딕" panose="020B0503020000020004" pitchFamily="50" charset="-127"/>
                  </a:rPr>
                  <a:t>.   </a:t>
                </a:r>
                <a:r>
                  <a:rPr kumimoji="0" lang="en-US" altLang="ko-KR" sz="1600" dirty="0">
                    <a:solidFill>
                      <a:prstClr val="black"/>
                    </a:solidFill>
                    <a:latin typeface="+mn-lt"/>
                    <a:ea typeface="맑은 고딕" panose="020B0503020000020004" pitchFamily="50" charset="-127"/>
                  </a:rPr>
                  <a:t> </a:t>
                </a:r>
                <a:endParaRPr lang="ko-KR" altLang="en-US" sz="1600" dirty="0">
                  <a:latin typeface="+mn-lt"/>
                </a:endParaRPr>
              </a:p>
            </p:txBody>
          </p:sp>
        </mc:Choice>
        <mc:Fallback xmlns="">
          <p:sp>
            <p:nvSpPr>
              <p:cNvPr id="24" name="직사각형 23">
                <a:extLst>
                  <a:ext uri="{FF2B5EF4-FFF2-40B4-BE49-F238E27FC236}">
                    <a16:creationId xmlns:a16="http://schemas.microsoft.com/office/drawing/2014/main" id="{6D44C4CB-7F9A-45E2-BD50-00D39BE0FF0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3786" y="5983013"/>
                <a:ext cx="9752214" cy="830997"/>
              </a:xfrm>
              <a:prstGeom prst="rect">
                <a:avLst/>
              </a:prstGeom>
              <a:blipFill>
                <a:blip r:embed="rId3"/>
                <a:stretch>
                  <a:fillRect l="-250" t="-3650" b="-802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그림 14">
            <a:extLst>
              <a:ext uri="{FF2B5EF4-FFF2-40B4-BE49-F238E27FC236}">
                <a16:creationId xmlns:a16="http://schemas.microsoft.com/office/drawing/2014/main" id="{6C9225C0-AA6E-4ADF-BA0F-AF5EBE5274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46" y="298468"/>
            <a:ext cx="6224017" cy="2669912"/>
          </a:xfrm>
          <a:prstGeom prst="rect">
            <a:avLst/>
          </a:prstGeom>
        </p:spPr>
      </p:pic>
      <p:cxnSp>
        <p:nvCxnSpPr>
          <p:cNvPr id="23" name="직선 화살표 연결선 22">
            <a:extLst>
              <a:ext uri="{FF2B5EF4-FFF2-40B4-BE49-F238E27FC236}">
                <a16:creationId xmlns:a16="http://schemas.microsoft.com/office/drawing/2014/main" id="{1745AC30-F6B6-424A-AFB6-0267F2B9CD22}"/>
              </a:ext>
            </a:extLst>
          </p:cNvPr>
          <p:cNvCxnSpPr>
            <a:cxnSpLocks/>
          </p:cNvCxnSpPr>
          <p:nvPr/>
        </p:nvCxnSpPr>
        <p:spPr>
          <a:xfrm>
            <a:off x="5396914" y="1689463"/>
            <a:ext cx="3924851" cy="3299092"/>
          </a:xfrm>
          <a:prstGeom prst="straightConnector1">
            <a:avLst/>
          </a:prstGeom>
          <a:ln w="19050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직선 화살표 연결선 84">
            <a:extLst>
              <a:ext uri="{FF2B5EF4-FFF2-40B4-BE49-F238E27FC236}">
                <a16:creationId xmlns:a16="http://schemas.microsoft.com/office/drawing/2014/main" id="{0D2ADDB9-F1D5-4EDD-A7DA-809B65B92738}"/>
              </a:ext>
            </a:extLst>
          </p:cNvPr>
          <p:cNvCxnSpPr>
            <a:cxnSpLocks/>
          </p:cNvCxnSpPr>
          <p:nvPr/>
        </p:nvCxnSpPr>
        <p:spPr>
          <a:xfrm>
            <a:off x="5396914" y="2137842"/>
            <a:ext cx="3924851" cy="2876398"/>
          </a:xfrm>
          <a:prstGeom prst="straightConnector1">
            <a:avLst/>
          </a:prstGeom>
          <a:ln>
            <a:solidFill>
              <a:srgbClr val="0000FF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화살표 연결선 18">
            <a:extLst>
              <a:ext uri="{FF2B5EF4-FFF2-40B4-BE49-F238E27FC236}">
                <a16:creationId xmlns:a16="http://schemas.microsoft.com/office/drawing/2014/main" id="{8C4F05CF-341B-4944-BFFE-80F1088A15D0}"/>
              </a:ext>
            </a:extLst>
          </p:cNvPr>
          <p:cNvCxnSpPr>
            <a:cxnSpLocks/>
          </p:cNvCxnSpPr>
          <p:nvPr/>
        </p:nvCxnSpPr>
        <p:spPr>
          <a:xfrm>
            <a:off x="5460274" y="2499360"/>
            <a:ext cx="3861491" cy="171558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화살표 연결선 20">
            <a:extLst>
              <a:ext uri="{FF2B5EF4-FFF2-40B4-BE49-F238E27FC236}">
                <a16:creationId xmlns:a16="http://schemas.microsoft.com/office/drawing/2014/main" id="{409B09E0-0E0C-440F-BCD1-396B49CBD9C0}"/>
              </a:ext>
            </a:extLst>
          </p:cNvPr>
          <p:cNvCxnSpPr>
            <a:cxnSpLocks/>
          </p:cNvCxnSpPr>
          <p:nvPr/>
        </p:nvCxnSpPr>
        <p:spPr>
          <a:xfrm>
            <a:off x="5396914" y="1966621"/>
            <a:ext cx="3924851" cy="2176982"/>
          </a:xfrm>
          <a:prstGeom prst="straightConnector1">
            <a:avLst/>
          </a:prstGeom>
          <a:ln w="63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0400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5672"/>
    </mc:Choice>
    <mc:Fallback xmlns="">
      <p:transition spd="slow" advTm="185672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07BEC41F-077A-400A-B22C-EF6E49C706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9414" y="367598"/>
            <a:ext cx="6657566" cy="5856059"/>
          </a:xfrm>
          <a:prstGeom prst="rect">
            <a:avLst/>
          </a:prstGeom>
        </p:spPr>
      </p:pic>
      <p:sp>
        <p:nvSpPr>
          <p:cNvPr id="87" name="직사각형 7">
            <a:extLst>
              <a:ext uri="{FF2B5EF4-FFF2-40B4-BE49-F238E27FC236}">
                <a16:creationId xmlns:a16="http://schemas.microsoft.com/office/drawing/2014/main" id="{57430035-22E6-493D-BA66-8FE11098FA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881" y="4405"/>
            <a:ext cx="64654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v"/>
              <a:defRPr/>
            </a:pPr>
            <a:r>
              <a:rPr lang="en-US" altLang="ko-KR" sz="2400" b="1" u="sng" dirty="0">
                <a:solidFill>
                  <a:srgbClr val="0000FF"/>
                </a:solidFill>
                <a:latin typeface="Calibri" panose="020F0502020204030204" pitchFamily="34" charset="0"/>
                <a:ea typeface="Arial Unicode MS" pitchFamily="50" charset="-127"/>
                <a:cs typeface="Calibri" panose="020F0502020204030204" pitchFamily="34" charset="0"/>
              </a:rPr>
              <a:t>Effect of IS enhancement(or IV quenching)</a:t>
            </a:r>
            <a:r>
              <a:rPr lang="en-US" altLang="ko-KR" sz="2400" b="1" u="sng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2400" u="sng" dirty="0">
                <a:solidFill>
                  <a:srgbClr val="0000FF"/>
                </a:solidFill>
                <a:latin typeface="Calibri" panose="020F0502020204030204" pitchFamily="34" charset="0"/>
                <a:ea typeface="굴림" charset="-127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6D44C4CB-7F9A-45E2-BD50-00D39BE0FF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602" y="6202072"/>
            <a:ext cx="9752214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800" dirty="0">
                <a:latin typeface="+mn-lt"/>
              </a:rPr>
              <a:t>The increased # of the </a:t>
            </a:r>
            <a:r>
              <a:rPr lang="en-US" altLang="ko-KR" sz="1800" i="1" dirty="0">
                <a:latin typeface="+mn-lt"/>
              </a:rPr>
              <a:t>np</a:t>
            </a:r>
            <a:r>
              <a:rPr lang="en-US" altLang="ko-KR" sz="1800" dirty="0">
                <a:latin typeface="+mn-lt"/>
              </a:rPr>
              <a:t> pair was saturated even for the increase of the IS enhancement. </a:t>
            </a:r>
          </a:p>
          <a:p>
            <a:r>
              <a:rPr lang="en-US" altLang="ko-KR" sz="1800" dirty="0">
                <a:latin typeface="+mn-lt"/>
              </a:rPr>
              <a:t>     However, detailed features of the TF effect depends on the deformation for each nucleus.</a:t>
            </a:r>
            <a:endParaRPr lang="ko-KR" altLang="en-US" sz="1800" dirty="0">
              <a:latin typeface="+mn-lt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A91279E-89F2-4BAC-891D-26267F4804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3853" y="5995284"/>
            <a:ext cx="313764" cy="17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71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5672"/>
    </mc:Choice>
    <mc:Fallback xmlns="">
      <p:transition spd="slow" advTm="185672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3">
            <a:extLst>
              <a:ext uri="{FF2B5EF4-FFF2-40B4-BE49-F238E27FC236}">
                <a16:creationId xmlns:a16="http://schemas.microsoft.com/office/drawing/2014/main" id="{F6B0C33A-0033-44E3-866A-7AEFBDB169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153" y="88569"/>
            <a:ext cx="2217654" cy="4308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>
            <a:spAutoFit/>
          </a:bodyPr>
          <a:lstStyle>
            <a:lvl1pPr marL="342900" indent="-342900"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en-US" altLang="ko-KR" sz="2200" b="1" dirty="0">
                <a:solidFill>
                  <a:schemeClr val="bg1"/>
                </a:solidFill>
                <a:uFill>
                  <a:solidFill>
                    <a:srgbClr val="3333FF"/>
                  </a:solidFill>
                </a:uFill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Summary 1 </a:t>
            </a:r>
            <a:endParaRPr lang="en-US" altLang="ko-KR" sz="2200" dirty="0">
              <a:solidFill>
                <a:schemeClr val="bg1"/>
              </a:solidFill>
              <a:latin typeface="Arial Rounded MT Bold" panose="020F0704030504030204" pitchFamily="34" charset="0"/>
              <a:ea typeface="굴림" panose="020B0600000101010101" pitchFamily="50" charset="-127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직사각형 5">
                <a:extLst>
                  <a:ext uri="{FF2B5EF4-FFF2-40B4-BE49-F238E27FC236}">
                    <a16:creationId xmlns:a16="http://schemas.microsoft.com/office/drawing/2014/main" id="{FA4B193F-4334-4187-AA8E-AB0DE8BCDC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2570" y="1134874"/>
                <a:ext cx="9263944" cy="35532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342900" indent="-342900" latinLnBrk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pPr marL="0" indent="0">
                  <a:buNone/>
                </a:pPr>
                <a:r>
                  <a:rPr lang="en-US" altLang="ko-KR" sz="2000" dirty="0">
                    <a:latin typeface="+mn-lt"/>
                  </a:rPr>
                  <a:t>1. We investigated the </a:t>
                </a:r>
                <a:r>
                  <a:rPr lang="en-US" altLang="ko-KR" sz="2000" b="1" dirty="0">
                    <a:latin typeface="+mn-lt"/>
                  </a:rPr>
                  <a:t>TF effect </a:t>
                </a:r>
                <a:r>
                  <a:rPr lang="en-US" altLang="ko-KR" sz="2000" dirty="0">
                    <a:latin typeface="+mn-lt"/>
                  </a:rPr>
                  <a:t>on the </a:t>
                </a:r>
                <a:r>
                  <a:rPr lang="en-US" altLang="ko-KR" sz="2000" i="1" dirty="0">
                    <a:latin typeface="+mn-lt"/>
                  </a:rPr>
                  <a:t>np</a:t>
                </a:r>
                <a:r>
                  <a:rPr lang="en-US" altLang="ko-KR" sz="2000" dirty="0">
                    <a:latin typeface="+mn-lt"/>
                  </a:rPr>
                  <a:t> pairing correlations for </a:t>
                </a:r>
                <a:r>
                  <a:rPr lang="en-US" altLang="ko-KR" sz="2000" baseline="30000" dirty="0">
                    <a:latin typeface="+mn-lt"/>
                  </a:rPr>
                  <a:t>12</a:t>
                </a:r>
                <a:r>
                  <a:rPr lang="en-US" altLang="ko-KR" sz="2000" dirty="0">
                    <a:latin typeface="+mn-lt"/>
                  </a:rPr>
                  <a:t>C, </a:t>
                </a:r>
                <a:r>
                  <a:rPr lang="en-US" altLang="ko-KR" sz="2000" baseline="30000" dirty="0">
                    <a:latin typeface="+mn-lt"/>
                  </a:rPr>
                  <a:t>16</a:t>
                </a:r>
                <a:r>
                  <a:rPr lang="en-US" altLang="ko-KR" sz="2000" dirty="0">
                    <a:latin typeface="+mn-lt"/>
                  </a:rPr>
                  <a:t>O,</a:t>
                </a:r>
                <a:r>
                  <a:rPr lang="en-US" altLang="ko-KR" sz="2000" baseline="30000" dirty="0">
                    <a:latin typeface="+mn-lt"/>
                  </a:rPr>
                  <a:t> 20</a:t>
                </a:r>
                <a:r>
                  <a:rPr lang="en-US" altLang="ko-KR" sz="2000" dirty="0">
                    <a:latin typeface="+mn-lt"/>
                  </a:rPr>
                  <a:t>Ne, and </a:t>
                </a:r>
                <a:r>
                  <a:rPr lang="en-US" altLang="ko-KR" sz="2000" baseline="30000" dirty="0">
                    <a:latin typeface="+mn-lt"/>
                  </a:rPr>
                  <a:t>32</a:t>
                </a:r>
                <a:r>
                  <a:rPr lang="en-US" altLang="ko-KR" sz="2000" dirty="0">
                    <a:latin typeface="+mn-lt"/>
                  </a:rPr>
                  <a:t>S.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altLang="ko-KR" sz="2000" dirty="0">
                    <a:latin typeface="+mn-lt"/>
                  </a:rPr>
                  <a:t>2. The TF contributes importantly to the </a:t>
                </a:r>
                <a:r>
                  <a:rPr lang="en-US" altLang="ko-KR" sz="2000" i="1" dirty="0">
                    <a:latin typeface="+mn-lt"/>
                  </a:rPr>
                  <a:t>np</a:t>
                </a:r>
                <a:r>
                  <a:rPr lang="en-US" altLang="ko-KR" sz="2000" dirty="0">
                    <a:latin typeface="+mn-lt"/>
                  </a:rPr>
                  <a:t> pairing correlations, which </a:t>
                </a:r>
                <a:r>
                  <a:rPr lang="en-US" altLang="ko-KR" sz="2000" b="1" dirty="0">
                    <a:latin typeface="+mn-lt"/>
                  </a:rPr>
                  <a:t>depends on the</a:t>
                </a:r>
              </a:p>
              <a:p>
                <a:pPr marL="0" indent="0">
                  <a:buNone/>
                </a:pPr>
                <a:r>
                  <a:rPr lang="en-US" altLang="ko-KR" sz="2000" b="1" dirty="0">
                    <a:latin typeface="+mn-lt"/>
                  </a:rPr>
                  <a:t>     nuclear deformation.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altLang="ko-KR" sz="2000" dirty="0">
                    <a:latin typeface="+mn-lt"/>
                  </a:rPr>
                  <a:t>3. The # of </a:t>
                </a:r>
                <a:r>
                  <a:rPr lang="en-US" altLang="ko-KR" sz="2000" i="1" dirty="0">
                    <a:latin typeface="+mn-lt"/>
                  </a:rPr>
                  <a:t>np</a:t>
                </a:r>
                <a:r>
                  <a:rPr lang="en-US" altLang="ko-KR" sz="2000" dirty="0">
                    <a:latin typeface="+mn-lt"/>
                  </a:rPr>
                  <a:t> pair is </a:t>
                </a:r>
                <a:r>
                  <a:rPr lang="en-US" altLang="ko-KR" sz="2000" b="1" dirty="0">
                    <a:latin typeface="+mn-lt"/>
                  </a:rPr>
                  <a:t>increased(decreased) </a:t>
                </a:r>
                <a:r>
                  <a:rPr lang="en-US" altLang="ko-KR" sz="2000" dirty="0">
                    <a:latin typeface="+mn-lt"/>
                  </a:rPr>
                  <a:t>by the </a:t>
                </a:r>
                <a:r>
                  <a:rPr lang="en-US" altLang="ko-KR" sz="2000" b="1" dirty="0">
                    <a:latin typeface="+mn-lt"/>
                  </a:rPr>
                  <a:t>attractive(repulsive) TF</a:t>
                </a:r>
                <a:r>
                  <a:rPr lang="en-US" altLang="ko-KR" sz="2000" dirty="0">
                    <a:latin typeface="+mn-lt"/>
                  </a:rPr>
                  <a:t>, which </a:t>
                </a:r>
              </a:p>
              <a:p>
                <a:pPr marL="0" indent="0">
                  <a:buNone/>
                </a:pPr>
                <a:r>
                  <a:rPr lang="en-US" altLang="ko-KR" sz="2000" dirty="0">
                    <a:latin typeface="+mn-lt"/>
                  </a:rPr>
                  <a:t>    depends on the shell structure with deformation.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altLang="ko-KR" sz="2000" dirty="0">
                    <a:latin typeface="+mn-lt"/>
                  </a:rPr>
                  <a:t>4. </a:t>
                </a:r>
                <a:r>
                  <a:rPr lang="en-US" altLang="ko-KR" sz="2000" baseline="30000" dirty="0">
                    <a:solidFill>
                      <a:srgbClr val="0000FF"/>
                    </a:solidFill>
                    <a:latin typeface="+mn-lt"/>
                  </a:rPr>
                  <a:t>20</a:t>
                </a:r>
                <a:r>
                  <a:rPr lang="en-US" altLang="ko-KR" sz="2000" dirty="0">
                    <a:solidFill>
                      <a:srgbClr val="0000FF"/>
                    </a:solidFill>
                    <a:latin typeface="+mn-lt"/>
                  </a:rPr>
                  <a:t>Ne and </a:t>
                </a:r>
                <a:r>
                  <a:rPr lang="en-US" altLang="ko-KR" sz="2000" baseline="30000" dirty="0">
                    <a:solidFill>
                      <a:srgbClr val="0000FF"/>
                    </a:solidFill>
                    <a:latin typeface="+mn-lt"/>
                  </a:rPr>
                  <a:t>32</a:t>
                </a:r>
                <a:r>
                  <a:rPr lang="en-US" altLang="ko-KR" sz="2000" dirty="0">
                    <a:solidFill>
                      <a:srgbClr val="0000FF"/>
                    </a:solidFill>
                    <a:latin typeface="+mn-lt"/>
                  </a:rPr>
                  <a:t>S show a typical attractive </a:t>
                </a:r>
                <a:r>
                  <a:rPr lang="en-US" altLang="ko-KR" sz="2000" b="1" dirty="0">
                    <a:solidFill>
                      <a:srgbClr val="0000FF"/>
                    </a:solidFill>
                    <a:latin typeface="+mn-lt"/>
                  </a:rPr>
                  <a:t>TF</a:t>
                </a:r>
                <a:r>
                  <a:rPr lang="en-US" altLang="ko-KR" sz="2000" dirty="0">
                    <a:solidFill>
                      <a:srgbClr val="0000FF"/>
                    </a:solidFill>
                    <a:latin typeface="+mn-lt"/>
                  </a:rPr>
                  <a:t> effect,</a:t>
                </a:r>
                <a:r>
                  <a:rPr lang="en-US" altLang="ko-KR" sz="2000" dirty="0">
                    <a:latin typeface="+mn-lt"/>
                  </a:rPr>
                  <a:t> by which the pairing gap as well as</a:t>
                </a:r>
              </a:p>
              <a:p>
                <a:pPr marL="0" indent="0">
                  <a:buNone/>
                </a:pPr>
                <a:r>
                  <a:rPr lang="en-US" altLang="ko-KR" sz="2000" dirty="0">
                    <a:latin typeface="+mn-lt"/>
                  </a:rPr>
                  <a:t>    the # of the </a:t>
                </a:r>
                <a:r>
                  <a:rPr lang="en-US" altLang="ko-KR" sz="2000" i="1" dirty="0">
                    <a:latin typeface="+mn-lt"/>
                  </a:rPr>
                  <a:t>np</a:t>
                </a:r>
                <a:r>
                  <a:rPr lang="en-US" altLang="ko-KR" sz="2000" dirty="0">
                    <a:latin typeface="+mn-lt"/>
                  </a:rPr>
                  <a:t> pair are increased around </a:t>
                </a:r>
                <a14:m>
                  <m:oMath xmlns:m="http://schemas.openxmlformats.org/officeDocument/2006/math">
                    <m:r>
                      <a:rPr lang="ko-KR" altLang="en-US" sz="1800" i="1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altLang="ko-KR" sz="1800" i="1" baseline="-2500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ko-KR" sz="1800" i="1">
                        <a:latin typeface="Cambria Math" panose="02040503050406030204" pitchFamily="18" charset="0"/>
                      </a:rPr>
                      <m:t>~0.5 </m:t>
                    </m:r>
                  </m:oMath>
                </a14:m>
                <a:r>
                  <a:rPr lang="en-US" altLang="ko-KR" sz="2000" dirty="0">
                    <a:latin typeface="+mn-lt"/>
                  </a:rPr>
                  <a:t>region.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altLang="ko-KR" sz="2000" dirty="0">
                    <a:latin typeface="+mn-lt"/>
                  </a:rPr>
                  <a:t>5. The TF effect may increase with the </a:t>
                </a:r>
                <a:r>
                  <a:rPr lang="en-US" altLang="ko-KR" sz="2000" b="1" dirty="0">
                    <a:latin typeface="+mn-lt"/>
                  </a:rPr>
                  <a:t>prolate deformation</a:t>
                </a:r>
                <a:r>
                  <a:rPr lang="en-US" altLang="ko-KR" sz="2000" dirty="0">
                    <a:latin typeface="+mn-lt"/>
                  </a:rPr>
                  <a:t>.</a:t>
                </a:r>
              </a:p>
            </p:txBody>
          </p:sp>
        </mc:Choice>
        <mc:Fallback>
          <p:sp>
            <p:nvSpPr>
              <p:cNvPr id="6" name="직사각형 5">
                <a:extLst>
                  <a:ext uri="{FF2B5EF4-FFF2-40B4-BE49-F238E27FC236}">
                    <a16:creationId xmlns:a16="http://schemas.microsoft.com/office/drawing/2014/main" id="{FA4B193F-4334-4187-AA8E-AB0DE8BCDC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02570" y="1134874"/>
                <a:ext cx="9263944" cy="3553280"/>
              </a:xfrm>
              <a:prstGeom prst="rect">
                <a:avLst/>
              </a:prstGeom>
              <a:blipFill>
                <a:blip r:embed="rId3"/>
                <a:stretch>
                  <a:fillRect l="-658" t="-858" b="-205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16155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E9E3B6-9DB8-4223-9CD4-0A7C1145572F}"/>
              </a:ext>
            </a:extLst>
          </p:cNvPr>
          <p:cNvSpPr txBox="1"/>
          <p:nvPr/>
        </p:nvSpPr>
        <p:spPr>
          <a:xfrm>
            <a:off x="1352550" y="2828835"/>
            <a:ext cx="7200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/>
              <a:t> </a:t>
            </a:r>
            <a:r>
              <a:rPr lang="en-US" altLang="ko-KR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effect of tensor force</a:t>
            </a:r>
          </a:p>
          <a:p>
            <a:pPr algn="ctr"/>
            <a:r>
              <a:rPr lang="en-US" altLang="ko-KR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Gamow-Teller Transition </a:t>
            </a:r>
            <a:endParaRPr lang="ko-KR" altLang="en-US" sz="36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849413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07962A43-BB2F-4C8E-B795-AA26AF774F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5387" y="542925"/>
            <a:ext cx="7515225" cy="5772150"/>
          </a:xfrm>
          <a:prstGeom prst="rect">
            <a:avLst/>
          </a:prstGeom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14C43419-89E4-42EA-87C1-882FE2E506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01104" y="6519446"/>
            <a:ext cx="204769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r>
              <a:rPr lang="en-US" altLang="ko-KR" sz="1600" dirty="0">
                <a:latin typeface="Calibri" panose="020F0502020204030204" pitchFamily="34" charset="0"/>
              </a:rPr>
              <a:t>From M. </a:t>
            </a:r>
            <a:r>
              <a:rPr lang="en-US" altLang="ko-KR" sz="1600" dirty="0" err="1">
                <a:latin typeface="Calibri" panose="020F0502020204030204" pitchFamily="34" charset="0"/>
              </a:rPr>
              <a:t>Sasano’s</a:t>
            </a:r>
            <a:r>
              <a:rPr lang="en-US" altLang="ko-KR" sz="1600" dirty="0">
                <a:latin typeface="Calibri" panose="020F0502020204030204" pitchFamily="34" charset="0"/>
              </a:rPr>
              <a:t> talk</a:t>
            </a:r>
            <a:endParaRPr lang="en-US" altLang="ko-KR" sz="16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43108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E9E3B6-9DB8-4223-9CD4-0A7C1145572F}"/>
              </a:ext>
            </a:extLst>
          </p:cNvPr>
          <p:cNvSpPr txBox="1"/>
          <p:nvPr/>
        </p:nvSpPr>
        <p:spPr>
          <a:xfrm>
            <a:off x="1249034" y="2483779"/>
            <a:ext cx="7200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/>
              <a:t> </a:t>
            </a:r>
            <a:r>
              <a:rPr lang="en-US" altLang="ko-KR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effect of tensor force in the ground state of nuclei</a:t>
            </a:r>
            <a:endParaRPr lang="ko-KR" altLang="en-US" sz="36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831334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C738B6D4-387F-40CB-AE15-E0C973F7AC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280" y="1140254"/>
            <a:ext cx="2886075" cy="2905125"/>
          </a:xfrm>
          <a:prstGeom prst="rect">
            <a:avLst/>
          </a:prstGeom>
        </p:spPr>
      </p:pic>
      <p:sp>
        <p:nvSpPr>
          <p:cNvPr id="5" name="Text Box 13">
            <a:extLst>
              <a:ext uri="{FF2B5EF4-FFF2-40B4-BE49-F238E27FC236}">
                <a16:creationId xmlns:a16="http://schemas.microsoft.com/office/drawing/2014/main" id="{D0A0D441-8D5A-4CF6-9388-478A194C01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253" y="71498"/>
            <a:ext cx="4358604" cy="4308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>
            <a:spAutoFit/>
          </a:bodyPr>
          <a:lstStyle>
            <a:lvl1pPr marL="342900" indent="-342900"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en-US" altLang="ko-KR" sz="2200" b="1" dirty="0">
                <a:solidFill>
                  <a:schemeClr val="bg1"/>
                </a:solidFill>
                <a:uFill>
                  <a:solidFill>
                    <a:srgbClr val="3333FF"/>
                  </a:solidFill>
                </a:uFill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Charge-exchange(CE) reaction </a:t>
            </a:r>
            <a:endParaRPr lang="en-US" altLang="ko-KR" sz="2200" dirty="0">
              <a:solidFill>
                <a:schemeClr val="bg1"/>
              </a:solidFill>
              <a:latin typeface="Arial Rounded MT Bold" panose="020F0704030504030204" pitchFamily="34" charset="0"/>
              <a:ea typeface="굴림" panose="020B0600000101010101" pitchFamily="50" charset="-127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46EE9453-69D9-4DC0-9E5B-EA5D427B90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8280" y="632429"/>
            <a:ext cx="9269439" cy="38241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1" latinLnBrk="1" hangingPunct="1">
              <a:buFont typeface="Arial" panose="020B0604020202020204" pitchFamily="34" charset="0"/>
              <a:buChar char="•"/>
              <a:defRPr/>
            </a:pPr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CE</a:t>
            </a:r>
            <a:r>
              <a:rPr lang="en-US" altLang="ko-KR" dirty="0">
                <a:latin typeface="Calibri" panose="020F0502020204030204" pitchFamily="34" charset="0"/>
                <a:cs typeface="Calibri" panose="020F0502020204030204" pitchFamily="34" charset="0"/>
              </a:rPr>
              <a:t> reaction is very useful to study for the spin-isospin response of nuclei.</a:t>
            </a:r>
            <a:endParaRPr lang="en-US" altLang="ko-KR" dirty="0">
              <a:latin typeface="Calibri" panose="020F0502020204030204" pitchFamily="34" charset="0"/>
              <a:ea typeface="Arial Unicode MS" pitchFamily="50" charset="-127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직사각형 6">
                <a:extLst>
                  <a:ext uri="{FF2B5EF4-FFF2-40B4-BE49-F238E27FC236}">
                    <a16:creationId xmlns:a16="http://schemas.microsoft.com/office/drawing/2014/main" id="{E7D282B4-75E6-4D50-97F5-C6F7D7978B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77233" y="1564506"/>
                <a:ext cx="5900468" cy="212288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1" latinLnBrk="1" hangingPunct="1">
                  <a:defRPr/>
                </a:pPr>
                <a:r>
                  <a:rPr lang="en-US" altLang="ko-KR" b="1" u="sng" dirty="0">
                    <a:solidFill>
                      <a:srgbClr val="0000FF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Gamow-Teller(GT) transition </a:t>
                </a:r>
              </a:p>
              <a:p>
                <a:pPr marL="342900" indent="-342900" eaLnBrk="1" latinLnBrk="1" hangingPunct="1">
                  <a:buFont typeface="Arial" panose="020B0604020202020204" pitchFamily="34" charset="0"/>
                  <a:buChar char="•"/>
                  <a:defRPr/>
                </a:pPr>
                <a:r>
                  <a:rPr lang="en-US" altLang="ko-KR" dirty="0">
                    <a:latin typeface="Calibri" panose="020F0502020204030204" pitchFamily="34" charset="0"/>
                    <a:cs typeface="Calibri" panose="020F0502020204030204" pitchFamily="34" charset="0"/>
                  </a:rPr>
                  <a:t>Main transition in nucleosynthesis.</a:t>
                </a:r>
              </a:p>
              <a:p>
                <a:pPr marL="342900" indent="-342900" eaLnBrk="1" latinLnBrk="1" hangingPunct="1">
                  <a:buFont typeface="Arial" panose="020B0604020202020204" pitchFamily="34" charset="0"/>
                  <a:buChar char="•"/>
                  <a:defRPr/>
                </a:pPr>
                <a:r>
                  <a:rPr lang="en-US" altLang="ko-KR" dirty="0">
                    <a:latin typeface="Calibri" panose="020F0502020204030204" pitchFamily="34" charset="0"/>
                    <a:cs typeface="Calibri" panose="020F0502020204030204" pitchFamily="34" charset="0"/>
                  </a:rPr>
                  <a:t>B(GT) is related to the half-life of an allowed </a:t>
                </a:r>
                <a14:m>
                  <m:oMath xmlns:m="http://schemas.openxmlformats.org/officeDocument/2006/math">
                    <m:r>
                      <a:rPr lang="ko-KR" altLang="en-US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𝛽</m:t>
                    </m:r>
                  </m:oMath>
                </a14:m>
                <a:r>
                  <a:rPr lang="en-US" altLang="ko-KR" dirty="0">
                    <a:latin typeface="Calibri" panose="020F0502020204030204" pitchFamily="34" charset="0"/>
                    <a:cs typeface="Calibri" panose="020F0502020204030204" pitchFamily="34" charset="0"/>
                  </a:rPr>
                  <a:t>-decay.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  <a:defRPr/>
                </a:pPr>
                <a:r>
                  <a:rPr lang="en-US" altLang="ko-KR" dirty="0">
                    <a:latin typeface="Calibri" panose="020F0502020204030204" pitchFamily="34" charset="0"/>
                    <a:cs typeface="Calibri" panose="020F0502020204030204" pitchFamily="34" charset="0"/>
                  </a:rPr>
                  <a:t>Model independent.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  <a:defRPr/>
                </a:pPr>
                <a:r>
                  <a:rPr lang="en-US" altLang="ko-KR" dirty="0">
                    <a:latin typeface="Calibri" panose="020F0502020204030204" pitchFamily="34" charset="0"/>
                    <a:cs typeface="Calibri" panose="020F0502020204030204" pitchFamily="34" charset="0"/>
                  </a:rPr>
                  <a:t>For testing a new theoretical models of nuclei and nuclear force.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  <a:defRPr/>
                </a:pPr>
                <a:r>
                  <a:rPr lang="en-US" altLang="ko-KR" dirty="0">
                    <a:latin typeface="Calibri" panose="020F0502020204030204" pitchFamily="34" charset="0"/>
                    <a:cs typeface="Calibri" panose="020F0502020204030204" pitchFamily="34" charset="0"/>
                  </a:rPr>
                  <a:t>NME(nuclear matrix elements) in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0</m:t>
                    </m:r>
                    <m:r>
                      <a:rPr lang="ko-KR" altLang="en-US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𝜈𝛽𝛽</m:t>
                    </m:r>
                  </m:oMath>
                </a14:m>
                <a:r>
                  <a:rPr lang="en-US" altLang="ko-KR" dirty="0">
                    <a:latin typeface="Calibri" panose="020F0502020204030204" pitchFamily="34" charset="0"/>
                    <a:cs typeface="Calibri" panose="020F0502020204030204" pitchFamily="34" charset="0"/>
                  </a:rPr>
                  <a:t>-decay.</a:t>
                </a:r>
                <a:endParaRPr lang="en-US" altLang="ko-KR" dirty="0">
                  <a:latin typeface="Calibri" panose="020F0502020204030204" pitchFamily="34" charset="0"/>
                  <a:ea typeface="Arial Unicode MS" pitchFamily="50" charset="-127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직사각형 6">
                <a:extLst>
                  <a:ext uri="{FF2B5EF4-FFF2-40B4-BE49-F238E27FC236}">
                    <a16:creationId xmlns:a16="http://schemas.microsoft.com/office/drawing/2014/main" id="{E7D282B4-75E6-4D50-97F5-C6F7D7978B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77233" y="1564506"/>
                <a:ext cx="5900468" cy="2122889"/>
              </a:xfrm>
              <a:prstGeom prst="rect">
                <a:avLst/>
              </a:prstGeom>
              <a:blipFill>
                <a:blip r:embed="rId6"/>
                <a:stretch>
                  <a:fillRect l="-930" t="-1437" b="-373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그림 7">
            <a:extLst>
              <a:ext uri="{FF2B5EF4-FFF2-40B4-BE49-F238E27FC236}">
                <a16:creationId xmlns:a16="http://schemas.microsoft.com/office/drawing/2014/main" id="{D975D465-A6B3-4EB0-BC2B-676CC1F9F7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11759" y="4507681"/>
            <a:ext cx="2933700" cy="1571625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3804B503-7E56-4F84-9F32-B872483EB6E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92404" y="3944737"/>
            <a:ext cx="2568255" cy="2368856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407CC202-E7E6-4046-A355-0450C213CFC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602" y="4170792"/>
            <a:ext cx="3479565" cy="24641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89400D52-2E2C-4307-B2B9-592B9588406F}"/>
              </a:ext>
            </a:extLst>
          </p:cNvPr>
          <p:cNvSpPr/>
          <p:nvPr/>
        </p:nvSpPr>
        <p:spPr>
          <a:xfrm>
            <a:off x="777019" y="6517180"/>
            <a:ext cx="2934740" cy="382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굴림" charset="-127"/>
                <a:cs typeface="Calibri" panose="020F0502020204030204" pitchFamily="34" charset="0"/>
              </a:rPr>
              <a:t> </a:t>
            </a:r>
            <a:r>
              <a:rPr lang="en-US" altLang="ko-KR" sz="1600" dirty="0">
                <a:latin typeface="Calibri" panose="020F0502020204030204" pitchFamily="34" charset="0"/>
                <a:ea typeface="굴림" charset="-127"/>
                <a:cs typeface="Calibri" panose="020F0502020204030204" pitchFamily="34" charset="0"/>
              </a:rPr>
              <a:t>CHEOUN,HA,..PRC 82(2010)</a:t>
            </a:r>
            <a:endParaRPr lang="en-US" altLang="ko-KR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36024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3A977210-ABFB-404C-BFC3-35392B9380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597" y="628177"/>
            <a:ext cx="8732806" cy="6046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7601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0258D2F7-5F70-49A8-99D8-A974D222F4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387" y="1228638"/>
            <a:ext cx="6753225" cy="5105400"/>
          </a:xfrm>
          <a:prstGeom prst="rect">
            <a:avLst/>
          </a:prstGeom>
        </p:spPr>
      </p:pic>
      <p:sp>
        <p:nvSpPr>
          <p:cNvPr id="4" name="말풍선: 사각형 3">
            <a:extLst>
              <a:ext uri="{FF2B5EF4-FFF2-40B4-BE49-F238E27FC236}">
                <a16:creationId xmlns:a16="http://schemas.microsoft.com/office/drawing/2014/main" id="{9BC0CE44-0930-4AC5-924A-83E43911488E}"/>
              </a:ext>
            </a:extLst>
          </p:cNvPr>
          <p:cNvSpPr/>
          <p:nvPr/>
        </p:nvSpPr>
        <p:spPr>
          <a:xfrm>
            <a:off x="3355597" y="3316797"/>
            <a:ext cx="4035104" cy="929082"/>
          </a:xfrm>
          <a:prstGeom prst="wedgeRectCallout">
            <a:avLst>
              <a:gd name="adj1" fmla="val -44350"/>
              <a:gd name="adj2" fmla="val -20193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altLang="ko-KR" dirty="0" err="1">
                <a:solidFill>
                  <a:srgbClr val="FFFF00"/>
                </a:solidFill>
              </a:rPr>
              <a:t>LeSGT</a:t>
            </a:r>
            <a:r>
              <a:rPr lang="en-US" altLang="ko-KR" dirty="0">
                <a:solidFill>
                  <a:srgbClr val="FFFF00"/>
                </a:solidFill>
              </a:rPr>
              <a:t> : 80% of the total B(GT) strength is concentrated in the excitation of the 0.611MeV state.</a:t>
            </a:r>
            <a:endParaRPr lang="ko-KR" altLang="en-US" dirty="0">
              <a:solidFill>
                <a:srgbClr val="FFFF00"/>
              </a:solidFill>
            </a:endParaRPr>
          </a:p>
        </p:txBody>
      </p:sp>
      <p:sp>
        <p:nvSpPr>
          <p:cNvPr id="5" name="직사각형 7">
            <a:extLst>
              <a:ext uri="{FF2B5EF4-FFF2-40B4-BE49-F238E27FC236}">
                <a16:creationId xmlns:a16="http://schemas.microsoft.com/office/drawing/2014/main" id="{A754B176-FE67-4BAC-8656-380B5C435B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153" y="569129"/>
            <a:ext cx="762016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v"/>
              <a:defRPr/>
            </a:pPr>
            <a:r>
              <a:rPr lang="en-US" altLang="ko-KR" sz="2400" b="1" u="sng" dirty="0">
                <a:solidFill>
                  <a:srgbClr val="0000FF"/>
                </a:solidFill>
                <a:latin typeface="Calibri" panose="020F0502020204030204" pitchFamily="34" charset="0"/>
                <a:ea typeface="Arial Unicode MS" pitchFamily="50" charset="-127"/>
                <a:cs typeface="Calibri" panose="020F0502020204030204" pitchFamily="34" charset="0"/>
              </a:rPr>
              <a:t>Low-energy super GT state(</a:t>
            </a:r>
            <a:r>
              <a:rPr lang="en-US" altLang="ko-KR" sz="2400" b="1" u="sng" dirty="0" err="1">
                <a:solidFill>
                  <a:srgbClr val="0000FF"/>
                </a:solidFill>
                <a:latin typeface="Calibri" panose="020F0502020204030204" pitchFamily="34" charset="0"/>
                <a:ea typeface="Arial Unicode MS" pitchFamily="50" charset="-127"/>
                <a:cs typeface="Calibri" panose="020F0502020204030204" pitchFamily="34" charset="0"/>
              </a:rPr>
              <a:t>LeSGT</a:t>
            </a:r>
            <a:r>
              <a:rPr lang="en-US" altLang="ko-KR" sz="2400" b="1" u="sng" dirty="0">
                <a:solidFill>
                  <a:srgbClr val="0000FF"/>
                </a:solidFill>
                <a:latin typeface="Calibri" panose="020F0502020204030204" pitchFamily="34" charset="0"/>
                <a:ea typeface="Arial Unicode MS" pitchFamily="50" charset="-127"/>
                <a:cs typeface="Calibri" panose="020F0502020204030204" pitchFamily="34" charset="0"/>
              </a:rPr>
              <a:t>) in N=Z+2 nuclei</a:t>
            </a:r>
            <a:r>
              <a:rPr lang="en-US" altLang="ko-KR" sz="2400" b="1" u="sng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2400" u="sng" dirty="0">
                <a:solidFill>
                  <a:srgbClr val="0000FF"/>
                </a:solidFill>
                <a:latin typeface="Calibri" panose="020F0502020204030204" pitchFamily="34" charset="0"/>
                <a:ea typeface="굴림" charset="-127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6" name="직사각형 3">
            <a:extLst>
              <a:ext uri="{FF2B5EF4-FFF2-40B4-BE49-F238E27FC236}">
                <a16:creationId xmlns:a16="http://schemas.microsoft.com/office/drawing/2014/main" id="{C799EB5E-04A5-4057-B026-603A9B9F96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31134" y="6531882"/>
            <a:ext cx="204769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r>
              <a:rPr lang="en-US" altLang="ko-KR" sz="1600" dirty="0">
                <a:latin typeface="Calibri" panose="020F0502020204030204" pitchFamily="34" charset="0"/>
              </a:rPr>
              <a:t>From Y. Fujita’s talk</a:t>
            </a:r>
            <a:endParaRPr lang="en-US" altLang="ko-KR" sz="16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576138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67354D90-393C-4014-8D13-DB4E8B67D0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4043" y="700508"/>
            <a:ext cx="6937913" cy="5296242"/>
          </a:xfrm>
          <a:prstGeom prst="rect">
            <a:avLst/>
          </a:prstGeom>
        </p:spPr>
      </p:pic>
      <p:sp>
        <p:nvSpPr>
          <p:cNvPr id="7" name="Text Box 13">
            <a:extLst>
              <a:ext uri="{FF2B5EF4-FFF2-40B4-BE49-F238E27FC236}">
                <a16:creationId xmlns:a16="http://schemas.microsoft.com/office/drawing/2014/main" id="{B18FC859-F630-4D41-A205-2FD5B4C1E4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2685" y="5942048"/>
            <a:ext cx="6469475" cy="430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 marL="342900" indent="-342900"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en-US" altLang="ko-KR" sz="2200" b="1" i="1" dirty="0">
                <a:solidFill>
                  <a:srgbClr val="FF0000"/>
                </a:solidFill>
                <a:uFill>
                  <a:solidFill>
                    <a:srgbClr val="3333FF"/>
                  </a:solidFill>
                </a:uFill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IS (T=0) pairing can play important roles ! </a:t>
            </a:r>
            <a:endParaRPr lang="en-US" altLang="ko-KR" sz="2200" b="1" i="1" dirty="0">
              <a:solidFill>
                <a:srgbClr val="FF0000"/>
              </a:solidFill>
              <a:latin typeface="Arial Rounded MT Bold" panose="020F0704030504030204" pitchFamily="34" charset="0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600465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6015F030-618F-4E10-A1AF-8791771041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72" y="192859"/>
            <a:ext cx="4555733" cy="4403341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ACE3F604-270B-4AE1-AC8B-EDA125EE2F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55" y="4666644"/>
            <a:ext cx="4922439" cy="1036592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2720E35C-9B47-4204-BB8C-49C92CED40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4665" y="4769582"/>
            <a:ext cx="4612800" cy="1415479"/>
          </a:xfrm>
          <a:prstGeom prst="rect">
            <a:avLst/>
          </a:prstGeom>
        </p:spPr>
      </p:pic>
      <p:sp>
        <p:nvSpPr>
          <p:cNvPr id="6" name="말풍선: 사각형 5">
            <a:extLst>
              <a:ext uri="{FF2B5EF4-FFF2-40B4-BE49-F238E27FC236}">
                <a16:creationId xmlns:a16="http://schemas.microsoft.com/office/drawing/2014/main" id="{21D977B0-763F-4584-ABC9-52CE159C85C1}"/>
              </a:ext>
            </a:extLst>
          </p:cNvPr>
          <p:cNvSpPr/>
          <p:nvPr/>
        </p:nvSpPr>
        <p:spPr>
          <a:xfrm>
            <a:off x="1921557" y="410966"/>
            <a:ext cx="1414732" cy="338554"/>
          </a:xfrm>
          <a:prstGeom prst="wedgeRectCallout">
            <a:avLst>
              <a:gd name="adj1" fmla="val -74608"/>
              <a:gd name="adj2" fmla="val 65048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4.6% of GT-SR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3" name="말풍선: 사각형 12">
            <a:extLst>
              <a:ext uri="{FF2B5EF4-FFF2-40B4-BE49-F238E27FC236}">
                <a16:creationId xmlns:a16="http://schemas.microsoft.com/office/drawing/2014/main" id="{730FEDBE-4473-4C35-A33E-7062EBFABF44}"/>
              </a:ext>
            </a:extLst>
          </p:cNvPr>
          <p:cNvSpPr/>
          <p:nvPr/>
        </p:nvSpPr>
        <p:spPr>
          <a:xfrm>
            <a:off x="1397665" y="2020995"/>
            <a:ext cx="1414732" cy="338554"/>
          </a:xfrm>
          <a:prstGeom prst="wedgeRectCallout">
            <a:avLst>
              <a:gd name="adj1" fmla="val -71560"/>
              <a:gd name="adj2" fmla="val 65048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36% of GT-SR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93220BD7-53E1-488F-A82D-4F29B364D7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9689" y="1008981"/>
            <a:ext cx="5317287" cy="3152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1815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02A468A-4F63-4020-8D45-F78E2F7894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2492" y="785419"/>
            <a:ext cx="6996244" cy="5287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4132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D6798D82-5535-4638-8ED6-0C79DC1748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525" y="769952"/>
            <a:ext cx="6838950" cy="5200650"/>
          </a:xfrm>
          <a:prstGeom prst="rect">
            <a:avLst/>
          </a:prstGeom>
        </p:spPr>
      </p:pic>
      <p:sp>
        <p:nvSpPr>
          <p:cNvPr id="4" name="직사각형 7">
            <a:extLst>
              <a:ext uri="{FF2B5EF4-FFF2-40B4-BE49-F238E27FC236}">
                <a16:creationId xmlns:a16="http://schemas.microsoft.com/office/drawing/2014/main" id="{9947BCAB-E1F0-4E5B-B464-CE26495809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881" y="167780"/>
            <a:ext cx="6741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v"/>
              <a:defRPr/>
            </a:pPr>
            <a:r>
              <a:rPr lang="en-US" altLang="ko-KR" sz="2400" b="1" u="sng" dirty="0">
                <a:solidFill>
                  <a:srgbClr val="0000FF"/>
                </a:solidFill>
                <a:latin typeface="Calibri" panose="020F0502020204030204" pitchFamily="34" charset="0"/>
                <a:ea typeface="Arial Unicode MS" pitchFamily="50" charset="-127"/>
                <a:cs typeface="Calibri" panose="020F0502020204030204" pitchFamily="34" charset="0"/>
              </a:rPr>
              <a:t>Low-energy super GT state(</a:t>
            </a:r>
            <a:r>
              <a:rPr lang="en-US" altLang="ko-KR" sz="2400" b="1" u="sng" dirty="0" err="1">
                <a:solidFill>
                  <a:srgbClr val="0000FF"/>
                </a:solidFill>
                <a:latin typeface="Calibri" panose="020F0502020204030204" pitchFamily="34" charset="0"/>
                <a:ea typeface="Arial Unicode MS" pitchFamily="50" charset="-127"/>
                <a:cs typeface="Calibri" panose="020F0502020204030204" pitchFamily="34" charset="0"/>
              </a:rPr>
              <a:t>LeSGT</a:t>
            </a:r>
            <a:r>
              <a:rPr lang="en-US" altLang="ko-KR" sz="2400" b="1" u="sng" dirty="0">
                <a:solidFill>
                  <a:srgbClr val="0000FF"/>
                </a:solidFill>
                <a:latin typeface="Calibri" panose="020F0502020204030204" pitchFamily="34" charset="0"/>
                <a:ea typeface="Arial Unicode MS" pitchFamily="50" charset="-127"/>
                <a:cs typeface="Calibri" panose="020F0502020204030204" pitchFamily="34" charset="0"/>
              </a:rPr>
              <a:t>)</a:t>
            </a:r>
            <a:r>
              <a:rPr lang="en-US" altLang="ko-KR" sz="2400" b="1" u="sng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2400" u="sng" dirty="0">
                <a:solidFill>
                  <a:srgbClr val="0000FF"/>
                </a:solidFill>
                <a:latin typeface="Calibri" panose="020F0502020204030204" pitchFamily="34" charset="0"/>
                <a:ea typeface="굴림" charset="-127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436990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7">
            <a:extLst>
              <a:ext uri="{FF2B5EF4-FFF2-40B4-BE49-F238E27FC236}">
                <a16:creationId xmlns:a16="http://schemas.microsoft.com/office/drawing/2014/main" id="{CCDC5CA9-BCE9-498E-95D1-A694BAB1D8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881" y="4405"/>
            <a:ext cx="35032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v"/>
              <a:defRPr/>
            </a:pPr>
            <a:r>
              <a:rPr lang="en-US" altLang="ko-KR" sz="2400" b="1" u="sng" dirty="0">
                <a:solidFill>
                  <a:srgbClr val="0000FF"/>
                </a:solidFill>
                <a:latin typeface="Calibri" panose="020F0502020204030204" pitchFamily="34" charset="0"/>
                <a:ea typeface="Arial Unicode MS" pitchFamily="50" charset="-127"/>
                <a:cs typeface="Calibri" panose="020F0502020204030204" pitchFamily="34" charset="0"/>
              </a:rPr>
              <a:t>Role of TF in GT states</a:t>
            </a:r>
            <a:r>
              <a:rPr lang="en-US" altLang="ko-KR" sz="2400" b="1" u="sng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2400" u="sng" dirty="0">
                <a:solidFill>
                  <a:srgbClr val="0000FF"/>
                </a:solidFill>
                <a:latin typeface="Calibri" panose="020F0502020204030204" pitchFamily="34" charset="0"/>
                <a:ea typeface="굴림" charset="-127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7C198208-EEC0-4D7B-9293-74D2FC15E46A}"/>
              </a:ext>
            </a:extLst>
          </p:cNvPr>
          <p:cNvSpPr/>
          <p:nvPr/>
        </p:nvSpPr>
        <p:spPr>
          <a:xfrm>
            <a:off x="5097009" y="2400134"/>
            <a:ext cx="44103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ko-KR" sz="2400" b="1" u="sng" dirty="0">
                <a:latin typeface="Calibri" panose="020F0502020204030204" pitchFamily="34" charset="0"/>
                <a:cs typeface="Calibri" panose="020F0502020204030204" pitchFamily="34" charset="0"/>
              </a:rPr>
              <a:t>Tensor force &amp; Deformation ?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041A38EB-F9ED-4AB8-9367-CF0BE33096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591" y="511746"/>
            <a:ext cx="3880251" cy="6256264"/>
          </a:xfrm>
          <a:prstGeom prst="rect">
            <a:avLst/>
          </a:prstGeom>
        </p:spPr>
      </p:pic>
      <p:cxnSp>
        <p:nvCxnSpPr>
          <p:cNvPr id="33" name="직선 화살표 연결선 32">
            <a:extLst>
              <a:ext uri="{FF2B5EF4-FFF2-40B4-BE49-F238E27FC236}">
                <a16:creationId xmlns:a16="http://schemas.microsoft.com/office/drawing/2014/main" id="{1039841E-3255-482D-BFF1-4C7B5085F941}"/>
              </a:ext>
            </a:extLst>
          </p:cNvPr>
          <p:cNvCxnSpPr>
            <a:cxnSpLocks/>
          </p:cNvCxnSpPr>
          <p:nvPr/>
        </p:nvCxnSpPr>
        <p:spPr>
          <a:xfrm>
            <a:off x="2035838" y="3648974"/>
            <a:ext cx="457201" cy="0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직선 화살표 연결선 33">
            <a:extLst>
              <a:ext uri="{FF2B5EF4-FFF2-40B4-BE49-F238E27FC236}">
                <a16:creationId xmlns:a16="http://schemas.microsoft.com/office/drawing/2014/main" id="{7BD7FA24-4ABD-44B2-93EB-78C25D6C637A}"/>
              </a:ext>
            </a:extLst>
          </p:cNvPr>
          <p:cNvCxnSpPr>
            <a:cxnSpLocks/>
          </p:cNvCxnSpPr>
          <p:nvPr/>
        </p:nvCxnSpPr>
        <p:spPr>
          <a:xfrm>
            <a:off x="2170987" y="5904528"/>
            <a:ext cx="20991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F01F3A45-211B-4A3B-8686-2680E2BDA1BC}"/>
                  </a:ext>
                </a:extLst>
              </p:cNvPr>
              <p:cNvSpPr txBox="1"/>
              <p:nvPr/>
            </p:nvSpPr>
            <p:spPr>
              <a:xfrm>
                <a:off x="3493646" y="4133925"/>
                <a:ext cx="569396" cy="3307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√</m:t>
                      </m:r>
                    </m:oMath>
                  </m:oMathPara>
                </a14:m>
                <a:endParaRPr lang="ko-KR" alt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F01F3A45-211B-4A3B-8686-2680E2BDA1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3646" y="4133925"/>
                <a:ext cx="569396" cy="330796"/>
              </a:xfrm>
              <a:prstGeom prst="rect">
                <a:avLst/>
              </a:prstGeom>
              <a:blipFill>
                <a:blip r:embed="rId3"/>
                <a:stretch>
                  <a:fillRect t="-12963" b="-2222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그림 4">
            <a:extLst>
              <a:ext uri="{FF2B5EF4-FFF2-40B4-BE49-F238E27FC236}">
                <a16:creationId xmlns:a16="http://schemas.microsoft.com/office/drawing/2014/main" id="{83862BD0-579D-4841-AAF1-B81B027EA9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9942" y="2916869"/>
            <a:ext cx="4967467" cy="3941131"/>
          </a:xfrm>
          <a:prstGeom prst="rect">
            <a:avLst/>
          </a:prstGeom>
        </p:spPr>
      </p:pic>
      <p:cxnSp>
        <p:nvCxnSpPr>
          <p:cNvPr id="10" name="직선 화살표 연결선 9">
            <a:extLst>
              <a:ext uri="{FF2B5EF4-FFF2-40B4-BE49-F238E27FC236}">
                <a16:creationId xmlns:a16="http://schemas.microsoft.com/office/drawing/2014/main" id="{CD08B846-FE19-4FF4-BA3A-BD6369214AD1}"/>
              </a:ext>
            </a:extLst>
          </p:cNvPr>
          <p:cNvCxnSpPr>
            <a:cxnSpLocks/>
          </p:cNvCxnSpPr>
          <p:nvPr/>
        </p:nvCxnSpPr>
        <p:spPr>
          <a:xfrm>
            <a:off x="7098096" y="5068728"/>
            <a:ext cx="1193317" cy="0"/>
          </a:xfrm>
          <a:prstGeom prst="straightConnector1">
            <a:avLst/>
          </a:prstGeom>
          <a:ln w="19050">
            <a:solidFill>
              <a:schemeClr val="accent1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화살표 연결선 11">
            <a:extLst>
              <a:ext uri="{FF2B5EF4-FFF2-40B4-BE49-F238E27FC236}">
                <a16:creationId xmlns:a16="http://schemas.microsoft.com/office/drawing/2014/main" id="{4619AE3A-0E46-4C0B-AC43-44BA0AC33473}"/>
              </a:ext>
            </a:extLst>
          </p:cNvPr>
          <p:cNvCxnSpPr>
            <a:cxnSpLocks/>
          </p:cNvCxnSpPr>
          <p:nvPr/>
        </p:nvCxnSpPr>
        <p:spPr>
          <a:xfrm>
            <a:off x="7653982" y="5456142"/>
            <a:ext cx="457201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표 8">
                <a:extLst>
                  <a:ext uri="{FF2B5EF4-FFF2-40B4-BE49-F238E27FC236}">
                    <a16:creationId xmlns:a16="http://schemas.microsoft.com/office/drawing/2014/main" id="{13FEE1F1-2544-45B1-A2DA-F900634EBCF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25840484"/>
                  </p:ext>
                </p:extLst>
              </p:nvPr>
            </p:nvGraphicFramePr>
            <p:xfrm>
              <a:off x="5097009" y="1195583"/>
              <a:ext cx="4002174" cy="106687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68255">
                      <a:extLst>
                        <a:ext uri="{9D8B030D-6E8A-4147-A177-3AD203B41FA5}">
                          <a16:colId xmlns:a16="http://schemas.microsoft.com/office/drawing/2014/main" val="1430480979"/>
                        </a:ext>
                      </a:extLst>
                    </a:gridCol>
                    <a:gridCol w="902648">
                      <a:extLst>
                        <a:ext uri="{9D8B030D-6E8A-4147-A177-3AD203B41FA5}">
                          <a16:colId xmlns:a16="http://schemas.microsoft.com/office/drawing/2014/main" val="1160640576"/>
                        </a:ext>
                      </a:extLst>
                    </a:gridCol>
                    <a:gridCol w="1171813">
                      <a:extLst>
                        <a:ext uri="{9D8B030D-6E8A-4147-A177-3AD203B41FA5}">
                          <a16:colId xmlns:a16="http://schemas.microsoft.com/office/drawing/2014/main" val="699628748"/>
                        </a:ext>
                      </a:extLst>
                    </a:gridCol>
                    <a:gridCol w="1259458">
                      <a:extLst>
                        <a:ext uri="{9D8B030D-6E8A-4147-A177-3AD203B41FA5}">
                          <a16:colId xmlns:a16="http://schemas.microsoft.com/office/drawing/2014/main" val="3171929886"/>
                        </a:ext>
                      </a:extLst>
                    </a:gridCol>
                  </a:tblGrid>
                  <a:tr h="355626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600" dirty="0"/>
                            <a:t> 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latinLnBrk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ko-KR" altLang="en-US" sz="1600" i="1" smtClean="0">
                                    <a:latin typeface="Cambria Math" panose="02040503050406030204" pitchFamily="18" charset="0"/>
                                  </a:rPr>
                                  <m:t>𝜷</m:t>
                                </m:r>
                                <m:r>
                                  <a:rPr lang="en-US" altLang="ko-KR" sz="1600" b="1" i="1" baseline="-25000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altLang="ko-KR" sz="1600" b="1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ko-KR" sz="1600" b="1" i="1" smtClean="0"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  <m:r>
                                  <a:rPr lang="en-US" altLang="ko-KR" sz="1600" b="1" i="1" smtClean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altLang="ko-KR" sz="1600" b="1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ko-KR" altLang="en-US" sz="1600" i="1" smtClean="0">
                                  <a:latin typeface="Cambria Math" panose="02040503050406030204" pitchFamily="18" charset="0"/>
                                </a:rPr>
                                <m:t>𝜷</m:t>
                              </m:r>
                              <m:r>
                                <a:rPr lang="en-US" altLang="ko-KR" sz="1600" b="1" i="1" baseline="-2500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altLang="ko-KR" sz="1600" b="1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ko-KR" sz="1600" b="1" i="1" smtClean="0">
                                  <a:latin typeface="Cambria Math" panose="02040503050406030204" pitchFamily="18" charset="0"/>
                                </a:rPr>
                                <m:t>𝑭𝑹𝑫𝑴</m:t>
                              </m:r>
                            </m:oMath>
                          </a14:m>
                          <a:r>
                            <a:rPr lang="en-US" altLang="ko-KR" sz="1600" dirty="0"/>
                            <a:t>)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ko-KR" altLang="en-US" sz="1600" i="1" smtClean="0">
                                  <a:latin typeface="Cambria Math" panose="02040503050406030204" pitchFamily="18" charset="0"/>
                                </a:rPr>
                                <m:t>𝜷</m:t>
                              </m:r>
                              <m:r>
                                <a:rPr lang="en-US" altLang="ko-KR" sz="1600" b="1" i="1" baseline="-2500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altLang="ko-KR" sz="1600" b="1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ko-KR" sz="1600" b="1" i="1" smtClean="0">
                                  <a:latin typeface="Cambria Math" panose="02040503050406030204" pitchFamily="18" charset="0"/>
                                </a:rPr>
                                <m:t>𝑹𝑴𝑭</m:t>
                              </m:r>
                            </m:oMath>
                          </a14:m>
                          <a:r>
                            <a:rPr lang="en-US" altLang="ko-KR" sz="1600" dirty="0"/>
                            <a:t>)</a:t>
                          </a:r>
                          <a:endParaRPr lang="ko-KR" altLang="en-US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878192483"/>
                      </a:ext>
                    </a:extLst>
                  </a:tr>
                  <a:tr h="355626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baseline="30000" dirty="0"/>
                            <a:t>42</a:t>
                          </a:r>
                          <a:r>
                            <a:rPr lang="en-US" altLang="ko-KR" sz="1600" dirty="0"/>
                            <a:t>Ca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0.245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0.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0.</a:t>
                          </a:r>
                          <a:endParaRPr lang="ko-KR" altLang="en-US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58513670"/>
                      </a:ext>
                    </a:extLst>
                  </a:tr>
                  <a:tr h="355626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1600" baseline="30000" dirty="0"/>
                            <a:t>48</a:t>
                          </a:r>
                          <a:r>
                            <a:rPr lang="en-US" altLang="ko-KR" sz="1600" dirty="0"/>
                            <a:t>Ca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0.104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0.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0.</a:t>
                          </a:r>
                          <a:endParaRPr lang="ko-KR" altLang="en-US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85854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표 8">
                <a:extLst>
                  <a:ext uri="{FF2B5EF4-FFF2-40B4-BE49-F238E27FC236}">
                    <a16:creationId xmlns:a16="http://schemas.microsoft.com/office/drawing/2014/main" id="{13FEE1F1-2544-45B1-A2DA-F900634EBCF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25840484"/>
                  </p:ext>
                </p:extLst>
              </p:nvPr>
            </p:nvGraphicFramePr>
            <p:xfrm>
              <a:off x="5097009" y="1195583"/>
              <a:ext cx="4002174" cy="106687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68255">
                      <a:extLst>
                        <a:ext uri="{9D8B030D-6E8A-4147-A177-3AD203B41FA5}">
                          <a16:colId xmlns:a16="http://schemas.microsoft.com/office/drawing/2014/main" val="1430480979"/>
                        </a:ext>
                      </a:extLst>
                    </a:gridCol>
                    <a:gridCol w="902648">
                      <a:extLst>
                        <a:ext uri="{9D8B030D-6E8A-4147-A177-3AD203B41FA5}">
                          <a16:colId xmlns:a16="http://schemas.microsoft.com/office/drawing/2014/main" val="1160640576"/>
                        </a:ext>
                      </a:extLst>
                    </a:gridCol>
                    <a:gridCol w="1171813">
                      <a:extLst>
                        <a:ext uri="{9D8B030D-6E8A-4147-A177-3AD203B41FA5}">
                          <a16:colId xmlns:a16="http://schemas.microsoft.com/office/drawing/2014/main" val="699628748"/>
                        </a:ext>
                      </a:extLst>
                    </a:gridCol>
                    <a:gridCol w="1259458">
                      <a:extLst>
                        <a:ext uri="{9D8B030D-6E8A-4147-A177-3AD203B41FA5}">
                          <a16:colId xmlns:a16="http://schemas.microsoft.com/office/drawing/2014/main" val="3171929886"/>
                        </a:ext>
                      </a:extLst>
                    </a:gridCol>
                  </a:tblGrid>
                  <a:tr h="355626">
                    <a:tc>
                      <a:txBody>
                        <a:bodyPr/>
                        <a:lstStyle/>
                        <a:p>
                          <a:pPr latinLnBrk="1"/>
                          <a:r>
                            <a:rPr lang="en-US" altLang="ko-KR" sz="1600" dirty="0"/>
                            <a:t> 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75000" t="-5085" r="-272297" b="-21355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134896" t="-5085" r="-109896" b="-21355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>
                        <a:blipFill>
                          <a:blip r:embed="rId5"/>
                          <a:stretch>
                            <a:fillRect l="-217874" t="-5085" r="-1932" b="-21355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878192483"/>
                      </a:ext>
                    </a:extLst>
                  </a:tr>
                  <a:tr h="355626"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baseline="30000" dirty="0"/>
                            <a:t>42</a:t>
                          </a:r>
                          <a:r>
                            <a:rPr lang="en-US" altLang="ko-KR" sz="1600" dirty="0"/>
                            <a:t>Ca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0.245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0.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0.</a:t>
                          </a:r>
                          <a:endParaRPr lang="ko-KR" altLang="en-US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58513670"/>
                      </a:ext>
                    </a:extLst>
                  </a:tr>
                  <a:tr h="355626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1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altLang="ko-KR" sz="1600" baseline="30000" dirty="0"/>
                            <a:t>48</a:t>
                          </a:r>
                          <a:r>
                            <a:rPr lang="en-US" altLang="ko-KR" sz="1600" dirty="0"/>
                            <a:t>Ca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0.104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0.</a:t>
                          </a:r>
                          <a:endParaRPr lang="ko-KR" altLang="en-US" sz="16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latinLnBrk="1"/>
                          <a:r>
                            <a:rPr lang="en-US" altLang="ko-KR" sz="1600" dirty="0"/>
                            <a:t>0.</a:t>
                          </a:r>
                          <a:endParaRPr lang="ko-KR" altLang="en-US" sz="16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858545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66D687A-1728-4289-9644-323963040AC5}"/>
                  </a:ext>
                </a:extLst>
              </p:cNvPr>
              <p:cNvSpPr txBox="1"/>
              <p:nvPr/>
            </p:nvSpPr>
            <p:spPr>
              <a:xfrm>
                <a:off x="5097009" y="447173"/>
                <a:ext cx="1594283" cy="4212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altLang="ko-K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en-US" altLang="ko-KR" b="0" i="1" baseline="-25000" smtClean="0">
                            <a:latin typeface="Cambria Math" panose="02040503050406030204" pitchFamily="18" charset="0"/>
                          </a:rPr>
                          <m:t>𝑝𝑝</m:t>
                        </m:r>
                      </m:num>
                      <m:den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en-US" altLang="ko-KR" b="0" i="1" baseline="-25000" smtClean="0">
                            <a:latin typeface="Cambria Math" panose="02040503050406030204" pitchFamily="18" charset="0"/>
                          </a:rPr>
                          <m:t>𝑝h</m:t>
                        </m:r>
                      </m:den>
                    </m:f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=1.7 </m:t>
                    </m:r>
                  </m:oMath>
                </a14:m>
                <a:r>
                  <a:rPr lang="ko-KR" altLang="en-US" dirty="0"/>
                  <a:t> </a:t>
                </a:r>
                <a:r>
                  <a:rPr lang="en-US" altLang="ko-KR" dirty="0"/>
                  <a:t>: </a:t>
                </a:r>
                <a:r>
                  <a:rPr lang="en-US" altLang="ko-KR" baseline="30000" dirty="0"/>
                  <a:t>42</a:t>
                </a:r>
                <a:r>
                  <a:rPr lang="en-US" altLang="ko-KR" dirty="0"/>
                  <a:t>Ca,</a:t>
                </a:r>
                <a:endParaRPr lang="ko-KR" alt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66D687A-1728-4289-9644-323963040A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7009" y="447173"/>
                <a:ext cx="1594283" cy="421206"/>
              </a:xfrm>
              <a:prstGeom prst="rect">
                <a:avLst/>
              </a:prstGeom>
              <a:blipFill>
                <a:blip r:embed="rId6"/>
                <a:stretch>
                  <a:fillRect l="-3817" t="-8696" r="-8015" b="-2318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CC2F752-31BF-4628-9904-BCDB03866D8A}"/>
                  </a:ext>
                </a:extLst>
              </p:cNvPr>
              <p:cNvSpPr txBox="1"/>
              <p:nvPr/>
            </p:nvSpPr>
            <p:spPr>
              <a:xfrm>
                <a:off x="7098096" y="445687"/>
                <a:ext cx="1666418" cy="4212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altLang="ko-K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en-US" altLang="ko-KR" b="0" i="1" baseline="-25000" smtClean="0">
                            <a:latin typeface="Cambria Math" panose="02040503050406030204" pitchFamily="18" charset="0"/>
                          </a:rPr>
                          <m:t>𝑝h</m:t>
                        </m:r>
                      </m:num>
                      <m:den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en-US" altLang="ko-KR" b="0" i="1" baseline="-25000" smtClean="0">
                            <a:latin typeface="Cambria Math" panose="02040503050406030204" pitchFamily="18" charset="0"/>
                          </a:rPr>
                          <m:t>𝑝𝑝</m:t>
                        </m:r>
                      </m:den>
                    </m:f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=1.64 </m:t>
                    </m:r>
                  </m:oMath>
                </a14:m>
                <a:r>
                  <a:rPr lang="ko-KR" altLang="en-US" dirty="0"/>
                  <a:t> </a:t>
                </a:r>
                <a:r>
                  <a:rPr lang="en-US" altLang="ko-KR" dirty="0"/>
                  <a:t>: </a:t>
                </a:r>
                <a:r>
                  <a:rPr lang="en-US" altLang="ko-KR" baseline="30000" dirty="0"/>
                  <a:t>48</a:t>
                </a:r>
                <a:r>
                  <a:rPr lang="en-US" altLang="ko-KR" dirty="0"/>
                  <a:t>Ca</a:t>
                </a:r>
                <a:endParaRPr lang="ko-KR" altLang="en-US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CC2F752-31BF-4628-9904-BCDB03866D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8096" y="445687"/>
                <a:ext cx="1666418" cy="421206"/>
              </a:xfrm>
              <a:prstGeom prst="rect">
                <a:avLst/>
              </a:prstGeom>
              <a:blipFill>
                <a:blip r:embed="rId7"/>
                <a:stretch>
                  <a:fillRect l="-3650" t="-8696" r="-7299" b="-2029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367228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7">
            <a:extLst>
              <a:ext uri="{FF2B5EF4-FFF2-40B4-BE49-F238E27FC236}">
                <a16:creationId xmlns:a16="http://schemas.microsoft.com/office/drawing/2014/main" id="{CCDC5CA9-BCE9-498E-95D1-A694BAB1D8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881" y="4405"/>
            <a:ext cx="35032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v"/>
              <a:defRPr/>
            </a:pPr>
            <a:r>
              <a:rPr lang="en-US" altLang="ko-KR" sz="2400" b="1" u="sng" dirty="0">
                <a:solidFill>
                  <a:srgbClr val="0000FF"/>
                </a:solidFill>
                <a:latin typeface="Calibri" panose="020F0502020204030204" pitchFamily="34" charset="0"/>
                <a:ea typeface="Arial Unicode MS" pitchFamily="50" charset="-127"/>
                <a:cs typeface="Calibri" panose="020F0502020204030204" pitchFamily="34" charset="0"/>
              </a:rPr>
              <a:t>Role of TF in GT states</a:t>
            </a:r>
            <a:r>
              <a:rPr lang="en-US" altLang="ko-KR" sz="2400" b="1" u="sng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2400" u="sng" dirty="0">
                <a:solidFill>
                  <a:srgbClr val="0000FF"/>
                </a:solidFill>
                <a:latin typeface="Calibri" panose="020F0502020204030204" pitchFamily="34" charset="0"/>
                <a:ea typeface="굴림" charset="-127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041A38EB-F9ED-4AB8-9367-CF0BE33096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7942" y="511746"/>
            <a:ext cx="3880251" cy="6256264"/>
          </a:xfrm>
          <a:prstGeom prst="rect">
            <a:avLst/>
          </a:prstGeom>
        </p:spPr>
      </p:pic>
      <p:cxnSp>
        <p:nvCxnSpPr>
          <p:cNvPr id="33" name="직선 화살표 연결선 32">
            <a:extLst>
              <a:ext uri="{FF2B5EF4-FFF2-40B4-BE49-F238E27FC236}">
                <a16:creationId xmlns:a16="http://schemas.microsoft.com/office/drawing/2014/main" id="{1039841E-3255-482D-BFF1-4C7B5085F941}"/>
              </a:ext>
            </a:extLst>
          </p:cNvPr>
          <p:cNvCxnSpPr>
            <a:cxnSpLocks/>
          </p:cNvCxnSpPr>
          <p:nvPr/>
        </p:nvCxnSpPr>
        <p:spPr>
          <a:xfrm>
            <a:off x="7315189" y="3648974"/>
            <a:ext cx="457201" cy="0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직선 화살표 연결선 33">
            <a:extLst>
              <a:ext uri="{FF2B5EF4-FFF2-40B4-BE49-F238E27FC236}">
                <a16:creationId xmlns:a16="http://schemas.microsoft.com/office/drawing/2014/main" id="{7BD7FA24-4ABD-44B2-93EB-78C25D6C637A}"/>
              </a:ext>
            </a:extLst>
          </p:cNvPr>
          <p:cNvCxnSpPr>
            <a:cxnSpLocks/>
          </p:cNvCxnSpPr>
          <p:nvPr/>
        </p:nvCxnSpPr>
        <p:spPr>
          <a:xfrm>
            <a:off x="7450338" y="5904528"/>
            <a:ext cx="20991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F01F3A45-211B-4A3B-8686-2680E2BDA1BC}"/>
                  </a:ext>
                </a:extLst>
              </p:cNvPr>
              <p:cNvSpPr txBox="1"/>
              <p:nvPr/>
            </p:nvSpPr>
            <p:spPr>
              <a:xfrm>
                <a:off x="8772997" y="4133925"/>
                <a:ext cx="569396" cy="3307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√</m:t>
                      </m:r>
                    </m:oMath>
                  </m:oMathPara>
                </a14:m>
                <a:endParaRPr lang="ko-KR" alt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F01F3A45-211B-4A3B-8686-2680E2BDA1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2997" y="4133925"/>
                <a:ext cx="569396" cy="330796"/>
              </a:xfrm>
              <a:prstGeom prst="rect">
                <a:avLst/>
              </a:prstGeom>
              <a:blipFill>
                <a:blip r:embed="rId3"/>
                <a:stretch>
                  <a:fillRect t="-12963" b="-2222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DDA2D81-3994-45AD-9524-2E0DDCFF588A}"/>
                  </a:ext>
                </a:extLst>
              </p:cNvPr>
              <p:cNvSpPr txBox="1"/>
              <p:nvPr/>
            </p:nvSpPr>
            <p:spPr>
              <a:xfrm>
                <a:off x="1130661" y="1004597"/>
                <a:ext cx="4105572" cy="417422"/>
              </a:xfrm>
              <a:prstGeom prst="rect">
                <a:avLst/>
              </a:prstGeom>
              <a:noFill/>
              <a:ln w="28575"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altLang="ko-KR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box>
                              <m:boxPr>
                                <m:ctrlPr>
                                  <a:rPr lang="en-US" altLang="ko-KR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boxPr>
                              <m:e>
                                <m:argPr>
                                  <m:argSz m:val="-1"/>
                                </m:argPr>
                                <m:f>
                                  <m:fPr>
                                    <m:ctrlPr>
                                      <a:rPr lang="en-US" altLang="ko-KR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ko-KR" sz="1600" b="0" i="1" smtClean="0">
                                        <a:latin typeface="Cambria Math" panose="02040503050406030204" pitchFamily="18" charset="0"/>
                                      </a:rPr>
                                      <m:t>7</m:t>
                                    </m:r>
                                  </m:num>
                                  <m:den>
                                    <m:r>
                                      <a:rPr lang="en-US" altLang="ko-KR" sz="16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box>
                          </m:e>
                          <m:sub>
                            <m: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bSup>
                        <m:r>
                          <a:rPr lang="en-US" altLang="ko-KR" sz="1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ko-KR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box>
                              <m:boxPr>
                                <m:ctrlP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</m:ctrlPr>
                              </m:boxPr>
                              <m:e>
                                <m:argPr>
                                  <m:argSz m:val="-1"/>
                                </m:argPr>
                                <m:f>
                                  <m:fPr>
                                    <m:ctrlP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ko-KR" sz="1600" b="0" i="1" smtClean="0">
                                        <a:latin typeface="Cambria Math" panose="02040503050406030204" pitchFamily="18" charset="0"/>
                                      </a:rPr>
                                      <m:t>7</m:t>
                                    </m:r>
                                  </m:num>
                                  <m:den>
                                    <m: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box>
                          </m:e>
                          <m:sub>
                            <m: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altLang="ko-KR" sz="16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bSup>
                      </m:e>
                    </m:d>
                    <m:r>
                      <a:rPr lang="en-US" altLang="ko-KR" sz="1600" b="0" i="1" smtClean="0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ctrlPr>
                          <a:rPr lang="en-US" altLang="ko-KR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ko-KR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box>
                              <m:boxPr>
                                <m:ctrlP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</m:ctrlPr>
                              </m:boxPr>
                              <m:e>
                                <m:argPr>
                                  <m:argSz m:val="-1"/>
                                </m:argPr>
                                <m:f>
                                  <m:fPr>
                                    <m:ctrlP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ko-KR" sz="16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num>
                                  <m:den>
                                    <m: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box>
                          </m:e>
                          <m:sub>
                            <m: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altLang="ko-KR" sz="16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bSup>
                        <m:r>
                          <a:rPr lang="en-US" altLang="ko-KR" sz="1600" i="1">
                            <a:latin typeface="Cambria Math" panose="02040503050406030204" pitchFamily="18" charset="0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ko-KR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box>
                              <m:boxPr>
                                <m:ctrlP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</m:ctrlPr>
                              </m:boxPr>
                              <m:e>
                                <m:argPr>
                                  <m:argSz m:val="-1"/>
                                </m:argPr>
                                <m:f>
                                  <m:fPr>
                                    <m:ctrlP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ko-KR" sz="16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num>
                                  <m:den>
                                    <m: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box>
                          </m:e>
                          <m:sub>
                            <m: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altLang="ko-KR" sz="16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bSup>
                      </m:e>
                    </m:d>
                    <m:r>
                      <a:rPr lang="en-US" altLang="ko-KR" sz="1600" b="0" i="1" smtClean="0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ctrlPr>
                          <a:rPr lang="en-US" altLang="ko-KR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ko-KR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box>
                              <m:boxPr>
                                <m:ctrlP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</m:ctrlPr>
                              </m:boxPr>
                              <m:e>
                                <m:argPr>
                                  <m:argSz m:val="-1"/>
                                </m:argPr>
                                <m:f>
                                  <m:fPr>
                                    <m:ctrlP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ko-KR" sz="16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box>
                          </m:e>
                          <m:sub>
                            <m: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altLang="ko-KR" sz="16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bSup>
                        <m:r>
                          <a:rPr lang="en-US" altLang="ko-KR" sz="1600" i="1">
                            <a:latin typeface="Cambria Math" panose="02040503050406030204" pitchFamily="18" charset="0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ko-KR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box>
                              <m:boxPr>
                                <m:ctrlP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</m:ctrlPr>
                              </m:boxPr>
                              <m:e>
                                <m:argPr>
                                  <m:argSz m:val="-1"/>
                                </m:argPr>
                                <m:f>
                                  <m:fPr>
                                    <m:ctrlP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ko-KR" sz="16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box>
                          </m:e>
                          <m:sub>
                            <m: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altLang="ko-KR" sz="16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bSup>
                      </m:e>
                    </m:d>
                  </m:oMath>
                </a14:m>
                <a:r>
                  <a:rPr lang="en-US" altLang="ko-KR" sz="1600" dirty="0"/>
                  <a:t>,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ko-KR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ko-KR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box>
                              <m:boxPr>
                                <m:ctrlP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</m:ctrlPr>
                              </m:boxPr>
                              <m:e>
                                <m:argPr>
                                  <m:argSz m:val="-1"/>
                                </m:argPr>
                                <m:f>
                                  <m:fPr>
                                    <m:ctrlP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box>
                          </m:e>
                          <m:sub>
                            <m:r>
                              <a:rPr lang="en-US" altLang="ko-KR" sz="16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  <m:sup>
                            <m:r>
                              <a:rPr lang="en-US" altLang="ko-KR" sz="16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bSup>
                        <m:r>
                          <a:rPr lang="en-US" altLang="ko-KR" sz="1600" i="1">
                            <a:latin typeface="Cambria Math" panose="02040503050406030204" pitchFamily="18" charset="0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ko-KR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box>
                              <m:boxPr>
                                <m:ctrlP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</m:ctrlPr>
                              </m:boxPr>
                              <m:e>
                                <m:argPr>
                                  <m:argSz m:val="-1"/>
                                </m:argPr>
                                <m:f>
                                  <m:fPr>
                                    <m:ctrlP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box>
                          </m:e>
                          <m:sub>
                            <m: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  <m:sup>
                            <m:r>
                              <a:rPr lang="en-US" altLang="ko-KR" sz="16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bSup>
                      </m:e>
                    </m:d>
                    <m:r>
                      <m:rPr>
                        <m:sty m:val="p"/>
                      </m:rPr>
                      <a:rPr lang="en-US" altLang="ko-KR" sz="1600">
                        <a:latin typeface="Cambria Math" panose="02040503050406030204" pitchFamily="18" charset="0"/>
                      </a:rPr>
                      <m:t>from</m:t>
                    </m:r>
                    <m:r>
                      <a:rPr lang="en-US" altLang="ko-KR" sz="1600" i="1">
                        <a:latin typeface="Cambria Math" panose="02040503050406030204" pitchFamily="18" charset="0"/>
                      </a:rPr>
                      <m:t> (</m:t>
                    </m:r>
                    <m:sSub>
                      <m:sSubPr>
                        <m:ctrlPr>
                          <a:rPr lang="en-US" altLang="ko-KR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6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box>
                          <m:boxPr>
                            <m:ctrlPr>
                              <a:rPr lang="en-US" altLang="ko-KR" sz="1600" i="1">
                                <a:latin typeface="Cambria Math" panose="02040503050406030204" pitchFamily="18" charset="0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f>
                              <m:fPr>
                                <m:ctrlP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num>
                              <m:den>
                                <m: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box>
                      </m:sub>
                    </m:sSub>
                    <m:r>
                      <a:rPr lang="en-US" altLang="ko-KR" sz="1600" i="1">
                        <a:latin typeface="Cambria Math" panose="02040503050406030204" pitchFamily="18" charset="0"/>
                      </a:rPr>
                      <m:t> ,</m:t>
                    </m:r>
                    <m:sSub>
                      <m:sSubPr>
                        <m:ctrlPr>
                          <a:rPr lang="en-US" altLang="ko-KR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6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box>
                          <m:boxPr>
                            <m:ctrlPr>
                              <a:rPr lang="en-US" altLang="ko-KR" sz="1600" i="1">
                                <a:latin typeface="Cambria Math" panose="02040503050406030204" pitchFamily="18" charset="0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f>
                              <m:fPr>
                                <m:ctrlP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num>
                              <m:den>
                                <m: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box>
                      </m:sub>
                    </m:sSub>
                    <m:r>
                      <a:rPr lang="en-US" altLang="ko-KR" sz="16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ko-KR" sz="1600" b="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DDA2D81-3994-45AD-9524-2E0DDCFF58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0661" y="1004597"/>
                <a:ext cx="4105572" cy="417422"/>
              </a:xfrm>
              <a:prstGeom prst="rect">
                <a:avLst/>
              </a:prstGeom>
              <a:blipFill>
                <a:blip r:embed="rId4"/>
                <a:stretch>
                  <a:fillRect r="-1767" b="-4110"/>
                </a:stretch>
              </a:blipFill>
              <a:ln w="28575"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직선 화살표 연결선 12">
            <a:extLst>
              <a:ext uri="{FF2B5EF4-FFF2-40B4-BE49-F238E27FC236}">
                <a16:creationId xmlns:a16="http://schemas.microsoft.com/office/drawing/2014/main" id="{2A91E79E-EBF0-4CF7-91DE-934E08EC71FB}"/>
              </a:ext>
            </a:extLst>
          </p:cNvPr>
          <p:cNvCxnSpPr>
            <a:cxnSpLocks/>
          </p:cNvCxnSpPr>
          <p:nvPr/>
        </p:nvCxnSpPr>
        <p:spPr>
          <a:xfrm>
            <a:off x="5236233" y="1422019"/>
            <a:ext cx="2078956" cy="99430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8CB0184-DD34-4975-BB56-CE62026A7B56}"/>
                  </a:ext>
                </a:extLst>
              </p:cNvPr>
              <p:cNvSpPr txBox="1"/>
              <p:nvPr/>
            </p:nvSpPr>
            <p:spPr>
              <a:xfrm>
                <a:off x="2381576" y="1552393"/>
                <a:ext cx="2857910" cy="1298625"/>
              </a:xfrm>
              <a:prstGeom prst="rect">
                <a:avLst/>
              </a:prstGeom>
              <a:noFill/>
              <a:ln w="28575"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altLang="ko-KR" sz="16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box>
                                <m:boxPr>
                                  <m:ctrl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box>
                            </m:e>
                            <m:sub>
                              <m: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  <m:sup>
                              <m:r>
                                <a:rPr lang="en-US" altLang="ko-KR" sz="16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bSup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box>
                                <m:boxPr>
                                  <m:ctrl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box>
                            </m:e>
                            <m:sub>
                              <m:r>
                                <a:rPr lang="en-US" altLang="ko-KR" sz="16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  <m:sup>
                              <m:r>
                                <a:rPr lang="en-US" altLang="ko-KR" sz="16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bSup>
                        </m:e>
                      </m:d>
                      <m:r>
                        <m:rPr>
                          <m:sty m:val="p"/>
                        </m:rPr>
                        <a:rPr lang="en-US" altLang="ko-KR" sz="1600">
                          <a:latin typeface="Cambria Math" panose="02040503050406030204" pitchFamily="18" charset="0"/>
                        </a:rPr>
                        <m:t>from</m:t>
                      </m:r>
                      <m:r>
                        <a:rPr lang="en-US" altLang="ko-KR" sz="1600" i="1">
                          <a:latin typeface="Cambria Math" panose="02040503050406030204" pitchFamily="18" charset="0"/>
                        </a:rPr>
                        <m:t> (</m:t>
                      </m:r>
                      <m:sSub>
                        <m:sSubPr>
                          <m:ctrlPr>
                            <a:rPr lang="en-US" altLang="ko-KR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box>
                            <m:boxPr>
                              <m:ctrlP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f>
                                <m:fPr>
                                  <m:ctrl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box>
                        </m:sub>
                      </m:sSub>
                      <m:r>
                        <a:rPr lang="en-US" altLang="ko-KR" sz="1600" i="1">
                          <a:latin typeface="Cambria Math" panose="02040503050406030204" pitchFamily="18" charset="0"/>
                        </a:rPr>
                        <m:t> ,</m:t>
                      </m:r>
                      <m:sSub>
                        <m:sSubPr>
                          <m:ctrlPr>
                            <a:rPr lang="en-US" altLang="ko-KR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box>
                            <m:boxPr>
                              <m:ctrlP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f>
                                <m:fPr>
                                  <m:ctrl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box>
                        </m:sub>
                      </m:sSub>
                      <m:r>
                        <a:rPr lang="en-US" altLang="ko-KR" sz="16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ko-KR" sz="1600" b="0" i="1" dirty="0">
                  <a:latin typeface="Cambria Math" panose="02040503050406030204" pitchFamily="18" charset="0"/>
                </a:endParaRPr>
              </a:p>
              <a:p>
                <a:r>
                  <a:rPr lang="en-US" altLang="ko-KR" sz="1600" dirty="0"/>
                  <a:t>        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ko-KR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ko-KR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box>
                              <m:boxPr>
                                <m:ctrlP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</m:ctrlPr>
                              </m:boxPr>
                              <m:e>
                                <m:argPr>
                                  <m:argSz m:val="-1"/>
                                </m:argPr>
                                <m:f>
                                  <m:fPr>
                                    <m:ctrlP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box>
                          </m:e>
                          <m:sub>
                            <m:r>
                              <a:rPr lang="en-US" altLang="ko-KR" sz="16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  <m:sup>
                            <m:r>
                              <a:rPr lang="en-US" altLang="ko-KR" sz="16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bSup>
                        <m:r>
                          <a:rPr lang="en-US" altLang="ko-KR" sz="1600" i="1">
                            <a:latin typeface="Cambria Math" panose="02040503050406030204" pitchFamily="18" charset="0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ko-KR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box>
                              <m:boxPr>
                                <m:ctrlP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</m:ctrlPr>
                              </m:boxPr>
                              <m:e>
                                <m:argPr>
                                  <m:argSz m:val="-1"/>
                                </m:argPr>
                                <m:f>
                                  <m:fPr>
                                    <m:ctrlP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box>
                          </m:e>
                          <m:sub>
                            <m:r>
                              <a:rPr lang="en-US" altLang="ko-KR" sz="16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  <m:sup>
                            <m:r>
                              <a:rPr lang="en-US" altLang="ko-KR" sz="16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bSup>
                      </m:e>
                    </m:d>
                    <m:r>
                      <m:rPr>
                        <m:sty m:val="p"/>
                      </m:rPr>
                      <a:rPr lang="en-US" altLang="ko-KR" sz="1600">
                        <a:latin typeface="Cambria Math" panose="02040503050406030204" pitchFamily="18" charset="0"/>
                      </a:rPr>
                      <m:t>from</m:t>
                    </m:r>
                    <m:r>
                      <a:rPr lang="en-US" altLang="ko-KR" sz="1600" i="1">
                        <a:latin typeface="Cambria Math" panose="02040503050406030204" pitchFamily="18" charset="0"/>
                      </a:rPr>
                      <m:t> (</m:t>
                    </m:r>
                    <m:sSub>
                      <m:sSubPr>
                        <m:ctrlPr>
                          <a:rPr lang="en-US" altLang="ko-KR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6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box>
                          <m:boxPr>
                            <m:ctrlPr>
                              <a:rPr lang="en-US" altLang="ko-KR" sz="1600" i="1">
                                <a:latin typeface="Cambria Math" panose="02040503050406030204" pitchFamily="18" charset="0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f>
                              <m:fPr>
                                <m:ctrlP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num>
                              <m:den>
                                <m: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box>
                      </m:sub>
                    </m:sSub>
                    <m:r>
                      <a:rPr lang="en-US" altLang="ko-KR" sz="1600" i="1">
                        <a:latin typeface="Cambria Math" panose="02040503050406030204" pitchFamily="18" charset="0"/>
                      </a:rPr>
                      <m:t> ,</m:t>
                    </m:r>
                    <m:sSub>
                      <m:sSubPr>
                        <m:ctrlPr>
                          <a:rPr lang="en-US" altLang="ko-KR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6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box>
                          <m:boxPr>
                            <m:ctrlPr>
                              <a:rPr lang="en-US" altLang="ko-KR" sz="1600" i="1">
                                <a:latin typeface="Cambria Math" panose="02040503050406030204" pitchFamily="18" charset="0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f>
                              <m:fPr>
                                <m:ctrlP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num>
                              <m:den>
                                <m: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box>
                      </m:sub>
                    </m:sSub>
                    <m:r>
                      <a:rPr lang="en-US" altLang="ko-KR" sz="16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ko-KR" sz="16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altLang="ko-KR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box>
                                <m:boxPr>
                                  <m:ctrl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ko-KR" sz="1600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num>
                                    <m:den>
                                      <m: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box>
                            </m:e>
                            <m:sub>
                              <m:r>
                                <a:rPr lang="en-US" altLang="ko-KR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altLang="ko-KR" sz="16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bSup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box>
                                <m:boxPr>
                                  <m:ctrl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ko-KR" sz="1600" b="0" i="1" smtClean="0">
                                          <a:latin typeface="Cambria Math" panose="02040503050406030204" pitchFamily="18" charset="0"/>
                                        </a:rPr>
                                        <m:t>5</m:t>
                                      </m:r>
                                    </m:num>
                                    <m:den>
                                      <m: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box>
                            </m:e>
                            <m:sub>
                              <m:r>
                                <a:rPr lang="en-US" altLang="ko-KR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altLang="ko-KR" sz="16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bSup>
                        </m:e>
                      </m:d>
                      <m:r>
                        <m:rPr>
                          <m:sty m:val="p"/>
                        </m:rPr>
                        <a:rPr lang="en-US" altLang="ko-KR" sz="1600">
                          <a:latin typeface="Cambria Math" panose="02040503050406030204" pitchFamily="18" charset="0"/>
                        </a:rPr>
                        <m:t>from</m:t>
                      </m:r>
                      <m:r>
                        <a:rPr lang="en-US" altLang="ko-KR" sz="1600" i="1">
                          <a:latin typeface="Cambria Math" panose="02040503050406030204" pitchFamily="18" charset="0"/>
                        </a:rPr>
                        <m:t> (</m:t>
                      </m:r>
                      <m:sSub>
                        <m:sSubPr>
                          <m:ctrlPr>
                            <a:rPr lang="en-US" altLang="ko-KR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box>
                            <m:boxPr>
                              <m:ctrlP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f>
                                <m:fPr>
                                  <m:ctrl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box>
                        </m:sub>
                      </m:sSub>
                      <m:r>
                        <a:rPr lang="en-US" altLang="ko-KR" sz="1600" i="1">
                          <a:latin typeface="Cambria Math" panose="02040503050406030204" pitchFamily="18" charset="0"/>
                        </a:rPr>
                        <m:t> ,</m:t>
                      </m:r>
                      <m:sSub>
                        <m:sSubPr>
                          <m:ctrlPr>
                            <a:rPr lang="en-US" altLang="ko-KR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box>
                            <m:boxPr>
                              <m:ctrlP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f>
                                <m:fPr>
                                  <m:ctrl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box>
                        </m:sub>
                      </m:sSub>
                      <m:r>
                        <a:rPr lang="en-US" altLang="ko-KR" sz="16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sz="16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8CB0184-DD34-4975-BB56-CE62026A7B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1576" y="1552393"/>
                <a:ext cx="2857910" cy="1298625"/>
              </a:xfrm>
              <a:prstGeom prst="rect">
                <a:avLst/>
              </a:prstGeom>
              <a:blipFill>
                <a:blip r:embed="rId5"/>
                <a:stretch>
                  <a:fillRect b="-1376"/>
                </a:stretch>
              </a:blipFill>
              <a:ln w="28575"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직선 화살표 연결선 14">
            <a:extLst>
              <a:ext uri="{FF2B5EF4-FFF2-40B4-BE49-F238E27FC236}">
                <a16:creationId xmlns:a16="http://schemas.microsoft.com/office/drawing/2014/main" id="{7E934F51-12EC-4539-9A86-A93C3DC59DDF}"/>
              </a:ext>
            </a:extLst>
          </p:cNvPr>
          <p:cNvCxnSpPr>
            <a:cxnSpLocks/>
          </p:cNvCxnSpPr>
          <p:nvPr/>
        </p:nvCxnSpPr>
        <p:spPr>
          <a:xfrm>
            <a:off x="5236233" y="2883955"/>
            <a:ext cx="2214105" cy="168901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그림 17">
            <a:extLst>
              <a:ext uri="{FF2B5EF4-FFF2-40B4-BE49-F238E27FC236}">
                <a16:creationId xmlns:a16="http://schemas.microsoft.com/office/drawing/2014/main" id="{07BF96A4-12AF-4F9E-B9D4-6B1FEA5766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3379" y="3047391"/>
            <a:ext cx="3806987" cy="280601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EA172C5-694D-431B-A683-24A539F4497F}"/>
                  </a:ext>
                </a:extLst>
              </p:cNvPr>
              <p:cNvSpPr txBox="1"/>
              <p:nvPr/>
            </p:nvSpPr>
            <p:spPr>
              <a:xfrm>
                <a:off x="2381576" y="5886088"/>
                <a:ext cx="2857910" cy="880306"/>
              </a:xfrm>
              <a:prstGeom prst="rect">
                <a:avLst/>
              </a:prstGeom>
              <a:noFill/>
              <a:ln w="28575"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altLang="ko-KR" sz="16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box>
                                <m:boxPr>
                                  <m:ctrl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box>
                            </m:e>
                            <m:sub>
                              <m: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  <m:sup>
                              <m: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bSup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box>
                                <m:boxPr>
                                  <m:ctrl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box>
                            </m:e>
                            <m:sub>
                              <m: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  <m:sup>
                              <m: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bSup>
                        </m:e>
                      </m:d>
                      <m:r>
                        <a:rPr lang="en-US" altLang="ko-KR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ctrlPr>
                            <a:rPr lang="en-US" altLang="ko-KR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box>
                                <m:boxPr>
                                  <m:ctrl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box>
                            </m:e>
                            <m:sub>
                              <m: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  <m:sup>
                              <m: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bSup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box>
                                <m:boxPr>
                                  <m:ctrl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ko-KR" sz="1600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num>
                                    <m:den>
                                      <m: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box>
                            </m:e>
                            <m:sub>
                              <m:r>
                                <a:rPr lang="en-US" altLang="ko-KR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bSup>
                        </m:e>
                      </m:d>
                      <m:r>
                        <m:rPr>
                          <m:sty m:val="p"/>
                        </m:rPr>
                        <a:rPr lang="en-US" altLang="ko-KR" sz="1600">
                          <a:latin typeface="Cambria Math" panose="02040503050406030204" pitchFamily="18" charset="0"/>
                        </a:rPr>
                        <m:t>from</m:t>
                      </m:r>
                      <m:r>
                        <a:rPr lang="en-US" altLang="ko-KR" sz="1600" i="1">
                          <a:latin typeface="Cambria Math" panose="02040503050406030204" pitchFamily="18" charset="0"/>
                        </a:rPr>
                        <m:t> (</m:t>
                      </m:r>
                      <m:sSub>
                        <m:sSubPr>
                          <m:ctrlPr>
                            <a:rPr lang="en-US" altLang="ko-KR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box>
                            <m:boxPr>
                              <m:ctrlP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f>
                                <m:fPr>
                                  <m:ctrl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</m:num>
                                <m:den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box>
                        </m:sub>
                      </m:sSub>
                      <m:r>
                        <a:rPr lang="en-US" altLang="ko-KR" sz="1600" i="1">
                          <a:latin typeface="Cambria Math" panose="02040503050406030204" pitchFamily="18" charset="0"/>
                        </a:rPr>
                        <m:t> ,</m:t>
                      </m:r>
                      <m:sSub>
                        <m:sSubPr>
                          <m:ctrlPr>
                            <a:rPr lang="en-US" altLang="ko-KR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box>
                            <m:boxPr>
                              <m:ctrlP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f>
                                <m:fPr>
                                  <m:ctrl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</m:num>
                                <m:den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box>
                        </m:sub>
                      </m:sSub>
                      <m:r>
                        <a:rPr lang="en-US" altLang="ko-KR" sz="16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ko-KR" sz="16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altLang="ko-KR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box>
                                <m:boxPr>
                                  <m:ctrl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ko-KR" sz="1600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box>
                            </m:e>
                            <m:sub>
                              <m:r>
                                <a:rPr lang="en-US" altLang="ko-KR" sz="16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  <m:sup>
                              <m:r>
                                <a:rPr lang="en-US" altLang="ko-KR" sz="16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bSup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box>
                                <m:boxPr>
                                  <m:ctrl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ko-KR" sz="1600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num>
                                    <m:den>
                                      <m: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box>
                            </m:e>
                            <m:sub>
                              <m:r>
                                <a:rPr lang="en-US" altLang="ko-KR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altLang="ko-KR" sz="1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bSup>
                        </m:e>
                      </m:d>
                      <m:r>
                        <m:rPr>
                          <m:sty m:val="p"/>
                        </m:rPr>
                        <a:rPr lang="en-US" altLang="ko-KR" sz="1600">
                          <a:latin typeface="Cambria Math" panose="02040503050406030204" pitchFamily="18" charset="0"/>
                        </a:rPr>
                        <m:t>from</m:t>
                      </m:r>
                      <m:r>
                        <a:rPr lang="en-US" altLang="ko-KR" sz="1600" i="1">
                          <a:latin typeface="Cambria Math" panose="02040503050406030204" pitchFamily="18" charset="0"/>
                        </a:rPr>
                        <m:t> (</m:t>
                      </m:r>
                      <m:sSub>
                        <m:sSubPr>
                          <m:ctrlPr>
                            <a:rPr lang="en-US" altLang="ko-KR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box>
                            <m:boxPr>
                              <m:ctrlP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f>
                                <m:fPr>
                                  <m:ctrl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box>
                        </m:sub>
                      </m:sSub>
                      <m:r>
                        <a:rPr lang="en-US" altLang="ko-KR" sz="1600" i="1">
                          <a:latin typeface="Cambria Math" panose="02040503050406030204" pitchFamily="18" charset="0"/>
                        </a:rPr>
                        <m:t> ,</m:t>
                      </m:r>
                      <m:sSub>
                        <m:sSubPr>
                          <m:ctrlPr>
                            <a:rPr lang="en-US" altLang="ko-KR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box>
                            <m:boxPr>
                              <m:ctrlP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f>
                                <m:fPr>
                                  <m:ctrl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</m:num>
                                <m:den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box>
                        </m:sub>
                      </m:sSub>
                      <m:r>
                        <a:rPr lang="en-US" altLang="ko-KR" sz="16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sz="16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EA172C5-694D-431B-A683-24A539F449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1576" y="5886088"/>
                <a:ext cx="2857910" cy="880306"/>
              </a:xfrm>
              <a:prstGeom prst="rect">
                <a:avLst/>
              </a:prstGeom>
              <a:blipFill>
                <a:blip r:embed="rId7"/>
                <a:stretch>
                  <a:fillRect b="-2685"/>
                </a:stretch>
              </a:blipFill>
              <a:ln w="28575"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직선 화살표 연결선 22">
            <a:extLst>
              <a:ext uri="{FF2B5EF4-FFF2-40B4-BE49-F238E27FC236}">
                <a16:creationId xmlns:a16="http://schemas.microsoft.com/office/drawing/2014/main" id="{00FDE87B-9831-49D6-9301-2254CC5CA81F}"/>
              </a:ext>
            </a:extLst>
          </p:cNvPr>
          <p:cNvCxnSpPr>
            <a:cxnSpLocks/>
          </p:cNvCxnSpPr>
          <p:nvPr/>
        </p:nvCxnSpPr>
        <p:spPr>
          <a:xfrm>
            <a:off x="5236233" y="5886088"/>
            <a:ext cx="2424015" cy="13297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5889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2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7">
            <a:extLst>
              <a:ext uri="{FF2B5EF4-FFF2-40B4-BE49-F238E27FC236}">
                <a16:creationId xmlns:a16="http://schemas.microsoft.com/office/drawing/2014/main" id="{CCDC5CA9-BCE9-498E-95D1-A694BAB1D8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881" y="4405"/>
            <a:ext cx="35032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v"/>
              <a:defRPr/>
            </a:pPr>
            <a:r>
              <a:rPr lang="en-US" altLang="ko-KR" sz="2400" b="1" u="sng" dirty="0">
                <a:solidFill>
                  <a:srgbClr val="0000FF"/>
                </a:solidFill>
                <a:latin typeface="Calibri" panose="020F0502020204030204" pitchFamily="34" charset="0"/>
                <a:ea typeface="Arial Unicode MS" pitchFamily="50" charset="-127"/>
                <a:cs typeface="Calibri" panose="020F0502020204030204" pitchFamily="34" charset="0"/>
              </a:rPr>
              <a:t>Role of TF in GT states</a:t>
            </a:r>
            <a:r>
              <a:rPr lang="en-US" altLang="ko-KR" sz="2400" b="1" u="sng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2400" u="sng" dirty="0">
                <a:solidFill>
                  <a:srgbClr val="0000FF"/>
                </a:solidFill>
                <a:latin typeface="Calibri" panose="020F0502020204030204" pitchFamily="34" charset="0"/>
                <a:ea typeface="굴림" charset="-127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041A38EB-F9ED-4AB8-9367-CF0BE33096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4867" y="520843"/>
            <a:ext cx="3101133" cy="5000064"/>
          </a:xfrm>
          <a:prstGeom prst="rect">
            <a:avLst/>
          </a:prstGeom>
        </p:spPr>
      </p:pic>
      <p:cxnSp>
        <p:nvCxnSpPr>
          <p:cNvPr id="33" name="직선 화살표 연결선 32">
            <a:extLst>
              <a:ext uri="{FF2B5EF4-FFF2-40B4-BE49-F238E27FC236}">
                <a16:creationId xmlns:a16="http://schemas.microsoft.com/office/drawing/2014/main" id="{1039841E-3255-482D-BFF1-4C7B5085F941}"/>
              </a:ext>
            </a:extLst>
          </p:cNvPr>
          <p:cNvCxnSpPr>
            <a:cxnSpLocks/>
          </p:cNvCxnSpPr>
          <p:nvPr/>
        </p:nvCxnSpPr>
        <p:spPr>
          <a:xfrm>
            <a:off x="7315189" y="3648974"/>
            <a:ext cx="457201" cy="0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직선 화살표 연결선 33">
            <a:extLst>
              <a:ext uri="{FF2B5EF4-FFF2-40B4-BE49-F238E27FC236}">
                <a16:creationId xmlns:a16="http://schemas.microsoft.com/office/drawing/2014/main" id="{7BD7FA24-4ABD-44B2-93EB-78C25D6C637A}"/>
              </a:ext>
            </a:extLst>
          </p:cNvPr>
          <p:cNvCxnSpPr>
            <a:cxnSpLocks/>
          </p:cNvCxnSpPr>
          <p:nvPr/>
        </p:nvCxnSpPr>
        <p:spPr>
          <a:xfrm>
            <a:off x="7450338" y="5904528"/>
            <a:ext cx="20991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F01F3A45-211B-4A3B-8686-2680E2BDA1BC}"/>
                  </a:ext>
                </a:extLst>
              </p:cNvPr>
              <p:cNvSpPr txBox="1"/>
              <p:nvPr/>
            </p:nvSpPr>
            <p:spPr>
              <a:xfrm>
                <a:off x="9083549" y="3331432"/>
                <a:ext cx="569396" cy="3307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√</m:t>
                      </m:r>
                    </m:oMath>
                  </m:oMathPara>
                </a14:m>
                <a:endParaRPr lang="ko-KR" alt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F01F3A45-211B-4A3B-8686-2680E2BDA1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3549" y="3331432"/>
                <a:ext cx="569396" cy="330796"/>
              </a:xfrm>
              <a:prstGeom prst="rect">
                <a:avLst/>
              </a:prstGeom>
              <a:blipFill>
                <a:blip r:embed="rId3"/>
                <a:stretch>
                  <a:fillRect t="-10909" b="-20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DDA2D81-3994-45AD-9524-2E0DDCFF588A}"/>
                  </a:ext>
                </a:extLst>
              </p:cNvPr>
              <p:cNvSpPr txBox="1"/>
              <p:nvPr/>
            </p:nvSpPr>
            <p:spPr>
              <a:xfrm>
                <a:off x="2514141" y="1700701"/>
                <a:ext cx="4105572" cy="417422"/>
              </a:xfrm>
              <a:prstGeom prst="rect">
                <a:avLst/>
              </a:prstGeom>
              <a:noFill/>
              <a:ln w="28575"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altLang="ko-KR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box>
                              <m:boxPr>
                                <m:ctrlPr>
                                  <a:rPr lang="en-US" altLang="ko-KR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boxPr>
                              <m:e>
                                <m:argPr>
                                  <m:argSz m:val="-1"/>
                                </m:argPr>
                                <m:f>
                                  <m:fPr>
                                    <m:ctrlPr>
                                      <a:rPr lang="en-US" altLang="ko-KR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ko-KR" sz="1600" b="0" i="1" smtClean="0">
                                        <a:latin typeface="Cambria Math" panose="02040503050406030204" pitchFamily="18" charset="0"/>
                                      </a:rPr>
                                      <m:t>7</m:t>
                                    </m:r>
                                  </m:num>
                                  <m:den>
                                    <m:r>
                                      <a:rPr lang="en-US" altLang="ko-KR" sz="16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box>
                          </m:e>
                          <m:sub>
                            <m: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bSup>
                        <m:r>
                          <a:rPr lang="en-US" altLang="ko-KR" sz="1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ko-KR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box>
                              <m:boxPr>
                                <m:ctrlP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</m:ctrlPr>
                              </m:boxPr>
                              <m:e>
                                <m:argPr>
                                  <m:argSz m:val="-1"/>
                                </m:argPr>
                                <m:f>
                                  <m:fPr>
                                    <m:ctrlP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ko-KR" sz="1600" b="0" i="1" smtClean="0">
                                        <a:latin typeface="Cambria Math" panose="02040503050406030204" pitchFamily="18" charset="0"/>
                                      </a:rPr>
                                      <m:t>7</m:t>
                                    </m:r>
                                  </m:num>
                                  <m:den>
                                    <m: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box>
                          </m:e>
                          <m:sub>
                            <m: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altLang="ko-KR" sz="16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bSup>
                      </m:e>
                    </m:d>
                    <m:r>
                      <a:rPr lang="en-US" altLang="ko-KR" sz="1600" b="0" i="1" smtClean="0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ctrlPr>
                          <a:rPr lang="en-US" altLang="ko-KR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ko-KR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box>
                              <m:boxPr>
                                <m:ctrlP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</m:ctrlPr>
                              </m:boxPr>
                              <m:e>
                                <m:argPr>
                                  <m:argSz m:val="-1"/>
                                </m:argPr>
                                <m:f>
                                  <m:fPr>
                                    <m:ctrlP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ko-KR" sz="16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num>
                                  <m:den>
                                    <m: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box>
                          </m:e>
                          <m:sub>
                            <m: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altLang="ko-KR" sz="16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bSup>
                        <m:r>
                          <a:rPr lang="en-US" altLang="ko-KR" sz="1600" i="1">
                            <a:latin typeface="Cambria Math" panose="02040503050406030204" pitchFamily="18" charset="0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ko-KR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box>
                              <m:boxPr>
                                <m:ctrlP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</m:ctrlPr>
                              </m:boxPr>
                              <m:e>
                                <m:argPr>
                                  <m:argSz m:val="-1"/>
                                </m:argPr>
                                <m:f>
                                  <m:fPr>
                                    <m:ctrlP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ko-KR" sz="16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num>
                                  <m:den>
                                    <m: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box>
                          </m:e>
                          <m:sub>
                            <m: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altLang="ko-KR" sz="16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bSup>
                      </m:e>
                    </m:d>
                    <m:r>
                      <a:rPr lang="en-US" altLang="ko-KR" sz="1600" b="0" i="1" smtClean="0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ctrlPr>
                          <a:rPr lang="en-US" altLang="ko-KR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ko-KR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box>
                              <m:boxPr>
                                <m:ctrlP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</m:ctrlPr>
                              </m:boxPr>
                              <m:e>
                                <m:argPr>
                                  <m:argSz m:val="-1"/>
                                </m:argPr>
                                <m:f>
                                  <m:fPr>
                                    <m:ctrlP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ko-KR" sz="16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box>
                          </m:e>
                          <m:sub>
                            <m: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altLang="ko-KR" sz="16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bSup>
                        <m:r>
                          <a:rPr lang="en-US" altLang="ko-KR" sz="1600" i="1">
                            <a:latin typeface="Cambria Math" panose="02040503050406030204" pitchFamily="18" charset="0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ko-KR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box>
                              <m:boxPr>
                                <m:ctrlP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</m:ctrlPr>
                              </m:boxPr>
                              <m:e>
                                <m:argPr>
                                  <m:argSz m:val="-1"/>
                                </m:argPr>
                                <m:f>
                                  <m:fPr>
                                    <m:ctrlP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ko-KR" sz="16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box>
                          </m:e>
                          <m:sub>
                            <m: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en-US" altLang="ko-KR" sz="16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bSup>
                      </m:e>
                    </m:d>
                  </m:oMath>
                </a14:m>
                <a:r>
                  <a:rPr lang="en-US" altLang="ko-KR" sz="1600" dirty="0"/>
                  <a:t>,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ko-KR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ko-KR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box>
                              <m:boxPr>
                                <m:ctrlP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</m:ctrlPr>
                              </m:boxPr>
                              <m:e>
                                <m:argPr>
                                  <m:argSz m:val="-1"/>
                                </m:argPr>
                                <m:f>
                                  <m:fPr>
                                    <m:ctrlP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box>
                          </m:e>
                          <m:sub>
                            <m:r>
                              <a:rPr lang="en-US" altLang="ko-KR" sz="16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  <m:sup>
                            <m:r>
                              <a:rPr lang="en-US" altLang="ko-KR" sz="16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bSup>
                        <m:r>
                          <a:rPr lang="en-US" altLang="ko-KR" sz="1600" i="1">
                            <a:latin typeface="Cambria Math" panose="02040503050406030204" pitchFamily="18" charset="0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ko-KR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box>
                              <m:boxPr>
                                <m:ctrlP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</m:ctrlPr>
                              </m:boxPr>
                              <m:e>
                                <m:argPr>
                                  <m:argSz m:val="-1"/>
                                </m:argPr>
                                <m:f>
                                  <m:fPr>
                                    <m:ctrlP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box>
                          </m:e>
                          <m:sub>
                            <m: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  <m:sup>
                            <m:r>
                              <a:rPr lang="en-US" altLang="ko-KR" sz="16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bSup>
                      </m:e>
                    </m:d>
                    <m:r>
                      <m:rPr>
                        <m:sty m:val="p"/>
                      </m:rPr>
                      <a:rPr lang="en-US" altLang="ko-KR" sz="1600">
                        <a:latin typeface="Cambria Math" panose="02040503050406030204" pitchFamily="18" charset="0"/>
                      </a:rPr>
                      <m:t>from</m:t>
                    </m:r>
                    <m:r>
                      <a:rPr lang="en-US" altLang="ko-KR" sz="1600" i="1">
                        <a:latin typeface="Cambria Math" panose="02040503050406030204" pitchFamily="18" charset="0"/>
                      </a:rPr>
                      <m:t> (</m:t>
                    </m:r>
                    <m:sSub>
                      <m:sSubPr>
                        <m:ctrlPr>
                          <a:rPr lang="en-US" altLang="ko-KR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6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box>
                          <m:boxPr>
                            <m:ctrlPr>
                              <a:rPr lang="en-US" altLang="ko-KR" sz="1600" i="1">
                                <a:latin typeface="Cambria Math" panose="02040503050406030204" pitchFamily="18" charset="0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f>
                              <m:fPr>
                                <m:ctrlP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num>
                              <m:den>
                                <m: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box>
                      </m:sub>
                    </m:sSub>
                    <m:r>
                      <a:rPr lang="en-US" altLang="ko-KR" sz="1600" i="1">
                        <a:latin typeface="Cambria Math" panose="02040503050406030204" pitchFamily="18" charset="0"/>
                      </a:rPr>
                      <m:t> ,</m:t>
                    </m:r>
                    <m:sSub>
                      <m:sSubPr>
                        <m:ctrlPr>
                          <a:rPr lang="en-US" altLang="ko-KR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6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box>
                          <m:boxPr>
                            <m:ctrlPr>
                              <a:rPr lang="en-US" altLang="ko-KR" sz="1600" i="1">
                                <a:latin typeface="Cambria Math" panose="02040503050406030204" pitchFamily="18" charset="0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f>
                              <m:fPr>
                                <m:ctrlP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num>
                              <m:den>
                                <m: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box>
                      </m:sub>
                    </m:sSub>
                    <m:r>
                      <a:rPr lang="en-US" altLang="ko-KR" sz="16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ko-KR" sz="1600" b="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DDA2D81-3994-45AD-9524-2E0DDCFF58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4141" y="1700701"/>
                <a:ext cx="4105572" cy="417422"/>
              </a:xfrm>
              <a:prstGeom prst="rect">
                <a:avLst/>
              </a:prstGeom>
              <a:blipFill>
                <a:blip r:embed="rId4"/>
                <a:stretch>
                  <a:fillRect r="-1767" b="-4110"/>
                </a:stretch>
              </a:blipFill>
              <a:ln w="28575"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직선 화살표 연결선 12">
            <a:extLst>
              <a:ext uri="{FF2B5EF4-FFF2-40B4-BE49-F238E27FC236}">
                <a16:creationId xmlns:a16="http://schemas.microsoft.com/office/drawing/2014/main" id="{2A91E79E-EBF0-4CF7-91DE-934E08EC71FB}"/>
              </a:ext>
            </a:extLst>
          </p:cNvPr>
          <p:cNvCxnSpPr>
            <a:cxnSpLocks/>
          </p:cNvCxnSpPr>
          <p:nvPr/>
        </p:nvCxnSpPr>
        <p:spPr>
          <a:xfrm>
            <a:off x="6614339" y="2108454"/>
            <a:ext cx="1451359" cy="966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8CB0184-DD34-4975-BB56-CE62026A7B56}"/>
                  </a:ext>
                </a:extLst>
              </p:cNvPr>
              <p:cNvSpPr txBox="1"/>
              <p:nvPr/>
            </p:nvSpPr>
            <p:spPr>
              <a:xfrm>
                <a:off x="3761803" y="2322384"/>
                <a:ext cx="2857910" cy="1320939"/>
              </a:xfrm>
              <a:prstGeom prst="rect">
                <a:avLst/>
              </a:prstGeom>
              <a:noFill/>
              <a:ln w="28575"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altLang="ko-KR" sz="16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box>
                                <m:boxPr>
                                  <m:ctrl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box>
                            </m:e>
                            <m:sub>
                              <m: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  <m:sup>
                              <m:r>
                                <a:rPr lang="en-US" altLang="ko-KR" sz="16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bSup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box>
                                <m:boxPr>
                                  <m:ctrl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box>
                            </m:e>
                            <m:sub>
                              <m:r>
                                <a:rPr lang="en-US" altLang="ko-KR" sz="16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  <m:sup>
                              <m:r>
                                <a:rPr lang="en-US" altLang="ko-KR" sz="16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bSup>
                        </m:e>
                      </m:d>
                      <m:r>
                        <m:rPr>
                          <m:sty m:val="p"/>
                        </m:rPr>
                        <a:rPr lang="en-US" altLang="ko-KR" sz="1600">
                          <a:latin typeface="Cambria Math" panose="02040503050406030204" pitchFamily="18" charset="0"/>
                        </a:rPr>
                        <m:t>from</m:t>
                      </m:r>
                      <m:r>
                        <a:rPr lang="en-US" altLang="ko-KR" sz="1600" i="1">
                          <a:latin typeface="Cambria Math" panose="02040503050406030204" pitchFamily="18" charset="0"/>
                        </a:rPr>
                        <m:t> (</m:t>
                      </m:r>
                      <m:sSub>
                        <m:sSubPr>
                          <m:ctrlPr>
                            <a:rPr lang="en-US" altLang="ko-KR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box>
                            <m:boxPr>
                              <m:ctrlP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f>
                                <m:fPr>
                                  <m:ctrl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box>
                        </m:sub>
                      </m:sSub>
                      <m:r>
                        <a:rPr lang="en-US" altLang="ko-KR" sz="1600" i="1">
                          <a:latin typeface="Cambria Math" panose="02040503050406030204" pitchFamily="18" charset="0"/>
                        </a:rPr>
                        <m:t> ,</m:t>
                      </m:r>
                      <m:sSub>
                        <m:sSubPr>
                          <m:ctrlPr>
                            <a:rPr lang="en-US" altLang="ko-KR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box>
                            <m:boxPr>
                              <m:ctrlP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f>
                                <m:fPr>
                                  <m:ctrl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box>
                        </m:sub>
                      </m:sSub>
                      <m:r>
                        <a:rPr lang="en-US" altLang="ko-KR" sz="16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ko-KR" sz="1600" b="0" i="1" dirty="0">
                  <a:latin typeface="Cambria Math" panose="02040503050406030204" pitchFamily="18" charset="0"/>
                </a:endParaRPr>
              </a:p>
              <a:p>
                <a:r>
                  <a:rPr lang="en-US" altLang="ko-KR" sz="1600" dirty="0"/>
                  <a:t>        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ko-KR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ko-KR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box>
                              <m:boxPr>
                                <m:ctrlP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</m:ctrlPr>
                              </m:boxPr>
                              <m:e>
                                <m:argPr>
                                  <m:argSz m:val="-1"/>
                                </m:argPr>
                                <m:f>
                                  <m:fPr>
                                    <m:ctrlP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box>
                          </m:e>
                          <m:sub>
                            <m:r>
                              <a:rPr lang="en-US" altLang="ko-KR" sz="16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  <m:sup>
                            <m:r>
                              <a:rPr lang="en-US" altLang="ko-KR" sz="16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bSup>
                        <m:r>
                          <a:rPr lang="en-US" altLang="ko-KR" sz="1600" i="1">
                            <a:latin typeface="Cambria Math" panose="02040503050406030204" pitchFamily="18" charset="0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ko-KR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box>
                              <m:boxPr>
                                <m:ctrlP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</m:ctrlPr>
                              </m:boxPr>
                              <m:e>
                                <m:argPr>
                                  <m:argSz m:val="-1"/>
                                </m:argPr>
                                <m:f>
                                  <m:fPr>
                                    <m:ctrlP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box>
                          </m:e>
                          <m:sub>
                            <m:r>
                              <a:rPr lang="en-US" altLang="ko-KR" sz="16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  <m:sup>
                            <m:r>
                              <a:rPr lang="en-US" altLang="ko-KR" sz="16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bSup>
                      </m:e>
                    </m:d>
                    <m:r>
                      <m:rPr>
                        <m:sty m:val="p"/>
                      </m:rPr>
                      <a:rPr lang="en-US" altLang="ko-KR" sz="1600">
                        <a:latin typeface="Cambria Math" panose="02040503050406030204" pitchFamily="18" charset="0"/>
                      </a:rPr>
                      <m:t>from</m:t>
                    </m:r>
                    <m:r>
                      <a:rPr lang="en-US" altLang="ko-KR" sz="1600" i="1">
                        <a:latin typeface="Cambria Math" panose="02040503050406030204" pitchFamily="18" charset="0"/>
                      </a:rPr>
                      <m:t> (</m:t>
                    </m:r>
                    <m:sSub>
                      <m:sSubPr>
                        <m:ctrlPr>
                          <a:rPr lang="en-US" altLang="ko-KR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6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box>
                          <m:boxPr>
                            <m:ctrlPr>
                              <a:rPr lang="en-US" altLang="ko-KR" sz="1600" i="1">
                                <a:latin typeface="Cambria Math" panose="02040503050406030204" pitchFamily="18" charset="0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f>
                              <m:fPr>
                                <m:ctrlP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num>
                              <m:den>
                                <m: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box>
                      </m:sub>
                    </m:sSub>
                    <m:r>
                      <a:rPr lang="en-US" altLang="ko-KR" sz="1600" i="1">
                        <a:latin typeface="Cambria Math" panose="02040503050406030204" pitchFamily="18" charset="0"/>
                      </a:rPr>
                      <m:t> ,</m:t>
                    </m:r>
                    <m:sSub>
                      <m:sSubPr>
                        <m:ctrlPr>
                          <a:rPr lang="en-US" altLang="ko-KR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6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box>
                          <m:boxPr>
                            <m:ctrlPr>
                              <a:rPr lang="en-US" altLang="ko-KR" sz="1600" i="1">
                                <a:latin typeface="Cambria Math" panose="02040503050406030204" pitchFamily="18" charset="0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f>
                              <m:fPr>
                                <m:ctrlP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num>
                              <m:den>
                                <m: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box>
                      </m:sub>
                    </m:sSub>
                    <m:r>
                      <a:rPr lang="en-US" altLang="ko-KR" sz="16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ko-KR" sz="16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altLang="ko-KR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box>
                                <m:boxPr>
                                  <m:ctrl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ko-KR" sz="1600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num>
                                    <m:den>
                                      <m: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box>
                            </m:e>
                            <m:sub>
                              <m:r>
                                <a:rPr lang="en-US" altLang="ko-KR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altLang="ko-KR" sz="16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bSup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box>
                                <m:boxPr>
                                  <m:ctrl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ko-KR" sz="1600" b="0" i="1" smtClean="0">
                                          <a:latin typeface="Cambria Math" panose="02040503050406030204" pitchFamily="18" charset="0"/>
                                        </a:rPr>
                                        <m:t>5</m:t>
                                      </m:r>
                                    </m:num>
                                    <m:den>
                                      <m: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box>
                            </m:e>
                            <m:sub>
                              <m:r>
                                <a:rPr lang="en-US" altLang="ko-KR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altLang="ko-KR" sz="16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bSup>
                        </m:e>
                      </m:d>
                      <m:r>
                        <m:rPr>
                          <m:sty m:val="p"/>
                        </m:rPr>
                        <a:rPr lang="en-US" altLang="ko-KR" sz="1600">
                          <a:latin typeface="Cambria Math" panose="02040503050406030204" pitchFamily="18" charset="0"/>
                        </a:rPr>
                        <m:t>from</m:t>
                      </m:r>
                      <m:r>
                        <a:rPr lang="en-US" altLang="ko-KR" sz="1600" i="1">
                          <a:latin typeface="Cambria Math" panose="02040503050406030204" pitchFamily="18" charset="0"/>
                        </a:rPr>
                        <m:t> (</m:t>
                      </m:r>
                      <m:sSub>
                        <m:sSubPr>
                          <m:ctrlPr>
                            <a:rPr lang="en-US" altLang="ko-KR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box>
                            <m:boxPr>
                              <m:ctrlP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f>
                                <m:fPr>
                                  <m:ctrl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box>
                        </m:sub>
                      </m:sSub>
                      <m:r>
                        <a:rPr lang="en-US" altLang="ko-KR" sz="1600" i="1">
                          <a:latin typeface="Cambria Math" panose="02040503050406030204" pitchFamily="18" charset="0"/>
                        </a:rPr>
                        <m:t> ,</m:t>
                      </m:r>
                      <m:sSub>
                        <m:sSubPr>
                          <m:ctrlPr>
                            <a:rPr lang="en-US" altLang="ko-KR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box>
                            <m:boxPr>
                              <m:ctrlP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f>
                                <m:fPr>
                                  <m:ctrl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box>
                        </m:sub>
                      </m:sSub>
                      <m:r>
                        <a:rPr lang="en-US" altLang="ko-KR" sz="16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sz="16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8CB0184-DD34-4975-BB56-CE62026A7B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1803" y="2322384"/>
                <a:ext cx="2857910" cy="132093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28575"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직선 화살표 연결선 14">
            <a:extLst>
              <a:ext uri="{FF2B5EF4-FFF2-40B4-BE49-F238E27FC236}">
                <a16:creationId xmlns:a16="http://schemas.microsoft.com/office/drawing/2014/main" id="{7E934F51-12EC-4539-9A86-A93C3DC59DDF}"/>
              </a:ext>
            </a:extLst>
          </p:cNvPr>
          <p:cNvCxnSpPr>
            <a:cxnSpLocks/>
          </p:cNvCxnSpPr>
          <p:nvPr/>
        </p:nvCxnSpPr>
        <p:spPr>
          <a:xfrm>
            <a:off x="6619713" y="3643323"/>
            <a:ext cx="1514996" cy="14367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그림 24">
            <a:extLst>
              <a:ext uri="{FF2B5EF4-FFF2-40B4-BE49-F238E27FC236}">
                <a16:creationId xmlns:a16="http://schemas.microsoft.com/office/drawing/2014/main" id="{19F442C8-2D5B-4658-AC50-695B0928EC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587" y="4192438"/>
            <a:ext cx="7775051" cy="259689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0D4AB8C-6DB0-476B-9597-881AD105DDA1}"/>
                  </a:ext>
                </a:extLst>
              </p:cNvPr>
              <p:cNvSpPr txBox="1"/>
              <p:nvPr/>
            </p:nvSpPr>
            <p:spPr>
              <a:xfrm>
                <a:off x="3850191" y="3218966"/>
                <a:ext cx="569396" cy="3307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√</m:t>
                      </m:r>
                    </m:oMath>
                  </m:oMathPara>
                </a14:m>
                <a:endParaRPr lang="ko-KR" alt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0D4AB8C-6DB0-476B-9597-881AD105DD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0191" y="3218966"/>
                <a:ext cx="569396" cy="330796"/>
              </a:xfrm>
              <a:prstGeom prst="rect">
                <a:avLst/>
              </a:prstGeom>
              <a:blipFill>
                <a:blip r:embed="rId7"/>
                <a:stretch>
                  <a:fillRect t="-12963" b="-2222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4014579-CAA8-4ED6-9001-D02750F711EE}"/>
                  </a:ext>
                </a:extLst>
              </p:cNvPr>
              <p:cNvSpPr txBox="1"/>
              <p:nvPr/>
            </p:nvSpPr>
            <p:spPr>
              <a:xfrm>
                <a:off x="3850191" y="2358167"/>
                <a:ext cx="569396" cy="3307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√</m:t>
                      </m:r>
                    </m:oMath>
                  </m:oMathPara>
                </a14:m>
                <a:endParaRPr lang="ko-KR" alt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4014579-CAA8-4ED6-9001-D02750F711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0191" y="2358167"/>
                <a:ext cx="569396" cy="330796"/>
              </a:xfrm>
              <a:prstGeom prst="rect">
                <a:avLst/>
              </a:prstGeom>
              <a:blipFill>
                <a:blip r:embed="rId8"/>
                <a:stretch>
                  <a:fillRect t="-12963" b="-2222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9008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ADDA9E4C-B357-4521-8968-781CD2B3FC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881" y="501415"/>
            <a:ext cx="8154837" cy="6121693"/>
          </a:xfrm>
          <a:prstGeom prst="rect">
            <a:avLst/>
          </a:prstGeom>
        </p:spPr>
      </p:pic>
      <p:sp>
        <p:nvSpPr>
          <p:cNvPr id="3" name="직사각형 3">
            <a:extLst>
              <a:ext uri="{FF2B5EF4-FFF2-40B4-BE49-F238E27FC236}">
                <a16:creationId xmlns:a16="http://schemas.microsoft.com/office/drawing/2014/main" id="{E19926DB-BE7F-4413-A53C-EA30FE258D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44570" y="6496928"/>
            <a:ext cx="269504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r>
              <a:rPr lang="en-US" altLang="ko-KR" sz="1600" dirty="0">
                <a:latin typeface="Calibri" panose="020F0502020204030204" pitchFamily="34" charset="0"/>
              </a:rPr>
              <a:t>From </a:t>
            </a:r>
            <a:r>
              <a:rPr lang="en-US" altLang="ko-KR" sz="1600" dirty="0" err="1">
                <a:latin typeface="Calibri" panose="020F0502020204030204" pitchFamily="34" charset="0"/>
              </a:rPr>
              <a:t>Takaharu</a:t>
            </a:r>
            <a:r>
              <a:rPr lang="en-US" altLang="ko-KR" sz="1600" dirty="0">
                <a:latin typeface="Calibri" panose="020F0502020204030204" pitchFamily="34" charset="0"/>
              </a:rPr>
              <a:t> Otsuka’s talk</a:t>
            </a:r>
            <a:endParaRPr lang="en-US" altLang="ko-KR" sz="1600" dirty="0">
              <a:latin typeface="+mn-ea"/>
              <a:ea typeface="+mn-ea"/>
            </a:endParaRPr>
          </a:p>
        </p:txBody>
      </p:sp>
      <p:sp>
        <p:nvSpPr>
          <p:cNvPr id="4" name="Text Box 13">
            <a:extLst>
              <a:ext uri="{FF2B5EF4-FFF2-40B4-BE49-F238E27FC236}">
                <a16:creationId xmlns:a16="http://schemas.microsoft.com/office/drawing/2014/main" id="{DFD42395-774B-455E-8A1F-48F68B6AA8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48" y="20036"/>
            <a:ext cx="5683166" cy="4308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>
            <a:spAutoFit/>
          </a:bodyPr>
          <a:lstStyle>
            <a:lvl1pPr marL="342900" indent="-342900"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en-US" altLang="ko-KR" sz="2200" b="1" dirty="0">
                <a:solidFill>
                  <a:schemeClr val="bg1"/>
                </a:solidFill>
                <a:uFill>
                  <a:solidFill>
                    <a:srgbClr val="3333FF"/>
                  </a:solidFill>
                </a:uFill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Magic numbers are the same for all nuclei? </a:t>
            </a:r>
            <a:endParaRPr lang="en-US" altLang="ko-KR" sz="2200" dirty="0">
              <a:solidFill>
                <a:schemeClr val="bg1"/>
              </a:solidFill>
              <a:latin typeface="Arial Rounded MT Bold" panose="020F0704030504030204" pitchFamily="34" charset="0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1804080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F2276C3B-96AB-47B6-A0E6-2A640520E2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122" y="3212983"/>
            <a:ext cx="4860393" cy="3582445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9D0E393-DC84-4C6D-A272-0D28BC95C0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1509" y="182880"/>
            <a:ext cx="4102369" cy="6523295"/>
          </a:xfrm>
          <a:prstGeom prst="rect">
            <a:avLst/>
          </a:prstGeom>
        </p:spPr>
      </p:pic>
      <p:sp>
        <p:nvSpPr>
          <p:cNvPr id="4" name="직사각형 7">
            <a:extLst>
              <a:ext uri="{FF2B5EF4-FFF2-40B4-BE49-F238E27FC236}">
                <a16:creationId xmlns:a16="http://schemas.microsoft.com/office/drawing/2014/main" id="{CCDC5CA9-BCE9-498E-95D1-A694BAB1D8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755" y="182880"/>
            <a:ext cx="35032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v"/>
              <a:defRPr/>
            </a:pPr>
            <a:r>
              <a:rPr lang="en-US" altLang="ko-KR" sz="2400" b="1" u="sng" dirty="0">
                <a:solidFill>
                  <a:srgbClr val="0000FF"/>
                </a:solidFill>
                <a:latin typeface="Calibri" panose="020F0502020204030204" pitchFamily="34" charset="0"/>
                <a:ea typeface="Arial Unicode MS" pitchFamily="50" charset="-127"/>
                <a:cs typeface="Calibri" panose="020F0502020204030204" pitchFamily="34" charset="0"/>
              </a:rPr>
              <a:t>Role of TF in GT states</a:t>
            </a:r>
            <a:r>
              <a:rPr lang="en-US" altLang="ko-KR" sz="2400" b="1" u="sng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2400" u="sng" dirty="0">
                <a:solidFill>
                  <a:srgbClr val="0000FF"/>
                </a:solidFill>
                <a:latin typeface="Calibri" panose="020F0502020204030204" pitchFamily="34" charset="0"/>
                <a:ea typeface="굴림" charset="-127"/>
                <a:cs typeface="Calibri" panose="020F0502020204030204" pitchFamily="34" charset="0"/>
              </a:rPr>
              <a:t> </a:t>
            </a:r>
          </a:p>
        </p:txBody>
      </p:sp>
      <p:cxnSp>
        <p:nvCxnSpPr>
          <p:cNvPr id="13" name="직선 화살표 연결선 12">
            <a:extLst>
              <a:ext uri="{FF2B5EF4-FFF2-40B4-BE49-F238E27FC236}">
                <a16:creationId xmlns:a16="http://schemas.microsoft.com/office/drawing/2014/main" id="{B4B00696-F585-4823-BB96-D8D4E59E2EA0}"/>
              </a:ext>
            </a:extLst>
          </p:cNvPr>
          <p:cNvCxnSpPr>
            <a:cxnSpLocks/>
          </p:cNvCxnSpPr>
          <p:nvPr/>
        </p:nvCxnSpPr>
        <p:spPr>
          <a:xfrm>
            <a:off x="4461409" y="1749062"/>
            <a:ext cx="2155051" cy="35268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68A383B-A61E-4542-A05E-1596B698881A}"/>
                  </a:ext>
                </a:extLst>
              </p:cNvPr>
              <p:cNvSpPr txBox="1"/>
              <p:nvPr/>
            </p:nvSpPr>
            <p:spPr>
              <a:xfrm>
                <a:off x="1609166" y="1311378"/>
                <a:ext cx="2852243" cy="437684"/>
              </a:xfrm>
              <a:prstGeom prst="rect">
                <a:avLst/>
              </a:prstGeom>
              <a:noFill/>
              <a:ln w="28575"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altLang="ko-K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box>
                                <m:boxPr>
                                  <m:ctrlP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altLang="ko-KR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ko-KR" sz="1600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num>
                                    <m:den>
                                      <m:r>
                                        <a:rPr lang="en-US" altLang="ko-KR" sz="16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box>
                            </m:e>
                            <m:sub>
                              <m:r>
                                <a:rPr lang="en-US" altLang="ko-KR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altLang="ko-KR" sz="16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bSup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box>
                                <m:boxPr>
                                  <m:ctrl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ko-KR" sz="1600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box>
                            </m:e>
                            <m:sub>
                              <m:r>
                                <a:rPr lang="en-US" altLang="ko-KR" sz="16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  <m:sup>
                              <m: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bSup>
                        </m:e>
                      </m:d>
                      <m:r>
                        <a:rPr lang="en-US" altLang="ko-KR" sz="1600" b="0" i="1" smtClean="0"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ctrlPr>
                            <a:rPr lang="en-US" altLang="ko-KR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box>
                                <m:boxPr>
                                  <m:ctrl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ko-KR" sz="1600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box>
                            </m:e>
                            <m:sub>
                              <m:r>
                                <a:rPr lang="en-US" altLang="ko-KR" sz="16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  <m:sup>
                              <m: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bSup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box>
                                <m:boxPr>
                                  <m:ctrl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box>
                            </m:e>
                            <m:sub>
                              <m: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  <m:sup>
                              <m: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bSup>
                        </m:e>
                      </m:d>
                      <m:r>
                        <m:rPr>
                          <m:sty m:val="p"/>
                        </m:rPr>
                        <a:rPr lang="en-US" altLang="ko-KR" sz="1600" b="0" i="0" smtClean="0">
                          <a:latin typeface="Cambria Math" panose="02040503050406030204" pitchFamily="18" charset="0"/>
                        </a:rPr>
                        <m:t>from</m:t>
                      </m:r>
                      <m:r>
                        <a:rPr lang="en-US" altLang="ko-KR" sz="1600" b="0" i="1" smtClean="0">
                          <a:latin typeface="Cambria Math" panose="02040503050406030204" pitchFamily="18" charset="0"/>
                        </a:rPr>
                        <m:t> (</m:t>
                      </m:r>
                      <m:sSub>
                        <m:sSubPr>
                          <m:ctrlP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box>
                            <m:boxPr>
                              <m:ctrlPr>
                                <a:rPr lang="en-US" altLang="ko-K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f>
                                <m:fPr>
                                  <m:ctrlP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</m:num>
                                <m:den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box>
                        </m:sub>
                      </m:sSub>
                      <m:r>
                        <a:rPr lang="en-US" altLang="ko-KR" sz="1600" b="0" i="1" smtClean="0">
                          <a:latin typeface="Cambria Math" panose="02040503050406030204" pitchFamily="18" charset="0"/>
                        </a:rPr>
                        <m:t> ,</m:t>
                      </m:r>
                      <m:sSub>
                        <m:sSubPr>
                          <m:ctrlPr>
                            <a:rPr lang="en-US" altLang="ko-KR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box>
                            <m:boxPr>
                              <m:ctrlP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f>
                                <m:fPr>
                                  <m:ctrl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</m:num>
                                <m:den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box>
                        </m:sub>
                      </m:sSub>
                      <m:r>
                        <a:rPr lang="en-US" altLang="ko-KR" sz="16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sz="16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68A383B-A61E-4542-A05E-1596B69888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9166" y="1311378"/>
                <a:ext cx="2852243" cy="437684"/>
              </a:xfrm>
              <a:prstGeom prst="rect">
                <a:avLst/>
              </a:prstGeom>
              <a:blipFill>
                <a:blip r:embed="rId4"/>
                <a:stretch>
                  <a:fillRect b="-5195"/>
                </a:stretch>
              </a:blipFill>
              <a:ln w="28575"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id="{011E1BB3-72EF-4063-9251-7B8A52C4B5F4}"/>
              </a:ext>
            </a:extLst>
          </p:cNvPr>
          <p:cNvCxnSpPr>
            <a:cxnSpLocks/>
          </p:cNvCxnSpPr>
          <p:nvPr/>
        </p:nvCxnSpPr>
        <p:spPr>
          <a:xfrm>
            <a:off x="4461409" y="2843692"/>
            <a:ext cx="2077414" cy="161427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35E1911-E93C-499A-AEBE-E0F9D44B034B}"/>
                  </a:ext>
                </a:extLst>
              </p:cNvPr>
              <p:cNvSpPr txBox="1"/>
              <p:nvPr/>
            </p:nvSpPr>
            <p:spPr>
              <a:xfrm>
                <a:off x="958134" y="2014298"/>
                <a:ext cx="3503275" cy="829394"/>
              </a:xfrm>
              <a:prstGeom prst="rect">
                <a:avLst/>
              </a:prstGeom>
              <a:noFill/>
              <a:ln w="28575"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altLang="ko-KR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box>
                              <m:boxPr>
                                <m:ctrlPr>
                                  <a:rPr lang="en-US" altLang="ko-KR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boxPr>
                              <m:e>
                                <m:argPr>
                                  <m:argSz m:val="-1"/>
                                </m:argPr>
                                <m:f>
                                  <m:fPr>
                                    <m:ctrlPr>
                                      <a:rPr lang="en-US" altLang="ko-KR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ko-KR" sz="1600" b="0" i="1" smtClean="0">
                                        <a:latin typeface="Cambria Math" panose="02040503050406030204" pitchFamily="18" charset="0"/>
                                      </a:rPr>
                                      <m:t>7</m:t>
                                    </m:r>
                                  </m:num>
                                  <m:den>
                                    <m:r>
                                      <a:rPr lang="en-US" altLang="ko-KR" sz="16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box>
                          </m:e>
                          <m:sub>
                            <m: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bSup>
                        <m:r>
                          <a:rPr lang="en-US" altLang="ko-KR" sz="1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ko-KR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box>
                              <m:boxPr>
                                <m:ctrlP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</m:ctrlPr>
                              </m:boxPr>
                              <m:e>
                                <m:argPr>
                                  <m:argSz m:val="-1"/>
                                </m:argPr>
                                <m:f>
                                  <m:fPr>
                                    <m:ctrlP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ko-KR" sz="1600" b="0" i="1" smtClean="0">
                                        <a:latin typeface="Cambria Math" panose="02040503050406030204" pitchFamily="18" charset="0"/>
                                      </a:rPr>
                                      <m:t>7</m:t>
                                    </m:r>
                                  </m:num>
                                  <m:den>
                                    <m: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box>
                          </m:e>
                          <m:sub>
                            <m: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altLang="ko-KR" sz="16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bSup>
                      </m:e>
                    </m:d>
                    <m:r>
                      <a:rPr lang="en-US" altLang="ko-KR" sz="1600" b="0" i="1" smtClean="0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ctrlPr>
                          <a:rPr lang="en-US" altLang="ko-KR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ko-KR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box>
                              <m:boxPr>
                                <m:ctrlP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</m:ctrlPr>
                              </m:boxPr>
                              <m:e>
                                <m:argPr>
                                  <m:argSz m:val="-1"/>
                                </m:argPr>
                                <m:f>
                                  <m:fPr>
                                    <m:ctrlP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ko-KR" sz="16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num>
                                  <m:den>
                                    <m: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box>
                          </m:e>
                          <m:sub>
                            <m: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altLang="ko-KR" sz="16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bSup>
                        <m:r>
                          <a:rPr lang="en-US" altLang="ko-KR" sz="1600" i="1">
                            <a:latin typeface="Cambria Math" panose="02040503050406030204" pitchFamily="18" charset="0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ko-KR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box>
                              <m:boxPr>
                                <m:ctrlP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</m:ctrlPr>
                              </m:boxPr>
                              <m:e>
                                <m:argPr>
                                  <m:argSz m:val="-1"/>
                                </m:argPr>
                                <m:f>
                                  <m:fPr>
                                    <m:ctrlP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ko-KR" sz="16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num>
                                  <m:den>
                                    <m: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box>
                          </m:e>
                          <m:sub>
                            <m:r>
                              <a:rPr lang="en-US" altLang="ko-KR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altLang="ko-KR" sz="16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bSup>
                      </m:e>
                    </m:d>
                    <m:r>
                      <a:rPr lang="en-US" altLang="ko-KR" sz="1600" b="0" i="1" smtClean="0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ctrlPr>
                          <a:rPr lang="en-US" altLang="ko-KR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ko-KR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box>
                              <m:boxPr>
                                <m:ctrlP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</m:ctrlPr>
                              </m:boxPr>
                              <m:e>
                                <m:argPr>
                                  <m:argSz m:val="-1"/>
                                </m:argPr>
                                <m:f>
                                  <m:fPr>
                                    <m:ctrlP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ko-KR" sz="16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box>
                          </m:e>
                          <m:sub>
                            <m:r>
                              <a:rPr lang="en-US" altLang="ko-KR" sz="16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altLang="ko-KR" sz="16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bSup>
                        <m:r>
                          <a:rPr lang="en-US" altLang="ko-KR" sz="1600" i="1">
                            <a:latin typeface="Cambria Math" panose="02040503050406030204" pitchFamily="18" charset="0"/>
                          </a:rPr>
                          <m:t>,</m:t>
                        </m:r>
                        <m:sSubSup>
                          <m:sSubSupPr>
                            <m:ctrlPr>
                              <a:rPr lang="en-US" altLang="ko-KR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box>
                              <m:boxPr>
                                <m:ctrlP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</m:ctrlPr>
                              </m:boxPr>
                              <m:e>
                                <m:argPr>
                                  <m:argSz m:val="-1"/>
                                </m:argPr>
                                <m:f>
                                  <m:fPr>
                                    <m:ctrlP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ko-KR" sz="16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US" altLang="ko-KR" sz="16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box>
                          </m:e>
                          <m:sub>
                            <m:r>
                              <a:rPr lang="en-US" altLang="ko-KR" sz="16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altLang="ko-KR" sz="16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bSup>
                      </m:e>
                    </m:d>
                  </m:oMath>
                </a14:m>
                <a:r>
                  <a:rPr lang="en-US" altLang="ko-KR" sz="16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ko-KR" sz="1600">
                        <a:latin typeface="Cambria Math" panose="02040503050406030204" pitchFamily="18" charset="0"/>
                      </a:rPr>
                      <m:t>from</m:t>
                    </m:r>
                    <m:r>
                      <a:rPr lang="en-US" altLang="ko-KR" sz="1600" i="1">
                        <a:latin typeface="Cambria Math" panose="02040503050406030204" pitchFamily="18" charset="0"/>
                      </a:rPr>
                      <m:t> (</m:t>
                    </m:r>
                    <m:sSub>
                      <m:sSubPr>
                        <m:ctrlPr>
                          <a:rPr lang="en-US" altLang="ko-KR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6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box>
                          <m:boxPr>
                            <m:ctrlPr>
                              <a:rPr lang="en-US" altLang="ko-KR" sz="1600" i="1">
                                <a:latin typeface="Cambria Math" panose="02040503050406030204" pitchFamily="18" charset="0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f>
                              <m:fPr>
                                <m:ctrlP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num>
                              <m:den>
                                <m: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box>
                      </m:sub>
                    </m:sSub>
                    <m:r>
                      <a:rPr lang="en-US" altLang="ko-KR" sz="1600" i="1">
                        <a:latin typeface="Cambria Math" panose="02040503050406030204" pitchFamily="18" charset="0"/>
                      </a:rPr>
                      <m:t> ,</m:t>
                    </m:r>
                    <m:sSub>
                      <m:sSubPr>
                        <m:ctrlPr>
                          <a:rPr lang="en-US" altLang="ko-KR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ko-KR" sz="16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box>
                          <m:boxPr>
                            <m:ctrlPr>
                              <a:rPr lang="en-US" altLang="ko-KR" sz="1600" i="1">
                                <a:latin typeface="Cambria Math" panose="02040503050406030204" pitchFamily="18" charset="0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f>
                              <m:fPr>
                                <m:ctrlP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num>
                              <m:den>
                                <m:r>
                                  <a:rPr lang="en-US" altLang="ko-KR" sz="16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box>
                      </m:sub>
                    </m:sSub>
                    <m:r>
                      <a:rPr lang="en-US" altLang="ko-KR" sz="16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ko-KR" sz="16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altLang="ko-KR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box>
                                <m:boxPr>
                                  <m:ctrl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ko-KR" sz="1600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box>
                            </m:e>
                            <m:sub>
                              <m:r>
                                <a:rPr lang="en-US" altLang="ko-KR" sz="16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  <m:sup>
                              <m: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bSup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box>
                                <m:boxPr>
                                  <m:ctrl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ko-KR" sz="1600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box>
                            </m:e>
                            <m:sub>
                              <m:r>
                                <a:rPr lang="en-US" altLang="ko-KR" sz="16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b>
                            <m:sup>
                              <m: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bSup>
                        </m:e>
                      </m:d>
                      <m:r>
                        <m:rPr>
                          <m:sty m:val="p"/>
                        </m:rPr>
                        <a:rPr lang="en-US" altLang="ko-KR" sz="1600">
                          <a:latin typeface="Cambria Math" panose="02040503050406030204" pitchFamily="18" charset="0"/>
                        </a:rPr>
                        <m:t>from</m:t>
                      </m:r>
                      <m:r>
                        <a:rPr lang="en-US" altLang="ko-KR" sz="1600" i="1">
                          <a:latin typeface="Cambria Math" panose="02040503050406030204" pitchFamily="18" charset="0"/>
                        </a:rPr>
                        <m:t> (</m:t>
                      </m:r>
                      <m:sSub>
                        <m:sSubPr>
                          <m:ctrlPr>
                            <a:rPr lang="en-US" altLang="ko-KR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box>
                            <m:boxPr>
                              <m:ctrlP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f>
                                <m:fPr>
                                  <m:ctrl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</m:num>
                                <m:den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box>
                        </m:sub>
                      </m:sSub>
                      <m:r>
                        <a:rPr lang="en-US" altLang="ko-KR" sz="1600" i="1">
                          <a:latin typeface="Cambria Math" panose="02040503050406030204" pitchFamily="18" charset="0"/>
                        </a:rPr>
                        <m:t> ,</m:t>
                      </m:r>
                      <m:sSub>
                        <m:sSubPr>
                          <m:ctrlPr>
                            <a:rPr lang="en-US" altLang="ko-KR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600" i="1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box>
                            <m:boxPr>
                              <m:ctrlP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f>
                                <m:fPr>
                                  <m:ctrl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box>
                        </m:sub>
                      </m:sSub>
                      <m:r>
                        <a:rPr lang="en-US" altLang="ko-KR" sz="16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sz="16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35E1911-E93C-499A-AEBE-E0F9D44B03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134" y="2014298"/>
                <a:ext cx="3503275" cy="829394"/>
              </a:xfrm>
              <a:prstGeom prst="rect">
                <a:avLst/>
              </a:prstGeom>
              <a:blipFill>
                <a:blip r:embed="rId6"/>
                <a:stretch>
                  <a:fillRect b="-709"/>
                </a:stretch>
              </a:blipFill>
              <a:ln w="28575"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직선 화살표 연결선 15">
            <a:extLst>
              <a:ext uri="{FF2B5EF4-FFF2-40B4-BE49-F238E27FC236}">
                <a16:creationId xmlns:a16="http://schemas.microsoft.com/office/drawing/2014/main" id="{AA955FD5-30F5-4CBB-B897-3638B7221F63}"/>
              </a:ext>
            </a:extLst>
          </p:cNvPr>
          <p:cNvCxnSpPr>
            <a:cxnSpLocks/>
          </p:cNvCxnSpPr>
          <p:nvPr/>
        </p:nvCxnSpPr>
        <p:spPr>
          <a:xfrm>
            <a:off x="6142008" y="3614470"/>
            <a:ext cx="577959" cy="0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>
            <a:extLst>
              <a:ext uri="{FF2B5EF4-FFF2-40B4-BE49-F238E27FC236}">
                <a16:creationId xmlns:a16="http://schemas.microsoft.com/office/drawing/2014/main" id="{1D2271D7-EF77-4813-B0E6-315168FF93CF}"/>
              </a:ext>
            </a:extLst>
          </p:cNvPr>
          <p:cNvCxnSpPr>
            <a:cxnSpLocks/>
          </p:cNvCxnSpPr>
          <p:nvPr/>
        </p:nvCxnSpPr>
        <p:spPr>
          <a:xfrm>
            <a:off x="6504316" y="6102939"/>
            <a:ext cx="301914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786FE0A-DC78-44A1-A64C-C407B897012C}"/>
                  </a:ext>
                </a:extLst>
              </p:cNvPr>
              <p:cNvSpPr txBox="1"/>
              <p:nvPr/>
            </p:nvSpPr>
            <p:spPr>
              <a:xfrm>
                <a:off x="8563637" y="3961396"/>
                <a:ext cx="569396" cy="3307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√</m:t>
                      </m:r>
                    </m:oMath>
                  </m:oMathPara>
                </a14:m>
                <a:endParaRPr lang="ko-KR" alt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786FE0A-DC78-44A1-A64C-C407B89701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3637" y="3961396"/>
                <a:ext cx="569396" cy="330796"/>
              </a:xfrm>
              <a:prstGeom prst="rect">
                <a:avLst/>
              </a:prstGeom>
              <a:blipFill>
                <a:blip r:embed="rId7"/>
                <a:stretch>
                  <a:fillRect t="-12963" b="-2222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7FDBE26-E125-47D1-897E-33101AC752E1}"/>
                  </a:ext>
                </a:extLst>
              </p:cNvPr>
              <p:cNvSpPr txBox="1"/>
              <p:nvPr/>
            </p:nvSpPr>
            <p:spPr>
              <a:xfrm>
                <a:off x="4119791" y="62572"/>
                <a:ext cx="1666418" cy="4212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altLang="ko-K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en-US" altLang="ko-KR" b="0" i="1" baseline="-25000" smtClean="0">
                            <a:latin typeface="Cambria Math" panose="02040503050406030204" pitchFamily="18" charset="0"/>
                          </a:rPr>
                          <m:t>𝑝h</m:t>
                        </m:r>
                      </m:num>
                      <m:den>
                        <m:r>
                          <a:rPr lang="en-US" altLang="ko-KR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en-US" altLang="ko-KR" b="0" i="1" baseline="-25000" smtClean="0">
                            <a:latin typeface="Cambria Math" panose="02040503050406030204" pitchFamily="18" charset="0"/>
                          </a:rPr>
                          <m:t>𝑝𝑝</m:t>
                        </m:r>
                      </m:den>
                    </m:f>
                    <m:r>
                      <a:rPr lang="en-US" altLang="ko-KR" b="0" i="1" smtClean="0">
                        <a:latin typeface="Cambria Math" panose="02040503050406030204" pitchFamily="18" charset="0"/>
                      </a:rPr>
                      <m:t>=1.64 </m:t>
                    </m:r>
                  </m:oMath>
                </a14:m>
                <a:r>
                  <a:rPr lang="ko-KR" altLang="en-US" dirty="0"/>
                  <a:t> </a:t>
                </a:r>
                <a:r>
                  <a:rPr lang="en-US" altLang="ko-KR" dirty="0"/>
                  <a:t>: </a:t>
                </a:r>
                <a:r>
                  <a:rPr lang="en-US" altLang="ko-KR" baseline="30000" dirty="0"/>
                  <a:t>48</a:t>
                </a:r>
                <a:r>
                  <a:rPr lang="en-US" altLang="ko-KR" dirty="0"/>
                  <a:t>Ca</a:t>
                </a:r>
                <a:endParaRPr lang="ko-KR" altLang="en-US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7FDBE26-E125-47D1-897E-33101AC752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9791" y="62572"/>
                <a:ext cx="1666418" cy="421206"/>
              </a:xfrm>
              <a:prstGeom prst="rect">
                <a:avLst/>
              </a:prstGeom>
              <a:blipFill>
                <a:blip r:embed="rId8"/>
                <a:stretch>
                  <a:fillRect l="-4029" t="-8696" r="-7692" b="-2029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1640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7">
            <a:extLst>
              <a:ext uri="{FF2B5EF4-FFF2-40B4-BE49-F238E27FC236}">
                <a16:creationId xmlns:a16="http://schemas.microsoft.com/office/drawing/2014/main" id="{CCDC5CA9-BCE9-498E-95D1-A694BAB1D8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502" y="0"/>
            <a:ext cx="35032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v"/>
              <a:defRPr/>
            </a:pPr>
            <a:r>
              <a:rPr lang="en-US" altLang="ko-KR" sz="2400" b="1" u="sng" dirty="0">
                <a:solidFill>
                  <a:srgbClr val="0000FF"/>
                </a:solidFill>
                <a:latin typeface="Calibri" panose="020F0502020204030204" pitchFamily="34" charset="0"/>
                <a:ea typeface="Arial Unicode MS" pitchFamily="50" charset="-127"/>
                <a:cs typeface="Calibri" panose="020F0502020204030204" pitchFamily="34" charset="0"/>
              </a:rPr>
              <a:t>Role of TF in GT states</a:t>
            </a:r>
            <a:r>
              <a:rPr lang="en-US" altLang="ko-KR" sz="2400" b="1" u="sng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2400" u="sng" dirty="0">
                <a:solidFill>
                  <a:srgbClr val="0000FF"/>
                </a:solidFill>
                <a:latin typeface="Calibri" panose="020F0502020204030204" pitchFamily="34" charset="0"/>
                <a:ea typeface="굴림" charset="-127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3E52F465-D93D-4A1D-BFBE-C9CC48D259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3063" y="1522006"/>
            <a:ext cx="4282475" cy="3352097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1A96F36D-2745-4217-9C1E-9C3E58F58D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740" y="586596"/>
            <a:ext cx="3790528" cy="602742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DE490D0-CB6E-4072-9B23-A7C24ADF48D2}"/>
                  </a:ext>
                </a:extLst>
              </p:cNvPr>
              <p:cNvSpPr txBox="1"/>
              <p:nvPr/>
            </p:nvSpPr>
            <p:spPr>
              <a:xfrm>
                <a:off x="3646580" y="4116672"/>
                <a:ext cx="569396" cy="3307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√</m:t>
                      </m:r>
                    </m:oMath>
                  </m:oMathPara>
                </a14:m>
                <a:endParaRPr lang="ko-KR" alt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DE490D0-CB6E-4072-9B23-A7C24ADF48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6580" y="4116672"/>
                <a:ext cx="569396" cy="330796"/>
              </a:xfrm>
              <a:prstGeom prst="rect">
                <a:avLst/>
              </a:prstGeom>
              <a:blipFill>
                <a:blip r:embed="rId4"/>
                <a:stretch>
                  <a:fillRect t="-10909" b="-20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06524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3">
            <a:extLst>
              <a:ext uri="{FF2B5EF4-FFF2-40B4-BE49-F238E27FC236}">
                <a16:creationId xmlns:a16="http://schemas.microsoft.com/office/drawing/2014/main" id="{F6B0C33A-0033-44E3-866A-7AEFBDB169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659" y="261098"/>
            <a:ext cx="1924198" cy="4308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>
            <a:spAutoFit/>
          </a:bodyPr>
          <a:lstStyle>
            <a:lvl1pPr marL="342900" indent="-342900"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en-US" altLang="ko-KR" sz="2200" b="1" dirty="0">
                <a:solidFill>
                  <a:schemeClr val="bg1"/>
                </a:solidFill>
                <a:uFill>
                  <a:solidFill>
                    <a:srgbClr val="3333FF"/>
                  </a:solidFill>
                </a:uFill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Summary 2  </a:t>
            </a:r>
            <a:endParaRPr lang="en-US" altLang="ko-KR" sz="2200" dirty="0">
              <a:solidFill>
                <a:schemeClr val="bg1"/>
              </a:solidFill>
              <a:latin typeface="Arial Rounded MT Bold" panose="020F0704030504030204" pitchFamily="34" charset="0"/>
              <a:ea typeface="굴림" panose="020B0600000101010101" pitchFamily="50" charset="-127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직사각형 5">
                <a:extLst>
                  <a:ext uri="{FF2B5EF4-FFF2-40B4-BE49-F238E27FC236}">
                    <a16:creationId xmlns:a16="http://schemas.microsoft.com/office/drawing/2014/main" id="{FA4B193F-4334-4187-AA8E-AB0DE8BCDC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2570" y="1134874"/>
                <a:ext cx="8900821" cy="29685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marL="342900" indent="-342900" latinLnBrk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1pPr>
                <a:lvl2pPr marL="742950" indent="-285750" latinLnBrk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2pPr>
                <a:lvl3pPr marL="1143000" indent="-228600" latinLnBrk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3pPr>
                <a:lvl4pPr marL="1600200" indent="-228600" latinLnBrk="1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4pPr>
                <a:lvl5pPr marL="2057400" indent="-228600" latinLnBrk="1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defRPr>
                </a:lvl9pPr>
              </a:lstStyle>
              <a:p>
                <a:pPr marL="0" indent="0">
                  <a:buNone/>
                </a:pPr>
                <a:r>
                  <a:rPr lang="en-US" altLang="ko-KR" sz="2000" dirty="0">
                    <a:latin typeface="+mn-lt"/>
                  </a:rPr>
                  <a:t>1. We investigated the </a:t>
                </a:r>
                <a:r>
                  <a:rPr lang="en-US" altLang="ko-KR" sz="2000" b="1" dirty="0">
                    <a:latin typeface="+mn-lt"/>
                  </a:rPr>
                  <a:t>TF effect for Gamow-Teller transition </a:t>
                </a:r>
                <a:r>
                  <a:rPr lang="en-US" altLang="ko-KR" sz="2000" dirty="0">
                    <a:latin typeface="+mn-lt"/>
                  </a:rPr>
                  <a:t>in</a:t>
                </a:r>
                <a:r>
                  <a:rPr lang="en-US" altLang="ko-KR" sz="2000" baseline="30000" dirty="0">
                    <a:latin typeface="+mn-lt"/>
                  </a:rPr>
                  <a:t> 42</a:t>
                </a:r>
                <a:r>
                  <a:rPr lang="en-US" altLang="ko-KR" sz="2000" dirty="0">
                    <a:latin typeface="+mn-lt"/>
                  </a:rPr>
                  <a:t>Ca and </a:t>
                </a:r>
                <a:r>
                  <a:rPr lang="en-US" altLang="ko-KR" sz="2000" baseline="30000" dirty="0">
                    <a:latin typeface="+mn-lt"/>
                  </a:rPr>
                  <a:t>48</a:t>
                </a:r>
                <a:r>
                  <a:rPr lang="en-US" altLang="ko-KR" sz="2000" dirty="0">
                    <a:latin typeface="+mn-lt"/>
                  </a:rPr>
                  <a:t>Ca.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altLang="ko-KR" sz="2000" dirty="0">
                    <a:latin typeface="+mn-lt"/>
                  </a:rPr>
                  <a:t>2. </a:t>
                </a:r>
                <a:r>
                  <a:rPr lang="en-US" altLang="ko-KR" sz="2000" b="1" dirty="0">
                    <a:latin typeface="+mn-lt"/>
                  </a:rPr>
                  <a:t>Tensor force </a:t>
                </a:r>
                <a:r>
                  <a:rPr lang="en-US" altLang="ko-KR" sz="2000" dirty="0">
                    <a:latin typeface="+mn-lt"/>
                  </a:rPr>
                  <a:t>plays an important role </a:t>
                </a:r>
                <a:r>
                  <a:rPr lang="en-US" altLang="ko-KR" sz="2000" b="1" dirty="0">
                    <a:latin typeface="+mn-lt"/>
                  </a:rPr>
                  <a:t>in producing the low-energy GT peak</a:t>
                </a:r>
                <a:r>
                  <a:rPr lang="en-US" altLang="ko-KR" sz="2000" dirty="0">
                    <a:latin typeface="+mn-lt"/>
                  </a:rPr>
                  <a:t>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altLang="ko-KR" sz="2000" dirty="0">
                    <a:latin typeface="+mn-lt"/>
                  </a:rPr>
                  <a:t>3. The effect of TF is larger at </a:t>
                </a:r>
                <a14:m>
                  <m:oMath xmlns:m="http://schemas.openxmlformats.org/officeDocument/2006/math">
                    <m:r>
                      <a:rPr lang="ko-KR" altLang="en-US" sz="2000" i="1" smtClean="0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altLang="ko-KR" sz="2000" b="0" i="1" baseline="-2500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ko-KR" sz="20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altLang="ko-KR" sz="2000" dirty="0">
                    <a:solidFill>
                      <a:schemeClr val="accent1"/>
                    </a:solidFill>
                    <a:latin typeface="+mn-lt"/>
                  </a:rPr>
                  <a:t> </a:t>
                </a:r>
                <a:r>
                  <a:rPr lang="en-US" altLang="ko-KR" sz="2000" dirty="0">
                    <a:latin typeface="+mn-lt"/>
                  </a:rPr>
                  <a:t>than at deformed region.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altLang="ko-KR" sz="2000" dirty="0">
                    <a:latin typeface="+mn-lt"/>
                  </a:rPr>
                  <a:t>4. </a:t>
                </a:r>
                <a:r>
                  <a:rPr lang="en-US" altLang="ko-KR" sz="2000" dirty="0" err="1">
                    <a:latin typeface="+mn-lt"/>
                  </a:rPr>
                  <a:t>LeSGT</a:t>
                </a:r>
                <a:r>
                  <a:rPr lang="en-US" altLang="ko-KR" sz="2000" dirty="0">
                    <a:latin typeface="+mn-lt"/>
                  </a:rPr>
                  <a:t>(low energy super Gamow-Teller) is well reproduced because there are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altLang="ko-KR" sz="2000" dirty="0">
                    <a:latin typeface="+mn-lt"/>
                  </a:rPr>
                  <a:t>    </a:t>
                </a:r>
                <a:r>
                  <a:rPr lang="en-US" altLang="ko-KR" sz="2000" b="1" dirty="0">
                    <a:latin typeface="+mn-lt"/>
                  </a:rPr>
                  <a:t>many configurations of GT transition that contribute to increase the TF </a:t>
                </a:r>
                <a:r>
                  <a:rPr lang="en-US" altLang="ko-KR" sz="2000" dirty="0">
                    <a:latin typeface="+mn-lt"/>
                  </a:rPr>
                  <a:t>in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altLang="ko-KR" sz="2000" dirty="0">
                    <a:latin typeface="+mn-lt"/>
                  </a:rPr>
                  <a:t>    deformation case.</a:t>
                </a:r>
              </a:p>
            </p:txBody>
          </p:sp>
        </mc:Choice>
        <mc:Fallback>
          <p:sp>
            <p:nvSpPr>
              <p:cNvPr id="6" name="직사각형 5">
                <a:extLst>
                  <a:ext uri="{FF2B5EF4-FFF2-40B4-BE49-F238E27FC236}">
                    <a16:creationId xmlns:a16="http://schemas.microsoft.com/office/drawing/2014/main" id="{FA4B193F-4334-4187-AA8E-AB0DE8BCDC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02570" y="1134874"/>
                <a:ext cx="8900821" cy="2968505"/>
              </a:xfrm>
              <a:prstGeom prst="rect">
                <a:avLst/>
              </a:prstGeom>
              <a:blipFill>
                <a:blip r:embed="rId3"/>
                <a:stretch>
                  <a:fillRect l="-685" t="-1027" b="-266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75173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72459" y="2705377"/>
            <a:ext cx="6761082" cy="646331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rtlCol="0">
            <a:spAutoFit/>
          </a:bodyPr>
          <a:lstStyle/>
          <a:p>
            <a:r>
              <a:rPr lang="en-US" altLang="ko-KR" sz="3600" b="1" i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Thank you for your attention!</a:t>
            </a:r>
            <a:endParaRPr lang="ko-KR" altLang="en-US" sz="3600" b="1" i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710152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8191" y="2075260"/>
            <a:ext cx="1593706" cy="3824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latin typeface="+mn-ea"/>
              </a:rPr>
              <a:t>2-2.</a:t>
            </a:r>
            <a:r>
              <a:rPr lang="ko-KR" altLang="en-US" b="1" dirty="0">
                <a:solidFill>
                  <a:schemeClr val="bg1"/>
                </a:solidFill>
                <a:latin typeface="+mn-ea"/>
              </a:rPr>
              <a:t>연구개요</a:t>
            </a:r>
          </a:p>
        </p:txBody>
      </p:sp>
      <p:sp>
        <p:nvSpPr>
          <p:cNvPr id="7" name="대각선 방향의 모서리가 잘린 사각형 6"/>
          <p:cNvSpPr/>
          <p:nvPr/>
        </p:nvSpPr>
        <p:spPr>
          <a:xfrm flipH="1">
            <a:off x="1610035" y="2927735"/>
            <a:ext cx="6916186" cy="1002531"/>
          </a:xfrm>
          <a:prstGeom prst="snip2DiagRect">
            <a:avLst>
              <a:gd name="adj1" fmla="val 0"/>
              <a:gd name="adj2" fmla="val 50000"/>
            </a:avLst>
          </a:prstGeom>
          <a:solidFill>
            <a:schemeClr val="bg2">
              <a:lumMod val="25000"/>
            </a:schemeClr>
          </a:solidFill>
          <a:ln w="57150">
            <a:solidFill>
              <a:schemeClr val="bg2">
                <a:lumMod val="2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3912662" y="3075057"/>
            <a:ext cx="24855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</a:rPr>
              <a:t>Back Up</a:t>
            </a:r>
            <a:endParaRPr lang="ko-KR" altLang="en-U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53646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525" y="4762"/>
            <a:ext cx="9124950" cy="684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68806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7">
            <a:extLst>
              <a:ext uri="{FF2B5EF4-FFF2-40B4-BE49-F238E27FC236}">
                <a16:creationId xmlns:a16="http://schemas.microsoft.com/office/drawing/2014/main" id="{CCDC5CA9-BCE9-498E-95D1-A694BAB1D8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881" y="4405"/>
            <a:ext cx="35032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v"/>
              <a:defRPr/>
            </a:pPr>
            <a:r>
              <a:rPr lang="en-US" altLang="ko-KR" sz="2400" b="1" u="sng" dirty="0">
                <a:solidFill>
                  <a:srgbClr val="0000FF"/>
                </a:solidFill>
                <a:latin typeface="Calibri" panose="020F0502020204030204" pitchFamily="34" charset="0"/>
                <a:ea typeface="Arial Unicode MS" pitchFamily="50" charset="-127"/>
                <a:cs typeface="Calibri" panose="020F0502020204030204" pitchFamily="34" charset="0"/>
              </a:rPr>
              <a:t>Role of TF in GT states</a:t>
            </a:r>
            <a:r>
              <a:rPr lang="en-US" altLang="ko-KR" sz="2400" b="1" u="sng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2400" u="sng" dirty="0">
                <a:solidFill>
                  <a:srgbClr val="0000FF"/>
                </a:solidFill>
                <a:latin typeface="Calibri" panose="020F0502020204030204" pitchFamily="34" charset="0"/>
                <a:ea typeface="굴림" charset="-127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7C198208-EEC0-4D7B-9293-74D2FC15E46A}"/>
              </a:ext>
            </a:extLst>
          </p:cNvPr>
          <p:cNvSpPr/>
          <p:nvPr/>
        </p:nvSpPr>
        <p:spPr>
          <a:xfrm>
            <a:off x="5360130" y="1226782"/>
            <a:ext cx="44103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ko-KR" sz="2400" b="1" u="sng" dirty="0">
                <a:latin typeface="Calibri" panose="020F0502020204030204" pitchFamily="34" charset="0"/>
                <a:cs typeface="Calibri" panose="020F0502020204030204" pitchFamily="34" charset="0"/>
              </a:rPr>
              <a:t>Tensor force &amp; Deformation ?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EBD9FBC-0DC6-4283-9542-5506880511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13" y="611978"/>
            <a:ext cx="3800248" cy="6160756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E160B65D-14A6-4F88-A844-94E3011949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1753495"/>
            <a:ext cx="4932035" cy="387772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F01F3A45-211B-4A3B-8686-2680E2BDA1BC}"/>
                  </a:ext>
                </a:extLst>
              </p:cNvPr>
              <p:cNvSpPr txBox="1"/>
              <p:nvPr/>
            </p:nvSpPr>
            <p:spPr>
              <a:xfrm>
                <a:off x="3406458" y="4121930"/>
                <a:ext cx="569396" cy="3307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√</m:t>
                      </m:r>
                    </m:oMath>
                  </m:oMathPara>
                </a14:m>
                <a:endParaRPr lang="ko-KR" alt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F01F3A45-211B-4A3B-8686-2680E2BDA1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6458" y="4121930"/>
                <a:ext cx="569396" cy="330796"/>
              </a:xfrm>
              <a:prstGeom prst="rect">
                <a:avLst/>
              </a:prstGeom>
              <a:blipFill>
                <a:blip r:embed="rId4"/>
                <a:stretch>
                  <a:fillRect t="-12963" b="-2222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4102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7">
            <a:extLst>
              <a:ext uri="{FF2B5EF4-FFF2-40B4-BE49-F238E27FC236}">
                <a16:creationId xmlns:a16="http://schemas.microsoft.com/office/drawing/2014/main" id="{CCDC5CA9-BCE9-498E-95D1-A694BAB1D8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881" y="4405"/>
            <a:ext cx="35032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v"/>
              <a:defRPr/>
            </a:pPr>
            <a:r>
              <a:rPr lang="en-US" altLang="ko-KR" sz="2400" b="1" u="sng" dirty="0">
                <a:solidFill>
                  <a:srgbClr val="0000FF"/>
                </a:solidFill>
                <a:latin typeface="Calibri" panose="020F0502020204030204" pitchFamily="34" charset="0"/>
                <a:ea typeface="Arial Unicode MS" pitchFamily="50" charset="-127"/>
                <a:cs typeface="Calibri" panose="020F0502020204030204" pitchFamily="34" charset="0"/>
              </a:rPr>
              <a:t>Role of TF in GT states</a:t>
            </a:r>
            <a:r>
              <a:rPr lang="en-US" altLang="ko-KR" sz="2400" b="1" u="sng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2400" u="sng" dirty="0">
                <a:solidFill>
                  <a:srgbClr val="0000FF"/>
                </a:solidFill>
                <a:latin typeface="Calibri" panose="020F0502020204030204" pitchFamily="34" charset="0"/>
                <a:ea typeface="굴림" charset="-127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EBD9FBC-0DC6-4283-9542-5506880511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7839" y="611978"/>
            <a:ext cx="3800248" cy="616075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F01F3A45-211B-4A3B-8686-2680E2BDA1BC}"/>
                  </a:ext>
                </a:extLst>
              </p:cNvPr>
              <p:cNvSpPr txBox="1"/>
              <p:nvPr/>
            </p:nvSpPr>
            <p:spPr>
              <a:xfrm>
                <a:off x="8401152" y="4147809"/>
                <a:ext cx="569396" cy="33079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√</m:t>
                      </m:r>
                    </m:oMath>
                  </m:oMathPara>
                </a14:m>
                <a:endParaRPr lang="ko-KR" alt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F01F3A45-211B-4A3B-8686-2680E2BDA1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1152" y="4147809"/>
                <a:ext cx="569396" cy="330796"/>
              </a:xfrm>
              <a:prstGeom prst="rect">
                <a:avLst/>
              </a:prstGeom>
              <a:blipFill>
                <a:blip r:embed="rId3"/>
                <a:stretch>
                  <a:fillRect t="-10909" b="-20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2C2AA6C-EDDF-4189-8AB5-0A613F73403B}"/>
                  </a:ext>
                </a:extLst>
              </p:cNvPr>
              <p:cNvSpPr txBox="1"/>
              <p:nvPr/>
            </p:nvSpPr>
            <p:spPr>
              <a:xfrm>
                <a:off x="2268747" y="1311378"/>
                <a:ext cx="2192662" cy="442622"/>
              </a:xfrm>
              <a:prstGeom prst="rect">
                <a:avLst/>
              </a:prstGeom>
              <a:noFill/>
              <a:ln w="28575"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altLang="ko-K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box>
                                <m:boxPr>
                                  <m:ctrlP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altLang="ko-KR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ko-KR" sz="1600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altLang="ko-KR" sz="16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box>
                            </m:e>
                            <m:sub>
                              <m:r>
                                <a:rPr lang="en-US" altLang="ko-KR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altLang="ko-KR" sz="16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bSup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Sup>
                            <m:sSubSupPr>
                              <m:ctrlP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box>
                                <m:boxPr>
                                  <m:ctrl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ko-KR" sz="1600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altLang="ko-KR" sz="16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box>
                            </m:e>
                            <m:sub>
                              <m:r>
                                <a:rPr lang="en-US" altLang="ko-KR" sz="16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  <m:sup>
                              <m:r>
                                <a:rPr lang="en-US" altLang="ko-KR" sz="16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bSup>
                        </m:e>
                      </m:d>
                      <m:r>
                        <m:rPr>
                          <m:sty m:val="p"/>
                        </m:rPr>
                        <a:rPr lang="en-US" altLang="ko-KR" sz="1600" b="0" i="0" smtClean="0">
                          <a:latin typeface="Cambria Math" panose="02040503050406030204" pitchFamily="18" charset="0"/>
                        </a:rPr>
                        <m:t>from</m:t>
                      </m:r>
                      <m:r>
                        <a:rPr lang="en-US" altLang="ko-KR" sz="1600" b="0" i="1" smtClean="0">
                          <a:latin typeface="Cambria Math" panose="02040503050406030204" pitchFamily="18" charset="0"/>
                        </a:rPr>
                        <m:t> (</m:t>
                      </m:r>
                      <m:sSub>
                        <m:sSubPr>
                          <m:ctrlP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box>
                            <m:boxPr>
                              <m:ctrlPr>
                                <a:rPr lang="en-US" altLang="ko-KR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f>
                                <m:fPr>
                                  <m:ctrlP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box>
                        </m:sub>
                      </m:sSub>
                      <m:r>
                        <a:rPr lang="en-US" altLang="ko-KR" sz="1600" b="0" i="1" smtClean="0">
                          <a:latin typeface="Cambria Math" panose="02040503050406030204" pitchFamily="18" charset="0"/>
                        </a:rPr>
                        <m:t> ,</m:t>
                      </m:r>
                      <m:sSub>
                        <m:sSubPr>
                          <m:ctrlPr>
                            <a:rPr lang="en-US" altLang="ko-KR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sz="16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box>
                            <m:boxPr>
                              <m:ctrlPr>
                                <a:rPr lang="en-US" altLang="ko-KR" sz="1600" i="1">
                                  <a:latin typeface="Cambria Math" panose="02040503050406030204" pitchFamily="18" charset="0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f>
                                <m:fPr>
                                  <m:ctrlP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ko-KR" sz="16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altLang="ko-KR" sz="1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box>
                        </m:sub>
                      </m:sSub>
                      <m:r>
                        <a:rPr lang="en-US" altLang="ko-KR" sz="16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ko-KR" altLang="en-US" sz="16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2C2AA6C-EDDF-4189-8AB5-0A613F7340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8747" y="1311378"/>
                <a:ext cx="2192662" cy="442622"/>
              </a:xfrm>
              <a:prstGeom prst="rect">
                <a:avLst/>
              </a:prstGeom>
              <a:blipFill>
                <a:blip r:embed="rId4"/>
                <a:stretch>
                  <a:fillRect b="-5128"/>
                </a:stretch>
              </a:blipFill>
              <a:ln w="28575"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직선 화살표 연결선 10">
            <a:extLst>
              <a:ext uri="{FF2B5EF4-FFF2-40B4-BE49-F238E27FC236}">
                <a16:creationId xmlns:a16="http://schemas.microsoft.com/office/drawing/2014/main" id="{54FCAE2B-0F1E-4249-BA51-8DA075FED125}"/>
              </a:ext>
            </a:extLst>
          </p:cNvPr>
          <p:cNvCxnSpPr>
            <a:cxnSpLocks/>
          </p:cNvCxnSpPr>
          <p:nvPr/>
        </p:nvCxnSpPr>
        <p:spPr>
          <a:xfrm>
            <a:off x="4461409" y="1749062"/>
            <a:ext cx="1697851" cy="26089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그림 12">
            <a:extLst>
              <a:ext uri="{FF2B5EF4-FFF2-40B4-BE49-F238E27FC236}">
                <a16:creationId xmlns:a16="http://schemas.microsoft.com/office/drawing/2014/main" id="{C9A964D0-D222-4207-91FD-88DDE39AD8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752" y="2793534"/>
            <a:ext cx="5154582" cy="3728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911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9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D82D805A-803A-445A-992E-0B17F7F377C7}"/>
              </a:ext>
            </a:extLst>
          </p:cNvPr>
          <p:cNvCxnSpPr>
            <a:cxnSpLocks/>
          </p:cNvCxnSpPr>
          <p:nvPr/>
        </p:nvCxnSpPr>
        <p:spPr>
          <a:xfrm flipV="1">
            <a:off x="1828811" y="4215390"/>
            <a:ext cx="2467148" cy="2617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A7CC2067-B77A-490F-ABE1-51298C1B13FC}"/>
              </a:ext>
            </a:extLst>
          </p:cNvPr>
          <p:cNvCxnSpPr>
            <a:cxnSpLocks/>
          </p:cNvCxnSpPr>
          <p:nvPr/>
        </p:nvCxnSpPr>
        <p:spPr>
          <a:xfrm flipH="1">
            <a:off x="3072845" y="2371379"/>
            <a:ext cx="2" cy="25337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4E4C66B1-856C-48B1-BBF3-3EBED383A44F}"/>
              </a:ext>
            </a:extLst>
          </p:cNvPr>
          <p:cNvCxnSpPr>
            <a:cxnSpLocks/>
          </p:cNvCxnSpPr>
          <p:nvPr/>
        </p:nvCxnSpPr>
        <p:spPr>
          <a:xfrm>
            <a:off x="1828811" y="3848685"/>
            <a:ext cx="2467148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908912B-90A4-4C3C-9DEC-32DF61C69EC2}"/>
                  </a:ext>
                </a:extLst>
              </p:cNvPr>
              <p:cNvSpPr txBox="1"/>
              <p:nvPr/>
            </p:nvSpPr>
            <p:spPr>
              <a:xfrm>
                <a:off x="2881291" y="3228771"/>
                <a:ext cx="320601" cy="2900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28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908912B-90A4-4C3C-9DEC-32DF61C69E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1291" y="3228771"/>
                <a:ext cx="320601" cy="290079"/>
              </a:xfrm>
              <a:prstGeom prst="rect">
                <a:avLst/>
              </a:prstGeom>
              <a:blipFill>
                <a:blip r:embed="rId2"/>
                <a:stretch>
                  <a:fillRect l="-17308" r="-19231" b="-638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직사각형 12">
            <a:extLst>
              <a:ext uri="{FF2B5EF4-FFF2-40B4-BE49-F238E27FC236}">
                <a16:creationId xmlns:a16="http://schemas.microsoft.com/office/drawing/2014/main" id="{6A217B12-52C2-4A89-A67B-040C5A11C9C2}"/>
              </a:ext>
            </a:extLst>
          </p:cNvPr>
          <p:cNvSpPr/>
          <p:nvPr/>
        </p:nvSpPr>
        <p:spPr>
          <a:xfrm>
            <a:off x="1828811" y="4241567"/>
            <a:ext cx="2467148" cy="68995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8EE2557-A177-4E11-9577-77B955AE749A}"/>
                  </a:ext>
                </a:extLst>
              </p:cNvPr>
              <p:cNvSpPr txBox="1"/>
              <p:nvPr/>
            </p:nvSpPr>
            <p:spPr>
              <a:xfrm>
                <a:off x="2288510" y="4424252"/>
                <a:ext cx="202363" cy="2900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b="0" i="1" smtClean="0">
                          <a:latin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8EE2557-A177-4E11-9577-77B955AE74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8510" y="4424252"/>
                <a:ext cx="202363" cy="290079"/>
              </a:xfrm>
              <a:prstGeom prst="rect">
                <a:avLst/>
              </a:prstGeom>
              <a:blipFill>
                <a:blip r:embed="rId3"/>
                <a:stretch>
                  <a:fillRect l="-14706" r="-1176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B65B82D-D206-42B7-A8D6-438BB1FB52CF}"/>
                  </a:ext>
                </a:extLst>
              </p:cNvPr>
              <p:cNvSpPr txBox="1"/>
              <p:nvPr/>
            </p:nvSpPr>
            <p:spPr>
              <a:xfrm>
                <a:off x="3616640" y="4424252"/>
                <a:ext cx="184986" cy="2900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b="0" i="1" smtClean="0">
                          <a:latin typeface="Cambria Math" panose="02040503050406030204" pitchFamily="18" charset="0"/>
                        </a:rPr>
                        <m:t>𝜈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B65B82D-D206-42B7-A8D6-438BB1FB52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6640" y="4424252"/>
                <a:ext cx="184986" cy="290079"/>
              </a:xfrm>
              <a:prstGeom prst="rect">
                <a:avLst/>
              </a:prstGeom>
              <a:blipFill>
                <a:blip r:embed="rId4"/>
                <a:stretch>
                  <a:fillRect l="-16129" r="-1290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928DABC-F1B8-4F24-8830-3FE29E9E37C6}"/>
                  </a:ext>
                </a:extLst>
              </p:cNvPr>
              <p:cNvSpPr txBox="1"/>
              <p:nvPr/>
            </p:nvSpPr>
            <p:spPr>
              <a:xfrm>
                <a:off x="2886514" y="3995579"/>
                <a:ext cx="320601" cy="2900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20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928DABC-F1B8-4F24-8830-3FE29E9E37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6514" y="3995579"/>
                <a:ext cx="320601" cy="290079"/>
              </a:xfrm>
              <a:prstGeom prst="rect">
                <a:avLst/>
              </a:prstGeom>
              <a:blipFill>
                <a:blip r:embed="rId5"/>
                <a:stretch>
                  <a:fillRect l="-17308" r="-19231" b="-625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C42379B6-D4B4-480B-96E6-BF365F290110}"/>
              </a:ext>
            </a:extLst>
          </p:cNvPr>
          <p:cNvCxnSpPr>
            <a:cxnSpLocks/>
          </p:cNvCxnSpPr>
          <p:nvPr/>
        </p:nvCxnSpPr>
        <p:spPr>
          <a:xfrm>
            <a:off x="1799329" y="3468276"/>
            <a:ext cx="246714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224980A2-A21E-44A8-B6F9-CAD7E2C78824}"/>
              </a:ext>
            </a:extLst>
          </p:cNvPr>
          <p:cNvCxnSpPr>
            <a:cxnSpLocks/>
          </p:cNvCxnSpPr>
          <p:nvPr/>
        </p:nvCxnSpPr>
        <p:spPr>
          <a:xfrm>
            <a:off x="1828811" y="4035648"/>
            <a:ext cx="24671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>
            <a:extLst>
              <a:ext uri="{FF2B5EF4-FFF2-40B4-BE49-F238E27FC236}">
                <a16:creationId xmlns:a16="http://schemas.microsoft.com/office/drawing/2014/main" id="{B0429774-82F4-4F97-AA0A-C659874EFA62}"/>
              </a:ext>
            </a:extLst>
          </p:cNvPr>
          <p:cNvCxnSpPr>
            <a:cxnSpLocks/>
          </p:cNvCxnSpPr>
          <p:nvPr/>
        </p:nvCxnSpPr>
        <p:spPr>
          <a:xfrm>
            <a:off x="1836047" y="3652451"/>
            <a:ext cx="24671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8ED19EB-D67F-4E7D-8986-C24AEC3A6317}"/>
                  </a:ext>
                </a:extLst>
              </p:cNvPr>
              <p:cNvSpPr txBox="1"/>
              <p:nvPr/>
            </p:nvSpPr>
            <p:spPr>
              <a:xfrm>
                <a:off x="3919294" y="3154860"/>
                <a:ext cx="433901" cy="3160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7/2</m:t>
                          </m:r>
                        </m:sub>
                      </m:sSub>
                    </m:oMath>
                  </m:oMathPara>
                </a14:m>
                <a:endParaRPr lang="ko-KR" altLang="en-US" baseline="-250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8ED19EB-D67F-4E7D-8986-C24AEC3A63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9294" y="3154860"/>
                <a:ext cx="433901" cy="316049"/>
              </a:xfrm>
              <a:prstGeom prst="rect">
                <a:avLst/>
              </a:prstGeom>
              <a:blipFill>
                <a:blip r:embed="rId6"/>
                <a:stretch>
                  <a:fillRect l="-21127" r="-5634" b="-2549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E0E0FA5-F164-4B08-844B-5B2D13C5825D}"/>
                  </a:ext>
                </a:extLst>
              </p:cNvPr>
              <p:cNvSpPr txBox="1"/>
              <p:nvPr/>
            </p:nvSpPr>
            <p:spPr>
              <a:xfrm>
                <a:off x="4288300" y="3964855"/>
                <a:ext cx="469103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400" b="0" i="1" smtClean="0">
                              <a:latin typeface="Cambria Math" panose="02040503050406030204" pitchFamily="18" charset="0"/>
                            </a:rPr>
                            <m:t> 1/2</m:t>
                          </m:r>
                        </m:e>
                        <m:sup>
                          <m:r>
                            <a:rPr lang="en-US" altLang="ko-KR" sz="1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ko-KR" altLang="en-US" sz="14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E0E0FA5-F164-4B08-844B-5B2D13C582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8300" y="3964855"/>
                <a:ext cx="469103" cy="215444"/>
              </a:xfrm>
              <a:prstGeom prst="rect">
                <a:avLst/>
              </a:prstGeom>
              <a:blipFill>
                <a:blip r:embed="rId7"/>
                <a:stretch>
                  <a:fillRect b="-3055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C1CAE15-0677-489D-8ECD-7D9200D8F14A}"/>
                  </a:ext>
                </a:extLst>
              </p:cNvPr>
              <p:cNvSpPr txBox="1"/>
              <p:nvPr/>
            </p:nvSpPr>
            <p:spPr>
              <a:xfrm>
                <a:off x="4293180" y="3768923"/>
                <a:ext cx="502619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400" b="0" i="1" smtClean="0">
                              <a:latin typeface="Cambria Math" panose="02040503050406030204" pitchFamily="18" charset="0"/>
                            </a:rPr>
                            <m:t>3/2</m:t>
                          </m:r>
                        </m:e>
                        <m:sup>
                          <m:r>
                            <a:rPr lang="en-US" altLang="ko-KR" sz="1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ko-KR" altLang="en-US" sz="14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C1CAE15-0677-489D-8ECD-7D9200D8F1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3180" y="3768923"/>
                <a:ext cx="502619" cy="215444"/>
              </a:xfrm>
              <a:prstGeom prst="rect">
                <a:avLst/>
              </a:prstGeom>
              <a:blipFill>
                <a:blip r:embed="rId8"/>
                <a:stretch>
                  <a:fillRect b="-3055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07E840C-A70B-485C-B653-3096EBE27836}"/>
                  </a:ext>
                </a:extLst>
              </p:cNvPr>
              <p:cNvSpPr txBox="1"/>
              <p:nvPr/>
            </p:nvSpPr>
            <p:spPr>
              <a:xfrm>
                <a:off x="4326294" y="3547090"/>
                <a:ext cx="429028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400" b="0" i="1" smtClean="0">
                              <a:latin typeface="Cambria Math" panose="02040503050406030204" pitchFamily="18" charset="0"/>
                            </a:rPr>
                            <m:t>5/2</m:t>
                          </m:r>
                        </m:e>
                        <m:sup>
                          <m:r>
                            <a:rPr lang="en-US" altLang="ko-KR" sz="1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ko-KR" altLang="en-US" sz="14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07E840C-A70B-485C-B653-3096EBE278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6294" y="3547090"/>
                <a:ext cx="429028" cy="215444"/>
              </a:xfrm>
              <a:prstGeom prst="rect">
                <a:avLst/>
              </a:prstGeom>
              <a:blipFill>
                <a:blip r:embed="rId9"/>
                <a:stretch>
                  <a:fillRect l="-10000" b="-31429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15D83E7-1291-4C12-97AB-BD36ACF19AA8}"/>
                  </a:ext>
                </a:extLst>
              </p:cNvPr>
              <p:cNvSpPr txBox="1"/>
              <p:nvPr/>
            </p:nvSpPr>
            <p:spPr>
              <a:xfrm>
                <a:off x="4311296" y="3341507"/>
                <a:ext cx="429028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400" b="0" i="1" smtClean="0">
                              <a:latin typeface="Cambria Math" panose="02040503050406030204" pitchFamily="18" charset="0"/>
                            </a:rPr>
                            <m:t>7/2</m:t>
                          </m:r>
                        </m:e>
                        <m:sup>
                          <m:r>
                            <a:rPr lang="en-US" altLang="ko-KR" sz="1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ko-KR" altLang="en-US" sz="14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915D83E7-1291-4C12-97AB-BD36ACF19A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1296" y="3341507"/>
                <a:ext cx="429028" cy="215444"/>
              </a:xfrm>
              <a:prstGeom prst="rect">
                <a:avLst/>
              </a:prstGeom>
              <a:blipFill>
                <a:blip r:embed="rId10"/>
                <a:stretch>
                  <a:fillRect l="-8451" b="-3428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B4CD7FBD-1C29-4709-B826-1D0DB20C7D26}"/>
                  </a:ext>
                </a:extLst>
              </p:cNvPr>
              <p:cNvSpPr txBox="1"/>
              <p:nvPr/>
            </p:nvSpPr>
            <p:spPr>
              <a:xfrm>
                <a:off x="3667180" y="3885155"/>
                <a:ext cx="227626" cy="2900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B4CD7FBD-1C29-4709-B826-1D0DB20C7D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7180" y="3885155"/>
                <a:ext cx="227626" cy="290079"/>
              </a:xfrm>
              <a:prstGeom prst="rect">
                <a:avLst/>
              </a:prstGeom>
              <a:blipFill>
                <a:blip r:embed="rId11"/>
                <a:stretch>
                  <a:fillRect l="-18919" r="-18919" b="-208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B43609FD-D60D-4E98-8B86-571AEF32CF77}"/>
                  </a:ext>
                </a:extLst>
              </p:cNvPr>
              <p:cNvSpPr txBox="1"/>
              <p:nvPr/>
            </p:nvSpPr>
            <p:spPr>
              <a:xfrm>
                <a:off x="2184875" y="3883286"/>
                <a:ext cx="227626" cy="2900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B43609FD-D60D-4E98-8B86-571AEF32CF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4875" y="3883286"/>
                <a:ext cx="227626" cy="290079"/>
              </a:xfrm>
              <a:prstGeom prst="rect">
                <a:avLst/>
              </a:prstGeom>
              <a:blipFill>
                <a:blip r:embed="rId12"/>
                <a:stretch>
                  <a:fillRect l="-15789" r="-18421" b="-208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타원 32">
            <a:extLst>
              <a:ext uri="{FF2B5EF4-FFF2-40B4-BE49-F238E27FC236}">
                <a16:creationId xmlns:a16="http://schemas.microsoft.com/office/drawing/2014/main" id="{7ECF994E-9688-4A59-9717-80E22DEBE8C5}"/>
              </a:ext>
            </a:extLst>
          </p:cNvPr>
          <p:cNvSpPr/>
          <p:nvPr/>
        </p:nvSpPr>
        <p:spPr>
          <a:xfrm>
            <a:off x="3376173" y="3973552"/>
            <a:ext cx="159415" cy="142734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4" name="직선 연결선 43">
            <a:extLst>
              <a:ext uri="{FF2B5EF4-FFF2-40B4-BE49-F238E27FC236}">
                <a16:creationId xmlns:a16="http://schemas.microsoft.com/office/drawing/2014/main" id="{E11D3E96-B3A0-4DE9-9E43-F711C92A2253}"/>
              </a:ext>
            </a:extLst>
          </p:cNvPr>
          <p:cNvCxnSpPr>
            <a:cxnSpLocks/>
          </p:cNvCxnSpPr>
          <p:nvPr/>
        </p:nvCxnSpPr>
        <p:spPr>
          <a:xfrm>
            <a:off x="1828811" y="3044734"/>
            <a:ext cx="246714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직선 연결선 44">
            <a:extLst>
              <a:ext uri="{FF2B5EF4-FFF2-40B4-BE49-F238E27FC236}">
                <a16:creationId xmlns:a16="http://schemas.microsoft.com/office/drawing/2014/main" id="{89B72836-AC15-4DD0-B0E6-A3375BBE5A12}"/>
              </a:ext>
            </a:extLst>
          </p:cNvPr>
          <p:cNvCxnSpPr>
            <a:cxnSpLocks/>
          </p:cNvCxnSpPr>
          <p:nvPr/>
        </p:nvCxnSpPr>
        <p:spPr>
          <a:xfrm>
            <a:off x="1844148" y="2397752"/>
            <a:ext cx="246714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3E37A8D8-9E2A-447D-ADFC-3AB5744A0330}"/>
                  </a:ext>
                </a:extLst>
              </p:cNvPr>
              <p:cNvSpPr txBox="1"/>
              <p:nvPr/>
            </p:nvSpPr>
            <p:spPr>
              <a:xfrm>
                <a:off x="4303195" y="2241128"/>
                <a:ext cx="433901" cy="3160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5/2</m:t>
                          </m:r>
                        </m:sub>
                      </m:sSub>
                    </m:oMath>
                  </m:oMathPara>
                </a14:m>
                <a:endParaRPr lang="ko-KR" altLang="en-US" baseline="-25000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3E37A8D8-9E2A-447D-ADFC-3AB5744A03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3195" y="2241128"/>
                <a:ext cx="433901" cy="316049"/>
              </a:xfrm>
              <a:prstGeom prst="rect">
                <a:avLst/>
              </a:prstGeom>
              <a:blipFill>
                <a:blip r:embed="rId13"/>
                <a:stretch>
                  <a:fillRect l="-21127" r="-5634" b="-2549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23FDE1C1-6BE3-4C93-B754-A0B29288EE17}"/>
                  </a:ext>
                </a:extLst>
              </p:cNvPr>
              <p:cNvSpPr txBox="1"/>
              <p:nvPr/>
            </p:nvSpPr>
            <p:spPr>
              <a:xfrm>
                <a:off x="4281320" y="2864717"/>
                <a:ext cx="465576" cy="3160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3/2</m:t>
                          </m:r>
                        </m:sub>
                      </m:sSub>
                    </m:oMath>
                  </m:oMathPara>
                </a14:m>
                <a:endParaRPr lang="ko-KR" altLang="en-US" baseline="-25000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23FDE1C1-6BE3-4C93-B754-A0B29288EE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1320" y="2864717"/>
                <a:ext cx="465576" cy="316049"/>
              </a:xfrm>
              <a:prstGeom prst="rect">
                <a:avLst/>
              </a:prstGeom>
              <a:blipFill>
                <a:blip r:embed="rId14"/>
                <a:stretch>
                  <a:fillRect l="-14286" r="-5195" b="-2307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직선 연결선 48">
            <a:extLst>
              <a:ext uri="{FF2B5EF4-FFF2-40B4-BE49-F238E27FC236}">
                <a16:creationId xmlns:a16="http://schemas.microsoft.com/office/drawing/2014/main" id="{EA778AF1-4534-49C6-AD4F-1A8B392DB8B1}"/>
              </a:ext>
            </a:extLst>
          </p:cNvPr>
          <p:cNvCxnSpPr>
            <a:cxnSpLocks/>
          </p:cNvCxnSpPr>
          <p:nvPr/>
        </p:nvCxnSpPr>
        <p:spPr>
          <a:xfrm>
            <a:off x="1844148" y="2588527"/>
            <a:ext cx="24671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직선 연결선 49">
            <a:extLst>
              <a:ext uri="{FF2B5EF4-FFF2-40B4-BE49-F238E27FC236}">
                <a16:creationId xmlns:a16="http://schemas.microsoft.com/office/drawing/2014/main" id="{DE41909B-81AF-426A-BC64-69E9466CC6BF}"/>
              </a:ext>
            </a:extLst>
          </p:cNvPr>
          <p:cNvCxnSpPr>
            <a:cxnSpLocks/>
          </p:cNvCxnSpPr>
          <p:nvPr/>
        </p:nvCxnSpPr>
        <p:spPr>
          <a:xfrm>
            <a:off x="1799329" y="3248519"/>
            <a:ext cx="24671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직선 연결선 50">
            <a:extLst>
              <a:ext uri="{FF2B5EF4-FFF2-40B4-BE49-F238E27FC236}">
                <a16:creationId xmlns:a16="http://schemas.microsoft.com/office/drawing/2014/main" id="{62407687-30FD-456F-8C47-41D5DC170F69}"/>
              </a:ext>
            </a:extLst>
          </p:cNvPr>
          <p:cNvCxnSpPr>
            <a:cxnSpLocks/>
          </p:cNvCxnSpPr>
          <p:nvPr/>
        </p:nvCxnSpPr>
        <p:spPr>
          <a:xfrm>
            <a:off x="1844148" y="2823029"/>
            <a:ext cx="24671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61D51E95-1D13-4059-82A2-FF94C29C8301}"/>
              </a:ext>
            </a:extLst>
          </p:cNvPr>
          <p:cNvSpPr txBox="1"/>
          <p:nvPr/>
        </p:nvSpPr>
        <p:spPr>
          <a:xfrm>
            <a:off x="1295089" y="1337873"/>
            <a:ext cx="3737946" cy="672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altLang="ko-KR" b="1" dirty="0">
                <a:solidFill>
                  <a:srgbClr val="0000FF"/>
                </a:solidFill>
              </a:rPr>
              <a:t>particle-particle interaction</a:t>
            </a:r>
          </a:p>
          <a:p>
            <a:r>
              <a:rPr lang="en-US" altLang="ko-KR" dirty="0"/>
              <a:t>      IS-pairing: attractive</a:t>
            </a:r>
            <a:endParaRPr lang="ko-KR" altLang="en-US" dirty="0"/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0A6F7C0A-4028-4E71-826A-DA177C593CA8}"/>
              </a:ext>
            </a:extLst>
          </p:cNvPr>
          <p:cNvSpPr/>
          <p:nvPr/>
        </p:nvSpPr>
        <p:spPr>
          <a:xfrm>
            <a:off x="6827851" y="3475971"/>
            <a:ext cx="1226338" cy="72791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5" name="직선 연결선 64">
            <a:extLst>
              <a:ext uri="{FF2B5EF4-FFF2-40B4-BE49-F238E27FC236}">
                <a16:creationId xmlns:a16="http://schemas.microsoft.com/office/drawing/2014/main" id="{42C7622B-7A4E-4C22-B5D3-97CDFE9EFD0A}"/>
              </a:ext>
            </a:extLst>
          </p:cNvPr>
          <p:cNvCxnSpPr>
            <a:cxnSpLocks/>
          </p:cNvCxnSpPr>
          <p:nvPr/>
        </p:nvCxnSpPr>
        <p:spPr>
          <a:xfrm flipV="1">
            <a:off x="5587041" y="4212517"/>
            <a:ext cx="2467148" cy="2617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직선 연결선 65">
            <a:extLst>
              <a:ext uri="{FF2B5EF4-FFF2-40B4-BE49-F238E27FC236}">
                <a16:creationId xmlns:a16="http://schemas.microsoft.com/office/drawing/2014/main" id="{2BF3839E-1FB7-4CCA-9ADC-F569AFCE99BC}"/>
              </a:ext>
            </a:extLst>
          </p:cNvPr>
          <p:cNvCxnSpPr>
            <a:cxnSpLocks/>
            <a:endCxn id="69" idx="2"/>
          </p:cNvCxnSpPr>
          <p:nvPr/>
        </p:nvCxnSpPr>
        <p:spPr>
          <a:xfrm flipH="1">
            <a:off x="6820615" y="2394879"/>
            <a:ext cx="2" cy="25337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직선 연결선 66">
            <a:extLst>
              <a:ext uri="{FF2B5EF4-FFF2-40B4-BE49-F238E27FC236}">
                <a16:creationId xmlns:a16="http://schemas.microsoft.com/office/drawing/2014/main" id="{956D31E0-329D-43E1-9302-EDF1A05A3DE8}"/>
              </a:ext>
            </a:extLst>
          </p:cNvPr>
          <p:cNvCxnSpPr>
            <a:cxnSpLocks/>
          </p:cNvCxnSpPr>
          <p:nvPr/>
        </p:nvCxnSpPr>
        <p:spPr>
          <a:xfrm>
            <a:off x="5587041" y="3845812"/>
            <a:ext cx="2467148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28BA7506-E9AD-4008-BBC9-38C5ED0E213D}"/>
                  </a:ext>
                </a:extLst>
              </p:cNvPr>
              <p:cNvSpPr txBox="1"/>
              <p:nvPr/>
            </p:nvSpPr>
            <p:spPr>
              <a:xfrm>
                <a:off x="6639521" y="3225898"/>
                <a:ext cx="320601" cy="2900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28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28BA7506-E9AD-4008-BBC9-38C5ED0E21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9521" y="3225898"/>
                <a:ext cx="320601" cy="290079"/>
              </a:xfrm>
              <a:prstGeom prst="rect">
                <a:avLst/>
              </a:prstGeom>
              <a:blipFill>
                <a:blip r:embed="rId15"/>
                <a:stretch>
                  <a:fillRect l="-15094" r="-18868" b="-625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직사각형 68">
            <a:extLst>
              <a:ext uri="{FF2B5EF4-FFF2-40B4-BE49-F238E27FC236}">
                <a16:creationId xmlns:a16="http://schemas.microsoft.com/office/drawing/2014/main" id="{9FED64C3-C8A1-442A-8FE2-EA21F0DA7B0B}"/>
              </a:ext>
            </a:extLst>
          </p:cNvPr>
          <p:cNvSpPr/>
          <p:nvPr/>
        </p:nvSpPr>
        <p:spPr>
          <a:xfrm>
            <a:off x="5587041" y="4238694"/>
            <a:ext cx="2467148" cy="68995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C7E4CA48-1ED4-431F-A356-2716F513E9CD}"/>
                  </a:ext>
                </a:extLst>
              </p:cNvPr>
              <p:cNvSpPr txBox="1"/>
              <p:nvPr/>
            </p:nvSpPr>
            <p:spPr>
              <a:xfrm>
                <a:off x="6046740" y="4421379"/>
                <a:ext cx="202363" cy="2900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b="0" i="1" smtClean="0">
                          <a:latin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C7E4CA48-1ED4-431F-A356-2716F513E9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6740" y="4421379"/>
                <a:ext cx="202363" cy="290079"/>
              </a:xfrm>
              <a:prstGeom prst="rect">
                <a:avLst/>
              </a:prstGeom>
              <a:blipFill>
                <a:blip r:embed="rId16"/>
                <a:stretch>
                  <a:fillRect l="-15152" r="-1515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294EC371-D7E6-43CB-B557-AA3046967D08}"/>
                  </a:ext>
                </a:extLst>
              </p:cNvPr>
              <p:cNvSpPr txBox="1"/>
              <p:nvPr/>
            </p:nvSpPr>
            <p:spPr>
              <a:xfrm>
                <a:off x="7374870" y="4421379"/>
                <a:ext cx="184986" cy="2900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b="0" i="1" smtClean="0">
                          <a:latin typeface="Cambria Math" panose="02040503050406030204" pitchFamily="18" charset="0"/>
                        </a:rPr>
                        <m:t>𝜈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294EC371-D7E6-43CB-B557-AA3046967D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4870" y="4421379"/>
                <a:ext cx="184986" cy="290079"/>
              </a:xfrm>
              <a:prstGeom prst="rect">
                <a:avLst/>
              </a:prstGeom>
              <a:blipFill>
                <a:blip r:embed="rId17"/>
                <a:stretch>
                  <a:fillRect l="-16667" r="-166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D10E3EFA-7AB0-43A3-9BC1-8CB93DDF2EE3}"/>
                  </a:ext>
                </a:extLst>
              </p:cNvPr>
              <p:cNvSpPr txBox="1"/>
              <p:nvPr/>
            </p:nvSpPr>
            <p:spPr>
              <a:xfrm>
                <a:off x="6644744" y="3992706"/>
                <a:ext cx="320601" cy="2900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20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D10E3EFA-7AB0-43A3-9BC1-8CB93DDF2E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4744" y="3992706"/>
                <a:ext cx="320601" cy="290079"/>
              </a:xfrm>
              <a:prstGeom prst="rect">
                <a:avLst/>
              </a:prstGeom>
              <a:blipFill>
                <a:blip r:embed="rId18"/>
                <a:stretch>
                  <a:fillRect l="-15094" r="-18868" b="-41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3" name="직선 연결선 72">
            <a:extLst>
              <a:ext uri="{FF2B5EF4-FFF2-40B4-BE49-F238E27FC236}">
                <a16:creationId xmlns:a16="http://schemas.microsoft.com/office/drawing/2014/main" id="{614A4E9C-F037-4E5F-8CB0-2DE3AEA698F1}"/>
              </a:ext>
            </a:extLst>
          </p:cNvPr>
          <p:cNvCxnSpPr>
            <a:cxnSpLocks/>
          </p:cNvCxnSpPr>
          <p:nvPr/>
        </p:nvCxnSpPr>
        <p:spPr>
          <a:xfrm>
            <a:off x="5557559" y="3465403"/>
            <a:ext cx="246714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직선 연결선 73">
            <a:extLst>
              <a:ext uri="{FF2B5EF4-FFF2-40B4-BE49-F238E27FC236}">
                <a16:creationId xmlns:a16="http://schemas.microsoft.com/office/drawing/2014/main" id="{32094CF7-3890-4E8E-8679-CBE9B47F5346}"/>
              </a:ext>
            </a:extLst>
          </p:cNvPr>
          <p:cNvCxnSpPr>
            <a:cxnSpLocks/>
          </p:cNvCxnSpPr>
          <p:nvPr/>
        </p:nvCxnSpPr>
        <p:spPr>
          <a:xfrm>
            <a:off x="5587041" y="4032775"/>
            <a:ext cx="24671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직선 연결선 74">
            <a:extLst>
              <a:ext uri="{FF2B5EF4-FFF2-40B4-BE49-F238E27FC236}">
                <a16:creationId xmlns:a16="http://schemas.microsoft.com/office/drawing/2014/main" id="{61352307-3D5F-4F1A-982D-8ED81BBA4D44}"/>
              </a:ext>
            </a:extLst>
          </p:cNvPr>
          <p:cNvCxnSpPr>
            <a:cxnSpLocks/>
          </p:cNvCxnSpPr>
          <p:nvPr/>
        </p:nvCxnSpPr>
        <p:spPr>
          <a:xfrm>
            <a:off x="5594277" y="3649578"/>
            <a:ext cx="24671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C8310CC8-611F-464A-9308-371D3937DFC6}"/>
                  </a:ext>
                </a:extLst>
              </p:cNvPr>
              <p:cNvSpPr txBox="1"/>
              <p:nvPr/>
            </p:nvSpPr>
            <p:spPr>
              <a:xfrm>
                <a:off x="7661435" y="3152888"/>
                <a:ext cx="433901" cy="3160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7/2</m:t>
                          </m:r>
                        </m:sub>
                      </m:sSub>
                    </m:oMath>
                  </m:oMathPara>
                </a14:m>
                <a:endParaRPr lang="ko-KR" altLang="en-US" baseline="-25000" dirty="0"/>
              </a:p>
            </p:txBody>
          </p:sp>
        </mc:Choice>
        <mc:Fallback xmlns="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C8310CC8-611F-464A-9308-371D3937DF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1435" y="3152888"/>
                <a:ext cx="433901" cy="316049"/>
              </a:xfrm>
              <a:prstGeom prst="rect">
                <a:avLst/>
              </a:prstGeom>
              <a:blipFill>
                <a:blip r:embed="rId19"/>
                <a:stretch>
                  <a:fillRect l="-21127" r="-5634" b="-25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6ED21BA9-369F-48BF-B0C9-E2C93D838940}"/>
                  </a:ext>
                </a:extLst>
              </p:cNvPr>
              <p:cNvSpPr txBox="1"/>
              <p:nvPr/>
            </p:nvSpPr>
            <p:spPr>
              <a:xfrm>
                <a:off x="8046530" y="3961982"/>
                <a:ext cx="469103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400" b="0" i="1" smtClean="0">
                              <a:latin typeface="Cambria Math" panose="02040503050406030204" pitchFamily="18" charset="0"/>
                            </a:rPr>
                            <m:t> 1/2</m:t>
                          </m:r>
                        </m:e>
                        <m:sup>
                          <m:r>
                            <a:rPr lang="en-US" altLang="ko-KR" sz="1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ko-KR" altLang="en-US" sz="1400" dirty="0"/>
              </a:p>
            </p:txBody>
          </p:sp>
        </mc:Choice>
        <mc:Fallback xmlns="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6ED21BA9-369F-48BF-B0C9-E2C93D8389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6530" y="3961982"/>
                <a:ext cx="469103" cy="215444"/>
              </a:xfrm>
              <a:prstGeom prst="rect">
                <a:avLst/>
              </a:prstGeom>
              <a:blipFill>
                <a:blip r:embed="rId20"/>
                <a:stretch>
                  <a:fillRect b="-31429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EE1E487F-520E-444E-8324-AA25CAEAB77A}"/>
                  </a:ext>
                </a:extLst>
              </p:cNvPr>
              <p:cNvSpPr txBox="1"/>
              <p:nvPr/>
            </p:nvSpPr>
            <p:spPr>
              <a:xfrm>
                <a:off x="8051410" y="3766050"/>
                <a:ext cx="502619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400" b="0" i="1" smtClean="0">
                              <a:latin typeface="Cambria Math" panose="02040503050406030204" pitchFamily="18" charset="0"/>
                            </a:rPr>
                            <m:t>3/2</m:t>
                          </m:r>
                        </m:e>
                        <m:sup>
                          <m:r>
                            <a:rPr lang="en-US" altLang="ko-KR" sz="1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ko-KR" altLang="en-US" sz="1400" dirty="0"/>
              </a:p>
            </p:txBody>
          </p:sp>
        </mc:Choice>
        <mc:Fallback xmlns="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EE1E487F-520E-444E-8324-AA25CAEAB7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1410" y="3766050"/>
                <a:ext cx="502619" cy="215444"/>
              </a:xfrm>
              <a:prstGeom prst="rect">
                <a:avLst/>
              </a:prstGeom>
              <a:blipFill>
                <a:blip r:embed="rId21"/>
                <a:stretch>
                  <a:fillRect b="-31429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576C2ECC-50D3-4569-9440-CF9CA382504D}"/>
                  </a:ext>
                </a:extLst>
              </p:cNvPr>
              <p:cNvSpPr txBox="1"/>
              <p:nvPr/>
            </p:nvSpPr>
            <p:spPr>
              <a:xfrm>
                <a:off x="8084524" y="3544217"/>
                <a:ext cx="429028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400" b="0" i="1" smtClean="0">
                              <a:latin typeface="Cambria Math" panose="02040503050406030204" pitchFamily="18" charset="0"/>
                            </a:rPr>
                            <m:t>5/2</m:t>
                          </m:r>
                        </m:e>
                        <m:sup>
                          <m:r>
                            <a:rPr lang="en-US" altLang="ko-KR" sz="1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ko-KR" altLang="en-US" sz="1400" dirty="0"/>
              </a:p>
            </p:txBody>
          </p:sp>
        </mc:Choice>
        <mc:Fallback xmlns="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576C2ECC-50D3-4569-9440-CF9CA38250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4524" y="3544217"/>
                <a:ext cx="429028" cy="215444"/>
              </a:xfrm>
              <a:prstGeom prst="rect">
                <a:avLst/>
              </a:prstGeom>
              <a:blipFill>
                <a:blip r:embed="rId22"/>
                <a:stretch>
                  <a:fillRect l="-8451" b="-3055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27C2FA79-1D08-421A-9479-8C07E60C053C}"/>
                  </a:ext>
                </a:extLst>
              </p:cNvPr>
              <p:cNvSpPr txBox="1"/>
              <p:nvPr/>
            </p:nvSpPr>
            <p:spPr>
              <a:xfrm>
                <a:off x="8069526" y="3338634"/>
                <a:ext cx="429028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ko-KR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ko-KR" sz="1400" b="0" i="1" smtClean="0">
                              <a:latin typeface="Cambria Math" panose="02040503050406030204" pitchFamily="18" charset="0"/>
                            </a:rPr>
                            <m:t>7/2</m:t>
                          </m:r>
                        </m:e>
                        <m:sup>
                          <m:r>
                            <a:rPr lang="en-US" altLang="ko-KR" sz="1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ko-KR" altLang="en-US" sz="1400" dirty="0"/>
              </a:p>
            </p:txBody>
          </p:sp>
        </mc:Choice>
        <mc:Fallback xmlns="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27C2FA79-1D08-421A-9479-8C07E60C05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9526" y="3338634"/>
                <a:ext cx="429028" cy="215444"/>
              </a:xfrm>
              <a:prstGeom prst="rect">
                <a:avLst/>
              </a:prstGeom>
              <a:blipFill>
                <a:blip r:embed="rId23"/>
                <a:stretch>
                  <a:fillRect l="-8571" b="-31429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6569CDB0-AE10-4F40-868A-E1A5CCD88BA4}"/>
                  </a:ext>
                </a:extLst>
              </p:cNvPr>
              <p:cNvSpPr txBox="1"/>
              <p:nvPr/>
            </p:nvSpPr>
            <p:spPr>
              <a:xfrm>
                <a:off x="7175245" y="3882277"/>
                <a:ext cx="227626" cy="2900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6569CDB0-AE10-4F40-868A-E1A5CCD88B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5245" y="3882277"/>
                <a:ext cx="227626" cy="290079"/>
              </a:xfrm>
              <a:prstGeom prst="rect">
                <a:avLst/>
              </a:prstGeom>
              <a:blipFill>
                <a:blip r:embed="rId24"/>
                <a:stretch>
                  <a:fillRect l="-16216" r="-21622" b="-212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A011D30E-3F72-40FB-A450-63301A8A84CB}"/>
                  </a:ext>
                </a:extLst>
              </p:cNvPr>
              <p:cNvSpPr txBox="1"/>
              <p:nvPr/>
            </p:nvSpPr>
            <p:spPr>
              <a:xfrm>
                <a:off x="7392576" y="3301368"/>
                <a:ext cx="227626" cy="2900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A011D30E-3F72-40FB-A450-63301A8A84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576" y="3301368"/>
                <a:ext cx="227626" cy="290079"/>
              </a:xfrm>
              <a:prstGeom prst="rect">
                <a:avLst/>
              </a:prstGeom>
              <a:blipFill>
                <a:blip r:embed="rId25"/>
                <a:stretch>
                  <a:fillRect l="-18919" r="-18919" b="-212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0125021A-7838-4F15-B67B-17283E96B803}"/>
                  </a:ext>
                </a:extLst>
              </p:cNvPr>
              <p:cNvSpPr txBox="1"/>
              <p:nvPr/>
            </p:nvSpPr>
            <p:spPr>
              <a:xfrm>
                <a:off x="7374870" y="3687193"/>
                <a:ext cx="332801" cy="2900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0125021A-7838-4F15-B67B-17283E96B8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4870" y="3687193"/>
                <a:ext cx="332801" cy="290079"/>
              </a:xfrm>
              <a:prstGeom prst="rect">
                <a:avLst/>
              </a:prstGeom>
              <a:blipFill>
                <a:blip r:embed="rId26"/>
                <a:stretch>
                  <a:fillRect b="-212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95C1EA71-EACB-48BC-9F87-C2116E105D5B}"/>
                  </a:ext>
                </a:extLst>
              </p:cNvPr>
              <p:cNvSpPr txBox="1"/>
              <p:nvPr/>
            </p:nvSpPr>
            <p:spPr>
              <a:xfrm>
                <a:off x="7408440" y="3493223"/>
                <a:ext cx="237202" cy="2900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95C1EA71-EACB-48BC-9F87-C2116E105D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8440" y="3493223"/>
                <a:ext cx="237202" cy="290079"/>
              </a:xfrm>
              <a:prstGeom prst="rect">
                <a:avLst/>
              </a:prstGeom>
              <a:blipFill>
                <a:blip r:embed="rId27"/>
                <a:stretch>
                  <a:fillRect l="-15385" r="-15385" b="-208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0D21C0D6-25CE-4E9F-9D93-29A4C4D8DAC8}"/>
                  </a:ext>
                </a:extLst>
              </p:cNvPr>
              <p:cNvSpPr txBox="1"/>
              <p:nvPr/>
            </p:nvSpPr>
            <p:spPr>
              <a:xfrm>
                <a:off x="7164950" y="3475971"/>
                <a:ext cx="227626" cy="2900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0D21C0D6-25CE-4E9F-9D93-29A4C4D8DA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4950" y="3475971"/>
                <a:ext cx="227626" cy="290079"/>
              </a:xfrm>
              <a:prstGeom prst="rect">
                <a:avLst/>
              </a:prstGeom>
              <a:blipFill>
                <a:blip r:embed="rId28"/>
                <a:stretch>
                  <a:fillRect l="-15789" r="-18421" b="-2083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EE6738A6-2C0E-49E2-9EE9-13B7C8672EE6}"/>
                  </a:ext>
                </a:extLst>
              </p:cNvPr>
              <p:cNvSpPr txBox="1"/>
              <p:nvPr/>
            </p:nvSpPr>
            <p:spPr>
              <a:xfrm>
                <a:off x="7132051" y="3687199"/>
                <a:ext cx="293424" cy="2900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EE6738A6-2C0E-49E2-9EE9-13B7C8672E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2051" y="3687199"/>
                <a:ext cx="293424" cy="290079"/>
              </a:xfrm>
              <a:prstGeom prst="rect">
                <a:avLst/>
              </a:prstGeom>
              <a:blipFill>
                <a:blip r:embed="rId29"/>
                <a:stretch>
                  <a:fillRect l="-4167" r="-2083" b="-212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9CE1F56A-9BE2-4963-AA51-349E87623026}"/>
                  </a:ext>
                </a:extLst>
              </p:cNvPr>
              <p:cNvSpPr txBox="1"/>
              <p:nvPr/>
            </p:nvSpPr>
            <p:spPr>
              <a:xfrm>
                <a:off x="7425410" y="3882282"/>
                <a:ext cx="227626" cy="2900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9CE1F56A-9BE2-4963-AA51-349E876230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5410" y="3882282"/>
                <a:ext cx="227626" cy="290079"/>
              </a:xfrm>
              <a:prstGeom prst="rect">
                <a:avLst/>
              </a:prstGeom>
              <a:blipFill>
                <a:blip r:embed="rId30"/>
                <a:stretch>
                  <a:fillRect l="-16216" r="-21622" b="-212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DF6B73FE-869A-4984-8ED9-36B2DD4DA145}"/>
                  </a:ext>
                </a:extLst>
              </p:cNvPr>
              <p:cNvSpPr txBox="1"/>
              <p:nvPr/>
            </p:nvSpPr>
            <p:spPr>
              <a:xfrm>
                <a:off x="5943105" y="3880413"/>
                <a:ext cx="227626" cy="2900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DF6B73FE-869A-4984-8ED9-36B2DD4DA1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3105" y="3880413"/>
                <a:ext cx="227626" cy="290079"/>
              </a:xfrm>
              <a:prstGeom prst="rect">
                <a:avLst/>
              </a:prstGeom>
              <a:blipFill>
                <a:blip r:embed="rId31"/>
                <a:stretch>
                  <a:fillRect l="-18919" r="-18919" b="-212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9" name="타원 88">
            <a:extLst>
              <a:ext uri="{FF2B5EF4-FFF2-40B4-BE49-F238E27FC236}">
                <a16:creationId xmlns:a16="http://schemas.microsoft.com/office/drawing/2014/main" id="{7DDCD641-594F-42F4-9D14-AB16C568A030}"/>
              </a:ext>
            </a:extLst>
          </p:cNvPr>
          <p:cNvSpPr/>
          <p:nvPr/>
        </p:nvSpPr>
        <p:spPr>
          <a:xfrm>
            <a:off x="7201124" y="3408387"/>
            <a:ext cx="159415" cy="142734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90" name="직선 연결선 89">
            <a:extLst>
              <a:ext uri="{FF2B5EF4-FFF2-40B4-BE49-F238E27FC236}">
                <a16:creationId xmlns:a16="http://schemas.microsoft.com/office/drawing/2014/main" id="{D917A058-79A5-41B4-9A3D-6F46886627CC}"/>
              </a:ext>
            </a:extLst>
          </p:cNvPr>
          <p:cNvCxnSpPr>
            <a:cxnSpLocks/>
          </p:cNvCxnSpPr>
          <p:nvPr/>
        </p:nvCxnSpPr>
        <p:spPr>
          <a:xfrm>
            <a:off x="5587041" y="3041861"/>
            <a:ext cx="246714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직선 연결선 90">
            <a:extLst>
              <a:ext uri="{FF2B5EF4-FFF2-40B4-BE49-F238E27FC236}">
                <a16:creationId xmlns:a16="http://schemas.microsoft.com/office/drawing/2014/main" id="{7F25A58C-0CAF-48DA-A928-A6C8B25100B2}"/>
              </a:ext>
            </a:extLst>
          </p:cNvPr>
          <p:cNvCxnSpPr>
            <a:cxnSpLocks/>
          </p:cNvCxnSpPr>
          <p:nvPr/>
        </p:nvCxnSpPr>
        <p:spPr>
          <a:xfrm>
            <a:off x="5602378" y="2394879"/>
            <a:ext cx="246714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973A9CDF-2FA7-4EC3-8570-6CE65DC52E43}"/>
                  </a:ext>
                </a:extLst>
              </p:cNvPr>
              <p:cNvSpPr txBox="1"/>
              <p:nvPr/>
            </p:nvSpPr>
            <p:spPr>
              <a:xfrm>
                <a:off x="8078324" y="2236854"/>
                <a:ext cx="433901" cy="3160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5/2</m:t>
                          </m:r>
                        </m:sub>
                      </m:sSub>
                    </m:oMath>
                  </m:oMathPara>
                </a14:m>
                <a:endParaRPr lang="ko-KR" altLang="en-US" baseline="-25000" dirty="0"/>
              </a:p>
            </p:txBody>
          </p:sp>
        </mc:Choice>
        <mc:Fallback xmlns="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973A9CDF-2FA7-4EC3-8570-6CE65DC52E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8324" y="2236854"/>
                <a:ext cx="433901" cy="316049"/>
              </a:xfrm>
              <a:prstGeom prst="rect">
                <a:avLst/>
              </a:prstGeom>
              <a:blipFill>
                <a:blip r:embed="rId32"/>
                <a:stretch>
                  <a:fillRect l="-21127" r="-7042" b="-2307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ACB6C5F3-9021-4963-BE61-F95B1A14A550}"/>
                  </a:ext>
                </a:extLst>
              </p:cNvPr>
              <p:cNvSpPr txBox="1"/>
              <p:nvPr/>
            </p:nvSpPr>
            <p:spPr>
              <a:xfrm>
                <a:off x="8127875" y="2861366"/>
                <a:ext cx="465576" cy="3160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3/2</m:t>
                          </m:r>
                        </m:sub>
                      </m:sSub>
                    </m:oMath>
                  </m:oMathPara>
                </a14:m>
                <a:endParaRPr lang="ko-KR" altLang="en-US" baseline="-25000" dirty="0"/>
              </a:p>
            </p:txBody>
          </p:sp>
        </mc:Choice>
        <mc:Fallback xmlns=""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ACB6C5F3-9021-4963-BE61-F95B1A14A5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7875" y="2861366"/>
                <a:ext cx="465576" cy="316049"/>
              </a:xfrm>
              <a:prstGeom prst="rect">
                <a:avLst/>
              </a:prstGeom>
              <a:blipFill>
                <a:blip r:embed="rId33"/>
                <a:stretch>
                  <a:fillRect l="-14286" r="-5195" b="-25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4" name="직선 연결선 93">
            <a:extLst>
              <a:ext uri="{FF2B5EF4-FFF2-40B4-BE49-F238E27FC236}">
                <a16:creationId xmlns:a16="http://schemas.microsoft.com/office/drawing/2014/main" id="{8C476617-9D10-4C03-8E56-D393CC890674}"/>
              </a:ext>
            </a:extLst>
          </p:cNvPr>
          <p:cNvCxnSpPr>
            <a:cxnSpLocks/>
          </p:cNvCxnSpPr>
          <p:nvPr/>
        </p:nvCxnSpPr>
        <p:spPr>
          <a:xfrm>
            <a:off x="5602378" y="2585654"/>
            <a:ext cx="24671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직선 연결선 94">
            <a:extLst>
              <a:ext uri="{FF2B5EF4-FFF2-40B4-BE49-F238E27FC236}">
                <a16:creationId xmlns:a16="http://schemas.microsoft.com/office/drawing/2014/main" id="{ADFA5F85-AC6F-4093-957F-441814BC9A1B}"/>
              </a:ext>
            </a:extLst>
          </p:cNvPr>
          <p:cNvCxnSpPr>
            <a:cxnSpLocks/>
          </p:cNvCxnSpPr>
          <p:nvPr/>
        </p:nvCxnSpPr>
        <p:spPr>
          <a:xfrm>
            <a:off x="5557559" y="3245646"/>
            <a:ext cx="24671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직선 연결선 95">
            <a:extLst>
              <a:ext uri="{FF2B5EF4-FFF2-40B4-BE49-F238E27FC236}">
                <a16:creationId xmlns:a16="http://schemas.microsoft.com/office/drawing/2014/main" id="{F310929F-4F39-45DB-861B-4A208E1B93EF}"/>
              </a:ext>
            </a:extLst>
          </p:cNvPr>
          <p:cNvCxnSpPr>
            <a:cxnSpLocks/>
          </p:cNvCxnSpPr>
          <p:nvPr/>
        </p:nvCxnSpPr>
        <p:spPr>
          <a:xfrm>
            <a:off x="5602378" y="2820156"/>
            <a:ext cx="24671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>
            <a:extLst>
              <a:ext uri="{FF2B5EF4-FFF2-40B4-BE49-F238E27FC236}">
                <a16:creationId xmlns:a16="http://schemas.microsoft.com/office/drawing/2014/main" id="{4F3C736C-579D-4B5F-B5DD-E8F08F82629F}"/>
              </a:ext>
            </a:extLst>
          </p:cNvPr>
          <p:cNvSpPr txBox="1"/>
          <p:nvPr/>
        </p:nvSpPr>
        <p:spPr>
          <a:xfrm>
            <a:off x="5312115" y="1297105"/>
            <a:ext cx="3177823" cy="672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altLang="ko-KR" b="1" dirty="0">
                <a:solidFill>
                  <a:srgbClr val="0000FF"/>
                </a:solidFill>
              </a:rPr>
              <a:t>particle-hole interaction</a:t>
            </a:r>
          </a:p>
          <a:p>
            <a:r>
              <a:rPr lang="en-US" altLang="ko-KR" b="1" dirty="0">
                <a:solidFill>
                  <a:srgbClr val="0000FF"/>
                </a:solidFill>
              </a:rPr>
              <a:t>      </a:t>
            </a:r>
            <a:r>
              <a:rPr lang="en-US" altLang="ko-KR" dirty="0"/>
              <a:t>IV-pairing : repulsive</a:t>
            </a:r>
            <a:endParaRPr lang="ko-KR" altLang="en-US" dirty="0"/>
          </a:p>
        </p:txBody>
      </p:sp>
      <p:sp>
        <p:nvSpPr>
          <p:cNvPr id="114" name="화살표: 아래로 구부러짐 113">
            <a:extLst>
              <a:ext uri="{FF2B5EF4-FFF2-40B4-BE49-F238E27FC236}">
                <a16:creationId xmlns:a16="http://schemas.microsoft.com/office/drawing/2014/main" id="{A7E90952-24B1-4BFD-AF92-8C0BBDF95E2B}"/>
              </a:ext>
            </a:extLst>
          </p:cNvPr>
          <p:cNvSpPr/>
          <p:nvPr/>
        </p:nvSpPr>
        <p:spPr>
          <a:xfrm rot="10800000" flipV="1">
            <a:off x="2246487" y="3658450"/>
            <a:ext cx="1191665" cy="31247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0" name="화살표: 아래로 구부러짐 149">
            <a:extLst>
              <a:ext uri="{FF2B5EF4-FFF2-40B4-BE49-F238E27FC236}">
                <a16:creationId xmlns:a16="http://schemas.microsoft.com/office/drawing/2014/main" id="{7EFACB56-CBD4-4FD6-A304-0CA6A06D2F07}"/>
              </a:ext>
            </a:extLst>
          </p:cNvPr>
          <p:cNvSpPr/>
          <p:nvPr/>
        </p:nvSpPr>
        <p:spPr>
          <a:xfrm rot="9298459" flipV="1">
            <a:off x="5888157" y="3469002"/>
            <a:ext cx="1325320" cy="25517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1" name="TextBox 150">
                <a:extLst>
                  <a:ext uri="{FF2B5EF4-FFF2-40B4-BE49-F238E27FC236}">
                    <a16:creationId xmlns:a16="http://schemas.microsoft.com/office/drawing/2014/main" id="{B832C808-D50B-4B6B-B887-B27524153EBF}"/>
                  </a:ext>
                </a:extLst>
              </p:cNvPr>
              <p:cNvSpPr txBox="1"/>
              <p:nvPr/>
            </p:nvSpPr>
            <p:spPr>
              <a:xfrm>
                <a:off x="1945047" y="5221661"/>
                <a:ext cx="2343253" cy="37664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</m:sub>
                            <m:sup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  <m:t>42</m:t>
                              </m:r>
                            </m:sup>
                            <m:e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  <m:t>𝐶𝑎</m:t>
                              </m:r>
                            </m:e>
                          </m:sPre>
                        </m:e>
                        <m:sub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22</m:t>
                          </m:r>
                        </m:sub>
                      </m:sSub>
                      <m:r>
                        <a:rPr lang="en-US" altLang="ko-K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altLang="ko-K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US" altLang="ko-KR" sz="24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US" altLang="ko-KR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altLang="ko-KR" sz="2400" i="1">
                                  <a:latin typeface="Cambria Math" panose="02040503050406030204" pitchFamily="18" charset="0"/>
                                </a:rPr>
                                <m:t>42</m:t>
                              </m:r>
                            </m:sup>
                            <m:e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  <m:t>𝑆𝑐</m:t>
                              </m:r>
                            </m:e>
                          </m:sPre>
                        </m:e>
                        <m:sub>
                          <m:r>
                            <a:rPr lang="en-US" altLang="ko-KR" sz="24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ko-KR" altLang="en-US" sz="2400" baseline="-25000" dirty="0"/>
              </a:p>
            </p:txBody>
          </p:sp>
        </mc:Choice>
        <mc:Fallback xmlns="">
          <p:sp>
            <p:nvSpPr>
              <p:cNvPr id="151" name="TextBox 150">
                <a:extLst>
                  <a:ext uri="{FF2B5EF4-FFF2-40B4-BE49-F238E27FC236}">
                    <a16:creationId xmlns:a16="http://schemas.microsoft.com/office/drawing/2014/main" id="{B832C808-D50B-4B6B-B887-B27524153E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5047" y="5221661"/>
                <a:ext cx="2343253" cy="376642"/>
              </a:xfrm>
              <a:prstGeom prst="rect">
                <a:avLst/>
              </a:prstGeom>
              <a:blipFill>
                <a:blip r:embed="rId34"/>
                <a:stretch>
                  <a:fillRect b="-1967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2" name="TextBox 151">
                <a:extLst>
                  <a:ext uri="{FF2B5EF4-FFF2-40B4-BE49-F238E27FC236}">
                    <a16:creationId xmlns:a16="http://schemas.microsoft.com/office/drawing/2014/main" id="{D8A092EB-DC3A-4434-8D43-390C4E9B6CA1}"/>
                  </a:ext>
                </a:extLst>
              </p:cNvPr>
              <p:cNvSpPr txBox="1"/>
              <p:nvPr/>
            </p:nvSpPr>
            <p:spPr>
              <a:xfrm>
                <a:off x="5788495" y="5184253"/>
                <a:ext cx="2343253" cy="37664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</m:sub>
                            <m:sup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  <m:t>48</m:t>
                              </m:r>
                            </m:sup>
                            <m:e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  <m:t>𝐶𝑎</m:t>
                              </m:r>
                            </m:e>
                          </m:sPre>
                        </m:e>
                        <m:sub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28</m:t>
                          </m:r>
                        </m:sub>
                      </m:sSub>
                      <m:r>
                        <a:rPr lang="en-US" altLang="ko-K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altLang="ko-K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Pre>
                            <m:sPrePr>
                              <m:ctrlPr>
                                <a:rPr lang="en-US" altLang="ko-KR" sz="2400" i="1">
                                  <a:latin typeface="Cambria Math" panose="02040503050406030204" pitchFamily="18" charset="0"/>
                                </a:rPr>
                              </m:ctrlPr>
                            </m:sPrePr>
                            <m:sub>
                              <m:r>
                                <a:rPr lang="en-US" altLang="ko-KR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altLang="ko-KR" sz="24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p>
                            <m:e>
                              <m:r>
                                <a:rPr lang="en-US" altLang="ko-KR" sz="2400" b="0" i="1" smtClean="0">
                                  <a:latin typeface="Cambria Math" panose="02040503050406030204" pitchFamily="18" charset="0"/>
                                </a:rPr>
                                <m:t>𝑆𝑐</m:t>
                              </m:r>
                            </m:e>
                          </m:sPre>
                        </m:e>
                        <m:sub>
                          <m:r>
                            <a:rPr lang="en-US" altLang="ko-KR" sz="24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ko-KR" sz="2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sub>
                      </m:sSub>
                    </m:oMath>
                  </m:oMathPara>
                </a14:m>
                <a:endParaRPr lang="ko-KR" altLang="en-US" sz="2400" baseline="-25000" dirty="0"/>
              </a:p>
            </p:txBody>
          </p:sp>
        </mc:Choice>
        <mc:Fallback xmlns="">
          <p:sp>
            <p:nvSpPr>
              <p:cNvPr id="152" name="TextBox 151">
                <a:extLst>
                  <a:ext uri="{FF2B5EF4-FFF2-40B4-BE49-F238E27FC236}">
                    <a16:creationId xmlns:a16="http://schemas.microsoft.com/office/drawing/2014/main" id="{D8A092EB-DC3A-4434-8D43-390C4E9B6C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8495" y="5184253"/>
                <a:ext cx="2343253" cy="376642"/>
              </a:xfrm>
              <a:prstGeom prst="rect">
                <a:avLst/>
              </a:prstGeom>
              <a:blipFill>
                <a:blip r:embed="rId35"/>
                <a:stretch>
                  <a:fillRect b="-1774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3" name="TextBox 152">
                <a:extLst>
                  <a:ext uri="{FF2B5EF4-FFF2-40B4-BE49-F238E27FC236}">
                    <a16:creationId xmlns:a16="http://schemas.microsoft.com/office/drawing/2014/main" id="{037E6F34-EC83-482F-B1DD-D609F052AE11}"/>
                  </a:ext>
                </a:extLst>
              </p:cNvPr>
              <p:cNvSpPr txBox="1"/>
              <p:nvPr/>
            </p:nvSpPr>
            <p:spPr>
              <a:xfrm>
                <a:off x="2207884" y="2241404"/>
                <a:ext cx="227626" cy="2900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53" name="TextBox 152">
                <a:extLst>
                  <a:ext uri="{FF2B5EF4-FFF2-40B4-BE49-F238E27FC236}">
                    <a16:creationId xmlns:a16="http://schemas.microsoft.com/office/drawing/2014/main" id="{037E6F34-EC83-482F-B1DD-D609F052AE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884" y="2241404"/>
                <a:ext cx="227626" cy="290079"/>
              </a:xfrm>
              <a:prstGeom prst="rect">
                <a:avLst/>
              </a:prstGeom>
              <a:blipFill>
                <a:blip r:embed="rId36"/>
                <a:stretch>
                  <a:fillRect l="-15789" r="-18421" b="-212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395C24EA-64A4-4ABC-9781-9ACCC5DB1021}"/>
                  </a:ext>
                </a:extLst>
              </p:cNvPr>
              <p:cNvSpPr txBox="1"/>
              <p:nvPr/>
            </p:nvSpPr>
            <p:spPr>
              <a:xfrm>
                <a:off x="5943109" y="2241400"/>
                <a:ext cx="227626" cy="2900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395C24EA-64A4-4ABC-9781-9ACCC5DB10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3109" y="2241400"/>
                <a:ext cx="227626" cy="290079"/>
              </a:xfrm>
              <a:prstGeom prst="rect">
                <a:avLst/>
              </a:prstGeom>
              <a:blipFill>
                <a:blip r:embed="rId37"/>
                <a:stretch>
                  <a:fillRect l="-18919" r="-18919" b="-212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5" name="화살표: 아래로 구부러짐 154">
            <a:extLst>
              <a:ext uri="{FF2B5EF4-FFF2-40B4-BE49-F238E27FC236}">
                <a16:creationId xmlns:a16="http://schemas.microsoft.com/office/drawing/2014/main" id="{1B4F3B33-4715-45F6-BC70-F0C8CCF792DF}"/>
              </a:ext>
            </a:extLst>
          </p:cNvPr>
          <p:cNvSpPr/>
          <p:nvPr/>
        </p:nvSpPr>
        <p:spPr>
          <a:xfrm rot="13203229" flipV="1">
            <a:off x="5948048" y="2623790"/>
            <a:ext cx="1700548" cy="31514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6" name="화살표: 아래로 구부러짐 155">
            <a:extLst>
              <a:ext uri="{FF2B5EF4-FFF2-40B4-BE49-F238E27FC236}">
                <a16:creationId xmlns:a16="http://schemas.microsoft.com/office/drawing/2014/main" id="{8A3D9BB8-B899-43FC-8CE8-388BFAB8E6F0}"/>
              </a:ext>
            </a:extLst>
          </p:cNvPr>
          <p:cNvSpPr/>
          <p:nvPr/>
        </p:nvSpPr>
        <p:spPr>
          <a:xfrm rot="14093638" flipV="1">
            <a:off x="2027998" y="2953050"/>
            <a:ext cx="2063007" cy="31514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98746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8C32BE0-83CD-4F83-8133-30CD054132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6209" y="627059"/>
            <a:ext cx="3265589" cy="6161714"/>
          </a:xfrm>
          <a:prstGeom prst="rect">
            <a:avLst/>
          </a:prstGeom>
        </p:spPr>
      </p:pic>
      <p:sp>
        <p:nvSpPr>
          <p:cNvPr id="5" name="직사각형 7">
            <a:extLst>
              <a:ext uri="{FF2B5EF4-FFF2-40B4-BE49-F238E27FC236}">
                <a16:creationId xmlns:a16="http://schemas.microsoft.com/office/drawing/2014/main" id="{59BE2360-A002-4C0E-B502-5B2719C21B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541" y="69227"/>
            <a:ext cx="582974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v"/>
              <a:defRPr/>
            </a:pPr>
            <a:r>
              <a:rPr lang="en-US" altLang="ko-KR" sz="2400" b="1" u="sng" dirty="0">
                <a:solidFill>
                  <a:srgbClr val="0000FF"/>
                </a:solidFill>
                <a:latin typeface="Calibri" panose="020F0502020204030204" pitchFamily="34" charset="0"/>
                <a:ea typeface="Arial Unicode MS" pitchFamily="50" charset="-127"/>
                <a:cs typeface="Calibri" panose="020F0502020204030204" pitchFamily="34" charset="0"/>
              </a:rPr>
              <a:t>Nucleon-Nucleon Scattering Phase Shifts</a:t>
            </a:r>
            <a:r>
              <a:rPr lang="en-US" altLang="ko-KR" sz="2400" b="1" u="sng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sz="2400" u="sng" dirty="0">
                <a:solidFill>
                  <a:srgbClr val="0000FF"/>
                </a:solidFill>
                <a:latin typeface="Calibri" panose="020F0502020204030204" pitchFamily="34" charset="0"/>
                <a:ea typeface="굴림" charset="-127"/>
                <a:cs typeface="Calibri" panose="020F0502020204030204" pitchFamily="34" charset="0"/>
              </a:rPr>
              <a:t> </a:t>
            </a:r>
          </a:p>
        </p:txBody>
      </p:sp>
      <p:graphicFrame>
        <p:nvGraphicFramePr>
          <p:cNvPr id="7" name="표 7">
            <a:extLst>
              <a:ext uri="{FF2B5EF4-FFF2-40B4-BE49-F238E27FC236}">
                <a16:creationId xmlns:a16="http://schemas.microsoft.com/office/drawing/2014/main" id="{0F95E823-E978-4C7D-8270-F77896441D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1933669"/>
              </p:ext>
            </p:extLst>
          </p:nvPr>
        </p:nvGraphicFramePr>
        <p:xfrm>
          <a:off x="5352144" y="714104"/>
          <a:ext cx="3687353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0976">
                  <a:extLst>
                    <a:ext uri="{9D8B030D-6E8A-4147-A177-3AD203B41FA5}">
                      <a16:colId xmlns:a16="http://schemas.microsoft.com/office/drawing/2014/main" val="2053822400"/>
                    </a:ext>
                  </a:extLst>
                </a:gridCol>
                <a:gridCol w="1511596">
                  <a:extLst>
                    <a:ext uri="{9D8B030D-6E8A-4147-A177-3AD203B41FA5}">
                      <a16:colId xmlns:a16="http://schemas.microsoft.com/office/drawing/2014/main" val="3527137176"/>
                    </a:ext>
                  </a:extLst>
                </a:gridCol>
                <a:gridCol w="1614781">
                  <a:extLst>
                    <a:ext uri="{9D8B030D-6E8A-4147-A177-3AD203B41FA5}">
                      <a16:colId xmlns:a16="http://schemas.microsoft.com/office/drawing/2014/main" val="4104379206"/>
                    </a:ext>
                  </a:extLst>
                </a:gridCol>
              </a:tblGrid>
              <a:tr h="322216">
                <a:tc gridSpan="3"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                     pp &amp; </a:t>
                      </a:r>
                      <a:r>
                        <a:rPr lang="en-US" altLang="ko-KR" dirty="0" err="1"/>
                        <a:t>nn</a:t>
                      </a:r>
                      <a:r>
                        <a:rPr lang="en-US" altLang="ko-KR" dirty="0"/>
                        <a:t>                   </a:t>
                      </a:r>
                      <a:r>
                        <a:rPr lang="en-US" altLang="ko-KR" baseline="30000" dirty="0"/>
                        <a:t>2S+1</a:t>
                      </a:r>
                      <a:r>
                        <a:rPr lang="en-US" altLang="ko-KR" dirty="0"/>
                        <a:t> L </a:t>
                      </a:r>
                      <a:r>
                        <a:rPr lang="en-US" altLang="ko-KR" baseline="-25000" dirty="0"/>
                        <a:t>J</a:t>
                      </a:r>
                      <a:endParaRPr lang="ko-KR" altLang="en-US" baseline="-25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4383763"/>
                  </a:ext>
                </a:extLst>
              </a:tr>
              <a:tr h="140368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 IV</a:t>
                      </a:r>
                    </a:p>
                    <a:p>
                      <a:pPr latinLnBrk="1"/>
                      <a:r>
                        <a:rPr lang="en-US" altLang="ko-KR" b="1" dirty="0"/>
                        <a:t>T=1</a:t>
                      </a:r>
                    </a:p>
                    <a:p>
                      <a:pPr latinLnBrk="1"/>
                      <a:r>
                        <a:rPr lang="en-US" altLang="ko-KR" dirty="0"/>
                        <a:t> (S)  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S =0 (A)</a:t>
                      </a:r>
                    </a:p>
                    <a:p>
                      <a:pPr latinLnBrk="1"/>
                      <a:r>
                        <a:rPr lang="en-US" altLang="ko-KR" dirty="0"/>
                        <a:t>L =even(S)</a:t>
                      </a:r>
                    </a:p>
                    <a:p>
                      <a:pPr latinLnBrk="1"/>
                      <a:r>
                        <a:rPr lang="en-US" altLang="ko-KR" dirty="0"/>
                        <a:t>J = L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b="1" baseline="30000" dirty="0">
                          <a:solidFill>
                            <a:srgbClr val="FF0000"/>
                          </a:solidFill>
                        </a:rPr>
                        <a:t>1</a:t>
                      </a:r>
                      <a:r>
                        <a:rPr lang="en-US" altLang="ko-KR" b="1" dirty="0">
                          <a:solidFill>
                            <a:srgbClr val="FF0000"/>
                          </a:solidFill>
                        </a:rPr>
                        <a:t>S</a:t>
                      </a:r>
                      <a:r>
                        <a:rPr lang="en-US" altLang="ko-KR" b="1" baseline="-25000" dirty="0">
                          <a:solidFill>
                            <a:srgbClr val="FF0000"/>
                          </a:solidFill>
                        </a:rPr>
                        <a:t>0, </a:t>
                      </a:r>
                      <a:r>
                        <a:rPr lang="en-US" altLang="ko-KR" b="1" baseline="30000" dirty="0">
                          <a:solidFill>
                            <a:srgbClr val="FF0000"/>
                          </a:solidFill>
                        </a:rPr>
                        <a:t>1</a:t>
                      </a:r>
                      <a:r>
                        <a:rPr lang="en-US" altLang="ko-KR" b="1" dirty="0">
                          <a:solidFill>
                            <a:srgbClr val="FF0000"/>
                          </a:solidFill>
                        </a:rPr>
                        <a:t>D</a:t>
                      </a:r>
                      <a:r>
                        <a:rPr lang="en-US" altLang="ko-KR" b="1" baseline="-25000" dirty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ko-KR" altLang="en-US" b="1" baseline="-25000" dirty="0">
                        <a:solidFill>
                          <a:srgbClr val="FF0000"/>
                        </a:solidFill>
                      </a:endParaRPr>
                    </a:p>
                    <a:p>
                      <a:pPr latinLnBrk="1"/>
                      <a:endParaRPr lang="ko-KR" altLang="en-US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S =1 (S)</a:t>
                      </a:r>
                    </a:p>
                    <a:p>
                      <a:pPr latinLnBrk="1"/>
                      <a:r>
                        <a:rPr lang="en-US" altLang="ko-KR" dirty="0"/>
                        <a:t>L =odd(A)</a:t>
                      </a:r>
                    </a:p>
                    <a:p>
                      <a:pPr latinLnBrk="1"/>
                      <a:r>
                        <a:rPr lang="en-US" altLang="ko-KR" dirty="0"/>
                        <a:t>J = Even</a:t>
                      </a:r>
                    </a:p>
                    <a:p>
                      <a:pPr latinLnBrk="1"/>
                      <a:r>
                        <a:rPr lang="en-US" altLang="ko-KR" b="1" baseline="30000" dirty="0">
                          <a:solidFill>
                            <a:srgbClr val="FF0000"/>
                          </a:solidFill>
                        </a:rPr>
                        <a:t>3</a:t>
                      </a:r>
                      <a:r>
                        <a:rPr lang="en-US" altLang="ko-KR" b="1" dirty="0">
                          <a:solidFill>
                            <a:srgbClr val="FF0000"/>
                          </a:solidFill>
                        </a:rPr>
                        <a:t>P</a:t>
                      </a:r>
                      <a:r>
                        <a:rPr lang="en-US" altLang="ko-KR" b="1" baseline="-25000" dirty="0">
                          <a:solidFill>
                            <a:srgbClr val="FF0000"/>
                          </a:solidFill>
                        </a:rPr>
                        <a:t>0</a:t>
                      </a:r>
                      <a:r>
                        <a:rPr lang="en-US" altLang="ko-KR" baseline="-25000" dirty="0"/>
                        <a:t>, </a:t>
                      </a:r>
                      <a:r>
                        <a:rPr lang="en-US" altLang="ko-KR" b="1" baseline="30000" dirty="0">
                          <a:solidFill>
                            <a:srgbClr val="0000FF"/>
                          </a:solidFill>
                        </a:rPr>
                        <a:t>3</a:t>
                      </a:r>
                      <a:r>
                        <a:rPr lang="en-US" altLang="ko-KR" b="1" dirty="0">
                          <a:solidFill>
                            <a:srgbClr val="0000FF"/>
                          </a:solidFill>
                        </a:rPr>
                        <a:t>P</a:t>
                      </a:r>
                      <a:r>
                        <a:rPr lang="en-US" altLang="ko-KR" b="1" baseline="-25000" dirty="0">
                          <a:solidFill>
                            <a:srgbClr val="0000FF"/>
                          </a:solidFill>
                        </a:rPr>
                        <a:t>1</a:t>
                      </a:r>
                      <a:r>
                        <a:rPr lang="en-US" altLang="ko-KR" baseline="-25000" dirty="0">
                          <a:solidFill>
                            <a:srgbClr val="0000FF"/>
                          </a:solidFill>
                        </a:rPr>
                        <a:t>,</a:t>
                      </a:r>
                      <a:r>
                        <a:rPr lang="en-US" altLang="ko-KR" baseline="-25000" dirty="0"/>
                        <a:t> </a:t>
                      </a:r>
                      <a:r>
                        <a:rPr lang="en-US" altLang="ko-KR" b="1" baseline="30000" dirty="0">
                          <a:solidFill>
                            <a:srgbClr val="FF0000"/>
                          </a:solidFill>
                        </a:rPr>
                        <a:t>3</a:t>
                      </a:r>
                      <a:r>
                        <a:rPr lang="en-US" altLang="ko-KR" b="1" dirty="0">
                          <a:solidFill>
                            <a:srgbClr val="FF0000"/>
                          </a:solidFill>
                        </a:rPr>
                        <a:t>P</a:t>
                      </a:r>
                      <a:r>
                        <a:rPr lang="en-US" altLang="ko-KR" b="1" baseline="-25000" dirty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ko-KR" altLang="en-US" b="1" baseline="-25000" dirty="0">
                        <a:solidFill>
                          <a:srgbClr val="FF0000"/>
                        </a:solidFill>
                      </a:endParaRPr>
                    </a:p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7666495"/>
                  </a:ext>
                </a:extLst>
              </a:tr>
            </a:tbl>
          </a:graphicData>
        </a:graphic>
      </p:graphicFrame>
      <p:graphicFrame>
        <p:nvGraphicFramePr>
          <p:cNvPr id="11" name="표 7">
            <a:extLst>
              <a:ext uri="{FF2B5EF4-FFF2-40B4-BE49-F238E27FC236}">
                <a16:creationId xmlns:a16="http://schemas.microsoft.com/office/drawing/2014/main" id="{F2C23009-6F72-41A5-B9AC-0A8D897E99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9025954"/>
              </p:ext>
            </p:extLst>
          </p:nvPr>
        </p:nvGraphicFramePr>
        <p:xfrm>
          <a:off x="5352144" y="2947857"/>
          <a:ext cx="3717831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0976">
                  <a:extLst>
                    <a:ext uri="{9D8B030D-6E8A-4147-A177-3AD203B41FA5}">
                      <a16:colId xmlns:a16="http://schemas.microsoft.com/office/drawing/2014/main" val="2053822400"/>
                    </a:ext>
                  </a:extLst>
                </a:gridCol>
                <a:gridCol w="1528726">
                  <a:extLst>
                    <a:ext uri="{9D8B030D-6E8A-4147-A177-3AD203B41FA5}">
                      <a16:colId xmlns:a16="http://schemas.microsoft.com/office/drawing/2014/main" val="3527137176"/>
                    </a:ext>
                  </a:extLst>
                </a:gridCol>
                <a:gridCol w="1628129">
                  <a:extLst>
                    <a:ext uri="{9D8B030D-6E8A-4147-A177-3AD203B41FA5}">
                      <a16:colId xmlns:a16="http://schemas.microsoft.com/office/drawing/2014/main" val="4104379206"/>
                    </a:ext>
                  </a:extLst>
                </a:gridCol>
              </a:tblGrid>
              <a:tr h="363146">
                <a:tc gridSpan="3"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                               np  </a:t>
                      </a:r>
                      <a:endParaRPr lang="ko-KR" altLang="en-US" baseline="-25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4383763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  IV</a:t>
                      </a:r>
                    </a:p>
                    <a:p>
                      <a:pPr latinLnBrk="1"/>
                      <a:r>
                        <a:rPr lang="en-US" altLang="ko-KR" b="1" dirty="0"/>
                        <a:t>T=1 </a:t>
                      </a:r>
                    </a:p>
                    <a:p>
                      <a:pPr latinLnBrk="1"/>
                      <a:r>
                        <a:rPr lang="en-US" altLang="ko-KR" dirty="0"/>
                        <a:t> (S)  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S =0 (A)</a:t>
                      </a:r>
                    </a:p>
                    <a:p>
                      <a:pPr latinLnBrk="1"/>
                      <a:r>
                        <a:rPr lang="en-US" altLang="ko-KR" dirty="0"/>
                        <a:t>L =even(S)</a:t>
                      </a:r>
                    </a:p>
                    <a:p>
                      <a:pPr latinLnBrk="1"/>
                      <a:r>
                        <a:rPr lang="en-US" altLang="ko-KR" dirty="0"/>
                        <a:t>J = L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b="1" baseline="30000" dirty="0">
                          <a:solidFill>
                            <a:srgbClr val="FF0000"/>
                          </a:solidFill>
                        </a:rPr>
                        <a:t>1</a:t>
                      </a:r>
                      <a:r>
                        <a:rPr lang="en-US" altLang="ko-KR" b="1" dirty="0">
                          <a:solidFill>
                            <a:srgbClr val="FF0000"/>
                          </a:solidFill>
                        </a:rPr>
                        <a:t>S</a:t>
                      </a:r>
                      <a:r>
                        <a:rPr lang="en-US" altLang="ko-KR" b="1" baseline="-25000" dirty="0">
                          <a:solidFill>
                            <a:srgbClr val="FF0000"/>
                          </a:solidFill>
                        </a:rPr>
                        <a:t>0, </a:t>
                      </a:r>
                      <a:r>
                        <a:rPr lang="en-US" altLang="ko-KR" b="1" baseline="30000" dirty="0">
                          <a:solidFill>
                            <a:srgbClr val="FF0000"/>
                          </a:solidFill>
                        </a:rPr>
                        <a:t>1</a:t>
                      </a:r>
                      <a:r>
                        <a:rPr lang="en-US" altLang="ko-KR" b="1" dirty="0">
                          <a:solidFill>
                            <a:srgbClr val="FF0000"/>
                          </a:solidFill>
                        </a:rPr>
                        <a:t>D</a:t>
                      </a:r>
                      <a:r>
                        <a:rPr lang="en-US" altLang="ko-KR" b="1" baseline="-25000" dirty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ko-KR" altLang="en-US" b="1" baseline="-25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S =1 (S)</a:t>
                      </a:r>
                    </a:p>
                    <a:p>
                      <a:pPr latinLnBrk="1"/>
                      <a:r>
                        <a:rPr lang="en-US" altLang="ko-KR" dirty="0"/>
                        <a:t>L =odd(A)</a:t>
                      </a:r>
                    </a:p>
                    <a:p>
                      <a:pPr latinLnBrk="1"/>
                      <a:r>
                        <a:rPr lang="en-US" altLang="ko-KR" dirty="0"/>
                        <a:t>J = Even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b="1" baseline="30000" dirty="0">
                          <a:solidFill>
                            <a:srgbClr val="FF0000"/>
                          </a:solidFill>
                        </a:rPr>
                        <a:t>3</a:t>
                      </a:r>
                      <a:r>
                        <a:rPr lang="en-US" altLang="ko-KR" b="1" dirty="0">
                          <a:solidFill>
                            <a:srgbClr val="FF0000"/>
                          </a:solidFill>
                        </a:rPr>
                        <a:t>P</a:t>
                      </a:r>
                      <a:r>
                        <a:rPr lang="en-US" altLang="ko-KR" b="1" baseline="-25000" dirty="0">
                          <a:solidFill>
                            <a:srgbClr val="FF0000"/>
                          </a:solidFill>
                        </a:rPr>
                        <a:t>0,</a:t>
                      </a:r>
                      <a:r>
                        <a:rPr lang="en-US" altLang="ko-KR" baseline="-25000" dirty="0"/>
                        <a:t> </a:t>
                      </a:r>
                      <a:r>
                        <a:rPr lang="en-US" altLang="ko-KR" b="1" baseline="30000" dirty="0">
                          <a:solidFill>
                            <a:srgbClr val="0000FF"/>
                          </a:solidFill>
                        </a:rPr>
                        <a:t>3</a:t>
                      </a:r>
                      <a:r>
                        <a:rPr lang="en-US" altLang="ko-KR" b="1" dirty="0">
                          <a:solidFill>
                            <a:srgbClr val="0000FF"/>
                          </a:solidFill>
                        </a:rPr>
                        <a:t>P</a:t>
                      </a:r>
                      <a:r>
                        <a:rPr lang="en-US" altLang="ko-KR" b="1" baseline="-25000" dirty="0">
                          <a:solidFill>
                            <a:srgbClr val="0000FF"/>
                          </a:solidFill>
                        </a:rPr>
                        <a:t>1</a:t>
                      </a:r>
                      <a:r>
                        <a:rPr lang="en-US" altLang="ko-KR" baseline="-25000" dirty="0">
                          <a:solidFill>
                            <a:srgbClr val="0000FF"/>
                          </a:solidFill>
                        </a:rPr>
                        <a:t>, </a:t>
                      </a:r>
                      <a:r>
                        <a:rPr lang="en-US" altLang="ko-KR" b="1" baseline="30000" dirty="0">
                          <a:solidFill>
                            <a:srgbClr val="FF0000"/>
                          </a:solidFill>
                        </a:rPr>
                        <a:t>3</a:t>
                      </a:r>
                      <a:r>
                        <a:rPr lang="en-US" altLang="ko-KR" b="1" dirty="0">
                          <a:solidFill>
                            <a:srgbClr val="FF0000"/>
                          </a:solidFill>
                        </a:rPr>
                        <a:t>P</a:t>
                      </a:r>
                      <a:r>
                        <a:rPr lang="en-US" altLang="ko-KR" b="1" baseline="-25000" dirty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ko-KR" altLang="en-US" b="1" baseline="-25000" dirty="0">
                        <a:solidFill>
                          <a:srgbClr val="FF0000"/>
                        </a:solidFill>
                      </a:endParaRPr>
                    </a:p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7666495"/>
                  </a:ext>
                </a:extLst>
              </a:tr>
              <a:tr h="14630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  IS</a:t>
                      </a:r>
                    </a:p>
                    <a:p>
                      <a:pPr latinLnBrk="1"/>
                      <a:r>
                        <a:rPr lang="en-US" altLang="ko-KR" b="1" dirty="0">
                          <a:solidFill>
                            <a:srgbClr val="FF0000"/>
                          </a:solidFill>
                        </a:rPr>
                        <a:t>T=0 </a:t>
                      </a:r>
                    </a:p>
                    <a:p>
                      <a:pPr latinLnBrk="1"/>
                      <a:r>
                        <a:rPr lang="en-US" altLang="ko-KR" dirty="0"/>
                        <a:t> (A)  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S =0 (A)</a:t>
                      </a:r>
                    </a:p>
                    <a:p>
                      <a:pPr latinLnBrk="1"/>
                      <a:r>
                        <a:rPr lang="en-US" altLang="ko-KR" dirty="0"/>
                        <a:t>L =odd(A)</a:t>
                      </a:r>
                    </a:p>
                    <a:p>
                      <a:pPr latinLnBrk="1"/>
                      <a:r>
                        <a:rPr lang="en-US" altLang="ko-KR" dirty="0"/>
                        <a:t>J = L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b="1" baseline="30000" dirty="0">
                          <a:solidFill>
                            <a:srgbClr val="0000FF"/>
                          </a:solidFill>
                        </a:rPr>
                        <a:t>1</a:t>
                      </a:r>
                      <a:r>
                        <a:rPr lang="en-US" altLang="ko-KR" b="1" dirty="0">
                          <a:solidFill>
                            <a:srgbClr val="0000FF"/>
                          </a:solidFill>
                        </a:rPr>
                        <a:t>P</a:t>
                      </a:r>
                      <a:r>
                        <a:rPr lang="en-US" altLang="ko-KR" b="1" baseline="-25000" dirty="0">
                          <a:solidFill>
                            <a:srgbClr val="0000FF"/>
                          </a:solidFill>
                        </a:rPr>
                        <a:t>1</a:t>
                      </a:r>
                      <a:endParaRPr lang="ko-KR" altLang="en-US" b="1" baseline="-25000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S =1 (S)</a:t>
                      </a:r>
                    </a:p>
                    <a:p>
                      <a:pPr latinLnBrk="1"/>
                      <a:r>
                        <a:rPr lang="en-US" altLang="ko-KR" dirty="0"/>
                        <a:t>L =even(S)</a:t>
                      </a:r>
                    </a:p>
                    <a:p>
                      <a:pPr latinLnBrk="1"/>
                      <a:r>
                        <a:rPr lang="en-US" altLang="ko-KR" dirty="0"/>
                        <a:t>J = Odd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b="1" baseline="30000" dirty="0">
                          <a:solidFill>
                            <a:srgbClr val="FF0000"/>
                          </a:solidFill>
                        </a:rPr>
                        <a:t>3</a:t>
                      </a:r>
                      <a:r>
                        <a:rPr lang="en-US" altLang="ko-KR" b="1" dirty="0">
                          <a:solidFill>
                            <a:srgbClr val="FF0000"/>
                          </a:solidFill>
                        </a:rPr>
                        <a:t>S</a:t>
                      </a:r>
                      <a:r>
                        <a:rPr lang="en-US" altLang="ko-KR" b="1" baseline="-25000" dirty="0">
                          <a:solidFill>
                            <a:srgbClr val="FF0000"/>
                          </a:solidFill>
                        </a:rPr>
                        <a:t>1</a:t>
                      </a:r>
                      <a:r>
                        <a:rPr lang="en-US" altLang="ko-KR" baseline="-25000" dirty="0">
                          <a:solidFill>
                            <a:srgbClr val="FF0000"/>
                          </a:solidFill>
                        </a:rPr>
                        <a:t>,</a:t>
                      </a:r>
                      <a:r>
                        <a:rPr lang="en-US" altLang="ko-KR" baseline="-25000" dirty="0"/>
                        <a:t> </a:t>
                      </a:r>
                      <a:r>
                        <a:rPr lang="en-US" altLang="ko-KR" b="1" baseline="30000" dirty="0">
                          <a:solidFill>
                            <a:srgbClr val="0000FF"/>
                          </a:solidFill>
                        </a:rPr>
                        <a:t>3</a:t>
                      </a:r>
                      <a:r>
                        <a:rPr lang="en-US" altLang="ko-KR" b="1" dirty="0">
                          <a:solidFill>
                            <a:srgbClr val="0000FF"/>
                          </a:solidFill>
                        </a:rPr>
                        <a:t>D</a:t>
                      </a:r>
                      <a:r>
                        <a:rPr lang="en-US" altLang="ko-KR" b="1" baseline="-25000" dirty="0">
                          <a:solidFill>
                            <a:srgbClr val="0000FF"/>
                          </a:solidFill>
                        </a:rPr>
                        <a:t>1</a:t>
                      </a:r>
                      <a:r>
                        <a:rPr lang="en-US" altLang="ko-KR" baseline="-25000" dirty="0"/>
                        <a:t>, </a:t>
                      </a:r>
                      <a:r>
                        <a:rPr lang="en-US" altLang="ko-KR" b="1" baseline="30000" dirty="0">
                          <a:solidFill>
                            <a:srgbClr val="FF0000"/>
                          </a:solidFill>
                        </a:rPr>
                        <a:t>3</a:t>
                      </a:r>
                      <a:r>
                        <a:rPr lang="en-US" altLang="ko-KR" b="1" dirty="0">
                          <a:solidFill>
                            <a:srgbClr val="FF0000"/>
                          </a:solidFill>
                        </a:rPr>
                        <a:t>D</a:t>
                      </a:r>
                      <a:r>
                        <a:rPr lang="en-US" altLang="ko-KR" b="1" baseline="-25000" dirty="0">
                          <a:solidFill>
                            <a:srgbClr val="FF0000"/>
                          </a:solidFill>
                        </a:rPr>
                        <a:t>2,</a:t>
                      </a:r>
                      <a:r>
                        <a:rPr lang="en-US" altLang="ko-KR" b="1" baseline="30000" dirty="0">
                          <a:solidFill>
                            <a:srgbClr val="FF0000"/>
                          </a:solidFill>
                        </a:rPr>
                        <a:t> 3</a:t>
                      </a:r>
                      <a:r>
                        <a:rPr lang="en-US" altLang="ko-KR" b="1" dirty="0">
                          <a:solidFill>
                            <a:srgbClr val="FF0000"/>
                          </a:solidFill>
                        </a:rPr>
                        <a:t>D</a:t>
                      </a:r>
                      <a:r>
                        <a:rPr lang="en-US" altLang="ko-KR" b="1" baseline="-25000" dirty="0">
                          <a:solidFill>
                            <a:srgbClr val="FF0000"/>
                          </a:solidFill>
                        </a:rPr>
                        <a:t>3</a:t>
                      </a:r>
                      <a:endParaRPr lang="ko-KR" altLang="en-US" b="1" baseline="-25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730469"/>
                  </a:ext>
                </a:extLst>
              </a:tr>
            </a:tbl>
          </a:graphicData>
        </a:graphic>
      </p:graphicFrame>
      <p:sp>
        <p:nvSpPr>
          <p:cNvPr id="12" name="직사각형 11">
            <a:extLst>
              <a:ext uri="{FF2B5EF4-FFF2-40B4-BE49-F238E27FC236}">
                <a16:creationId xmlns:a16="http://schemas.microsoft.com/office/drawing/2014/main" id="{E68B2AF9-009C-4ADD-9765-3459F0DD13F8}"/>
              </a:ext>
            </a:extLst>
          </p:cNvPr>
          <p:cNvSpPr/>
          <p:nvPr/>
        </p:nvSpPr>
        <p:spPr>
          <a:xfrm>
            <a:off x="5447204" y="6239697"/>
            <a:ext cx="3253391" cy="3824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ko-KR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blue: repulsive,</a:t>
            </a:r>
            <a:r>
              <a:rPr lang="en-US" altLang="ko-KR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red: attractive</a:t>
            </a:r>
          </a:p>
        </p:txBody>
      </p:sp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id="{D36C652D-5CCE-4023-83B1-99CF7C87BE59}"/>
              </a:ext>
            </a:extLst>
          </p:cNvPr>
          <p:cNvCxnSpPr>
            <a:cxnSpLocks/>
          </p:cNvCxnSpPr>
          <p:nvPr/>
        </p:nvCxnSpPr>
        <p:spPr>
          <a:xfrm flipH="1">
            <a:off x="4772297" y="5813730"/>
            <a:ext cx="3217249" cy="425967"/>
          </a:xfrm>
          <a:prstGeom prst="straightConnector1">
            <a:avLst/>
          </a:prstGeom>
          <a:ln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화살표 연결선 14">
            <a:extLst>
              <a:ext uri="{FF2B5EF4-FFF2-40B4-BE49-F238E27FC236}">
                <a16:creationId xmlns:a16="http://schemas.microsoft.com/office/drawing/2014/main" id="{34DF7101-A6F0-4B73-A793-F773E4F25779}"/>
              </a:ext>
            </a:extLst>
          </p:cNvPr>
          <p:cNvCxnSpPr>
            <a:cxnSpLocks/>
          </p:cNvCxnSpPr>
          <p:nvPr/>
        </p:nvCxnSpPr>
        <p:spPr>
          <a:xfrm flipH="1" flipV="1">
            <a:off x="3169920" y="5085806"/>
            <a:ext cx="4393467" cy="70538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그림 17">
            <a:extLst>
              <a:ext uri="{FF2B5EF4-FFF2-40B4-BE49-F238E27FC236}">
                <a16:creationId xmlns:a16="http://schemas.microsoft.com/office/drawing/2014/main" id="{A27C33ED-770B-4691-BFE7-D4B9956AC9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8636" y="1949695"/>
            <a:ext cx="390525" cy="509588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ED69A130-CA60-41DB-BA39-C20AEE220C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2022" y="3383280"/>
            <a:ext cx="477475" cy="439057"/>
          </a:xfrm>
          <a:prstGeom prst="rect">
            <a:avLst/>
          </a:prstGeom>
        </p:spPr>
      </p:pic>
      <p:sp>
        <p:nvSpPr>
          <p:cNvPr id="21" name="직사각형 20">
            <a:extLst>
              <a:ext uri="{FF2B5EF4-FFF2-40B4-BE49-F238E27FC236}">
                <a16:creationId xmlns:a16="http://schemas.microsoft.com/office/drawing/2014/main" id="{3D94B0DD-1991-45E8-A59B-C827FE890DDB}"/>
              </a:ext>
            </a:extLst>
          </p:cNvPr>
          <p:cNvSpPr/>
          <p:nvPr/>
        </p:nvSpPr>
        <p:spPr>
          <a:xfrm>
            <a:off x="5702561" y="344973"/>
            <a:ext cx="2931893" cy="3824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IV(</a:t>
            </a:r>
            <a:r>
              <a:rPr lang="en-US" altLang="ko-KR" b="1" dirty="0" err="1">
                <a:latin typeface="Calibri" panose="020F0502020204030204" pitchFamily="34" charset="0"/>
                <a:cs typeface="Calibri" panose="020F0502020204030204" pitchFamily="34" charset="0"/>
              </a:rPr>
              <a:t>isovector</a:t>
            </a:r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),    IS(</a:t>
            </a:r>
            <a:r>
              <a:rPr lang="en-US" altLang="ko-KR" b="1" dirty="0" err="1">
                <a:latin typeface="Calibri" panose="020F0502020204030204" pitchFamily="34" charset="0"/>
                <a:cs typeface="Calibri" panose="020F0502020204030204" pitchFamily="34" charset="0"/>
              </a:rPr>
              <a:t>isoscalar</a:t>
            </a:r>
            <a:r>
              <a:rPr lang="en-US" altLang="ko-KR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66763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7" name="직사각형 3">
            <a:extLst>
              <a:ext uri="{FF2B5EF4-FFF2-40B4-BE49-F238E27FC236}">
                <a16:creationId xmlns:a16="http://schemas.microsoft.com/office/drawing/2014/main" id="{6DF1283A-C291-49D2-BD7C-ED73E8EABB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5424" y="107796"/>
            <a:ext cx="20476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r>
              <a:rPr lang="en-US" altLang="ko-KR" sz="1600" dirty="0">
                <a:latin typeface="Calibri" panose="020F0502020204030204" pitchFamily="34" charset="0"/>
              </a:rPr>
              <a:t>P. </a:t>
            </a:r>
            <a:r>
              <a:rPr lang="en-US" altLang="ko-KR" sz="1600" dirty="0" err="1">
                <a:latin typeface="Calibri" panose="020F0502020204030204" pitchFamily="34" charset="0"/>
              </a:rPr>
              <a:t>Doornenbal</a:t>
            </a:r>
            <a:r>
              <a:rPr lang="en-US" altLang="ko-KR" sz="1600" dirty="0">
                <a:latin typeface="Calibri" panose="020F0502020204030204" pitchFamily="34" charset="0"/>
              </a:rPr>
              <a:t> </a:t>
            </a:r>
            <a:r>
              <a:rPr lang="en-US" altLang="ko-KR" sz="1600" i="1" dirty="0">
                <a:latin typeface="Calibri" panose="020F0502020204030204" pitchFamily="34" charset="0"/>
              </a:rPr>
              <a:t>et al. </a:t>
            </a:r>
            <a:r>
              <a:rPr lang="en-US" altLang="ko-KR" sz="1600" dirty="0">
                <a:latin typeface="Calibri" panose="020F0502020204030204" pitchFamily="34" charset="0"/>
              </a:rPr>
              <a:t>PRL 111,212502(2013)</a:t>
            </a:r>
            <a:endParaRPr lang="en-US" altLang="ko-KR" sz="1600" dirty="0">
              <a:latin typeface="+mn-ea"/>
              <a:ea typeface="+mn-ea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EDC29C99-9987-4483-882E-1D2F29675C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6476" y="611070"/>
            <a:ext cx="7077075" cy="5276850"/>
          </a:xfrm>
          <a:prstGeom prst="rect">
            <a:avLst/>
          </a:prstGeom>
        </p:spPr>
      </p:pic>
      <p:sp>
        <p:nvSpPr>
          <p:cNvPr id="19" name="직사각형 7">
            <a:extLst>
              <a:ext uri="{FF2B5EF4-FFF2-40B4-BE49-F238E27FC236}">
                <a16:creationId xmlns:a16="http://schemas.microsoft.com/office/drawing/2014/main" id="{5A75B6A5-823E-4F87-A8F5-D89886D02F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99" y="222308"/>
            <a:ext cx="78304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>
              <a:buFont typeface="Wingdings" panose="05000000000000000000" pitchFamily="2" charset="2"/>
              <a:buChar char="v"/>
            </a:pPr>
            <a:r>
              <a:rPr lang="en-US" altLang="ko-KR" sz="2000" b="1" u="sng" dirty="0">
                <a:solidFill>
                  <a:srgbClr val="0000FF"/>
                </a:solidFill>
                <a:latin typeface="Calibri" panose="020F0502020204030204" pitchFamily="34" charset="0"/>
              </a:rPr>
              <a:t>‘Magic numbers’ disappear and expand area of nuclear deformation</a:t>
            </a:r>
            <a:r>
              <a:rPr lang="en-US" altLang="ko-KR" sz="2000" dirty="0">
                <a:solidFill>
                  <a:srgbClr val="0000FF"/>
                </a:solidFill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220E9EC8-D896-41AB-AE38-638BFFF22FAC}"/>
              </a:ext>
            </a:extLst>
          </p:cNvPr>
          <p:cNvSpPr/>
          <p:nvPr/>
        </p:nvSpPr>
        <p:spPr>
          <a:xfrm>
            <a:off x="733369" y="5996276"/>
            <a:ext cx="8783287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ko-KR" sz="2000" b="1" dirty="0"/>
              <a:t>“</a:t>
            </a:r>
            <a:r>
              <a:rPr lang="en-US" altLang="ko-KR" sz="2000" dirty="0"/>
              <a:t>Measuring the evolution of nuclear shells helps us understand the underlying forces inside the nucleus, that play also an important role in the nucleosynthesis</a:t>
            </a:r>
            <a:r>
              <a:rPr lang="en-US" altLang="ko-KR" sz="2000" b="1" dirty="0"/>
              <a:t>”</a:t>
            </a:r>
            <a:endParaRPr lang="ko-KR" altLang="en-US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817767" y="5472296"/>
            <a:ext cx="594771" cy="382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baseline="30000" dirty="0">
                <a:solidFill>
                  <a:srgbClr val="0000FF"/>
                </a:solidFill>
              </a:rPr>
              <a:t>24</a:t>
            </a:r>
            <a:r>
              <a:rPr lang="en-US" altLang="ko-KR" b="1" dirty="0">
                <a:solidFill>
                  <a:srgbClr val="0000FF"/>
                </a:solidFill>
              </a:rPr>
              <a:t>O</a:t>
            </a:r>
            <a:endParaRPr lang="ko-KR" altLang="en-US" b="1" dirty="0">
              <a:solidFill>
                <a:srgbClr val="0000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51548" y="4936259"/>
            <a:ext cx="594771" cy="382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baseline="30000" dirty="0">
                <a:solidFill>
                  <a:srgbClr val="0000FF"/>
                </a:solidFill>
              </a:rPr>
              <a:t>42</a:t>
            </a:r>
            <a:r>
              <a:rPr lang="en-US" altLang="ko-KR" b="1" dirty="0">
                <a:solidFill>
                  <a:srgbClr val="0000FF"/>
                </a:solidFill>
              </a:rPr>
              <a:t>Si</a:t>
            </a:r>
            <a:endParaRPr lang="ko-KR" altLang="en-US" b="1" dirty="0">
              <a:solidFill>
                <a:srgbClr val="0000FF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05117" y="4450414"/>
            <a:ext cx="594771" cy="382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baseline="30000" dirty="0">
                <a:solidFill>
                  <a:srgbClr val="0000FF"/>
                </a:solidFill>
              </a:rPr>
              <a:t>54</a:t>
            </a:r>
            <a:r>
              <a:rPr lang="en-US" altLang="ko-KR" b="1" dirty="0">
                <a:solidFill>
                  <a:srgbClr val="0000FF"/>
                </a:solidFill>
              </a:rPr>
              <a:t>Ca</a:t>
            </a:r>
            <a:endParaRPr lang="ko-KR" altLang="en-US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74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/>
      <p:bldP spid="15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7534" y="1550670"/>
            <a:ext cx="6924675" cy="4305300"/>
          </a:xfrm>
          <a:prstGeom prst="rect">
            <a:avLst/>
          </a:prstGeom>
        </p:spPr>
      </p:pic>
      <p:sp>
        <p:nvSpPr>
          <p:cNvPr id="4" name="직사각형 15"/>
          <p:cNvSpPr>
            <a:spLocks noChangeArrowheads="1"/>
          </p:cNvSpPr>
          <p:nvPr/>
        </p:nvSpPr>
        <p:spPr bwMode="auto">
          <a:xfrm>
            <a:off x="510511" y="499630"/>
            <a:ext cx="626436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en-US" altLang="ko-KR" sz="2400" b="1" dirty="0">
                <a:solidFill>
                  <a:srgbClr val="0000CC"/>
                </a:solidFill>
                <a:uFill>
                  <a:solidFill>
                    <a:srgbClr val="3333FF"/>
                  </a:solidFill>
                </a:uFill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Six parameters in empirical formula</a:t>
            </a:r>
            <a:endParaRPr lang="ko-KR" altLang="en-US" sz="2400" b="1" dirty="0">
              <a:solidFill>
                <a:srgbClr val="0000CC"/>
              </a:solidFill>
              <a:uFill>
                <a:solidFill>
                  <a:srgbClr val="3333FF"/>
                </a:solidFill>
              </a:uFill>
              <a:latin typeface="Calibri" panose="020F0502020204030204" pitchFamily="34" charset="0"/>
              <a:ea typeface="굴림" panose="020B0600000101010101" pitchFamily="50" charset="-127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961614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92CAB78E-E7A6-4176-9CFD-D8717479C2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7038" y="1211947"/>
            <a:ext cx="6131923" cy="4434106"/>
          </a:xfrm>
          <a:prstGeom prst="rect">
            <a:avLst/>
          </a:prstGeom>
        </p:spPr>
      </p:pic>
      <p:sp>
        <p:nvSpPr>
          <p:cNvPr id="8" name="직사각형 15">
            <a:extLst>
              <a:ext uri="{FF2B5EF4-FFF2-40B4-BE49-F238E27FC236}">
                <a16:creationId xmlns:a16="http://schemas.microsoft.com/office/drawing/2014/main" id="{240D724F-1486-4037-9419-F64398AA7B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8556" y="342876"/>
            <a:ext cx="626436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en-US" altLang="ko-KR" sz="2800" b="1" dirty="0">
                <a:solidFill>
                  <a:srgbClr val="0000CC"/>
                </a:solidFill>
                <a:uFill>
                  <a:solidFill>
                    <a:srgbClr val="3333FF"/>
                  </a:solidFill>
                </a:uFill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Isobaric analogue state (IAS)</a:t>
            </a:r>
            <a:endParaRPr lang="ko-KR" altLang="en-US" sz="2800" b="1" dirty="0">
              <a:solidFill>
                <a:srgbClr val="0000CC"/>
              </a:solidFill>
              <a:uFill>
                <a:solidFill>
                  <a:srgbClr val="3333FF"/>
                </a:solidFill>
              </a:uFill>
              <a:latin typeface="Calibri" panose="020F0502020204030204" pitchFamily="34" charset="0"/>
              <a:ea typeface="굴림" panose="020B0600000101010101" pitchFamily="50" charset="-127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52416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10"/>
          <p:cNvSpPr txBox="1">
            <a:spLocks noChangeArrowheads="1"/>
          </p:cNvSpPr>
          <p:nvPr/>
        </p:nvSpPr>
        <p:spPr bwMode="auto">
          <a:xfrm>
            <a:off x="0" y="0"/>
            <a:ext cx="2457583" cy="246063"/>
          </a:xfrm>
          <a:prstGeom prst="rect">
            <a:avLst/>
          </a:prstGeom>
          <a:solidFill>
            <a:schemeClr val="tx1">
              <a:alpha val="89803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ko-KR" sz="1000" b="1">
                <a:solidFill>
                  <a:schemeClr val="bg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Motivations</a:t>
            </a:r>
            <a:r>
              <a:rPr lang="en-US" altLang="ko-KR" sz="1000" b="1">
                <a:solidFill>
                  <a:srgbClr val="3333FF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</a:p>
        </p:txBody>
      </p:sp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4953001" y="0"/>
            <a:ext cx="2495418" cy="246063"/>
          </a:xfrm>
          <a:prstGeom prst="rect">
            <a:avLst/>
          </a:prstGeom>
          <a:solidFill>
            <a:schemeClr val="bg1">
              <a:lumMod val="75000"/>
              <a:alpha val="45882"/>
            </a:schemeClr>
          </a:solidFill>
          <a:ln w="571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latinLnBrk="1" hangingPunct="1">
              <a:defRPr/>
            </a:pPr>
            <a:r>
              <a:rPr lang="en-US" altLang="ko-KR" sz="1000" b="1">
                <a:solidFill>
                  <a:schemeClr val="bg1"/>
                </a:solidFill>
              </a:rPr>
              <a:t>Results</a:t>
            </a:r>
            <a:r>
              <a:rPr lang="en-US" altLang="ko-KR" sz="1000" b="1">
                <a:solidFill>
                  <a:srgbClr val="3333FF"/>
                </a:solidFill>
              </a:rPr>
              <a:t> </a:t>
            </a:r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7448419" y="0"/>
            <a:ext cx="2457582" cy="246063"/>
          </a:xfrm>
          <a:prstGeom prst="rect">
            <a:avLst/>
          </a:prstGeom>
          <a:solidFill>
            <a:schemeClr val="bg1">
              <a:lumMod val="75000"/>
              <a:alpha val="38823"/>
            </a:schemeClr>
          </a:solidFill>
          <a:ln w="571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latinLnBrk="1" hangingPunct="1">
              <a:defRPr/>
            </a:pPr>
            <a:r>
              <a:rPr lang="en-US" altLang="ko-KR" sz="1000" b="1">
                <a:solidFill>
                  <a:schemeClr val="bg1"/>
                </a:solidFill>
              </a:rPr>
              <a:t>Summary</a:t>
            </a:r>
            <a:r>
              <a:rPr lang="en-US" altLang="ko-KR" sz="1000" b="1">
                <a:solidFill>
                  <a:srgbClr val="3333FF"/>
                </a:solidFill>
              </a:rPr>
              <a:t> 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2457583" y="0"/>
            <a:ext cx="2495417" cy="246063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 w="571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latinLnBrk="1" hangingPunct="1">
              <a:defRPr/>
            </a:pPr>
            <a:r>
              <a:rPr lang="en-US" altLang="ko-KR" sz="1000" b="1">
                <a:solidFill>
                  <a:schemeClr val="bg1">
                    <a:lumMod val="75000"/>
                  </a:schemeClr>
                </a:solidFill>
              </a:rPr>
              <a:t>Formalism</a:t>
            </a:r>
          </a:p>
        </p:txBody>
      </p:sp>
      <p:sp>
        <p:nvSpPr>
          <p:cNvPr id="8" name="직사각형 23"/>
          <p:cNvSpPr>
            <a:spLocks noChangeArrowheads="1"/>
          </p:cNvSpPr>
          <p:nvPr/>
        </p:nvSpPr>
        <p:spPr bwMode="auto">
          <a:xfrm>
            <a:off x="271728" y="404813"/>
            <a:ext cx="9126935" cy="5816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marL="342900" indent="-342900"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Font typeface="Wingdings" panose="05000000000000000000" pitchFamily="2" charset="2"/>
              <a:buChar char="Ø"/>
              <a:defRPr/>
            </a:pPr>
            <a:r>
              <a:rPr lang="en-US" altLang="ko-KR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M1 </a:t>
            </a:r>
            <a:r>
              <a:rPr lang="en-US" altLang="ko-KR" sz="2000" dirty="0">
                <a:latin typeface="Calibri" panose="020F0502020204030204" pitchFamily="34" charset="0"/>
                <a:cs typeface="Calibri" panose="020F0502020204030204" pitchFamily="34" charset="0"/>
              </a:rPr>
              <a:t>spin transition data shows th</a:t>
            </a:r>
            <a:r>
              <a:rPr lang="en-US" altLang="ko-KR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 </a:t>
            </a:r>
            <a:r>
              <a:rPr lang="en-US" altLang="ko-KR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IV quenching </a:t>
            </a:r>
            <a:r>
              <a:rPr lang="en-US" altLang="ko-KR" sz="2000" dirty="0">
                <a:latin typeface="Calibri" panose="020F0502020204030204" pitchFamily="34" charset="0"/>
                <a:cs typeface="Calibri" panose="020F0502020204030204" pitchFamily="34" charset="0"/>
              </a:rPr>
              <a:t>for the N = Z </a:t>
            </a:r>
            <a:r>
              <a:rPr lang="en-US" altLang="ko-KR" sz="2000" i="1" dirty="0" err="1">
                <a:latin typeface="Calibri" panose="020F0502020204030204" pitchFamily="34" charset="0"/>
                <a:cs typeface="Calibri" panose="020F0502020204030204" pitchFamily="34" charset="0"/>
              </a:rPr>
              <a:t>sd</a:t>
            </a:r>
            <a:r>
              <a:rPr lang="en-US" altLang="ko-KR" sz="2000" dirty="0">
                <a:latin typeface="Calibri" panose="020F0502020204030204" pitchFamily="34" charset="0"/>
                <a:cs typeface="Calibri" panose="020F0502020204030204" pitchFamily="34" charset="0"/>
              </a:rPr>
              <a:t>-shell nuclei.</a:t>
            </a:r>
            <a:endParaRPr lang="en-US" altLang="ko-KR" sz="2000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US" altLang="ko-KR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: </a:t>
            </a:r>
            <a:r>
              <a:rPr lang="en-US" altLang="ko-KR" sz="2000" b="1" i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r>
              <a:rPr lang="en-US" altLang="ko-KR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 = 0 pairing </a:t>
            </a:r>
            <a:r>
              <a:rPr lang="en-US" altLang="ko-KR" sz="2000" dirty="0">
                <a:latin typeface="Calibri" panose="020F0502020204030204" pitchFamily="34" charset="0"/>
                <a:cs typeface="Calibri" panose="020F0502020204030204" pitchFamily="34" charset="0"/>
              </a:rPr>
              <a:t>by the tensor force well-known in  deuteron structure may</a:t>
            </a: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r>
              <a:rPr lang="en-US" altLang="ko-KR" sz="2000" dirty="0">
                <a:latin typeface="Calibri" panose="020F0502020204030204" pitchFamily="34" charset="0"/>
                <a:cs typeface="Calibri" panose="020F0502020204030204" pitchFamily="34" charset="0"/>
              </a:rPr>
              <a:t>       </a:t>
            </a:r>
            <a:r>
              <a:rPr lang="en-US" altLang="ko-KR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become more significant </a:t>
            </a:r>
            <a:r>
              <a:rPr lang="en-US" altLang="ko-KR" sz="2000" dirty="0">
                <a:latin typeface="Calibri" panose="020F0502020204030204" pitchFamily="34" charset="0"/>
                <a:cs typeface="Calibri" panose="020F0502020204030204" pitchFamily="34" charset="0"/>
              </a:rPr>
              <a:t>even inside nuclei. </a:t>
            </a:r>
            <a:endParaRPr lang="en-US" altLang="ko-KR" sz="1600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eaLnBrk="1" hangingPunct="1">
              <a:buFont typeface="Arial" panose="020B0604020202020204" pitchFamily="34" charset="0"/>
              <a:buNone/>
              <a:defRPr/>
            </a:pPr>
            <a:endParaRPr lang="en-US" altLang="ko-KR" sz="2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en-US" altLang="ko-KR" sz="2000" dirty="0">
              <a:latin typeface="Calibri" panose="020F0502020204030204" pitchFamily="34" charset="0"/>
              <a:ea typeface="굴림" panose="020B0600000101010101" pitchFamily="50" charset="-127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en-US" altLang="ko-KR" sz="2000" dirty="0">
              <a:latin typeface="Calibri" panose="020F0502020204030204" pitchFamily="34" charset="0"/>
              <a:ea typeface="굴림" panose="020B0600000101010101" pitchFamily="50" charset="-127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en-US" altLang="ko-KR" sz="2000" dirty="0">
              <a:latin typeface="Calibri" panose="020F0502020204030204" pitchFamily="34" charset="0"/>
              <a:ea typeface="굴림" panose="020B0600000101010101" pitchFamily="50" charset="-127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en-US" altLang="ko-KR" sz="2000" dirty="0">
              <a:latin typeface="Calibri" panose="020F0502020204030204" pitchFamily="34" charset="0"/>
              <a:ea typeface="굴림" panose="020B0600000101010101" pitchFamily="50" charset="-127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en-US" altLang="ko-KR" sz="2000" dirty="0">
              <a:latin typeface="Calibri" panose="020F0502020204030204" pitchFamily="34" charset="0"/>
              <a:ea typeface="굴림" panose="020B0600000101010101" pitchFamily="50" charset="-127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en-US" altLang="ko-KR" sz="2000" dirty="0">
              <a:latin typeface="Calibri" panose="020F0502020204030204" pitchFamily="34" charset="0"/>
              <a:ea typeface="굴림" panose="020B0600000101010101" pitchFamily="50" charset="-127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en-US" altLang="ko-KR" sz="2000" dirty="0">
              <a:latin typeface="Calibri" panose="020F0502020204030204" pitchFamily="34" charset="0"/>
              <a:ea typeface="굴림" panose="020B0600000101010101" pitchFamily="50" charset="-127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en-US" altLang="ko-KR" sz="2000" dirty="0">
              <a:latin typeface="Calibri" panose="020F0502020204030204" pitchFamily="34" charset="0"/>
              <a:ea typeface="굴림" panose="020B0600000101010101" pitchFamily="50" charset="-127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en-US" altLang="ko-KR" sz="2000" dirty="0">
              <a:latin typeface="Calibri" panose="020F0502020204030204" pitchFamily="34" charset="0"/>
              <a:ea typeface="굴림" panose="020B0600000101010101" pitchFamily="50" charset="-127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en-US" altLang="ko-KR" sz="2000" dirty="0">
              <a:latin typeface="Calibri" panose="020F0502020204030204" pitchFamily="34" charset="0"/>
              <a:ea typeface="굴림" panose="020B0600000101010101" pitchFamily="50" charset="-127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ko-KR" sz="2000" dirty="0"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According to a study on the relationship between nuclear deformation and </a:t>
            </a:r>
            <a:r>
              <a:rPr lang="en-US" altLang="ko-KR" sz="2000" i="1" dirty="0"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np</a:t>
            </a:r>
            <a:r>
              <a:rPr lang="en-US" altLang="ko-KR" sz="2000" dirty="0"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-pairing correlation, the </a:t>
            </a:r>
            <a:r>
              <a:rPr lang="en-US" altLang="ko-KR" sz="2000" b="1" i="1" dirty="0">
                <a:solidFill>
                  <a:srgbClr val="00B050"/>
                </a:solidFill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IV</a:t>
            </a:r>
            <a:r>
              <a:rPr lang="en-US" altLang="ko-KR" sz="2000" b="1" dirty="0">
                <a:solidFill>
                  <a:srgbClr val="00B050"/>
                </a:solidFill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 and </a:t>
            </a:r>
            <a:r>
              <a:rPr lang="en-US" altLang="ko-KR" sz="2000" b="1" i="1" dirty="0">
                <a:solidFill>
                  <a:srgbClr val="00B050"/>
                </a:solidFill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IS</a:t>
            </a:r>
            <a:r>
              <a:rPr lang="en-US" altLang="ko-KR" sz="2000" b="1" dirty="0">
                <a:solidFill>
                  <a:srgbClr val="00B050"/>
                </a:solidFill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 pairing may have a large coexistence </a:t>
            </a:r>
            <a:r>
              <a:rPr lang="en-US" altLang="ko-KR" sz="2000" dirty="0"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and the </a:t>
            </a:r>
            <a:r>
              <a:rPr lang="en-US" altLang="ko-KR" sz="2000" b="1" dirty="0">
                <a:solidFill>
                  <a:srgbClr val="C00000"/>
                </a:solidFill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deformation can cause the quenching of the </a:t>
            </a:r>
            <a:r>
              <a:rPr lang="en-US" altLang="ko-KR" sz="2000" b="1" i="1" dirty="0">
                <a:solidFill>
                  <a:srgbClr val="C00000"/>
                </a:solidFill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IV</a:t>
            </a:r>
            <a:r>
              <a:rPr lang="en-US" altLang="ko-KR" sz="2000" b="1" dirty="0">
                <a:solidFill>
                  <a:srgbClr val="C00000"/>
                </a:solidFill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 </a:t>
            </a:r>
            <a:r>
              <a:rPr lang="en-US" altLang="ko-KR" sz="2000" b="1" i="1" dirty="0">
                <a:solidFill>
                  <a:srgbClr val="C00000"/>
                </a:solidFill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np</a:t>
            </a:r>
            <a:r>
              <a:rPr lang="en-US" altLang="ko-KR" sz="2000" b="1" dirty="0">
                <a:solidFill>
                  <a:srgbClr val="C00000"/>
                </a:solidFill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-pairing.</a:t>
            </a:r>
            <a:endParaRPr lang="en-US" altLang="ko-KR" sz="2000" dirty="0">
              <a:latin typeface="Calibri" panose="020F0502020204030204" pitchFamily="34" charset="0"/>
              <a:ea typeface="굴림" panose="020B0600000101010101" pitchFamily="50" charset="-127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endParaRPr lang="en-US" altLang="ko-KR" sz="2000" dirty="0">
              <a:latin typeface="Calibri" panose="020F0502020204030204" pitchFamily="34" charset="0"/>
              <a:ea typeface="굴림" panose="020B0600000101010101" pitchFamily="50" charset="-127"/>
              <a:cs typeface="Calibri" panose="020F0502020204030204" pitchFamily="34" charset="0"/>
            </a:endParaRPr>
          </a:p>
        </p:txBody>
      </p:sp>
      <p:pic>
        <p:nvPicPr>
          <p:cNvPr id="8200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081" y="1628775"/>
            <a:ext cx="5241925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직사각형 8"/>
          <p:cNvSpPr/>
          <p:nvPr/>
        </p:nvSpPr>
        <p:spPr>
          <a:xfrm>
            <a:off x="6162014" y="1268414"/>
            <a:ext cx="3640292" cy="3824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ko-KR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H. Matsubara, </a:t>
            </a:r>
            <a:r>
              <a:rPr lang="en-US" altLang="ko-KR" i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 al. </a:t>
            </a:r>
            <a:r>
              <a:rPr lang="en-US" altLang="ko-KR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PRL 115 (2015)</a:t>
            </a:r>
          </a:p>
        </p:txBody>
      </p:sp>
      <p:sp>
        <p:nvSpPr>
          <p:cNvPr id="3" name="줄무늬가 있는 오른쪽 화살표 2"/>
          <p:cNvSpPr/>
          <p:nvPr/>
        </p:nvSpPr>
        <p:spPr>
          <a:xfrm rot="4965201">
            <a:off x="5077421" y="1737851"/>
            <a:ext cx="2181225" cy="239051"/>
          </a:xfrm>
          <a:prstGeom prst="stripedRightArrow">
            <a:avLst/>
          </a:prstGeom>
          <a:gradFill flip="none" rotWithShape="1">
            <a:gsLst>
              <a:gs pos="0">
                <a:srgbClr val="C00000">
                  <a:tint val="66000"/>
                  <a:satMod val="160000"/>
                </a:srgbClr>
              </a:gs>
              <a:gs pos="50000">
                <a:srgbClr val="C00000">
                  <a:tint val="44500"/>
                  <a:satMod val="160000"/>
                </a:srgbClr>
              </a:gs>
              <a:gs pos="100000">
                <a:srgbClr val="C0000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5264283" y="5805489"/>
            <a:ext cx="4113690" cy="3824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ko-KR" dirty="0" err="1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Danilo</a:t>
            </a:r>
            <a:r>
              <a:rPr lang="en-US" altLang="ko-KR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ko-KR" dirty="0" err="1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Gambacurta</a:t>
            </a:r>
            <a:r>
              <a:rPr lang="en-US" altLang="ko-KR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ko-KR" i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 al. </a:t>
            </a:r>
            <a:r>
              <a:rPr lang="en-US" altLang="ko-KR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PRC 91 (2015)</a:t>
            </a:r>
          </a:p>
        </p:txBody>
      </p:sp>
    </p:spTree>
    <p:extLst>
      <p:ext uri="{BB962C8B-B14F-4D97-AF65-F5344CB8AC3E}">
        <p14:creationId xmlns:p14="http://schemas.microsoft.com/office/powerpoint/2010/main" val="611629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5672"/>
    </mc:Choice>
    <mc:Fallback xmlns="">
      <p:transition spd="slow" advTm="185672"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60C31265-3553-4E6B-95D5-6C3F6C8016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83" y="568474"/>
            <a:ext cx="7334234" cy="6080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2439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Text Box 13"/>
          <p:cNvSpPr txBox="1">
            <a:spLocks noChangeArrowheads="1"/>
          </p:cNvSpPr>
          <p:nvPr/>
        </p:nvSpPr>
        <p:spPr bwMode="auto">
          <a:xfrm>
            <a:off x="5118508" y="364654"/>
            <a:ext cx="47586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ko-KR" sz="2000" b="1" u="sng" dirty="0">
                <a:solidFill>
                  <a:srgbClr val="0000CC"/>
                </a:solidFill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Production of the high-lying GT state  </a:t>
            </a:r>
          </a:p>
        </p:txBody>
      </p:sp>
      <p:sp>
        <p:nvSpPr>
          <p:cNvPr id="26" name="Text Box 10"/>
          <p:cNvSpPr txBox="1">
            <a:spLocks noChangeArrowheads="1"/>
          </p:cNvSpPr>
          <p:nvPr/>
        </p:nvSpPr>
        <p:spPr bwMode="auto">
          <a:xfrm>
            <a:off x="-24077" y="0"/>
            <a:ext cx="2459302" cy="246063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 w="571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latinLnBrk="1" hangingPunct="1">
              <a:defRPr/>
            </a:pPr>
            <a:r>
              <a:rPr lang="en-US" altLang="ko-KR" sz="1000" b="1" dirty="0">
                <a:solidFill>
                  <a:schemeClr val="bg1"/>
                </a:solidFill>
              </a:rPr>
              <a:t>Motivations</a:t>
            </a:r>
            <a:r>
              <a:rPr lang="en-US" altLang="ko-KR" sz="1000" b="1" dirty="0">
                <a:solidFill>
                  <a:srgbClr val="3333FF"/>
                </a:solidFill>
              </a:rPr>
              <a:t> </a:t>
            </a:r>
          </a:p>
        </p:txBody>
      </p:sp>
      <p:sp>
        <p:nvSpPr>
          <p:cNvPr id="27" name="Text Box 13"/>
          <p:cNvSpPr txBox="1">
            <a:spLocks noChangeArrowheads="1"/>
          </p:cNvSpPr>
          <p:nvPr/>
        </p:nvSpPr>
        <p:spPr bwMode="auto">
          <a:xfrm>
            <a:off x="7448419" y="0"/>
            <a:ext cx="2457582" cy="246063"/>
          </a:xfrm>
          <a:prstGeom prst="rect">
            <a:avLst/>
          </a:prstGeom>
          <a:solidFill>
            <a:schemeClr val="bg1">
              <a:lumMod val="75000"/>
              <a:alpha val="38823"/>
            </a:schemeClr>
          </a:solidFill>
          <a:ln w="571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latinLnBrk="1" hangingPunct="1">
              <a:defRPr/>
            </a:pPr>
            <a:r>
              <a:rPr lang="en-US" altLang="ko-KR" sz="1000" b="1">
                <a:solidFill>
                  <a:schemeClr val="bg1"/>
                </a:solidFill>
              </a:rPr>
              <a:t>Summary</a:t>
            </a:r>
            <a:r>
              <a:rPr lang="en-US" altLang="ko-KR" sz="1000" b="1">
                <a:solidFill>
                  <a:srgbClr val="3333FF"/>
                </a:solidFill>
              </a:rPr>
              <a:t> </a:t>
            </a:r>
          </a:p>
        </p:txBody>
      </p:sp>
      <p:sp>
        <p:nvSpPr>
          <p:cNvPr id="30" name="Text Box 10"/>
          <p:cNvSpPr txBox="1">
            <a:spLocks noChangeArrowheads="1"/>
          </p:cNvSpPr>
          <p:nvPr/>
        </p:nvSpPr>
        <p:spPr bwMode="auto">
          <a:xfrm>
            <a:off x="2457583" y="0"/>
            <a:ext cx="2495417" cy="246063"/>
          </a:xfrm>
          <a:prstGeom prst="rect">
            <a:avLst/>
          </a:prstGeom>
          <a:solidFill>
            <a:schemeClr val="bg1">
              <a:lumMod val="95000"/>
              <a:alpha val="89803"/>
            </a:schemeClr>
          </a:solidFill>
          <a:ln w="5715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latinLnBrk="1" hangingPunct="1">
              <a:defRPr/>
            </a:pPr>
            <a:r>
              <a:rPr lang="en-US" altLang="ko-KR" sz="1000" b="1" dirty="0">
                <a:solidFill>
                  <a:schemeClr val="bg1"/>
                </a:solidFill>
                <a:latin typeface="굴림" charset="-127"/>
                <a:ea typeface="굴림" charset="-127"/>
              </a:rPr>
              <a:t>Formalism</a:t>
            </a:r>
            <a:endParaRPr lang="en-US" altLang="ko-KR" sz="1000" b="1" dirty="0">
              <a:solidFill>
                <a:srgbClr val="3333FF"/>
              </a:solidFill>
              <a:latin typeface="굴림" charset="-127"/>
              <a:ea typeface="굴림" charset="-127"/>
            </a:endParaRPr>
          </a:p>
        </p:txBody>
      </p:sp>
      <p:sp>
        <p:nvSpPr>
          <p:cNvPr id="35848" name="Text Box 10"/>
          <p:cNvSpPr txBox="1">
            <a:spLocks noChangeArrowheads="1"/>
          </p:cNvSpPr>
          <p:nvPr/>
        </p:nvSpPr>
        <p:spPr bwMode="auto">
          <a:xfrm>
            <a:off x="4953001" y="0"/>
            <a:ext cx="2495418" cy="246063"/>
          </a:xfrm>
          <a:prstGeom prst="rect">
            <a:avLst/>
          </a:prstGeom>
          <a:solidFill>
            <a:schemeClr val="tx1">
              <a:alpha val="89803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571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ko-KR" sz="1000" b="1">
                <a:solidFill>
                  <a:schemeClr val="bg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Results</a:t>
            </a:r>
            <a:endParaRPr lang="en-US" altLang="ko-KR" sz="1000" b="1">
              <a:solidFill>
                <a:srgbClr val="3333FF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48" name="직사각형 47"/>
          <p:cNvSpPr/>
          <p:nvPr/>
        </p:nvSpPr>
        <p:spPr>
          <a:xfrm>
            <a:off x="6435810" y="2492896"/>
            <a:ext cx="1170129" cy="105916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49" name="직사각형 48"/>
          <p:cNvSpPr/>
          <p:nvPr/>
        </p:nvSpPr>
        <p:spPr>
          <a:xfrm>
            <a:off x="7597580" y="2204865"/>
            <a:ext cx="1256498" cy="13604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35851" name="TextBox 2"/>
          <p:cNvSpPr txBox="1">
            <a:spLocks noChangeArrowheads="1"/>
          </p:cNvSpPr>
          <p:nvPr/>
        </p:nvSpPr>
        <p:spPr bwMode="auto">
          <a:xfrm>
            <a:off x="6825853" y="3573016"/>
            <a:ext cx="163818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1800" b="1" dirty="0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p               n </a:t>
            </a:r>
            <a:endParaRPr lang="ko-KR" altLang="en-US" sz="1800" b="1" dirty="0">
              <a:latin typeface="Arial" panose="020B0604020202020204" pitchFamily="34" charset="0"/>
              <a:ea typeface="굴림" panose="020B0600000101010101" pitchFamily="50" charset="-127"/>
              <a:cs typeface="Arial" panose="020B0604020202020204" pitchFamily="34" charset="0"/>
            </a:endParaRPr>
          </a:p>
        </p:txBody>
      </p:sp>
      <p:sp>
        <p:nvSpPr>
          <p:cNvPr id="45068" name="TextBox 14"/>
          <p:cNvSpPr txBox="1">
            <a:spLocks noChangeArrowheads="1"/>
          </p:cNvSpPr>
          <p:nvPr/>
        </p:nvSpPr>
        <p:spPr bwMode="auto">
          <a:xfrm>
            <a:off x="6504843" y="1412776"/>
            <a:ext cx="234923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1800" b="1" u="sng" dirty="0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W/O </a:t>
            </a:r>
            <a:r>
              <a:rPr lang="en-US" altLang="ko-KR" sz="1800" b="1" i="1" u="sng" dirty="0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np</a:t>
            </a:r>
            <a:r>
              <a:rPr lang="en-US" altLang="ko-KR" sz="1800" b="1" u="sng" dirty="0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-pairing    </a:t>
            </a:r>
            <a:endParaRPr lang="ko-KR" altLang="en-US" sz="1800" b="1" u="sng" dirty="0">
              <a:latin typeface="Arial" panose="020B0604020202020204" pitchFamily="34" charset="0"/>
              <a:ea typeface="굴림" panose="020B0600000101010101" pitchFamily="50" charset="-127"/>
              <a:cs typeface="Arial" panose="020B0604020202020204" pitchFamily="34" charset="0"/>
            </a:endParaRPr>
          </a:p>
        </p:txBody>
      </p:sp>
      <p:sp>
        <p:nvSpPr>
          <p:cNvPr id="68" name="TextBox 33"/>
          <p:cNvSpPr txBox="1">
            <a:spLocks noChangeArrowheads="1"/>
          </p:cNvSpPr>
          <p:nvPr/>
        </p:nvSpPr>
        <p:spPr bwMode="auto">
          <a:xfrm>
            <a:off x="6201784" y="1124744"/>
            <a:ext cx="311970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1800" b="1" dirty="0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    </a:t>
            </a:r>
            <a:r>
              <a:rPr lang="en-US" altLang="ko-KR" sz="1800" b="1" u="sng" dirty="0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With  </a:t>
            </a:r>
            <a:r>
              <a:rPr lang="en-US" altLang="ko-KR" sz="1800" b="1" i="1" u="sng" dirty="0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np</a:t>
            </a:r>
            <a:r>
              <a:rPr lang="en-US" altLang="ko-KR" sz="1800" b="1" u="sng" dirty="0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-pairing    </a:t>
            </a:r>
            <a:endParaRPr lang="ko-KR" altLang="en-US" sz="1800" b="1" u="sng" dirty="0">
              <a:latin typeface="Arial" panose="020B0604020202020204" pitchFamily="34" charset="0"/>
              <a:ea typeface="굴림" panose="020B0600000101010101" pitchFamily="50" charset="-127"/>
              <a:cs typeface="Arial" panose="020B0604020202020204" pitchFamily="34" charset="0"/>
            </a:endParaRPr>
          </a:p>
        </p:txBody>
      </p:sp>
      <p:sp>
        <p:nvSpPr>
          <p:cNvPr id="35861" name="TextBox 1"/>
          <p:cNvSpPr txBox="1">
            <a:spLocks noChangeArrowheads="1"/>
          </p:cNvSpPr>
          <p:nvPr/>
        </p:nvSpPr>
        <p:spPr bwMode="auto">
          <a:xfrm>
            <a:off x="116463" y="5934815"/>
            <a:ext cx="597562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marL="285750" indent="-285750" latinLnBrk="0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ko-KR" sz="1800" b="1" dirty="0"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The </a:t>
            </a:r>
            <a:r>
              <a:rPr lang="en-US" altLang="ko-KR" sz="1800" b="1" i="1" dirty="0"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np-</a:t>
            </a:r>
            <a:r>
              <a:rPr lang="en-US" altLang="ko-KR" sz="1800" b="1" dirty="0"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pairing makes the smearing of Fermi surface.</a:t>
            </a:r>
            <a:endParaRPr lang="en-US" altLang="ko-KR" sz="1800" b="1" u="sng" dirty="0">
              <a:solidFill>
                <a:srgbClr val="FF0000"/>
              </a:solidFill>
              <a:latin typeface="Calibri" panose="020F0502020204030204" pitchFamily="34" charset="0"/>
              <a:ea typeface="굴림" panose="020B0600000101010101" pitchFamily="50" charset="-127"/>
              <a:cs typeface="Calibri" panose="020F0502020204030204" pitchFamily="34" charset="0"/>
            </a:endParaRPr>
          </a:p>
        </p:txBody>
      </p:sp>
      <p:sp>
        <p:nvSpPr>
          <p:cNvPr id="35869" name="TextBox 26"/>
          <p:cNvSpPr txBox="1">
            <a:spLocks noChangeArrowheads="1"/>
          </p:cNvSpPr>
          <p:nvPr/>
        </p:nvSpPr>
        <p:spPr bwMode="auto">
          <a:xfrm>
            <a:off x="6591827" y="2420888"/>
            <a:ext cx="4209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1800" b="1" dirty="0">
                <a:latin typeface="굴림" panose="020B0600000101010101" pitchFamily="50" charset="-127"/>
                <a:ea typeface="굴림" panose="020B0600000101010101" pitchFamily="50" charset="-127"/>
                <a:cs typeface="Arial" panose="020B0604020202020204" pitchFamily="34" charset="0"/>
              </a:rPr>
              <a:t>a</a:t>
            </a:r>
            <a:endParaRPr lang="ko-KR" altLang="en-US" sz="1800" b="1" dirty="0">
              <a:latin typeface="Arial" panose="020B0604020202020204" pitchFamily="34" charset="0"/>
              <a:ea typeface="굴림" panose="020B0600000101010101" pitchFamily="50" charset="-127"/>
              <a:cs typeface="Arial" panose="020B0604020202020204" pitchFamily="34" charset="0"/>
            </a:endParaRPr>
          </a:p>
        </p:txBody>
      </p:sp>
      <p:sp>
        <p:nvSpPr>
          <p:cNvPr id="35870" name="TextBox 26"/>
          <p:cNvSpPr txBox="1">
            <a:spLocks noChangeArrowheads="1"/>
          </p:cNvSpPr>
          <p:nvPr/>
        </p:nvSpPr>
        <p:spPr bwMode="auto">
          <a:xfrm>
            <a:off x="6201784" y="2132856"/>
            <a:ext cx="546894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1800" b="1" dirty="0" err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ʎ</a:t>
            </a:r>
            <a:r>
              <a:rPr lang="en-US" altLang="ko-KR" sz="1800" b="1" baseline="-25000" dirty="0" err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p</a:t>
            </a:r>
            <a:endParaRPr lang="ko-KR" altLang="en-US" sz="1800" b="1" dirty="0">
              <a:latin typeface="Arial" panose="020B0604020202020204" pitchFamily="34" charset="0"/>
              <a:ea typeface="굴림" panose="020B0600000101010101" pitchFamily="50" charset="-127"/>
              <a:cs typeface="Arial" panose="020B0604020202020204" pitchFamily="34" charset="0"/>
            </a:endParaRPr>
          </a:p>
        </p:txBody>
      </p:sp>
      <p:sp>
        <p:nvSpPr>
          <p:cNvPr id="35871" name="TextBox 25"/>
          <p:cNvSpPr txBox="1">
            <a:spLocks noChangeArrowheads="1"/>
          </p:cNvSpPr>
          <p:nvPr/>
        </p:nvSpPr>
        <p:spPr bwMode="auto">
          <a:xfrm>
            <a:off x="8660360" y="1809799"/>
            <a:ext cx="5864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1800" b="1" dirty="0" err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ʎ</a:t>
            </a:r>
            <a:r>
              <a:rPr lang="en-US" altLang="ko-KR" sz="1800" b="1" baseline="-25000" dirty="0" err="1">
                <a:latin typeface="Arial" panose="020B0604020202020204" pitchFamily="34" charset="0"/>
                <a:ea typeface="굴림" panose="020B0600000101010101" pitchFamily="50" charset="-127"/>
                <a:cs typeface="Arial" panose="020B0604020202020204" pitchFamily="34" charset="0"/>
              </a:rPr>
              <a:t>n</a:t>
            </a:r>
            <a:endParaRPr lang="ko-KR" altLang="en-US" sz="1800" b="1" dirty="0">
              <a:latin typeface="Arial" panose="020B0604020202020204" pitchFamily="34" charset="0"/>
              <a:ea typeface="굴림" panose="020B0600000101010101" pitchFamily="50" charset="-127"/>
              <a:cs typeface="Arial" panose="020B0604020202020204" pitchFamily="34" charset="0"/>
            </a:endParaRPr>
          </a:p>
        </p:txBody>
      </p:sp>
      <p:sp>
        <p:nvSpPr>
          <p:cNvPr id="58" name="타원 57"/>
          <p:cNvSpPr/>
          <p:nvPr/>
        </p:nvSpPr>
        <p:spPr>
          <a:xfrm>
            <a:off x="6903861" y="2564904"/>
            <a:ext cx="156017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38" name="타원 37"/>
          <p:cNvSpPr/>
          <p:nvPr/>
        </p:nvSpPr>
        <p:spPr>
          <a:xfrm>
            <a:off x="8073991" y="2924944"/>
            <a:ext cx="156017" cy="14401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5" name="자유형 4"/>
          <p:cNvSpPr/>
          <p:nvPr/>
        </p:nvSpPr>
        <p:spPr>
          <a:xfrm>
            <a:off x="6435809" y="2492896"/>
            <a:ext cx="1170130" cy="504056"/>
          </a:xfrm>
          <a:custGeom>
            <a:avLst/>
            <a:gdLst>
              <a:gd name="connsiteX0" fmla="*/ 687897 w 687897"/>
              <a:gd name="connsiteY0" fmla="*/ 0 h 536896"/>
              <a:gd name="connsiteX1" fmla="*/ 578840 w 687897"/>
              <a:gd name="connsiteY1" fmla="*/ 184558 h 536896"/>
              <a:gd name="connsiteX2" fmla="*/ 243280 w 687897"/>
              <a:gd name="connsiteY2" fmla="*/ 352338 h 536896"/>
              <a:gd name="connsiteX3" fmla="*/ 0 w 687897"/>
              <a:gd name="connsiteY3" fmla="*/ 536896 h 536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7897" h="536896">
                <a:moveTo>
                  <a:pt x="687897" y="0"/>
                </a:moveTo>
                <a:cubicBezTo>
                  <a:pt x="670420" y="62917"/>
                  <a:pt x="652943" y="125835"/>
                  <a:pt x="578840" y="184558"/>
                </a:cubicBezTo>
                <a:cubicBezTo>
                  <a:pt x="504737" y="243281"/>
                  <a:pt x="339753" y="293615"/>
                  <a:pt x="243280" y="352338"/>
                </a:cubicBezTo>
                <a:cubicBezTo>
                  <a:pt x="146807" y="411061"/>
                  <a:pt x="40547" y="499146"/>
                  <a:pt x="0" y="536896"/>
                </a:cubicBezTo>
              </a:path>
            </a:pathLst>
          </a:cu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자유형 39"/>
          <p:cNvSpPr/>
          <p:nvPr/>
        </p:nvSpPr>
        <p:spPr>
          <a:xfrm>
            <a:off x="7605939" y="2204864"/>
            <a:ext cx="1248139" cy="608904"/>
          </a:xfrm>
          <a:custGeom>
            <a:avLst/>
            <a:gdLst>
              <a:gd name="connsiteX0" fmla="*/ 687897 w 687897"/>
              <a:gd name="connsiteY0" fmla="*/ 0 h 536896"/>
              <a:gd name="connsiteX1" fmla="*/ 578840 w 687897"/>
              <a:gd name="connsiteY1" fmla="*/ 184558 h 536896"/>
              <a:gd name="connsiteX2" fmla="*/ 243280 w 687897"/>
              <a:gd name="connsiteY2" fmla="*/ 352338 h 536896"/>
              <a:gd name="connsiteX3" fmla="*/ 0 w 687897"/>
              <a:gd name="connsiteY3" fmla="*/ 536896 h 536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7897" h="536896">
                <a:moveTo>
                  <a:pt x="687897" y="0"/>
                </a:moveTo>
                <a:cubicBezTo>
                  <a:pt x="670420" y="62917"/>
                  <a:pt x="652943" y="125835"/>
                  <a:pt x="578840" y="184558"/>
                </a:cubicBezTo>
                <a:cubicBezTo>
                  <a:pt x="504737" y="243281"/>
                  <a:pt x="339753" y="293615"/>
                  <a:pt x="243280" y="352338"/>
                </a:cubicBezTo>
                <a:cubicBezTo>
                  <a:pt x="146807" y="411061"/>
                  <a:pt x="40547" y="499146"/>
                  <a:pt x="0" y="536896"/>
                </a:cubicBezTo>
              </a:path>
            </a:pathLst>
          </a:cu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줄무늬가 있는 오른쪽 화살표 42"/>
          <p:cNvSpPr/>
          <p:nvPr/>
        </p:nvSpPr>
        <p:spPr>
          <a:xfrm rot="11811654">
            <a:off x="7072806" y="2691010"/>
            <a:ext cx="976672" cy="215900"/>
          </a:xfrm>
          <a:prstGeom prst="stripedRightArrow">
            <a:avLst>
              <a:gd name="adj1" fmla="val 48535"/>
              <a:gd name="adj2" fmla="val 50000"/>
            </a:avLst>
          </a:prstGeom>
          <a:gradFill flip="none" rotWithShape="1">
            <a:gsLst>
              <a:gs pos="0">
                <a:srgbClr val="C00000">
                  <a:tint val="66000"/>
                  <a:satMod val="160000"/>
                </a:srgbClr>
              </a:gs>
              <a:gs pos="50000">
                <a:srgbClr val="C00000">
                  <a:tint val="44500"/>
                  <a:satMod val="160000"/>
                </a:srgbClr>
              </a:gs>
              <a:gs pos="100000">
                <a:srgbClr val="C0000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44" name="TextBox 26"/>
          <p:cNvSpPr txBox="1">
            <a:spLocks noChangeArrowheads="1"/>
          </p:cNvSpPr>
          <p:nvPr/>
        </p:nvSpPr>
        <p:spPr bwMode="auto">
          <a:xfrm>
            <a:off x="8355075" y="2771636"/>
            <a:ext cx="4209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1800" b="1" dirty="0">
                <a:latin typeface="굴림" panose="020B0600000101010101" pitchFamily="50" charset="-127"/>
                <a:ea typeface="굴림" panose="020B0600000101010101" pitchFamily="50" charset="-127"/>
                <a:cs typeface="Arial" panose="020B0604020202020204" pitchFamily="34" charset="0"/>
              </a:rPr>
              <a:t>a</a:t>
            </a:r>
            <a:endParaRPr lang="ko-KR" altLang="en-US" sz="1800" b="1" dirty="0">
              <a:latin typeface="Arial" panose="020B0604020202020204" pitchFamily="34" charset="0"/>
              <a:ea typeface="굴림" panose="020B0600000101010101" pitchFamily="50" charset="-127"/>
              <a:cs typeface="Arial" panose="020B0604020202020204" pitchFamily="34" charset="0"/>
            </a:endParaRPr>
          </a:p>
        </p:txBody>
      </p:sp>
      <p:sp>
        <p:nvSpPr>
          <p:cNvPr id="24" name="직사각형 2"/>
          <p:cNvSpPr>
            <a:spLocks noChangeArrowheads="1"/>
          </p:cNvSpPr>
          <p:nvPr/>
        </p:nvSpPr>
        <p:spPr bwMode="auto">
          <a:xfrm>
            <a:off x="740532" y="796702"/>
            <a:ext cx="405596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ko-KR" sz="2000" b="1" dirty="0">
                <a:solidFill>
                  <a:srgbClr val="0000CC"/>
                </a:solidFill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Occupation probability of </a:t>
            </a:r>
            <a:r>
              <a:rPr lang="en-US" altLang="ko-KR" sz="2000" b="1" baseline="30000" dirty="0">
                <a:solidFill>
                  <a:srgbClr val="0000CC"/>
                </a:solidFill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56</a:t>
            </a:r>
            <a:r>
              <a:rPr lang="en-US" altLang="ko-KR" sz="2000" b="1" dirty="0">
                <a:solidFill>
                  <a:srgbClr val="0000CC"/>
                </a:solidFill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Ni 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323894" y="2529880"/>
                <a:ext cx="473206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2400" b="1" i="0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×</m:t>
                      </m:r>
                    </m:oMath>
                  </m:oMathPara>
                </a14:m>
                <a:endParaRPr lang="ko-KR" altLang="en-US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0517" y="2529879"/>
                <a:ext cx="505267" cy="4616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직선 연결선 5"/>
          <p:cNvCxnSpPr>
            <a:endCxn id="5" idx="0"/>
          </p:cNvCxnSpPr>
          <p:nvPr/>
        </p:nvCxnSpPr>
        <p:spPr>
          <a:xfrm flipV="1">
            <a:off x="6435809" y="2492896"/>
            <a:ext cx="1170130" cy="16420"/>
          </a:xfrm>
          <a:prstGeom prst="line">
            <a:avLst/>
          </a:prstGeom>
          <a:ln w="38100">
            <a:solidFill>
              <a:srgbClr val="0066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/>
          <p:cNvCxnSpPr>
            <a:endCxn id="35871" idx="2"/>
          </p:cNvCxnSpPr>
          <p:nvPr/>
        </p:nvCxnSpPr>
        <p:spPr>
          <a:xfrm flipV="1">
            <a:off x="7608629" y="2179687"/>
            <a:ext cx="1344957" cy="6572"/>
          </a:xfrm>
          <a:prstGeom prst="line">
            <a:avLst/>
          </a:prstGeom>
          <a:ln w="38100">
            <a:solidFill>
              <a:srgbClr val="00669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그림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09" y="1231112"/>
            <a:ext cx="5343043" cy="4646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직사각형 31"/>
          <p:cNvSpPr/>
          <p:nvPr/>
        </p:nvSpPr>
        <p:spPr>
          <a:xfrm>
            <a:off x="48782" y="332656"/>
            <a:ext cx="52942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 eaLnBrk="1" hangingPunct="1">
              <a:buNone/>
            </a:pPr>
            <a:r>
              <a:rPr lang="en-US" altLang="ko-KR" sz="2000" b="1" dirty="0">
                <a:latin typeface="Calibri" panose="020F0502020204030204" pitchFamily="34" charset="0"/>
              </a:rPr>
              <a:t>Why </a:t>
            </a:r>
            <a:r>
              <a:rPr lang="en-US" altLang="ko-KR" sz="2000" b="1" i="1" dirty="0">
                <a:latin typeface="Calibri" panose="020F0502020204030204" pitchFamily="34" charset="0"/>
              </a:rPr>
              <a:t>np-</a:t>
            </a:r>
            <a:r>
              <a:rPr lang="en-US" altLang="ko-KR" sz="2000" b="1" dirty="0">
                <a:latin typeface="Calibri" panose="020F0502020204030204" pitchFamily="34" charset="0"/>
              </a:rPr>
              <a:t>pairing is important?</a:t>
            </a:r>
            <a:r>
              <a:rPr lang="ko-KR" altLang="en-US" sz="2000" b="1" dirty="0">
                <a:latin typeface="Calibri" panose="020F0502020204030204" pitchFamily="34" charset="0"/>
              </a:rPr>
              <a:t> </a:t>
            </a:r>
            <a:endParaRPr lang="ko-KR" altLang="en-US" sz="2000" dirty="0"/>
          </a:p>
        </p:txBody>
      </p:sp>
      <p:sp>
        <p:nvSpPr>
          <p:cNvPr id="31" name="TextBox 1"/>
          <p:cNvSpPr txBox="1">
            <a:spLocks noChangeArrowheads="1"/>
          </p:cNvSpPr>
          <p:nvPr/>
        </p:nvSpPr>
        <p:spPr bwMode="auto">
          <a:xfrm>
            <a:off x="5733086" y="4149081"/>
            <a:ext cx="405645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marL="285750" indent="-285750" latinLnBrk="0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ko-KR" sz="1800" b="1" dirty="0"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The transition by nucleons below the Fermi orbit can be allowed. </a:t>
            </a:r>
          </a:p>
          <a:p>
            <a:pPr marL="285750" indent="-285750" latinLnBrk="0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ko-KR" sz="1800" b="1" dirty="0">
                <a:solidFill>
                  <a:srgbClr val="FF0000"/>
                </a:solidFill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The high-lying GT states </a:t>
            </a:r>
            <a:r>
              <a:rPr lang="en-US" altLang="ko-KR" sz="1800" b="1" dirty="0"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 can be produced.</a:t>
            </a:r>
            <a:endParaRPr lang="en-US" altLang="ko-KR" sz="1800" b="1" u="sng" dirty="0">
              <a:solidFill>
                <a:srgbClr val="FF0000"/>
              </a:solidFill>
              <a:latin typeface="Calibri" panose="020F0502020204030204" pitchFamily="34" charset="0"/>
              <a:ea typeface="굴림" panose="020B0600000101010101" pitchFamily="50" charset="-127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68359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833"/>
    </mc:Choice>
    <mc:Fallback xmlns="">
      <p:transition spd="slow" advTm="1048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8" grpId="0"/>
      <p:bldP spid="68" grpId="0"/>
      <p:bldP spid="5" grpId="0" animBg="1"/>
      <p:bldP spid="40" grpId="0" animBg="1"/>
      <p:bldP spid="3" grpId="0"/>
      <p:bldP spid="31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525" y="900112"/>
            <a:ext cx="6838950" cy="505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05290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425" y="642937"/>
            <a:ext cx="7677150" cy="557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1134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3411" y="972502"/>
            <a:ext cx="7162800" cy="32670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직사각형 3"/>
              <p:cNvSpPr/>
              <p:nvPr/>
            </p:nvSpPr>
            <p:spPr>
              <a:xfrm>
                <a:off x="1141126" y="4443875"/>
                <a:ext cx="8189550" cy="15427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𝐽</m:t>
                        </m:r>
                      </m:e>
                      <m:sub>
                        <m:r>
                          <a:rPr lang="ko-KR" alt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𝜎𝜏</m:t>
                        </m:r>
                      </m:sub>
                    </m:sSub>
                  </m:oMath>
                </a14:m>
                <a:r>
                  <a:rPr lang="en-US" altLang="ko-KR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: volume integral of the effective interaction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𝑉</m:t>
                        </m:r>
                      </m:e>
                      <m:sub>
                        <m:r>
                          <a:rPr lang="ko-KR" altLang="en-US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𝜎𝜏</m:t>
                        </m:r>
                      </m:sub>
                    </m:sSub>
                  </m:oMath>
                </a14:m>
                <a:r>
                  <a:rPr lang="en-US" altLang="ko-KR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at momentum transfer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𝑞</m:t>
                    </m:r>
                    <m:r>
                      <a:rPr lang="en-US" altLang="ko-KR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≈0.</m:t>
                    </m:r>
                  </m:oMath>
                </a14:m>
                <a:r>
                  <a:rPr lang="en-US" altLang="ko-KR" b="0" dirty="0">
                    <a:solidFill>
                      <a:schemeClr val="tx1"/>
                    </a:solidFill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</a:p>
              <a:p>
                <a:pPr>
                  <a:defRPr/>
                </a:pPr>
                <a14:m>
                  <m:oMath xmlns:m="http://schemas.openxmlformats.org/officeDocument/2006/math">
                    <m:r>
                      <a:rPr lang="en-US" altLang="ko-KR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𝐾</m:t>
                    </m:r>
                    <m:r>
                      <a:rPr lang="en-US" altLang="ko-KR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(</m:t>
                    </m:r>
                    <m:r>
                      <a:rPr lang="ko-KR" alt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𝜔</m:t>
                    </m:r>
                    <m:r>
                      <a:rPr lang="en-US" altLang="ko-KR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)</m:t>
                    </m:r>
                  </m:oMath>
                </a14:m>
                <a:r>
                  <a:rPr lang="en-US" altLang="ko-KR" b="0" dirty="0">
                    <a:solidFill>
                      <a:schemeClr val="tx1"/>
                    </a:solidFill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: kinematic factor. </a:t>
                </a:r>
                <a:endParaRPr lang="en-US" altLang="ko-KR" b="0" i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>
                  <a:defRPr/>
                </a:pPr>
                <a14:m>
                  <m:oMath xmlns:m="http://schemas.openxmlformats.org/officeDocument/2006/math">
                    <m:r>
                      <a:rPr lang="ko-KR" alt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𝜔</m:t>
                    </m:r>
                    <m:r>
                      <a:rPr lang="en-US" altLang="ko-KR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:</m:t>
                    </m:r>
                  </m:oMath>
                </a14:m>
                <a:r>
                  <a:rPr lang="en-US" altLang="ko-KR" b="0" dirty="0">
                    <a:solidFill>
                      <a:schemeClr val="tx1"/>
                    </a:solidFill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total energy transfer.</a:t>
                </a:r>
              </a:p>
              <a:p>
                <a:pPr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altLang="ko-KR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𝑁</m:t>
                        </m:r>
                      </m:e>
                      <m:sub>
                        <m:r>
                          <a:rPr lang="ko-KR" altLang="en-US" i="1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𝜎𝜏</m:t>
                        </m:r>
                      </m:sub>
                    </m:sSub>
                  </m:oMath>
                </a14:m>
                <a:r>
                  <a:rPr lang="en-US" altLang="ko-KR" b="0" dirty="0">
                    <a:solidFill>
                      <a:schemeClr val="tx1"/>
                    </a:solidFill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 : distortion factor.</a:t>
                </a:r>
              </a:p>
              <a:p>
                <a:pPr>
                  <a:defRPr/>
                </a:pPr>
                <a14:m>
                  <m:oMath xmlns:m="http://schemas.openxmlformats.org/officeDocument/2006/math">
                    <m:r>
                      <a:rPr lang="ko-KR" alt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𝜎</m:t>
                    </m:r>
                    <m:r>
                      <a:rPr lang="en-US" altLang="ko-KR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(0)</m:t>
                    </m:r>
                  </m:oMath>
                </a14:m>
                <a:r>
                  <a:rPr lang="en-US" altLang="ko-KR" b="0" dirty="0">
                    <a:solidFill>
                      <a:schemeClr val="tx1"/>
                    </a:solidFill>
                    <a:latin typeface="Calibri" panose="020F0502020204030204" pitchFamily="34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 : unit cross section for the GT transition at </a:t>
                </a:r>
                <a14:m>
                  <m:oMath xmlns:m="http://schemas.openxmlformats.org/officeDocument/2006/math">
                    <m:r>
                      <a:rPr lang="en-US" altLang="ko-KR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𝑞</m:t>
                    </m:r>
                    <m:r>
                      <a:rPr lang="en-US" altLang="ko-KR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ko-KR" alt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𝜔</m:t>
                    </m:r>
                    <m:r>
                      <a:rPr lang="en-US" altLang="ko-KR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=0.</m:t>
                    </m:r>
                  </m:oMath>
                </a14:m>
                <a:endParaRPr lang="en-US" altLang="ko-KR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" name="직사각형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1126" y="4443875"/>
                <a:ext cx="8189550" cy="1542730"/>
              </a:xfrm>
              <a:prstGeom prst="rect">
                <a:avLst/>
              </a:prstGeom>
              <a:blipFill>
                <a:blip r:embed="rId3"/>
                <a:stretch>
                  <a:fillRect l="-149" t="-1976" b="-513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3998474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95529F2-5992-4008-BC7A-1AA166231E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462" y="623887"/>
            <a:ext cx="4029075" cy="2943225"/>
          </a:xfrm>
          <a:prstGeom prst="rect">
            <a:avLst/>
          </a:prstGeom>
        </p:spPr>
      </p:pic>
      <p:sp>
        <p:nvSpPr>
          <p:cNvPr id="4" name="직사각형 7">
            <a:extLst>
              <a:ext uri="{FF2B5EF4-FFF2-40B4-BE49-F238E27FC236}">
                <a16:creationId xmlns:a16="http://schemas.microsoft.com/office/drawing/2014/main" id="{BCF0BCC6-CD3D-49A1-A905-FDEDB2E2E3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006" y="3724447"/>
            <a:ext cx="9153340" cy="233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marL="0" indent="0" eaLnBrk="1" latinLnBrk="1" hangingPunct="1"/>
            <a:r>
              <a:rPr lang="en-US" altLang="ko-KR" sz="2200" dirty="0">
                <a:latin typeface="Calibri" panose="020F0502020204030204" pitchFamily="34" charset="0"/>
              </a:rPr>
              <a:t>In</a:t>
            </a:r>
            <a:r>
              <a:rPr lang="ko-KR" altLang="en-US" sz="2200" dirty="0">
                <a:latin typeface="Calibri" panose="020F0502020204030204" pitchFamily="34" charset="0"/>
              </a:rPr>
              <a:t> </a:t>
            </a:r>
            <a:r>
              <a:rPr lang="en-US" altLang="ko-KR" sz="2200" dirty="0">
                <a:latin typeface="Calibri" panose="020F0502020204030204" pitchFamily="34" charset="0"/>
              </a:rPr>
              <a:t>a weak perturbing external filed, the response of system is related to </a:t>
            </a:r>
          </a:p>
          <a:p>
            <a:pPr marL="0" indent="0" eaLnBrk="1" latinLnBrk="1" hangingPunct="1"/>
            <a:r>
              <a:rPr lang="en-US" altLang="ko-KR" sz="2200" dirty="0">
                <a:latin typeface="Calibri" panose="020F0502020204030204" pitchFamily="34" charset="0"/>
              </a:rPr>
              <a:t>the 2-body Green’s function. </a:t>
            </a:r>
          </a:p>
          <a:p>
            <a:pPr marL="0" indent="0"/>
            <a:r>
              <a:rPr lang="en-US" altLang="ko-KR" sz="2200" dirty="0">
                <a:latin typeface="Calibri" panose="020F0502020204030204" pitchFamily="34" charset="0"/>
              </a:rPr>
              <a:t>RPA provides an approximation scheme to calculate the </a:t>
            </a:r>
            <a:r>
              <a:rPr lang="en-US" altLang="ko-KR" sz="2000" dirty="0">
                <a:latin typeface="Calibri" panose="020F0502020204030204" pitchFamily="34" charset="0"/>
              </a:rPr>
              <a:t>2-body Green’s function.</a:t>
            </a:r>
          </a:p>
          <a:p>
            <a:pPr marL="0" indent="0"/>
            <a:r>
              <a:rPr lang="en-US" altLang="ko-KR" sz="2000" dirty="0">
                <a:latin typeface="Calibri" panose="020F0502020204030204" pitchFamily="34" charset="0"/>
              </a:rPr>
              <a:t>In dielectric function e(</a:t>
            </a:r>
            <a:r>
              <a:rPr lang="en-US" altLang="ko-KR" sz="2000" dirty="0" err="1">
                <a:latin typeface="Calibri" panose="020F0502020204030204" pitchFamily="34" charset="0"/>
              </a:rPr>
              <a:t>k,w</a:t>
            </a:r>
            <a:r>
              <a:rPr lang="en-US" altLang="ko-KR" sz="2000" dirty="0">
                <a:latin typeface="Calibri" panose="020F0502020204030204" pitchFamily="34" charset="0"/>
              </a:rPr>
              <a:t>) describes the dielectric response to the plan-wave </a:t>
            </a:r>
          </a:p>
          <a:p>
            <a:pPr marL="0" indent="0"/>
            <a:r>
              <a:rPr lang="en-US" altLang="ko-KR" sz="2000" dirty="0">
                <a:latin typeface="Calibri" panose="020F0502020204030204" pitchFamily="34" charset="0"/>
              </a:rPr>
              <a:t>Electric field E(</a:t>
            </a:r>
            <a:r>
              <a:rPr lang="en-US" altLang="ko-KR" sz="2000" dirty="0" err="1">
                <a:latin typeface="Calibri" panose="020F0502020204030204" pitchFamily="34" charset="0"/>
              </a:rPr>
              <a:t>w,k</a:t>
            </a:r>
            <a:r>
              <a:rPr lang="en-US" altLang="ko-KR" sz="2000" dirty="0">
                <a:latin typeface="Calibri" panose="020F0502020204030204" pitchFamily="34" charset="0"/>
              </a:rPr>
              <a:t>)</a:t>
            </a:r>
            <a:r>
              <a:rPr lang="en-US" altLang="ko-KR" sz="2000" dirty="0" err="1">
                <a:latin typeface="Calibri" panose="020F0502020204030204" pitchFamily="34" charset="0"/>
              </a:rPr>
              <a:t>exp^i</a:t>
            </a:r>
            <a:r>
              <a:rPr lang="en-US" altLang="ko-KR" sz="2000" dirty="0">
                <a:latin typeface="Calibri" panose="020F0502020204030204" pitchFamily="34" charset="0"/>
              </a:rPr>
              <a:t>(</a:t>
            </a:r>
            <a:r>
              <a:rPr lang="en-US" altLang="ko-KR" sz="2000" dirty="0" err="1">
                <a:latin typeface="Calibri" panose="020F0502020204030204" pitchFamily="34" charset="0"/>
              </a:rPr>
              <a:t>kr-wt</a:t>
            </a:r>
            <a:r>
              <a:rPr lang="en-US" altLang="ko-KR" sz="2000" dirty="0">
                <a:latin typeface="Calibri" panose="020F0502020204030204" pitchFamily="34" charset="0"/>
              </a:rPr>
              <a:t>).</a:t>
            </a:r>
          </a:p>
          <a:p>
            <a:pPr marL="0" indent="0"/>
            <a:r>
              <a:rPr lang="en-US" altLang="ko-KR" sz="2000" dirty="0">
                <a:latin typeface="Calibri" panose="020F0502020204030204" pitchFamily="34" charset="0"/>
              </a:rPr>
              <a:t>The contribution to the dielectric function from the total potential is assumed to</a:t>
            </a:r>
          </a:p>
          <a:p>
            <a:pPr marL="0" indent="0"/>
            <a:r>
              <a:rPr lang="en-US" altLang="ko-KR" sz="2000" dirty="0">
                <a:latin typeface="Calibri" panose="020F0502020204030204" pitchFamily="34" charset="0"/>
              </a:rPr>
              <a:t>average out, so that only the potential at wave vector k contribute. </a:t>
            </a:r>
          </a:p>
        </p:txBody>
      </p:sp>
      <p:sp>
        <p:nvSpPr>
          <p:cNvPr id="5" name="직사각형 7">
            <a:extLst>
              <a:ext uri="{FF2B5EF4-FFF2-40B4-BE49-F238E27FC236}">
                <a16:creationId xmlns:a16="http://schemas.microsoft.com/office/drawing/2014/main" id="{7F7EE0BE-7E9D-4784-A923-3AC9E58F94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389" y="79898"/>
            <a:ext cx="992644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>
              <a:buFont typeface="Wingdings" panose="05000000000000000000" pitchFamily="2" charset="2"/>
              <a:buChar char="v"/>
            </a:pPr>
            <a:r>
              <a:rPr lang="en-US" altLang="ko-KR" sz="2200" b="1" u="sng" dirty="0">
                <a:solidFill>
                  <a:srgbClr val="0000FF"/>
                </a:solidFill>
                <a:latin typeface="Calibri" panose="020F0502020204030204" pitchFamily="34" charset="0"/>
              </a:rPr>
              <a:t>RPA</a:t>
            </a:r>
          </a:p>
        </p:txBody>
      </p:sp>
    </p:spTree>
    <p:extLst>
      <p:ext uri="{BB962C8B-B14F-4D97-AF65-F5344CB8AC3E}">
        <p14:creationId xmlns:p14="http://schemas.microsoft.com/office/powerpoint/2010/main" val="9596914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BBFC8ACD-2EF3-493A-A93D-D747E514AF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1154" y="1045029"/>
            <a:ext cx="16535485" cy="844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3313" name="_x388005232">
            <a:extLst>
              <a:ext uri="{FF2B5EF4-FFF2-40B4-BE49-F238E27FC236}">
                <a16:creationId xmlns:a16="http://schemas.microsoft.com/office/drawing/2014/main" id="{4A3FAAFA-01BF-41A5-8E8D-431A52BF88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531" y="1337555"/>
            <a:ext cx="7399392" cy="4571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13">
            <a:extLst>
              <a:ext uri="{FF2B5EF4-FFF2-40B4-BE49-F238E27FC236}">
                <a16:creationId xmlns:a16="http://schemas.microsoft.com/office/drawing/2014/main" id="{C135B79E-4A83-4218-ABFE-61609EC79C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48" y="20036"/>
            <a:ext cx="4931652" cy="4308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>
            <a:spAutoFit/>
          </a:bodyPr>
          <a:lstStyle>
            <a:lvl1pPr marL="342900" indent="-342900"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en-US" altLang="ko-KR" sz="2200" b="1" dirty="0">
                <a:solidFill>
                  <a:schemeClr val="bg1"/>
                </a:solidFill>
                <a:uFill>
                  <a:solidFill>
                    <a:srgbClr val="3333FF"/>
                  </a:solidFill>
                </a:uFill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Area of interest :  N=Z or N &gt; Z nuclei </a:t>
            </a:r>
            <a:endParaRPr lang="en-US" altLang="ko-KR" sz="2200" dirty="0">
              <a:solidFill>
                <a:schemeClr val="bg1"/>
              </a:solidFill>
              <a:latin typeface="Arial Rounded MT Bold" panose="020F0704030504030204" pitchFamily="34" charset="0"/>
              <a:ea typeface="굴림" panose="020B0600000101010101" pitchFamily="50" charset="-127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F4F28265-8559-46F3-9F42-4FF1222D500D}"/>
              </a:ext>
            </a:extLst>
          </p:cNvPr>
          <p:cNvSpPr/>
          <p:nvPr/>
        </p:nvSpPr>
        <p:spPr>
          <a:xfrm>
            <a:off x="1149531" y="6084167"/>
            <a:ext cx="86127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ko-KR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N=Z nuclei, </a:t>
            </a:r>
            <a:r>
              <a:rPr lang="en-US" altLang="ko-KR" sz="1800" b="1" i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np</a:t>
            </a:r>
            <a:r>
              <a:rPr lang="en-US" altLang="ko-KR" sz="18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pairing is more </a:t>
            </a:r>
            <a:r>
              <a:rPr lang="en-US" altLang="ko-KR" sz="1800" b="1" dirty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dominant</a:t>
            </a:r>
            <a:r>
              <a:rPr lang="en-US" altLang="ko-KR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than the like-pairing(</a:t>
            </a:r>
            <a:r>
              <a:rPr lang="en-US" altLang="ko-KR" sz="1800" i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nn</a:t>
            </a:r>
            <a:r>
              <a:rPr lang="en-US" altLang="ko-KR" sz="180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altLang="ko-KR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&amp; </a:t>
            </a:r>
            <a:r>
              <a:rPr lang="en-US" altLang="ko-KR" sz="1800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pp</a:t>
            </a:r>
            <a:r>
              <a:rPr lang="en-US" altLang="ko-KR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-pairing).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2660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3">
            <a:extLst>
              <a:ext uri="{FF2B5EF4-FFF2-40B4-BE49-F238E27FC236}">
                <a16:creationId xmlns:a16="http://schemas.microsoft.com/office/drawing/2014/main" id="{090A7157-F477-4D88-941B-F5B6742BC6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253" y="71498"/>
            <a:ext cx="6141285" cy="4308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>
            <a:spAutoFit/>
          </a:bodyPr>
          <a:lstStyle>
            <a:lvl1pPr marL="342900" indent="-342900"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en-US" altLang="ko-KR" sz="2200" b="1" dirty="0">
                <a:solidFill>
                  <a:schemeClr val="bg1"/>
                </a:solidFill>
                <a:latin typeface="Calibri" panose="020F0502020204030204" pitchFamily="34" charset="0"/>
              </a:rPr>
              <a:t>Tensor force : first evidence from the deuteron</a:t>
            </a:r>
            <a:r>
              <a:rPr lang="en-US" altLang="ko-KR" sz="2000" dirty="0">
                <a:solidFill>
                  <a:schemeClr val="bg1"/>
                </a:solidFill>
                <a:latin typeface="Calibri" panose="020F0502020204030204" pitchFamily="34" charset="0"/>
              </a:rPr>
              <a:t>.</a:t>
            </a:r>
            <a:r>
              <a:rPr lang="en-US" altLang="ko-KR" sz="2200" b="1" dirty="0">
                <a:solidFill>
                  <a:schemeClr val="bg1"/>
                </a:solidFill>
                <a:uFill>
                  <a:solidFill>
                    <a:srgbClr val="3333FF"/>
                  </a:solidFill>
                </a:uFill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 </a:t>
            </a:r>
            <a:endParaRPr lang="en-US" altLang="ko-KR" sz="2200" dirty="0">
              <a:solidFill>
                <a:schemeClr val="bg1"/>
              </a:solidFill>
              <a:latin typeface="Arial Rounded MT Bold" panose="020F0704030504030204" pitchFamily="34" charset="0"/>
              <a:ea typeface="굴림" panose="020B0600000101010101" pitchFamily="50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8373737-2654-46DF-BF54-26F50BACB7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157" y="3226064"/>
            <a:ext cx="4360817" cy="2786794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8FD4999E-77A5-410C-96A7-B4DAF2F61C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5111" y="1378214"/>
            <a:ext cx="3276600" cy="1847850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FE47BBEB-C834-4740-B829-9D9E639398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4926" y="1534245"/>
            <a:ext cx="1848899" cy="155696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88AF37C-EE91-462C-93C1-06B44AA6224E}"/>
                  </a:ext>
                </a:extLst>
              </p:cNvPr>
              <p:cNvSpPr txBox="1"/>
              <p:nvPr/>
            </p:nvSpPr>
            <p:spPr>
              <a:xfrm>
                <a:off x="6442170" y="4443013"/>
                <a:ext cx="2116683" cy="58015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altLang="ko-KR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en-US" altLang="ko-KR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=0)      (</m:t>
                      </m:r>
                      <m:r>
                        <a:rPr lang="en-US" altLang="ko-KR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en-US" altLang="ko-KR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=2) </m:t>
                      </m:r>
                    </m:oMath>
                  </m:oMathPara>
                </a14:m>
                <a:endParaRPr lang="en-US" altLang="ko-KR" dirty="0">
                  <a:solidFill>
                    <a:srgbClr val="0000FF"/>
                  </a:solidFill>
                </a:endParaRPr>
              </a:p>
              <a:p>
                <a:pPr/>
                <a:r>
                  <a:rPr lang="en-US" altLang="ko-KR" dirty="0">
                    <a:solidFill>
                      <a:srgbClr val="0000FF"/>
                    </a:solidFill>
                  </a:rPr>
                  <a:t>               </a:t>
                </a:r>
                <a:r>
                  <a:rPr lang="en-US" altLang="ko-KR" i="1" dirty="0">
                    <a:solidFill>
                      <a:srgbClr val="0000FF"/>
                    </a:solidFill>
                  </a:rPr>
                  <a:t>S </a:t>
                </a:r>
                <a:r>
                  <a:rPr lang="en-US" altLang="ko-KR" dirty="0">
                    <a:solidFill>
                      <a:srgbClr val="0000FF"/>
                    </a:solidFill>
                  </a:rPr>
                  <a:t>= 1</a:t>
                </a:r>
                <a:endParaRPr lang="ko-KR" altLang="en-US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88AF37C-EE91-462C-93C1-06B44AA622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2170" y="4443013"/>
                <a:ext cx="2116683" cy="580159"/>
              </a:xfrm>
              <a:prstGeom prst="rect">
                <a:avLst/>
              </a:prstGeom>
              <a:blipFill>
                <a:blip r:embed="rId5"/>
                <a:stretch>
                  <a:fillRect l="-865" t="-1053" b="-2421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그림 7">
            <a:extLst>
              <a:ext uri="{FF2B5EF4-FFF2-40B4-BE49-F238E27FC236}">
                <a16:creationId xmlns:a16="http://schemas.microsoft.com/office/drawing/2014/main" id="{EBCDC9EB-24BB-42E0-98F3-6CFE15B5EA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78309" y="3901836"/>
            <a:ext cx="2590800" cy="438150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F6275BD6-8828-425C-A3C6-00EF3E3DFE33}"/>
              </a:ext>
            </a:extLst>
          </p:cNvPr>
          <p:cNvSpPr/>
          <p:nvPr/>
        </p:nvSpPr>
        <p:spPr>
          <a:xfrm>
            <a:off x="5430045" y="4984848"/>
            <a:ext cx="37751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ko-KR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Tensor force(</a:t>
            </a:r>
            <a:r>
              <a:rPr lang="en-US" altLang="ko-KR" sz="1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TF</a:t>
            </a:r>
            <a:r>
              <a:rPr lang="en-US" altLang="ko-KR" sz="1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mixes two states.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ko-KR" sz="1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Without </a:t>
            </a:r>
            <a:r>
              <a:rPr lang="en-US" altLang="ko-KR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TF</a:t>
            </a:r>
            <a:r>
              <a:rPr lang="en-US" altLang="ko-KR" sz="1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deuteron is unbound.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6BB69A1C-8493-43F4-BAA2-A170CFB00163}"/>
              </a:ext>
            </a:extLst>
          </p:cNvPr>
          <p:cNvSpPr/>
          <p:nvPr/>
        </p:nvSpPr>
        <p:spPr>
          <a:xfrm>
            <a:off x="5705115" y="4443013"/>
            <a:ext cx="763351" cy="382412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r>
              <a:rPr lang="en-US" altLang="ko-KR" b="1" baseline="30000" dirty="0"/>
              <a:t>2S+1</a:t>
            </a:r>
            <a:r>
              <a:rPr lang="en-US" altLang="ko-KR" b="1" dirty="0"/>
              <a:t> L </a:t>
            </a:r>
            <a:r>
              <a:rPr lang="en-US" altLang="ko-KR" b="1" baseline="-25000" dirty="0"/>
              <a:t>J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1718485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3">
            <a:extLst>
              <a:ext uri="{FF2B5EF4-FFF2-40B4-BE49-F238E27FC236}">
                <a16:creationId xmlns:a16="http://schemas.microsoft.com/office/drawing/2014/main" id="{3C9D0415-8C03-4337-A89F-4AA0529F0C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8304" y="6519446"/>
            <a:ext cx="204769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r>
              <a:rPr lang="en-US" altLang="ko-KR" sz="1600" dirty="0">
                <a:latin typeface="Calibri" panose="020F0502020204030204" pitchFamily="34" charset="0"/>
              </a:rPr>
              <a:t>From Otsuka’s talk</a:t>
            </a:r>
            <a:endParaRPr lang="en-US" altLang="ko-KR" sz="1600" dirty="0">
              <a:latin typeface="+mn-ea"/>
              <a:ea typeface="+mn-ea"/>
            </a:endParaRPr>
          </a:p>
        </p:txBody>
      </p:sp>
      <p:sp>
        <p:nvSpPr>
          <p:cNvPr id="4" name="Text Box 13">
            <a:extLst>
              <a:ext uri="{FF2B5EF4-FFF2-40B4-BE49-F238E27FC236}">
                <a16:creationId xmlns:a16="http://schemas.microsoft.com/office/drawing/2014/main" id="{9364D02F-74D3-4BC4-9E12-8307F24B38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26" y="54080"/>
            <a:ext cx="2572278" cy="4308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>
            <a:spAutoFit/>
          </a:bodyPr>
          <a:lstStyle>
            <a:lvl1pPr marL="342900" indent="-342900"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v"/>
              <a:defRPr/>
            </a:pPr>
            <a:r>
              <a:rPr lang="en-US" altLang="ko-KR" sz="2200" b="1" dirty="0">
                <a:solidFill>
                  <a:schemeClr val="bg1"/>
                </a:solidFill>
                <a:uFill>
                  <a:solidFill>
                    <a:srgbClr val="3333FF"/>
                  </a:solidFill>
                </a:uFill>
                <a:latin typeface="Calibri" panose="020F0502020204030204" pitchFamily="34" charset="0"/>
                <a:ea typeface="굴림" panose="020B0600000101010101" pitchFamily="50" charset="-127"/>
                <a:cs typeface="Calibri" panose="020F0502020204030204" pitchFamily="34" charset="0"/>
              </a:rPr>
              <a:t>Tensor force (TF) </a:t>
            </a:r>
            <a:endParaRPr lang="en-US" altLang="ko-KR" sz="2200" dirty="0">
              <a:solidFill>
                <a:schemeClr val="bg1"/>
              </a:solidFill>
              <a:latin typeface="Arial Rounded MT Bold" panose="020F0704030504030204" pitchFamily="34" charset="0"/>
              <a:ea typeface="굴림" panose="020B0600000101010101" pitchFamily="50" charset="-127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7A7E717-E2B1-4640-9B4C-7F6EA19611EF}"/>
                  </a:ext>
                </a:extLst>
              </p:cNvPr>
              <p:cNvSpPr txBox="1"/>
              <p:nvPr/>
            </p:nvSpPr>
            <p:spPr>
              <a:xfrm>
                <a:off x="1516584" y="1367940"/>
                <a:ext cx="3692036" cy="5506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altLang="ko-KR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</m:acc>
                      <m:r>
                        <a:rPr lang="en-US" altLang="ko-KR" b="0" i="1" baseline="-25000" smtClean="0">
                          <a:latin typeface="Cambria Math" panose="02040503050406030204" pitchFamily="18" charset="0"/>
                        </a:rPr>
                        <m:t>12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=3</m:t>
                      </m:r>
                      <m:f>
                        <m:f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b="1" i="1" smtClean="0">
                                  <a:latin typeface="Cambria Math" panose="02040503050406030204" pitchFamily="18" charset="0"/>
                                </a:rPr>
                                <m:t>𝝈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ko-K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altLang="ko-KR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  <m:r>
                            <a:rPr lang="en-US" altLang="ko-K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b="1" i="1">
                                  <a:latin typeface="Cambria Math" panose="02040503050406030204" pitchFamily="18" charset="0"/>
                                </a:rPr>
                                <m:t>𝝈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ko-K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altLang="ko-KR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  <m:r>
                            <a:rPr lang="en-US" altLang="ko-K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 −</m:t>
                      </m:r>
                      <m:r>
                        <a:rPr lang="en-US" altLang="ko-KR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b="1" i="1">
                                  <a:latin typeface="Cambria Math" panose="02040503050406030204" pitchFamily="18" charset="0"/>
                                </a:rPr>
                                <m:t>𝝈</m:t>
                              </m:r>
                            </m:e>
                            <m:sub>
                              <m:r>
                                <a:rPr lang="en-US" altLang="ko-K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ko-K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altLang="ko-K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ko-KR" altLang="en-US" b="1" i="1">
                                  <a:latin typeface="Cambria Math" panose="02040503050406030204" pitchFamily="18" charset="0"/>
                                </a:rPr>
                                <m:t>𝝈</m:t>
                              </m:r>
                            </m:e>
                            <m:sub>
                              <m:r>
                                <a:rPr lang="en-US" altLang="ko-K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7A7E717-E2B1-4640-9B4C-7F6EA19611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6584" y="1367940"/>
                <a:ext cx="3692036" cy="5506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8A03526-7526-414D-8DA5-1535A2D5E596}"/>
                  </a:ext>
                </a:extLst>
              </p:cNvPr>
              <p:cNvSpPr txBox="1"/>
              <p:nvPr/>
            </p:nvSpPr>
            <p:spPr>
              <a:xfrm>
                <a:off x="985362" y="776143"/>
                <a:ext cx="1497589" cy="2998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US" altLang="ko-KR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</m:acc>
                      <m:r>
                        <a:rPr lang="en-US" altLang="ko-KR" b="0" i="1" baseline="-25000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altLang="ko-KR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d>
                      <m:acc>
                        <m:accPr>
                          <m:chr m:val="̂"/>
                          <m:ctrlP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altLang="ko-KR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</m:acc>
                      <m:r>
                        <a:rPr lang="en-US" altLang="ko-KR" b="0" i="1" baseline="-25000" smtClean="0">
                          <a:latin typeface="Cambria Math" panose="02040503050406030204" pitchFamily="18" charset="0"/>
                        </a:rPr>
                        <m:t>12</m:t>
                      </m:r>
                    </m:oMath>
                  </m:oMathPara>
                </a14:m>
                <a:endParaRPr lang="ko-KR" altLang="en-US" baseline="-25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8A03526-7526-414D-8DA5-1535A2D5E5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362" y="776143"/>
                <a:ext cx="1497589" cy="299890"/>
              </a:xfrm>
              <a:prstGeom prst="rect">
                <a:avLst/>
              </a:prstGeom>
              <a:blipFill>
                <a:blip r:embed="rId3"/>
                <a:stretch>
                  <a:fillRect l="-4082" t="-16000" r="-6122" b="-16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그림 7">
            <a:extLst>
              <a:ext uri="{FF2B5EF4-FFF2-40B4-BE49-F238E27FC236}">
                <a16:creationId xmlns:a16="http://schemas.microsoft.com/office/drawing/2014/main" id="{807130D6-704A-420A-A2AD-1A97B8A377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454" y="2994514"/>
            <a:ext cx="8115249" cy="3014488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B168EB9D-973C-4CDA-AC15-9D75703D7527}"/>
              </a:ext>
            </a:extLst>
          </p:cNvPr>
          <p:cNvSpPr/>
          <p:nvPr/>
        </p:nvSpPr>
        <p:spPr>
          <a:xfrm>
            <a:off x="5067958" y="1476220"/>
            <a:ext cx="2239716" cy="3824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ko-KR" dirty="0">
                <a:solidFill>
                  <a:srgbClr val="00B050"/>
                </a:solidFill>
                <a:latin typeface="Comic Sans MS" panose="030F0702030302020204" pitchFamily="66" charset="0"/>
                <a:ea typeface="굴림" charset="-127"/>
                <a:cs typeface="Calibri" panose="020F0502020204030204" pitchFamily="34" charset="0"/>
              </a:rPr>
              <a:t>  :Tensor operator</a:t>
            </a:r>
            <a:endParaRPr lang="en-US" altLang="ko-KR" sz="2000" dirty="0">
              <a:solidFill>
                <a:srgbClr val="00B050"/>
              </a:solidFill>
              <a:latin typeface="Comic Sans MS" panose="030F0702030302020204" pitchFamily="66" charset="0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A5CDD61-7AD6-4C6A-981C-26D84DA53867}"/>
              </a:ext>
            </a:extLst>
          </p:cNvPr>
          <p:cNvSpPr txBox="1"/>
          <p:nvPr/>
        </p:nvSpPr>
        <p:spPr>
          <a:xfrm>
            <a:off x="2751909" y="119973"/>
            <a:ext cx="33092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FF0000"/>
                </a:solidFill>
              </a:rPr>
              <a:t>:</a:t>
            </a:r>
            <a:r>
              <a:rPr lang="en-US" altLang="ko-KR" sz="2000" dirty="0"/>
              <a:t> </a:t>
            </a:r>
            <a:r>
              <a:rPr lang="en-US" altLang="ko-KR" sz="2000" b="1" dirty="0">
                <a:solidFill>
                  <a:srgbClr val="FF0000"/>
                </a:solidFill>
              </a:rPr>
              <a:t>Non-central force (S=1)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7D7CB7FD-D6CA-4945-AC36-B50866EACC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0094" y="3144166"/>
            <a:ext cx="3272058" cy="1999706"/>
          </a:xfrm>
          <a:prstGeom prst="rect">
            <a:avLst/>
          </a:prstGeom>
        </p:spPr>
      </p:pic>
      <p:sp>
        <p:nvSpPr>
          <p:cNvPr id="12" name="직사각형 11">
            <a:extLst>
              <a:ext uri="{FF2B5EF4-FFF2-40B4-BE49-F238E27FC236}">
                <a16:creationId xmlns:a16="http://schemas.microsoft.com/office/drawing/2014/main" id="{0E747991-B6F6-4C29-8434-97A65D54CDEC}"/>
              </a:ext>
            </a:extLst>
          </p:cNvPr>
          <p:cNvSpPr/>
          <p:nvPr/>
        </p:nvSpPr>
        <p:spPr>
          <a:xfrm>
            <a:off x="5503818" y="2847275"/>
            <a:ext cx="384607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ko-KR" sz="1400" dirty="0">
                <a:latin typeface="Comic Sans MS" panose="030F0702030302020204" pitchFamily="66" charset="0"/>
                <a:ea typeface="굴림" charset="-127"/>
                <a:cs typeface="Calibri" panose="020F0502020204030204" pitchFamily="34" charset="0"/>
              </a:rPr>
              <a:t>Tensor attraction 80% of entire attraction</a:t>
            </a:r>
            <a:endParaRPr lang="en-US" altLang="ko-KR" sz="1400" dirty="0">
              <a:latin typeface="Comic Sans MS" panose="030F0702030302020204" pitchFamily="66" charset="0"/>
              <a:cs typeface="Calibri" panose="020F0502020204030204" pitchFamily="34" charset="0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C7F74DB1-F3EC-4FAF-8469-5863014C91D9}"/>
              </a:ext>
            </a:extLst>
          </p:cNvPr>
          <p:cNvSpPr/>
          <p:nvPr/>
        </p:nvSpPr>
        <p:spPr>
          <a:xfrm>
            <a:off x="637978" y="2558648"/>
            <a:ext cx="1757212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en-US" altLang="ko-KR" dirty="0">
                <a:latin typeface="Comic Sans MS" panose="030F0702030302020204" pitchFamily="66" charset="0"/>
                <a:ea typeface="굴림" charset="-127"/>
                <a:cs typeface="Calibri" panose="020F0502020204030204" pitchFamily="34" charset="0"/>
              </a:rPr>
              <a:t>  </a:t>
            </a:r>
            <a:r>
              <a:rPr lang="en-US" altLang="ko-KR" sz="2100" b="1" dirty="0">
                <a:ea typeface="굴림" charset="-127"/>
                <a:cs typeface="Calibri" panose="020F0502020204030204" pitchFamily="34" charset="0"/>
              </a:rPr>
              <a:t>Origin of TF </a:t>
            </a:r>
            <a:r>
              <a:rPr lang="en-US" altLang="ko-KR" sz="2000" dirty="0">
                <a:latin typeface="Comic Sans MS" panose="030F0702030302020204" pitchFamily="66" charset="0"/>
                <a:ea typeface="굴림" charset="-127"/>
                <a:cs typeface="Calibri" panose="020F0502020204030204" pitchFamily="34" charset="0"/>
              </a:rPr>
              <a:t>:</a:t>
            </a:r>
            <a:endParaRPr lang="en-US" altLang="ko-KR" sz="2000" dirty="0">
              <a:latin typeface="Comic Sans MS" panose="030F0702030302020204" pitchFamily="66" charset="0"/>
              <a:cs typeface="Calibri" panose="020F0502020204030204" pitchFamily="34" charset="0"/>
            </a:endParaRPr>
          </a:p>
        </p:txBody>
      </p:sp>
      <p:cxnSp>
        <p:nvCxnSpPr>
          <p:cNvPr id="15" name="직선 화살표 연결선 14">
            <a:extLst>
              <a:ext uri="{FF2B5EF4-FFF2-40B4-BE49-F238E27FC236}">
                <a16:creationId xmlns:a16="http://schemas.microsoft.com/office/drawing/2014/main" id="{678B4BD5-828F-4938-BCE9-30952C26E051}"/>
              </a:ext>
            </a:extLst>
          </p:cNvPr>
          <p:cNvCxnSpPr/>
          <p:nvPr/>
        </p:nvCxnSpPr>
        <p:spPr>
          <a:xfrm>
            <a:off x="1889760" y="3429000"/>
            <a:ext cx="4641669" cy="1151709"/>
          </a:xfrm>
          <a:prstGeom prst="straightConnector1">
            <a:avLst/>
          </a:prstGeom>
          <a:ln w="28575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>
            <a:extLst>
              <a:ext uri="{FF2B5EF4-FFF2-40B4-BE49-F238E27FC236}">
                <a16:creationId xmlns:a16="http://schemas.microsoft.com/office/drawing/2014/main" id="{B860877C-C256-4B9D-85B7-093A8718FEC7}"/>
              </a:ext>
            </a:extLst>
          </p:cNvPr>
          <p:cNvCxnSpPr/>
          <p:nvPr/>
        </p:nvCxnSpPr>
        <p:spPr>
          <a:xfrm flipV="1">
            <a:off x="2830286" y="3825266"/>
            <a:ext cx="3230880" cy="146584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0295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텍스트이(가) 표시된 사진&#10;&#10;자동 생성된 설명">
            <a:extLst>
              <a:ext uri="{FF2B5EF4-FFF2-40B4-BE49-F238E27FC236}">
                <a16:creationId xmlns:a16="http://schemas.microsoft.com/office/drawing/2014/main" id="{6E14CEA3-3207-49A6-BA5F-4B14690ABA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112" y="159391"/>
            <a:ext cx="8663946" cy="6476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0773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6.5"/>
</p:tagLst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19667</TotalTime>
  <Words>2149</Words>
  <Application>Microsoft Office PowerPoint</Application>
  <PresentationFormat>A4 용지(210x297mm)</PresentationFormat>
  <Paragraphs>344</Paragraphs>
  <Slides>58</Slides>
  <Notes>13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58</vt:i4>
      </vt:variant>
    </vt:vector>
  </HeadingPairs>
  <TitlesOfParts>
    <vt:vector size="68" baseType="lpstr">
      <vt:lpstr>굴림</vt:lpstr>
      <vt:lpstr>맑은 고딕</vt:lpstr>
      <vt:lpstr>Arial</vt:lpstr>
      <vt:lpstr>Arial Rounded MT Bold</vt:lpstr>
      <vt:lpstr>Calibri</vt:lpstr>
      <vt:lpstr>Calibri Light</vt:lpstr>
      <vt:lpstr>Cambria Math</vt:lpstr>
      <vt:lpstr>Comic Sans MS</vt:lpstr>
      <vt:lpstr>Wingdings</vt:lpstr>
      <vt:lpstr>Office 테마</vt:lpstr>
      <vt:lpstr>PowerPoint 프레젠테이션</vt:lpstr>
      <vt:lpstr>Contents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Eunja Ha</dc:creator>
  <cp:lastModifiedBy>Eunja Ha</cp:lastModifiedBy>
  <cp:revision>134</cp:revision>
  <dcterms:created xsi:type="dcterms:W3CDTF">2020-10-21T02:38:40Z</dcterms:created>
  <dcterms:modified xsi:type="dcterms:W3CDTF">2020-11-12T06:04:51Z</dcterms:modified>
</cp:coreProperties>
</file>