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89F69-FFAC-493F-9A85-06E4519ECA3D}" type="datetimeFigureOut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84ED3-8488-432B-9FEF-E6F0360DD08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1901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C537-14CD-4D6B-9B21-0610C0ACB69F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288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AE604-6AE5-4F12-B96E-DA1FAFF53904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75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8FFA-C640-4BED-8910-C74FF56C5F4A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38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6AA1-100B-4FB5-A0B7-AD6F8F11F443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85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4ABF2-87BE-4615-985A-713A8CD29497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823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D824D-14F1-4719-92EA-4EF4C9BF2759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216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2F58F-301C-47A6-8232-45471C2D7A72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68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C0862-9289-4324-87E3-A3D283AF4A04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08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41CA-30F8-4386-AEB6-BD598C694E37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840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A5372-BB6C-4356-B015-8442BC649606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7006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077B2-BD02-431A-9208-E0ECBD80323F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839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6DBB-9459-4452-A459-156CC6FBAA45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F1FC5-3B8E-4B10-950E-30D488354FD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78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758057"/>
          </a:xfrm>
        </p:spPr>
        <p:txBody>
          <a:bodyPr>
            <a:normAutofit/>
          </a:bodyPr>
          <a:lstStyle/>
          <a:p>
            <a:r>
              <a:rPr lang="en-US" altLang="ko-KR" sz="5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Toy</a:t>
            </a:r>
            <a:r>
              <a:rPr lang="ko-KR" altLang="en-US" sz="5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5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Model for Nuclei</a:t>
            </a:r>
            <a:endParaRPr lang="ko-KR" altLang="en-US" sz="5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chemeClr val="tx1"/>
                </a:solidFill>
              </a:rPr>
              <a:t>Ghi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Ryang</a:t>
            </a:r>
            <a:r>
              <a:rPr lang="en-US" altLang="ko-KR" dirty="0" smtClean="0">
                <a:solidFill>
                  <a:schemeClr val="tx1"/>
                </a:solidFill>
              </a:rPr>
              <a:t> Shin</a:t>
            </a:r>
          </a:p>
          <a:p>
            <a:r>
              <a:rPr lang="en-US" altLang="ko-KR" dirty="0" err="1" smtClean="0">
                <a:solidFill>
                  <a:schemeClr val="tx1"/>
                </a:solidFill>
              </a:rPr>
              <a:t>Andong</a:t>
            </a:r>
            <a:r>
              <a:rPr lang="en-US" altLang="ko-KR" dirty="0" smtClean="0">
                <a:solidFill>
                  <a:schemeClr val="tx1"/>
                </a:solidFill>
              </a:rPr>
              <a:t> National University</a:t>
            </a:r>
          </a:p>
          <a:p>
            <a:r>
              <a:rPr lang="en-US" altLang="ko-KR" dirty="0" smtClean="0">
                <a:solidFill>
                  <a:schemeClr val="tx1"/>
                </a:solidFill>
              </a:rPr>
              <a:t>Aug. 20, 2018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12" y="44624"/>
            <a:ext cx="3229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APCTP+BLTP Joint Workshop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2A6B2-541E-43FE-A844-E85C4DFBED7A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46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5704173" cy="4536504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62" y="2204864"/>
            <a:ext cx="5669741" cy="4509120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023D3-D598-4500-ACAE-3189F68BC151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32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5) 2p+3n </a:t>
            </a:r>
            <a:r>
              <a:rPr lang="en-US" altLang="ko-KR" dirty="0" smtClean="0"/>
              <a:t>system: 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" y="1772815"/>
            <a:ext cx="6256680" cy="49131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028" y="1988840"/>
            <a:ext cx="6200632" cy="4869160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F943-923E-498A-BDDF-9FAB10D9A95F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" y="1556792"/>
            <a:ext cx="6163316" cy="4752528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68" y="2132856"/>
            <a:ext cx="6042231" cy="4725144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D5DCA-6FEE-4316-A258-E5C5A7543FD6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366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2" y="1600200"/>
            <a:ext cx="5570016" cy="4525963"/>
          </a:xfrm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D6C1F-B2C4-4E4D-957D-16FE641F920B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26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en-US" altLang="ko-KR" dirty="0" smtClean="0"/>
              <a:t>Remarks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May see some nucleons kicked out</a:t>
            </a:r>
          </a:p>
          <a:p>
            <a:r>
              <a:rPr lang="en-US" altLang="ko-KR" dirty="0" smtClean="0"/>
              <a:t>May see stable states with internal motion</a:t>
            </a:r>
          </a:p>
          <a:p>
            <a:r>
              <a:rPr lang="en-US" altLang="ko-KR" dirty="0" smtClean="0"/>
              <a:t>What if we bring another nucleon(s) into this system – </a:t>
            </a:r>
            <a:r>
              <a:rPr lang="en-US" altLang="ko-KR" dirty="0" smtClean="0"/>
              <a:t>classical </a:t>
            </a:r>
            <a:r>
              <a:rPr lang="en-US" altLang="ko-KR" dirty="0" smtClean="0"/>
              <a:t>scattering ? This will come soon</a:t>
            </a:r>
          </a:p>
          <a:p>
            <a:r>
              <a:rPr lang="en-US" altLang="ko-KR" dirty="0" smtClean="0"/>
              <a:t>NEED more </a:t>
            </a:r>
            <a:r>
              <a:rPr lang="en-US" altLang="ko-KR" dirty="0" smtClean="0"/>
              <a:t>works on potentials</a:t>
            </a:r>
          </a:p>
          <a:p>
            <a:r>
              <a:rPr lang="en-US" altLang="ko-KR" dirty="0" smtClean="0"/>
              <a:t>May need to use Wigner to expand to QM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B448-858C-417E-BBDB-76A2D1868E41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44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4000" dirty="0" smtClean="0"/>
          </a:p>
          <a:p>
            <a:pPr marL="0" indent="0" algn="ctr">
              <a:buNone/>
            </a:pPr>
            <a:r>
              <a:rPr lang="en-US" altLang="ko-KR" sz="4000" dirty="0" smtClean="0"/>
              <a:t>Thank </a:t>
            </a:r>
            <a:r>
              <a:rPr lang="en-US" altLang="ko-KR" sz="4000" dirty="0" smtClean="0"/>
              <a:t>you for attention!</a:t>
            </a:r>
            <a:endParaRPr lang="ko-KR" altLang="en-US" sz="4000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CFA5-7C96-4C0D-8559-6FCF779D0213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72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Warning 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Very simple Toy Model</a:t>
            </a:r>
          </a:p>
          <a:p>
            <a:pPr algn="ctr"/>
            <a:r>
              <a:rPr lang="en-US" altLang="ko-KR" dirty="0" smtClean="0"/>
              <a:t>Almost like the class project for Classical </a:t>
            </a:r>
            <a:r>
              <a:rPr lang="en-US" altLang="ko-KR" dirty="0" smtClean="0"/>
              <a:t>Mechanics</a:t>
            </a:r>
          </a:p>
          <a:p>
            <a:pPr algn="ctr"/>
            <a:r>
              <a:rPr lang="en-US" altLang="ko-KR" dirty="0" smtClean="0"/>
              <a:t>Have done by many people and well-known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sz="3600" i="1" dirty="0" smtClean="0">
                <a:solidFill>
                  <a:schemeClr val="accent2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Please Sit back and Relax</a:t>
            </a:r>
            <a:endParaRPr lang="ko-KR" altLang="en-US" sz="3600" i="1" dirty="0">
              <a:solidFill>
                <a:schemeClr val="accent2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0A39E-C147-4D17-AEA9-E9B666A1C805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Motivation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I want to see the dynamics of </a:t>
            </a:r>
            <a:r>
              <a:rPr lang="en-US" altLang="ko-KR" dirty="0" smtClean="0"/>
              <a:t>N nucleon </a:t>
            </a:r>
            <a:r>
              <a:rPr lang="en-US" altLang="ko-KR" dirty="0" smtClean="0"/>
              <a:t>system with the </a:t>
            </a:r>
            <a:r>
              <a:rPr lang="en-US" altLang="ko-KR" dirty="0" smtClean="0"/>
              <a:t>nuclear </a:t>
            </a:r>
            <a:r>
              <a:rPr lang="en-US" altLang="ko-KR" dirty="0" smtClean="0"/>
              <a:t>potential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 do not care the relativity nor Quantum Mechanics at this moment so I will completely ignore </a:t>
            </a:r>
            <a:r>
              <a:rPr lang="en-US" altLang="ko-KR" dirty="0" smtClean="0"/>
              <a:t>those </a:t>
            </a:r>
            <a:r>
              <a:rPr lang="en-US" altLang="ko-KR" dirty="0" smtClean="0"/>
              <a:t>effects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Hope to find stable systems with internal motions</a:t>
            </a:r>
          </a:p>
          <a:p>
            <a:r>
              <a:rPr lang="en-US" altLang="ko-KR" dirty="0" smtClean="0"/>
              <a:t>Hope to apply to low energy </a:t>
            </a:r>
            <a:r>
              <a:rPr lang="en-US" altLang="ko-KR" dirty="0" smtClean="0"/>
              <a:t>scattering, especially to RAON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F46-14FF-463A-9EB6-91E1C050A099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10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Equations of Motion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ko-KR" dirty="0" smtClean="0"/>
                  <a:t>N Newton equations: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ko-KR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r>
                        <a:rPr lang="en-US" altLang="ko-KR" b="0" i="1" smtClean="0">
                          <a:latin typeface="Cambria Math"/>
                        </a:rPr>
                        <m:t>𝑚</m:t>
                      </m:r>
                      <m:r>
                        <a:rPr lang="en-US" altLang="ko-KR" b="0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altLang="ko-KR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𝐹</m:t>
                          </m:r>
                        </m:e>
                      </m:acc>
                      <m:r>
                        <a:rPr lang="en-US" altLang="ko-KR" b="0" i="1" smtClean="0">
                          <a:latin typeface="Cambria Math"/>
                        </a:rPr>
                        <m:t>=− 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/>
                              <a:ea typeface="Cambria Math"/>
                            </a:rPr>
                            <m:t>∇</m:t>
                          </m:r>
                        </m:e>
                      </m:acc>
                      <m:r>
                        <a:rPr lang="en-US" altLang="ko-KR" b="0" i="1" smtClean="0">
                          <a:latin typeface="Cambria Math"/>
                        </a:rPr>
                        <m:t>𝑉</m:t>
                      </m:r>
                    </m:oMath>
                  </m:oMathPara>
                </a14:m>
                <a:endParaRPr lang="en-US" altLang="ko-KR" dirty="0" smtClean="0"/>
              </a:p>
              <a:p>
                <a:pPr marL="0" indent="0" algn="ctr">
                  <a:buNone/>
                </a:pPr>
                <a:r>
                  <a:rPr lang="en-US" altLang="ko-KR" dirty="0" smtClean="0"/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</a:rPr>
                          <m:t>𝑛𝑢𝑐</m:t>
                        </m:r>
                      </m:sub>
                    </m:sSub>
                  </m:oMath>
                </a14:m>
                <a:r>
                  <a:rPr lang="en-US" altLang="ko-KR" dirty="0" smtClean="0"/>
                  <a:t> </a:t>
                </a:r>
                <a:r>
                  <a:rPr lang="en-US" altLang="ko-KR" dirty="0" smtClean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</a:rPr>
                          <m:t>𝑒𝑚</m:t>
                        </m:r>
                      </m:sub>
                    </m:sSub>
                  </m:oMath>
                </a14:m>
                <a:endParaRPr lang="en-US" altLang="ko-KR" dirty="0" smtClean="0"/>
              </a:p>
              <a:p>
                <a:pPr marL="0" indent="0" algn="ctr">
                  <a:buNone/>
                </a:pPr>
                <a:endParaRPr lang="en-US" altLang="ko-KR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sz="28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ko-KR" sz="2800" b="0" i="1" smtClean="0">
                            <a:latin typeface="Cambria Math"/>
                          </a:rPr>
                          <m:t>𝑛𝑢𝑐</m:t>
                        </m:r>
                      </m:sub>
                    </m:sSub>
                    <m:r>
                      <a:rPr lang="en-US" altLang="ko-KR" sz="2800" b="0" i="1" smtClean="0">
                        <a:latin typeface="Cambria Math"/>
                      </a:rPr>
                      <m:t>=−10.463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ko-KR" altLang="en-US" sz="2800" b="0" i="1" smtClean="0">
                                <a:latin typeface="Cambria Math"/>
                              </a:rPr>
                              <m:t>𝜇</m:t>
                            </m:r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𝑟</m:t>
                            </m:r>
                          </m:sup>
                        </m:sSup>
                      </m:num>
                      <m:den>
                        <m:r>
                          <a:rPr lang="ko-KR" altLang="en-US" sz="2800" b="0" i="1" smtClean="0">
                            <a:latin typeface="Cambria Math"/>
                          </a:rPr>
                          <m:t>𝜇</m:t>
                        </m:r>
                        <m:r>
                          <a:rPr lang="en-US" altLang="ko-KR" sz="2800" b="0" i="1" smtClean="0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ko-KR" sz="2800" b="0" i="1" smtClean="0">
                        <a:latin typeface="Cambria Math"/>
                      </a:rPr>
                      <m:t>−1650.6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ko-KR" sz="2800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ko-KR" altLang="en-US" sz="2800" b="0" i="1" smtClean="0">
                                <a:latin typeface="Cambria Math"/>
                              </a:rPr>
                              <m:t>𝜇</m:t>
                            </m:r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𝑟</m:t>
                            </m:r>
                          </m:sup>
                        </m:sSup>
                      </m:num>
                      <m:den>
                        <m:r>
                          <a:rPr lang="ko-KR" altLang="en-US" sz="2800" b="0" i="1" smtClean="0">
                            <a:latin typeface="Cambria Math"/>
                          </a:rPr>
                          <m:t>𝜇</m:t>
                        </m:r>
                        <m:r>
                          <a:rPr lang="en-US" altLang="ko-KR" sz="2800" b="0" i="1" smtClean="0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altLang="ko-KR" sz="2800" b="0" i="1" smtClean="0">
                        <a:latin typeface="Cambria Math"/>
                      </a:rPr>
                      <m:t>+6484.2 </m:t>
                    </m:r>
                    <m:sSup>
                      <m:sSup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ko-KR" sz="28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ko-KR" sz="2800" b="0" i="1" smtClean="0">
                            <a:latin typeface="Cambria Math"/>
                          </a:rPr>
                          <m:t>−7</m:t>
                        </m:r>
                        <m:r>
                          <a:rPr lang="ko-KR" altLang="en-US" sz="2800" b="0" i="1" smtClean="0">
                            <a:latin typeface="Cambria Math"/>
                          </a:rPr>
                          <m:t>𝜇</m:t>
                        </m:r>
                        <m:r>
                          <a:rPr lang="en-US" altLang="ko-KR" sz="2800" b="0" i="1" smtClean="0">
                            <a:latin typeface="Cambria Math"/>
                          </a:rPr>
                          <m:t>𝑟</m:t>
                        </m:r>
                      </m:sup>
                    </m:sSup>
                    <m:r>
                      <a:rPr lang="en-US" altLang="ko-KR" sz="2800" b="0" i="1" smtClean="0">
                        <a:latin typeface="Cambria Math"/>
                      </a:rPr>
                      <m:t>/</m:t>
                    </m:r>
                    <m:r>
                      <a:rPr lang="ko-KR" altLang="en-US" sz="2800" b="0" i="1" smtClean="0">
                        <a:latin typeface="Cambria Math"/>
                      </a:rPr>
                      <m:t>𝜇</m:t>
                    </m:r>
                    <m:r>
                      <a:rPr lang="en-US" altLang="ko-KR" sz="28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altLang="ko-KR" sz="2800" dirty="0" smtClean="0"/>
                  <a:t> ;</a:t>
                </a:r>
              </a:p>
              <a:p>
                <a:pPr marL="0" indent="0" algn="ctr">
                  <a:buNone/>
                </a:pPr>
                <a:r>
                  <a:rPr lang="en-US" altLang="ko-KR" sz="2800" dirty="0" smtClean="0"/>
                  <a:t>			Reid </a:t>
                </a:r>
                <a:r>
                  <a:rPr lang="en-US" altLang="ko-KR" sz="2800" dirty="0" smtClean="0"/>
                  <a:t>empirical </a:t>
                </a:r>
                <a:r>
                  <a:rPr lang="en-US" altLang="ko-KR" sz="2800" dirty="0" smtClean="0"/>
                  <a:t>potential from Wiki</a:t>
                </a:r>
                <a:endParaRPr lang="en-US" altLang="ko-KR" sz="2800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/>
                      </a:rPr>
                      <m:t>𝑉</m:t>
                    </m:r>
                    <m:r>
                      <a:rPr lang="en-US" altLang="ko-KR" sz="2800" b="0" i="1" smtClean="0">
                        <a:latin typeface="Cambria Math"/>
                      </a:rPr>
                      <m:t>ₑ= 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/>
                          </a:rPr>
                          <m:t>4</m:t>
                        </m:r>
                        <m:r>
                          <a:rPr lang="ko-KR" altLang="en-US" sz="2800" b="0" i="1" smtClean="0">
                            <a:latin typeface="Cambria Math"/>
                          </a:rPr>
                          <m:t>𝜋𝜀</m:t>
                        </m:r>
                      </m:den>
                    </m:f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ko-KR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altLang="ko-KR" sz="2800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altLang="ko-KR" sz="2800" dirty="0" smtClean="0"/>
                  <a:t>; Coulomb potential</a:t>
                </a:r>
                <a:endParaRPr lang="ko-KR" altLang="en-US" sz="2800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469EB-B0FA-435B-A7A0-7E862490B139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43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Integration(solving) Method</a:t>
            </a:r>
            <a:endParaRPr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i="1" u="sng" dirty="0" smtClean="0"/>
                  <a:t>Velocity </a:t>
                </a:r>
                <a:r>
                  <a:rPr lang="en-US" altLang="ko-KR" i="1" u="sng" dirty="0" err="1" smtClean="0"/>
                  <a:t>Verlet</a:t>
                </a:r>
                <a:r>
                  <a:rPr lang="en-US" altLang="ko-KR" i="1" u="sng" dirty="0" smtClean="0"/>
                  <a:t> </a:t>
                </a:r>
                <a:r>
                  <a:rPr lang="en-US" altLang="ko-KR" dirty="0" smtClean="0"/>
                  <a:t>algorithm</a:t>
                </a:r>
                <a:r>
                  <a:rPr lang="en-US" altLang="ko-KR" dirty="0" smtClean="0"/>
                  <a:t>: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</a:rPr>
                      <m:t>𝑛</m:t>
                    </m:r>
                    <m:r>
                      <a:rPr lang="en-US" altLang="ko-KR" b="0" i="1" smtClean="0">
                        <a:latin typeface="Cambria Math"/>
                      </a:rPr>
                      <m:t> →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</a:rPr>
                      <m:t>+1</m:t>
                    </m:r>
                  </m:oMath>
                </a14:m>
                <a:r>
                  <a:rPr lang="en-US" altLang="ko-KR" dirty="0" smtClean="0"/>
                  <a:t> </a:t>
                </a:r>
                <a:endParaRPr lang="en-US" altLang="ko-KR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ko-KR" sz="28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f>
                            <m:fPr>
                              <m:ctrlPr>
                                <a:rPr lang="en-US" altLang="ko-KR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ko-KR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altLang="ko-KR" sz="28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ko-KR" sz="28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=</m:t>
                      </m:r>
                      <m:r>
                        <a:rPr lang="en-US" altLang="ko-KR" sz="2800" b="0" i="1" smtClean="0">
                          <a:latin typeface="Cambria Math"/>
                        </a:rPr>
                        <m:t>𝐹</m:t>
                      </m:r>
                      <m:r>
                        <a:rPr lang="en-US" altLang="ko-KR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ko-KR" sz="28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)/</m:t>
                      </m:r>
                      <m:r>
                        <a:rPr lang="en-US" altLang="ko-KR" sz="28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altLang="ko-KR" sz="28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ko-KR" sz="28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altLang="ko-KR" sz="2800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ko-KR" sz="2800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  <m:f>
                        <m:fPr>
                          <m:ctrlPr>
                            <a:rPr lang="en-US" altLang="ko-KR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/>
                            </a:rPr>
                            <m:t>h</m:t>
                          </m:r>
                        </m:num>
                        <m:den>
                          <m:r>
                            <a:rPr lang="en-US" altLang="ko-KR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ko-KR" sz="2800" dirty="0" smtClean="0"/>
              </a:p>
              <a:p>
                <a:pPr algn="ctr"/>
                <a:endParaRPr lang="en-US" altLang="ko-KR" sz="2800" dirty="0" smtClean="0"/>
              </a:p>
              <a:p>
                <a:r>
                  <a:rPr lang="en-US" altLang="ko-KR" dirty="0" smtClean="0"/>
                  <a:t>Simple but powerful</a:t>
                </a:r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88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F560-B288-4D13-B0EF-44C612AE569D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8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4. Some Results(NOT CONCLUSIONS)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Two </a:t>
            </a:r>
            <a:r>
              <a:rPr lang="en-US" altLang="ko-KR" dirty="0" smtClean="0"/>
              <a:t>nucleon scattering: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160093"/>
            <a:ext cx="5865134" cy="4697907"/>
          </a:xfrm>
          <a:prstGeom prst="rect">
            <a:avLst/>
          </a:prstGeom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92771-48E7-40AE-AFB9-0CBB3A7279FD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80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2) p-n </a:t>
            </a:r>
            <a:r>
              <a:rPr lang="en-US" altLang="ko-KR" dirty="0" smtClean="0"/>
              <a:t>system: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376" y="1772816"/>
            <a:ext cx="5877456" cy="4653136"/>
          </a:xfrm>
          <a:prstGeom prst="rect">
            <a:avLst/>
          </a:prstGeom>
        </p:spPr>
      </p:pic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96E6-D71B-464B-AFCA-EBBF16B112AA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63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3) 2p-n </a:t>
            </a:r>
            <a:r>
              <a:rPr lang="en-US" altLang="ko-KR" dirty="0" smtClean="0"/>
              <a:t>system: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" y="1556792"/>
            <a:ext cx="6166701" cy="492389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50" y="2060848"/>
            <a:ext cx="5934938" cy="4797152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CBC3B-8BCF-46F9-BF57-12DE22EAE412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38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4) 2p+2n </a:t>
            </a:r>
            <a:r>
              <a:rPr lang="en-US" altLang="ko-KR" dirty="0" smtClean="0"/>
              <a:t>system: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700808"/>
            <a:ext cx="6228423" cy="498511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988856"/>
            <a:ext cx="6083550" cy="4869160"/>
          </a:xfrm>
          <a:prstGeom prst="rect">
            <a:avLst/>
          </a:prstGeom>
        </p:spPr>
      </p:pic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5A266-3626-4FD9-B3CB-D0C71EB85024}" type="datetime1">
              <a:rPr lang="ko-KR" altLang="en-US" smtClean="0"/>
              <a:t>2018-08-19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1FC5-3B8E-4B10-950E-30D488354FD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88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379</Words>
  <Application>Microsoft Office PowerPoint</Application>
  <PresentationFormat>화면 슬라이드 쇼(4:3)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테마</vt:lpstr>
      <vt:lpstr>Toy Model for Nuclei</vt:lpstr>
      <vt:lpstr>Warning !</vt:lpstr>
      <vt:lpstr>1. Motivation</vt:lpstr>
      <vt:lpstr>2. Equations of Motion</vt:lpstr>
      <vt:lpstr>3. Integration(solving) Method</vt:lpstr>
      <vt:lpstr>4. Some Results(NOT CONCLUSIONS)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5. Remarks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Toy Model for Nuclei</dc:title>
  <dc:creator>user</dc:creator>
  <cp:lastModifiedBy>user</cp:lastModifiedBy>
  <cp:revision>14</cp:revision>
  <cp:lastPrinted>2018-08-18T06:53:57Z</cp:lastPrinted>
  <dcterms:created xsi:type="dcterms:W3CDTF">2018-08-18T05:41:17Z</dcterms:created>
  <dcterms:modified xsi:type="dcterms:W3CDTF">2018-08-19T01:04:42Z</dcterms:modified>
</cp:coreProperties>
</file>