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8"/>
  </p:notesMasterIdLst>
  <p:handoutMasterIdLst>
    <p:handoutMasterId r:id="rId69"/>
  </p:handoutMasterIdLst>
  <p:sldIdLst>
    <p:sldId id="1751" r:id="rId2"/>
    <p:sldId id="1718" r:id="rId3"/>
    <p:sldId id="1679" r:id="rId4"/>
    <p:sldId id="1752" r:id="rId5"/>
    <p:sldId id="1753" r:id="rId6"/>
    <p:sldId id="1754" r:id="rId7"/>
    <p:sldId id="1755" r:id="rId8"/>
    <p:sldId id="1756" r:id="rId9"/>
    <p:sldId id="1757" r:id="rId10"/>
    <p:sldId id="1758" r:id="rId11"/>
    <p:sldId id="1759" r:id="rId12"/>
    <p:sldId id="1760" r:id="rId13"/>
    <p:sldId id="1691" r:id="rId14"/>
    <p:sldId id="1660" r:id="rId15"/>
    <p:sldId id="1555" r:id="rId16"/>
    <p:sldId id="1556" r:id="rId17"/>
    <p:sldId id="1557" r:id="rId18"/>
    <p:sldId id="1562" r:id="rId19"/>
    <p:sldId id="1597" r:id="rId20"/>
    <p:sldId id="1598" r:id="rId21"/>
    <p:sldId id="1693" r:id="rId22"/>
    <p:sldId id="1836" r:id="rId23"/>
    <p:sldId id="1571" r:id="rId24"/>
    <p:sldId id="1572" r:id="rId25"/>
    <p:sldId id="1573" r:id="rId26"/>
    <p:sldId id="1574" r:id="rId27"/>
    <p:sldId id="1575" r:id="rId28"/>
    <p:sldId id="1766" r:id="rId29"/>
    <p:sldId id="1767" r:id="rId30"/>
    <p:sldId id="1769" r:id="rId31"/>
    <p:sldId id="1584" r:id="rId32"/>
    <p:sldId id="1585" r:id="rId33"/>
    <p:sldId id="1586" r:id="rId34"/>
    <p:sldId id="1696" r:id="rId35"/>
    <p:sldId id="1840" r:id="rId36"/>
    <p:sldId id="1697" r:id="rId37"/>
    <p:sldId id="1675" r:id="rId38"/>
    <p:sldId id="1676" r:id="rId39"/>
    <p:sldId id="1817" r:id="rId40"/>
    <p:sldId id="1818" r:id="rId41"/>
    <p:sldId id="1819" r:id="rId42"/>
    <p:sldId id="1841" r:id="rId43"/>
    <p:sldId id="1842" r:id="rId44"/>
    <p:sldId id="1776" r:id="rId45"/>
    <p:sldId id="1843" r:id="rId46"/>
    <p:sldId id="1844" r:id="rId47"/>
    <p:sldId id="1845" r:id="rId48"/>
    <p:sldId id="1846" r:id="rId49"/>
    <p:sldId id="1847" r:id="rId50"/>
    <p:sldId id="1526" r:id="rId51"/>
    <p:sldId id="1848" r:id="rId52"/>
    <p:sldId id="1823" r:id="rId53"/>
    <p:sldId id="1824" r:id="rId54"/>
    <p:sldId id="1171" r:id="rId55"/>
    <p:sldId id="1831" r:id="rId56"/>
    <p:sldId id="1724" r:id="rId57"/>
    <p:sldId id="1825" r:id="rId58"/>
    <p:sldId id="1829" r:id="rId59"/>
    <p:sldId id="1830" r:id="rId60"/>
    <p:sldId id="1833" r:id="rId61"/>
    <p:sldId id="1821" r:id="rId62"/>
    <p:sldId id="1837" r:id="rId63"/>
    <p:sldId id="1849" r:id="rId64"/>
    <p:sldId id="1835" r:id="rId65"/>
    <p:sldId id="1777" r:id="rId66"/>
    <p:sldId id="1839" r:id="rId67"/>
  </p:sldIdLst>
  <p:sldSz cx="9144000" cy="6858000" type="screen4x3"/>
  <p:notesSz cx="7315200" cy="9601200"/>
  <p:custDataLst>
    <p:tags r:id="rId7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CC0099"/>
    <a:srgbClr val="0000FF"/>
    <a:srgbClr val="FFA520"/>
    <a:srgbClr val="A50021"/>
    <a:srgbClr val="000099"/>
    <a:srgbClr val="CC3300"/>
    <a:srgbClr val="FF6600"/>
    <a:srgbClr val="FFD700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23" autoAdjust="0"/>
    <p:restoredTop sz="96374" autoAdjust="0"/>
  </p:normalViewPr>
  <p:slideViewPr>
    <p:cSldViewPr>
      <p:cViewPr varScale="1">
        <p:scale>
          <a:sx n="110" d="100"/>
          <a:sy n="110" d="100"/>
        </p:scale>
        <p:origin x="115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379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slide footer_blue_64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44464"/>
            <a:ext cx="9753600" cy="556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slide header_646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438400" y="0"/>
            <a:ext cx="9753600" cy="163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5747" tIns="47873" rIns="95747" bIns="47873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83201" y="160020"/>
            <a:ext cx="2030307" cy="320040"/>
          </a:xfrm>
          <a:prstGeom prst="rect">
            <a:avLst/>
          </a:prstGeom>
        </p:spPr>
        <p:txBody>
          <a:bodyPr vert="horz" lIns="95747" tIns="47873" rIns="95747" bIns="47873" rtlCol="0"/>
          <a:lstStyle>
            <a:lvl1pPr algn="r">
              <a:defRPr sz="1300"/>
            </a:lvl1pPr>
          </a:lstStyle>
          <a:p>
            <a:fld id="{80B18B65-4CBA-DB46-9D73-AD0C58E7BE22}" type="datetime1">
              <a:rPr lang="en-US" smtClean="0"/>
              <a:pPr/>
              <a:t>6/30/2018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812800" y="9041131"/>
            <a:ext cx="5852160" cy="240030"/>
          </a:xfrm>
          <a:prstGeom prst="rect">
            <a:avLst/>
          </a:prstGeom>
        </p:spPr>
        <p:txBody>
          <a:bodyPr vert="horz" lIns="95747" tIns="47873" rIns="95747" bIns="47873" rtlCol="0" anchor="b"/>
          <a:lstStyle>
            <a:lvl1pPr algn="l">
              <a:defRPr sz="1300"/>
            </a:lvl1pPr>
          </a:lstStyle>
          <a:p>
            <a:r>
              <a:rPr lang="en-US"/>
              <a:t>Go to ”Insert (View) | Header and Footer" to add your organization, sponsor, meeting name here; then, click "Apply to All"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6746241" y="9119474"/>
            <a:ext cx="567267" cy="480060"/>
          </a:xfrm>
          <a:prstGeom prst="rect">
            <a:avLst/>
          </a:prstGeom>
        </p:spPr>
        <p:txBody>
          <a:bodyPr vert="horz" lIns="95747" tIns="47873" rIns="95747" bIns="47873" rtlCol="0" anchor="b"/>
          <a:lstStyle>
            <a:lvl1pPr algn="r">
              <a:defRPr sz="1300"/>
            </a:lvl1pPr>
          </a:lstStyle>
          <a:p>
            <a:fld id="{9CA05E24-A365-DF40-BF27-0C4D1E380F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86358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5747" tIns="47873" rIns="95747" bIns="47873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5747" tIns="47873" rIns="95747" bIns="47873" rtlCol="0"/>
          <a:lstStyle>
            <a:lvl1pPr algn="r">
              <a:defRPr sz="1300"/>
            </a:lvl1pPr>
          </a:lstStyle>
          <a:p>
            <a:fld id="{4C269693-4B73-3F4B-BE08-27CE2957F7EB}" type="datetime1">
              <a:rPr lang="en-US" smtClean="0"/>
              <a:pPr/>
              <a:t>6/30/2018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47" tIns="47873" rIns="95747" bIns="4787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5747" tIns="47873" rIns="95747" bIns="4787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5747" tIns="47873" rIns="95747" bIns="47873" rtlCol="0" anchor="b"/>
          <a:lstStyle>
            <a:lvl1pPr algn="l">
              <a:defRPr sz="1300"/>
            </a:lvl1pPr>
          </a:lstStyle>
          <a:p>
            <a:r>
              <a:rPr lang="en-US"/>
              <a:t>Go to ”Insert (View) | Header and Footer" to add your organization, sponsor, meeting name here; then, click "Apply to All"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5747" tIns="47873" rIns="95747" bIns="47873" rtlCol="0" anchor="b"/>
          <a:lstStyle>
            <a:lvl1pPr algn="r">
              <a:defRPr sz="1300"/>
            </a:lvl1pPr>
          </a:lstStyle>
          <a:p>
            <a:fld id="{BB1A7F71-A600-874B-8C52-75C3F91F2D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90098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64 pages last time.  Too long.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Go to ”Insert (View) | Header and Footer" to add your organization, sponsor, meeting name here; then, click "Apply to All"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B1A7F71-A600-874B-8C52-75C3F91F2DF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1712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Go to ”Insert (View) | Header and Footer" to add your organization, sponsor, meeting name here; then, click "Apply to All"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B1A7F71-A600-874B-8C52-75C3F91F2DFD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0758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Go to ”Insert (View) | Header and Footer" to add your organization, sponsor, meeting name here; then, click "Apply to All"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B1A7F71-A600-874B-8C52-75C3F91F2DFD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6488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Go to ”Insert (View) | Header and Footer" to add your organization, sponsor, meeting name here; then, click "Apply to All"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B1A7F71-A600-874B-8C52-75C3F91F2DFD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6578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Go to ”Insert (View) | Header and Footer" to add your organization, sponsor, meeting name here; then, click "Apply to All"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B1A7F71-A600-874B-8C52-75C3F91F2DFD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3424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Go to ”Insert (View) | Header and Footer" to add your organization, sponsor, meeting name here; then, click "Apply to All"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B1A7F71-A600-874B-8C52-75C3F91F2DFD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5295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Go to ”Insert (View) | Header and Footer" to add your organization, sponsor, meeting name here; then, click "Apply to All"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B1A7F71-A600-874B-8C52-75C3F91F2DFD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877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Go to ”Insert (View) | Header and Footer" to add your organization, sponsor, meeting name here; then, click "Apply to All"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B1A7F71-A600-874B-8C52-75C3F91F2DFD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3126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Go to ”Insert (View) | Header and Footer" to add your organization, sponsor, meeting name here; then, click "Apply to All"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B1A7F71-A600-874B-8C52-75C3F91F2DFD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3955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Go to ”Insert (View) | Header and Footer" to add your organization, sponsor, meeting name here; then, click "Apply to All"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B1A7F71-A600-874B-8C52-75C3F91F2DFD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9707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Go to ”Insert (View) | Header and Footer" to add your organization, sponsor, meeting name here; then, click "Apply to All"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B1A7F71-A600-874B-8C52-75C3F91F2DFD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9024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Go to ”Insert (View) | Header and Footer" to add your organization, sponsor, meeting name here; then, click "Apply to All"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B1A7F71-A600-874B-8C52-75C3F91F2DF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810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Go to ”Insert (View) | Header and Footer" to add your organization, sponsor, meeting name here; then, click "Apply to All"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B1A7F71-A600-874B-8C52-75C3F91F2DF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0796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Go to ”Insert (View) | Header and Footer" to add your organization, sponsor, meeting name here; then, click "Apply to All"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B1A7F71-A600-874B-8C52-75C3F91F2DF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828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Go to ”Insert (View) | Header and Footer" to add your organization, sponsor, meeting name here; then, click "Apply to All"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B1A7F71-A600-874B-8C52-75C3F91F2DF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0107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Alpha -&gt; alpha(zeta)</a:t>
            </a:r>
            <a:r>
              <a:rPr lang="en-GB" baseline="0" dirty="0"/>
              <a:t> seems to be enough to generate M(zeta), which is large for zeta small.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Go to ”Insert (View) | Header and Footer" to add your organization, sponsor, meeting name here; then, click "Apply to All"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B1A7F71-A600-874B-8C52-75C3F91F2DF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1353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Go to ”Insert (View) | Header and Footer" to add your organization, sponsor, meeting name here; then, click "Apply to All"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B1A7F71-A600-874B-8C52-75C3F91F2DF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3133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Go to ”Insert (View) | Header and Footer" to add your organization, sponsor, meeting name here; then, click "Apply to All"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B1A7F71-A600-874B-8C52-75C3F91F2DF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1042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Go to ”Insert (View) | Header and Footer" to add your organization, sponsor, meeting name here; then, click "Apply to All"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B1A7F71-A600-874B-8C52-75C3F91F2DF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949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85838" y="1671638"/>
            <a:ext cx="7696200" cy="1069975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85838" y="312578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3079" name="Picture 7" descr="title header_Blue_64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10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7" descr="doe_black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4963" y="6456363"/>
            <a:ext cx="960437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8" descr="title footer_Blue_646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794500"/>
            <a:ext cx="914400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APCTP 2018/07/1-4   (63p)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Craig Roberts. QCD - Carrying Our Weight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034D8C-3CB4-402A-BC46-2AB14C0FE9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APCTP 2018/07/1-4   (63p)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Craig Roberts. QCD - Carrying Our Weight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034D8C-3CB4-402A-BC46-2AB14C0FE9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itchFamily="2" charset="2"/>
              <a:buChar char="Ø"/>
              <a:defRPr sz="22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162800" y="6535737"/>
            <a:ext cx="1639887" cy="255011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i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034D8C-3CB4-402A-BC46-2AB14C0FE9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3000" b="1" cap="none" baseline="0"/>
            </a:lvl1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571340"/>
            <a:ext cx="2385558" cy="381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Craig Roberts. QCD - Carrying Our Weight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034D8C-3CB4-402A-BC46-2AB14C0FE9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 u="none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APCTP 2018/07/1-4   (63p)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Craig Roberts. QCD - Carrying Our Weight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034D8C-3CB4-402A-BC46-2AB14C0FE9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APCTP 2018/07/1-4   (63p)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Craig Roberts. QCD - Carrying Our Weight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034D8C-3CB4-402A-BC46-2AB14C0FE9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i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i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034D8C-3CB4-402A-BC46-2AB14C0FE9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APCTP 2018/07/1-4   (63p)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Craig Roberts. QCD - Carrying Our Weight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034D8C-3CB4-402A-BC46-2AB14C0FE9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479550"/>
          </a:xfrm>
        </p:spPr>
        <p:txBody>
          <a:bodyPr anchor="t"/>
          <a:lstStyle>
            <a:lvl1pPr algn="l">
              <a:defRPr sz="2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752601"/>
            <a:ext cx="3008313" cy="4419600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85017" y="6596148"/>
            <a:ext cx="3651019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APCTP 2018/07/1-4   (63p)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Craig Roberts. QCD - Carrying Our Weight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034D8C-3CB4-402A-BC46-2AB14C0FE9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APCTP 2018/07/1-4   (63p)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Craig Roberts. QCD - Carrying Our Weight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034D8C-3CB4-402A-BC46-2AB14C0FE9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5" descr="slide footer_blue_646.jp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6324600"/>
            <a:ext cx="9144000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40332" y="6505575"/>
            <a:ext cx="2097087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i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57225" y="6307138"/>
            <a:ext cx="594201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 i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10600" y="6489700"/>
            <a:ext cx="3841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900"/>
            </a:lvl1pPr>
          </a:lstStyle>
          <a:p>
            <a:fld id="{87034D8C-3CB4-402A-BC46-2AB14C0FE90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31" name="Picture 7" descr="slide header_646.jp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15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Char char="–"/>
        <a:defRPr sz="1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Char char="•"/>
        <a:defRPr sz="1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inspirebeta.net/record/921792?ln=en" TargetMode="External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23.png"/><Relationship Id="rId5" Type="http://schemas.openxmlformats.org/officeDocument/2006/relationships/image" Target="../media/image22.jpeg"/><Relationship Id="rId10" Type="http://schemas.openxmlformats.org/officeDocument/2006/relationships/hyperlink" Target="http://inspirehep.net/record/1334528?ln=en" TargetMode="External"/><Relationship Id="rId4" Type="http://schemas.openxmlformats.org/officeDocument/2006/relationships/image" Target="../media/image21.gif"/><Relationship Id="rId9" Type="http://schemas.openxmlformats.org/officeDocument/2006/relationships/hyperlink" Target="http://link.aps.org/doi/10.1103/PhysRevC.84.042202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inspirehep.net/record/1504060?ln=en" TargetMode="External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inspirehep.net/record/1504060?ln=en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nspirebeta.net/record/445150?ln=en" TargetMode="Externa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prl.aps.org/abstract/PRL/v110/i13/e132001" TargetMode="External"/><Relationship Id="rId4" Type="http://schemas.openxmlformats.org/officeDocument/2006/relationships/hyperlink" Target="http://inspirehep.net/record/1209281?ln=en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inspirehep.net/record/1209281?ln=en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gif"/><Relationship Id="rId5" Type="http://schemas.openxmlformats.org/officeDocument/2006/relationships/image" Target="../media/image37.jpeg"/><Relationship Id="rId4" Type="http://schemas.openxmlformats.org/officeDocument/2006/relationships/hyperlink" Target="http://prl.aps.org/abstract/PRL/v110/i13/e132001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inspirehep.net/record/1404882?ln=en" TargetMode="External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dx.doi.org/10.1016/j.physletb.2014.08.009" TargetMode="External"/><Relationship Id="rId2" Type="http://schemas.openxmlformats.org/officeDocument/2006/relationships/hyperlink" Target="http://inspirehep.net/record/1301857?ln=en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g"/><Relationship Id="rId5" Type="http://schemas.openxmlformats.org/officeDocument/2006/relationships/hyperlink" Target="http://dx.doi.org/10.1103/PhysRevD.93.074021" TargetMode="External"/><Relationship Id="rId4" Type="http://schemas.openxmlformats.org/officeDocument/2006/relationships/hyperlink" Target="http://inspirehep.net/record/1419649?ln=en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7" Type="http://schemas.openxmlformats.org/officeDocument/2006/relationships/hyperlink" Target="http://dx.doi.org/10.1103/PhysRevD.93.074021" TargetMode="External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nspirehep.net/record/1419649?ln=en" TargetMode="External"/><Relationship Id="rId5" Type="http://schemas.openxmlformats.org/officeDocument/2006/relationships/hyperlink" Target="http://dx.doi.org/10.1016/j.physletb.2014.08.009" TargetMode="External"/><Relationship Id="rId4" Type="http://schemas.openxmlformats.org/officeDocument/2006/relationships/hyperlink" Target="http://inspirehep.net/record/1301857?ln=en" TargetMode="Externa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x.doi.org/10.1103/PhysRevD.93.074021" TargetMode="External"/><Relationship Id="rId5" Type="http://schemas.openxmlformats.org/officeDocument/2006/relationships/hyperlink" Target="http://inspirehep.net/record/1419649?ln=en" TargetMode="External"/><Relationship Id="rId4" Type="http://schemas.openxmlformats.org/officeDocument/2006/relationships/image" Target="../media/image5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inspirehep.net/record/1419649?ln=en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x.doi.org/10.1103/PhysRevD.93.074021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hyperlink" Target="http://dx.doi.org/10.1103/PhysRevD.93.074021" TargetMode="External"/><Relationship Id="rId4" Type="http://schemas.openxmlformats.org/officeDocument/2006/relationships/hyperlink" Target="http://inspirehep.net/record/1419649?ln=en" TargetMode="Externa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hyperlink" Target="http://inspirehep.net/record/943731?ln=en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gif"/><Relationship Id="rId4" Type="http://schemas.openxmlformats.org/officeDocument/2006/relationships/image" Target="../media/image60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q=http://inspirehep.net/record/1676380?ln%3Den&amp;sa=D&amp;sntz=1&amp;usg=AFQjCNE1KPSBrHs3ZfSXpUKcyeAJpaN2Yw" TargetMode="External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g"/><Relationship Id="rId5" Type="http://schemas.openxmlformats.org/officeDocument/2006/relationships/image" Target="../media/image65.jpg"/><Relationship Id="rId4" Type="http://schemas.openxmlformats.org/officeDocument/2006/relationships/image" Target="../media/image64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google.com/url?q=http://inspirehep.net/record/1676380?ln%3Den&amp;sa=D&amp;sntz=1&amp;usg=AFQjCNE1KPSBrHs3ZfSXpUKcyeAJpaN2Yw" TargetMode="Externa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slide" Target="slide23.xml"/><Relationship Id="rId18" Type="http://schemas.openxmlformats.org/officeDocument/2006/relationships/image" Target="../media/image83.png"/><Relationship Id="rId3" Type="http://schemas.openxmlformats.org/officeDocument/2006/relationships/image" Target="../media/image77.png"/><Relationship Id="rId21" Type="http://schemas.openxmlformats.org/officeDocument/2006/relationships/image" Target="../media/image84.png"/><Relationship Id="rId7" Type="http://schemas.openxmlformats.org/officeDocument/2006/relationships/slide" Target="slide18.xml"/><Relationship Id="rId12" Type="http://schemas.openxmlformats.org/officeDocument/2006/relationships/image" Target="../media/image81.png"/><Relationship Id="rId17" Type="http://schemas.openxmlformats.org/officeDocument/2006/relationships/image" Target="../media/image82.png"/><Relationship Id="rId2" Type="http://schemas.openxmlformats.org/officeDocument/2006/relationships/slide" Target="slide53.xml"/><Relationship Id="rId16" Type="http://schemas.openxmlformats.org/officeDocument/2006/relationships/slide" Target="slide42.xml"/><Relationship Id="rId20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11" Type="http://schemas.openxmlformats.org/officeDocument/2006/relationships/image" Target="../media/image80.png"/><Relationship Id="rId5" Type="http://schemas.openxmlformats.org/officeDocument/2006/relationships/image" Target="../media/image77.png"/><Relationship Id="rId15" Type="http://schemas.openxmlformats.org/officeDocument/2006/relationships/image" Target="../media/image82.png"/><Relationship Id="rId23" Type="http://schemas.openxmlformats.org/officeDocument/2006/relationships/image" Target="../media/image84.png"/><Relationship Id="rId10" Type="http://schemas.openxmlformats.org/officeDocument/2006/relationships/slide" Target="slide15.xml"/><Relationship Id="rId19" Type="http://schemas.openxmlformats.org/officeDocument/2006/relationships/slide" Target="slide52.xml"/><Relationship Id="rId4" Type="http://schemas.openxmlformats.org/officeDocument/2006/relationships/slide" Target="slide31.xml"/><Relationship Id="rId9" Type="http://schemas.openxmlformats.org/officeDocument/2006/relationships/image" Target="../media/image80.png"/><Relationship Id="rId14" Type="http://schemas.openxmlformats.org/officeDocument/2006/relationships/image" Target="../media/image81.png"/><Relationship Id="rId22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947" y="0"/>
            <a:ext cx="4288536" cy="64008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1941016"/>
            <a:ext cx="5791200" cy="3139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6600" i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Lucida Handwriting" panose="03010101010101010101" pitchFamily="66" charset="0"/>
              </a:rPr>
              <a:t>QCD: </a:t>
            </a:r>
          </a:p>
          <a:p>
            <a:pPr algn="ctr"/>
            <a:r>
              <a:rPr lang="en-GB" sz="6600" i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Lucida Handwriting" panose="03010101010101010101" pitchFamily="66" charset="0"/>
              </a:rPr>
              <a:t>Carrying Our Weight</a:t>
            </a:r>
            <a:endParaRPr lang="en-US" sz="4800" i="1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Lucida Handwriting" panose="03010101010101010101" pitchFamily="66" charset="0"/>
            </a:endParaRPr>
          </a:p>
        </p:txBody>
      </p:sp>
      <p:sp>
        <p:nvSpPr>
          <p:cNvPr id="15" name="Title 14"/>
          <p:cNvSpPr>
            <a:spLocks noGrp="1"/>
          </p:cNvSpPr>
          <p:nvPr>
            <p:ph type="ctrTitle"/>
          </p:nvPr>
        </p:nvSpPr>
        <p:spPr>
          <a:xfrm>
            <a:off x="985838" y="1447800"/>
            <a:ext cx="7696200" cy="1069975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985838" y="2895600"/>
            <a:ext cx="6400800" cy="17526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9" name="Subtitle 7"/>
          <p:cNvSpPr txBox="1">
            <a:spLocks/>
          </p:cNvSpPr>
          <p:nvPr/>
        </p:nvSpPr>
        <p:spPr bwMode="auto">
          <a:xfrm>
            <a:off x="0" y="6324600"/>
            <a:ext cx="4724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Wingdings" pitchFamily="2" charset="2"/>
              <a:buNone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Arial" charset="0"/>
              <a:buChar char="»"/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Arial" charset="0"/>
              <a:buChar char="»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Arial" charset="0"/>
              <a:buChar char="»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Arial" charset="0"/>
              <a:buChar char="»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Arial" charset="0"/>
              <a:buChar char="»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800" kern="0" dirty="0">
                <a:solidFill>
                  <a:schemeClr val="accent1">
                    <a:lumMod val="50000"/>
                  </a:schemeClr>
                </a:solidFill>
              </a:rPr>
              <a:t>Craig Roberts</a:t>
            </a:r>
          </a:p>
        </p:txBody>
      </p:sp>
    </p:spTree>
    <p:extLst>
      <p:ext uri="{BB962C8B-B14F-4D97-AF65-F5344CB8AC3E}">
        <p14:creationId xmlns:p14="http://schemas.microsoft.com/office/powerpoint/2010/main" val="3817371291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 bwMode="auto">
          <a:xfrm>
            <a:off x="685800" y="4810125"/>
            <a:ext cx="77724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733925"/>
            <a:ext cx="9144000" cy="1362075"/>
          </a:xfrm>
        </p:spPr>
        <p:txBody>
          <a:bodyPr/>
          <a:lstStyle/>
          <a:p>
            <a:pPr lvl="0" algn="ctr"/>
            <a:r>
              <a:rPr lang="en-US" sz="69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On the other hand …</a:t>
            </a:r>
            <a:endParaRPr lang="en-US" sz="6900" i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>
                <a:solidFill>
                  <a:schemeClr val="accent1">
                    <a:lumMod val="50000"/>
                  </a:schemeClr>
                </a:solidFill>
              </a:rPr>
              <a:t>Craig Roberts. QCD - Carrying Our Weight</a:t>
            </a:r>
            <a:endParaRPr lang="en-US" i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83224" y="547687"/>
            <a:ext cx="3872752" cy="3857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6349207" y="6485731"/>
            <a:ext cx="2743200" cy="381000"/>
          </a:xfrm>
        </p:spPr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367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7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70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GB" sz="4000" b="0" i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Trace Anomaly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537575" cy="5562600"/>
          </a:xfrm>
        </p:spPr>
        <p:txBody>
          <a:bodyPr/>
          <a:lstStyle/>
          <a:p>
            <a:pPr>
              <a:spcAft>
                <a:spcPts val="900"/>
              </a:spcAft>
            </a:pPr>
            <a:r>
              <a:rPr lang="en-GB" sz="2400" dirty="0"/>
              <a:t>In the chiral limit</a:t>
            </a:r>
          </a:p>
          <a:p>
            <a:pPr marL="0" indent="0">
              <a:buNone/>
            </a:pPr>
            <a:r>
              <a:rPr lang="en-GB" sz="2400" dirty="0"/>
              <a:t>					⇒</a:t>
            </a:r>
          </a:p>
          <a:p>
            <a:pPr>
              <a:spcBef>
                <a:spcPts val="1200"/>
              </a:spcBef>
            </a:pPr>
            <a:r>
              <a:rPr lang="en-GB" sz="2400" dirty="0">
                <a:solidFill>
                  <a:srgbClr val="C00000"/>
                </a:solidFill>
              </a:rPr>
              <a:t>Does this mean</a:t>
            </a:r>
            <a:r>
              <a:rPr lang="en-GB" sz="2400" dirty="0"/>
              <a:t> that the scale anomaly vanishes trivially in the pion state, </a:t>
            </a:r>
            <a:r>
              <a:rPr lang="en-GB" sz="2400" i="1" dirty="0"/>
              <a:t>i.e</a:t>
            </a:r>
            <a:r>
              <a:rPr lang="en-GB" sz="2400" dirty="0"/>
              <a:t>. </a:t>
            </a:r>
            <a:r>
              <a:rPr lang="en-GB" sz="2400" dirty="0">
                <a:solidFill>
                  <a:srgbClr val="C00000"/>
                </a:solidFill>
              </a:rPr>
              <a:t>gluons contribute nothing to the pion mass? </a:t>
            </a:r>
          </a:p>
          <a:p>
            <a:r>
              <a:rPr lang="en-AU" sz="2400" dirty="0"/>
              <a:t>Difficult way to obtain “zero”!</a:t>
            </a:r>
          </a:p>
          <a:p>
            <a:pPr>
              <a:spcBef>
                <a:spcPts val="1800"/>
              </a:spcBef>
            </a:pPr>
            <a:r>
              <a:rPr lang="en-AU" sz="2400" dirty="0"/>
              <a:t>Easier to imagine that “zero” owes to cancellations between different operator contributions to the expectation value of </a:t>
            </a:r>
            <a:r>
              <a:rPr lang="en-GB" sz="2400" i="1" dirty="0"/>
              <a:t>Θ</a:t>
            </a:r>
            <a:r>
              <a:rPr lang="en-GB" sz="2400" i="1" baseline="-25000" dirty="0"/>
              <a:t>0</a:t>
            </a:r>
            <a:r>
              <a:rPr lang="en-AU" sz="2400" dirty="0"/>
              <a:t>.  </a:t>
            </a:r>
          </a:p>
          <a:p>
            <a:r>
              <a:rPr lang="en-AU" sz="2400" dirty="0"/>
              <a:t>Of course, such precise cancellation should not be an accident.  </a:t>
            </a:r>
          </a:p>
          <a:p>
            <a:pPr marL="800100" lvl="2" indent="0">
              <a:buNone/>
            </a:pPr>
            <a:r>
              <a:rPr lang="en-AU" sz="2400" dirty="0"/>
              <a:t>It could only arise naturally because of some symmetry and/or symmetry-breaking pattern.</a:t>
            </a:r>
            <a:endParaRPr lang="en-GB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9540" y="6624468"/>
            <a:ext cx="2336800" cy="368300"/>
          </a:xfrm>
        </p:spPr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8" name="Oval 7"/>
          <p:cNvSpPr/>
          <p:nvPr/>
        </p:nvSpPr>
        <p:spPr bwMode="auto">
          <a:xfrm>
            <a:off x="2667000" y="92076"/>
            <a:ext cx="914400" cy="593724"/>
          </a:xfrm>
          <a:prstGeom prst="ellips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981200"/>
            <a:ext cx="3683000" cy="381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800" y="2006600"/>
            <a:ext cx="2806700" cy="355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76200"/>
            <a:ext cx="47244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52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0"/>
            <a:ext cx="8229600" cy="1143000"/>
          </a:xfrm>
        </p:spPr>
        <p:txBody>
          <a:bodyPr/>
          <a:lstStyle/>
          <a:p>
            <a:r>
              <a:rPr lang="en-GB" sz="4000" b="0" i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Whence “1” and yet “0” 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60575"/>
            <a:ext cx="8839200" cy="4949825"/>
          </a:xfrm>
        </p:spPr>
        <p:txBody>
          <a:bodyPr/>
          <a:lstStyle/>
          <a:p>
            <a:r>
              <a:rPr lang="en-AU" sz="3200" i="1" dirty="0">
                <a:solidFill>
                  <a:srgbClr val="BF0703"/>
                </a:solidFill>
              </a:rPr>
              <a:t>No statement of the question </a:t>
            </a:r>
          </a:p>
          <a:p>
            <a:pPr marL="0" indent="0">
              <a:buNone/>
            </a:pPr>
            <a:r>
              <a:rPr lang="en-AU" sz="3200" i="1" dirty="0">
                <a:solidFill>
                  <a:srgbClr val="BF0703"/>
                </a:solidFill>
              </a:rPr>
              <a:t>		“Whence the proton's mass?” </a:t>
            </a:r>
          </a:p>
          <a:p>
            <a:pPr marL="0" indent="0">
              <a:buNone/>
            </a:pPr>
            <a:r>
              <a:rPr lang="en-AU" sz="3200" i="1" dirty="0">
                <a:solidFill>
                  <a:srgbClr val="BF0703"/>
                </a:solidFill>
              </a:rPr>
              <a:t>	is complete without the additional clause </a:t>
            </a:r>
          </a:p>
          <a:p>
            <a:pPr marL="0" indent="0">
              <a:buNone/>
            </a:pPr>
            <a:r>
              <a:rPr lang="en-AU" sz="3200" i="1" dirty="0">
                <a:solidFill>
                  <a:srgbClr val="BF0703"/>
                </a:solidFill>
              </a:rPr>
              <a:t>		“Whence the </a:t>
            </a:r>
            <a:r>
              <a:rPr lang="en-AU" sz="3200" b="1" dirty="0">
                <a:ln w="28575">
                  <a:solidFill>
                    <a:srgbClr val="C0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absence</a:t>
            </a:r>
            <a:r>
              <a:rPr lang="en-AU" sz="3200" i="1" dirty="0">
                <a:solidFill>
                  <a:srgbClr val="BF0703"/>
                </a:solidFill>
              </a:rPr>
              <a:t> of a pion mass?”</a:t>
            </a:r>
          </a:p>
          <a:p>
            <a:pPr>
              <a:spcBef>
                <a:spcPts val="1200"/>
              </a:spcBef>
            </a:pPr>
            <a:r>
              <a:rPr lang="en-AU" sz="2400" dirty="0">
                <a:solidFill>
                  <a:schemeClr val="tx2">
                    <a:lumMod val="50000"/>
                  </a:schemeClr>
                </a:solidFill>
              </a:rPr>
              <a:t>Natural visible-matter mass-scale must emerge simultaneously with apparent preservation of scale invariance in related systems</a:t>
            </a:r>
          </a:p>
          <a:p>
            <a:pPr lvl="1"/>
            <a:r>
              <a:rPr lang="en-AU" sz="2400" dirty="0">
                <a:solidFill>
                  <a:schemeClr val="tx2">
                    <a:lumMod val="50000"/>
                  </a:schemeClr>
                </a:solidFill>
              </a:rPr>
              <a:t>Expectation value of </a:t>
            </a:r>
            <a:r>
              <a:rPr lang="en-GB" sz="2400" i="1" dirty="0"/>
              <a:t>Θ</a:t>
            </a:r>
            <a:r>
              <a:rPr lang="en-GB" sz="2400" i="1" baseline="-25000" dirty="0"/>
              <a:t>0 </a:t>
            </a:r>
            <a:r>
              <a:rPr lang="en-AU" sz="2400" dirty="0">
                <a:solidFill>
                  <a:schemeClr val="tx2">
                    <a:lumMod val="50000"/>
                  </a:schemeClr>
                </a:solidFill>
              </a:rPr>
              <a:t>in pion is always zero, irrespective of the size of the natural mass-scale for strong interactions = </a:t>
            </a:r>
            <a:r>
              <a:rPr lang="en-AU" sz="2400" i="1" dirty="0" err="1">
                <a:solidFill>
                  <a:schemeClr val="tx2">
                    <a:lumMod val="50000"/>
                  </a:schemeClr>
                </a:solidFill>
              </a:rPr>
              <a:t>m</a:t>
            </a:r>
            <a:r>
              <a:rPr lang="en-AU" sz="2400" i="1" baseline="-25000" dirty="0" err="1">
                <a:solidFill>
                  <a:schemeClr val="tx2">
                    <a:lumMod val="50000"/>
                  </a:schemeClr>
                </a:solidFill>
              </a:rPr>
              <a:t>p</a:t>
            </a:r>
            <a:endParaRPr lang="en-GB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53000" y="6629400"/>
            <a:ext cx="4525962" cy="381000"/>
          </a:xfrm>
        </p:spPr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97678"/>
            <a:ext cx="8077200" cy="5549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0012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7" y="1"/>
            <a:ext cx="9145897" cy="68548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38125"/>
            <a:ext cx="7772400" cy="1362075"/>
          </a:xfrm>
        </p:spPr>
        <p:txBody>
          <a:bodyPr/>
          <a:lstStyle/>
          <a:p>
            <a:pPr algn="ctr"/>
            <a:r>
              <a:rPr lang="en-GB" sz="7200" i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640000" algn="bl" rotWithShape="0">
                    <a:schemeClr val="accent1"/>
                  </a:outerShdw>
                  <a:reflection blurRad="6350" stA="55000" endA="50" endPos="85000" dist="60007" dir="5400000" sy="-100000" algn="bl" rotWithShape="0"/>
                </a:effectLst>
              </a:rPr>
              <a:t>Ideas: Old &amp; New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92925" y="6603675"/>
            <a:ext cx="2877844" cy="363073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APCTP 2018/07/1-4   (63p)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624224"/>
            <a:ext cx="5942013" cy="228600"/>
          </a:xfrm>
        </p:spPr>
        <p:txBody>
          <a:bodyPr/>
          <a:lstStyle/>
          <a:p>
            <a:r>
              <a:rPr lang="en-AU">
                <a:solidFill>
                  <a:schemeClr val="bg1"/>
                </a:solidFill>
              </a:rPr>
              <a:t>Craig Roberts. QCD - Carrying Our Weight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15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Particle Data Group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742113" y="6613525"/>
            <a:ext cx="2401887" cy="244475"/>
          </a:xfrm>
        </p:spPr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413" y="838200"/>
            <a:ext cx="6603174" cy="5523809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 bwMode="auto">
          <a:xfrm>
            <a:off x="1828800" y="2438400"/>
            <a:ext cx="1295400" cy="3048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009889"/>
      </p:ext>
    </p:extLst>
  </p:cSld>
  <p:clrMapOvr>
    <a:masterClrMapping/>
  </p:clrMapOvr>
  <p:transition spd="slow">
    <p:randomBar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733925"/>
            <a:ext cx="9144000" cy="1362075"/>
          </a:xfrm>
        </p:spPr>
        <p:txBody>
          <a:bodyPr/>
          <a:lstStyle/>
          <a:p>
            <a:pPr algn="ctr"/>
            <a:r>
              <a:rPr lang="en-US" sz="74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Gluon Gap Equation</a:t>
            </a:r>
            <a:endParaRPr lang="en-US" sz="7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9" name="Picture 8" descr="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371600"/>
            <a:ext cx="9144000" cy="223385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200" i="1" dirty="0">
                <a:solidFill>
                  <a:schemeClr val="accent1">
                    <a:lumMod val="50000"/>
                  </a:schemeClr>
                </a:solidFill>
              </a:rPr>
              <a:t>Pinch Technique: Theory and Applications</a:t>
            </a:r>
          </a:p>
          <a:p>
            <a:r>
              <a:rPr lang="en-GB" sz="1200" dirty="0">
                <a:solidFill>
                  <a:schemeClr val="accent1">
                    <a:lumMod val="50000"/>
                  </a:schemeClr>
                </a:solidFill>
              </a:rPr>
              <a:t>Daniele </a:t>
            </a:r>
            <a:r>
              <a:rPr lang="en-GB" sz="1200" dirty="0" err="1">
                <a:solidFill>
                  <a:schemeClr val="accent1">
                    <a:lumMod val="50000"/>
                  </a:schemeClr>
                </a:solidFill>
              </a:rPr>
              <a:t>Binosi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</a:rPr>
              <a:t> &amp; </a:t>
            </a:r>
            <a:r>
              <a:rPr lang="en-GB" sz="1200" dirty="0" err="1">
                <a:solidFill>
                  <a:schemeClr val="accent1">
                    <a:lumMod val="50000"/>
                  </a:schemeClr>
                </a:solidFill>
              </a:rPr>
              <a:t>Joannis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200" dirty="0" err="1">
                <a:solidFill>
                  <a:schemeClr val="accent1">
                    <a:lumMod val="50000"/>
                  </a:schemeClr>
                </a:solidFill>
              </a:rPr>
              <a:t>Papavassiliou</a:t>
            </a:r>
            <a:endParaRPr lang="en-GB" sz="12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GB" sz="1200" dirty="0">
                <a:solidFill>
                  <a:schemeClr val="accent1">
                    <a:lumMod val="50000"/>
                  </a:schemeClr>
                </a:solidFill>
              </a:rPr>
              <a:t>Phys. Rept. 479 (2009) 1-152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87494" y="6611938"/>
            <a:ext cx="2356506" cy="398462"/>
          </a:xfrm>
        </p:spPr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3248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 descr="http://inspirehep.net/record/921792/files/Fig1U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429000" y="2682689"/>
            <a:ext cx="5647762" cy="3702421"/>
          </a:xfrm>
          <a:prstGeom prst="rect">
            <a:avLst/>
          </a:prstGeom>
          <a:noFill/>
        </p:spPr>
      </p:pic>
      <p:pic>
        <p:nvPicPr>
          <p:cNvPr id="18" name="Picture 17" descr="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4800" y="2216404"/>
            <a:ext cx="4113657" cy="5267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3600" dirty="0"/>
              <a:t>In </a:t>
            </a:r>
            <a:r>
              <a:rPr lang="en-US" sz="3600" dirty="0">
                <a:solidFill>
                  <a:srgbClr val="FF0000"/>
                </a:solidFill>
              </a:rPr>
              <a:t>Q</a:t>
            </a:r>
            <a:r>
              <a:rPr lang="en-US" sz="3600" dirty="0">
                <a:solidFill>
                  <a:srgbClr val="008000"/>
                </a:solidFill>
              </a:rPr>
              <a:t>C</a:t>
            </a:r>
            <a:r>
              <a:rPr lang="en-US" sz="3600" dirty="0">
                <a:solidFill>
                  <a:srgbClr val="0000FF"/>
                </a:solidFill>
              </a:rPr>
              <a:t>D</a:t>
            </a:r>
            <a:r>
              <a:rPr lang="en-US" sz="3600" dirty="0"/>
              <a:t>: Gluons</a:t>
            </a:r>
            <a:br>
              <a:rPr lang="en-US" sz="3600" dirty="0"/>
            </a:br>
            <a:r>
              <a:rPr lang="en-US" sz="3600" dirty="0"/>
              <a:t>become massive!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12837"/>
            <a:ext cx="3733800" cy="4525963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sz="2800" dirty="0"/>
              <a:t>Running gluon mass</a:t>
            </a:r>
          </a:p>
          <a:p>
            <a:endParaRPr lang="en-US" sz="2800" dirty="0"/>
          </a:p>
          <a:p>
            <a:pPr>
              <a:spcBef>
                <a:spcPts val="1200"/>
              </a:spcBef>
              <a:buNone/>
            </a:pPr>
            <a:r>
              <a:rPr lang="en-US" sz="2800" dirty="0"/>
              <a:t> 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Gluons are </a:t>
            </a:r>
            <a:r>
              <a:rPr lang="en-US" sz="2800" b="1" i="1" dirty="0">
                <a:solidFill>
                  <a:srgbClr val="FF0000"/>
                </a:solidFill>
              </a:rPr>
              <a:t>cannibals</a:t>
            </a:r>
            <a:r>
              <a:rPr lang="en-US" sz="2800" dirty="0"/>
              <a:t> – a particle species whose members become massive by eating each other!</a:t>
            </a:r>
          </a:p>
          <a:p>
            <a:pPr>
              <a:buNone/>
            </a:pPr>
            <a:r>
              <a:rPr lang="en-US" sz="2800" i="1" dirty="0"/>
              <a:t>	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81800" y="6629400"/>
            <a:ext cx="3962400" cy="304800"/>
          </a:xfrm>
        </p:spPr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i="0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16</a:t>
            </a:fld>
            <a:endParaRPr lang="en-US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5947831"/>
              </p:ext>
            </p:extLst>
          </p:nvPr>
        </p:nvGraphicFramePr>
        <p:xfrm>
          <a:off x="5472113" y="1433513"/>
          <a:ext cx="2681287" cy="1157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7738" name="Equation" r:id="rId6" imgW="1117440" imgH="482400" progId="Equation.3">
                  <p:embed/>
                </p:oleObj>
              </mc:Choice>
              <mc:Fallback>
                <p:oleObj name="Equation" r:id="rId6" imgW="111744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2113" y="1433513"/>
                        <a:ext cx="2681287" cy="1157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/>
        </p:nvSpPr>
        <p:spPr bwMode="auto">
          <a:xfrm>
            <a:off x="6096000" y="4267200"/>
            <a:ext cx="3200400" cy="9144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1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Power-law</a:t>
            </a:r>
            <a:r>
              <a:rPr kumimoji="0" lang="en-US" sz="1800" b="0" i="1" u="none" strike="noStrike" cap="none" normalizeH="0" dirty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 suppressed in ultraviolet, so invisible in perturbation theory</a:t>
            </a:r>
            <a:endParaRPr kumimoji="0" lang="en-US" sz="1800" b="0" i="1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Calibri" pitchFamily="34" charset="0"/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7620000" y="1981200"/>
            <a:ext cx="533400" cy="533400"/>
          </a:xfrm>
          <a:prstGeom prst="ellipse">
            <a:avLst/>
          </a:prstGeom>
          <a:noFill/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Calibri" pitchFamily="34" charset="0"/>
            </a:endParaRPr>
          </a:p>
        </p:txBody>
      </p:sp>
      <p:sp>
        <p:nvSpPr>
          <p:cNvPr id="24" name="Freeform 23"/>
          <p:cNvSpPr/>
          <p:nvPr/>
        </p:nvSpPr>
        <p:spPr bwMode="auto">
          <a:xfrm>
            <a:off x="8140700" y="2324100"/>
            <a:ext cx="702733" cy="3086100"/>
          </a:xfrm>
          <a:custGeom>
            <a:avLst/>
            <a:gdLst>
              <a:gd name="connsiteX0" fmla="*/ 0 w 702733"/>
              <a:gd name="connsiteY0" fmla="*/ 0 h 2857500"/>
              <a:gd name="connsiteX1" fmla="*/ 673100 w 702733"/>
              <a:gd name="connsiteY1" fmla="*/ 1536700 h 2857500"/>
              <a:gd name="connsiteX2" fmla="*/ 177800 w 702733"/>
              <a:gd name="connsiteY2" fmla="*/ 2857500 h 285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2733" h="2857500">
                <a:moveTo>
                  <a:pt x="0" y="0"/>
                </a:moveTo>
                <a:cubicBezTo>
                  <a:pt x="321733" y="530225"/>
                  <a:pt x="643467" y="1060450"/>
                  <a:pt x="673100" y="1536700"/>
                </a:cubicBezTo>
                <a:cubicBezTo>
                  <a:pt x="702733" y="2012950"/>
                  <a:pt x="440266" y="2435225"/>
                  <a:pt x="177800" y="2857500"/>
                </a:cubicBezTo>
              </a:path>
            </a:pathLst>
          </a:custGeom>
          <a:noFill/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572000" y="2667000"/>
            <a:ext cx="4346576" cy="5334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i="1" dirty="0">
                <a:solidFill>
                  <a:srgbClr val="003300"/>
                </a:solidFill>
                <a:latin typeface="Calibri" pitchFamily="34" charset="0"/>
              </a:rPr>
              <a:t>Expression of trace anomaly: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i="1" dirty="0">
                <a:solidFill>
                  <a:srgbClr val="003300"/>
                </a:solidFill>
                <a:latin typeface="Calibri" pitchFamily="34" charset="0"/>
              </a:rPr>
              <a:t>Massless glue becomes massive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1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/>
                <a:latin typeface="Calibri" pitchFamily="34" charset="0"/>
              </a:rPr>
              <a:t>gluon mass-squared function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" y="5638800"/>
            <a:ext cx="37337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Interaction model for the gap equation, </a:t>
            </a:r>
            <a:r>
              <a:rPr lang="en-US" sz="1400" dirty="0"/>
              <a:t>S.-</a:t>
            </a:r>
            <a:r>
              <a:rPr lang="en-US" sz="1400" dirty="0" err="1"/>
              <a:t>x.Qin</a:t>
            </a:r>
            <a:r>
              <a:rPr lang="en-US" sz="1400" dirty="0"/>
              <a:t> </a:t>
            </a:r>
            <a:r>
              <a:rPr lang="en-US" sz="1400" i="1" dirty="0"/>
              <a:t>et al</a:t>
            </a:r>
            <a:r>
              <a:rPr lang="en-US" sz="1400" dirty="0"/>
              <a:t>., </a:t>
            </a:r>
            <a:r>
              <a:rPr lang="en-US" sz="1400" dirty="0">
                <a:hlinkClick r:id="rId8"/>
              </a:rPr>
              <a:t>arXiv:1108.0603 [</a:t>
            </a:r>
            <a:r>
              <a:rPr lang="en-US" sz="1400" dirty="0" err="1">
                <a:hlinkClick r:id="rId8"/>
              </a:rPr>
              <a:t>nucl-th</a:t>
            </a:r>
            <a:r>
              <a:rPr lang="en-US" sz="1400" dirty="0">
                <a:hlinkClick r:id="rId8"/>
              </a:rPr>
              <a:t>]</a:t>
            </a:r>
            <a:r>
              <a:rPr lang="en-US" sz="1400" dirty="0"/>
              <a:t>, </a:t>
            </a:r>
            <a:r>
              <a:rPr lang="en-US" sz="1400" dirty="0">
                <a:hlinkClick r:id="rId9"/>
              </a:rPr>
              <a:t>Phys. Rev. C </a:t>
            </a:r>
            <a:r>
              <a:rPr lang="en-US" sz="1400" b="1" dirty="0">
                <a:hlinkClick r:id="rId9"/>
              </a:rPr>
              <a:t>84</a:t>
            </a:r>
            <a:r>
              <a:rPr lang="en-US" sz="1400" dirty="0">
                <a:hlinkClick r:id="rId9"/>
              </a:rPr>
              <a:t> (2011) 042202(R) [5 pages] </a:t>
            </a:r>
            <a:r>
              <a:rPr lang="en-US" sz="1400" i="1" dirty="0"/>
              <a:t> 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0" y="0"/>
            <a:ext cx="4495800" cy="9144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i="1" dirty="0">
                <a:solidFill>
                  <a:schemeClr val="tx2">
                    <a:lumMod val="75000"/>
                  </a:schemeClr>
                </a:solidFill>
              </a:rPr>
              <a:t>Bridging a gap between continuum-QCD and ab initio predictions of hadron observables, </a:t>
            </a:r>
            <a:r>
              <a:rPr lang="en-US" sz="1400" dirty="0">
                <a:solidFill>
                  <a:schemeClr val="tx2">
                    <a:lumMod val="75000"/>
                  </a:schemeClr>
                </a:solidFill>
              </a:rPr>
              <a:t>D. </a:t>
            </a:r>
            <a:r>
              <a:rPr lang="en-US" sz="1400" dirty="0" err="1">
                <a:solidFill>
                  <a:schemeClr val="tx2">
                    <a:lumMod val="75000"/>
                  </a:schemeClr>
                </a:solidFill>
              </a:rPr>
              <a:t>Binosi</a:t>
            </a:r>
            <a:r>
              <a:rPr lang="en-US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400" i="1" dirty="0">
                <a:solidFill>
                  <a:schemeClr val="tx2">
                    <a:lumMod val="75000"/>
                  </a:schemeClr>
                </a:solidFill>
              </a:rPr>
              <a:t>et al</a:t>
            </a:r>
            <a:r>
              <a:rPr lang="en-US" sz="1400" dirty="0">
                <a:solidFill>
                  <a:schemeClr val="tx2">
                    <a:lumMod val="75000"/>
                  </a:schemeClr>
                </a:solidFill>
              </a:rPr>
              <a:t>., </a:t>
            </a:r>
            <a:r>
              <a:rPr lang="en-US" sz="1400" dirty="0">
                <a:solidFill>
                  <a:schemeClr val="tx2">
                    <a:lumMod val="75000"/>
                  </a:schemeClr>
                </a:solidFill>
                <a:hlinkClick r:id="rId10"/>
              </a:rPr>
              <a:t>arXiv:1412.4782 [</a:t>
            </a:r>
            <a:r>
              <a:rPr lang="en-US" sz="1400" dirty="0" err="1">
                <a:solidFill>
                  <a:schemeClr val="tx2">
                    <a:lumMod val="75000"/>
                  </a:schemeClr>
                </a:solidFill>
                <a:hlinkClick r:id="rId10"/>
              </a:rPr>
              <a:t>nucl-th</a:t>
            </a:r>
            <a:r>
              <a:rPr lang="en-US" sz="1400" dirty="0">
                <a:solidFill>
                  <a:schemeClr val="tx2">
                    <a:lumMod val="75000"/>
                  </a:schemeClr>
                </a:solidFill>
                <a:hlinkClick r:id="rId10"/>
              </a:rPr>
              <a:t>]</a:t>
            </a:r>
            <a:r>
              <a:rPr lang="en-US" sz="1400" dirty="0">
                <a:solidFill>
                  <a:schemeClr val="tx2">
                    <a:lumMod val="75000"/>
                  </a:schemeClr>
                </a:solidFill>
              </a:rPr>
              <a:t>, Phys. </a:t>
            </a:r>
            <a:r>
              <a:rPr lang="en-US" sz="1400" dirty="0" err="1">
                <a:solidFill>
                  <a:schemeClr val="tx2">
                    <a:lumMod val="75000"/>
                  </a:schemeClr>
                </a:solidFill>
              </a:rPr>
              <a:t>Lett</a:t>
            </a:r>
            <a:r>
              <a:rPr lang="en-US" sz="1400" dirty="0">
                <a:solidFill>
                  <a:schemeClr val="tx2">
                    <a:lumMod val="75000"/>
                  </a:schemeClr>
                </a:solidFill>
              </a:rPr>
              <a:t>. B742 (2015) 183-188</a:t>
            </a:r>
            <a:endParaRPr lang="en-US" sz="1400" dirty="0"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8611" name="Picture 3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50740" y="1562100"/>
            <a:ext cx="2649660" cy="7239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 bwMode="auto">
          <a:xfrm>
            <a:off x="8686800" y="5103534"/>
            <a:ext cx="685800" cy="36531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</a:rPr>
              <a:t>5%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63962" y="5715000"/>
            <a:ext cx="27130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>
                <a:solidFill>
                  <a:srgbClr val="008000"/>
                </a:solidFill>
              </a:rPr>
              <a:t>Class A: Combining DSE, </a:t>
            </a:r>
            <a:r>
              <a:rPr lang="en-GB" i="1" dirty="0" err="1">
                <a:solidFill>
                  <a:srgbClr val="008000"/>
                </a:solidFill>
              </a:rPr>
              <a:t>lQCD</a:t>
            </a:r>
            <a:r>
              <a:rPr lang="en-GB" i="1" dirty="0">
                <a:solidFill>
                  <a:srgbClr val="008000"/>
                </a:solidFill>
              </a:rPr>
              <a:t> and </a:t>
            </a:r>
            <a:r>
              <a:rPr lang="en-GB" i="1" dirty="0" err="1">
                <a:solidFill>
                  <a:srgbClr val="008000"/>
                </a:solidFill>
              </a:rPr>
              <a:t>pQCD</a:t>
            </a:r>
            <a:r>
              <a:rPr lang="en-GB" i="1" dirty="0">
                <a:solidFill>
                  <a:srgbClr val="008000"/>
                </a:solidFill>
              </a:rPr>
              <a:t> analyses of QCD’s gauge sector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9E6A8E-1DF4-43F1-9C45-B01F5650135F}"/>
              </a:ext>
            </a:extLst>
          </p:cNvPr>
          <p:cNvSpPr txBox="1"/>
          <p:nvPr/>
        </p:nvSpPr>
        <p:spPr>
          <a:xfrm>
            <a:off x="8066461" y="1368290"/>
            <a:ext cx="1077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>
                <a:solidFill>
                  <a:srgbClr val="0000FF"/>
                </a:solidFill>
              </a:rPr>
              <a:t>μ</a:t>
            </a:r>
            <a:r>
              <a:rPr lang="en-GB" baseline="-25000" dirty="0" err="1">
                <a:solidFill>
                  <a:srgbClr val="0000FF"/>
                </a:solidFill>
              </a:rPr>
              <a:t>g</a:t>
            </a:r>
            <a:r>
              <a:rPr lang="en-GB" dirty="0">
                <a:solidFill>
                  <a:srgbClr val="0000FF"/>
                </a:solidFill>
              </a:rPr>
              <a:t> ≈ ½ </a:t>
            </a:r>
            <a:r>
              <a:rPr lang="en-GB" i="1" dirty="0" err="1">
                <a:solidFill>
                  <a:srgbClr val="0000FF"/>
                </a:solidFill>
              </a:rPr>
              <a:t>m</a:t>
            </a:r>
            <a:r>
              <a:rPr lang="en-GB" baseline="-25000" dirty="0" err="1">
                <a:solidFill>
                  <a:srgbClr val="0000FF"/>
                </a:solidFill>
              </a:rPr>
              <a:t>p</a:t>
            </a:r>
            <a:endParaRPr lang="en-GB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027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 animBg="1"/>
      <p:bldP spid="24" grpId="0" animBg="1"/>
      <p:bldP spid="7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just"/>
            <a:r>
              <a:rPr lang="en-US" sz="40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800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Massive</a:t>
            </a:r>
            <a:r>
              <a:rPr lang="en-US" sz="4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800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 Gauge Bosons!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562600"/>
          </a:xfrm>
        </p:spPr>
        <p:txBody>
          <a:bodyPr/>
          <a:lstStyle/>
          <a:p>
            <a:r>
              <a:rPr lang="en-US" sz="2400" dirty="0"/>
              <a:t>Gauge boson cannibalism </a:t>
            </a:r>
          </a:p>
          <a:p>
            <a:pPr>
              <a:buNone/>
            </a:pPr>
            <a:r>
              <a:rPr lang="en-US" sz="2400" dirty="0"/>
              <a:t>	… a new physics frontier … within the Standard Model</a:t>
            </a:r>
          </a:p>
          <a:p>
            <a:r>
              <a:rPr lang="en-US" sz="2400" dirty="0"/>
              <a:t>Asymptotic freedom means 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/>
              <a:t>	… ultraviolet </a:t>
            </a:r>
            <a:r>
              <a:rPr lang="en-US" sz="2400" dirty="0" err="1"/>
              <a:t>behaviour</a:t>
            </a:r>
            <a:r>
              <a:rPr lang="en-US" sz="2400" dirty="0"/>
              <a:t> of QCD is controllable</a:t>
            </a:r>
          </a:p>
          <a:p>
            <a:r>
              <a:rPr lang="en-US" sz="2400" dirty="0"/>
              <a:t>Dynamically generated masses for gluons and quarks means that </a:t>
            </a:r>
            <a:r>
              <a:rPr lang="en-US" sz="2400" dirty="0">
                <a:solidFill>
                  <a:srgbClr val="C00000"/>
                </a:solidFill>
              </a:rPr>
              <a:t>QCD dynamically generates</a:t>
            </a:r>
            <a:r>
              <a:rPr lang="en-US" sz="2400" dirty="0"/>
              <a:t> its own </a:t>
            </a:r>
            <a:r>
              <a:rPr lang="en-US" sz="2400" dirty="0">
                <a:solidFill>
                  <a:srgbClr val="C00000"/>
                </a:solidFill>
              </a:rPr>
              <a:t>infrared cutoffs</a:t>
            </a:r>
            <a:endParaRPr lang="en-US" dirty="0">
              <a:solidFill>
                <a:srgbClr val="C00000"/>
              </a:solidFill>
            </a:endParaRPr>
          </a:p>
          <a:p>
            <a:pPr lvl="1"/>
            <a:r>
              <a:rPr lang="en-US" sz="2200" dirty="0"/>
              <a:t>Gluons and quarks with </a:t>
            </a:r>
          </a:p>
          <a:p>
            <a:pPr lvl="1">
              <a:buNone/>
            </a:pPr>
            <a:r>
              <a:rPr lang="en-US" sz="2200" dirty="0"/>
              <a:t>		wavelength </a:t>
            </a:r>
            <a:r>
              <a:rPr lang="en-US" sz="2200" i="1" dirty="0"/>
              <a:t>λ  &gt; 1</a:t>
            </a:r>
            <a:r>
              <a:rPr lang="en-US" sz="2200" dirty="0"/>
              <a:t>/mass ≈ 0.5 fm </a:t>
            </a:r>
          </a:p>
          <a:p>
            <a:pPr lvl="1">
              <a:buNone/>
            </a:pPr>
            <a:r>
              <a:rPr lang="en-US" sz="2200" dirty="0"/>
              <a:t>	decouple from the dynamics  … </a:t>
            </a:r>
            <a:r>
              <a:rPr lang="en-US" sz="2200" b="1" i="1" dirty="0">
                <a:solidFill>
                  <a:srgbClr val="C00000"/>
                </a:solidFill>
              </a:rPr>
              <a:t>Confinement?!</a:t>
            </a:r>
          </a:p>
          <a:p>
            <a:r>
              <a:rPr lang="en-US" sz="2400" dirty="0"/>
              <a:t> How does that affect observables?</a:t>
            </a:r>
            <a:endParaRPr lang="en-US" dirty="0"/>
          </a:p>
          <a:p>
            <a:pPr lvl="1"/>
            <a:r>
              <a:rPr lang="en-US" sz="2200" dirty="0"/>
              <a:t>It will have an impact in </a:t>
            </a:r>
          </a:p>
          <a:p>
            <a:pPr lvl="1">
              <a:spcBef>
                <a:spcPts val="0"/>
              </a:spcBef>
              <a:buNone/>
            </a:pPr>
            <a:r>
              <a:rPr lang="en-US" sz="2200" dirty="0"/>
              <a:t>	any continuum study</a:t>
            </a:r>
          </a:p>
          <a:p>
            <a:pPr lvl="1"/>
            <a:r>
              <a:rPr lang="en-US" sz="2200" dirty="0"/>
              <a:t>Possibly (probably?) plays a role in gluon saturation ... </a:t>
            </a:r>
          </a:p>
          <a:p>
            <a:pPr lvl="1">
              <a:spcBef>
                <a:spcPts val="0"/>
              </a:spcBef>
              <a:buNone/>
            </a:pPr>
            <a:r>
              <a:rPr lang="en-US" sz="2200" dirty="0"/>
              <a:t>	In fact, could be a harbinger of gluon saturation?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7" name="Picture 6" descr="Insigh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48450" y="152400"/>
            <a:ext cx="2495550" cy="1058718"/>
          </a:xfrm>
          <a:prstGeom prst="rect">
            <a:avLst/>
          </a:prstGeom>
        </p:spPr>
      </p:pic>
      <p:pic>
        <p:nvPicPr>
          <p:cNvPr id="8" name="Picture 7" descr="t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0" y="4792980"/>
            <a:ext cx="2834640" cy="7696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844379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810125"/>
            <a:ext cx="9144000" cy="1362075"/>
          </a:xfrm>
        </p:spPr>
        <p:txBody>
          <a:bodyPr/>
          <a:lstStyle/>
          <a:p>
            <a:pPr algn="ctr"/>
            <a:r>
              <a:rPr lang="en-US" sz="6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QCD’s Running Coupling</a:t>
            </a:r>
            <a:endParaRPr lang="en-US" sz="6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8" name="Picture 7" descr="QCDalph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60440" y="298598"/>
            <a:ext cx="4268960" cy="45115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838200" y="2286000"/>
            <a:ext cx="1971181" cy="9233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b="1" dirty="0">
                <a:solidFill>
                  <a:srgbClr val="C00000"/>
                </a:solidFill>
              </a:rPr>
              <a:t>⇐</a:t>
            </a:r>
          </a:p>
          <a:p>
            <a:r>
              <a:rPr lang="en-GB" b="1" dirty="0">
                <a:solidFill>
                  <a:srgbClr val="C00000"/>
                </a:solidFill>
              </a:rPr>
              <a:t>What’s happening </a:t>
            </a:r>
          </a:p>
          <a:p>
            <a:r>
              <a:rPr lang="en-GB" b="1" dirty="0">
                <a:solidFill>
                  <a:srgbClr val="C00000"/>
                </a:solidFill>
              </a:rPr>
              <a:t>out here?!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6772840" y="6633369"/>
            <a:ext cx="2371160" cy="377031"/>
          </a:xfrm>
        </p:spPr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170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1532228"/>
            <a:ext cx="5542054" cy="419643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2" y="1570037"/>
            <a:ext cx="3924000" cy="4525963"/>
          </a:xfrm>
        </p:spPr>
        <p:txBody>
          <a:bodyPr/>
          <a:lstStyle/>
          <a:p>
            <a:r>
              <a:rPr lang="en-GB" dirty="0"/>
              <a:t>Modern continuum &amp; lattice methods for analysing gauge sector enable </a:t>
            </a:r>
          </a:p>
          <a:p>
            <a:pPr marL="0" indent="0">
              <a:buNone/>
            </a:pPr>
            <a:r>
              <a:rPr lang="en-GB" dirty="0"/>
              <a:t>       “Gell-Mann – Low” </a:t>
            </a:r>
          </a:p>
          <a:p>
            <a:pPr marL="400050" lvl="1" indent="0">
              <a:buNone/>
            </a:pPr>
            <a:r>
              <a:rPr lang="en-GB" sz="2200" dirty="0"/>
              <a:t>running charge to be defined in QCD</a:t>
            </a:r>
          </a:p>
          <a:p>
            <a:r>
              <a:rPr lang="en-GB" dirty="0"/>
              <a:t>Combined continuum and lattice analysis of QCD’s gauge sector yields a parameter-free prediction</a:t>
            </a:r>
          </a:p>
          <a:p>
            <a:r>
              <a:rPr lang="en-GB" dirty="0"/>
              <a:t>N.B. Qualitative change in </a:t>
            </a:r>
            <a:r>
              <a:rPr lang="en-GB" i="1" dirty="0"/>
              <a:t>α̂</a:t>
            </a:r>
            <a:r>
              <a:rPr lang="en-GB" i="1" baseline="-25000" dirty="0"/>
              <a:t>PI</a:t>
            </a:r>
            <a:r>
              <a:rPr lang="en-GB" dirty="0"/>
              <a:t>(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GB" dirty="0"/>
              <a:t>) at 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 </a:t>
            </a:r>
            <a:r>
              <a:rPr lang="en-GB" dirty="0"/>
              <a:t>≈ ½ </a:t>
            </a:r>
            <a:r>
              <a:rPr lang="en-GB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GB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endParaRPr lang="en-GB" dirty="0"/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GB" sz="2800" dirty="0"/>
              <a:t>Process-</a:t>
            </a:r>
            <a:r>
              <a:rPr lang="en-GB" sz="2800" u="sng" dirty="0"/>
              <a:t>independent </a:t>
            </a:r>
            <a:br>
              <a:rPr lang="en-GB" sz="2800" u="sng" dirty="0"/>
            </a:br>
            <a:r>
              <a:rPr lang="en-GB" sz="2800" dirty="0"/>
              <a:t>effective-charge in QCD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466" y="6362700"/>
            <a:ext cx="5942013" cy="228600"/>
          </a:xfrm>
        </p:spPr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19</a:t>
            </a:fld>
            <a:endParaRPr lang="en-US"/>
          </a:p>
        </p:txBody>
      </p:sp>
      <p:cxnSp>
        <p:nvCxnSpPr>
          <p:cNvPr id="8" name="Straight Arrow Connector 7"/>
          <p:cNvCxnSpPr>
            <a:cxnSpLocks/>
          </p:cNvCxnSpPr>
          <p:nvPr/>
        </p:nvCxnSpPr>
        <p:spPr>
          <a:xfrm flipV="1">
            <a:off x="3200400" y="1981200"/>
            <a:ext cx="1914680" cy="2895600"/>
          </a:xfrm>
          <a:prstGeom prst="straightConnector1">
            <a:avLst/>
          </a:prstGeom>
          <a:ln w="28575">
            <a:solidFill>
              <a:srgbClr val="0000FF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0"/>
            <a:ext cx="471340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Process independent strong running coupling</a:t>
            </a:r>
          </a:p>
          <a:p>
            <a:r>
              <a:rPr lang="en-GB" sz="14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Binosi</a:t>
            </a:r>
            <a:r>
              <a:rPr lang="en-GB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GB" sz="14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Mezrag</a:t>
            </a:r>
            <a:r>
              <a:rPr lang="en-GB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GB" sz="14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Papavassiliou</a:t>
            </a:r>
            <a:r>
              <a:rPr lang="en-GB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Roberts, Rodriguez-Quintero</a:t>
            </a:r>
          </a:p>
          <a:p>
            <a:r>
              <a:rPr lang="en-GB" sz="1400" dirty="0">
                <a:hlinkClick r:id="rId3"/>
              </a:rPr>
              <a:t>arXiv:1612.04835 [</a:t>
            </a:r>
            <a:r>
              <a:rPr lang="en-GB" sz="1400" dirty="0" err="1">
                <a:hlinkClick r:id="rId3"/>
              </a:rPr>
              <a:t>nucl-th</a:t>
            </a:r>
            <a:r>
              <a:rPr lang="en-GB" sz="1400" dirty="0">
                <a:hlinkClick r:id="rId3"/>
              </a:rPr>
              <a:t>]</a:t>
            </a:r>
            <a:r>
              <a:rPr lang="en-GB" sz="1400" dirty="0"/>
              <a:t>, </a:t>
            </a:r>
            <a:r>
              <a:rPr lang="en-GB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Phys. Rev. D 96 (2017) 054026/1-7</a:t>
            </a:r>
            <a:endParaRPr lang="en-GB" sz="14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 bwMode="auto">
          <a:xfrm flipH="1">
            <a:off x="6513898" y="1600200"/>
            <a:ext cx="10687" cy="3537720"/>
          </a:xfrm>
          <a:prstGeom prst="line">
            <a:avLst/>
          </a:prstGeom>
          <a:noFill/>
          <a:ln w="19050" cap="flat" cmpd="sng" algn="ctr">
            <a:solidFill>
              <a:schemeClr val="tx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Freeform 9"/>
          <p:cNvSpPr/>
          <p:nvPr/>
        </p:nvSpPr>
        <p:spPr bwMode="auto">
          <a:xfrm rot="20590717">
            <a:off x="2360140" y="4875910"/>
            <a:ext cx="4323678" cy="790051"/>
          </a:xfrm>
          <a:custGeom>
            <a:avLst/>
            <a:gdLst>
              <a:gd name="connsiteX0" fmla="*/ 0 w 4376691"/>
              <a:gd name="connsiteY0" fmla="*/ 266330 h 838808"/>
              <a:gd name="connsiteX1" fmla="*/ 2831976 w 4376691"/>
              <a:gd name="connsiteY1" fmla="*/ 834501 h 838808"/>
              <a:gd name="connsiteX2" fmla="*/ 4376691 w 4376691"/>
              <a:gd name="connsiteY2" fmla="*/ 0 h 838808"/>
              <a:gd name="connsiteX3" fmla="*/ 4376691 w 4376691"/>
              <a:gd name="connsiteY3" fmla="*/ 0 h 838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6691" h="838808">
                <a:moveTo>
                  <a:pt x="0" y="266330"/>
                </a:moveTo>
                <a:cubicBezTo>
                  <a:pt x="1051264" y="572609"/>
                  <a:pt x="2102528" y="878889"/>
                  <a:pt x="2831976" y="834501"/>
                </a:cubicBezTo>
                <a:cubicBezTo>
                  <a:pt x="3561424" y="790113"/>
                  <a:pt x="4376691" y="0"/>
                  <a:pt x="4376691" y="0"/>
                </a:cubicBezTo>
                <a:lnTo>
                  <a:pt x="4376691" y="0"/>
                </a:lnTo>
              </a:path>
            </a:pathLst>
          </a:custGeom>
          <a:noFill/>
          <a:ln w="28575" cap="flat" cmpd="sng" algn="ctr">
            <a:solidFill>
              <a:srgbClr val="008000"/>
            </a:solidFill>
            <a:prstDash val="dashDot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81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2000"/>
            <a:ext cx="5105400" cy="5638800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US" sz="1600" i="1" dirty="0">
                <a:solidFill>
                  <a:srgbClr val="7030A0"/>
                </a:solidFill>
              </a:rPr>
              <a:t>Jing CHEN (Peking U.)</a:t>
            </a:r>
          </a:p>
          <a:p>
            <a:pPr>
              <a:buFont typeface="+mj-lt"/>
              <a:buAutoNum type="arabicPeriod"/>
            </a:pPr>
            <a:r>
              <a:rPr lang="en-US" sz="1600" i="1" dirty="0" err="1">
                <a:solidFill>
                  <a:srgbClr val="7030A0"/>
                </a:solidFill>
              </a:rPr>
              <a:t>Ya</a:t>
            </a:r>
            <a:r>
              <a:rPr lang="en-US" sz="1600" i="1" dirty="0">
                <a:solidFill>
                  <a:srgbClr val="7030A0"/>
                </a:solidFill>
              </a:rPr>
              <a:t> LU (Nanjing U.)</a:t>
            </a:r>
          </a:p>
          <a:p>
            <a:pPr>
              <a:buFont typeface="+mj-lt"/>
              <a:buAutoNum type="arabicPeriod"/>
            </a:pPr>
            <a:r>
              <a:rPr lang="en-US" sz="1600" i="1" dirty="0">
                <a:solidFill>
                  <a:srgbClr val="7030A0"/>
                </a:solidFill>
              </a:rPr>
              <a:t>Yin-Zhen (Nanjing U.)</a:t>
            </a:r>
          </a:p>
          <a:p>
            <a:pPr>
              <a:buFont typeface="+mj-lt"/>
              <a:buAutoNum type="arabicPeriod"/>
            </a:pPr>
            <a:r>
              <a:rPr lang="en-US" sz="1600" i="1" dirty="0">
                <a:solidFill>
                  <a:srgbClr val="0000FF"/>
                </a:solidFill>
              </a:rPr>
              <a:t>Chen </a:t>
            </a:r>
            <a:r>
              <a:rPr lang="en-US" sz="1600" i="1" dirty="0" err="1">
                <a:solidFill>
                  <a:srgbClr val="0000FF"/>
                </a:solidFill>
              </a:rPr>
              <a:t>CHEN</a:t>
            </a:r>
            <a:r>
              <a:rPr lang="en-US" sz="1600" i="1" dirty="0">
                <a:solidFill>
                  <a:srgbClr val="0000FF"/>
                </a:solidFill>
              </a:rPr>
              <a:t> (UNESP - São Paulo, USTC &amp; IIT);</a:t>
            </a:r>
          </a:p>
          <a:p>
            <a:pPr>
              <a:buFont typeface="+mj-lt"/>
              <a:buAutoNum type="arabicPeriod"/>
            </a:pPr>
            <a:r>
              <a:rPr lang="en-US" sz="1600" i="1" dirty="0">
                <a:solidFill>
                  <a:srgbClr val="0000FF"/>
                </a:solidFill>
              </a:rPr>
              <a:t>Zhu-Fang CUI (Nanjing U.) ;</a:t>
            </a:r>
          </a:p>
          <a:p>
            <a:pPr>
              <a:buFont typeface="+mj-lt"/>
              <a:buAutoNum type="arabicPeriod"/>
            </a:pPr>
            <a:r>
              <a:rPr lang="en-US" sz="1600" i="1" dirty="0">
                <a:solidFill>
                  <a:srgbClr val="0000FF"/>
                </a:solidFill>
              </a:rPr>
              <a:t>J. Javier COBOS-MARTINEZ (U </a:t>
            </a:r>
            <a:r>
              <a:rPr lang="en-US" sz="1600" i="1" dirty="0" err="1">
                <a:solidFill>
                  <a:srgbClr val="0000FF"/>
                </a:solidFill>
              </a:rPr>
              <a:t>Michoácan</a:t>
            </a:r>
            <a:r>
              <a:rPr lang="en-US" sz="1600" i="1" dirty="0">
                <a:solidFill>
                  <a:srgbClr val="0000FF"/>
                </a:solidFill>
              </a:rPr>
              <a:t>);</a:t>
            </a:r>
          </a:p>
          <a:p>
            <a:pPr>
              <a:buFont typeface="+mj-lt"/>
              <a:buAutoNum type="arabicPeriod"/>
            </a:pPr>
            <a:r>
              <a:rPr lang="en-US" sz="1600" i="1" dirty="0" err="1">
                <a:solidFill>
                  <a:srgbClr val="0000FF"/>
                </a:solidFill>
              </a:rPr>
              <a:t>Minghui</a:t>
            </a:r>
            <a:r>
              <a:rPr lang="en-US" sz="1600" i="1" dirty="0">
                <a:solidFill>
                  <a:srgbClr val="0000FF"/>
                </a:solidFill>
              </a:rPr>
              <a:t> DING (ANL, Nankai U.) ;</a:t>
            </a:r>
          </a:p>
          <a:p>
            <a:pPr>
              <a:buFont typeface="+mj-lt"/>
              <a:buAutoNum type="arabicPeriod"/>
            </a:pPr>
            <a:r>
              <a:rPr lang="en-US" sz="1600" i="1" dirty="0">
                <a:solidFill>
                  <a:srgbClr val="0000FF"/>
                </a:solidFill>
              </a:rPr>
              <a:t>Fei GAO (Valencia, Peking U.) ;</a:t>
            </a:r>
          </a:p>
          <a:p>
            <a:pPr>
              <a:buFont typeface="+mj-lt"/>
              <a:buAutoNum type="arabicPeriod"/>
            </a:pPr>
            <a:r>
              <a:rPr lang="en-US" sz="1600" i="1" dirty="0">
                <a:solidFill>
                  <a:srgbClr val="0000FF"/>
                </a:solidFill>
              </a:rPr>
              <a:t>L. Xiomara GUTIÉRREZ-GUERRERO (MCTP)</a:t>
            </a:r>
          </a:p>
          <a:p>
            <a:pPr>
              <a:buFont typeface="+mj-lt"/>
              <a:buAutoNum type="arabicPeriod"/>
            </a:pPr>
            <a:r>
              <a:rPr lang="en-US" sz="1600" i="1" dirty="0">
                <a:solidFill>
                  <a:srgbClr val="0000FF"/>
                </a:solidFill>
              </a:rPr>
              <a:t>Bo-Lin LI (Nanjing U.)</a:t>
            </a:r>
          </a:p>
          <a:p>
            <a:pPr>
              <a:buFont typeface="+mj-lt"/>
              <a:buAutoNum type="arabicPeriod"/>
            </a:pPr>
            <a:r>
              <a:rPr lang="en-US" sz="1600" i="1" dirty="0">
                <a:solidFill>
                  <a:srgbClr val="0000FF"/>
                </a:solidFill>
              </a:rPr>
              <a:t>Cédric MEZRAG (INFN-Roma) ;</a:t>
            </a:r>
          </a:p>
          <a:p>
            <a:pPr>
              <a:buFont typeface="+mj-lt"/>
              <a:buAutoNum type="arabicPeriod"/>
            </a:pPr>
            <a:r>
              <a:rPr lang="en-US" sz="1600" i="1" dirty="0">
                <a:solidFill>
                  <a:srgbClr val="0000FF"/>
                </a:solidFill>
              </a:rPr>
              <a:t>Khépani RAYA (U. Huelva, U </a:t>
            </a:r>
            <a:r>
              <a:rPr lang="en-US" sz="1600" i="1" dirty="0" err="1">
                <a:solidFill>
                  <a:srgbClr val="0000FF"/>
                </a:solidFill>
              </a:rPr>
              <a:t>Michoácan</a:t>
            </a:r>
            <a:r>
              <a:rPr lang="en-US" sz="1600" i="1" dirty="0">
                <a:solidFill>
                  <a:srgbClr val="0000FF"/>
                </a:solidFill>
              </a:rPr>
              <a:t>);</a:t>
            </a:r>
          </a:p>
          <a:p>
            <a:pPr>
              <a:buFont typeface="+mj-lt"/>
              <a:buAutoNum type="arabicPeriod"/>
            </a:pPr>
            <a:r>
              <a:rPr lang="en-US" sz="1600" i="1" dirty="0">
                <a:solidFill>
                  <a:srgbClr val="0000FF"/>
                </a:solidFill>
              </a:rPr>
              <a:t>Eduardo ROJAS (Antioquia U.)</a:t>
            </a:r>
          </a:p>
          <a:p>
            <a:pPr>
              <a:buFont typeface="+mj-lt"/>
              <a:buAutoNum type="arabicPeriod"/>
            </a:pPr>
            <a:r>
              <a:rPr lang="en-US" sz="1600" i="1" dirty="0">
                <a:solidFill>
                  <a:srgbClr val="0000FF"/>
                </a:solidFill>
              </a:rPr>
              <a:t>Jorge SEGOVIA (IFAE&amp;BIST, Barcelona);</a:t>
            </a:r>
          </a:p>
          <a:p>
            <a:pPr>
              <a:buFont typeface="+mj-lt"/>
              <a:buAutoNum type="arabicPeriod"/>
            </a:pPr>
            <a:r>
              <a:rPr lang="en-US" sz="1600" i="1" dirty="0">
                <a:solidFill>
                  <a:srgbClr val="0000FF"/>
                </a:solidFill>
              </a:rPr>
              <a:t>Chao SHI (ANL, Nanjing U.)</a:t>
            </a:r>
          </a:p>
          <a:p>
            <a:pPr>
              <a:buFont typeface="+mj-lt"/>
              <a:buAutoNum type="arabicPeriod"/>
            </a:pPr>
            <a:r>
              <a:rPr lang="en-US" sz="1600" i="1" dirty="0">
                <a:solidFill>
                  <a:srgbClr val="0000FF"/>
                </a:solidFill>
              </a:rPr>
              <a:t>Shu-Sheng XU (Nanjing U.)</a:t>
            </a:r>
          </a:p>
          <a:p>
            <a:pPr>
              <a:buFont typeface="+mj-lt"/>
              <a:buAutoNum type="arabicPeriod" startAt="16"/>
              <a:defRPr/>
            </a:pPr>
            <a:r>
              <a:rPr lang="en-US" sz="1600" dirty="0">
                <a:solidFill>
                  <a:schemeClr val="accent6">
                    <a:lumMod val="75000"/>
                  </a:schemeClr>
                </a:solidFill>
              </a:rPr>
              <a:t>Adnan Bashir (U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</a:rPr>
              <a:t>Michoácan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</a:rPr>
              <a:t>);</a:t>
            </a:r>
          </a:p>
          <a:p>
            <a:pPr marL="342891" indent="-342891">
              <a:buFont typeface="+mj-lt"/>
              <a:buAutoNum type="arabicPeriod" startAt="16"/>
              <a:defRPr/>
            </a:pPr>
            <a:r>
              <a:rPr lang="en-US" sz="1600" dirty="0">
                <a:solidFill>
                  <a:schemeClr val="accent6">
                    <a:lumMod val="75000"/>
                  </a:schemeClr>
                </a:solidFill>
              </a:rPr>
              <a:t>Daniele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</a:rPr>
              <a:t>Binosi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</a:rPr>
              <a:t> (ECT*)</a:t>
            </a:r>
          </a:p>
          <a:p>
            <a:pPr>
              <a:buFont typeface="+mj-lt"/>
              <a:buAutoNum type="arabicPeriod"/>
            </a:pPr>
            <a:endParaRPr lang="en-US" sz="1700" i="1" dirty="0">
              <a:solidFill>
                <a:srgbClr val="0000FF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800600" y="457200"/>
            <a:ext cx="434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defRPr/>
            </a:pPr>
            <a:endParaRPr lang="en-US" sz="1600" kern="0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+mj-lt"/>
              <a:buAutoNum type="arabicPeriod" startAt="18"/>
              <a:defRPr/>
            </a:pPr>
            <a:r>
              <a:rPr lang="en-US" sz="1600" kern="0" dirty="0">
                <a:solidFill>
                  <a:schemeClr val="accent6">
                    <a:lumMod val="75000"/>
                  </a:schemeClr>
                </a:solidFill>
              </a:rPr>
              <a:t>Stan Brodsky (SLAC);</a:t>
            </a:r>
          </a:p>
          <a:p>
            <a:pPr marL="342891" indent="-342891" fontAlgn="base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+mj-lt"/>
              <a:buAutoNum type="arabicPeriod" startAt="18"/>
              <a:defRPr/>
            </a:pPr>
            <a:r>
              <a:rPr lang="en-US" sz="1600" kern="0" dirty="0">
                <a:solidFill>
                  <a:schemeClr val="accent6">
                    <a:lumMod val="75000"/>
                  </a:schemeClr>
                </a:solidFill>
              </a:rPr>
              <a:t>Volker </a:t>
            </a:r>
            <a:r>
              <a:rPr lang="en-US" sz="1600" kern="0" dirty="0" err="1">
                <a:solidFill>
                  <a:schemeClr val="accent6">
                    <a:lumMod val="75000"/>
                  </a:schemeClr>
                </a:solidFill>
              </a:rPr>
              <a:t>Burkert</a:t>
            </a:r>
            <a:r>
              <a:rPr lang="en-US" sz="1600" kern="0" dirty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en-US" sz="1600" kern="0" dirty="0" err="1">
                <a:solidFill>
                  <a:schemeClr val="accent6">
                    <a:lumMod val="75000"/>
                  </a:schemeClr>
                </a:solidFill>
              </a:rPr>
              <a:t>Jlab</a:t>
            </a:r>
            <a:r>
              <a:rPr lang="en-US" sz="1600" kern="0" dirty="0">
                <a:solidFill>
                  <a:schemeClr val="accent6">
                    <a:lumMod val="75000"/>
                  </a:schemeClr>
                </a:solidFill>
              </a:rPr>
              <a:t>)</a:t>
            </a:r>
          </a:p>
          <a:p>
            <a:pPr marL="342891" indent="-342891" fontAlgn="base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+mj-lt"/>
              <a:buAutoNum type="arabicPeriod" startAt="18"/>
              <a:defRPr/>
            </a:pPr>
            <a:r>
              <a:rPr lang="en-US" sz="1600" kern="0" dirty="0">
                <a:solidFill>
                  <a:schemeClr val="accent6">
                    <a:lumMod val="75000"/>
                  </a:schemeClr>
                </a:solidFill>
              </a:rPr>
              <a:t>Lei Chang (Nankai U. )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</a:rPr>
              <a:t> ;</a:t>
            </a:r>
            <a:endParaRPr lang="en-US" sz="1600" kern="0" dirty="0">
              <a:solidFill>
                <a:schemeClr val="accent6">
                  <a:lumMod val="75000"/>
                </a:schemeClr>
              </a:solidFill>
            </a:endParaRPr>
          </a:p>
          <a:p>
            <a:pPr marL="342891" indent="-342891" fontAlgn="base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+mj-lt"/>
              <a:buAutoNum type="arabicPeriod" startAt="18"/>
              <a:defRPr/>
            </a:pPr>
            <a:r>
              <a:rPr lang="en-US" sz="1600" kern="0" dirty="0">
                <a:solidFill>
                  <a:schemeClr val="accent6">
                    <a:lumMod val="75000"/>
                  </a:schemeClr>
                </a:solidFill>
              </a:rPr>
              <a:t>Xiao-Yun Chen (Nanjing Normal U.)</a:t>
            </a:r>
          </a:p>
          <a:p>
            <a:pPr marL="342891" indent="-342891" fontAlgn="base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+mj-lt"/>
              <a:buAutoNum type="arabicPeriod" startAt="18"/>
              <a:defRPr/>
            </a:pPr>
            <a:r>
              <a:rPr lang="en-US" sz="1600" kern="0" dirty="0">
                <a:solidFill>
                  <a:schemeClr val="accent6">
                    <a:lumMod val="75000"/>
                  </a:schemeClr>
                </a:solidFill>
              </a:rPr>
              <a:t>Bruno El-</a:t>
            </a:r>
            <a:r>
              <a:rPr lang="en-US" sz="1600" kern="0" dirty="0" err="1">
                <a:solidFill>
                  <a:schemeClr val="accent6">
                    <a:lumMod val="75000"/>
                  </a:schemeClr>
                </a:solidFill>
              </a:rPr>
              <a:t>Bennich</a:t>
            </a:r>
            <a:r>
              <a:rPr lang="en-US" sz="1600" kern="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</a:rPr>
              <a:t>(São Paulo);</a:t>
            </a:r>
            <a:endParaRPr lang="en-US" sz="1600" kern="0" dirty="0">
              <a:solidFill>
                <a:schemeClr val="accent6">
                  <a:lumMod val="75000"/>
                </a:schemeClr>
              </a:solidFill>
            </a:endParaRPr>
          </a:p>
          <a:p>
            <a:pPr marL="342891" indent="-342891" fontAlgn="base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+mj-lt"/>
              <a:buAutoNum type="arabicPeriod" startAt="18"/>
              <a:defRPr/>
            </a:pPr>
            <a:r>
              <a:rPr lang="en-US" sz="1600" kern="0" dirty="0">
                <a:solidFill>
                  <a:schemeClr val="accent6">
                    <a:lumMod val="75000"/>
                  </a:schemeClr>
                </a:solidFill>
              </a:rPr>
              <a:t>Tanja Horn (Catholic U. America)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+mj-lt"/>
              <a:buAutoNum type="arabicPeriod" startAt="23"/>
              <a:defRPr/>
            </a:pPr>
            <a:r>
              <a:rPr lang="en-US" sz="1600" kern="0" dirty="0">
                <a:solidFill>
                  <a:schemeClr val="accent6">
                    <a:lumMod val="75000"/>
                  </a:schemeClr>
                </a:solidFill>
              </a:rPr>
              <a:t>Yu-Xin Liu (PKU);</a:t>
            </a:r>
          </a:p>
          <a:p>
            <a:pPr marL="342891" indent="-342891" fontAlgn="base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+mj-lt"/>
              <a:buAutoNum type="arabicPeriod" startAt="23"/>
              <a:defRPr/>
            </a:pPr>
            <a:r>
              <a:rPr lang="en-US" sz="1600" kern="0" dirty="0" err="1">
                <a:solidFill>
                  <a:schemeClr val="accent6">
                    <a:lumMod val="75000"/>
                  </a:schemeClr>
                </a:solidFill>
              </a:rPr>
              <a:t>Joannis</a:t>
            </a:r>
            <a:r>
              <a:rPr lang="en-US" sz="1600" kern="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1600" kern="0" dirty="0" err="1">
                <a:solidFill>
                  <a:schemeClr val="accent6">
                    <a:lumMod val="75000"/>
                  </a:schemeClr>
                </a:solidFill>
              </a:rPr>
              <a:t>Papavassiliou</a:t>
            </a:r>
            <a:r>
              <a:rPr lang="en-US" sz="1600" kern="0" dirty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en-US" sz="1600" kern="0" dirty="0" err="1">
                <a:solidFill>
                  <a:schemeClr val="accent6">
                    <a:lumMod val="75000"/>
                  </a:schemeClr>
                </a:solidFill>
              </a:rPr>
              <a:t>U.Valencia</a:t>
            </a:r>
            <a:r>
              <a:rPr lang="en-US" sz="1600" kern="0" dirty="0">
                <a:solidFill>
                  <a:schemeClr val="accent6">
                    <a:lumMod val="75000"/>
                  </a:schemeClr>
                </a:solidFill>
              </a:rPr>
              <a:t>)</a:t>
            </a:r>
          </a:p>
          <a:p>
            <a:pPr marL="342891" indent="-342891" fontAlgn="base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+mj-lt"/>
              <a:buAutoNum type="arabicPeriod" startAt="23"/>
              <a:defRPr/>
            </a:pPr>
            <a:r>
              <a:rPr lang="pt-BR" sz="1600" kern="0" dirty="0">
                <a:solidFill>
                  <a:schemeClr val="accent6">
                    <a:lumMod val="75000"/>
                  </a:schemeClr>
                </a:solidFill>
              </a:rPr>
              <a:t>M. Ali Paracha (NUST, Islamabad)</a:t>
            </a:r>
          </a:p>
          <a:p>
            <a:pPr marL="342891" indent="-342891" fontAlgn="base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+mj-lt"/>
              <a:buAutoNum type="arabicPeriod" startAt="23"/>
              <a:defRPr/>
            </a:pPr>
            <a:r>
              <a:rPr lang="en-US" sz="1600" kern="0" dirty="0">
                <a:solidFill>
                  <a:schemeClr val="accent6">
                    <a:lumMod val="75000"/>
                  </a:schemeClr>
                </a:solidFill>
              </a:rPr>
              <a:t>Jia-</a:t>
            </a:r>
            <a:r>
              <a:rPr lang="en-US" sz="1600" kern="0" dirty="0" err="1">
                <a:solidFill>
                  <a:schemeClr val="accent6">
                    <a:lumMod val="75000"/>
                  </a:schemeClr>
                </a:solidFill>
              </a:rPr>
              <a:t>Lun</a:t>
            </a:r>
            <a:r>
              <a:rPr lang="en-US" sz="1600" kern="0" dirty="0">
                <a:solidFill>
                  <a:schemeClr val="accent6">
                    <a:lumMod val="75000"/>
                  </a:schemeClr>
                </a:solidFill>
              </a:rPr>
              <a:t> Ping (Nanjing Normal U.)</a:t>
            </a:r>
          </a:p>
          <a:p>
            <a:pPr marL="342891" indent="-342891" fontAlgn="base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+mj-lt"/>
              <a:buAutoNum type="arabicPeriod" startAt="23"/>
              <a:defRPr/>
            </a:pPr>
            <a:r>
              <a:rPr lang="en-US" sz="1600" kern="0" dirty="0">
                <a:solidFill>
                  <a:schemeClr val="accent6">
                    <a:lumMod val="75000"/>
                  </a:schemeClr>
                </a:solidFill>
              </a:rPr>
              <a:t>Si-</a:t>
            </a:r>
            <a:r>
              <a:rPr lang="en-US" sz="1600" kern="0" dirty="0" err="1">
                <a:solidFill>
                  <a:schemeClr val="accent6">
                    <a:lumMod val="75000"/>
                  </a:schemeClr>
                </a:solidFill>
              </a:rPr>
              <a:t>xue</a:t>
            </a:r>
            <a:r>
              <a:rPr lang="en-US" sz="1600" kern="0" dirty="0">
                <a:solidFill>
                  <a:schemeClr val="accent6">
                    <a:lumMod val="75000"/>
                  </a:schemeClr>
                </a:solidFill>
              </a:rPr>
              <a:t> QIN (Chongqing U.);</a:t>
            </a:r>
          </a:p>
          <a:p>
            <a:pPr marL="342891" indent="-342891" fontAlgn="base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+mj-lt"/>
              <a:buAutoNum type="arabicPeriod" startAt="23"/>
              <a:defRPr/>
            </a:pPr>
            <a:r>
              <a:rPr lang="en-US" sz="1600" kern="0" dirty="0">
                <a:solidFill>
                  <a:schemeClr val="accent6">
                    <a:lumMod val="75000"/>
                  </a:schemeClr>
                </a:solidFill>
              </a:rPr>
              <a:t>Jose Rodriguez Quintero (U. Huelva) ;</a:t>
            </a:r>
          </a:p>
          <a:p>
            <a:pPr marL="342891" indent="-342891" fontAlgn="base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+mj-lt"/>
              <a:buAutoNum type="arabicPeriod" startAt="23"/>
              <a:defRPr/>
            </a:pPr>
            <a:r>
              <a:rPr lang="en-US" sz="1600" kern="0">
                <a:solidFill>
                  <a:schemeClr val="accent6">
                    <a:lumMod val="75000"/>
                  </a:schemeClr>
                </a:solidFill>
              </a:rPr>
              <a:t>Sebastian </a:t>
            </a:r>
            <a:r>
              <a:rPr lang="en-US" sz="1600" kern="0" dirty="0">
                <a:solidFill>
                  <a:schemeClr val="accent6">
                    <a:lumMod val="75000"/>
                  </a:schemeClr>
                </a:solidFill>
              </a:rPr>
              <a:t>Schmidt (IAS-FZJ &amp; JARA);</a:t>
            </a:r>
          </a:p>
          <a:p>
            <a:pPr marL="342891" indent="-342891" fontAlgn="base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+mj-lt"/>
              <a:buAutoNum type="arabicPeriod" startAt="23"/>
              <a:defRPr/>
            </a:pPr>
            <a:r>
              <a:rPr lang="en-US" sz="1600" kern="0" dirty="0">
                <a:solidFill>
                  <a:schemeClr val="accent6">
                    <a:lumMod val="75000"/>
                  </a:schemeClr>
                </a:solidFill>
              </a:rPr>
              <a:t>Peter Tandy (KSU);</a:t>
            </a:r>
          </a:p>
          <a:p>
            <a:pPr marL="342891" indent="-342891" fontAlgn="base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+mj-lt"/>
              <a:buAutoNum type="arabicPeriod" startAt="23"/>
              <a:defRPr/>
            </a:pPr>
            <a:r>
              <a:rPr lang="en-US" sz="1600" kern="0" dirty="0" err="1">
                <a:solidFill>
                  <a:schemeClr val="accent6">
                    <a:lumMod val="75000"/>
                  </a:schemeClr>
                </a:solidFill>
              </a:rPr>
              <a:t>Shaolong</a:t>
            </a:r>
            <a:r>
              <a:rPr lang="en-US" sz="1600" kern="0" dirty="0">
                <a:solidFill>
                  <a:schemeClr val="accent6">
                    <a:lumMod val="75000"/>
                  </a:schemeClr>
                </a:solidFill>
              </a:rPr>
              <a:t> Wan (USTC) ;</a:t>
            </a:r>
          </a:p>
          <a:p>
            <a:pPr marL="342891" indent="-342891" fontAlgn="base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+mj-lt"/>
              <a:buAutoNum type="arabicPeriod" startAt="23"/>
              <a:defRPr/>
            </a:pPr>
            <a:r>
              <a:rPr lang="en-US" sz="1600" kern="0" dirty="0">
                <a:solidFill>
                  <a:schemeClr val="accent6">
                    <a:lumMod val="75000"/>
                  </a:schemeClr>
                </a:solidFill>
              </a:rPr>
              <a:t>Qing-Wu Wang (SICHUAN U)</a:t>
            </a:r>
          </a:p>
          <a:p>
            <a:pPr marL="342891" indent="-342891" fontAlgn="base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+mj-lt"/>
              <a:buAutoNum type="arabicPeriod" startAt="23"/>
              <a:defRPr/>
            </a:pPr>
            <a:r>
              <a:rPr lang="en-US" sz="1600" kern="0" dirty="0">
                <a:solidFill>
                  <a:schemeClr val="accent6">
                    <a:lumMod val="75000"/>
                  </a:schemeClr>
                </a:solidFill>
              </a:rPr>
              <a:t>Pei-Lin Yin (NJUPT)</a:t>
            </a:r>
          </a:p>
          <a:p>
            <a:pPr marL="342891" indent="-342891" fontAlgn="base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+mj-lt"/>
              <a:buAutoNum type="arabicPeriod" startAt="23"/>
              <a:defRPr/>
            </a:pPr>
            <a:r>
              <a:rPr lang="en-US" sz="1600" kern="0" dirty="0">
                <a:solidFill>
                  <a:schemeClr val="accent6">
                    <a:lumMod val="75000"/>
                  </a:schemeClr>
                </a:solidFill>
              </a:rPr>
              <a:t>Hong-Shi </a:t>
            </a:r>
            <a:r>
              <a:rPr lang="en-US" sz="1600" kern="0" dirty="0" err="1">
                <a:solidFill>
                  <a:schemeClr val="accent6">
                    <a:lumMod val="75000"/>
                  </a:schemeClr>
                </a:solidFill>
              </a:rPr>
              <a:t>Zong</a:t>
            </a:r>
            <a:r>
              <a:rPr lang="en-US" sz="1600" kern="0" dirty="0">
                <a:solidFill>
                  <a:schemeClr val="accent6">
                    <a:lumMod val="75000"/>
                  </a:schemeClr>
                </a:solidFill>
              </a:rPr>
              <a:t> (Nanjing U)</a:t>
            </a:r>
          </a:p>
          <a:p>
            <a:pPr marL="342891" indent="-342891" fontAlgn="base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Wingdings" pitchFamily="2" charset="2"/>
              <a:buChar char="Ø"/>
              <a:defRPr/>
            </a:pPr>
            <a:endParaRPr lang="en-US" i="1" kern="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32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Collaborators: 2015-Present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81800" y="6553200"/>
            <a:ext cx="4173467" cy="339725"/>
          </a:xfrm>
        </p:spPr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400800" y="152400"/>
            <a:ext cx="3352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rgbClr val="7030A0"/>
                </a:solidFill>
              </a:rPr>
              <a:t>Students,</a:t>
            </a:r>
            <a:r>
              <a:rPr lang="en-US" sz="2000" i="1" dirty="0">
                <a:solidFill>
                  <a:srgbClr val="0033CC"/>
                </a:solidFill>
              </a:rPr>
              <a:t> </a:t>
            </a:r>
            <a:r>
              <a:rPr lang="en-US" sz="2000" i="1" dirty="0">
                <a:solidFill>
                  <a:srgbClr val="0000FF"/>
                </a:solidFill>
              </a:rPr>
              <a:t>Postdocs,</a:t>
            </a:r>
            <a:r>
              <a:rPr lang="en-US" sz="2000" i="1" dirty="0">
                <a:solidFill>
                  <a:srgbClr val="008000"/>
                </a:solidFill>
              </a:rPr>
              <a:t> </a:t>
            </a:r>
            <a:r>
              <a:rPr lang="en-US" sz="2000" i="1" dirty="0">
                <a:solidFill>
                  <a:schemeClr val="accent6">
                    <a:lumMod val="75000"/>
                  </a:schemeClr>
                </a:solidFill>
              </a:rPr>
              <a:t>Profs</a:t>
            </a:r>
            <a:r>
              <a:rPr lang="en-US" sz="2000" i="1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270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ythrough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GB" dirty="0"/>
              <a:t>QCD Effective Charge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4800600" cy="4114800"/>
          </a:xfrm>
        </p:spPr>
        <p:txBody>
          <a:bodyPr/>
          <a:lstStyle/>
          <a:p>
            <a:r>
              <a:rPr lang="en-GB" dirty="0"/>
              <a:t>Near precise agreement between process-independent </a:t>
            </a:r>
          </a:p>
          <a:p>
            <a:pPr marL="0" indent="0">
              <a:buNone/>
            </a:pPr>
            <a:r>
              <a:rPr lang="en-GB" i="1" dirty="0"/>
              <a:t>	α̂</a:t>
            </a:r>
            <a:r>
              <a:rPr lang="en-GB" i="1" baseline="-25000" dirty="0"/>
              <a:t>PI</a:t>
            </a:r>
            <a:r>
              <a:rPr lang="en-GB" dirty="0"/>
              <a:t> and </a:t>
            </a:r>
            <a:r>
              <a:rPr lang="en-GB" i="1" dirty="0"/>
              <a:t>α</a:t>
            </a:r>
            <a:r>
              <a:rPr lang="en-GB" i="1" baseline="-25000" dirty="0"/>
              <a:t>g1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/>
              <a:t>	&amp; </a:t>
            </a:r>
            <a:r>
              <a:rPr lang="en-GB" i="1" dirty="0"/>
              <a:t>α̂</a:t>
            </a:r>
            <a:r>
              <a:rPr lang="en-GB" i="1" baseline="-25000" dirty="0"/>
              <a:t>PI </a:t>
            </a:r>
            <a:r>
              <a:rPr lang="en-GB" dirty="0"/>
              <a:t>≈ α</a:t>
            </a:r>
            <a:r>
              <a:rPr lang="en-GB" baseline="-25000" dirty="0"/>
              <a:t>HM</a:t>
            </a:r>
            <a:endParaRPr lang="en-GB" i="1" baseline="-25000" dirty="0"/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GB" dirty="0"/>
              <a:t>Perturbative domain: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	difference = (1/20) α</a:t>
            </a:r>
            <a:r>
              <a:rPr lang="en-GB" baseline="-25000" dirty="0"/>
              <a:t>M̅S̅</a:t>
            </a:r>
            <a:r>
              <a:rPr lang="en-GB" baseline="30000" dirty="0"/>
              <a:t>2</a:t>
            </a:r>
          </a:p>
          <a:p>
            <a:pPr>
              <a:spcBef>
                <a:spcPts val="1800"/>
              </a:spcBef>
            </a:pPr>
            <a:r>
              <a:rPr lang="en-GB" dirty="0"/>
              <a:t>Parameter-free prediction: </a:t>
            </a:r>
          </a:p>
          <a:p>
            <a:pPr lvl="1"/>
            <a:r>
              <a:rPr lang="en-GB" dirty="0"/>
              <a:t>Curve completely determined by results obtained for gluon &amp; ghost two-point functions using continuum and lattice-regularised QCD.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952326"/>
            <a:ext cx="4572000" cy="34619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48" y="3208789"/>
            <a:ext cx="4268011" cy="63169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0" y="0"/>
            <a:ext cx="4343400" cy="1238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Process independent strong running coupling</a:t>
            </a:r>
          </a:p>
          <a:p>
            <a:r>
              <a:rPr lang="en-GB" sz="12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Binosi</a:t>
            </a:r>
            <a:r>
              <a:rPr lang="en-GB" sz="1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GB" sz="12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Mezrag</a:t>
            </a:r>
            <a:r>
              <a:rPr lang="en-GB" sz="1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GB" sz="12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Papavassiliou</a:t>
            </a:r>
            <a:r>
              <a:rPr lang="en-GB" sz="1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Roberts, Rodriguez-Quintero</a:t>
            </a:r>
          </a:p>
          <a:p>
            <a:pPr>
              <a:spcAft>
                <a:spcPts val="300"/>
              </a:spcAft>
            </a:pPr>
            <a:r>
              <a:rPr lang="en-GB" sz="1200" dirty="0">
                <a:hlinkClick r:id="rId4"/>
              </a:rPr>
              <a:t>arXiv:1612.04835 [</a:t>
            </a:r>
            <a:r>
              <a:rPr lang="en-GB" sz="1200" dirty="0" err="1">
                <a:hlinkClick r:id="rId4"/>
              </a:rPr>
              <a:t>nucl-th</a:t>
            </a:r>
            <a:r>
              <a:rPr lang="en-GB" sz="1200" dirty="0">
                <a:hlinkClick r:id="rId4"/>
              </a:rPr>
              <a:t>]</a:t>
            </a:r>
            <a:r>
              <a:rPr lang="en-GB" sz="1200" dirty="0"/>
              <a:t>, </a:t>
            </a:r>
            <a:r>
              <a:rPr lang="en-GB" sz="1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Phys. Rev. D 96 (2017) 054026/1-7</a:t>
            </a:r>
            <a:endParaRPr lang="en-GB" sz="12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en-AU" sz="12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The QCD Running Coupling, </a:t>
            </a:r>
          </a:p>
          <a:p>
            <a:r>
              <a:rPr lang="en-AU" sz="1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A. </a:t>
            </a:r>
            <a:r>
              <a:rPr lang="en-AU" sz="12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Deur</a:t>
            </a:r>
            <a:r>
              <a:rPr lang="en-AU" sz="1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S. J. Brodsky and G. F. de </a:t>
            </a:r>
            <a:r>
              <a:rPr lang="en-AU" sz="12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Teramond</a:t>
            </a:r>
            <a:r>
              <a:rPr lang="en-AU" sz="1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</a:p>
          <a:p>
            <a:r>
              <a:rPr lang="en-AU" sz="12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Prog</a:t>
            </a:r>
            <a:r>
              <a:rPr lang="en-AU" sz="1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 Part. </a:t>
            </a:r>
            <a:r>
              <a:rPr lang="en-AU" sz="12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Nucl</a:t>
            </a:r>
            <a:r>
              <a:rPr lang="en-AU" sz="1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 Phys. </a:t>
            </a:r>
            <a:r>
              <a:rPr lang="en-AU" sz="1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90</a:t>
            </a:r>
            <a:r>
              <a:rPr lang="en-AU" sz="1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(2016) 1-74 </a:t>
            </a:r>
            <a:endParaRPr lang="en-GB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48200" y="4380965"/>
            <a:ext cx="449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8000"/>
                </a:solidFill>
              </a:rPr>
              <a:t>Data = process dependent effective charge [Grunberg:1982fw]: </a:t>
            </a:r>
          </a:p>
          <a:p>
            <a:r>
              <a:rPr lang="en-GB" dirty="0">
                <a:solidFill>
                  <a:srgbClr val="008000"/>
                </a:solidFill>
              </a:rPr>
              <a:t>         α</a:t>
            </a:r>
            <a:r>
              <a:rPr lang="en-GB" baseline="-25000" dirty="0">
                <a:solidFill>
                  <a:srgbClr val="008000"/>
                </a:solidFill>
              </a:rPr>
              <a:t>g1</a:t>
            </a:r>
            <a:r>
              <a:rPr lang="en-GB" dirty="0">
                <a:solidFill>
                  <a:srgbClr val="008000"/>
                </a:solidFill>
              </a:rPr>
              <a:t>, defined via </a:t>
            </a:r>
            <a:r>
              <a:rPr lang="en-GB" dirty="0" err="1">
                <a:solidFill>
                  <a:srgbClr val="008000"/>
                </a:solidFill>
              </a:rPr>
              <a:t>Bjorken</a:t>
            </a:r>
            <a:r>
              <a:rPr lang="en-GB" dirty="0">
                <a:solidFill>
                  <a:srgbClr val="008000"/>
                </a:solidFill>
              </a:rPr>
              <a:t> Sum Rule</a:t>
            </a:r>
          </a:p>
        </p:txBody>
      </p:sp>
    </p:spTree>
    <p:extLst>
      <p:ext uri="{BB962C8B-B14F-4D97-AF65-F5344CB8AC3E}">
        <p14:creationId xmlns:p14="http://schemas.microsoft.com/office/powerpoint/2010/main" val="131692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QCD Effective Charge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00968"/>
            <a:ext cx="8686800" cy="5380832"/>
          </a:xfrm>
        </p:spPr>
        <p:txBody>
          <a:bodyPr/>
          <a:lstStyle/>
          <a:p>
            <a:r>
              <a:rPr lang="en-GB" i="1" dirty="0"/>
              <a:t>α̂</a:t>
            </a:r>
            <a:r>
              <a:rPr lang="en-GB" i="1" baseline="-25000" dirty="0"/>
              <a:t>PI</a:t>
            </a:r>
            <a:r>
              <a:rPr lang="en-GB" dirty="0"/>
              <a:t> is a new type of effective charge</a:t>
            </a:r>
          </a:p>
          <a:p>
            <a:pPr lvl="1">
              <a:spcBef>
                <a:spcPts val="0"/>
              </a:spcBef>
            </a:pPr>
            <a:r>
              <a:rPr lang="en-GB" sz="2200" dirty="0"/>
              <a:t>direct analogue of the Gell-Mann–Low effective coupling in QED, </a:t>
            </a:r>
            <a:r>
              <a:rPr lang="en-GB" sz="2200" i="1" dirty="0"/>
              <a:t>i.e</a:t>
            </a:r>
            <a:r>
              <a:rPr lang="en-GB" sz="2200" dirty="0"/>
              <a:t>. completely determined by the gauge-boson two-point function.</a:t>
            </a:r>
            <a:endParaRPr lang="en-GB" dirty="0"/>
          </a:p>
          <a:p>
            <a:r>
              <a:rPr lang="en-GB" i="1" dirty="0"/>
              <a:t>α̂</a:t>
            </a:r>
            <a:r>
              <a:rPr lang="en-GB" i="1" baseline="-25000" dirty="0"/>
              <a:t>PI  </a:t>
            </a:r>
            <a:r>
              <a:rPr lang="en-GB" dirty="0"/>
              <a:t>is </a:t>
            </a:r>
          </a:p>
          <a:p>
            <a:pPr lvl="1">
              <a:spcBef>
                <a:spcPts val="0"/>
              </a:spcBef>
            </a:pPr>
            <a:r>
              <a:rPr lang="en-GB" dirty="0"/>
              <a:t>process-independent</a:t>
            </a:r>
          </a:p>
          <a:p>
            <a:pPr lvl="1">
              <a:spcBef>
                <a:spcPts val="0"/>
              </a:spcBef>
            </a:pPr>
            <a:r>
              <a:rPr lang="en-GB" dirty="0"/>
              <a:t>appears in every one of QCD’s dynamical equations of motion</a:t>
            </a:r>
          </a:p>
          <a:p>
            <a:pPr lvl="1">
              <a:spcBef>
                <a:spcPts val="0"/>
              </a:spcBef>
            </a:pPr>
            <a:r>
              <a:rPr lang="en-GB" dirty="0"/>
              <a:t>known to unify a vast array of observables</a:t>
            </a:r>
          </a:p>
          <a:p>
            <a:r>
              <a:rPr lang="en-GB" i="1" dirty="0"/>
              <a:t>α̂</a:t>
            </a:r>
            <a:r>
              <a:rPr lang="en-GB" i="1" baseline="-25000" dirty="0"/>
              <a:t>PI </a:t>
            </a:r>
            <a:r>
              <a:rPr lang="en-GB" dirty="0"/>
              <a:t>possesses an infrared-stable fixed-point</a:t>
            </a:r>
          </a:p>
          <a:p>
            <a:pPr lvl="1">
              <a:spcBef>
                <a:spcPts val="0"/>
              </a:spcBef>
            </a:pPr>
            <a:r>
              <a:rPr lang="en-GB" dirty="0" err="1"/>
              <a:t>Nonperturbative</a:t>
            </a:r>
            <a:r>
              <a:rPr lang="en-GB" dirty="0"/>
              <a:t> analysis demonstrating absence of a Landau pole in QCD</a:t>
            </a:r>
          </a:p>
          <a:p>
            <a:r>
              <a:rPr lang="en-GB" dirty="0">
                <a:solidFill>
                  <a:srgbClr val="006600"/>
                </a:solidFill>
              </a:rPr>
              <a:t>QCD is IR finite, owing to dynamical generation of gluon mass-scale, which also serves to eliminate the Gribov ambiguity </a:t>
            </a:r>
          </a:p>
          <a:p>
            <a:r>
              <a:rPr lang="en-GB" dirty="0">
                <a:solidFill>
                  <a:srgbClr val="006600"/>
                </a:solidFill>
              </a:rPr>
              <a:t>Asymptotic freedom ⇒ QCD is well-defined at UV momenta</a:t>
            </a:r>
          </a:p>
          <a:p>
            <a:r>
              <a:rPr lang="en-GB" b="1" i="1" dirty="0">
                <a:solidFill>
                  <a:srgbClr val="FF0000"/>
                </a:solidFill>
              </a:rPr>
              <a:t>QCD is therefore unique amongst known 4D quantum field theories </a:t>
            </a:r>
          </a:p>
          <a:p>
            <a:pPr lvl="1"/>
            <a:r>
              <a:rPr lang="en-GB" b="1" i="1" dirty="0">
                <a:solidFill>
                  <a:srgbClr val="FF0000"/>
                </a:solidFill>
              </a:rPr>
              <a:t>Potentially, defined &amp; internally consistent at all momenta</a:t>
            </a:r>
          </a:p>
          <a:p>
            <a:endParaRPr lang="en-GB" dirty="0">
              <a:solidFill>
                <a:srgbClr val="008000"/>
              </a:solidFill>
            </a:endParaRPr>
          </a:p>
          <a:p>
            <a:endParaRPr lang="en-GB" dirty="0">
              <a:solidFill>
                <a:srgbClr val="008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349207" y="6485731"/>
            <a:ext cx="2743200" cy="381000"/>
          </a:xfrm>
        </p:spPr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369" y="144011"/>
            <a:ext cx="2237632" cy="1684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34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QCD Effective Charge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00968"/>
            <a:ext cx="8686800" cy="5380832"/>
          </a:xfrm>
        </p:spPr>
        <p:txBody>
          <a:bodyPr/>
          <a:lstStyle/>
          <a:p>
            <a:r>
              <a:rPr lang="en-GB" i="1" dirty="0"/>
              <a:t>α̂</a:t>
            </a:r>
            <a:r>
              <a:rPr lang="en-GB" i="1" baseline="-25000" dirty="0"/>
              <a:t>PI</a:t>
            </a:r>
            <a:r>
              <a:rPr lang="en-GB" dirty="0"/>
              <a:t> is a new type of effective charge</a:t>
            </a:r>
          </a:p>
          <a:p>
            <a:pPr lvl="1">
              <a:spcBef>
                <a:spcPts val="0"/>
              </a:spcBef>
            </a:pPr>
            <a:r>
              <a:rPr lang="en-GB" sz="2200" dirty="0"/>
              <a:t>direct analogue of the Gell-Mann–Low effective coupling in QED, </a:t>
            </a:r>
            <a:r>
              <a:rPr lang="en-GB" sz="2200" i="1" dirty="0"/>
              <a:t>i.e</a:t>
            </a:r>
            <a:r>
              <a:rPr lang="en-GB" sz="2200" dirty="0"/>
              <a:t>. completely determined by the gauge-boson two-point function.</a:t>
            </a:r>
            <a:endParaRPr lang="en-GB" dirty="0"/>
          </a:p>
          <a:p>
            <a:r>
              <a:rPr lang="en-GB" i="1" dirty="0"/>
              <a:t>α̂</a:t>
            </a:r>
            <a:r>
              <a:rPr lang="en-GB" i="1" baseline="-25000" dirty="0"/>
              <a:t>PI  </a:t>
            </a:r>
            <a:r>
              <a:rPr lang="en-GB" dirty="0"/>
              <a:t>is </a:t>
            </a:r>
          </a:p>
          <a:p>
            <a:pPr lvl="1">
              <a:spcBef>
                <a:spcPts val="0"/>
              </a:spcBef>
            </a:pPr>
            <a:r>
              <a:rPr lang="en-GB" dirty="0"/>
              <a:t>process-independent</a:t>
            </a:r>
          </a:p>
          <a:p>
            <a:pPr lvl="1">
              <a:spcBef>
                <a:spcPts val="0"/>
              </a:spcBef>
            </a:pPr>
            <a:r>
              <a:rPr lang="en-GB" dirty="0"/>
              <a:t>appears in every one of QCD’s dynamical equations of motion</a:t>
            </a:r>
          </a:p>
          <a:p>
            <a:pPr lvl="1">
              <a:spcBef>
                <a:spcPts val="0"/>
              </a:spcBef>
            </a:pPr>
            <a:r>
              <a:rPr lang="en-GB" dirty="0"/>
              <a:t>known to unify a vast array of observables</a:t>
            </a:r>
          </a:p>
          <a:p>
            <a:r>
              <a:rPr lang="en-GB" i="1" dirty="0"/>
              <a:t>α̂</a:t>
            </a:r>
            <a:r>
              <a:rPr lang="en-GB" i="1" baseline="-25000" dirty="0"/>
              <a:t>PI </a:t>
            </a:r>
            <a:r>
              <a:rPr lang="en-GB" dirty="0"/>
              <a:t>possesses an infrared-stable fixed-point</a:t>
            </a:r>
          </a:p>
          <a:p>
            <a:pPr lvl="1">
              <a:spcBef>
                <a:spcPts val="0"/>
              </a:spcBef>
            </a:pPr>
            <a:r>
              <a:rPr lang="en-GB" dirty="0" err="1"/>
              <a:t>Nonperturbative</a:t>
            </a:r>
            <a:r>
              <a:rPr lang="en-GB" dirty="0"/>
              <a:t> analysis demonstrating absence of a Landau pole in QCD</a:t>
            </a:r>
          </a:p>
          <a:p>
            <a:r>
              <a:rPr lang="en-GB" dirty="0">
                <a:solidFill>
                  <a:srgbClr val="006600"/>
                </a:solidFill>
              </a:rPr>
              <a:t>QCD is IR finite, owing to dynamical generation of gluon mass-scale, which also serves to eliminate the Gribov ambiguity </a:t>
            </a:r>
          </a:p>
          <a:p>
            <a:r>
              <a:rPr lang="en-GB" dirty="0">
                <a:solidFill>
                  <a:srgbClr val="006600"/>
                </a:solidFill>
              </a:rPr>
              <a:t>Asymptotic freedom ⇒ QCD is well-defined at UV momenta</a:t>
            </a:r>
          </a:p>
          <a:p>
            <a:r>
              <a:rPr lang="en-GB" b="1" i="1" dirty="0">
                <a:solidFill>
                  <a:srgbClr val="FF0000"/>
                </a:solidFill>
              </a:rPr>
              <a:t>QCD is therefore unique amongst known 4D quantum field theories </a:t>
            </a:r>
          </a:p>
          <a:p>
            <a:pPr lvl="1"/>
            <a:r>
              <a:rPr lang="en-GB" b="1" i="1" dirty="0">
                <a:solidFill>
                  <a:srgbClr val="FF0000"/>
                </a:solidFill>
              </a:rPr>
              <a:t>Potentially, defined &amp; internally consistent at all momenta</a:t>
            </a:r>
          </a:p>
          <a:p>
            <a:endParaRPr lang="en-GB" dirty="0">
              <a:solidFill>
                <a:srgbClr val="008000"/>
              </a:solidFill>
            </a:endParaRPr>
          </a:p>
          <a:p>
            <a:endParaRPr lang="en-GB" dirty="0">
              <a:solidFill>
                <a:srgbClr val="008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349207" y="6485731"/>
            <a:ext cx="2743200" cy="381000"/>
          </a:xfrm>
        </p:spPr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369" y="144011"/>
            <a:ext cx="2237632" cy="168478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B6C1E3F-2B18-4559-946F-750E4CA8475D}"/>
              </a:ext>
            </a:extLst>
          </p:cNvPr>
          <p:cNvSpPr txBox="1"/>
          <p:nvPr/>
        </p:nvSpPr>
        <p:spPr>
          <a:xfrm rot="21105361">
            <a:off x="1553061" y="2371423"/>
            <a:ext cx="6359027" cy="2554545"/>
          </a:xfrm>
          <a:prstGeom prst="rect">
            <a:avLst/>
          </a:prstGeom>
          <a:solidFill>
            <a:srgbClr val="FFFF00"/>
          </a:solidFill>
          <a:ln>
            <a:solidFill>
              <a:srgbClr val="003300"/>
            </a:solidFill>
          </a:ln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lang="en-GB" sz="4000" dirty="0">
                <a:solidFill>
                  <a:srgbClr val="C0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Conceivably, therefore, </a:t>
            </a:r>
          </a:p>
          <a:p>
            <a:r>
              <a:rPr lang="en-GB" sz="4000" dirty="0">
                <a:solidFill>
                  <a:srgbClr val="C0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QCD can serve as a basis </a:t>
            </a:r>
          </a:p>
          <a:p>
            <a:r>
              <a:rPr lang="en-GB" sz="4000" dirty="0">
                <a:solidFill>
                  <a:srgbClr val="C0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for theories that take physics </a:t>
            </a:r>
          </a:p>
          <a:p>
            <a:r>
              <a:rPr lang="en-GB" sz="4000" dirty="0">
                <a:solidFill>
                  <a:srgbClr val="C0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beyond the Standard Model</a:t>
            </a:r>
          </a:p>
        </p:txBody>
      </p:sp>
    </p:spTree>
    <p:extLst>
      <p:ext uri="{BB962C8B-B14F-4D97-AF65-F5344CB8AC3E}">
        <p14:creationId xmlns:p14="http://schemas.microsoft.com/office/powerpoint/2010/main" val="302274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illenniumPriz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34" y="304800"/>
            <a:ext cx="4230651" cy="45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733925"/>
            <a:ext cx="7772400" cy="1362075"/>
          </a:xfrm>
        </p:spPr>
        <p:txBody>
          <a:bodyPr/>
          <a:lstStyle/>
          <a:p>
            <a:pPr lvl="0" algn="ctr"/>
            <a:r>
              <a:rPr lang="en-US" sz="8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Enigma of Mass</a:t>
            </a:r>
            <a:endParaRPr lang="en-US" sz="66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>
                <a:solidFill>
                  <a:schemeClr val="accent1">
                    <a:lumMod val="50000"/>
                  </a:schemeClr>
                </a:solidFill>
              </a:rPr>
              <a:t>Craig Roberts. QCD - Carrying Our Weight</a:t>
            </a:r>
            <a:endParaRPr lang="en-US" i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685800" y="4810125"/>
            <a:ext cx="77724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6742018" y="6629400"/>
            <a:ext cx="2371160" cy="398462"/>
          </a:xfrm>
        </p:spPr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167010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GTpi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6600" y="4419600"/>
            <a:ext cx="4902200" cy="2054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3200" dirty="0" err="1"/>
              <a:t>Pion’s</a:t>
            </a:r>
            <a:r>
              <a:rPr lang="en-US" sz="3200" dirty="0"/>
              <a:t> Goldberger</a:t>
            </a:r>
            <a:br>
              <a:rPr lang="en-US" sz="3200" dirty="0"/>
            </a:br>
            <a:r>
              <a:rPr lang="en-US" sz="3200" dirty="0"/>
              <a:t>-</a:t>
            </a:r>
            <a:r>
              <a:rPr lang="en-US" sz="3200" dirty="0" err="1"/>
              <a:t>Treiman</a:t>
            </a:r>
            <a:r>
              <a:rPr lang="en-US" sz="3200" dirty="0"/>
              <a:t> relation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>
                <a:solidFill>
                  <a:srgbClr val="404040"/>
                </a:solidFill>
              </a:rPr>
              <a:t>Craig Roberts. QCD - Carrying Our Weight</a:t>
            </a:r>
            <a:endParaRPr lang="en-US">
              <a:solidFill>
                <a:srgbClr val="40404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C1C35-9060-4508-99D4-470906349AF2}" type="slidenum">
              <a:rPr lang="en-US" smtClean="0">
                <a:solidFill>
                  <a:srgbClr val="404040"/>
                </a:solidFill>
              </a:rPr>
              <a:pPr/>
              <a:t>24</a:t>
            </a:fld>
            <a:endParaRPr lang="en-US">
              <a:solidFill>
                <a:srgbClr val="404040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2400" dirty="0" err="1"/>
              <a:t>Pion’s</a:t>
            </a:r>
            <a:r>
              <a:rPr lang="en-US" sz="2400" dirty="0"/>
              <a:t> Bethe-</a:t>
            </a:r>
            <a:r>
              <a:rPr lang="en-US" sz="2400" dirty="0" err="1"/>
              <a:t>Salpeter</a:t>
            </a:r>
            <a:r>
              <a:rPr lang="en-US" sz="2400" dirty="0"/>
              <a:t> amplitude</a:t>
            </a:r>
          </a:p>
          <a:p>
            <a:pPr>
              <a:buNone/>
            </a:pPr>
            <a:r>
              <a:rPr lang="en-US" sz="2400" dirty="0"/>
              <a:t>	Solution of the Bethe-</a:t>
            </a:r>
            <a:r>
              <a:rPr lang="en-US" sz="2400" dirty="0" err="1"/>
              <a:t>Salpeter</a:t>
            </a:r>
            <a:r>
              <a:rPr lang="en-US" sz="2400" dirty="0"/>
              <a:t> equation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en-US" sz="2400" dirty="0"/>
              <a:t>Dressed-quark propagator</a:t>
            </a:r>
          </a:p>
          <a:p>
            <a:pPr>
              <a:buFont typeface="Wingdings" pitchFamily="2" charset="2"/>
              <a:buChar char="Ø"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Axial-vector</a:t>
            </a:r>
            <a:r>
              <a:rPr lang="en-US" sz="2400" dirty="0"/>
              <a:t> Ward-Takahashi identity entails</a:t>
            </a:r>
          </a:p>
          <a:p>
            <a:pPr>
              <a:buFont typeface="Wingdings" pitchFamily="2" charset="2"/>
              <a:buChar char="Ø"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endParaRPr lang="en-US" sz="2400" dirty="0"/>
          </a:p>
        </p:txBody>
      </p:sp>
      <p:pic>
        <p:nvPicPr>
          <p:cNvPr id="10" name="Picture 9" descr="Gammap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8200" y="1828800"/>
            <a:ext cx="6324600" cy="1166294"/>
          </a:xfrm>
          <a:prstGeom prst="rect">
            <a:avLst/>
          </a:prstGeom>
        </p:spPr>
      </p:pic>
      <p:pic>
        <p:nvPicPr>
          <p:cNvPr id="11" name="Picture 10" descr="SpAB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43400" y="2983960"/>
            <a:ext cx="3524250" cy="74984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57200" y="5083314"/>
            <a:ext cx="17720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rgbClr val="7030A0"/>
                </a:solidFill>
              </a:rPr>
              <a:t>Owing to DCSB</a:t>
            </a:r>
          </a:p>
          <a:p>
            <a:r>
              <a:rPr lang="en-US" sz="2000" b="1" i="1" dirty="0">
                <a:solidFill>
                  <a:srgbClr val="7030A0"/>
                </a:solidFill>
              </a:rPr>
              <a:t>&amp; Exact in</a:t>
            </a:r>
          </a:p>
          <a:p>
            <a:r>
              <a:rPr lang="en-US" sz="2000" b="1" i="1" dirty="0" err="1">
                <a:solidFill>
                  <a:srgbClr val="7030A0"/>
                </a:solidFill>
              </a:rPr>
              <a:t>Chiral</a:t>
            </a:r>
            <a:r>
              <a:rPr lang="en-US" sz="2000" b="1" i="1" dirty="0">
                <a:solidFill>
                  <a:srgbClr val="7030A0"/>
                </a:solidFill>
              </a:rPr>
              <a:t> QCD</a:t>
            </a:r>
          </a:p>
        </p:txBody>
      </p:sp>
      <p:cxnSp>
        <p:nvCxnSpPr>
          <p:cNvPr id="19" name="Straight Arrow Connector 18"/>
          <p:cNvCxnSpPr/>
          <p:nvPr/>
        </p:nvCxnSpPr>
        <p:spPr bwMode="auto">
          <a:xfrm>
            <a:off x="6477000" y="1371600"/>
            <a:ext cx="914400" cy="914400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/>
          <p:nvPr/>
        </p:nvCxnSpPr>
        <p:spPr bwMode="auto">
          <a:xfrm>
            <a:off x="9753600" y="457200"/>
            <a:ext cx="914400" cy="914400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Oval 25"/>
          <p:cNvSpPr/>
          <p:nvPr/>
        </p:nvSpPr>
        <p:spPr bwMode="auto">
          <a:xfrm>
            <a:off x="304800" y="4953000"/>
            <a:ext cx="1981200" cy="1219200"/>
          </a:xfrm>
          <a:prstGeom prst="ellipse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7" name="Left Brace 26"/>
          <p:cNvSpPr/>
          <p:nvPr/>
        </p:nvSpPr>
        <p:spPr bwMode="auto">
          <a:xfrm>
            <a:off x="3124200" y="4572000"/>
            <a:ext cx="198119" cy="1828800"/>
          </a:xfrm>
          <a:prstGeom prst="leftBrace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 bwMode="auto">
          <a:xfrm>
            <a:off x="2286000" y="5486400"/>
            <a:ext cx="838200" cy="1588"/>
          </a:xfrm>
          <a:prstGeom prst="straightConnector1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1" name="Straight Arrow Connector 30"/>
          <p:cNvCxnSpPr/>
          <p:nvPr/>
        </p:nvCxnSpPr>
        <p:spPr bwMode="auto">
          <a:xfrm>
            <a:off x="304800" y="4724400"/>
            <a:ext cx="914400" cy="914400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srgbClr val="404040"/>
                </a:solidFill>
              </a:rPr>
              <a:t>APCTP 2018/07/1-4   (63p)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276600" y="4953000"/>
            <a:ext cx="5943600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7030A0"/>
                </a:solidFill>
              </a:rPr>
              <a:t>Miracle</a:t>
            </a:r>
            <a:r>
              <a:rPr lang="en-US" sz="2800" b="1" dirty="0">
                <a:solidFill>
                  <a:srgbClr val="7030A0"/>
                </a:solidFill>
              </a:rPr>
              <a:t>: </a:t>
            </a:r>
            <a:r>
              <a:rPr lang="en-US" sz="2800" b="1" dirty="0">
                <a:solidFill>
                  <a:srgbClr val="800080"/>
                </a:solidFill>
              </a:rPr>
              <a:t>two body problem solved, almost completely, once solution of one body problem is known</a:t>
            </a:r>
            <a:endParaRPr lang="en-US" sz="2000" b="1" dirty="0">
              <a:solidFill>
                <a:srgbClr val="80008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0" y="0"/>
            <a:ext cx="43138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/>
              <a:t>Maris, Roberts and Tandy</a:t>
            </a:r>
          </a:p>
          <a:p>
            <a:r>
              <a:rPr lang="en-US" sz="1600" i="1" dirty="0" err="1">
                <a:hlinkClick r:id="rId6"/>
              </a:rPr>
              <a:t>nucl-th</a:t>
            </a:r>
            <a:r>
              <a:rPr lang="en-US" sz="1600" i="1" dirty="0">
                <a:hlinkClick r:id="rId6"/>
              </a:rPr>
              <a:t>/9707003</a:t>
            </a:r>
            <a:r>
              <a:rPr lang="en-US" sz="1600" i="1" dirty="0"/>
              <a:t>, </a:t>
            </a:r>
            <a:r>
              <a:rPr lang="en-US" sz="1600" i="1" dirty="0" err="1"/>
              <a:t>Phys.Lett</a:t>
            </a:r>
            <a:r>
              <a:rPr lang="en-US" sz="1600" i="1" dirty="0"/>
              <a:t>. B</a:t>
            </a:r>
            <a:r>
              <a:rPr lang="en-US" sz="1600" b="1" i="1" dirty="0"/>
              <a:t>420</a:t>
            </a:r>
            <a:r>
              <a:rPr lang="en-US" sz="1600" i="1" dirty="0"/>
              <a:t> (1998) 267-273 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086600" y="4419600"/>
            <a:ext cx="8382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rgbClr val="6600FF"/>
                </a:solidFill>
              </a:rPr>
              <a:t>B(k</a:t>
            </a:r>
            <a:r>
              <a:rPr lang="en-US" sz="2400" b="1" i="1" baseline="30000" dirty="0">
                <a:solidFill>
                  <a:srgbClr val="6600FF"/>
                </a:solidFill>
              </a:rPr>
              <a:t>2</a:t>
            </a:r>
            <a:r>
              <a:rPr lang="en-US" sz="2400" b="1" i="1" dirty="0">
                <a:solidFill>
                  <a:srgbClr val="6600FF"/>
                </a:solidFill>
              </a:rPr>
              <a:t>)</a:t>
            </a:r>
          </a:p>
        </p:txBody>
      </p:sp>
      <p:sp>
        <p:nvSpPr>
          <p:cNvPr id="20" name="Freeform 19"/>
          <p:cNvSpPr/>
          <p:nvPr/>
        </p:nvSpPr>
        <p:spPr bwMode="auto">
          <a:xfrm>
            <a:off x="7718258" y="3621505"/>
            <a:ext cx="435142" cy="1179095"/>
          </a:xfrm>
          <a:custGeom>
            <a:avLst/>
            <a:gdLst>
              <a:gd name="connsiteX0" fmla="*/ 192506 w 435142"/>
              <a:gd name="connsiteY0" fmla="*/ 1179095 h 1179095"/>
              <a:gd name="connsiteX1" fmla="*/ 409074 w 435142"/>
              <a:gd name="connsiteY1" fmla="*/ 637674 h 1179095"/>
              <a:gd name="connsiteX2" fmla="*/ 36095 w 435142"/>
              <a:gd name="connsiteY2" fmla="*/ 36095 h 1179095"/>
              <a:gd name="connsiteX3" fmla="*/ 36095 w 435142"/>
              <a:gd name="connsiteY3" fmla="*/ 36095 h 1179095"/>
              <a:gd name="connsiteX4" fmla="*/ 0 w 435142"/>
              <a:gd name="connsiteY4" fmla="*/ 0 h 1179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5142" h="1179095">
                <a:moveTo>
                  <a:pt x="192506" y="1179095"/>
                </a:moveTo>
                <a:cubicBezTo>
                  <a:pt x="313824" y="1003634"/>
                  <a:pt x="435142" y="828174"/>
                  <a:pt x="409074" y="637674"/>
                </a:cubicBezTo>
                <a:cubicBezTo>
                  <a:pt x="383006" y="447174"/>
                  <a:pt x="36095" y="36095"/>
                  <a:pt x="36095" y="36095"/>
                </a:cubicBezTo>
                <a:lnTo>
                  <a:pt x="36095" y="36095"/>
                </a:lnTo>
                <a:lnTo>
                  <a:pt x="0" y="0"/>
                </a:lnTo>
              </a:path>
            </a:pathLst>
          </a:custGeom>
          <a:noFill/>
          <a:ln w="28575" cap="flat" cmpd="sng" algn="ctr">
            <a:solidFill>
              <a:srgbClr val="7030A0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1584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7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770" decel="100000"/>
                                        <p:tgtEl>
                                          <p:spTgt spid="2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6" dur="77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8" dur="77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6" grpId="0" animBg="1"/>
      <p:bldP spid="27" grpId="0" animBg="1"/>
      <p:bldP spid="32" grpId="0" animBg="1"/>
      <p:bldP spid="34" grpId="0" animBg="1"/>
      <p:bldP spid="2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733800"/>
            <a:ext cx="8650287" cy="1362075"/>
          </a:xfrm>
        </p:spPr>
        <p:txBody>
          <a:bodyPr/>
          <a:lstStyle/>
          <a:p>
            <a:pPr algn="ctr"/>
            <a:r>
              <a:rPr lang="en-US" sz="54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The most fundamental expression of Goldstone’s Theorem and DCSB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209800"/>
            <a:ext cx="7772400" cy="150018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>
                <a:solidFill>
                  <a:schemeClr val="accent1">
                    <a:lumMod val="50000"/>
                  </a:schemeClr>
                </a:solidFill>
              </a:rPr>
              <a:t>Craig Roberts. QCD - Carrying Our Weight</a:t>
            </a:r>
            <a:endParaRPr lang="en-US" i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1676400"/>
            <a:ext cx="9144000" cy="1708160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0500" b="1" i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f</a:t>
            </a:r>
            <a:r>
              <a:rPr lang="el-GR" sz="10500" b="1" i="1" baseline="-250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π</a:t>
            </a:r>
            <a:r>
              <a:rPr lang="en-US" sz="10500" b="1" i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E</a:t>
            </a:r>
            <a:r>
              <a:rPr lang="el-GR" sz="10500" b="1" i="1" baseline="-250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π</a:t>
            </a:r>
            <a:r>
              <a:rPr lang="en-US" sz="10500" b="1" i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(p</a:t>
            </a:r>
            <a:r>
              <a:rPr lang="en-US" sz="10500" b="1" i="1" baseline="300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2</a:t>
            </a:r>
            <a:r>
              <a:rPr lang="en-US" sz="10500" b="1" i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) = B(p</a:t>
            </a:r>
            <a:r>
              <a:rPr lang="en-US" sz="10500" b="1" i="1" baseline="300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2</a:t>
            </a:r>
            <a:r>
              <a:rPr lang="en-US" sz="10500" b="1" i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)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-11098" y="0"/>
            <a:ext cx="3973498" cy="6096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1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alibri" pitchFamily="34" charset="0"/>
              </a:rPr>
              <a:t>Rudimentary version of this relation is apparent in </a:t>
            </a:r>
            <a:r>
              <a:rPr kumimoji="0" lang="en-GB" sz="1800" b="0" i="1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alibri" pitchFamily="34" charset="0"/>
              </a:rPr>
              <a:t>Nambu’s</a:t>
            </a:r>
            <a:r>
              <a:rPr kumimoji="0" lang="en-GB" sz="1800" b="0" i="1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alibri" pitchFamily="34" charset="0"/>
              </a:rPr>
              <a:t> Nobel</a:t>
            </a:r>
            <a:r>
              <a:rPr kumimoji="0" lang="en-GB" sz="1800" b="0" i="1" u="none" strike="noStrike" cap="none" normalizeH="0" dirty="0">
                <a:ln>
                  <a:noFill/>
                </a:ln>
                <a:solidFill>
                  <a:srgbClr val="008000"/>
                </a:solidFill>
                <a:effectLst/>
                <a:latin typeface="Calibri" pitchFamily="34" charset="0"/>
              </a:rPr>
              <a:t> Prize work</a:t>
            </a:r>
            <a:endParaRPr kumimoji="0" lang="en-GB" sz="1800" b="0" i="1" u="none" strike="noStrike" cap="none" normalizeH="0" baseline="0" dirty="0">
              <a:ln>
                <a:noFill/>
              </a:ln>
              <a:solidFill>
                <a:srgbClr val="008000"/>
              </a:solidFill>
              <a:effectLst/>
              <a:latin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0" y="301070"/>
            <a:ext cx="2959785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GB" sz="2400" b="1" dirty="0">
                <a:ln>
                  <a:solidFill>
                    <a:srgbClr val="C00000"/>
                  </a:solidFill>
                </a:ln>
                <a:solidFill>
                  <a:schemeClr val="accent3"/>
                </a:solidFill>
              </a:rPr>
              <a:t>Model independent</a:t>
            </a:r>
          </a:p>
          <a:p>
            <a:r>
              <a:rPr lang="en-GB" sz="2400" b="1" dirty="0">
                <a:ln>
                  <a:solidFill>
                    <a:srgbClr val="C00000"/>
                  </a:solidFill>
                </a:ln>
                <a:solidFill>
                  <a:schemeClr val="accent3"/>
                </a:solidFill>
              </a:rPr>
              <a:t>Gauge independent</a:t>
            </a:r>
          </a:p>
          <a:p>
            <a:r>
              <a:rPr lang="en-GB" sz="2400" b="1" dirty="0">
                <a:ln>
                  <a:solidFill>
                    <a:srgbClr val="C00000"/>
                  </a:solidFill>
                </a:ln>
                <a:solidFill>
                  <a:schemeClr val="accent3"/>
                </a:solidFill>
              </a:rPr>
              <a:t>Scheme independent 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6740704" y="6636444"/>
            <a:ext cx="2456325" cy="398462"/>
          </a:xfrm>
        </p:spPr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1651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733800"/>
            <a:ext cx="8650287" cy="1362075"/>
          </a:xfrm>
        </p:spPr>
        <p:txBody>
          <a:bodyPr/>
          <a:lstStyle/>
          <a:p>
            <a:pPr algn="ctr"/>
            <a:r>
              <a:rPr lang="en-US" sz="54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Pion exists if, and only if, mass is dynamically generated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209800"/>
            <a:ext cx="7772400" cy="150018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>
                <a:solidFill>
                  <a:schemeClr val="accent1">
                    <a:lumMod val="50000"/>
                  </a:schemeClr>
                </a:solidFill>
              </a:rPr>
              <a:t>Craig Roberts. QCD - Carrying Our Weight</a:t>
            </a:r>
            <a:endParaRPr lang="en-US" i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1676400"/>
            <a:ext cx="9144000" cy="1708160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0500" b="1" i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f</a:t>
            </a:r>
            <a:r>
              <a:rPr lang="el-GR" sz="10500" b="1" i="1" baseline="-250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π</a:t>
            </a:r>
            <a:r>
              <a:rPr lang="en-US" sz="10500" b="1" i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E</a:t>
            </a:r>
            <a:r>
              <a:rPr lang="el-GR" sz="10500" b="1" i="1" baseline="-250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π</a:t>
            </a:r>
            <a:r>
              <a:rPr lang="en-US" sz="10500" b="1" i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(p</a:t>
            </a:r>
            <a:r>
              <a:rPr lang="en-US" sz="10500" b="1" i="1" baseline="300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2</a:t>
            </a:r>
            <a:r>
              <a:rPr lang="en-US" sz="10500" b="1" i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)⇔ B(p</a:t>
            </a:r>
            <a:r>
              <a:rPr lang="en-US" sz="10500" b="1" i="1" baseline="300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2</a:t>
            </a:r>
            <a:r>
              <a:rPr lang="en-US" sz="10500" b="1" i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)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-11098" y="0"/>
            <a:ext cx="3973498" cy="6096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1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alibri" pitchFamily="34" charset="0"/>
              </a:rPr>
              <a:t>Rudimentary version of this relation is apparent in </a:t>
            </a:r>
            <a:r>
              <a:rPr kumimoji="0" lang="en-GB" sz="1800" b="0" i="1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alibri" pitchFamily="34" charset="0"/>
              </a:rPr>
              <a:t>Nambu’s</a:t>
            </a:r>
            <a:r>
              <a:rPr kumimoji="0" lang="en-GB" sz="1800" b="0" i="1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alibri" pitchFamily="34" charset="0"/>
              </a:rPr>
              <a:t> Nobel</a:t>
            </a:r>
            <a:r>
              <a:rPr kumimoji="0" lang="en-GB" sz="1800" b="0" i="1" u="none" strike="noStrike" cap="none" normalizeH="0" dirty="0">
                <a:ln>
                  <a:noFill/>
                </a:ln>
                <a:solidFill>
                  <a:srgbClr val="008000"/>
                </a:solidFill>
                <a:effectLst/>
                <a:latin typeface="Calibri" pitchFamily="34" charset="0"/>
              </a:rPr>
              <a:t> Prize work</a:t>
            </a:r>
            <a:endParaRPr kumimoji="0" lang="en-GB" sz="1800" b="0" i="1" u="none" strike="noStrike" cap="none" normalizeH="0" baseline="0" dirty="0">
              <a:ln>
                <a:noFill/>
              </a:ln>
              <a:solidFill>
                <a:srgbClr val="008000"/>
              </a:solidFill>
              <a:effectLst/>
              <a:latin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0" y="301070"/>
            <a:ext cx="2959785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GB" sz="2400" b="1" dirty="0">
                <a:ln>
                  <a:solidFill>
                    <a:srgbClr val="C00000"/>
                  </a:solidFill>
                </a:ln>
                <a:solidFill>
                  <a:schemeClr val="accent3"/>
                </a:solidFill>
              </a:rPr>
              <a:t>Model independent</a:t>
            </a:r>
          </a:p>
          <a:p>
            <a:r>
              <a:rPr lang="en-GB" sz="2400" b="1" dirty="0">
                <a:ln>
                  <a:solidFill>
                    <a:srgbClr val="C00000"/>
                  </a:solidFill>
                </a:ln>
                <a:solidFill>
                  <a:schemeClr val="accent3"/>
                </a:solidFill>
              </a:rPr>
              <a:t>Gauge independent</a:t>
            </a:r>
          </a:p>
          <a:p>
            <a:r>
              <a:rPr lang="en-GB" sz="2400" b="1" dirty="0">
                <a:ln>
                  <a:solidFill>
                    <a:srgbClr val="C00000"/>
                  </a:solidFill>
                </a:ln>
                <a:solidFill>
                  <a:schemeClr val="accent3"/>
                </a:solidFill>
              </a:rPr>
              <a:t>Scheme independent 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6729571" y="6628204"/>
            <a:ext cx="2463007" cy="398462"/>
          </a:xfrm>
        </p:spPr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882655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nsigh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1200" y="685800"/>
            <a:ext cx="2400300" cy="10183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algn="r"/>
            <a:r>
              <a:rPr lang="en-US" sz="36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Enigma of mass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648200"/>
          </a:xfrm>
        </p:spPr>
        <p:txBody>
          <a:bodyPr/>
          <a:lstStyle/>
          <a:p>
            <a:r>
              <a:rPr lang="en-US" dirty="0"/>
              <a:t>The quark level Goldberger-</a:t>
            </a:r>
            <a:r>
              <a:rPr lang="en-US" dirty="0" err="1"/>
              <a:t>Treiman</a:t>
            </a:r>
            <a:r>
              <a:rPr lang="en-US" dirty="0"/>
              <a:t> relation shows that DCSB has a very deep and far reaching impact on physics within the strong interaction sector of the Standard Model; viz.,</a:t>
            </a:r>
          </a:p>
          <a:p>
            <a:pPr lvl="1">
              <a:buNone/>
            </a:pPr>
            <a:r>
              <a:rPr lang="en-US" dirty="0"/>
              <a:t>	Goldstone's theorem is fundamentally an expression of equivalence between the one-body problem and the two-body problem in the </a:t>
            </a:r>
            <a:r>
              <a:rPr lang="en-US" dirty="0" err="1"/>
              <a:t>pseudoscalar</a:t>
            </a:r>
            <a:r>
              <a:rPr lang="en-US" dirty="0"/>
              <a:t> channel.  </a:t>
            </a:r>
          </a:p>
          <a:p>
            <a:r>
              <a:rPr lang="en-US" dirty="0"/>
              <a:t>This </a:t>
            </a:r>
            <a:r>
              <a:rPr lang="en-US" dirty="0" err="1"/>
              <a:t>emphasises</a:t>
            </a:r>
            <a:r>
              <a:rPr lang="en-US" dirty="0"/>
              <a:t> that Goldstone's theorem has a </a:t>
            </a:r>
            <a:r>
              <a:rPr lang="en-US" dirty="0" err="1"/>
              <a:t>pointwise</a:t>
            </a:r>
            <a:r>
              <a:rPr lang="en-US" dirty="0"/>
              <a:t> expression in QCD</a:t>
            </a:r>
          </a:p>
          <a:p>
            <a:r>
              <a:rPr lang="en-US" dirty="0"/>
              <a:t>Hence, </a:t>
            </a:r>
            <a:r>
              <a:rPr lang="en-US" dirty="0" err="1"/>
              <a:t>pion</a:t>
            </a:r>
            <a:r>
              <a:rPr lang="en-US" dirty="0"/>
              <a:t> properties are an almost direct measure of </a:t>
            </a:r>
          </a:p>
          <a:p>
            <a:pPr>
              <a:spcBef>
                <a:spcPts val="0"/>
              </a:spcBef>
              <a:buNone/>
            </a:pPr>
            <a:r>
              <a:rPr lang="en-US" dirty="0"/>
              <a:t>	the dressed-quark mass function.  </a:t>
            </a:r>
          </a:p>
          <a:p>
            <a:r>
              <a:rPr lang="en-US" dirty="0">
                <a:solidFill>
                  <a:srgbClr val="008000"/>
                </a:solidFill>
              </a:rPr>
              <a:t>Thus, enigmatically, the properties of the </a:t>
            </a:r>
            <a:r>
              <a:rPr lang="en-US" i="1" dirty="0" err="1">
                <a:solidFill>
                  <a:srgbClr val="008000"/>
                </a:solidFill>
              </a:rPr>
              <a:t>massless</a:t>
            </a:r>
            <a:r>
              <a:rPr lang="en-US" dirty="0">
                <a:solidFill>
                  <a:srgbClr val="008000"/>
                </a:solidFill>
              </a:rPr>
              <a:t> </a:t>
            </a:r>
            <a:r>
              <a:rPr lang="en-US" dirty="0" err="1">
                <a:solidFill>
                  <a:srgbClr val="008000"/>
                </a:solidFill>
              </a:rPr>
              <a:t>pion</a:t>
            </a:r>
            <a:r>
              <a:rPr lang="en-US" dirty="0">
                <a:solidFill>
                  <a:srgbClr val="008000"/>
                </a:solidFill>
              </a:rPr>
              <a:t> </a:t>
            </a:r>
          </a:p>
          <a:p>
            <a:pPr>
              <a:spcBef>
                <a:spcPts val="0"/>
              </a:spcBef>
              <a:buNone/>
            </a:pPr>
            <a:r>
              <a:rPr lang="en-US" dirty="0">
                <a:solidFill>
                  <a:srgbClr val="008000"/>
                </a:solidFill>
              </a:rPr>
              <a:t>	are the cleanest expression of the mechanism that is </a:t>
            </a:r>
          </a:p>
          <a:p>
            <a:pPr>
              <a:spcBef>
                <a:spcPts val="0"/>
              </a:spcBef>
              <a:buNone/>
            </a:pPr>
            <a:r>
              <a:rPr lang="en-US" dirty="0">
                <a:solidFill>
                  <a:srgbClr val="008000"/>
                </a:solidFill>
              </a:rPr>
              <a:t>	responsible for almost all the visible mass in the universe.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i="0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4724400" cy="923330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5400" b="1" i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f</a:t>
            </a:r>
            <a:r>
              <a:rPr lang="el-GR" sz="5400" b="1" i="1" baseline="-250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π</a:t>
            </a:r>
            <a:r>
              <a:rPr lang="en-US" sz="5400" b="1" i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E</a:t>
            </a:r>
            <a:r>
              <a:rPr lang="el-GR" sz="5400" b="1" i="1" baseline="-250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π</a:t>
            </a:r>
            <a:r>
              <a:rPr lang="en-US" sz="5400" b="1" i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(p</a:t>
            </a:r>
            <a:r>
              <a:rPr lang="en-US" sz="5400" b="1" i="1" baseline="300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2</a:t>
            </a:r>
            <a:r>
              <a:rPr lang="en-US" sz="5400" b="1" i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) = B(p</a:t>
            </a:r>
            <a:r>
              <a:rPr lang="en-US" sz="5400" b="1" i="1" baseline="300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2</a:t>
            </a:r>
            <a:r>
              <a:rPr lang="en-US" sz="5400" b="1" i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)</a:t>
            </a:r>
          </a:p>
        </p:txBody>
      </p:sp>
      <p:pic>
        <p:nvPicPr>
          <p:cNvPr id="9" name="Picture 8" descr="goldstone_jeffre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96200" y="4282440"/>
            <a:ext cx="1447800" cy="211836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auto">
          <a:xfrm>
            <a:off x="0" y="990600"/>
            <a:ext cx="3581400" cy="685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1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</a:rPr>
              <a:t>This algebraic identity is why QCD’s pion</a:t>
            </a:r>
            <a:r>
              <a:rPr kumimoji="0" lang="en-US" sz="1800" b="0" i="1" u="none" strike="noStrike" cap="none" normalizeH="0" dirty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</a:rPr>
              <a:t> is massless in the chiral limit</a:t>
            </a:r>
            <a:endParaRPr kumimoji="0" lang="en-US" sz="1800" b="0" i="1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737925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 bwMode="auto">
          <a:xfrm>
            <a:off x="685800" y="4572000"/>
            <a:ext cx="77724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0"/>
            <a:ext cx="9144000" cy="1362075"/>
          </a:xfrm>
        </p:spPr>
        <p:txBody>
          <a:bodyPr/>
          <a:lstStyle/>
          <a:p>
            <a:pPr lvl="0" algn="ctr"/>
            <a:r>
              <a:rPr lang="en-US" sz="69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Whence “0” ?</a:t>
            </a:r>
            <a:endParaRPr lang="en-US" sz="6900" i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>
                <a:solidFill>
                  <a:schemeClr val="accent1">
                    <a:lumMod val="50000"/>
                  </a:schemeClr>
                </a:solidFill>
              </a:rPr>
              <a:t>Craig Roberts. QCD - Carrying Our Weight</a:t>
            </a:r>
            <a:endParaRPr lang="en-US" i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10" y="1828800"/>
            <a:ext cx="8892000" cy="6109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5350282" y="6629400"/>
            <a:ext cx="4639235" cy="381000"/>
          </a:xfrm>
        </p:spPr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5241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 bwMode="auto">
          <a:xfrm>
            <a:off x="685800" y="4572000"/>
            <a:ext cx="77724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0"/>
            <a:ext cx="9144000" cy="1362075"/>
          </a:xfrm>
        </p:spPr>
        <p:txBody>
          <a:bodyPr/>
          <a:lstStyle/>
          <a:p>
            <a:pPr lvl="0" algn="ctr"/>
            <a:r>
              <a:rPr lang="en-US" sz="69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Whence “0” ?</a:t>
            </a:r>
            <a:endParaRPr lang="en-US" sz="6900" i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>
                <a:solidFill>
                  <a:schemeClr val="accent1">
                    <a:lumMod val="50000"/>
                  </a:schemeClr>
                </a:solidFill>
              </a:rPr>
              <a:t>Craig Roberts. QCD - Carrying Our Weight</a:t>
            </a:r>
            <a:endParaRPr lang="en-US" i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10" y="1828800"/>
            <a:ext cx="8892000" cy="6109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ext Placeholder 7"/>
          <p:cNvSpPr>
            <a:spLocks noGrp="1"/>
          </p:cNvSpPr>
          <p:nvPr>
            <p:ph type="body" idx="1"/>
          </p:nvPr>
        </p:nvSpPr>
        <p:spPr>
          <a:xfrm>
            <a:off x="722313" y="4114800"/>
            <a:ext cx="7772400" cy="1500187"/>
          </a:xfrm>
        </p:spPr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/>
                <a:solidFill>
                  <a:srgbClr val="008000"/>
                </a:solidFill>
              </a:rPr>
              <a:t>The answer is algebraic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5350282" y="6629400"/>
            <a:ext cx="4639235" cy="381000"/>
          </a:xfrm>
        </p:spPr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5506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0" dirty="0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00009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Emergent Phenomena in the Standard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9471"/>
            <a:ext cx="5257800" cy="4525963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Existence of the Universe as we know it depends critically on the following empirical facts:</a:t>
            </a:r>
          </a:p>
          <a:p>
            <a:r>
              <a:rPr lang="en-GB" dirty="0"/>
              <a:t>Proton is massive, </a:t>
            </a:r>
            <a:r>
              <a:rPr lang="en-GB" i="1" dirty="0"/>
              <a:t>i.e</a:t>
            </a:r>
            <a:r>
              <a:rPr lang="en-GB" dirty="0"/>
              <a:t>. the mass-scale for strong interactions is vastly different to that of electromagnetism</a:t>
            </a:r>
          </a:p>
          <a:p>
            <a:r>
              <a:rPr lang="en-GB" dirty="0"/>
              <a:t>Proton is absolutely stable, despite being a composite object constituted from three valence quarks</a:t>
            </a:r>
          </a:p>
          <a:p>
            <a:r>
              <a:rPr lang="en-GB" dirty="0"/>
              <a:t>Pion is unnaturally light (not massless, but lepton-like mass), despite being a strongly interacting composite object built from a valence-quark and valence antiquark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806" y="883868"/>
            <a:ext cx="3810000" cy="3810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257800" y="4863730"/>
            <a:ext cx="38640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>
                <a:solidFill>
                  <a:srgbClr val="000099"/>
                </a:solidFill>
              </a:rPr>
              <a:t>Emergence</a:t>
            </a:r>
            <a:r>
              <a:rPr lang="en-GB" sz="2400" dirty="0">
                <a:solidFill>
                  <a:srgbClr val="000099"/>
                </a:solidFill>
              </a:rPr>
              <a:t>: low-level rules producing high-level phenomena, with enormous apparent complexity</a:t>
            </a:r>
          </a:p>
        </p:txBody>
      </p:sp>
    </p:spTree>
    <p:extLst>
      <p:ext uri="{BB962C8B-B14F-4D97-AF65-F5344CB8AC3E}">
        <p14:creationId xmlns:p14="http://schemas.microsoft.com/office/powerpoint/2010/main" val="33353738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GB" sz="3200" b="0" i="1" dirty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6350" stA="60000" endA="900" endPos="58000" dir="5400000" sy="-100000" algn="bl" rotWithShape="0"/>
                </a:effectLst>
              </a:rPr>
              <a:t>Pion </a:t>
            </a:r>
            <a:r>
              <a:rPr lang="en-GB" sz="3200" b="0" i="1" dirty="0" err="1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6350" stA="60000" endA="900" endPos="58000" dir="5400000" sy="-100000" algn="bl" rotWithShape="0"/>
                </a:effectLst>
              </a:rPr>
              <a:t>masslessness</a:t>
            </a:r>
            <a:endParaRPr lang="en-GB" sz="32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25499"/>
            <a:ext cx="8229600" cy="5803901"/>
          </a:xfrm>
        </p:spPr>
        <p:txBody>
          <a:bodyPr/>
          <a:lstStyle/>
          <a:p>
            <a:r>
              <a:rPr lang="en-GB" sz="2000" dirty="0"/>
              <a:t>Obtain a coupled set of gap- and Bethe-</a:t>
            </a:r>
            <a:r>
              <a:rPr lang="en-GB" sz="2000" dirty="0" err="1"/>
              <a:t>Salpeter</a:t>
            </a:r>
            <a:r>
              <a:rPr lang="en-GB" sz="2000" dirty="0"/>
              <a:t> equations</a:t>
            </a:r>
          </a:p>
          <a:p>
            <a:pPr lvl="1">
              <a:spcBef>
                <a:spcPts val="0"/>
              </a:spcBef>
            </a:pPr>
            <a:r>
              <a:rPr lang="en-GB" sz="1800" dirty="0"/>
              <a:t>Bethe-</a:t>
            </a:r>
            <a:r>
              <a:rPr lang="en-GB" sz="1800" dirty="0" err="1"/>
              <a:t>Salpeter</a:t>
            </a:r>
            <a:r>
              <a:rPr lang="en-GB" sz="1800" dirty="0"/>
              <a:t> Kernel: </a:t>
            </a:r>
          </a:p>
          <a:p>
            <a:pPr lvl="2"/>
            <a:r>
              <a:rPr lang="en-GB" dirty="0"/>
              <a:t>valence-quarks with a momentum-dependent running mass produced by self-interacting gluons, which have given themselves a running mass</a:t>
            </a:r>
          </a:p>
          <a:p>
            <a:pPr lvl="2"/>
            <a:r>
              <a:rPr lang="en-GB" dirty="0"/>
              <a:t>Interactions of arbitrary but enumerable complexity involving these “basis vectors”</a:t>
            </a:r>
          </a:p>
          <a:p>
            <a:pPr lvl="1"/>
            <a:r>
              <a:rPr lang="en-GB" dirty="0"/>
              <a:t>Chiral limit: </a:t>
            </a:r>
          </a:p>
          <a:p>
            <a:pPr lvl="2">
              <a:spcBef>
                <a:spcPts val="0"/>
              </a:spcBef>
            </a:pPr>
            <a:r>
              <a:rPr lang="en-GB" dirty="0"/>
              <a:t>Algebraic proof</a:t>
            </a:r>
          </a:p>
          <a:p>
            <a:pPr lvl="3"/>
            <a:r>
              <a:rPr lang="en-GB" dirty="0"/>
              <a:t>at any &amp; each finite order in symmetry-preserving construction of kernels for </a:t>
            </a:r>
          </a:p>
          <a:p>
            <a:pPr lvl="4"/>
            <a:r>
              <a:rPr lang="en-GB" dirty="0"/>
              <a:t>the gap (quark dressing) </a:t>
            </a:r>
          </a:p>
          <a:p>
            <a:pPr lvl="4"/>
            <a:r>
              <a:rPr lang="en-GB" dirty="0"/>
              <a:t>and Bethe-</a:t>
            </a:r>
            <a:r>
              <a:rPr lang="en-GB" dirty="0" err="1"/>
              <a:t>Salpeter</a:t>
            </a:r>
            <a:r>
              <a:rPr lang="en-GB" dirty="0"/>
              <a:t> (bound-state) equations, </a:t>
            </a:r>
          </a:p>
          <a:p>
            <a:pPr lvl="3"/>
            <a:r>
              <a:rPr lang="en-GB" dirty="0"/>
              <a:t>there is a precise cancellation between </a:t>
            </a:r>
          </a:p>
          <a:p>
            <a:pPr lvl="4"/>
            <a:r>
              <a:rPr lang="en-GB" dirty="0"/>
              <a:t>mass-generating effect of dressing the valence-quarks </a:t>
            </a:r>
          </a:p>
          <a:p>
            <a:pPr lvl="4"/>
            <a:r>
              <a:rPr lang="en-GB" dirty="0"/>
              <a:t>and attraction introduced by the scattering events</a:t>
            </a:r>
          </a:p>
          <a:p>
            <a:pPr lvl="2"/>
            <a:r>
              <a:rPr lang="en-GB" dirty="0">
                <a:solidFill>
                  <a:srgbClr val="008000"/>
                </a:solidFill>
              </a:rPr>
              <a:t>Cancellation guarantees that </a:t>
            </a:r>
          </a:p>
          <a:p>
            <a:pPr lvl="3"/>
            <a:r>
              <a:rPr lang="en-GB" dirty="0"/>
              <a:t>simple system,  which began massless, </a:t>
            </a:r>
          </a:p>
          <a:p>
            <a:pPr lvl="3"/>
            <a:r>
              <a:rPr lang="en-GB" dirty="0"/>
              <a:t>becomes a complex system, with </a:t>
            </a:r>
          </a:p>
          <a:p>
            <a:pPr lvl="4"/>
            <a:r>
              <a:rPr lang="en-GB" dirty="0"/>
              <a:t>a nontrivial bound-state wave function </a:t>
            </a:r>
          </a:p>
          <a:p>
            <a:pPr lvl="4"/>
            <a:r>
              <a:rPr lang="en-GB" dirty="0"/>
              <a:t>attached to a pole in the scattering matrix, which remains at </a:t>
            </a:r>
            <a:r>
              <a:rPr lang="en-GB" i="1" dirty="0"/>
              <a:t>P</a:t>
            </a:r>
            <a:r>
              <a:rPr lang="en-GB" i="1" baseline="30000" dirty="0"/>
              <a:t>2</a:t>
            </a:r>
            <a:r>
              <a:rPr lang="en-GB" i="1" dirty="0"/>
              <a:t>=0</a:t>
            </a:r>
            <a:r>
              <a:rPr lang="en-GB" dirty="0"/>
              <a:t> … </a:t>
            </a:r>
          </a:p>
          <a:p>
            <a:pPr lvl="2"/>
            <a:r>
              <a:rPr lang="en-GB" dirty="0">
                <a:solidFill>
                  <a:srgbClr val="008000"/>
                </a:solidFill>
              </a:rPr>
              <a:t>Interacting, bound system remains massless</a:t>
            </a:r>
            <a:endParaRPr lang="en-GB" sz="1400" dirty="0">
              <a:solidFill>
                <a:srgbClr val="008000"/>
              </a:solidFill>
            </a:endParaRPr>
          </a:p>
          <a:p>
            <a:pPr lvl="2"/>
            <a:endParaRPr lang="en-GB" sz="1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7225" y="6360112"/>
            <a:ext cx="5942013" cy="228600"/>
          </a:xfrm>
        </p:spPr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0" y="0"/>
            <a:ext cx="5181600" cy="9144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200" i="1" dirty="0" err="1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Munczek</a:t>
            </a:r>
            <a:r>
              <a:rPr lang="en-GB" sz="1200" i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, H. J., Phys. Rev. D </a:t>
            </a:r>
            <a:r>
              <a:rPr lang="en-GB" sz="1200" b="1" i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52</a:t>
            </a:r>
            <a:r>
              <a:rPr lang="en-GB" sz="1200" i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 (1995) pp. 4736-4740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200" i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Bender, A., Roberts, C.D. and von </a:t>
            </a:r>
            <a:r>
              <a:rPr lang="en-GB" sz="1200" i="1" dirty="0" err="1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Smekal</a:t>
            </a:r>
            <a:r>
              <a:rPr lang="en-GB" sz="1200" i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, L., Phys. Lett. B </a:t>
            </a:r>
            <a:r>
              <a:rPr lang="en-GB" sz="1200" b="1" i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380</a:t>
            </a:r>
            <a:r>
              <a:rPr lang="en-GB" sz="1200" i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 (1996) pp. 7-12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1200" i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Maris, P. , Roberts, C.D. and Tandy, P.C., Phys. Lett. B </a:t>
            </a:r>
            <a:r>
              <a:rPr lang="en-AU" sz="1200" b="1" i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420</a:t>
            </a:r>
            <a:r>
              <a:rPr lang="en-AU" sz="1200" i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 (1998) pp. 267-273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200" i="1" dirty="0" err="1">
                <a:solidFill>
                  <a:schemeClr val="accent1">
                    <a:lumMod val="50000"/>
                  </a:schemeClr>
                </a:solidFill>
              </a:rPr>
              <a:t>Binosi</a:t>
            </a:r>
            <a:r>
              <a:rPr lang="en-GB" sz="1200" i="1" dirty="0">
                <a:solidFill>
                  <a:schemeClr val="accent1">
                    <a:lumMod val="50000"/>
                  </a:schemeClr>
                </a:solidFill>
              </a:rPr>
              <a:t>, Chang, </a:t>
            </a:r>
            <a:r>
              <a:rPr lang="en-GB" sz="1200" i="1" dirty="0" err="1">
                <a:solidFill>
                  <a:schemeClr val="accent1">
                    <a:lumMod val="50000"/>
                  </a:schemeClr>
                </a:solidFill>
              </a:rPr>
              <a:t>Papavassiliou</a:t>
            </a:r>
            <a:r>
              <a:rPr lang="en-GB" sz="1200" i="1" dirty="0">
                <a:solidFill>
                  <a:schemeClr val="accent1">
                    <a:lumMod val="50000"/>
                  </a:schemeClr>
                </a:solidFill>
              </a:rPr>
              <a:t>, Qin, Roberts, Phys. Rev. D </a:t>
            </a:r>
            <a:r>
              <a:rPr lang="en-GB" sz="1200" b="1" i="1" dirty="0">
                <a:solidFill>
                  <a:schemeClr val="accent1">
                    <a:lumMod val="50000"/>
                  </a:schemeClr>
                </a:solidFill>
              </a:rPr>
              <a:t>93</a:t>
            </a:r>
            <a:r>
              <a:rPr lang="en-GB" sz="1200" i="1" dirty="0">
                <a:solidFill>
                  <a:schemeClr val="accent1">
                    <a:lumMod val="50000"/>
                  </a:schemeClr>
                </a:solidFill>
              </a:rPr>
              <a:t> (2016) 096010/1-7</a:t>
            </a:r>
            <a:endParaRPr lang="en-GB" sz="1200" i="1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" y="1143000"/>
            <a:ext cx="8153400" cy="2923877"/>
          </a:xfrm>
          <a:prstGeom prst="rect">
            <a:avLst/>
          </a:prstGeom>
          <a:solidFill>
            <a:schemeClr val="bg1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200" b="1" i="1" u="sng" dirty="0">
                <a:solidFill>
                  <a:srgbClr val="008000"/>
                </a:solidFill>
              </a:rPr>
              <a:t>Quantum field theory statement</a:t>
            </a:r>
            <a:r>
              <a:rPr lang="en-GB" sz="3200" b="1" i="1" dirty="0">
                <a:solidFill>
                  <a:srgbClr val="008000"/>
                </a:solidFill>
              </a:rPr>
              <a:t>: </a:t>
            </a:r>
          </a:p>
          <a:p>
            <a:pPr algn="ctr"/>
            <a:r>
              <a:rPr lang="en-GB" sz="3200" b="1" i="1" dirty="0">
                <a:solidFill>
                  <a:srgbClr val="008000"/>
                </a:solidFill>
              </a:rPr>
              <a:t>In the </a:t>
            </a:r>
            <a:r>
              <a:rPr lang="en-GB" sz="3200" b="1" i="1" dirty="0" err="1">
                <a:solidFill>
                  <a:srgbClr val="008000"/>
                </a:solidFill>
              </a:rPr>
              <a:t>pseudsocalar</a:t>
            </a:r>
            <a:r>
              <a:rPr lang="en-GB" sz="3200" b="1" i="1" dirty="0">
                <a:solidFill>
                  <a:srgbClr val="008000"/>
                </a:solidFill>
              </a:rPr>
              <a:t> channel, the dynamically generated mass of the two fermions is precisely cancelled by the attractive interactions between them – </a:t>
            </a:r>
            <a:r>
              <a:rPr lang="en-GB" sz="3200" b="1" i="1" dirty="0" err="1">
                <a:solidFill>
                  <a:srgbClr val="008000"/>
                </a:solidFill>
              </a:rPr>
              <a:t>iff</a:t>
            </a:r>
            <a:r>
              <a:rPr lang="en-GB" sz="3200" b="1" i="1" dirty="0">
                <a:solidFill>
                  <a:srgbClr val="008000"/>
                </a:solidFill>
              </a:rPr>
              <a:t> – </a:t>
            </a:r>
          </a:p>
          <a:p>
            <a:endParaRPr lang="en-GB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1600200" y="3581400"/>
            <a:ext cx="5867400" cy="1107996"/>
          </a:xfrm>
          <a:prstGeom prst="rect">
            <a:avLst/>
          </a:prstGeom>
          <a:solidFill>
            <a:schemeClr val="bg1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b="1" i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f</a:t>
            </a:r>
            <a:r>
              <a:rPr lang="el-GR" sz="6600" b="1" i="1" baseline="-250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π</a:t>
            </a:r>
            <a:r>
              <a:rPr lang="en-US" sz="6600" b="1" i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E</a:t>
            </a:r>
            <a:r>
              <a:rPr lang="el-GR" sz="6600" b="1" i="1" baseline="-250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π</a:t>
            </a:r>
            <a:r>
              <a:rPr lang="en-US" sz="6600" b="1" i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(p</a:t>
            </a:r>
            <a:r>
              <a:rPr lang="en-US" sz="6600" b="1" i="1" baseline="300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2</a:t>
            </a:r>
            <a:r>
              <a:rPr lang="en-US" sz="6600" b="1" i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) = B(p</a:t>
            </a:r>
            <a:r>
              <a:rPr lang="en-US" sz="6600" b="1" i="1" baseline="300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2</a:t>
            </a:r>
            <a:r>
              <a:rPr lang="en-US" sz="6600" b="1" i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00200" y="5064204"/>
            <a:ext cx="5867400" cy="1107996"/>
          </a:xfrm>
          <a:prstGeom prst="rect">
            <a:avLst/>
          </a:prstGeom>
          <a:solidFill>
            <a:schemeClr val="bg1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b="1" i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⇒ 2 </a:t>
            </a:r>
            <a:r>
              <a:rPr lang="en-US" sz="6600" b="1" i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M</a:t>
            </a:r>
            <a:r>
              <a:rPr lang="en-US" sz="6600" b="1" i="1" baseline="-25000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q</a:t>
            </a:r>
            <a:r>
              <a:rPr lang="en-US" sz="6600" b="1" i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+ </a:t>
            </a:r>
            <a:r>
              <a:rPr lang="en-US" sz="6600" b="1" i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U</a:t>
            </a:r>
            <a:r>
              <a:rPr lang="en-US" sz="6600" b="1" i="1" baseline="-25000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g</a:t>
            </a:r>
            <a:r>
              <a:rPr lang="en-US" sz="6600" b="1" i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≡ 0</a:t>
            </a:r>
          </a:p>
        </p:txBody>
      </p:sp>
    </p:spTree>
    <p:extLst>
      <p:ext uri="{BB962C8B-B14F-4D97-AF65-F5344CB8AC3E}">
        <p14:creationId xmlns:p14="http://schemas.microsoft.com/office/powerpoint/2010/main" val="1238181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 bwMode="auto">
          <a:xfrm>
            <a:off x="685800" y="4810125"/>
            <a:ext cx="77724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495800"/>
            <a:ext cx="9144000" cy="1362075"/>
          </a:xfrm>
        </p:spPr>
        <p:txBody>
          <a:bodyPr/>
          <a:lstStyle/>
          <a:p>
            <a:pPr lvl="0" algn="ctr"/>
            <a:r>
              <a:rPr lang="en-US" sz="6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Observing </a:t>
            </a:r>
            <a:r>
              <a:rPr lang="en-US" sz="60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Mass</a:t>
            </a:r>
            <a:endParaRPr lang="en-US" sz="6000" i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>
                <a:solidFill>
                  <a:schemeClr val="accent1">
                    <a:lumMod val="50000"/>
                  </a:schemeClr>
                </a:solidFill>
              </a:rPr>
              <a:t>Craig Roberts. QCD - Carrying Our Weight</a:t>
            </a:r>
            <a:endParaRPr lang="en-US" i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47850" y="547687"/>
            <a:ext cx="5143500" cy="3857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553200"/>
            <a:ext cx="2438400" cy="381000"/>
          </a:xfrm>
        </p:spPr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2885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3200" dirty="0" err="1"/>
              <a:t>Pion’s</a:t>
            </a:r>
            <a:r>
              <a:rPr lang="en-US" sz="3200" dirty="0"/>
              <a:t> valence-quark </a:t>
            </a:r>
            <a:br>
              <a:rPr lang="en-US" sz="3200" dirty="0"/>
            </a:br>
            <a:r>
              <a:rPr lang="en-US" sz="3200" dirty="0"/>
              <a:t>Distribution Amplitude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382000" cy="4525963"/>
          </a:xfrm>
        </p:spPr>
        <p:txBody>
          <a:bodyPr/>
          <a:lstStyle/>
          <a:p>
            <a:r>
              <a:rPr lang="en-GB" dirty="0"/>
              <a:t>M</a:t>
            </a:r>
            <a:r>
              <a:rPr lang="en-US" dirty="0" err="1"/>
              <a:t>ethods</a:t>
            </a:r>
            <a:r>
              <a:rPr lang="en-US" dirty="0"/>
              <a:t> have been developed that enable direct computation of the pion’s light-front wave function</a:t>
            </a:r>
          </a:p>
          <a:p>
            <a:r>
              <a:rPr lang="el-GR" i="1" dirty="0"/>
              <a:t>φ</a:t>
            </a:r>
            <a:r>
              <a:rPr lang="el-GR" i="1" baseline="-25000" dirty="0"/>
              <a:t>π</a:t>
            </a:r>
            <a:r>
              <a:rPr lang="en-US" i="1" dirty="0"/>
              <a:t>(x)</a:t>
            </a:r>
            <a:r>
              <a:rPr lang="en-US" dirty="0"/>
              <a:t> = twist-two </a:t>
            </a:r>
            <a:r>
              <a:rPr lang="en-US" dirty="0" err="1"/>
              <a:t>parton</a:t>
            </a:r>
            <a:r>
              <a:rPr lang="en-US" dirty="0"/>
              <a:t> distribution amplitude = projection of the </a:t>
            </a:r>
            <a:r>
              <a:rPr lang="en-US" dirty="0" err="1"/>
              <a:t>pion’s</a:t>
            </a:r>
            <a:r>
              <a:rPr lang="en-US" dirty="0"/>
              <a:t> </a:t>
            </a:r>
            <a:r>
              <a:rPr lang="en-US" dirty="0" err="1"/>
              <a:t>Poincaré</a:t>
            </a:r>
            <a:r>
              <a:rPr lang="en-US" dirty="0"/>
              <a:t>-covariant wave-function onto the light-front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Results have been obtained with the DCSB-improved DSE kernel, which unifies matter &amp; gauge sectors</a:t>
            </a:r>
          </a:p>
          <a:p>
            <a:pPr lvl="1" algn="ctr">
              <a:buNone/>
            </a:pPr>
            <a:r>
              <a:rPr lang="en-GB" sz="3200" dirty="0"/>
              <a:t>ϕ</a:t>
            </a:r>
            <a:r>
              <a:rPr lang="en-GB" sz="3200" i="1" baseline="-25000" dirty="0"/>
              <a:t>π</a:t>
            </a:r>
            <a:r>
              <a:rPr lang="en-GB" sz="3200" i="1" dirty="0"/>
              <a:t>(x)</a:t>
            </a:r>
            <a:r>
              <a:rPr lang="en-GB" sz="3200" dirty="0"/>
              <a:t>  ∝  </a:t>
            </a:r>
            <a:r>
              <a:rPr lang="en-US" sz="3200" i="1" dirty="0"/>
              <a:t>x</a:t>
            </a:r>
            <a:r>
              <a:rPr lang="el-GR" sz="3200" i="1" baseline="30000" dirty="0"/>
              <a:t>α</a:t>
            </a:r>
            <a:r>
              <a:rPr lang="en-US" sz="3200" i="1" dirty="0"/>
              <a:t> (1-x)</a:t>
            </a:r>
            <a:r>
              <a:rPr lang="el-GR" sz="3200" i="1" baseline="30000" dirty="0"/>
              <a:t>α</a:t>
            </a:r>
            <a:r>
              <a:rPr lang="en-US" sz="3200" dirty="0"/>
              <a:t>, with </a:t>
            </a:r>
            <a:r>
              <a:rPr lang="el-GR" sz="3200" i="1" dirty="0"/>
              <a:t>α</a:t>
            </a:r>
            <a:r>
              <a:rPr lang="en-US" sz="3200" dirty="0"/>
              <a:t>≈</a:t>
            </a:r>
            <a:r>
              <a:rPr lang="en-US" sz="3200" i="1" dirty="0"/>
              <a:t>0.5</a:t>
            </a:r>
            <a:endParaRPr lang="en-US" sz="3200" baseline="300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i="0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32</a:t>
            </a:fld>
            <a:endParaRPr lang="en-US"/>
          </a:p>
        </p:txBody>
      </p:sp>
      <p:pic>
        <p:nvPicPr>
          <p:cNvPr id="7" name="Picture 6" descr="phipix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048000"/>
            <a:ext cx="9087555" cy="1066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7"/>
          <p:cNvSpPr/>
          <p:nvPr/>
        </p:nvSpPr>
        <p:spPr bwMode="auto">
          <a:xfrm>
            <a:off x="0" y="0"/>
            <a:ext cx="4953000" cy="9144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i="1" dirty="0">
                <a:solidFill>
                  <a:schemeClr val="accent1">
                    <a:lumMod val="50000"/>
                  </a:schemeClr>
                </a:solidFill>
              </a:rPr>
              <a:t>Imaging dynamical </a:t>
            </a:r>
            <a:r>
              <a:rPr lang="en-US" sz="1400" i="1" dirty="0" err="1">
                <a:solidFill>
                  <a:schemeClr val="accent1">
                    <a:lumMod val="50000"/>
                  </a:schemeClr>
                </a:solidFill>
              </a:rPr>
              <a:t>chiral</a:t>
            </a:r>
            <a:r>
              <a:rPr lang="en-US" sz="1400" i="1" dirty="0">
                <a:solidFill>
                  <a:schemeClr val="accent1">
                    <a:lumMod val="50000"/>
                  </a:schemeClr>
                </a:solidFill>
              </a:rPr>
              <a:t> symmetry breaking: </a:t>
            </a:r>
            <a:r>
              <a:rPr lang="en-US" sz="1400" i="1" dirty="0" err="1">
                <a:solidFill>
                  <a:schemeClr val="accent1">
                    <a:lumMod val="50000"/>
                  </a:schemeClr>
                </a:solidFill>
              </a:rPr>
              <a:t>pion</a:t>
            </a:r>
            <a:r>
              <a:rPr lang="en-US" sz="1400" i="1" dirty="0">
                <a:solidFill>
                  <a:schemeClr val="accent1">
                    <a:lumMod val="50000"/>
                  </a:schemeClr>
                </a:solidFill>
              </a:rPr>
              <a:t> wave function on the light front, 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Lei Chang, et al., 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  <a:hlinkClick r:id="rId4"/>
              </a:rPr>
              <a:t>arXiv:1301.0324 [</a:t>
            </a:r>
            <a:r>
              <a:rPr lang="en-US" sz="1400" dirty="0" err="1">
                <a:solidFill>
                  <a:schemeClr val="accent1">
                    <a:lumMod val="50000"/>
                  </a:schemeClr>
                </a:solidFill>
                <a:hlinkClick r:id="rId4"/>
              </a:rPr>
              <a:t>nucl-th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  <a:hlinkClick r:id="rId4"/>
              </a:rPr>
              <a:t>]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fr-FR" sz="1400" dirty="0">
                <a:hlinkClick r:id="rId5"/>
              </a:rPr>
              <a:t>Phys. </a:t>
            </a:r>
            <a:r>
              <a:rPr lang="fr-FR" sz="1400" dirty="0" err="1">
                <a:hlinkClick r:id="rId5"/>
              </a:rPr>
              <a:t>Rev</a:t>
            </a:r>
            <a:r>
              <a:rPr lang="fr-FR" sz="1400" dirty="0">
                <a:hlinkClick r:id="rId5"/>
              </a:rPr>
              <a:t>. </a:t>
            </a:r>
            <a:r>
              <a:rPr lang="fr-FR" sz="1400" dirty="0" err="1">
                <a:hlinkClick r:id="rId5"/>
              </a:rPr>
              <a:t>Lett</a:t>
            </a:r>
            <a:r>
              <a:rPr lang="fr-FR" sz="1400" dirty="0">
                <a:hlinkClick r:id="rId5"/>
              </a:rPr>
              <a:t>. </a:t>
            </a:r>
            <a:r>
              <a:rPr lang="fr-FR" sz="1400" b="1" dirty="0">
                <a:hlinkClick r:id="rId5"/>
              </a:rPr>
              <a:t>110</a:t>
            </a:r>
            <a:r>
              <a:rPr lang="fr-FR" sz="1400" dirty="0">
                <a:hlinkClick r:id="rId5"/>
              </a:rPr>
              <a:t> (2013) 132001 (2013) [5 pages]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41318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nspirehep.net/record/1209281/files/F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66602" y="2133600"/>
            <a:ext cx="5977399" cy="42672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dirty="0" err="1"/>
              <a:t>Pion’s</a:t>
            </a:r>
            <a:r>
              <a:rPr lang="en-US" sz="2800" dirty="0"/>
              <a:t> valence-quark </a:t>
            </a:r>
            <a:br>
              <a:rPr lang="en-US" sz="2800" dirty="0"/>
            </a:br>
            <a:r>
              <a:rPr lang="en-US" sz="2800" dirty="0"/>
              <a:t>Distribution Amplitude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1295400"/>
          </a:xfrm>
        </p:spPr>
        <p:txBody>
          <a:bodyPr/>
          <a:lstStyle/>
          <a:p>
            <a:r>
              <a:rPr lang="en-US" sz="2800" dirty="0"/>
              <a:t>Continuum prediction: </a:t>
            </a:r>
          </a:p>
          <a:p>
            <a:pPr>
              <a:spcBef>
                <a:spcPts val="0"/>
              </a:spcBef>
              <a:buNone/>
            </a:pPr>
            <a:r>
              <a:rPr lang="en-US" sz="2800" dirty="0"/>
              <a:t>	marked broadening of </a:t>
            </a:r>
            <a:r>
              <a:rPr lang="el-GR" sz="2800" i="1" dirty="0"/>
              <a:t>φ</a:t>
            </a:r>
            <a:r>
              <a:rPr lang="el-GR" sz="2800" i="1" baseline="-25000" dirty="0"/>
              <a:t>π</a:t>
            </a:r>
            <a:r>
              <a:rPr lang="en-US" sz="2800" dirty="0"/>
              <a:t>(x), which owes to DCSB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i="0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7769225" y="2514600"/>
            <a:ext cx="1298575" cy="4572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alibri" pitchFamily="34" charset="0"/>
              </a:rPr>
              <a:t>Conformal QCD</a:t>
            </a:r>
          </a:p>
        </p:txBody>
      </p:sp>
      <p:cxnSp>
        <p:nvCxnSpPr>
          <p:cNvPr id="11" name="Straight Arrow Connector 10"/>
          <p:cNvCxnSpPr>
            <a:stCxn id="9" idx="1"/>
          </p:cNvCxnSpPr>
          <p:nvPr/>
        </p:nvCxnSpPr>
        <p:spPr bwMode="auto">
          <a:xfrm flipH="1" flipV="1">
            <a:off x="7130773" y="2708922"/>
            <a:ext cx="638452" cy="34278"/>
          </a:xfrm>
          <a:prstGeom prst="straightConnector1">
            <a:avLst/>
          </a:prstGeom>
          <a:noFill/>
          <a:ln w="19050" cap="flat" cmpd="sng" algn="ctr">
            <a:solidFill>
              <a:srgbClr val="008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Rectangle 11"/>
          <p:cNvSpPr/>
          <p:nvPr/>
        </p:nvSpPr>
        <p:spPr bwMode="auto">
          <a:xfrm>
            <a:off x="6667500" y="3761003"/>
            <a:ext cx="914400" cy="3810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</a:rPr>
              <a:t>RL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4572000" y="2789238"/>
            <a:ext cx="914400" cy="3810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</a:rPr>
              <a:t>DB</a:t>
            </a:r>
          </a:p>
        </p:txBody>
      </p:sp>
      <p:cxnSp>
        <p:nvCxnSpPr>
          <p:cNvPr id="15" name="Straight Arrow Connector 14"/>
          <p:cNvCxnSpPr/>
          <p:nvPr/>
        </p:nvCxnSpPr>
        <p:spPr bwMode="auto">
          <a:xfrm flipH="1" flipV="1">
            <a:off x="6553200" y="3295650"/>
            <a:ext cx="228600" cy="571500"/>
          </a:xfrm>
          <a:prstGeom prst="straightConnector1">
            <a:avLst/>
          </a:prstGeom>
          <a:noFill/>
          <a:ln w="19050" cap="flat" cmpd="sng" algn="ctr">
            <a:solidFill>
              <a:srgbClr val="6600CC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4981853" y="3048000"/>
            <a:ext cx="1143000" cy="0"/>
          </a:xfrm>
          <a:prstGeom prst="straightConnector1">
            <a:avLst/>
          </a:prstGeom>
          <a:noFill/>
          <a:ln w="19050" cap="flat" cmpd="sng" algn="ctr">
            <a:solidFill>
              <a:srgbClr val="7030A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0" y="0"/>
            <a:ext cx="4953000" cy="9144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i="1" dirty="0">
                <a:solidFill>
                  <a:schemeClr val="accent1">
                    <a:lumMod val="50000"/>
                  </a:schemeClr>
                </a:solidFill>
              </a:rPr>
              <a:t>Imaging dynamical </a:t>
            </a:r>
            <a:r>
              <a:rPr lang="en-US" sz="1400" i="1" dirty="0" err="1">
                <a:solidFill>
                  <a:schemeClr val="accent1">
                    <a:lumMod val="50000"/>
                  </a:schemeClr>
                </a:solidFill>
              </a:rPr>
              <a:t>chiral</a:t>
            </a:r>
            <a:r>
              <a:rPr lang="en-US" sz="1400" i="1" dirty="0">
                <a:solidFill>
                  <a:schemeClr val="accent1">
                    <a:lumMod val="50000"/>
                  </a:schemeClr>
                </a:solidFill>
              </a:rPr>
              <a:t> symmetry breaking: </a:t>
            </a:r>
            <a:r>
              <a:rPr lang="en-US" sz="1400" i="1" dirty="0" err="1">
                <a:solidFill>
                  <a:schemeClr val="accent1">
                    <a:lumMod val="50000"/>
                  </a:schemeClr>
                </a:solidFill>
              </a:rPr>
              <a:t>pion</a:t>
            </a:r>
            <a:r>
              <a:rPr lang="en-US" sz="1400" i="1" dirty="0">
                <a:solidFill>
                  <a:schemeClr val="accent1">
                    <a:lumMod val="50000"/>
                  </a:schemeClr>
                </a:solidFill>
              </a:rPr>
              <a:t> wave function on the light front, 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Lei Chang, </a:t>
            </a:r>
            <a:r>
              <a:rPr lang="en-US" sz="1400" i="1" dirty="0">
                <a:solidFill>
                  <a:schemeClr val="accent1">
                    <a:lumMod val="50000"/>
                  </a:schemeClr>
                </a:solidFill>
              </a:rPr>
              <a:t>et al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., 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  <a:hlinkClick r:id="rId3"/>
              </a:rPr>
              <a:t>arXiv:1301.0324 [</a:t>
            </a:r>
            <a:r>
              <a:rPr lang="en-US" sz="1400" dirty="0" err="1">
                <a:solidFill>
                  <a:schemeClr val="accent1">
                    <a:lumMod val="50000"/>
                  </a:schemeClr>
                </a:solidFill>
                <a:hlinkClick r:id="rId3"/>
              </a:rPr>
              <a:t>nucl-th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  <a:hlinkClick r:id="rId3"/>
              </a:rPr>
              <a:t>]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fr-FR" sz="1400" dirty="0">
                <a:hlinkClick r:id="rId4"/>
              </a:rPr>
              <a:t>Phys. </a:t>
            </a:r>
            <a:r>
              <a:rPr lang="fr-FR" sz="1400" dirty="0" err="1">
                <a:hlinkClick r:id="rId4"/>
              </a:rPr>
              <a:t>Rev</a:t>
            </a:r>
            <a:r>
              <a:rPr lang="fr-FR" sz="1400" dirty="0">
                <a:hlinkClick r:id="rId4"/>
              </a:rPr>
              <a:t>. </a:t>
            </a:r>
            <a:r>
              <a:rPr lang="fr-FR" sz="1400" dirty="0" err="1">
                <a:hlinkClick r:id="rId4"/>
              </a:rPr>
              <a:t>Lett</a:t>
            </a:r>
            <a:r>
              <a:rPr lang="fr-FR" sz="1400" dirty="0">
                <a:hlinkClick r:id="rId4"/>
              </a:rPr>
              <a:t>. </a:t>
            </a:r>
            <a:r>
              <a:rPr lang="fr-FR" sz="1400" b="1" dirty="0">
                <a:hlinkClick r:id="rId4"/>
              </a:rPr>
              <a:t>110</a:t>
            </a:r>
            <a:r>
              <a:rPr lang="fr-FR" sz="1400" dirty="0">
                <a:hlinkClick r:id="rId4"/>
              </a:rPr>
              <a:t> (2013) 132001 (2013) [5 pages]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Calibri" pitchFamily="34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5486400" y="4495800"/>
            <a:ext cx="2362200" cy="106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DeflateInflat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1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Real-world PDAs are squat and fat</a:t>
            </a:r>
          </a:p>
        </p:txBody>
      </p:sp>
      <p:pic>
        <p:nvPicPr>
          <p:cNvPr id="18" name="Picture 17" descr="InHadronLF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079" y="3429000"/>
            <a:ext cx="3107523" cy="2411197"/>
          </a:xfrm>
          <a:prstGeom prst="rect">
            <a:avLst/>
          </a:prstGeom>
        </p:spPr>
      </p:pic>
      <p:cxnSp>
        <p:nvCxnSpPr>
          <p:cNvPr id="8" name="Elbow Connector 7"/>
          <p:cNvCxnSpPr/>
          <p:nvPr/>
        </p:nvCxnSpPr>
        <p:spPr bwMode="auto">
          <a:xfrm>
            <a:off x="762000" y="4725591"/>
            <a:ext cx="4572000" cy="8731"/>
          </a:xfrm>
          <a:prstGeom prst="bentConnector3">
            <a:avLst/>
          </a:prstGeom>
          <a:noFill/>
          <a:ln w="28575" cap="flat" cmpd="sng" algn="ctr">
            <a:solidFill>
              <a:srgbClr val="008000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20" name="Picture 19" descr="phipix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446" y="2821462"/>
            <a:ext cx="3877102" cy="4551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657225" y="5828725"/>
            <a:ext cx="33811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i="1" dirty="0">
                <a:solidFill>
                  <a:srgbClr val="008000"/>
                </a:solidFill>
              </a:rPr>
              <a:t>A theory that produces M(p)=constant</a:t>
            </a:r>
          </a:p>
          <a:p>
            <a:r>
              <a:rPr lang="en-GB" sz="1600" i="1" dirty="0">
                <a:solidFill>
                  <a:srgbClr val="008000"/>
                </a:solidFill>
              </a:rPr>
              <a:t>also produces φ(x)=constant</a:t>
            </a:r>
          </a:p>
        </p:txBody>
      </p:sp>
    </p:spTree>
    <p:extLst>
      <p:ext uri="{BB962C8B-B14F-4D97-AF65-F5344CB8AC3E}">
        <p14:creationId xmlns:p14="http://schemas.microsoft.com/office/powerpoint/2010/main" val="39582983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GB" dirty="0"/>
              <a:t>Leading-twist PDAs of </a:t>
            </a:r>
            <a:br>
              <a:rPr lang="en-GB" dirty="0"/>
            </a:br>
            <a:r>
              <a:rPr lang="en-GB" i="1" dirty="0"/>
              <a:t>S</a:t>
            </a:r>
            <a:r>
              <a:rPr lang="en-GB" dirty="0"/>
              <a:t>-wave light-quark mesons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GB" dirty="0"/>
              <a:t>End of a </a:t>
            </a:r>
            <a:r>
              <a:rPr lang="en-GB" i="1" u="sng" dirty="0"/>
              <a:t>long</a:t>
            </a:r>
            <a:r>
              <a:rPr lang="en-GB" dirty="0"/>
              <a:t> story (longer than 30 years war)</a:t>
            </a:r>
          </a:p>
          <a:p>
            <a:pPr>
              <a:spcAft>
                <a:spcPts val="600"/>
              </a:spcAft>
            </a:pPr>
            <a:r>
              <a:rPr lang="en-GB" dirty="0"/>
              <a:t>Continuum predictions that pion and kaon PDAs are broad, concave functions confirmed by simulations of lattice-regularised QCD</a:t>
            </a:r>
          </a:p>
          <a:p>
            <a:pPr lvl="1">
              <a:spcAft>
                <a:spcPts val="600"/>
              </a:spcAft>
            </a:pPr>
            <a:r>
              <a:rPr lang="en-GB" sz="1800" i="1" dirty="0"/>
              <a:t>Pion Distribution Amplitude from Lattice QCD</a:t>
            </a:r>
            <a:r>
              <a:rPr lang="en-GB" sz="1800" dirty="0"/>
              <a:t>, Jian-Hui Zhang </a:t>
            </a:r>
            <a:r>
              <a:rPr lang="en-GB" sz="1800" i="1" dirty="0"/>
              <a:t>et al</a:t>
            </a:r>
            <a:r>
              <a:rPr lang="en-GB" sz="1800" dirty="0"/>
              <a:t>.,  </a:t>
            </a:r>
            <a:r>
              <a:rPr lang="en-GB" sz="1800" dirty="0" err="1"/>
              <a:t>Phys.Rev</a:t>
            </a:r>
            <a:r>
              <a:rPr lang="en-GB" sz="1800" dirty="0"/>
              <a:t>. D95 (2017) 094514; 1702.00008 </a:t>
            </a:r>
          </a:p>
          <a:p>
            <a:pPr lvl="1">
              <a:spcAft>
                <a:spcPts val="600"/>
              </a:spcAft>
            </a:pPr>
            <a:r>
              <a:rPr lang="en-GB" sz="1800" i="1" dirty="0"/>
              <a:t>Kaon Distribution Amplitude from Lattice QCD and the </a:t>
            </a:r>
            <a:r>
              <a:rPr lang="en-GB" sz="1800" i="1" dirty="0" err="1"/>
              <a:t>Flavor</a:t>
            </a:r>
            <a:r>
              <a:rPr lang="en-GB" sz="1800" i="1" dirty="0"/>
              <a:t> SU(3) Symmetry</a:t>
            </a:r>
            <a:r>
              <a:rPr lang="en-GB" sz="1800" dirty="0"/>
              <a:t>, </a:t>
            </a:r>
            <a:r>
              <a:rPr lang="en-GB" sz="1800" dirty="0" err="1"/>
              <a:t>Jiunn</a:t>
            </a:r>
            <a:r>
              <a:rPr lang="en-GB" sz="1800" dirty="0"/>
              <a:t>-Wei Chen </a:t>
            </a:r>
            <a:r>
              <a:rPr lang="en-GB" sz="1800" i="1" dirty="0"/>
              <a:t>et al</a:t>
            </a:r>
            <a:r>
              <a:rPr lang="en-GB" sz="1800" dirty="0"/>
              <a:t>., arXiv:1712.10025 [hep-</a:t>
            </a:r>
            <a:r>
              <a:rPr lang="en-GB" sz="1800" dirty="0" err="1"/>
              <a:t>ph</a:t>
            </a:r>
            <a:r>
              <a:rPr lang="en-GB" sz="1800" dirty="0"/>
              <a:t>]</a:t>
            </a:r>
          </a:p>
          <a:p>
            <a:pPr lvl="1">
              <a:spcAft>
                <a:spcPts val="600"/>
              </a:spcAft>
            </a:pPr>
            <a:r>
              <a:rPr lang="en-GB" sz="1800" i="1" dirty="0"/>
              <a:t>Pion and kaon valence-quark parton </a:t>
            </a:r>
            <a:r>
              <a:rPr lang="en-GB" sz="1800" i="1" dirty="0" err="1"/>
              <a:t>quasidistributions</a:t>
            </a:r>
            <a:r>
              <a:rPr lang="en-GB" sz="1800" dirty="0"/>
              <a:t>, S.-S. Xu, L. Chang </a:t>
            </a:r>
            <a:r>
              <a:rPr lang="en-GB" sz="1800" i="1" dirty="0"/>
              <a:t>et al</a:t>
            </a:r>
            <a:r>
              <a:rPr lang="en-GB" sz="1800" dirty="0"/>
              <a:t>. Phys. Rev. D</a:t>
            </a:r>
            <a:r>
              <a:rPr lang="en-AU" sz="1800" b="1" dirty="0"/>
              <a:t>97</a:t>
            </a:r>
            <a:r>
              <a:rPr lang="en-AU" sz="1800" dirty="0"/>
              <a:t> (2018) 094014</a:t>
            </a:r>
            <a:r>
              <a:rPr lang="en-GB" sz="1800" dirty="0"/>
              <a:t>; arXiv:1802.09552 [</a:t>
            </a:r>
            <a:r>
              <a:rPr lang="en-GB" sz="1800" dirty="0" err="1"/>
              <a:t>nucl-th</a:t>
            </a:r>
            <a:r>
              <a:rPr lang="en-GB" sz="1800" dirty="0"/>
              <a:t>]</a:t>
            </a:r>
          </a:p>
          <a:p>
            <a:pPr>
              <a:spcAft>
                <a:spcPts val="600"/>
              </a:spcAft>
            </a:pPr>
            <a:r>
              <a:rPr lang="en-GB" dirty="0"/>
              <a:t>Continuum analyses predict that these properties </a:t>
            </a:r>
            <a:r>
              <a:rPr lang="en-GB" u="sng" dirty="0"/>
              <a:t>characterise</a:t>
            </a:r>
            <a:r>
              <a:rPr lang="en-GB" dirty="0"/>
              <a:t> the leading-twist PDAs of </a:t>
            </a:r>
            <a:r>
              <a:rPr lang="en-GB" b="1" i="1" dirty="0"/>
              <a:t>all</a:t>
            </a:r>
            <a:r>
              <a:rPr lang="en-GB" dirty="0"/>
              <a:t> </a:t>
            </a:r>
            <a:r>
              <a:rPr lang="en-GB" i="1" dirty="0"/>
              <a:t>S</a:t>
            </a:r>
            <a:r>
              <a:rPr lang="en-GB" dirty="0"/>
              <a:t>-wave light-quark mesons</a:t>
            </a:r>
          </a:p>
          <a:p>
            <a:pPr>
              <a:spcAft>
                <a:spcPts val="600"/>
              </a:spcAft>
            </a:pPr>
            <a:r>
              <a:rPr lang="en-GB" i="1" dirty="0">
                <a:solidFill>
                  <a:schemeClr val="accent5">
                    <a:lumMod val="75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Many empirically verifiable predictions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34</a:t>
            </a:fld>
            <a:endParaRPr lang="en-US"/>
          </a:p>
        </p:txBody>
      </p:sp>
      <p:pic>
        <p:nvPicPr>
          <p:cNvPr id="7" name="Picture 6" descr="Insigh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495550" cy="1058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99171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095EBE9-108C-4A7E-A2FE-75B81999D3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920774"/>
            <a:ext cx="6692900" cy="9654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86A19D4-E3C9-4936-83C9-7AFE354EC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GB" sz="3200" dirty="0">
                <a:ln/>
                <a:solidFill>
                  <a:schemeClr val="accent1">
                    <a:lumMod val="50000"/>
                  </a:schemeClr>
                </a:solidFill>
              </a:rPr>
              <a:t>DVMP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25D2D2-A292-4C8C-97A6-BDF12FBE5A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90600"/>
            <a:ext cx="8686800" cy="4525963"/>
          </a:xfrm>
        </p:spPr>
        <p:txBody>
          <a:bodyPr/>
          <a:lstStyle/>
          <a:p>
            <a:r>
              <a:rPr lang="en-GB" dirty="0"/>
              <a:t>Two nonperturbative quantities</a:t>
            </a:r>
          </a:p>
          <a:p>
            <a:pPr lvl="1"/>
            <a:r>
              <a:rPr lang="en-GB" dirty="0"/>
              <a:t>GPD of target</a:t>
            </a:r>
          </a:p>
          <a:p>
            <a:pPr lvl="1"/>
            <a:r>
              <a:rPr lang="en-GB" dirty="0" err="1"/>
              <a:t>ϕ</a:t>
            </a:r>
            <a:r>
              <a:rPr lang="en-GB" baseline="-25000" dirty="0" err="1"/>
              <a:t>M</a:t>
            </a:r>
            <a:r>
              <a:rPr lang="en-GB" dirty="0"/>
              <a:t>, PDA of meson produced</a:t>
            </a:r>
          </a:p>
          <a:p>
            <a:r>
              <a:rPr lang="en-GB" dirty="0"/>
              <a:t>Can’t extract GPD unless </a:t>
            </a:r>
            <a:r>
              <a:rPr lang="en-GB" dirty="0" err="1"/>
              <a:t>ϕ</a:t>
            </a:r>
            <a:r>
              <a:rPr lang="en-GB" baseline="-25000" dirty="0" err="1"/>
              <a:t>M</a:t>
            </a:r>
            <a:r>
              <a:rPr lang="en-GB" baseline="-25000" dirty="0"/>
              <a:t> </a:t>
            </a:r>
            <a:r>
              <a:rPr lang="en-GB" dirty="0"/>
              <a:t>is known</a:t>
            </a:r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 Similar structure to elastic scattering formula</a:t>
            </a:r>
          </a:p>
          <a:p>
            <a:pPr lvl="1"/>
            <a:r>
              <a:rPr lang="en-GB" i="1" dirty="0"/>
              <a:t>v̅</a:t>
            </a:r>
            <a:r>
              <a:rPr lang="en-GB" dirty="0"/>
              <a:t> = 1-z … Extracted result for GPD is very sensitive to endpoint behaviour of meson PDA</a:t>
            </a:r>
          </a:p>
          <a:p>
            <a:pPr lvl="1"/>
            <a:r>
              <a:rPr lang="en-GB" dirty="0"/>
              <a:t>Overlapping renormalisation/factorisation scales, must “communicate” under evolution because result should be scale-independent</a:t>
            </a:r>
          </a:p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BC958-371A-4271-9C7E-908CAAACB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5D1D3A-647F-4930-BDC6-0D2768EF9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DDE912-0A80-4A79-A094-91524449C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35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FAC3E8F-48BF-44BB-A465-348EDBB2B3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908" y="0"/>
            <a:ext cx="3035092" cy="28194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23DBC42B-637A-4753-B0E7-5A9C34CA1D3A}"/>
              </a:ext>
            </a:extLst>
          </p:cNvPr>
          <p:cNvSpPr/>
          <p:nvPr/>
        </p:nvSpPr>
        <p:spPr bwMode="auto">
          <a:xfrm>
            <a:off x="6858000" y="3352800"/>
            <a:ext cx="381000" cy="228600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15246F2-86A5-433F-8F01-D656EFF762B9}"/>
              </a:ext>
            </a:extLst>
          </p:cNvPr>
          <p:cNvSpPr/>
          <p:nvPr/>
        </p:nvSpPr>
        <p:spPr bwMode="auto">
          <a:xfrm>
            <a:off x="6959367" y="3352800"/>
            <a:ext cx="228600" cy="228600"/>
          </a:xfrm>
          <a:prstGeom prst="ellipse">
            <a:avLst/>
          </a:prstGeom>
          <a:noFill/>
          <a:ln w="28575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A2B90F-B736-4572-8934-6A8B58A0D656}"/>
              </a:ext>
            </a:extLst>
          </p:cNvPr>
          <p:cNvSpPr txBox="1"/>
          <p:nvPr/>
        </p:nvSpPr>
        <p:spPr>
          <a:xfrm>
            <a:off x="8802687" y="4724400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9282EE0-5D87-4546-BA88-C1755142B42F}"/>
              </a:ext>
            </a:extLst>
          </p:cNvPr>
          <p:cNvSpPr/>
          <p:nvPr/>
        </p:nvSpPr>
        <p:spPr bwMode="auto">
          <a:xfrm>
            <a:off x="0" y="5491813"/>
            <a:ext cx="1905000" cy="48736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D. Müller, </a:t>
            </a:r>
            <a:r>
              <a:rPr lang="en-AU" sz="14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et al</a:t>
            </a:r>
            <a:r>
              <a:rPr lang="en-A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Nuclear Physics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 </a:t>
            </a:r>
            <a:r>
              <a:rPr lang="en-AU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884</a:t>
            </a:r>
            <a:r>
              <a:rPr lang="en-A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(2014) 438–546</a:t>
            </a:r>
            <a:endParaRPr kumimoji="0" lang="en-GB" sz="14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95AD972-80F0-4256-B361-5E12CD122D55}"/>
              </a:ext>
            </a:extLst>
          </p:cNvPr>
          <p:cNvSpPr/>
          <p:nvPr/>
        </p:nvSpPr>
        <p:spPr bwMode="auto">
          <a:xfrm>
            <a:off x="1676400" y="5451187"/>
            <a:ext cx="7471103" cy="9144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We add that one usually assumes that the scheme (and framework) dependent meson DA is known, but even in the case of the pion DA rather different models were proposed [161–165,143,166,167] which, unfortunately, can be discriminated only partially by present experimental pion form factor [168–171] and pion-to-photon transition form factor [172–175] data and lattice results [176].</a:t>
            </a:r>
            <a:endParaRPr kumimoji="0" lang="en-GB" sz="14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0797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/>
      <p:bldP spid="1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143" y="1798638"/>
            <a:ext cx="5171856" cy="376396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GB" sz="2800" dirty="0"/>
              <a:t>Emergent Mass </a:t>
            </a:r>
            <a:br>
              <a:rPr lang="en-GB" sz="2800" dirty="0"/>
            </a:br>
            <a:r>
              <a:rPr lang="en-GB" sz="2800" i="1" dirty="0"/>
              <a:t>vs</a:t>
            </a:r>
            <a:r>
              <a:rPr lang="en-GB" sz="2800" dirty="0"/>
              <a:t>. Higgs Mechanism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84237"/>
            <a:ext cx="4343400" cy="5440363"/>
          </a:xfrm>
        </p:spPr>
        <p:txBody>
          <a:bodyPr/>
          <a:lstStyle/>
          <a:p>
            <a:r>
              <a:rPr lang="en-GB" dirty="0"/>
              <a:t>When does Higgs mechanism begin to influence mass generation?</a:t>
            </a:r>
          </a:p>
          <a:p>
            <a:r>
              <a:rPr lang="en-GB" dirty="0"/>
              <a:t>limit </a:t>
            </a:r>
            <a:r>
              <a:rPr lang="en-GB" i="1" dirty="0" err="1"/>
              <a:t>m</a:t>
            </a:r>
            <a:r>
              <a:rPr lang="en-GB" baseline="-25000" dirty="0" err="1"/>
              <a:t>quark</a:t>
            </a:r>
            <a:r>
              <a:rPr lang="en-GB" dirty="0"/>
              <a:t>→ ∞</a:t>
            </a:r>
          </a:p>
          <a:p>
            <a:pPr marL="0" indent="0">
              <a:buNone/>
            </a:pPr>
            <a:r>
              <a:rPr lang="en-GB" i="1" dirty="0"/>
              <a:t>	φ(x)</a:t>
            </a:r>
            <a:r>
              <a:rPr lang="en-GB" dirty="0"/>
              <a:t> → </a:t>
            </a:r>
            <a:r>
              <a:rPr lang="en-GB" i="1" dirty="0"/>
              <a:t>δ(x-½)</a:t>
            </a:r>
          </a:p>
          <a:p>
            <a:r>
              <a:rPr lang="en-GB" dirty="0"/>
              <a:t>limit </a:t>
            </a:r>
            <a:r>
              <a:rPr lang="en-GB" dirty="0" err="1"/>
              <a:t>m</a:t>
            </a:r>
            <a:r>
              <a:rPr lang="en-GB" baseline="-25000" dirty="0" err="1"/>
              <a:t>quark</a:t>
            </a:r>
            <a:r>
              <a:rPr lang="en-GB" dirty="0"/>
              <a:t> → 0</a:t>
            </a:r>
          </a:p>
          <a:p>
            <a:pPr marL="0" indent="0">
              <a:buNone/>
            </a:pPr>
            <a:r>
              <a:rPr lang="en-GB" i="1" dirty="0"/>
              <a:t>	φ(x)</a:t>
            </a:r>
            <a:r>
              <a:rPr lang="en-GB" dirty="0"/>
              <a:t> ∼ (8/π) [x(1-x)]</a:t>
            </a:r>
            <a:r>
              <a:rPr lang="en-GB" i="1" baseline="30000" dirty="0"/>
              <a:t>½</a:t>
            </a:r>
            <a:endParaRPr lang="en-GB" baseline="30000" dirty="0"/>
          </a:p>
          <a:p>
            <a:r>
              <a:rPr lang="en-GB" dirty="0"/>
              <a:t>Transition boundary lies just above</a:t>
            </a:r>
            <a:r>
              <a:rPr lang="en-GB" i="1" dirty="0"/>
              <a:t> </a:t>
            </a:r>
            <a:r>
              <a:rPr lang="en-GB" i="1" dirty="0" err="1"/>
              <a:t>m</a:t>
            </a:r>
            <a:r>
              <a:rPr lang="en-GB" baseline="-25000" dirty="0" err="1"/>
              <a:t>strange</a:t>
            </a:r>
            <a:endParaRPr lang="en-GB" baseline="-25000" dirty="0"/>
          </a:p>
          <a:p>
            <a:r>
              <a:rPr lang="en-GB" i="1" dirty="0">
                <a:solidFill>
                  <a:srgbClr val="008000"/>
                </a:solidFill>
              </a:rPr>
              <a:t>Comparison between distributions of light-quarks and those involving strange-quarks is good place to seek signals for strong-mass generation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0" y="0"/>
            <a:ext cx="4343400" cy="67309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200" i="1" dirty="0">
                <a:solidFill>
                  <a:schemeClr val="accent1">
                    <a:lumMod val="50000"/>
                  </a:schemeClr>
                </a:solidFill>
              </a:rPr>
              <a:t>Parton distribution amplitudes of S-wave heavy-</a:t>
            </a:r>
            <a:r>
              <a:rPr lang="en-GB" sz="1200" i="1" dirty="0" err="1">
                <a:solidFill>
                  <a:schemeClr val="accent1">
                    <a:lumMod val="50000"/>
                  </a:schemeClr>
                </a:solidFill>
              </a:rPr>
              <a:t>quarkonia</a:t>
            </a:r>
            <a:br>
              <a:rPr lang="en-GB" sz="12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1200" dirty="0" err="1">
                <a:solidFill>
                  <a:schemeClr val="accent1">
                    <a:lumMod val="50000"/>
                  </a:schemeClr>
                </a:solidFill>
              </a:rPr>
              <a:t>Minghui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</a:rPr>
              <a:t> Ding, Fei Gao, Lei Chang, Yu-Xin Liu and Craig D. Roberts</a:t>
            </a:r>
            <a:br>
              <a:rPr lang="en-GB" sz="12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1200" dirty="0">
                <a:solidFill>
                  <a:schemeClr val="accent1">
                    <a:lumMod val="50000"/>
                  </a:schemeClr>
                </a:solidFill>
                <a:hlinkClick r:id="rId3"/>
              </a:rPr>
              <a:t>arXiv:1511.04943 [</a:t>
            </a:r>
            <a:r>
              <a:rPr lang="en-GB" sz="1200" dirty="0" err="1">
                <a:solidFill>
                  <a:schemeClr val="accent1">
                    <a:lumMod val="50000"/>
                  </a:schemeClr>
                </a:solidFill>
                <a:hlinkClick r:id="rId3"/>
              </a:rPr>
              <a:t>nucl-th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  <a:hlinkClick r:id="rId3"/>
              </a:rPr>
              <a:t>]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</a:rPr>
              <a:t>, Phys. Lett. B </a:t>
            </a:r>
            <a:r>
              <a:rPr lang="en-GB" sz="1200" b="1" dirty="0">
                <a:solidFill>
                  <a:schemeClr val="accent1">
                    <a:lumMod val="50000"/>
                  </a:schemeClr>
                </a:solidFill>
              </a:rPr>
              <a:t>753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</a:rPr>
              <a:t> (2016) pp. 330-335</a:t>
            </a: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74789" y="3549129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>
                <a:solidFill>
                  <a:srgbClr val="008000"/>
                </a:solidFill>
              </a:rPr>
              <a:t>q+q</a:t>
            </a:r>
            <a:r>
              <a:rPr lang="en-GB" sz="1600" baseline="-25000" dirty="0" err="1">
                <a:solidFill>
                  <a:srgbClr val="008000"/>
                </a:solidFill>
              </a:rPr>
              <a:t>bar</a:t>
            </a:r>
            <a:r>
              <a:rPr lang="en-GB" sz="1600" dirty="0">
                <a:solidFill>
                  <a:srgbClr val="008000"/>
                </a:solidFill>
              </a:rPr>
              <a:t>: Emergent  </a:t>
            </a:r>
          </a:p>
          <a:p>
            <a:r>
              <a:rPr lang="en-GB" sz="1600" dirty="0">
                <a:solidFill>
                  <a:srgbClr val="008000"/>
                </a:solidFill>
              </a:rPr>
              <a:t>        (strong mass)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00300" y="2331120"/>
            <a:ext cx="1310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>
                <a:solidFill>
                  <a:schemeClr val="tx2">
                    <a:lumMod val="75000"/>
                  </a:schemeClr>
                </a:solidFill>
              </a:rPr>
              <a:t>c+c</a:t>
            </a:r>
            <a:r>
              <a:rPr lang="en-GB" sz="1600" baseline="-25000" dirty="0" err="1">
                <a:solidFill>
                  <a:schemeClr val="tx2">
                    <a:lumMod val="75000"/>
                  </a:schemeClr>
                </a:solidFill>
              </a:rPr>
              <a:t>bar</a:t>
            </a:r>
            <a:r>
              <a:rPr lang="en-GB" sz="1600" dirty="0">
                <a:solidFill>
                  <a:schemeClr val="tx2">
                    <a:lumMod val="75000"/>
                  </a:schemeClr>
                </a:solidFill>
              </a:rPr>
              <a:t>: Higgs</a:t>
            </a:r>
          </a:p>
          <a:p>
            <a:r>
              <a:rPr lang="en-GB" sz="1600" dirty="0">
                <a:solidFill>
                  <a:schemeClr val="tx2">
                    <a:lumMod val="75000"/>
                  </a:schemeClr>
                </a:solidFill>
              </a:rPr>
              <a:t>  (weak mass)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43184" y="2362200"/>
            <a:ext cx="10318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solidFill>
                  <a:schemeClr val="accent5">
                    <a:lumMod val="75000"/>
                  </a:schemeClr>
                </a:solidFill>
              </a:rPr>
              <a:t>conformal</a:t>
            </a:r>
          </a:p>
        </p:txBody>
      </p:sp>
      <p:cxnSp>
        <p:nvCxnSpPr>
          <p:cNvPr id="13" name="Straight Arrow Connector 12"/>
          <p:cNvCxnSpPr/>
          <p:nvPr/>
        </p:nvCxnSpPr>
        <p:spPr bwMode="auto">
          <a:xfrm>
            <a:off x="5638800" y="2621298"/>
            <a:ext cx="1143000" cy="502902"/>
          </a:xfrm>
          <a:prstGeom prst="straightConnector1">
            <a:avLst/>
          </a:prstGeom>
          <a:noFill/>
          <a:ln w="9525" cap="flat" cmpd="sng" algn="ctr">
            <a:solidFill>
              <a:srgbClr val="6600CC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>
            <a:off x="5562600" y="3055161"/>
            <a:ext cx="762000" cy="221439"/>
          </a:xfrm>
          <a:prstGeom prst="straightConnector1">
            <a:avLst/>
          </a:prstGeom>
          <a:noFill/>
          <a:ln w="9525" cap="flat" cmpd="sng" algn="ctr">
            <a:solidFill>
              <a:srgbClr val="0A0A0A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17" name="TextBox 16"/>
          <p:cNvSpPr txBox="1"/>
          <p:nvPr/>
        </p:nvSpPr>
        <p:spPr>
          <a:xfrm>
            <a:off x="4847789" y="2831068"/>
            <a:ext cx="11953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A0A0A"/>
                </a:solidFill>
              </a:rPr>
              <a:t>s+s</a:t>
            </a:r>
            <a:r>
              <a:rPr lang="en-GB" baseline="-25000" dirty="0" err="1">
                <a:solidFill>
                  <a:srgbClr val="0A0A0A"/>
                </a:solidFill>
              </a:rPr>
              <a:t>bar</a:t>
            </a:r>
            <a:r>
              <a:rPr lang="en-GB" dirty="0">
                <a:solidFill>
                  <a:srgbClr val="0A0A0A"/>
                </a:solidFill>
              </a:rPr>
              <a:t>: </a:t>
            </a:r>
          </a:p>
          <a:p>
            <a:r>
              <a:rPr lang="en-GB" sz="1400" dirty="0">
                <a:solidFill>
                  <a:srgbClr val="0A0A0A"/>
                </a:solidFill>
              </a:rPr>
              <a:t>on the border</a:t>
            </a:r>
            <a:endParaRPr lang="en-GB" sz="1400" baseline="-25000" dirty="0">
              <a:solidFill>
                <a:srgbClr val="0A0A0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64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019" y="2242933"/>
            <a:ext cx="5001006" cy="36244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dirty="0"/>
              <a:t>Kaon electromagnetic </a:t>
            </a:r>
            <a:br>
              <a:rPr lang="en-US" sz="2800" dirty="0"/>
            </a:br>
            <a:r>
              <a:rPr lang="en-US" sz="2800" dirty="0"/>
              <a:t>form factor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4038600" cy="5181600"/>
          </a:xfrm>
        </p:spPr>
        <p:txBody>
          <a:bodyPr/>
          <a:lstStyle/>
          <a:p>
            <a:r>
              <a:rPr lang="en-US" sz="2000" dirty="0"/>
              <a:t>Solid black curve = modern DSE prediction</a:t>
            </a:r>
          </a:p>
          <a:p>
            <a:r>
              <a:rPr lang="en-US" sz="2000" dirty="0"/>
              <a:t>Hard-scattering formula</a:t>
            </a:r>
          </a:p>
          <a:p>
            <a:pPr lvl="1"/>
            <a:r>
              <a:rPr lang="en-US" sz="1800" dirty="0"/>
              <a:t>Long-dashed green curve, with error band marking uncertainty in dilation of the PDA</a:t>
            </a:r>
            <a:endParaRPr lang="en-US" sz="2000" dirty="0"/>
          </a:p>
          <a:p>
            <a:r>
              <a:rPr lang="en-US" sz="2000" dirty="0"/>
              <a:t>Skewing is not the issue: 12%-15%, DSE- and lattice-QCD agree</a:t>
            </a:r>
          </a:p>
          <a:p>
            <a:r>
              <a:rPr lang="en-US" sz="2000" dirty="0"/>
              <a:t>It’s extent of the broadening that generates the uncertainty</a:t>
            </a:r>
          </a:p>
          <a:p>
            <a:r>
              <a:rPr lang="en-US" sz="2000" dirty="0" err="1"/>
              <a:t>JLab</a:t>
            </a:r>
            <a:r>
              <a:rPr lang="en-US" sz="2000" dirty="0"/>
              <a:t> 12 can reach to the point at which VMD fails … as for the pion, can potentially validate general hard scattering formula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i="0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37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0417" y="1175739"/>
            <a:ext cx="4953000" cy="136327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auto">
          <a:xfrm>
            <a:off x="0" y="0"/>
            <a:ext cx="4953000" cy="80803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1200" i="1" dirty="0">
                <a:solidFill>
                  <a:schemeClr val="accent1">
                    <a:lumMod val="50000"/>
                  </a:schemeClr>
                </a:solidFill>
              </a:rPr>
              <a:t>Exposing strangeness: projections for kaon electromagnetic form factors, Fei Gao, Lei Chang, Yu-Xin Liu, Craig D. Roberts and Peter C. Tandy, arXiv:1703.04875 [</a:t>
            </a:r>
            <a:r>
              <a:rPr lang="en-AU" sz="1200" i="1" dirty="0" err="1">
                <a:solidFill>
                  <a:schemeClr val="accent1">
                    <a:lumMod val="50000"/>
                  </a:schemeClr>
                </a:solidFill>
              </a:rPr>
              <a:t>nucl-th</a:t>
            </a:r>
            <a:r>
              <a:rPr lang="en-AU" sz="1200" i="1" dirty="0">
                <a:solidFill>
                  <a:schemeClr val="accent1">
                    <a:lumMod val="50000"/>
                  </a:schemeClr>
                </a:solidFill>
              </a:rPr>
              <a:t>], Phys. Rev. D </a:t>
            </a:r>
            <a:r>
              <a:rPr lang="en-GB" sz="1200" b="1" i="1" dirty="0">
                <a:solidFill>
                  <a:schemeClr val="accent1">
                    <a:lumMod val="50000"/>
                  </a:schemeClr>
                </a:solidFill>
              </a:rPr>
              <a:t>96</a:t>
            </a:r>
            <a:r>
              <a:rPr lang="en-GB" sz="1200" i="1" dirty="0">
                <a:solidFill>
                  <a:schemeClr val="accent1">
                    <a:lumMod val="50000"/>
                  </a:schemeClr>
                </a:solidFill>
              </a:rPr>
              <a:t> (2017) 034024</a:t>
            </a:r>
            <a:endParaRPr lang="en-AU" sz="12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3204168" y="5486400"/>
            <a:ext cx="5942013" cy="94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Wingdings" pitchFamily="2" charset="2"/>
              <a:buChar char="Ø"/>
              <a:defRPr sz="2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Char char="–"/>
              <a:defRPr sz="2000">
                <a:solidFill>
                  <a:schemeClr val="tx2">
                    <a:lumMod val="75000"/>
                  </a:schemeClr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Char char="•"/>
              <a:defRPr sz="1600">
                <a:solidFill>
                  <a:schemeClr val="tx2">
                    <a:lumMod val="75000"/>
                  </a:schemeClr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Char char="–"/>
              <a:defRPr sz="1600">
                <a:solidFill>
                  <a:schemeClr val="tx2">
                    <a:lumMod val="75000"/>
                  </a:schemeClr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Arial" charset="0"/>
              <a:buChar char="»"/>
              <a:defRPr sz="1600">
                <a:solidFill>
                  <a:schemeClr val="tx2">
                    <a:lumMod val="75000"/>
                  </a:schemeClr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Arial" charset="0"/>
              <a:buChar char="»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Arial" charset="0"/>
              <a:buChar char="»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Arial" charset="0"/>
              <a:buChar char="»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Arial" charset="0"/>
              <a:buChar char="»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800" i="1" kern="0" dirty="0">
                <a:solidFill>
                  <a:srgbClr val="008000"/>
                </a:solidFill>
              </a:rPr>
              <a:t>Can an electron ion collider take us into the domain of scaling violation?!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07504" y="4466189"/>
            <a:ext cx="12934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i="1" dirty="0">
                <a:solidFill>
                  <a:srgbClr val="C00000"/>
                </a:solidFill>
              </a:rPr>
              <a:t>conformal limit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77000" y="3578423"/>
            <a:ext cx="10961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i="1" dirty="0">
                <a:solidFill>
                  <a:srgbClr val="008000"/>
                </a:solidFill>
              </a:rPr>
              <a:t>realistic PDA</a:t>
            </a:r>
          </a:p>
        </p:txBody>
      </p:sp>
    </p:spTree>
    <p:extLst>
      <p:ext uri="{BB962C8B-B14F-4D97-AF65-F5344CB8AC3E}">
        <p14:creationId xmlns:p14="http://schemas.microsoft.com/office/powerpoint/2010/main" val="37866088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2907530"/>
            <a:ext cx="4931199" cy="36236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7926"/>
            <a:ext cx="4953000" cy="13632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GB" dirty="0"/>
              <a:t>Kaon form factor </a:t>
            </a:r>
            <a:br>
              <a:rPr lang="en-GB" dirty="0"/>
            </a:br>
            <a:r>
              <a:rPr lang="en-GB" dirty="0"/>
              <a:t>– flavour separation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74837"/>
            <a:ext cx="4495800" cy="4525963"/>
          </a:xfrm>
        </p:spPr>
        <p:txBody>
          <a:bodyPr/>
          <a:lstStyle/>
          <a:p>
            <a:r>
              <a:rPr lang="en-GB" sz="2000" dirty="0"/>
              <a:t>Current conservation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/>
              <a:t>	F</a:t>
            </a:r>
            <a:r>
              <a:rPr lang="en-GB" sz="2000" baseline="-25000" dirty="0"/>
              <a:t>uss</a:t>
            </a:r>
            <a:r>
              <a:rPr lang="en-GB" sz="2000" dirty="0"/>
              <a:t>(0) = </a:t>
            </a:r>
            <a:r>
              <a:rPr lang="en-GB" sz="2000" dirty="0" err="1"/>
              <a:t>F</a:t>
            </a:r>
            <a:r>
              <a:rPr lang="en-GB" sz="2000" baseline="-25000" dirty="0" err="1"/>
              <a:t>uus</a:t>
            </a:r>
            <a:r>
              <a:rPr lang="en-GB" sz="2000" dirty="0"/>
              <a:t>(0)</a:t>
            </a:r>
          </a:p>
          <a:p>
            <a:r>
              <a:rPr lang="en-GB" sz="2000" dirty="0"/>
              <a:t>Under evolution: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000" dirty="0"/>
              <a:t>    </a:t>
            </a:r>
            <a:r>
              <a:rPr lang="en-GB" sz="2000" dirty="0" err="1"/>
              <a:t>ϕ</a:t>
            </a:r>
            <a:r>
              <a:rPr lang="en-GB" sz="2000" baseline="-25000" dirty="0" err="1"/>
              <a:t>K</a:t>
            </a:r>
            <a:r>
              <a:rPr lang="en-GB" sz="2000" dirty="0"/>
              <a:t> → 6 x (1-x) ⇒ </a:t>
            </a:r>
            <a:r>
              <a:rPr lang="en-GB" sz="2000" dirty="0" err="1"/>
              <a:t>ω</a:t>
            </a:r>
            <a:r>
              <a:rPr lang="en-GB" sz="2000" baseline="-25000" dirty="0" err="1"/>
              <a:t>s</a:t>
            </a:r>
            <a:r>
              <a:rPr lang="en-GB" sz="2000" baseline="-25000" dirty="0"/>
              <a:t>̅</a:t>
            </a:r>
            <a:r>
              <a:rPr lang="en-GB" sz="2000" dirty="0"/>
              <a:t>  → </a:t>
            </a:r>
            <a:r>
              <a:rPr lang="en-GB" sz="2000" dirty="0" err="1"/>
              <a:t>ω</a:t>
            </a:r>
            <a:r>
              <a:rPr lang="en-GB" sz="2000" baseline="-25000" dirty="0" err="1"/>
              <a:t>u</a:t>
            </a:r>
            <a:r>
              <a:rPr lang="en-GB" sz="2000" dirty="0"/>
              <a:t> ⇒ Ratio → 1</a:t>
            </a:r>
            <a:endParaRPr lang="en-GB" sz="2000" baseline="30000" dirty="0"/>
          </a:p>
          <a:p>
            <a:r>
              <a:rPr lang="en-GB" sz="2000" dirty="0"/>
              <a:t>Agreement between direct calculation and hard-scattering formula, using consistent PDA</a:t>
            </a:r>
          </a:p>
          <a:p>
            <a:r>
              <a:rPr lang="en-GB" sz="2000" dirty="0"/>
              <a:t>Ratio never exceeds 1.5 and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/>
              <a:t>      Logarithmic approach to unity</a:t>
            </a:r>
          </a:p>
          <a:p>
            <a:r>
              <a:rPr lang="en-GB" sz="2000" dirty="0"/>
              <a:t>Typical signal of DCSB-dominance in flavour-symmetry breaking:</a:t>
            </a:r>
            <a:r>
              <a:rPr lang="en-GB" sz="2000" i="1" dirty="0"/>
              <a:t> </a:t>
            </a:r>
          </a:p>
          <a:p>
            <a:pPr lvl="1">
              <a:spcBef>
                <a:spcPts val="0"/>
              </a:spcBef>
            </a:pPr>
            <a:r>
              <a:rPr lang="en-GB" sz="1800" i="1" dirty="0"/>
              <a:t>M</a:t>
            </a:r>
            <a:r>
              <a:rPr lang="en-GB" sz="1800" i="1" baseline="-25000" dirty="0"/>
              <a:t>s</a:t>
            </a:r>
            <a:r>
              <a:rPr lang="en-GB" sz="1800" dirty="0"/>
              <a:t>(0) ∼ 1.25 </a:t>
            </a:r>
            <a:r>
              <a:rPr lang="en-GB" sz="1800" i="1" dirty="0"/>
              <a:t>M</a:t>
            </a:r>
            <a:r>
              <a:rPr lang="en-GB" sz="1800" i="1" baseline="-25000" dirty="0"/>
              <a:t>u</a:t>
            </a:r>
            <a:r>
              <a:rPr lang="en-GB" sz="1800" dirty="0"/>
              <a:t>(0) </a:t>
            </a:r>
          </a:p>
          <a:p>
            <a:pPr lvl="1">
              <a:spcBef>
                <a:spcPts val="0"/>
              </a:spcBef>
            </a:pPr>
            <a:r>
              <a:rPr lang="en-GB" sz="1800" dirty="0"/>
              <a:t>but this scale difference becomes irrelevant under evolution</a:t>
            </a:r>
          </a:p>
          <a:p>
            <a:endParaRPr lang="en-GB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7225" y="6368101"/>
            <a:ext cx="5942013" cy="228600"/>
          </a:xfrm>
        </p:spPr>
        <p:txBody>
          <a:bodyPr/>
          <a:lstStyle/>
          <a:p>
            <a:r>
              <a:rPr lang="en-AU" dirty="0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557460" y="4229664"/>
            <a:ext cx="3044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>
                <a:solidFill>
                  <a:srgbClr val="008000"/>
                </a:solidFill>
              </a:rPr>
              <a:t>Hard scattering formula, using DSE=</a:t>
            </a:r>
            <a:r>
              <a:rPr lang="en-GB" i="1" dirty="0" err="1">
                <a:solidFill>
                  <a:srgbClr val="008000"/>
                </a:solidFill>
              </a:rPr>
              <a:t>lQCD</a:t>
            </a:r>
            <a:r>
              <a:rPr lang="en-GB" i="1" dirty="0">
                <a:solidFill>
                  <a:srgbClr val="008000"/>
                </a:solidFill>
              </a:rPr>
              <a:t> predicted PDAs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60859" y="3265370"/>
            <a:ext cx="1812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2">
                    <a:lumMod val="10000"/>
                  </a:schemeClr>
                </a:solidFill>
              </a:rPr>
              <a:t>DSE Prediction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53000" y="2394168"/>
            <a:ext cx="391690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2">
                    <a:lumMod val="10000"/>
                  </a:schemeClr>
                </a:solidFill>
              </a:rPr>
              <a:t>[ s̅ γ s </a:t>
            </a:r>
            <a:r>
              <a:rPr lang="en-GB" sz="2000" dirty="0" err="1">
                <a:solidFill>
                  <a:schemeClr val="bg2">
                    <a:lumMod val="10000"/>
                  </a:schemeClr>
                </a:solidFill>
              </a:rPr>
              <a:t>u</a:t>
            </a:r>
            <a:r>
              <a:rPr lang="en-GB" sz="2000" baseline="-25000" dirty="0" err="1">
                <a:solidFill>
                  <a:schemeClr val="bg2">
                    <a:lumMod val="10000"/>
                  </a:schemeClr>
                </a:solidFill>
              </a:rPr>
              <a:t>spectator</a:t>
            </a:r>
            <a:r>
              <a:rPr lang="en-GB" sz="2000" dirty="0">
                <a:solidFill>
                  <a:schemeClr val="bg2">
                    <a:lumMod val="10000"/>
                  </a:schemeClr>
                </a:solidFill>
              </a:rPr>
              <a:t> / u̅ γ u </a:t>
            </a:r>
            <a:r>
              <a:rPr lang="en-GB" sz="2000" dirty="0" err="1">
                <a:solidFill>
                  <a:schemeClr val="bg2">
                    <a:lumMod val="10000"/>
                  </a:schemeClr>
                </a:solidFill>
              </a:rPr>
              <a:t>s</a:t>
            </a:r>
            <a:r>
              <a:rPr lang="en-GB" sz="2000" baseline="-25000" dirty="0" err="1">
                <a:solidFill>
                  <a:schemeClr val="bg2">
                    <a:lumMod val="10000"/>
                  </a:schemeClr>
                </a:solidFill>
              </a:rPr>
              <a:t>spectator</a:t>
            </a:r>
            <a:r>
              <a:rPr lang="en-GB" sz="2000" dirty="0">
                <a:solidFill>
                  <a:schemeClr val="bg2">
                    <a:lumMod val="10000"/>
                  </a:schemeClr>
                </a:solidFill>
              </a:rPr>
              <a:t> ]</a:t>
            </a:r>
            <a:r>
              <a:rPr lang="en-GB" sz="2000" baseline="30000" dirty="0">
                <a:solidFill>
                  <a:schemeClr val="bg2">
                    <a:lumMod val="10000"/>
                  </a:schemeClr>
                </a:solidFill>
              </a:rPr>
              <a:t>2</a:t>
            </a:r>
            <a:r>
              <a:rPr lang="en-GB" sz="2000" dirty="0">
                <a:solidFill>
                  <a:schemeClr val="bg2">
                    <a:lumMod val="10000"/>
                  </a:schemeClr>
                </a:solidFill>
              </a:rPr>
              <a:t> ≤ 1.5</a:t>
            </a:r>
          </a:p>
          <a:p>
            <a:endParaRPr lang="en-GB" dirty="0"/>
          </a:p>
        </p:txBody>
      </p:sp>
      <p:sp>
        <p:nvSpPr>
          <p:cNvPr id="13" name="Rectangle 12"/>
          <p:cNvSpPr/>
          <p:nvPr/>
        </p:nvSpPr>
        <p:spPr bwMode="auto">
          <a:xfrm>
            <a:off x="0" y="0"/>
            <a:ext cx="4953000" cy="80803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1200" i="1" dirty="0">
                <a:solidFill>
                  <a:schemeClr val="accent1">
                    <a:lumMod val="50000"/>
                  </a:schemeClr>
                </a:solidFill>
              </a:rPr>
              <a:t>Exposing strangeness: projections for kaon electromagnetic form factors, Fei Gao, Lei Chang, Yu-Xin Liu, Craig D. Roberts and Peter C. Tandy, arXiv:1703.04875 [</a:t>
            </a:r>
            <a:r>
              <a:rPr lang="en-AU" sz="1200" i="1" dirty="0" err="1">
                <a:solidFill>
                  <a:schemeClr val="accent1">
                    <a:lumMod val="50000"/>
                  </a:schemeClr>
                </a:solidFill>
              </a:rPr>
              <a:t>nucl-th</a:t>
            </a:r>
            <a:r>
              <a:rPr lang="en-AU" sz="1200" i="1" dirty="0">
                <a:solidFill>
                  <a:schemeClr val="accent1">
                    <a:lumMod val="50000"/>
                  </a:schemeClr>
                </a:solidFill>
              </a:rPr>
              <a:t>], Phys. Rev. D </a:t>
            </a:r>
            <a:r>
              <a:rPr lang="en-GB" sz="1200" b="1" i="1" dirty="0">
                <a:solidFill>
                  <a:schemeClr val="accent1">
                    <a:lumMod val="50000"/>
                  </a:schemeClr>
                </a:solidFill>
              </a:rPr>
              <a:t>96</a:t>
            </a:r>
            <a:r>
              <a:rPr lang="en-GB" sz="1200" i="1" dirty="0">
                <a:solidFill>
                  <a:schemeClr val="accent1">
                    <a:lumMod val="50000"/>
                  </a:schemeClr>
                </a:solidFill>
              </a:rPr>
              <a:t> (2017) 034024</a:t>
            </a:r>
            <a:endParaRPr lang="en-AU" sz="1200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555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97F47E2-9CE8-4D70-B024-7A8BA91505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892" y="1330362"/>
            <a:ext cx="5243108" cy="37750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B46A49E-0FFB-4B80-A802-7EBCF6E42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Isospin symmetry violation in charged-pion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0B95D-4E2D-4E01-B389-CFD03473B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14400"/>
            <a:ext cx="4038600" cy="5211763"/>
          </a:xfrm>
        </p:spPr>
        <p:txBody>
          <a:bodyPr/>
          <a:lstStyle/>
          <a:p>
            <a:r>
              <a:rPr lang="en-GB" dirty="0">
                <a:solidFill>
                  <a:srgbClr val="008000"/>
                </a:solidFill>
              </a:rPr>
              <a:t>Kaon PDA</a:t>
            </a:r>
            <a:r>
              <a:rPr lang="en-GB" dirty="0"/>
              <a:t>: </a:t>
            </a:r>
            <a:r>
              <a:rPr lang="en-GB" dirty="0" err="1"/>
              <a:t>m</a:t>
            </a:r>
            <a:r>
              <a:rPr lang="en-GB" baseline="-25000" dirty="0" err="1"/>
              <a:t>s</a:t>
            </a:r>
            <a:r>
              <a:rPr lang="en-GB" dirty="0" err="1"/>
              <a:t>≠m</a:t>
            </a:r>
            <a:r>
              <a:rPr lang="en-GB" baseline="-25000" dirty="0" err="1"/>
              <a:t>u</a:t>
            </a:r>
            <a:r>
              <a:rPr lang="en-GB" dirty="0"/>
              <a:t> </a:t>
            </a:r>
          </a:p>
          <a:p>
            <a:r>
              <a:rPr lang="en-GB" dirty="0"/>
              <a:t>Plainly, when </a:t>
            </a:r>
            <a:r>
              <a:rPr lang="en-GB" dirty="0" err="1"/>
              <a:t>m</a:t>
            </a:r>
            <a:r>
              <a:rPr lang="en-GB" baseline="-25000" dirty="0" err="1"/>
              <a:t>d</a:t>
            </a:r>
            <a:r>
              <a:rPr lang="en-GB" dirty="0" err="1"/>
              <a:t>≠m</a:t>
            </a:r>
            <a:r>
              <a:rPr lang="en-GB" baseline="-25000" dirty="0" err="1"/>
              <a:t>u</a:t>
            </a:r>
            <a:r>
              <a:rPr lang="en-GB" baseline="-25000" dirty="0"/>
              <a:t> </a:t>
            </a:r>
            <a:r>
              <a:rPr lang="en-GB" dirty="0"/>
              <a:t>distortion in pion can’t be greater than that in kaon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97D4C3-9EDE-4D9D-94E9-046A220A5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DF0A71-0531-4AD7-8A24-397317021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CA367E-4C34-46DF-AA45-F4642D286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888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GB" dirty="0"/>
              <a:t>Strong Interactions in the </a:t>
            </a:r>
            <a:br>
              <a:rPr lang="en-GB" dirty="0"/>
            </a:br>
            <a:r>
              <a:rPr lang="en-GB" dirty="0"/>
              <a:t>Standard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/>
          <a:lstStyle/>
          <a:p>
            <a:r>
              <a:rPr lang="en-GB" dirty="0"/>
              <a:t>Only apparent scale in chromodynamics is mass of the quark field</a:t>
            </a:r>
          </a:p>
          <a:p>
            <a:r>
              <a:rPr lang="en-GB" dirty="0"/>
              <a:t>Quark mass is said to be generated by Higgs boson.</a:t>
            </a:r>
          </a:p>
          <a:p>
            <a:r>
              <a:rPr lang="en-GB" dirty="0"/>
              <a:t>In connection with everyday matter, that mass is 1/250</a:t>
            </a:r>
            <a:r>
              <a:rPr lang="en-GB" baseline="30000" dirty="0"/>
              <a:t>th</a:t>
            </a:r>
            <a:r>
              <a:rPr lang="en-GB" dirty="0"/>
              <a:t> of the natural (empirical) scale for strong interactions,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/>
              <a:t>	</a:t>
            </a:r>
            <a:r>
              <a:rPr lang="en-GB" i="1" dirty="0"/>
              <a:t>viz</a:t>
            </a:r>
            <a:r>
              <a:rPr lang="en-GB" dirty="0"/>
              <a:t>. more-than two orders-of-magnitude smaller</a:t>
            </a:r>
          </a:p>
          <a:p>
            <a:pPr>
              <a:spcBef>
                <a:spcPts val="600"/>
              </a:spcBef>
            </a:pPr>
            <a:r>
              <a:rPr lang="en-GB" dirty="0"/>
              <a:t>Plainly, the Higgs-generated mass is very far removed from the natural scale for strongly-interacting matter</a:t>
            </a:r>
          </a:p>
          <a:p>
            <a:pPr>
              <a:spcBef>
                <a:spcPts val="600"/>
              </a:spcBef>
            </a:pPr>
            <a:r>
              <a:rPr lang="en-GB" i="1" dirty="0">
                <a:solidFill>
                  <a:srgbClr val="C00000"/>
                </a:solidFill>
              </a:rPr>
              <a:t>Nuclear physics mass-scale </a:t>
            </a:r>
            <a:r>
              <a:rPr lang="en-GB" dirty="0"/>
              <a:t>– 1 GeV – is an </a:t>
            </a:r>
            <a:r>
              <a:rPr lang="en-GB" i="1" dirty="0">
                <a:solidFill>
                  <a:srgbClr val="C00000"/>
                </a:solidFill>
              </a:rPr>
              <a:t>emergent feature of the Standard Model</a:t>
            </a:r>
          </a:p>
          <a:p>
            <a:pPr lvl="1">
              <a:spcBef>
                <a:spcPts val="0"/>
              </a:spcBef>
            </a:pPr>
            <a:r>
              <a:rPr lang="en-GB" sz="2200" dirty="0"/>
              <a:t>No amount of staring at </a:t>
            </a:r>
            <a:r>
              <a:rPr lang="en-GB" sz="2200" i="1" dirty="0"/>
              <a:t>L</a:t>
            </a:r>
            <a:r>
              <a:rPr lang="en-GB" sz="2200" baseline="-25000" dirty="0"/>
              <a:t>QCD</a:t>
            </a:r>
            <a:r>
              <a:rPr lang="en-GB" sz="2200" dirty="0"/>
              <a:t> can reveal that scale</a:t>
            </a:r>
          </a:p>
          <a:p>
            <a:pPr>
              <a:spcBef>
                <a:spcPts val="300"/>
              </a:spcBef>
            </a:pPr>
            <a:r>
              <a:rPr lang="en-GB" dirty="0"/>
              <a:t>Contrast with quantum electrodynamics, </a:t>
            </a:r>
            <a:r>
              <a:rPr lang="en-GB" i="1" dirty="0"/>
              <a:t>e.g</a:t>
            </a:r>
            <a:r>
              <a:rPr lang="en-GB" dirty="0"/>
              <a:t>. spectrum of hydrogen levels measured in units of </a:t>
            </a:r>
            <a:r>
              <a:rPr lang="en-GB" i="1" dirty="0"/>
              <a:t>m</a:t>
            </a:r>
            <a:r>
              <a:rPr lang="en-GB" i="1" baseline="-25000" dirty="0"/>
              <a:t>e</a:t>
            </a:r>
            <a:r>
              <a:rPr lang="en-GB" dirty="0"/>
              <a:t>, which appears in </a:t>
            </a:r>
            <a:r>
              <a:rPr lang="en-GB" i="1" dirty="0"/>
              <a:t>L</a:t>
            </a:r>
            <a:r>
              <a:rPr lang="en-GB" baseline="-25000" dirty="0"/>
              <a:t>QED</a:t>
            </a:r>
            <a:endParaRPr lang="en-GB" dirty="0"/>
          </a:p>
          <a:p>
            <a:pPr>
              <a:spcBef>
                <a:spcPts val="0"/>
              </a:spcBef>
            </a:pPr>
            <a:endParaRPr lang="en-GB" dirty="0"/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066800"/>
            <a:ext cx="5498592" cy="609600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 bwMode="auto">
          <a:xfrm flipH="1" flipV="1">
            <a:off x="4724400" y="1502925"/>
            <a:ext cx="1143000" cy="342234"/>
          </a:xfrm>
          <a:prstGeom prst="straightConnector1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55453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97F47E2-9CE8-4D70-B024-7A8BA91505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892" y="1330362"/>
            <a:ext cx="5243108" cy="37750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B46A49E-0FFB-4B80-A802-7EBCF6E42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Isospin symmetry violation in charged pion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0B95D-4E2D-4E01-B389-CFD03473B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14400"/>
            <a:ext cx="4038600" cy="5211763"/>
          </a:xfrm>
        </p:spPr>
        <p:txBody>
          <a:bodyPr/>
          <a:lstStyle/>
          <a:p>
            <a:r>
              <a:rPr lang="en-GB" dirty="0">
                <a:solidFill>
                  <a:srgbClr val="008000"/>
                </a:solidFill>
              </a:rPr>
              <a:t>Kaon PDA</a:t>
            </a:r>
            <a:r>
              <a:rPr lang="en-GB" dirty="0"/>
              <a:t>: </a:t>
            </a:r>
            <a:r>
              <a:rPr lang="en-GB" dirty="0" err="1"/>
              <a:t>m</a:t>
            </a:r>
            <a:r>
              <a:rPr lang="en-GB" baseline="-25000" dirty="0" err="1"/>
              <a:t>s</a:t>
            </a:r>
            <a:r>
              <a:rPr lang="en-GB" dirty="0" err="1"/>
              <a:t>≠m</a:t>
            </a:r>
            <a:r>
              <a:rPr lang="en-GB" baseline="-25000" dirty="0" err="1"/>
              <a:t>u</a:t>
            </a:r>
            <a:r>
              <a:rPr lang="en-GB" dirty="0"/>
              <a:t> </a:t>
            </a:r>
          </a:p>
          <a:p>
            <a:r>
              <a:rPr lang="en-GB" dirty="0"/>
              <a:t>Plainly, when </a:t>
            </a:r>
            <a:r>
              <a:rPr lang="en-GB" dirty="0" err="1"/>
              <a:t>m</a:t>
            </a:r>
            <a:r>
              <a:rPr lang="en-GB" baseline="-25000" dirty="0" err="1"/>
              <a:t>d</a:t>
            </a:r>
            <a:r>
              <a:rPr lang="en-GB" dirty="0" err="1"/>
              <a:t>≠m</a:t>
            </a:r>
            <a:r>
              <a:rPr lang="en-GB" baseline="-25000" dirty="0" err="1"/>
              <a:t>u</a:t>
            </a:r>
            <a:r>
              <a:rPr lang="en-GB" baseline="-25000" dirty="0"/>
              <a:t> </a:t>
            </a:r>
            <a:r>
              <a:rPr lang="en-GB" dirty="0"/>
              <a:t>distortion in pion can’t be greater than that in kaon</a:t>
            </a:r>
          </a:p>
          <a:p>
            <a:r>
              <a:rPr lang="en-GB" dirty="0"/>
              <a:t>Pion PDA:</a:t>
            </a:r>
          </a:p>
          <a:p>
            <a:pPr lvl="1"/>
            <a:r>
              <a:rPr lang="en-GB" dirty="0"/>
              <a:t>Two blue curves plotted here</a:t>
            </a:r>
          </a:p>
          <a:p>
            <a:pPr lvl="2"/>
            <a:r>
              <a:rPr lang="en-GB" sz="2000" dirty="0"/>
              <a:t>M</a:t>
            </a:r>
            <a:r>
              <a:rPr lang="en-GB" sz="2000" baseline="-25000" dirty="0"/>
              <a:t>d</a:t>
            </a:r>
            <a:r>
              <a:rPr lang="en-GB" sz="2000" dirty="0"/>
              <a:t>-M</a:t>
            </a:r>
            <a:r>
              <a:rPr lang="en-GB" sz="2000" baseline="-25000" dirty="0"/>
              <a:t>u</a:t>
            </a:r>
            <a:r>
              <a:rPr lang="en-GB" sz="2000" dirty="0"/>
              <a:t> = 2 MeV</a:t>
            </a:r>
          </a:p>
          <a:p>
            <a:pPr lvl="2"/>
            <a:r>
              <a:rPr lang="en-GB" sz="2000" dirty="0"/>
              <a:t>M</a:t>
            </a:r>
            <a:r>
              <a:rPr lang="en-GB" sz="2000" baseline="-25000" dirty="0"/>
              <a:t>d</a:t>
            </a:r>
            <a:r>
              <a:rPr lang="en-GB" sz="2000" dirty="0"/>
              <a:t>-M</a:t>
            </a:r>
            <a:r>
              <a:rPr lang="en-GB" sz="2000" baseline="-25000" dirty="0"/>
              <a:t>u</a:t>
            </a:r>
            <a:r>
              <a:rPr lang="en-GB" sz="2000" dirty="0"/>
              <a:t> = 0 MeV</a:t>
            </a:r>
          </a:p>
          <a:p>
            <a:pPr lvl="1"/>
            <a:r>
              <a:rPr lang="en-GB" dirty="0"/>
              <a:t>Visually indistinguishable</a:t>
            </a:r>
          </a:p>
          <a:p>
            <a:pPr lvl="1"/>
            <a:r>
              <a:rPr lang="en-GB" dirty="0"/>
              <a:t>Such is the scale of charge symmetry breaking</a:t>
            </a:r>
          </a:p>
          <a:p>
            <a:endParaRPr lang="en-GB" baseline="-25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97D4C3-9EDE-4D9D-94E9-046A220A5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DF0A71-0531-4AD7-8A24-397317021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CA367E-4C34-46DF-AA45-F4642D286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75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97F47E2-9CE8-4D70-B024-7A8BA91505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892" y="1330362"/>
            <a:ext cx="5243108" cy="37750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B46A49E-0FFB-4B80-A802-7EBCF6E42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Isospin symmetry violation in charged pion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0B95D-4E2D-4E01-B389-CFD03473B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14400"/>
            <a:ext cx="4038600" cy="5211763"/>
          </a:xfrm>
        </p:spPr>
        <p:txBody>
          <a:bodyPr/>
          <a:lstStyle/>
          <a:p>
            <a:r>
              <a:rPr lang="en-GB" dirty="0">
                <a:solidFill>
                  <a:srgbClr val="008000"/>
                </a:solidFill>
              </a:rPr>
              <a:t>Kaon PDA</a:t>
            </a:r>
            <a:r>
              <a:rPr lang="en-GB" dirty="0"/>
              <a:t>: </a:t>
            </a:r>
            <a:r>
              <a:rPr lang="en-GB" dirty="0" err="1"/>
              <a:t>m</a:t>
            </a:r>
            <a:r>
              <a:rPr lang="en-GB" baseline="-25000" dirty="0" err="1"/>
              <a:t>s</a:t>
            </a:r>
            <a:r>
              <a:rPr lang="en-GB" dirty="0" err="1"/>
              <a:t>≠m</a:t>
            </a:r>
            <a:r>
              <a:rPr lang="en-GB" baseline="-25000" dirty="0" err="1"/>
              <a:t>u</a:t>
            </a:r>
            <a:r>
              <a:rPr lang="en-GB" dirty="0"/>
              <a:t> </a:t>
            </a:r>
          </a:p>
          <a:p>
            <a:r>
              <a:rPr lang="en-GB" dirty="0"/>
              <a:t>Plainly, when </a:t>
            </a:r>
            <a:r>
              <a:rPr lang="en-GB" dirty="0" err="1"/>
              <a:t>m</a:t>
            </a:r>
            <a:r>
              <a:rPr lang="en-GB" baseline="-25000" dirty="0" err="1"/>
              <a:t>d</a:t>
            </a:r>
            <a:r>
              <a:rPr lang="en-GB" dirty="0" err="1"/>
              <a:t>≠m</a:t>
            </a:r>
            <a:r>
              <a:rPr lang="en-GB" baseline="-25000" dirty="0" err="1"/>
              <a:t>u</a:t>
            </a:r>
            <a:r>
              <a:rPr lang="en-GB" baseline="-25000" dirty="0"/>
              <a:t> </a:t>
            </a:r>
            <a:r>
              <a:rPr lang="en-GB" dirty="0"/>
              <a:t>distortion in pion can’t be greater than that in kaon</a:t>
            </a:r>
          </a:p>
          <a:p>
            <a:r>
              <a:rPr lang="en-GB" dirty="0"/>
              <a:t>Pion PDA:</a:t>
            </a:r>
          </a:p>
          <a:p>
            <a:pPr lvl="1"/>
            <a:r>
              <a:rPr lang="en-GB" dirty="0"/>
              <a:t>Two blue curves plotted here</a:t>
            </a:r>
          </a:p>
          <a:p>
            <a:pPr lvl="2"/>
            <a:r>
              <a:rPr lang="en-GB" sz="2000" dirty="0"/>
              <a:t>M</a:t>
            </a:r>
            <a:r>
              <a:rPr lang="en-GB" sz="2000" baseline="-25000" dirty="0"/>
              <a:t>d</a:t>
            </a:r>
            <a:r>
              <a:rPr lang="en-GB" sz="2000" dirty="0"/>
              <a:t>-M</a:t>
            </a:r>
            <a:r>
              <a:rPr lang="en-GB" sz="2000" baseline="-25000" dirty="0"/>
              <a:t>u</a:t>
            </a:r>
            <a:r>
              <a:rPr lang="en-GB" sz="2000" dirty="0"/>
              <a:t> = 2 MeV</a:t>
            </a:r>
          </a:p>
          <a:p>
            <a:pPr lvl="2"/>
            <a:r>
              <a:rPr lang="en-GB" sz="2000" dirty="0"/>
              <a:t>M</a:t>
            </a:r>
            <a:r>
              <a:rPr lang="en-GB" sz="2000" baseline="-25000" dirty="0"/>
              <a:t>d</a:t>
            </a:r>
            <a:r>
              <a:rPr lang="en-GB" sz="2000" dirty="0"/>
              <a:t>-M</a:t>
            </a:r>
            <a:r>
              <a:rPr lang="en-GB" sz="2000" baseline="-25000" dirty="0"/>
              <a:t>u</a:t>
            </a:r>
            <a:r>
              <a:rPr lang="en-GB" sz="2000" dirty="0"/>
              <a:t> = 0 MeV</a:t>
            </a:r>
          </a:p>
          <a:p>
            <a:pPr lvl="1"/>
            <a:r>
              <a:rPr lang="en-GB" dirty="0"/>
              <a:t>Visually indistinguishable</a:t>
            </a:r>
          </a:p>
          <a:p>
            <a:pPr lvl="1"/>
            <a:r>
              <a:rPr lang="en-GB" dirty="0"/>
              <a:t>Such is the scale of charge symmetry breaking</a:t>
            </a:r>
          </a:p>
          <a:p>
            <a:r>
              <a:rPr lang="en-GB" dirty="0"/>
              <a:t>π</a:t>
            </a:r>
            <a:r>
              <a:rPr lang="en-GB" baseline="30000" dirty="0"/>
              <a:t>+</a:t>
            </a:r>
            <a:r>
              <a:rPr lang="en-GB" dirty="0"/>
              <a:t> form factor: hard scattering formula with CSV-PDA</a:t>
            </a:r>
          </a:p>
          <a:p>
            <a:pPr lvl="1">
              <a:spcBef>
                <a:spcPts val="3000"/>
              </a:spcBef>
            </a:pPr>
            <a:r>
              <a:rPr lang="en-GB" sz="2200" dirty="0"/>
              <a:t>1/40</a:t>
            </a:r>
            <a:r>
              <a:rPr lang="en-GB" sz="2200" baseline="30000" dirty="0"/>
              <a:t>th</a:t>
            </a:r>
            <a:r>
              <a:rPr lang="en-GB" sz="2200" dirty="0"/>
              <a:t> of the effect in kaon</a:t>
            </a:r>
          </a:p>
          <a:p>
            <a:pPr lvl="1"/>
            <a:endParaRPr lang="en-GB" dirty="0"/>
          </a:p>
          <a:p>
            <a:endParaRPr lang="en-GB" baseline="-25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97D4C3-9EDE-4D9D-94E9-046A220A5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DF0A71-0531-4AD7-8A24-397317021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CA367E-4C34-46DF-AA45-F4642D286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996D65-D8F8-4A44-8534-4C7BB2837880}"/>
              </a:ext>
            </a:extLst>
          </p:cNvPr>
          <p:cNvSpPr txBox="1"/>
          <p:nvPr/>
        </p:nvSpPr>
        <p:spPr>
          <a:xfrm>
            <a:off x="203054" y="5613237"/>
            <a:ext cx="4184159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2">
                    <a:lumMod val="10000"/>
                  </a:schemeClr>
                </a:solidFill>
              </a:rPr>
              <a:t>[</a:t>
            </a:r>
            <a:r>
              <a:rPr lang="en-GB" dirty="0">
                <a:solidFill>
                  <a:schemeClr val="bg2">
                    <a:lumMod val="10000"/>
                  </a:schemeClr>
                </a:solidFill>
              </a:rPr>
              <a:t>d̅</a:t>
            </a:r>
            <a:r>
              <a:rPr lang="en-GB" sz="2000" dirty="0">
                <a:solidFill>
                  <a:schemeClr val="bg2">
                    <a:lumMod val="10000"/>
                  </a:schemeClr>
                </a:solidFill>
              </a:rPr>
              <a:t> γ d </a:t>
            </a:r>
            <a:r>
              <a:rPr lang="en-GB" sz="2000" dirty="0" err="1">
                <a:solidFill>
                  <a:schemeClr val="bg2">
                    <a:lumMod val="10000"/>
                  </a:schemeClr>
                </a:solidFill>
              </a:rPr>
              <a:t>u</a:t>
            </a:r>
            <a:r>
              <a:rPr lang="en-GB" sz="2000" baseline="-25000" dirty="0" err="1">
                <a:solidFill>
                  <a:schemeClr val="bg2">
                    <a:lumMod val="10000"/>
                  </a:schemeClr>
                </a:solidFill>
              </a:rPr>
              <a:t>spectator</a:t>
            </a:r>
            <a:r>
              <a:rPr lang="en-GB" sz="2000" dirty="0">
                <a:solidFill>
                  <a:schemeClr val="bg2">
                    <a:lumMod val="10000"/>
                  </a:schemeClr>
                </a:solidFill>
              </a:rPr>
              <a:t> / u̅ γ u </a:t>
            </a:r>
            <a:r>
              <a:rPr lang="en-GB" sz="2000" dirty="0" err="1">
                <a:solidFill>
                  <a:schemeClr val="bg2">
                    <a:lumMod val="10000"/>
                  </a:schemeClr>
                </a:solidFill>
              </a:rPr>
              <a:t>s</a:t>
            </a:r>
            <a:r>
              <a:rPr lang="en-GB" sz="2000" baseline="-25000" dirty="0" err="1">
                <a:solidFill>
                  <a:schemeClr val="bg2">
                    <a:lumMod val="10000"/>
                  </a:schemeClr>
                </a:solidFill>
              </a:rPr>
              <a:t>spectator</a:t>
            </a:r>
            <a:r>
              <a:rPr lang="en-GB" sz="2000" dirty="0">
                <a:solidFill>
                  <a:schemeClr val="bg2">
                    <a:lumMod val="10000"/>
                  </a:schemeClr>
                </a:solidFill>
              </a:rPr>
              <a:t> ]</a:t>
            </a:r>
            <a:r>
              <a:rPr lang="en-GB" sz="2000" baseline="30000" dirty="0">
                <a:solidFill>
                  <a:schemeClr val="bg2">
                    <a:lumMod val="10000"/>
                  </a:schemeClr>
                </a:solidFill>
              </a:rPr>
              <a:t>2</a:t>
            </a:r>
            <a:r>
              <a:rPr lang="en-GB" sz="2000" dirty="0">
                <a:solidFill>
                  <a:schemeClr val="bg2">
                    <a:lumMod val="10000"/>
                  </a:schemeClr>
                </a:solidFill>
              </a:rPr>
              <a:t> ≤ 1.014</a:t>
            </a:r>
          </a:p>
          <a:p>
            <a:endParaRPr lang="en-GB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FE13E6F-1A9F-4CB9-BCC9-F10F7129AE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610" y="1232729"/>
            <a:ext cx="5243108" cy="3856068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F49A9C1-7BB9-4D3E-ADDF-0DDAF4BD97DA}"/>
              </a:ext>
            </a:extLst>
          </p:cNvPr>
          <p:cNvSpPr txBox="1">
            <a:spLocks/>
          </p:cNvSpPr>
          <p:nvPr/>
        </p:nvSpPr>
        <p:spPr bwMode="auto">
          <a:xfrm>
            <a:off x="4270186" y="4985387"/>
            <a:ext cx="4724589" cy="94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Wingdings" pitchFamily="2" charset="2"/>
              <a:buChar char="Ø"/>
              <a:defRPr sz="2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Char char="–"/>
              <a:defRPr sz="2000">
                <a:solidFill>
                  <a:schemeClr val="tx2">
                    <a:lumMod val="75000"/>
                  </a:schemeClr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Char char="•"/>
              <a:defRPr sz="1600">
                <a:solidFill>
                  <a:schemeClr val="tx2">
                    <a:lumMod val="75000"/>
                  </a:schemeClr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Char char="–"/>
              <a:defRPr sz="1600">
                <a:solidFill>
                  <a:schemeClr val="tx2">
                    <a:lumMod val="75000"/>
                  </a:schemeClr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Arial" charset="0"/>
              <a:buChar char="»"/>
              <a:defRPr sz="1600">
                <a:solidFill>
                  <a:schemeClr val="tx2">
                    <a:lumMod val="75000"/>
                  </a:schemeClr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Arial" charset="0"/>
              <a:buChar char="»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Arial" charset="0"/>
              <a:buChar char="»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Arial" charset="0"/>
              <a:buChar char="»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Arial" charset="0"/>
              <a:buChar char="»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dirty="0"/>
              <a:t>Isospin symmetry violation in π</a:t>
            </a:r>
            <a:r>
              <a:rPr lang="en-GB" baseline="30000" dirty="0"/>
              <a:t>+</a:t>
            </a:r>
            <a:r>
              <a:rPr lang="en-GB" dirty="0"/>
              <a:t> </a:t>
            </a:r>
          </a:p>
          <a:p>
            <a:pPr lvl="1">
              <a:spcBef>
                <a:spcPts val="0"/>
              </a:spcBef>
            </a:pPr>
            <a:r>
              <a:rPr lang="en-GB" dirty="0"/>
              <a:t>not more than 1.4%</a:t>
            </a:r>
          </a:p>
          <a:p>
            <a:pPr lvl="1">
              <a:spcBef>
                <a:spcPts val="0"/>
              </a:spcBef>
            </a:pPr>
            <a:r>
              <a:rPr lang="en-GB" dirty="0"/>
              <a:t>peaks at roughly 6 GeV</a:t>
            </a:r>
            <a:r>
              <a:rPr lang="en-GB" baseline="30000" dirty="0"/>
              <a:t>2</a:t>
            </a:r>
            <a:r>
              <a:rPr lang="en-GB" dirty="0"/>
              <a:t> </a:t>
            </a:r>
          </a:p>
          <a:p>
            <a:pPr lvl="1">
              <a:spcBef>
                <a:spcPts val="0"/>
              </a:spcBef>
            </a:pPr>
            <a:r>
              <a:rPr lang="en-GB" dirty="0"/>
              <a:t>and falls to zero thereafter, 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GB" dirty="0"/>
              <a:t>	in accordance with QCD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393C829-A4C5-4BF9-9BF9-C29BFD0031D0}"/>
              </a:ext>
            </a:extLst>
          </p:cNvPr>
          <p:cNvSpPr/>
          <p:nvPr/>
        </p:nvSpPr>
        <p:spPr bwMode="auto">
          <a:xfrm>
            <a:off x="5638800" y="2083846"/>
            <a:ext cx="914400" cy="3810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alibri" pitchFamily="34" charset="0"/>
              </a:rPr>
              <a:t>kaon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98B5E95-96C2-4921-9337-082AD14F8A89}"/>
              </a:ext>
            </a:extLst>
          </p:cNvPr>
          <p:cNvSpPr/>
          <p:nvPr/>
        </p:nvSpPr>
        <p:spPr bwMode="auto">
          <a:xfrm>
            <a:off x="6248400" y="3658647"/>
            <a:ext cx="914400" cy="3810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Calibri" pitchFamily="34" charset="0"/>
              </a:rPr>
              <a:t>pion</a:t>
            </a:r>
          </a:p>
        </p:txBody>
      </p:sp>
    </p:spTree>
    <p:extLst>
      <p:ext uri="{BB962C8B-B14F-4D97-AF65-F5344CB8AC3E}">
        <p14:creationId xmlns:p14="http://schemas.microsoft.com/office/powerpoint/2010/main" val="2226517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PCT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8993" y="152400"/>
            <a:ext cx="5934807" cy="42026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191000"/>
            <a:ext cx="9144000" cy="1752600"/>
          </a:xfrm>
        </p:spPr>
        <p:txBody>
          <a:bodyPr/>
          <a:lstStyle/>
          <a:p>
            <a:pPr lvl="0" algn="ctr"/>
            <a:r>
              <a:rPr lang="el-GR" sz="60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π</a:t>
            </a:r>
            <a:r>
              <a:rPr lang="el-GR" sz="6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 &amp; </a:t>
            </a:r>
            <a:r>
              <a:rPr lang="en-US" sz="60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K</a:t>
            </a:r>
            <a:r>
              <a:rPr lang="en-US" sz="6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 Valence-quark Distribution Functions</a:t>
            </a:r>
            <a:endParaRPr lang="en-US" sz="4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>
                <a:solidFill>
                  <a:schemeClr val="accent1">
                    <a:lumMod val="50000"/>
                  </a:schemeClr>
                </a:solidFill>
              </a:rPr>
              <a:t>Craig Roberts. QCD - Carrying Our Weight</a:t>
            </a:r>
            <a:endParaRPr lang="en-US" i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685800" y="5953125"/>
            <a:ext cx="77724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6701978" y="6648003"/>
            <a:ext cx="2416969" cy="388937"/>
          </a:xfrm>
        </p:spPr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8604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GB" sz="3600" i="1" dirty="0"/>
              <a:t>π</a:t>
            </a:r>
            <a:r>
              <a:rPr lang="en-GB" sz="3600" dirty="0"/>
              <a:t> &amp; </a:t>
            </a:r>
            <a:r>
              <a:rPr lang="en-GB" sz="3600" i="1" dirty="0"/>
              <a:t>K</a:t>
            </a:r>
            <a:r>
              <a:rPr lang="en-GB" sz="3600" dirty="0"/>
              <a:t> PDFs</a:t>
            </a:r>
            <a:br>
              <a:rPr lang="en-GB" sz="3200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50178"/>
            <a:ext cx="9144000" cy="5678488"/>
          </a:xfrm>
        </p:spPr>
        <p:txBody>
          <a:bodyPr/>
          <a:lstStyle/>
          <a:p>
            <a:r>
              <a:rPr lang="en-AU" sz="2000" dirty="0"/>
              <a:t>Extant data on </a:t>
            </a:r>
            <a:r>
              <a:rPr lang="en-AU" sz="2000" i="1" dirty="0"/>
              <a:t>π</a:t>
            </a:r>
            <a:r>
              <a:rPr lang="en-AU" sz="2000" dirty="0"/>
              <a:t> &amp; </a:t>
            </a:r>
            <a:r>
              <a:rPr lang="en-AU" sz="2000" i="1" dirty="0"/>
              <a:t>K </a:t>
            </a:r>
            <a:r>
              <a:rPr lang="en-AU" sz="2000" dirty="0"/>
              <a:t>PDFs (</a:t>
            </a:r>
            <a:r>
              <a:rPr lang="en-AU" sz="2000" dirty="0" err="1"/>
              <a:t>mesonic</a:t>
            </a:r>
            <a:r>
              <a:rPr lang="en-AU" sz="2000" dirty="0"/>
              <a:t> </a:t>
            </a:r>
            <a:r>
              <a:rPr lang="en-AU" sz="2000" dirty="0" err="1"/>
              <a:t>Drell</a:t>
            </a:r>
            <a:r>
              <a:rPr lang="en-AU" sz="2000" dirty="0"/>
              <a:t>-Yan) is old: 1980-1989 </a:t>
            </a:r>
          </a:p>
          <a:p>
            <a:r>
              <a:rPr lang="en-AU" sz="2000" dirty="0"/>
              <a:t>New data would be welcome:</a:t>
            </a:r>
            <a:endParaRPr lang="en-AU" sz="1800" dirty="0"/>
          </a:p>
          <a:p>
            <a:pPr lvl="1">
              <a:spcBef>
                <a:spcPts val="0"/>
              </a:spcBef>
            </a:pPr>
            <a:r>
              <a:rPr lang="en-AU" sz="1800" dirty="0"/>
              <a:t>persistent doubts about the </a:t>
            </a:r>
            <a:r>
              <a:rPr lang="en-AU" sz="1800" dirty="0" err="1"/>
              <a:t>Bjorken</a:t>
            </a:r>
            <a:r>
              <a:rPr lang="en-AU" sz="1800" dirty="0"/>
              <a:t>-</a:t>
            </a:r>
            <a:r>
              <a:rPr lang="en-AU" sz="1800" i="1" dirty="0"/>
              <a:t>x</a:t>
            </a:r>
            <a:r>
              <a:rPr lang="en-GB" sz="1800" dirty="0"/>
              <a:t> ≃1</a:t>
            </a:r>
            <a:r>
              <a:rPr lang="en-AU" sz="1800" dirty="0"/>
              <a:t> behaviour of the pion’s valence-quark PDF </a:t>
            </a:r>
          </a:p>
          <a:p>
            <a:pPr lvl="1">
              <a:spcBef>
                <a:spcPts val="0"/>
              </a:spcBef>
            </a:pPr>
            <a:r>
              <a:rPr lang="en-AU" sz="1800" dirty="0"/>
              <a:t>single modest-quality measurement of </a:t>
            </a:r>
            <a:r>
              <a:rPr lang="en-AU" sz="1800" i="1" dirty="0" err="1"/>
              <a:t>u</a:t>
            </a:r>
            <a:r>
              <a:rPr lang="en-AU" sz="1800" i="1" baseline="30000" dirty="0" err="1"/>
              <a:t>K</a:t>
            </a:r>
            <a:r>
              <a:rPr lang="en-AU" sz="1800" i="1" dirty="0"/>
              <a:t>(x)/u</a:t>
            </a:r>
            <a:r>
              <a:rPr lang="en-AU" sz="1800" i="1" baseline="30000" dirty="0"/>
              <a:t>π</a:t>
            </a:r>
            <a:r>
              <a:rPr lang="en-AU" sz="1800" i="1" dirty="0"/>
              <a:t>(x) </a:t>
            </a:r>
            <a:r>
              <a:rPr lang="en-AU" sz="1800" dirty="0"/>
              <a:t>cannot be considered definitive. </a:t>
            </a:r>
          </a:p>
          <a:p>
            <a:r>
              <a:rPr lang="en-AU" sz="2000" dirty="0"/>
              <a:t>Approved experiment, using tagged DIS at </a:t>
            </a:r>
            <a:r>
              <a:rPr lang="en-AU" sz="2000" dirty="0" err="1"/>
              <a:t>JLab</a:t>
            </a:r>
            <a:r>
              <a:rPr lang="en-AU" sz="2000" dirty="0"/>
              <a:t> 12, should contribute to a resolution of pion question</a:t>
            </a:r>
          </a:p>
          <a:p>
            <a:pPr lvl="1"/>
            <a:r>
              <a:rPr lang="en-AU" dirty="0"/>
              <a:t>Similar technique may also serve for kaon and </a:t>
            </a:r>
            <a:r>
              <a:rPr lang="en-AU" dirty="0" err="1"/>
              <a:t>Jlab</a:t>
            </a:r>
            <a:r>
              <a:rPr lang="en-AU" dirty="0"/>
              <a:t> 12 experiment approved.</a:t>
            </a:r>
          </a:p>
          <a:p>
            <a:r>
              <a:rPr lang="en-AU" sz="2000" dirty="0"/>
              <a:t>Future: </a:t>
            </a:r>
          </a:p>
          <a:p>
            <a:pPr lvl="1">
              <a:spcBef>
                <a:spcPts val="0"/>
              </a:spcBef>
            </a:pPr>
            <a:r>
              <a:rPr lang="en-AU" sz="1800" dirty="0"/>
              <a:t>new </a:t>
            </a:r>
            <a:r>
              <a:rPr lang="en-AU" sz="1800" dirty="0" err="1"/>
              <a:t>mesonic</a:t>
            </a:r>
            <a:r>
              <a:rPr lang="en-AU" sz="1800" dirty="0"/>
              <a:t> </a:t>
            </a:r>
            <a:r>
              <a:rPr lang="en-AU" sz="1800" dirty="0" err="1"/>
              <a:t>Drell</a:t>
            </a:r>
            <a:r>
              <a:rPr lang="en-AU" sz="1800" dirty="0"/>
              <a:t>-Yan measurements at modern facilities could yield valuable information on </a:t>
            </a:r>
            <a:r>
              <a:rPr lang="en-AU" sz="1800" i="1" dirty="0"/>
              <a:t>π</a:t>
            </a:r>
            <a:r>
              <a:rPr lang="en-AU" sz="1800" dirty="0"/>
              <a:t> and </a:t>
            </a:r>
            <a:r>
              <a:rPr lang="en-AU" sz="1800" i="1" dirty="0"/>
              <a:t>K</a:t>
            </a:r>
            <a:r>
              <a:rPr lang="en-AU" sz="1800" dirty="0"/>
              <a:t> PDFs (COMPASS), </a:t>
            </a:r>
          </a:p>
          <a:p>
            <a:pPr lvl="1">
              <a:spcBef>
                <a:spcPts val="0"/>
              </a:spcBef>
            </a:pPr>
            <a:r>
              <a:rPr lang="en-AU" sz="1800" dirty="0"/>
              <a:t>as could two-jet experiments at the large hadron collider; </a:t>
            </a:r>
          </a:p>
          <a:p>
            <a:pPr lvl="1">
              <a:spcBef>
                <a:spcPts val="0"/>
              </a:spcBef>
            </a:pPr>
            <a:r>
              <a:rPr lang="en-AU" dirty="0">
                <a:solidFill>
                  <a:srgbClr val="008000"/>
                </a:solidFill>
              </a:rPr>
              <a:t>EIC would be capable of providing access to </a:t>
            </a:r>
            <a:r>
              <a:rPr lang="en-AU" i="1" dirty="0">
                <a:solidFill>
                  <a:srgbClr val="008000"/>
                </a:solidFill>
              </a:rPr>
              <a:t>π</a:t>
            </a:r>
            <a:r>
              <a:rPr lang="en-AU" dirty="0">
                <a:solidFill>
                  <a:srgbClr val="008000"/>
                </a:solidFill>
              </a:rPr>
              <a:t> and </a:t>
            </a:r>
            <a:r>
              <a:rPr lang="en-AU" i="1" dirty="0">
                <a:solidFill>
                  <a:srgbClr val="008000"/>
                </a:solidFill>
              </a:rPr>
              <a:t>K </a:t>
            </a:r>
            <a:r>
              <a:rPr lang="en-AU" dirty="0">
                <a:solidFill>
                  <a:srgbClr val="008000"/>
                </a:solidFill>
              </a:rPr>
              <a:t>PDFs through measurements of forward nucleon structure functions.</a:t>
            </a:r>
            <a:r>
              <a:rPr lang="en-AU" sz="1800" dirty="0"/>
              <a:t> </a:t>
            </a:r>
          </a:p>
          <a:p>
            <a:r>
              <a:rPr lang="en-AU" sz="2000" dirty="0"/>
              <a:t>Gribov-</a:t>
            </a:r>
            <a:r>
              <a:rPr lang="en-AU" sz="2000" dirty="0" err="1"/>
              <a:t>Lipatov</a:t>
            </a:r>
            <a:r>
              <a:rPr lang="en-AU" sz="2000" dirty="0"/>
              <a:t> reciprocity (crossing symmetry) entails </a:t>
            </a:r>
            <a:r>
              <a:rPr lang="en-GB" sz="2000" dirty="0"/>
              <a:t>connection between PDFs and fragmentation functions on</a:t>
            </a:r>
            <a:r>
              <a:rPr lang="en-AU" sz="2000" i="1" dirty="0"/>
              <a:t> z</a:t>
            </a:r>
            <a:r>
              <a:rPr lang="en-GB" sz="2000" i="1" dirty="0"/>
              <a:t> ≃ 1 (z </a:t>
            </a:r>
            <a:r>
              <a:rPr lang="en-GB" sz="2000" dirty="0"/>
              <a:t>≥ 0.75)</a:t>
            </a:r>
            <a:endParaRPr lang="en-GB" sz="2000" i="1" dirty="0"/>
          </a:p>
          <a:p>
            <a:pPr marL="800100" lvl="2" indent="0">
              <a:spcBef>
                <a:spcPts val="0"/>
              </a:spcBef>
              <a:buNone/>
            </a:pPr>
            <a:r>
              <a:rPr lang="en-GB" sz="2400" i="1" dirty="0"/>
              <a:t>D</a:t>
            </a:r>
            <a:r>
              <a:rPr lang="en-GB" sz="2400" i="1" baseline="-25000" dirty="0"/>
              <a:t>H/q</a:t>
            </a:r>
            <a:r>
              <a:rPr lang="en-GB" sz="2400" i="1" dirty="0"/>
              <a:t>(z) ≈ z </a:t>
            </a:r>
            <a:r>
              <a:rPr lang="en-GB" sz="2400" i="1" dirty="0" err="1"/>
              <a:t>q</a:t>
            </a:r>
            <a:r>
              <a:rPr lang="en-GB" sz="2400" i="1" baseline="30000" dirty="0" err="1"/>
              <a:t>H</a:t>
            </a:r>
            <a:r>
              <a:rPr lang="en-GB" sz="2400" i="1" dirty="0"/>
              <a:t>(z)</a:t>
            </a:r>
          </a:p>
          <a:p>
            <a:pPr marL="400050" lvl="1" indent="0">
              <a:buNone/>
            </a:pPr>
            <a:r>
              <a:rPr lang="en-GB" i="1" dirty="0">
                <a:solidFill>
                  <a:srgbClr val="C00000"/>
                </a:solidFill>
              </a:rPr>
              <a:t>Reliable information on meson fragmentation functions is critical if the worldwide programme aimed at determining TMDs is to be successful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333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3200" dirty="0" err="1"/>
              <a:t>Pion’s</a:t>
            </a:r>
            <a:r>
              <a:rPr lang="en-US" sz="3200" dirty="0"/>
              <a:t> Valence-Quark </a:t>
            </a:r>
            <a:br>
              <a:rPr lang="en-US" sz="3200" dirty="0"/>
            </a:br>
            <a:r>
              <a:rPr lang="en-US" sz="3200" dirty="0"/>
              <a:t>Distribution Function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r>
              <a:rPr lang="en-US" sz="2400" dirty="0"/>
              <a:t>Owing to the validity of </a:t>
            </a:r>
            <a:r>
              <a:rPr lang="en-US" sz="2400" dirty="0" err="1"/>
              <a:t>factorisation</a:t>
            </a:r>
            <a:r>
              <a:rPr lang="en-US" sz="2400" dirty="0"/>
              <a:t> in QCD, </a:t>
            </a:r>
          </a:p>
          <a:p>
            <a:pPr>
              <a:spcBef>
                <a:spcPts val="0"/>
              </a:spcBef>
              <a:buNone/>
            </a:pPr>
            <a:r>
              <a:rPr lang="en-US" sz="2400" i="1" dirty="0"/>
              <a:t>	</a:t>
            </a:r>
            <a:r>
              <a:rPr lang="en-US" sz="2400" i="1" dirty="0" err="1">
                <a:solidFill>
                  <a:srgbClr val="008000"/>
                </a:solidFill>
              </a:rPr>
              <a:t>q</a:t>
            </a:r>
            <a:r>
              <a:rPr lang="en-US" sz="2400" i="1" baseline="30000" dirty="0" err="1">
                <a:solidFill>
                  <a:srgbClr val="008000"/>
                </a:solidFill>
              </a:rPr>
              <a:t>π</a:t>
            </a:r>
            <a:r>
              <a:rPr lang="en-US" sz="2400" i="1" dirty="0">
                <a:solidFill>
                  <a:srgbClr val="008000"/>
                </a:solidFill>
              </a:rPr>
              <a:t>(x) </a:t>
            </a:r>
            <a:r>
              <a:rPr lang="en-US" sz="2400" dirty="0">
                <a:solidFill>
                  <a:srgbClr val="008000"/>
                </a:solidFill>
              </a:rPr>
              <a:t>is directly measurable </a:t>
            </a:r>
            <a:r>
              <a:rPr lang="en-US" sz="2400" dirty="0"/>
              <a:t>in  </a:t>
            </a:r>
            <a:r>
              <a:rPr lang="en-US" sz="2400" i="1" dirty="0" err="1"/>
              <a:t>πN</a:t>
            </a:r>
            <a:r>
              <a:rPr lang="en-US" sz="2400" dirty="0"/>
              <a:t> </a:t>
            </a:r>
            <a:r>
              <a:rPr lang="en-US" sz="2400" dirty="0" err="1"/>
              <a:t>Drell</a:t>
            </a:r>
            <a:r>
              <a:rPr lang="en-US" sz="2400" dirty="0"/>
              <a:t>-Yan experiments </a:t>
            </a:r>
          </a:p>
          <a:p>
            <a:r>
              <a:rPr lang="en-AU" sz="2400" dirty="0"/>
              <a:t>Experimental data on </a:t>
            </a:r>
            <a:r>
              <a:rPr lang="en-AU" sz="2400" i="1" dirty="0"/>
              <a:t>π</a:t>
            </a:r>
            <a:r>
              <a:rPr lang="en-AU" sz="2400" dirty="0"/>
              <a:t> &amp; </a:t>
            </a:r>
            <a:r>
              <a:rPr lang="en-AU" sz="2400" i="1" dirty="0"/>
              <a:t>K </a:t>
            </a:r>
            <a:r>
              <a:rPr lang="en-AU" sz="2400" dirty="0"/>
              <a:t>PDFs obtained in </a:t>
            </a:r>
            <a:r>
              <a:rPr lang="en-AU" sz="2400" dirty="0" err="1"/>
              <a:t>mesonic</a:t>
            </a:r>
            <a:r>
              <a:rPr lang="en-AU" sz="2400" dirty="0"/>
              <a:t> </a:t>
            </a:r>
            <a:r>
              <a:rPr lang="en-AU" sz="2400" dirty="0" err="1"/>
              <a:t>Drell</a:t>
            </a:r>
            <a:r>
              <a:rPr lang="en-AU" sz="2400" dirty="0"/>
              <a:t>-Yan scattering from nucleons in heavy nuclei; but it’s old: 1980-1989</a:t>
            </a:r>
          </a:p>
          <a:p>
            <a:r>
              <a:rPr lang="en-US" sz="2400" dirty="0"/>
              <a:t>E615 @ FNAL (Conway:1989fs): leading-order analysis of </a:t>
            </a:r>
            <a:r>
              <a:rPr lang="en-US" sz="2400" i="1" dirty="0"/>
              <a:t>πN</a:t>
            </a:r>
            <a:r>
              <a:rPr lang="en-US" sz="2400" dirty="0"/>
              <a:t> </a:t>
            </a:r>
            <a:r>
              <a:rPr lang="en-US" sz="2400" dirty="0" err="1"/>
              <a:t>Drell</a:t>
            </a:r>
            <a:r>
              <a:rPr lang="en-US" sz="2400" dirty="0"/>
              <a:t>-Yan </a:t>
            </a:r>
          </a:p>
          <a:p>
            <a:pPr>
              <a:buNone/>
            </a:pPr>
            <a:r>
              <a:rPr lang="en-US" sz="2400" dirty="0"/>
              <a:t>		</a:t>
            </a:r>
            <a:r>
              <a:rPr lang="en-US" sz="2400" i="1" dirty="0"/>
              <a:t> </a:t>
            </a:r>
            <a:r>
              <a:rPr lang="en-US" sz="2400" i="1" dirty="0" err="1"/>
              <a:t>q</a:t>
            </a:r>
            <a:r>
              <a:rPr lang="en-US" sz="2400" i="1" baseline="30000" dirty="0" err="1"/>
              <a:t>π</a:t>
            </a:r>
            <a:r>
              <a:rPr lang="en-US" sz="2400" i="1" dirty="0"/>
              <a:t>(x) ∼ (1-x)</a:t>
            </a:r>
            <a:r>
              <a:rPr lang="en-US" sz="3600" b="1" i="1" baseline="30000" dirty="0">
                <a:solidFill>
                  <a:srgbClr val="FF0000"/>
                </a:solidFill>
              </a:rPr>
              <a:t>1</a:t>
            </a:r>
            <a:endParaRPr lang="en-US" sz="2400" b="1" i="1" baseline="30000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2400" dirty="0"/>
              <a:t>	Apparent </a:t>
            </a:r>
            <a:r>
              <a:rPr lang="en-US" sz="2400" i="1" dirty="0">
                <a:solidFill>
                  <a:srgbClr val="C00000"/>
                </a:solidFill>
              </a:rPr>
              <a:t>disagreement</a:t>
            </a:r>
            <a:r>
              <a:rPr lang="en-US" sz="2400" dirty="0"/>
              <a:t> with QCD.  </a:t>
            </a:r>
          </a:p>
          <a:p>
            <a:pPr>
              <a:buNone/>
            </a:pPr>
            <a:r>
              <a:rPr lang="en-US" sz="2400" dirty="0"/>
              <a:t>	Nevertheless (often) used to produce “modern” PDF fits</a:t>
            </a:r>
          </a:p>
          <a:p>
            <a:pPr>
              <a:buNone/>
            </a:pPr>
            <a:r>
              <a:rPr lang="en-US" dirty="0"/>
              <a:t>	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8259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GB" sz="3200" dirty="0"/>
              <a:t>Valence-quark PDFs </a:t>
            </a:r>
            <a:br>
              <a:rPr lang="en-GB" sz="3200" dirty="0"/>
            </a:br>
            <a:r>
              <a:rPr lang="en-GB" sz="3200" dirty="0"/>
              <a:t>within mesons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2437"/>
            <a:ext cx="8229600" cy="4525963"/>
          </a:xfrm>
        </p:spPr>
        <p:txBody>
          <a:bodyPr/>
          <a:lstStyle/>
          <a:p>
            <a:r>
              <a:rPr lang="en-GB" dirty="0"/>
              <a:t>Compute PDFs from imaginary part of virtual-photon – pion forward Compton scattering amplitude: </a:t>
            </a:r>
          </a:p>
          <a:p>
            <a:pPr marL="800100" lvl="2" indent="0">
              <a:buNone/>
            </a:pPr>
            <a:r>
              <a:rPr lang="el-GR" sz="2000" i="1" dirty="0"/>
              <a:t>γ π → γ π</a:t>
            </a:r>
            <a:r>
              <a:rPr lang="el-GR" sz="2000" dirty="0"/>
              <a:t> </a:t>
            </a:r>
          </a:p>
          <a:p>
            <a:pPr>
              <a:spcAft>
                <a:spcPts val="1200"/>
              </a:spcAft>
            </a:pPr>
            <a:r>
              <a:rPr lang="en-GB" dirty="0"/>
              <a:t>Handbag diagram is insufficient.  Doesn’t even preserve global symmetries.  Exists a class of leading-twist corrections that remedies this defect ⇒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marL="400050" lvl="1" indent="0">
              <a:buNone/>
            </a:pPr>
            <a:r>
              <a:rPr lang="en-GB" dirty="0"/>
              <a:t>Similar expressions for </a:t>
            </a:r>
            <a:r>
              <a:rPr lang="en-GB" i="1" dirty="0" err="1"/>
              <a:t>u</a:t>
            </a:r>
            <a:r>
              <a:rPr lang="en-GB" i="1" baseline="-25000" dirty="0" err="1"/>
              <a:t>V</a:t>
            </a:r>
            <a:r>
              <a:rPr lang="en-GB" i="1" baseline="30000" dirty="0" err="1"/>
              <a:t>K</a:t>
            </a:r>
            <a:r>
              <a:rPr lang="en-GB" i="1" dirty="0"/>
              <a:t>(x)</a:t>
            </a:r>
            <a:r>
              <a:rPr lang="en-GB" dirty="0"/>
              <a:t>,</a:t>
            </a:r>
            <a:r>
              <a:rPr lang="en-GB" i="1" dirty="0"/>
              <a:t> </a:t>
            </a:r>
            <a:r>
              <a:rPr lang="en-GB" i="1" dirty="0" err="1"/>
              <a:t>s</a:t>
            </a:r>
            <a:r>
              <a:rPr lang="en-GB" i="1" baseline="-25000" dirty="0" err="1"/>
              <a:t>V</a:t>
            </a:r>
            <a:r>
              <a:rPr lang="en-GB" i="1" baseline="30000" dirty="0" err="1"/>
              <a:t>K</a:t>
            </a:r>
            <a:r>
              <a:rPr lang="en-GB" i="1" dirty="0"/>
              <a:t>(x)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0" y="0"/>
            <a:ext cx="4876800" cy="9144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200" i="1" dirty="0"/>
              <a:t>Basic features of the pion valence-quark distribution function,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/>
              <a:t>Lei Chang, </a:t>
            </a:r>
            <a:r>
              <a:rPr lang="en-GB" sz="1200" dirty="0" err="1"/>
              <a:t>Cédric</a:t>
            </a:r>
            <a:r>
              <a:rPr lang="en-GB" sz="1200" dirty="0"/>
              <a:t> </a:t>
            </a:r>
            <a:r>
              <a:rPr lang="en-GB" sz="1200" dirty="0" err="1"/>
              <a:t>Mezrag</a:t>
            </a:r>
            <a:r>
              <a:rPr lang="en-GB" sz="1200" dirty="0"/>
              <a:t>, et al., </a:t>
            </a:r>
          </a:p>
          <a:p>
            <a:pPr fontAlgn="base">
              <a:spcBef>
                <a:spcPct val="0"/>
              </a:spcBef>
              <a:spcAft>
                <a:spcPts val="600"/>
              </a:spcAft>
            </a:pPr>
            <a:r>
              <a:rPr lang="en-GB" sz="1200" dirty="0">
                <a:hlinkClick r:id="rId2"/>
              </a:rPr>
              <a:t>arXiv:1406:5450 [</a:t>
            </a:r>
            <a:r>
              <a:rPr lang="en-GB" sz="1200" dirty="0" err="1">
                <a:hlinkClick r:id="rId2"/>
              </a:rPr>
              <a:t>nucl-th</a:t>
            </a:r>
            <a:r>
              <a:rPr lang="en-GB" sz="1200" dirty="0">
                <a:hlinkClick r:id="rId2"/>
              </a:rPr>
              <a:t>]</a:t>
            </a:r>
            <a:r>
              <a:rPr lang="en-GB" sz="1200" dirty="0"/>
              <a:t>, </a:t>
            </a:r>
            <a:r>
              <a:rPr lang="en-GB" sz="1200" dirty="0">
                <a:hlinkClick r:id="rId3"/>
              </a:rPr>
              <a:t>Phys. Lett. B </a:t>
            </a:r>
            <a:r>
              <a:rPr lang="en-GB" sz="1200" b="1" dirty="0">
                <a:hlinkClick r:id="rId3"/>
              </a:rPr>
              <a:t>737</a:t>
            </a:r>
            <a:r>
              <a:rPr lang="en-GB" sz="1200" dirty="0">
                <a:hlinkClick r:id="rId3"/>
              </a:rPr>
              <a:t> (2014)pp. 23–29</a:t>
            </a:r>
            <a:endParaRPr lang="en-GB" sz="1200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1200" i="1" dirty="0"/>
              <a:t>Valence-quark distribution functions in the kaon and pion,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1200" dirty="0"/>
              <a:t>Chen Chen, Lei Chang et al.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1200" dirty="0">
                <a:hlinkClick r:id="rId4"/>
              </a:rPr>
              <a:t>arXiv:1602.01502 [</a:t>
            </a:r>
            <a:r>
              <a:rPr lang="en-AU" sz="1200" dirty="0" err="1">
                <a:hlinkClick r:id="rId4"/>
              </a:rPr>
              <a:t>nucl-th</a:t>
            </a:r>
            <a:r>
              <a:rPr lang="en-AU" sz="1200" dirty="0">
                <a:hlinkClick r:id="rId4"/>
              </a:rPr>
              <a:t>]</a:t>
            </a:r>
            <a:r>
              <a:rPr lang="en-AU" sz="1200" dirty="0"/>
              <a:t>, </a:t>
            </a:r>
            <a:r>
              <a:rPr lang="en-GB" sz="1200" dirty="0">
                <a:hlinkClick r:id="rId5"/>
              </a:rPr>
              <a:t>Phys. Rev. D</a:t>
            </a:r>
            <a:r>
              <a:rPr lang="en-GB" sz="1200" b="1" dirty="0">
                <a:hlinkClick r:id="rId5"/>
              </a:rPr>
              <a:t>93</a:t>
            </a:r>
            <a:r>
              <a:rPr lang="en-GB" sz="1200" dirty="0">
                <a:hlinkClick r:id="rId5"/>
              </a:rPr>
              <a:t> (2016) 074021/1-11</a:t>
            </a: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924300"/>
            <a:ext cx="6184900" cy="11811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auto">
          <a:xfrm>
            <a:off x="4419600" y="3820028"/>
            <a:ext cx="2971800" cy="35798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alibri" pitchFamily="34" charset="0"/>
              </a:rPr>
              <a:t>Projection</a:t>
            </a:r>
            <a:r>
              <a:rPr kumimoji="0" lang="en-GB" sz="1800" b="0" i="0" u="none" strike="noStrike" cap="none" normalizeH="0" dirty="0">
                <a:ln>
                  <a:noFill/>
                </a:ln>
                <a:solidFill>
                  <a:srgbClr val="008000"/>
                </a:solidFill>
                <a:effectLst/>
                <a:latin typeface="Calibri" pitchFamily="34" charset="0"/>
              </a:rPr>
              <a:t> onto light-front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rgbClr val="008000"/>
              </a:solidFill>
              <a:effectLst/>
              <a:latin typeface="Calibri" pitchFamily="34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0" y="4518818"/>
            <a:ext cx="2286000" cy="35798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alibri" pitchFamily="34" charset="0"/>
              </a:rPr>
              <a:t>Partial</a:t>
            </a:r>
            <a:r>
              <a:rPr kumimoji="0" lang="en-GB" sz="1800" b="0" i="0" u="none" strike="noStrike" cap="none" normalizeH="0" dirty="0">
                <a:ln>
                  <a:noFill/>
                </a:ln>
                <a:solidFill>
                  <a:srgbClr val="008000"/>
                </a:solidFill>
                <a:effectLst/>
                <a:latin typeface="Calibri" pitchFamily="34" charset="0"/>
              </a:rPr>
              <a:t> </a:t>
            </a:r>
            <a:r>
              <a:rPr kumimoji="0" lang="en-GB" sz="18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alibri" pitchFamily="34" charset="0"/>
              </a:rPr>
              <a:t>derivative </a:t>
            </a:r>
            <a:r>
              <a:rPr kumimoji="0" lang="en-GB" sz="1800" b="0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alibri" pitchFamily="34" charset="0"/>
              </a:rPr>
              <a:t>wrt</a:t>
            </a:r>
            <a:r>
              <a:rPr kumimoji="0" lang="en-GB" sz="18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alibri" pitchFamily="34" charset="0"/>
              </a:rPr>
              <a:t> relative momentum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30296" y="5247302"/>
            <a:ext cx="373788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i="1" dirty="0">
                <a:solidFill>
                  <a:srgbClr val="C00000"/>
                </a:solidFill>
              </a:rPr>
              <a:t>Measurable quantities</a:t>
            </a:r>
          </a:p>
          <a:p>
            <a:r>
              <a:rPr lang="en-GB" b="1" i="1" dirty="0">
                <a:solidFill>
                  <a:srgbClr val="C00000"/>
                </a:solidFill>
              </a:rPr>
              <a:t>Directly related to </a:t>
            </a:r>
          </a:p>
          <a:p>
            <a:r>
              <a:rPr lang="en-GB" b="1" i="1" dirty="0">
                <a:solidFill>
                  <a:srgbClr val="C00000"/>
                </a:solidFill>
              </a:rPr>
              <a:t>dynamically generated quark masses</a:t>
            </a:r>
          </a:p>
          <a:p>
            <a:r>
              <a:rPr lang="en-GB" b="1" i="1" dirty="0">
                <a:solidFill>
                  <a:srgbClr val="C00000"/>
                </a:solidFill>
              </a:rPr>
              <a:t>&amp; bound-state wave functions</a:t>
            </a:r>
          </a:p>
        </p:txBody>
      </p:sp>
    </p:spTree>
    <p:extLst>
      <p:ext uri="{BB962C8B-B14F-4D97-AF65-F5344CB8AC3E}">
        <p14:creationId xmlns:p14="http://schemas.microsoft.com/office/powerpoint/2010/main" val="1309447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auto">
          <a:xfrm>
            <a:off x="838200" y="4038600"/>
            <a:ext cx="7696200" cy="14478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 cap="flat" cmpd="sng" algn="ctr">
            <a:solidFill>
              <a:srgbClr val="FFA52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GB" sz="3200" dirty="0"/>
              <a:t>Valence-quark PDFs </a:t>
            </a:r>
            <a:br>
              <a:rPr lang="en-GB" sz="3200" dirty="0"/>
            </a:br>
            <a:r>
              <a:rPr lang="en-GB" sz="3200" dirty="0"/>
              <a:t>within mesons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1437"/>
            <a:ext cx="8229600" cy="4525963"/>
          </a:xfrm>
        </p:spPr>
        <p:txBody>
          <a:bodyPr/>
          <a:lstStyle/>
          <a:p>
            <a:r>
              <a:rPr lang="en-GB" dirty="0"/>
              <a:t>Valence-quark PDFs satisfy, independent of any and all structural details: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Formulae provide algebraic proof that (hadronic scale </a:t>
            </a:r>
            <a:r>
              <a:rPr lang="en-GB" i="1" dirty="0"/>
              <a:t>ζ</a:t>
            </a:r>
            <a:r>
              <a:rPr lang="en-GB" dirty="0"/>
              <a:t> ≈ 0.5 GeV) </a:t>
            </a:r>
          </a:p>
          <a:p>
            <a:pPr marL="800100" lvl="2" indent="0">
              <a:buNone/>
            </a:pPr>
            <a:r>
              <a:rPr lang="en-GB" sz="2800" i="1" dirty="0" err="1"/>
              <a:t>q</a:t>
            </a:r>
            <a:r>
              <a:rPr lang="en-GB" sz="2800" i="1" baseline="-25000" dirty="0" err="1"/>
              <a:t>V</a:t>
            </a:r>
            <a:r>
              <a:rPr lang="en-GB" sz="2800" i="1" baseline="30000" dirty="0" err="1"/>
              <a:t>M</a:t>
            </a:r>
            <a:r>
              <a:rPr lang="en-GB" sz="2800" i="1" dirty="0"/>
              <a:t>(x ≃ 1) ∝ (1-x)</a:t>
            </a:r>
            <a:r>
              <a:rPr lang="en-GB" sz="2800" i="1" baseline="30000" dirty="0"/>
              <a:t>2n</a:t>
            </a:r>
            <a:r>
              <a:rPr lang="en-GB" sz="2800" dirty="0"/>
              <a:t> </a:t>
            </a:r>
          </a:p>
          <a:p>
            <a:pPr marL="400050" lvl="1" indent="0">
              <a:buNone/>
            </a:pPr>
            <a:r>
              <a:rPr lang="en-GB" sz="2400" dirty="0"/>
              <a:t>in any theory with </a:t>
            </a:r>
            <a:r>
              <a:rPr lang="en-GB" sz="2400" i="1" dirty="0"/>
              <a:t>(1/k</a:t>
            </a:r>
            <a:r>
              <a:rPr lang="en-GB" sz="2400" i="1" baseline="30000" dirty="0"/>
              <a:t>2</a:t>
            </a:r>
            <a:r>
              <a:rPr lang="en-GB" sz="2400" i="1" dirty="0"/>
              <a:t>)</a:t>
            </a:r>
            <a:r>
              <a:rPr lang="en-GB" sz="2400" i="1" baseline="30000" dirty="0"/>
              <a:t>n</a:t>
            </a:r>
            <a:r>
              <a:rPr lang="en-GB" sz="2400" dirty="0"/>
              <a:t> vector-boson exchange interaction</a:t>
            </a:r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46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209800"/>
            <a:ext cx="3340100" cy="7493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054350"/>
            <a:ext cx="3632200" cy="7493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auto">
          <a:xfrm>
            <a:off x="0" y="0"/>
            <a:ext cx="4876800" cy="9144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200" i="1" dirty="0"/>
              <a:t>Basic features of the pion valence-quark distribution function,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/>
              <a:t>Lei Chang, </a:t>
            </a:r>
            <a:r>
              <a:rPr lang="en-GB" sz="1200" dirty="0" err="1"/>
              <a:t>Cédric</a:t>
            </a:r>
            <a:r>
              <a:rPr lang="en-GB" sz="1200" dirty="0"/>
              <a:t> </a:t>
            </a:r>
            <a:r>
              <a:rPr lang="en-GB" sz="1200" dirty="0" err="1"/>
              <a:t>Mezrag</a:t>
            </a:r>
            <a:r>
              <a:rPr lang="en-GB" sz="1200" dirty="0"/>
              <a:t>, et al., </a:t>
            </a:r>
          </a:p>
          <a:p>
            <a:pPr fontAlgn="base">
              <a:spcBef>
                <a:spcPct val="0"/>
              </a:spcBef>
              <a:spcAft>
                <a:spcPts val="600"/>
              </a:spcAft>
            </a:pPr>
            <a:r>
              <a:rPr lang="en-GB" sz="1200" dirty="0">
                <a:hlinkClick r:id="rId4"/>
              </a:rPr>
              <a:t>arXiv:1406:5450 [</a:t>
            </a:r>
            <a:r>
              <a:rPr lang="en-GB" sz="1200" dirty="0" err="1">
                <a:hlinkClick r:id="rId4"/>
              </a:rPr>
              <a:t>nucl-th</a:t>
            </a:r>
            <a:r>
              <a:rPr lang="en-GB" sz="1200" dirty="0">
                <a:hlinkClick r:id="rId4"/>
              </a:rPr>
              <a:t>]</a:t>
            </a:r>
            <a:r>
              <a:rPr lang="en-GB" sz="1200" dirty="0"/>
              <a:t>, </a:t>
            </a:r>
            <a:r>
              <a:rPr lang="en-GB" sz="1200" dirty="0">
                <a:hlinkClick r:id="rId5"/>
              </a:rPr>
              <a:t>Phys. Lett. B </a:t>
            </a:r>
            <a:r>
              <a:rPr lang="en-GB" sz="1200" b="1" dirty="0">
                <a:hlinkClick r:id="rId5"/>
              </a:rPr>
              <a:t>737</a:t>
            </a:r>
            <a:r>
              <a:rPr lang="en-GB" sz="1200" dirty="0">
                <a:hlinkClick r:id="rId5"/>
              </a:rPr>
              <a:t> (2014)pp. 23–29</a:t>
            </a:r>
            <a:endParaRPr lang="en-GB" sz="1200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1200" i="1" dirty="0"/>
              <a:t>Valence-quark distribution functions in the kaon and pion,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1200" dirty="0"/>
              <a:t>Chen Chen, Lei Chang et al.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1200" dirty="0">
                <a:hlinkClick r:id="rId6"/>
              </a:rPr>
              <a:t>arXiv:1602.01502 [</a:t>
            </a:r>
            <a:r>
              <a:rPr lang="en-AU" sz="1200" dirty="0" err="1">
                <a:hlinkClick r:id="rId6"/>
              </a:rPr>
              <a:t>nucl-th</a:t>
            </a:r>
            <a:r>
              <a:rPr lang="en-AU" sz="1200" dirty="0">
                <a:hlinkClick r:id="rId6"/>
              </a:rPr>
              <a:t>]</a:t>
            </a:r>
            <a:r>
              <a:rPr lang="en-AU" sz="1200" dirty="0"/>
              <a:t>, </a:t>
            </a:r>
            <a:r>
              <a:rPr lang="en-GB" sz="1200" dirty="0">
                <a:hlinkClick r:id="rId7"/>
              </a:rPr>
              <a:t>Phys. Rev. D</a:t>
            </a:r>
            <a:r>
              <a:rPr lang="en-GB" sz="1200" b="1" dirty="0">
                <a:hlinkClick r:id="rId7"/>
              </a:rPr>
              <a:t>93</a:t>
            </a:r>
            <a:r>
              <a:rPr lang="en-GB" sz="1200" dirty="0">
                <a:hlinkClick r:id="rId7"/>
              </a:rPr>
              <a:t> (2016) 074021/1-11</a:t>
            </a: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056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3400"/>
            <a:ext cx="5490210" cy="573889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GB" sz="3200" dirty="0"/>
              <a:t>Pion PDF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0200" y="703218"/>
            <a:ext cx="3733800" cy="5287963"/>
          </a:xfrm>
        </p:spPr>
        <p:txBody>
          <a:bodyPr/>
          <a:lstStyle/>
          <a:p>
            <a:r>
              <a:rPr lang="en-GB" sz="2000" dirty="0"/>
              <a:t>Purple dot-dot-dash = prediction at </a:t>
            </a:r>
            <a:r>
              <a:rPr lang="en-GB" sz="2000" i="1" dirty="0" err="1"/>
              <a:t>ζ</a:t>
            </a:r>
            <a:r>
              <a:rPr lang="en-GB" sz="2000" i="1" baseline="-25000" dirty="0" err="1"/>
              <a:t>H</a:t>
            </a:r>
            <a:r>
              <a:rPr lang="en-GB" sz="2000" dirty="0"/>
              <a:t> </a:t>
            </a:r>
          </a:p>
          <a:p>
            <a:r>
              <a:rPr lang="en-GB" sz="2000" dirty="0"/>
              <a:t>Data = modern reappraisal of E615: </a:t>
            </a:r>
            <a:r>
              <a:rPr lang="en-GB" sz="2000" dirty="0">
                <a:solidFill>
                  <a:srgbClr val="008000"/>
                </a:solidFill>
              </a:rPr>
              <a:t>NLO analysis plus </a:t>
            </a:r>
            <a:r>
              <a:rPr lang="en-GB" sz="2000" b="1" i="1" dirty="0">
                <a:solidFill>
                  <a:srgbClr val="CC0099"/>
                </a:solidFill>
              </a:rPr>
              <a:t>soft-gluon </a:t>
            </a:r>
            <a:r>
              <a:rPr lang="en-GB" sz="2000" b="1" i="1" dirty="0" err="1">
                <a:solidFill>
                  <a:srgbClr val="CC0099"/>
                </a:solidFill>
              </a:rPr>
              <a:t>resummation</a:t>
            </a:r>
            <a:r>
              <a:rPr lang="en-GB" sz="2000" dirty="0"/>
              <a:t> (ASV)</a:t>
            </a:r>
          </a:p>
          <a:p>
            <a:pPr>
              <a:spcBef>
                <a:spcPts val="5400"/>
              </a:spcBef>
            </a:pPr>
            <a:r>
              <a:rPr lang="en-GB" sz="2000" dirty="0"/>
              <a:t>Solid black curve, prediction evolved to </a:t>
            </a:r>
            <a:r>
              <a:rPr lang="en-GB" sz="2000" i="1" dirty="0"/>
              <a:t>ζ</a:t>
            </a:r>
            <a:r>
              <a:rPr lang="en-GB" sz="2000" dirty="0"/>
              <a:t>=5.2GeV, the scale associated with the experiments</a:t>
            </a:r>
          </a:p>
          <a:p>
            <a:pPr>
              <a:spcBef>
                <a:spcPts val="600"/>
              </a:spcBef>
            </a:pPr>
            <a:r>
              <a:rPr lang="en-GB" sz="2000" dirty="0"/>
              <a:t>Blue dashed curve = first DSE prediction, in 2000 (</a:t>
            </a:r>
            <a:r>
              <a:rPr lang="en-GB" sz="2000" i="1" dirty="0"/>
              <a:t>ζ</a:t>
            </a:r>
            <a:r>
              <a:rPr lang="en-GB" sz="2000" dirty="0"/>
              <a:t>=5.2GeV)</a:t>
            </a:r>
          </a:p>
          <a:p>
            <a:pPr>
              <a:spcBef>
                <a:spcPts val="600"/>
              </a:spcBef>
            </a:pPr>
            <a:r>
              <a:rPr lang="en-GB" sz="2000" dirty="0"/>
              <a:t>Dotted red curve = result obtained with momentum-independent gluon exchange (contact interaction, </a:t>
            </a:r>
            <a:r>
              <a:rPr lang="en-GB" sz="2000" i="1" dirty="0"/>
              <a:t>ζ</a:t>
            </a:r>
            <a:r>
              <a:rPr lang="en-GB" sz="2000" dirty="0"/>
              <a:t>=5.2GeV)</a:t>
            </a:r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1600200" y="2362200"/>
            <a:ext cx="1143000" cy="4572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i="1" dirty="0">
                <a:solidFill>
                  <a:srgbClr val="008000"/>
                </a:solidFill>
              </a:rPr>
              <a:t>ζ=5.2GeV</a:t>
            </a:r>
            <a:endParaRPr kumimoji="0" lang="en-GB" sz="1800" b="0" i="1" u="none" strike="noStrike" cap="none" normalizeH="0" baseline="0" dirty="0">
              <a:ln>
                <a:noFill/>
              </a:ln>
              <a:solidFill>
                <a:srgbClr val="008000"/>
              </a:solidFill>
              <a:effectLst/>
              <a:latin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600200" y="2667000"/>
            <a:ext cx="2514600" cy="4572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en-GB" sz="1800" b="0" i="1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alibri" pitchFamily="34" charset="0"/>
              </a:rPr>
              <a:t>DSE: (1-x)</a:t>
            </a:r>
            <a:r>
              <a:rPr kumimoji="0" lang="en-GB" sz="1800" b="0" i="1" u="none" strike="noStrike" cap="none" normalizeH="0" baseline="30000" dirty="0">
                <a:ln>
                  <a:noFill/>
                </a:ln>
                <a:solidFill>
                  <a:srgbClr val="008000"/>
                </a:solidFill>
                <a:effectLst/>
                <a:latin typeface="Calibri" pitchFamily="34" charset="0"/>
              </a:rPr>
              <a:t>3.0</a:t>
            </a:r>
            <a:r>
              <a:rPr lang="en-GB" baseline="30000" dirty="0">
                <a:solidFill>
                  <a:srgbClr val="008000"/>
                </a:solidFill>
              </a:rPr>
              <a:t>±</a:t>
            </a:r>
            <a:r>
              <a:rPr kumimoji="0" lang="en-GB" sz="1800" b="0" i="1" u="none" strike="noStrike" cap="none" normalizeH="0" baseline="30000" dirty="0">
                <a:ln>
                  <a:noFill/>
                </a:ln>
                <a:solidFill>
                  <a:srgbClr val="008000"/>
                </a:solidFill>
                <a:effectLst/>
                <a:latin typeface="Calibri" pitchFamily="34" charset="0"/>
              </a:rPr>
              <a:t>0.1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3886200" y="1524000"/>
            <a:ext cx="1600200" cy="4572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en-GB" sz="1800" b="0" i="1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</a:rPr>
              <a:t>CI: (1-x)</a:t>
            </a:r>
            <a:r>
              <a:rPr lang="en-GB" i="1" baseline="30000" dirty="0">
                <a:solidFill>
                  <a:srgbClr val="C00000"/>
                </a:solidFill>
                <a:latin typeface="Calibri" pitchFamily="34" charset="0"/>
              </a:rPr>
              <a:t>1.0</a:t>
            </a:r>
            <a:r>
              <a:rPr lang="en-GB" baseline="30000" dirty="0">
                <a:solidFill>
                  <a:srgbClr val="C00000"/>
                </a:solidFill>
              </a:rPr>
              <a:t>±</a:t>
            </a:r>
            <a:r>
              <a:rPr lang="en-GB" i="1" baseline="30000" dirty="0">
                <a:solidFill>
                  <a:srgbClr val="C00000"/>
                </a:solidFill>
                <a:latin typeface="Calibri" pitchFamily="34" charset="0"/>
              </a:rPr>
              <a:t>0.1</a:t>
            </a:r>
            <a:endParaRPr kumimoji="0" lang="en-GB" sz="1800" b="0" i="1" u="none" strike="noStrike" cap="none" normalizeH="0" baseline="30000" dirty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43000" y="-48528"/>
            <a:ext cx="13324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solidFill>
                  <a:srgbClr val="008000"/>
                </a:solidFill>
              </a:rPr>
              <a:t>DSE</a:t>
            </a:r>
          </a:p>
          <a:p>
            <a:r>
              <a:rPr lang="en-GB" dirty="0">
                <a:solidFill>
                  <a:srgbClr val="000099"/>
                </a:solidFill>
              </a:rPr>
              <a:t>2000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</a:rPr>
              <a:t>    2016</a:t>
            </a:r>
          </a:p>
        </p:txBody>
      </p:sp>
      <p:cxnSp>
        <p:nvCxnSpPr>
          <p:cNvPr id="13" name="Straight Arrow Connector 12"/>
          <p:cNvCxnSpPr/>
          <p:nvPr/>
        </p:nvCxnSpPr>
        <p:spPr bwMode="auto">
          <a:xfrm>
            <a:off x="1295400" y="533400"/>
            <a:ext cx="152400" cy="1524000"/>
          </a:xfrm>
          <a:prstGeom prst="straightConnector1">
            <a:avLst/>
          </a:prstGeom>
          <a:noFill/>
          <a:ln w="19050" cap="flat" cmpd="sng" algn="ctr">
            <a:solidFill>
              <a:srgbClr val="000099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1981200" y="498557"/>
            <a:ext cx="232410" cy="781762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45DE6B67-B657-44EF-93EA-CB85B734EE0B}"/>
              </a:ext>
            </a:extLst>
          </p:cNvPr>
          <p:cNvSpPr/>
          <p:nvPr/>
        </p:nvSpPr>
        <p:spPr bwMode="auto">
          <a:xfrm>
            <a:off x="5374005" y="2297157"/>
            <a:ext cx="3886200" cy="9144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1" i="1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</a:rPr>
              <a:t>QCD demands it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1" i="1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</a:rPr>
              <a:t>&amp; phenomenology should respect that</a:t>
            </a:r>
          </a:p>
        </p:txBody>
      </p:sp>
    </p:spTree>
    <p:extLst>
      <p:ext uri="{BB962C8B-B14F-4D97-AF65-F5344CB8AC3E}">
        <p14:creationId xmlns:p14="http://schemas.microsoft.com/office/powerpoint/2010/main" val="1759910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ontent Placeholder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62401" y="3352800"/>
            <a:ext cx="5181600" cy="3506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160" y="304800"/>
            <a:ext cx="5094440" cy="3276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772400" cy="1143000"/>
          </a:xfrm>
        </p:spPr>
        <p:txBody>
          <a:bodyPr/>
          <a:lstStyle/>
          <a:p>
            <a:r>
              <a:rPr lang="en-GB" sz="3200" dirty="0"/>
              <a:t>Kaon’s </a:t>
            </a:r>
            <a:br>
              <a:rPr lang="en-GB" sz="3200" dirty="0"/>
            </a:br>
            <a:r>
              <a:rPr lang="en-GB" sz="3200" dirty="0"/>
              <a:t>gluon content</a:t>
            </a:r>
            <a:endParaRPr lang="en-GB" sz="3200" i="1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89037"/>
            <a:ext cx="3530600" cy="4525963"/>
          </a:xfrm>
        </p:spPr>
        <p:txBody>
          <a:bodyPr/>
          <a:lstStyle/>
          <a:p>
            <a:r>
              <a:rPr lang="en-GB" i="1" dirty="0"/>
              <a:t>〈</a:t>
            </a:r>
            <a:r>
              <a:rPr lang="en-GB" i="1" dirty="0" err="1"/>
              <a:t>x〉</a:t>
            </a:r>
            <a:r>
              <a:rPr lang="en-GB" i="1" baseline="-25000" dirty="0" err="1"/>
              <a:t>g</a:t>
            </a:r>
            <a:r>
              <a:rPr lang="en-GB" i="1" baseline="30000" dirty="0" err="1"/>
              <a:t>K</a:t>
            </a:r>
            <a:r>
              <a:rPr lang="en-GB" i="1" dirty="0"/>
              <a:t>(</a:t>
            </a:r>
            <a:r>
              <a:rPr lang="en-GB" i="1" dirty="0" err="1"/>
              <a:t>ζ</a:t>
            </a:r>
            <a:r>
              <a:rPr lang="en-GB" i="1" baseline="-25000" dirty="0" err="1"/>
              <a:t>H</a:t>
            </a:r>
            <a:r>
              <a:rPr lang="en-GB" i="1" dirty="0"/>
              <a:t>)</a:t>
            </a:r>
            <a:r>
              <a:rPr lang="en-GB" dirty="0"/>
              <a:t> = 0.05 ± 0.05</a:t>
            </a:r>
          </a:p>
          <a:p>
            <a:pPr marL="400050" lvl="1" indent="0">
              <a:buNone/>
            </a:pPr>
            <a:r>
              <a:rPr lang="en-GB" sz="2200" dirty="0"/>
              <a:t>⇒ Valence quarks carry    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GB" sz="2200" dirty="0"/>
              <a:t>      95% of kaon’s      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GB" sz="2200" dirty="0"/>
              <a:t>      momentum at </a:t>
            </a:r>
            <a:r>
              <a:rPr lang="en-GB" sz="2200" i="1" dirty="0" err="1"/>
              <a:t>ζ</a:t>
            </a:r>
            <a:r>
              <a:rPr lang="en-GB" sz="2200" i="1" baseline="-25000" dirty="0" err="1"/>
              <a:t>H</a:t>
            </a:r>
            <a:endParaRPr lang="en-GB" sz="2200" dirty="0"/>
          </a:p>
          <a:p>
            <a:pPr>
              <a:spcBef>
                <a:spcPts val="1200"/>
              </a:spcBef>
            </a:pPr>
            <a:r>
              <a:rPr lang="en-GB" dirty="0"/>
              <a:t>DGLAP-evolved to </a:t>
            </a:r>
            <a:r>
              <a:rPr lang="en-GB" sz="2400" i="1" dirty="0"/>
              <a:t>ζ</a:t>
            </a:r>
            <a:r>
              <a:rPr lang="en-GB" sz="2400" i="1" baseline="-25000" dirty="0"/>
              <a:t>2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marL="400050" lvl="1" indent="0">
              <a:spcBef>
                <a:spcPts val="2400"/>
              </a:spcBef>
              <a:spcAft>
                <a:spcPts val="600"/>
              </a:spcAft>
              <a:buNone/>
            </a:pPr>
            <a:r>
              <a:rPr lang="en-GB" sz="2200" i="1" dirty="0">
                <a:solidFill>
                  <a:srgbClr val="008000"/>
                </a:solidFill>
              </a:rPr>
              <a:t>Valence-quarks carry </a:t>
            </a:r>
            <a:r>
              <a:rPr lang="en-GB" sz="2800" i="1" dirty="0">
                <a:solidFill>
                  <a:srgbClr val="008000"/>
                </a:solidFill>
              </a:rPr>
              <a:t>⅔</a:t>
            </a:r>
            <a:r>
              <a:rPr lang="en-GB" sz="2200" i="1" dirty="0">
                <a:solidFill>
                  <a:srgbClr val="008000"/>
                </a:solidFill>
              </a:rPr>
              <a:t> of kaon’s light-front momentum</a:t>
            </a:r>
          </a:p>
          <a:p>
            <a:pPr marL="400050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2200" i="1" dirty="0">
                <a:solidFill>
                  <a:srgbClr val="C00000"/>
                </a:solidFill>
              </a:rPr>
              <a:t>Cf. Only ½ for the pion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6834981" y="339630"/>
            <a:ext cx="914400" cy="25876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alibri" pitchFamily="34" charset="0"/>
              </a:rPr>
              <a:t>0%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6507162" y="1044010"/>
            <a:ext cx="914400" cy="25876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Calibri" pitchFamily="34" charset="0"/>
              </a:rPr>
              <a:t>10%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3327400"/>
            <a:ext cx="3149600" cy="1244600"/>
          </a:xfrm>
          <a:prstGeom prst="rect">
            <a:avLst/>
          </a:prstGeom>
        </p:spPr>
      </p:pic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>
          <a:xfrm>
            <a:off x="3947321" y="6629400"/>
            <a:ext cx="2438399" cy="381000"/>
          </a:xfrm>
        </p:spPr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599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GB" sz="3600" i="1" dirty="0"/>
              <a:t>π</a:t>
            </a:r>
            <a:r>
              <a:rPr lang="en-GB" sz="3600" dirty="0"/>
              <a:t> &amp; </a:t>
            </a:r>
            <a:r>
              <a:rPr lang="en-GB" sz="3600" i="1" dirty="0"/>
              <a:t>K</a:t>
            </a:r>
            <a:r>
              <a:rPr lang="en-GB" sz="3600" dirty="0"/>
              <a:t> PDFs</a:t>
            </a:r>
            <a:br>
              <a:rPr lang="en-GB" sz="2400" dirty="0"/>
            </a:b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884237"/>
                <a:ext cx="8458200" cy="5059363"/>
              </a:xfrm>
            </p:spPr>
            <p:txBody>
              <a:bodyPr/>
              <a:lstStyle/>
              <a:p>
                <a:r>
                  <a:rPr lang="en-GB" sz="2400" dirty="0"/>
                  <a:t>Marked differences between </a:t>
                </a:r>
                <a:r>
                  <a:rPr lang="en-GB" sz="2400" i="1" dirty="0"/>
                  <a:t>π</a:t>
                </a:r>
                <a:r>
                  <a:rPr lang="en-GB" sz="2400" dirty="0"/>
                  <a:t> &amp; </a:t>
                </a:r>
                <a:r>
                  <a:rPr lang="en-GB" sz="2400" i="1" dirty="0"/>
                  <a:t>K</a:t>
                </a:r>
                <a:r>
                  <a:rPr lang="en-GB" sz="2400" dirty="0"/>
                  <a:t> gluon content</a:t>
                </a:r>
              </a:p>
              <a:p>
                <a:pPr lvl="1"/>
                <a:r>
                  <a:rPr lang="en-AU" sz="2400" i="1" dirty="0" err="1"/>
                  <a:t>ζ</a:t>
                </a:r>
                <a:r>
                  <a:rPr lang="en-AU" sz="2400" i="1" baseline="-25000" dirty="0" err="1"/>
                  <a:t>H</a:t>
                </a:r>
                <a:r>
                  <a:rPr lang="en-AU" sz="2400" dirty="0"/>
                  <a:t>: </a:t>
                </a:r>
              </a:p>
              <a:p>
                <a:pPr lvl="2"/>
                <a:r>
                  <a:rPr lang="en-AU" sz="1800" dirty="0"/>
                  <a:t>Whilst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AU" sz="1800" dirty="0"/>
                  <a:t>  of pion’s light-front momentum carried by glue</a:t>
                </a:r>
              </a:p>
              <a:p>
                <a:pPr lvl="2">
                  <a:spcBef>
                    <a:spcPts val="0"/>
                  </a:spcBef>
                </a:pPr>
                <a14:m>
                  <m:oMath xmlns:m="http://schemas.openxmlformats.org/officeDocument/2006/math">
                    <m:r>
                      <a:rPr lang="en-GB" sz="18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𝑂𝑛𝑙𝑦</m:t>
                    </m:r>
                    <m:r>
                      <a:rPr lang="en-GB" sz="18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AU" sz="18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en-AU" sz="1800" dirty="0">
                    <a:solidFill>
                      <a:srgbClr val="C00000"/>
                    </a:solidFill>
                  </a:rPr>
                  <a:t>  of the kaon’s light-front momentum lies with glue</a:t>
                </a:r>
              </a:p>
              <a:p>
                <a:pPr lvl="1"/>
                <a:r>
                  <a:rPr lang="en-AU" sz="2400" i="1" dirty="0"/>
                  <a:t>ζ</a:t>
                </a:r>
                <a:r>
                  <a:rPr lang="en-AU" sz="2400" i="1" baseline="-25000" dirty="0"/>
                  <a:t>2</a:t>
                </a:r>
                <a:r>
                  <a:rPr lang="en-AU" sz="2400" i="1" baseline="30000" dirty="0"/>
                  <a:t>2</a:t>
                </a:r>
                <a:r>
                  <a:rPr lang="en-AU" sz="2400" i="1" dirty="0"/>
                  <a:t> = </a:t>
                </a:r>
                <a:r>
                  <a:rPr lang="en-AU" sz="2400" dirty="0"/>
                  <a:t>4 GeV</a:t>
                </a:r>
                <a:r>
                  <a:rPr lang="en-AU" sz="2400" baseline="30000" dirty="0"/>
                  <a:t>2</a:t>
                </a:r>
              </a:p>
              <a:p>
                <a:pPr lvl="2">
                  <a:spcBef>
                    <a:spcPts val="0"/>
                  </a:spcBef>
                </a:pPr>
                <a:r>
                  <a:rPr lang="en-AU" sz="2000" dirty="0"/>
                  <a:t>Glue carries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AU" sz="2000" dirty="0"/>
                  <a:t> of pion’s momentum and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AU" sz="2000" dirty="0"/>
                  <a:t> of kaon’s momentum</a:t>
                </a:r>
              </a:p>
              <a:p>
                <a:pPr lvl="1"/>
                <a:r>
                  <a:rPr lang="en-AU" sz="2400" dirty="0"/>
                  <a:t>Evident in differences between large-</a:t>
                </a:r>
                <a:r>
                  <a:rPr lang="en-AU" sz="2400" i="1" dirty="0"/>
                  <a:t>x</a:t>
                </a:r>
                <a:r>
                  <a:rPr lang="en-AU" sz="2400" dirty="0"/>
                  <a:t> behaviour of valence-quark distributions in these two mesons</a:t>
                </a:r>
              </a:p>
              <a:p>
                <a:r>
                  <a:rPr lang="en-GB" sz="2400" dirty="0"/>
                  <a:t>Signal of </a:t>
                </a:r>
                <a:r>
                  <a:rPr lang="en-GB" sz="2400" dirty="0" err="1"/>
                  <a:t>Nambu</a:t>
                </a:r>
                <a:r>
                  <a:rPr lang="en-GB" sz="2400" dirty="0"/>
                  <a:t>-Goldstone boson character of </a:t>
                </a:r>
                <a:r>
                  <a:rPr lang="en-GB" sz="2400" i="1" dirty="0"/>
                  <a:t>π</a:t>
                </a:r>
                <a:endParaRPr lang="en-GB" sz="2400" dirty="0"/>
              </a:p>
              <a:p>
                <a:pPr lvl="1"/>
                <a:r>
                  <a:rPr lang="en-GB" sz="2400" dirty="0"/>
                  <a:t>Nearly complete cancellation between </a:t>
                </a:r>
              </a:p>
              <a:p>
                <a:pPr marL="857250" lvl="2" indent="0">
                  <a:spcBef>
                    <a:spcPts val="0"/>
                  </a:spcBef>
                  <a:buNone/>
                </a:pPr>
                <a:r>
                  <a:rPr lang="en-GB" sz="2400" dirty="0"/>
                  <a:t>one-particle dressing and binding attraction </a:t>
                </a:r>
              </a:p>
              <a:p>
                <a:pPr marL="857250" lvl="2" indent="0">
                  <a:spcBef>
                    <a:spcPts val="0"/>
                  </a:spcBef>
                  <a:buNone/>
                </a:pPr>
                <a:r>
                  <a:rPr lang="en-GB" sz="2400" dirty="0"/>
                  <a:t>in this almost massless </a:t>
                </a:r>
                <a:r>
                  <a:rPr lang="en-GB" sz="2400" dirty="0" err="1"/>
                  <a:t>pseudoscalar</a:t>
                </a:r>
                <a:r>
                  <a:rPr lang="en-GB" sz="2400" dirty="0"/>
                  <a:t> system</a:t>
                </a:r>
              </a:p>
              <a:p>
                <a:pPr marL="857250" lvl="2" indent="0">
                  <a:spcBef>
                    <a:spcPts val="0"/>
                  </a:spcBef>
                  <a:buNone/>
                </a:pPr>
                <a:r>
                  <a:rPr lang="en-GB" sz="2400" dirty="0"/>
                  <a:t>		2 </a:t>
                </a:r>
                <a:r>
                  <a:rPr lang="en-GB" sz="2400" dirty="0" err="1"/>
                  <a:t>Mass</a:t>
                </a:r>
                <a:r>
                  <a:rPr lang="en-GB" sz="2400" baseline="-25000" dirty="0" err="1"/>
                  <a:t>Q</a:t>
                </a:r>
                <a:r>
                  <a:rPr lang="en-GB" sz="2400" dirty="0"/>
                  <a:t> + </a:t>
                </a:r>
                <a:r>
                  <a:rPr lang="en-GB" sz="2400" dirty="0" err="1"/>
                  <a:t>U</a:t>
                </a:r>
                <a:r>
                  <a:rPr lang="en-GB" sz="2400" baseline="-25000" dirty="0" err="1"/>
                  <a:t>g</a:t>
                </a:r>
                <a:r>
                  <a:rPr lang="en-GB" sz="2400" dirty="0"/>
                  <a:t> ≈ 0</a:t>
                </a:r>
              </a:p>
              <a:p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884237"/>
                <a:ext cx="8458200" cy="5059363"/>
              </a:xfrm>
              <a:blipFill>
                <a:blip r:embed="rId3"/>
                <a:stretch>
                  <a:fillRect l="-1009" t="-964" r="-937" b="-95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629400"/>
            <a:ext cx="2841600" cy="304800"/>
          </a:xfrm>
        </p:spPr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49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953" y="4572000"/>
            <a:ext cx="2177075" cy="192066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0" y="0"/>
            <a:ext cx="4876800" cy="9144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1200" i="1" dirty="0"/>
              <a:t>Valence-quark distribution functions in the kaon and pion,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1200" dirty="0"/>
              <a:t>Chen Chen, Lei Chang </a:t>
            </a:r>
            <a:r>
              <a:rPr lang="en-AU" sz="1200" i="1" dirty="0"/>
              <a:t>et al</a:t>
            </a:r>
            <a:r>
              <a:rPr lang="en-AU" sz="1200" dirty="0"/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1200" dirty="0">
                <a:hlinkClick r:id="rId5"/>
              </a:rPr>
              <a:t>arXiv:1602.01502 [</a:t>
            </a:r>
            <a:r>
              <a:rPr lang="en-AU" sz="1200" dirty="0" err="1">
                <a:hlinkClick r:id="rId5"/>
              </a:rPr>
              <a:t>nucl-th</a:t>
            </a:r>
            <a:r>
              <a:rPr lang="en-AU" sz="1200" dirty="0">
                <a:hlinkClick r:id="rId5"/>
              </a:rPr>
              <a:t>]</a:t>
            </a:r>
            <a:r>
              <a:rPr lang="en-AU" sz="1200" dirty="0"/>
              <a:t>, </a:t>
            </a:r>
            <a:r>
              <a:rPr lang="en-GB" sz="1200" dirty="0">
                <a:hlinkClick r:id="rId6"/>
              </a:rPr>
              <a:t>Phys. Rev. D</a:t>
            </a:r>
            <a:r>
              <a:rPr lang="en-GB" sz="1200" b="1" dirty="0">
                <a:hlinkClick r:id="rId6"/>
              </a:rPr>
              <a:t>93</a:t>
            </a:r>
            <a:r>
              <a:rPr lang="en-GB" sz="1200" dirty="0">
                <a:hlinkClick r:id="rId6"/>
              </a:rPr>
              <a:t> (2016) 074021/1-11</a:t>
            </a: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20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GB" sz="4000" b="0" i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Whence Mass?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41437"/>
            <a:ext cx="8537575" cy="4983163"/>
          </a:xfrm>
        </p:spPr>
        <p:txBody>
          <a:bodyPr/>
          <a:lstStyle/>
          <a:p>
            <a:r>
              <a:rPr lang="en-GB" sz="2400" dirty="0"/>
              <a:t>Classical chromodynamics … non-Abelian local gauge theory </a:t>
            </a:r>
          </a:p>
          <a:p>
            <a:r>
              <a:rPr lang="en-GB" sz="2400" dirty="0"/>
              <a:t>Remove the current mass … there’s no energy scale left</a:t>
            </a:r>
          </a:p>
          <a:p>
            <a:r>
              <a:rPr lang="en-AU" sz="2400" i="1" dirty="0">
                <a:solidFill>
                  <a:srgbClr val="FF0000"/>
                </a:solidFill>
              </a:rPr>
              <a:t>No dynamics in a scale-invariant theory</a:t>
            </a:r>
            <a:r>
              <a:rPr lang="en-AU" sz="2400" dirty="0"/>
              <a:t>; only kinematics … the theory looks the same at all length-scales </a:t>
            </a:r>
            <a:r>
              <a:rPr lang="en-GB" sz="2400" dirty="0"/>
              <a:t>… there can be no clumps of anything … </a:t>
            </a:r>
            <a:r>
              <a:rPr lang="en-AU" sz="2400" i="1" dirty="0">
                <a:solidFill>
                  <a:srgbClr val="FF0000"/>
                </a:solidFill>
              </a:rPr>
              <a:t>hence bound-states are impossible</a:t>
            </a:r>
            <a:r>
              <a:rPr lang="en-AU" sz="2400" dirty="0"/>
              <a:t>.</a:t>
            </a:r>
          </a:p>
          <a:p>
            <a:r>
              <a:rPr lang="en-AU" sz="2400" dirty="0"/>
              <a:t> </a:t>
            </a:r>
            <a:r>
              <a:rPr lang="en-AU" sz="2800" i="1" dirty="0"/>
              <a:t>Our Universe can’t exist</a:t>
            </a:r>
            <a:endParaRPr lang="en-AU" sz="2400" i="1" dirty="0"/>
          </a:p>
          <a:p>
            <a:r>
              <a:rPr lang="en-AU" sz="2400" i="1" dirty="0">
                <a:solidFill>
                  <a:srgbClr val="FF0000"/>
                </a:solidFill>
              </a:rPr>
              <a:t>Higgs boson doesn’t solve this problem</a:t>
            </a:r>
            <a:r>
              <a:rPr lang="en-GB" sz="2400" dirty="0"/>
              <a:t> … </a:t>
            </a:r>
          </a:p>
          <a:p>
            <a:pPr lvl="1"/>
            <a:r>
              <a:rPr lang="en-GB" dirty="0"/>
              <a:t>normal matter is constituted from light-quarks </a:t>
            </a:r>
          </a:p>
          <a:p>
            <a:pPr lvl="1"/>
            <a:r>
              <a:rPr lang="en-GB" dirty="0"/>
              <a:t>the mass of protons and neutrons, the kernels of all visible matter, are 100-times larger than anything the Higgs can produce</a:t>
            </a:r>
          </a:p>
          <a:p>
            <a:r>
              <a:rPr lang="en-GB" sz="2400" dirty="0"/>
              <a:t> </a:t>
            </a:r>
            <a:r>
              <a:rPr lang="en-GB" sz="2800" i="1" dirty="0">
                <a:solidFill>
                  <a:srgbClr val="FF0000"/>
                </a:solidFill>
              </a:rPr>
              <a:t>Where did it all begin? 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GB" sz="2800" i="1" dirty="0">
                <a:solidFill>
                  <a:srgbClr val="FF0000"/>
                </a:solidFill>
              </a:rPr>
              <a:t>… becomes … Where did it all come from?</a:t>
            </a:r>
            <a:endParaRPr lang="en-AU" sz="2400" i="1" dirty="0">
              <a:solidFill>
                <a:srgbClr val="FF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98592" cy="6096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 bwMode="auto">
          <a:xfrm>
            <a:off x="2667000" y="92076"/>
            <a:ext cx="914400" cy="593724"/>
          </a:xfrm>
          <a:prstGeom prst="ellips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GB" sz="3600" i="1" dirty="0"/>
              <a:t>π</a:t>
            </a:r>
            <a:r>
              <a:rPr lang="en-GB" sz="3600" dirty="0"/>
              <a:t> &amp; </a:t>
            </a:r>
            <a:r>
              <a:rPr lang="en-GB" sz="3600" i="1" dirty="0"/>
              <a:t>K</a:t>
            </a:r>
            <a:r>
              <a:rPr lang="en-GB" sz="3600" dirty="0"/>
              <a:t> PDFs</a:t>
            </a:r>
            <a:br>
              <a:rPr lang="en-GB" sz="2400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/>
          <a:lstStyle/>
          <a:p>
            <a:r>
              <a:rPr lang="en-GB" sz="2400" dirty="0"/>
              <a:t>Existing textbook description of Goldstone’s theorem via </a:t>
            </a:r>
            <a:r>
              <a:rPr lang="en-GB" sz="2400" dirty="0" err="1"/>
              <a:t>pointlike</a:t>
            </a:r>
            <a:r>
              <a:rPr lang="en-GB" sz="2400" dirty="0"/>
              <a:t> modes is </a:t>
            </a:r>
            <a:r>
              <a:rPr lang="en-GB" sz="2400" i="1" dirty="0"/>
              <a:t>simplistic </a:t>
            </a:r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0" y="0"/>
            <a:ext cx="4876800" cy="9144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1200" i="1" dirty="0"/>
              <a:t>Valence-quark distribution functions in the kaon and pion,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1200" dirty="0"/>
              <a:t>Chen Chen, Lei Chang </a:t>
            </a:r>
            <a:r>
              <a:rPr lang="en-AU" sz="1200" i="1" dirty="0"/>
              <a:t>et al</a:t>
            </a:r>
            <a:r>
              <a:rPr lang="en-AU" sz="1200" dirty="0"/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1200" dirty="0">
                <a:hlinkClick r:id="rId3"/>
              </a:rPr>
              <a:t>arXiv:1602.01502 [</a:t>
            </a:r>
            <a:r>
              <a:rPr lang="en-AU" sz="1200" dirty="0" err="1">
                <a:hlinkClick r:id="rId3"/>
              </a:rPr>
              <a:t>nucl-th</a:t>
            </a:r>
            <a:r>
              <a:rPr lang="en-AU" sz="1200" dirty="0">
                <a:hlinkClick r:id="rId3"/>
              </a:rPr>
              <a:t>]</a:t>
            </a:r>
            <a:r>
              <a:rPr lang="en-AU" sz="1200" dirty="0"/>
              <a:t>, </a:t>
            </a:r>
            <a:r>
              <a:rPr lang="en-GB" sz="1200" dirty="0">
                <a:hlinkClick r:id="rId4"/>
              </a:rPr>
              <a:t>Phys. Rev. D</a:t>
            </a:r>
            <a:r>
              <a:rPr lang="en-GB" sz="1200" b="1" dirty="0">
                <a:hlinkClick r:id="rId4"/>
              </a:rPr>
              <a:t>93</a:t>
            </a:r>
            <a:r>
              <a:rPr lang="en-GB" sz="1200" dirty="0">
                <a:hlinkClick r:id="rId4"/>
              </a:rPr>
              <a:t> (2016) 074021/1-11</a:t>
            </a: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07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GB" sz="3600" i="1" dirty="0"/>
              <a:t>π</a:t>
            </a:r>
            <a:r>
              <a:rPr lang="en-GB" sz="3600" dirty="0"/>
              <a:t> &amp; </a:t>
            </a:r>
            <a:r>
              <a:rPr lang="en-GB" sz="3600" i="1" dirty="0"/>
              <a:t>K</a:t>
            </a:r>
            <a:r>
              <a:rPr lang="en-GB" sz="3600" dirty="0"/>
              <a:t> PDFs</a:t>
            </a:r>
            <a:br>
              <a:rPr lang="en-GB" sz="2400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7"/>
            <a:ext cx="8458200" cy="4525963"/>
          </a:xfrm>
        </p:spPr>
        <p:txBody>
          <a:bodyPr/>
          <a:lstStyle/>
          <a:p>
            <a:r>
              <a:rPr lang="en-GB" sz="2400" dirty="0"/>
              <a:t>The appearance of </a:t>
            </a:r>
            <a:r>
              <a:rPr lang="en-GB" sz="2400" dirty="0" err="1"/>
              <a:t>Nambu</a:t>
            </a:r>
            <a:r>
              <a:rPr lang="en-GB" sz="2400" dirty="0"/>
              <a:t>-Goldstone modes in the Standard Model is far more interesting</a:t>
            </a:r>
          </a:p>
          <a:p>
            <a:pPr lvl="1"/>
            <a:r>
              <a:rPr lang="en-GB" sz="2200" dirty="0" err="1"/>
              <a:t>Nambu</a:t>
            </a:r>
            <a:r>
              <a:rPr lang="en-GB" sz="2200" dirty="0"/>
              <a:t>-Goldstone modes are </a:t>
            </a:r>
            <a:r>
              <a:rPr lang="en-GB" sz="2200" dirty="0" err="1"/>
              <a:t>nonpointlike</a:t>
            </a:r>
            <a:r>
              <a:rPr lang="en-GB" sz="2200" dirty="0"/>
              <a:t>!</a:t>
            </a:r>
          </a:p>
          <a:p>
            <a:pPr lvl="1"/>
            <a:r>
              <a:rPr lang="en-GB" sz="2200" dirty="0"/>
              <a:t>Intimately connected with origin of mass!</a:t>
            </a:r>
          </a:p>
          <a:p>
            <a:pPr lvl="1"/>
            <a:r>
              <a:rPr lang="en-GB" sz="2200" dirty="0"/>
              <a:t>Possibly/Probably(?) inseparable from expression of confinement!</a:t>
            </a:r>
          </a:p>
          <a:p>
            <a:r>
              <a:rPr lang="en-GB" sz="2400" dirty="0"/>
              <a:t>Difference between gluon content of </a:t>
            </a:r>
            <a:r>
              <a:rPr lang="en-GB" sz="2400" i="1" dirty="0"/>
              <a:t>π</a:t>
            </a:r>
            <a:r>
              <a:rPr lang="en-GB" sz="2400" dirty="0"/>
              <a:t> &amp; </a:t>
            </a:r>
            <a:r>
              <a:rPr lang="en-GB" sz="2400" i="1" dirty="0"/>
              <a:t>K </a:t>
            </a:r>
            <a:r>
              <a:rPr lang="en-GB" sz="2400" dirty="0"/>
              <a:t>is measurable … 	using well-designed EIC </a:t>
            </a:r>
          </a:p>
          <a:p>
            <a:r>
              <a:rPr lang="en-GB" sz="2400" dirty="0"/>
              <a:t>Write a definitive new chapter in future textbooks on the Standard Model </a:t>
            </a:r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51</a:t>
            </a:fld>
            <a:endParaRPr lang="en-US"/>
          </a:p>
        </p:txBody>
      </p:sp>
      <p:pic>
        <p:nvPicPr>
          <p:cNvPr id="7" name="Picture 6" descr="t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62400" y="4876800"/>
            <a:ext cx="4437897" cy="12049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Rectangle 7"/>
          <p:cNvSpPr/>
          <p:nvPr/>
        </p:nvSpPr>
        <p:spPr bwMode="auto">
          <a:xfrm>
            <a:off x="0" y="0"/>
            <a:ext cx="4876800" cy="9144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1200" i="1" dirty="0"/>
              <a:t>Valence-quark distribution functions in the kaon and pion,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1200" dirty="0"/>
              <a:t>Chen Chen, Lei Chang </a:t>
            </a:r>
            <a:r>
              <a:rPr lang="en-AU" sz="1200" i="1" dirty="0"/>
              <a:t>et al</a:t>
            </a:r>
            <a:r>
              <a:rPr lang="en-AU" sz="1200" dirty="0"/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1200" dirty="0">
                <a:hlinkClick r:id="rId4"/>
              </a:rPr>
              <a:t>arXiv:1602.01502 [</a:t>
            </a:r>
            <a:r>
              <a:rPr lang="en-AU" sz="1200" dirty="0" err="1">
                <a:hlinkClick r:id="rId4"/>
              </a:rPr>
              <a:t>nucl-th</a:t>
            </a:r>
            <a:r>
              <a:rPr lang="en-AU" sz="1200" dirty="0">
                <a:hlinkClick r:id="rId4"/>
              </a:rPr>
              <a:t>]</a:t>
            </a:r>
            <a:r>
              <a:rPr lang="en-AU" sz="1200" dirty="0"/>
              <a:t>, </a:t>
            </a:r>
            <a:r>
              <a:rPr lang="en-GB" sz="1200" dirty="0">
                <a:hlinkClick r:id="rId5"/>
              </a:rPr>
              <a:t>Phys. Rev. D</a:t>
            </a:r>
            <a:r>
              <a:rPr lang="en-GB" sz="1200" b="1" dirty="0">
                <a:hlinkClick r:id="rId5"/>
              </a:rPr>
              <a:t>93</a:t>
            </a:r>
            <a:r>
              <a:rPr lang="en-GB" sz="1200" dirty="0">
                <a:hlinkClick r:id="rId5"/>
              </a:rPr>
              <a:t> (2016) 074021/1-11</a:t>
            </a: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9" name="Picture 8" descr="Insight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83387" y="2089120"/>
            <a:ext cx="2019300" cy="85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3006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217" y="609600"/>
            <a:ext cx="6555566" cy="41614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038725"/>
            <a:ext cx="9144000" cy="1362075"/>
          </a:xfrm>
        </p:spPr>
        <p:txBody>
          <a:bodyPr/>
          <a:lstStyle/>
          <a:p>
            <a:pPr algn="ctr"/>
            <a:r>
              <a:rPr lang="en-US" sz="6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Proton’s Tensor Charge</a:t>
            </a:r>
            <a:endParaRPr lang="en-US" sz="6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6477000" y="6553200"/>
            <a:ext cx="2386807" cy="381000"/>
          </a:xfrm>
        </p:spPr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630417"/>
      </p:ext>
    </p:extLst>
  </p:cSld>
  <p:clrMapOvr>
    <a:masterClrMapping/>
  </p:clrMapOvr>
  <p:transition>
    <p:wedg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97F9B-A7F1-4018-B84B-91CD59196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Tensor Charge and TMDs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BB7363-EB4B-4E15-9915-BEB9FF9036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525963"/>
          </a:xfrm>
        </p:spPr>
        <p:txBody>
          <a:bodyPr/>
          <a:lstStyle/>
          <a:p>
            <a:r>
              <a:rPr lang="en-GB" dirty="0"/>
              <a:t>New generation experiments aim to obtain data that can be used to determine the proton's transverse momentum dependent parton distribution functions (TMDs)</a:t>
            </a:r>
          </a:p>
          <a:p>
            <a:pPr>
              <a:spcBef>
                <a:spcPts val="1200"/>
              </a:spcBef>
            </a:pPr>
            <a:r>
              <a:rPr lang="en-GB" dirty="0"/>
              <a:t>At leading-twist, three distinct TMDs are nonzero in the collinear limit, i.e. in the absence of parton transverse momentum within the target, k</a:t>
            </a:r>
            <a:r>
              <a:rPr lang="en-GB" baseline="-25000" dirty="0"/>
              <a:t>⊥</a:t>
            </a:r>
            <a:r>
              <a:rPr lang="en-GB" dirty="0"/>
              <a:t> = 0: </a:t>
            </a:r>
          </a:p>
          <a:p>
            <a:pPr lvl="1"/>
            <a:r>
              <a:rPr lang="en-GB" dirty="0"/>
              <a:t>unpolarized = f</a:t>
            </a:r>
            <a:r>
              <a:rPr lang="en-GB" baseline="-25000" dirty="0"/>
              <a:t>1 </a:t>
            </a:r>
            <a:r>
              <a:rPr lang="en-GB" dirty="0"/>
              <a:t>, </a:t>
            </a:r>
          </a:p>
          <a:p>
            <a:pPr lvl="1"/>
            <a:r>
              <a:rPr lang="en-GB" dirty="0"/>
              <a:t>helicity = g</a:t>
            </a:r>
            <a:r>
              <a:rPr lang="en-GB" baseline="-25000" dirty="0"/>
              <a:t>1L</a:t>
            </a:r>
            <a:r>
              <a:rPr lang="en-GB" dirty="0"/>
              <a:t> , </a:t>
            </a:r>
            <a:endParaRPr lang="en-GB" baseline="-25000" dirty="0"/>
          </a:p>
          <a:p>
            <a:pPr lvl="1"/>
            <a:r>
              <a:rPr lang="en-GB" dirty="0" err="1"/>
              <a:t>transversity</a:t>
            </a:r>
            <a:r>
              <a:rPr lang="en-GB" dirty="0"/>
              <a:t> = h</a:t>
            </a:r>
            <a:r>
              <a:rPr lang="en-GB" baseline="-25000" dirty="0"/>
              <a:t>1T </a:t>
            </a:r>
            <a:r>
              <a:rPr lang="en-GB" dirty="0"/>
              <a:t>.  </a:t>
            </a:r>
          </a:p>
          <a:p>
            <a:pPr>
              <a:spcBef>
                <a:spcPts val="1200"/>
              </a:spcBef>
            </a:pPr>
            <a:r>
              <a:rPr lang="en-GB" dirty="0"/>
              <a:t>Proton’s tensor charges:</a:t>
            </a:r>
          </a:p>
          <a:p>
            <a:pPr marL="400050" lvl="1" indent="0">
              <a:buNone/>
            </a:pPr>
            <a:r>
              <a:rPr lang="en-GB" sz="2200" dirty="0"/>
              <a:t>measure any bias in quark transverse polarisation induced by a polarisation of the parent proton</a:t>
            </a:r>
          </a:p>
          <a:p>
            <a:pPr>
              <a:spcBef>
                <a:spcPts val="1200"/>
              </a:spcBef>
            </a:pPr>
            <a:r>
              <a:rPr lang="en-GB" dirty="0"/>
              <a:t>Phenomenological extraction/inference from extant data on h</a:t>
            </a:r>
            <a:r>
              <a:rPr lang="en-GB" baseline="-25000" dirty="0"/>
              <a:t>1T</a:t>
            </a:r>
            <a:endParaRPr lang="en-GB" dirty="0"/>
          </a:p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C709F-F3B7-45E9-B333-256766289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73AEBD-56B0-4B26-B7B7-CA2EE8923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42AC48-33EC-4A2D-AC12-04A2E9686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53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FF90BD0-0181-4441-8C13-01F206B7E7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4419600"/>
            <a:ext cx="4660900" cy="5511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9DB054-557F-4CA8-867E-6787F73E35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566" y="3124200"/>
            <a:ext cx="1855056" cy="11775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0751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3200" dirty="0"/>
              <a:t>TMDs … </a:t>
            </a:r>
            <a:r>
              <a:rPr lang="en-US" sz="3200" dirty="0" err="1"/>
              <a:t>Transversity</a:t>
            </a:r>
            <a:r>
              <a:rPr lang="en-US" sz="3200" dirty="0"/>
              <a:t> </a:t>
            </a:r>
            <a:br>
              <a:rPr lang="en-US" sz="3200" dirty="0"/>
            </a:br>
            <a:r>
              <a:rPr lang="en-US" sz="3200" dirty="0"/>
              <a:t>… Tensor Charge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27237"/>
            <a:ext cx="8839200" cy="4525963"/>
          </a:xfrm>
        </p:spPr>
        <p:txBody>
          <a:bodyPr/>
          <a:lstStyle/>
          <a:p>
            <a:r>
              <a:rPr lang="en-US" sz="2400" dirty="0"/>
              <a:t>Intrinsic, defining property of the nucleon  </a:t>
            </a:r>
          </a:p>
          <a:p>
            <a:pPr>
              <a:buNone/>
            </a:pPr>
            <a:r>
              <a:rPr lang="en-US" sz="2400" dirty="0"/>
              <a:t>		… just as significant as axial-charge </a:t>
            </a:r>
          </a:p>
          <a:p>
            <a:pPr>
              <a:buNone/>
            </a:pPr>
            <a:r>
              <a:rPr lang="en-US" sz="2400" dirty="0"/>
              <a:t>		</a:t>
            </a:r>
            <a:r>
              <a:rPr lang="en-US" sz="2400"/>
              <a:t>… in non-relativistic limit it is axial charge</a:t>
            </a:r>
            <a:endParaRPr lang="en-US" sz="2400" dirty="0"/>
          </a:p>
          <a:p>
            <a:r>
              <a:rPr lang="en-US" sz="2400" dirty="0"/>
              <a:t>No gluon </a:t>
            </a:r>
            <a:r>
              <a:rPr lang="en-US" sz="2400" dirty="0" err="1"/>
              <a:t>transversity</a:t>
            </a:r>
            <a:r>
              <a:rPr lang="en-US" sz="2400" dirty="0"/>
              <a:t> distribution </a:t>
            </a:r>
          </a:p>
          <a:p>
            <a:r>
              <a:rPr lang="en-US" sz="2400" dirty="0"/>
              <a:t>Value of tensor charge places constraints on some extensions of the Standard Model &lt;</a:t>
            </a:r>
            <a:r>
              <a:rPr lang="en-US" sz="2400" dirty="0">
                <a:hlinkClick r:id="rId2"/>
              </a:rPr>
              <a:t>PRD85 (2012) 054512&gt; </a:t>
            </a:r>
            <a:endParaRPr lang="en-US" sz="2400" dirty="0"/>
          </a:p>
          <a:p>
            <a:r>
              <a:rPr lang="en-US" sz="2400" dirty="0"/>
              <a:t>Current knowledge of </a:t>
            </a:r>
            <a:r>
              <a:rPr lang="en-US" sz="2400" dirty="0" err="1"/>
              <a:t>transversity</a:t>
            </a:r>
            <a:r>
              <a:rPr lang="en-US" sz="2400" dirty="0"/>
              <a:t>: </a:t>
            </a:r>
          </a:p>
          <a:p>
            <a:pPr>
              <a:buNone/>
            </a:pPr>
            <a:r>
              <a:rPr lang="en-US" sz="2400" dirty="0"/>
              <a:t>		SIDIS @HERMES, COMPASS, </a:t>
            </a:r>
            <a:r>
              <a:rPr lang="en-US" sz="2400" dirty="0" err="1"/>
              <a:t>JLab</a:t>
            </a:r>
            <a:endParaRPr lang="en-US" sz="2400" dirty="0"/>
          </a:p>
          <a:p>
            <a:r>
              <a:rPr lang="en-US" sz="2400" dirty="0"/>
              <a:t>Future SIDIS at </a:t>
            </a:r>
            <a:r>
              <a:rPr lang="en-US" sz="2400" dirty="0" err="1"/>
              <a:t>JLab</a:t>
            </a:r>
            <a:r>
              <a:rPr lang="en-US" sz="2400" dirty="0"/>
              <a:t> (</a:t>
            </a:r>
            <a:r>
              <a:rPr lang="en-US" sz="2400" dirty="0" err="1"/>
              <a:t>SoLID</a:t>
            </a:r>
            <a:r>
              <a:rPr lang="en-US" sz="2400" dirty="0"/>
              <a:t>), EIC, … </a:t>
            </a:r>
          </a:p>
          <a:p>
            <a:pPr>
              <a:buNone/>
            </a:pPr>
            <a:endParaRPr lang="en-US" sz="2400" dirty="0"/>
          </a:p>
          <a:p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54</a:t>
            </a:fld>
            <a:endParaRPr lang="en-US"/>
          </a:p>
        </p:txBody>
      </p:sp>
      <p:pic>
        <p:nvPicPr>
          <p:cNvPr id="7" name="Picture 13" descr="C:\Documents and Settings\b22803\My Documents\My Pictures\Picture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457200"/>
            <a:ext cx="2344631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 bwMode="auto">
          <a:xfrm>
            <a:off x="0" y="0"/>
            <a:ext cx="2209800" cy="3810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Direction of motion</a:t>
            </a:r>
          </a:p>
        </p:txBody>
      </p:sp>
      <p:pic>
        <p:nvPicPr>
          <p:cNvPr id="9" name="Picture 5" descr="latex-image-2.pd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16033" y="1295400"/>
            <a:ext cx="357076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t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90845" y="5334000"/>
            <a:ext cx="3395955" cy="9220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08530118"/>
      </p:ext>
    </p:extLst>
  </p:cSld>
  <p:clrMapOvr>
    <a:masterClrMapping/>
  </p:clrMapOvr>
  <p:transition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D607A-AFCE-42FA-8059-9D4930E45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GB" sz="3200" dirty="0"/>
              <a:t>Proton Tensor Charges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9AD772-ACB8-4F7B-8E8B-D44AE1B31C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Theoretical predictions:</a:t>
            </a:r>
          </a:p>
          <a:p>
            <a:pPr marL="0" indent="0">
              <a:buNone/>
            </a:pPr>
            <a:r>
              <a:rPr lang="en-GB" dirty="0"/>
              <a:t>	Compute directly from matrix element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Used widely for Lattice-QCD analyses:</a:t>
            </a:r>
          </a:p>
          <a:p>
            <a:pPr marL="400050" lvl="1" indent="0">
              <a:buNone/>
            </a:pPr>
            <a:r>
              <a:rPr lang="en-GB" dirty="0"/>
              <a:t>[Bhattacharya:2015esa, Bhattacharya:2016zcn, Alexandrou:2017qyt, Bali:2014nma]</a:t>
            </a:r>
          </a:p>
          <a:p>
            <a:r>
              <a:rPr lang="en-GB" dirty="0"/>
              <a:t>Continuum studies, too:</a:t>
            </a:r>
          </a:p>
          <a:p>
            <a:pPr lvl="1"/>
            <a:r>
              <a:rPr lang="en-GB" dirty="0"/>
              <a:t>Quark model [He:1994gz, Yamanaka:2013zoa] </a:t>
            </a:r>
          </a:p>
          <a:p>
            <a:pPr lvl="1"/>
            <a:r>
              <a:rPr lang="en-GB" dirty="0"/>
              <a:t>Diquark approximations to </a:t>
            </a:r>
            <a:r>
              <a:rPr lang="en-GB" dirty="0" err="1"/>
              <a:t>Faddeev</a:t>
            </a:r>
            <a:r>
              <a:rPr lang="en-GB" dirty="0"/>
              <a:t> equation [Hecht:2001ry, Pitschmann:2014jxa, Xu:2015kta]</a:t>
            </a:r>
          </a:p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DD7313-30C8-4E7F-BE04-F1A2328F9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F4BEB9-6393-4CDA-B344-663C9A2DE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F54217-B609-4272-806A-1DA9BE794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55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8FDC4B7-DAD6-4DB1-BFCC-038C91C4F4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590800"/>
            <a:ext cx="7150340" cy="36512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EE795BF-F9EE-4C91-B42E-DCBB77B2669F}"/>
              </a:ext>
            </a:extLst>
          </p:cNvPr>
          <p:cNvSpPr/>
          <p:nvPr/>
        </p:nvSpPr>
        <p:spPr bwMode="auto">
          <a:xfrm>
            <a:off x="4876800" y="2514600"/>
            <a:ext cx="685800" cy="533400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957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14400"/>
            <a:ext cx="8346746" cy="3124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72000"/>
            <a:ext cx="9144000" cy="1362075"/>
          </a:xfrm>
        </p:spPr>
        <p:txBody>
          <a:bodyPr/>
          <a:lstStyle/>
          <a:p>
            <a:pPr algn="ctr"/>
            <a:r>
              <a:rPr lang="en-US" sz="54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Baryons as a </a:t>
            </a:r>
            <a:br>
              <a:rPr lang="en-US" sz="54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</a:br>
            <a:r>
              <a:rPr lang="en-US" sz="54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3-valence-body problem</a:t>
            </a:r>
            <a:endParaRPr lang="en-US" sz="6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56</a:t>
            </a:fld>
            <a:endParaRPr lang="en-US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6477000" y="6553200"/>
            <a:ext cx="2386807" cy="381000"/>
          </a:xfrm>
        </p:spPr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6406138"/>
      </p:ext>
    </p:extLst>
  </p:cSld>
  <p:clrMapOvr>
    <a:masterClrMapping/>
  </p:clrMapOvr>
  <p:transition>
    <p:wedg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88A0B-7948-4647-B40F-BD171E5B9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52400"/>
            <a:ext cx="8229600" cy="1143000"/>
          </a:xfrm>
        </p:spPr>
        <p:txBody>
          <a:bodyPr/>
          <a:lstStyle/>
          <a:p>
            <a:pPr algn="r"/>
            <a:r>
              <a:rPr lang="en-GB" sz="3200" dirty="0"/>
              <a:t>Proton </a:t>
            </a:r>
            <a:r>
              <a:rPr lang="en-GB" sz="3200" dirty="0" err="1"/>
              <a:t>Faddeev</a:t>
            </a:r>
            <a:r>
              <a:rPr lang="en-GB" sz="3200" dirty="0"/>
              <a:t> Amplitude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FAF428-D6EC-4D14-AB9D-ABFC7584E2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36637"/>
            <a:ext cx="4382997" cy="4525963"/>
          </a:xfrm>
        </p:spPr>
        <p:txBody>
          <a:bodyPr/>
          <a:lstStyle/>
          <a:p>
            <a:r>
              <a:rPr lang="en-AU" dirty="0"/>
              <a:t>Using precisely same interaction as for mesons, solved for the nucleon, using symmetry-preserving RL-truncation of all relevant equations: </a:t>
            </a:r>
          </a:p>
          <a:p>
            <a:pPr lvl="2">
              <a:spcBef>
                <a:spcPts val="0"/>
              </a:spcBef>
            </a:pPr>
            <a:r>
              <a:rPr lang="en-AU" sz="1800" dirty="0"/>
              <a:t>Gap equations</a:t>
            </a:r>
          </a:p>
          <a:p>
            <a:pPr lvl="2">
              <a:spcBef>
                <a:spcPts val="0"/>
              </a:spcBef>
            </a:pPr>
            <a:r>
              <a:rPr lang="en-AU" sz="1800" dirty="0"/>
              <a:t>Bethe-Salpeter equations</a:t>
            </a:r>
          </a:p>
          <a:p>
            <a:pPr lvl="2">
              <a:spcBef>
                <a:spcPts val="0"/>
              </a:spcBef>
            </a:pPr>
            <a:r>
              <a:rPr lang="en-AU" sz="1800" dirty="0"/>
              <a:t>and </a:t>
            </a:r>
            <a:r>
              <a:rPr lang="en-AU" sz="1800" dirty="0" err="1"/>
              <a:t>Faddeev</a:t>
            </a:r>
            <a:r>
              <a:rPr lang="en-AU" sz="1800" dirty="0"/>
              <a:t>-equations </a:t>
            </a:r>
            <a:endParaRPr lang="en-AU" sz="1800" i="1" dirty="0">
              <a:solidFill>
                <a:srgbClr val="008000"/>
              </a:solidFill>
            </a:endParaRPr>
          </a:p>
          <a:p>
            <a:pPr>
              <a:spcAft>
                <a:spcPts val="0"/>
              </a:spcAft>
            </a:pPr>
            <a:r>
              <a:rPr lang="en-AU" dirty="0"/>
              <a:t>No diquark approximation to the quark-quark scattering kernel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en-AU" dirty="0"/>
              <a:t>Must solve for dressed-quark tensor charges, via tensor vertex.</a:t>
            </a:r>
          </a:p>
          <a:p>
            <a:pPr lvl="1">
              <a:spcAft>
                <a:spcPts val="0"/>
              </a:spcAft>
            </a:pPr>
            <a:r>
              <a:rPr lang="en-AU" dirty="0"/>
              <a:t>Only Q=0 required</a:t>
            </a:r>
          </a:p>
          <a:p>
            <a:pPr lvl="1">
              <a:spcAft>
                <a:spcPts val="0"/>
              </a:spcAft>
            </a:pPr>
            <a:r>
              <a:rPr lang="en-AU" dirty="0"/>
              <a:t>Renormalise at </a:t>
            </a:r>
            <a:r>
              <a:rPr lang="en-GB" i="1" dirty="0"/>
              <a:t>ζ</a:t>
            </a:r>
            <a:r>
              <a:rPr lang="en-GB" i="1" baseline="-25000" dirty="0"/>
              <a:t>2</a:t>
            </a:r>
            <a:r>
              <a:rPr lang="en-GB" dirty="0"/>
              <a:t> = 2 GeV</a:t>
            </a:r>
            <a:endParaRPr lang="en-AU" dirty="0"/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50037-2F12-4903-A448-E5CE109E6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D376B8-206E-44AD-9D33-DDDE483A0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4BCB5C-6F07-4BD8-B9D6-590244B5D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57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C7AB187-D579-4184-991A-0D44838963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197" y="1021136"/>
            <a:ext cx="4303803" cy="278886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736D187-B862-4424-BC8E-32B52367EFDB}"/>
              </a:ext>
            </a:extLst>
          </p:cNvPr>
          <p:cNvSpPr txBox="1"/>
          <p:nvPr/>
        </p:nvSpPr>
        <p:spPr>
          <a:xfrm>
            <a:off x="0" y="9097"/>
            <a:ext cx="396615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i="1" dirty="0">
                <a:solidFill>
                  <a:schemeClr val="accent1">
                    <a:lumMod val="50000"/>
                  </a:schemeClr>
                </a:solidFill>
              </a:rPr>
              <a:t>Proton tensor charges from a </a:t>
            </a:r>
          </a:p>
          <a:p>
            <a:r>
              <a:rPr lang="en-AU" sz="1400" i="1" dirty="0" err="1">
                <a:solidFill>
                  <a:schemeClr val="accent1">
                    <a:lumMod val="50000"/>
                  </a:schemeClr>
                </a:solidFill>
              </a:rPr>
              <a:t>Poincaré</a:t>
            </a:r>
            <a:r>
              <a:rPr lang="en-AU" sz="1400" i="1" dirty="0">
                <a:solidFill>
                  <a:schemeClr val="accent1">
                    <a:lumMod val="50000"/>
                  </a:schemeClr>
                </a:solidFill>
              </a:rPr>
              <a:t>-covariant </a:t>
            </a:r>
            <a:r>
              <a:rPr lang="en-AU" sz="1400" i="1" dirty="0" err="1">
                <a:solidFill>
                  <a:schemeClr val="accent1">
                    <a:lumMod val="50000"/>
                  </a:schemeClr>
                </a:solidFill>
              </a:rPr>
              <a:t>Faddeev</a:t>
            </a:r>
            <a:r>
              <a:rPr lang="en-AU" sz="1400" i="1" dirty="0">
                <a:solidFill>
                  <a:schemeClr val="accent1">
                    <a:lumMod val="50000"/>
                  </a:schemeClr>
                </a:solidFill>
              </a:rPr>
              <a:t> Equation</a:t>
            </a:r>
          </a:p>
          <a:p>
            <a:r>
              <a:rPr lang="en-GB" sz="1400" i="1" dirty="0">
                <a:solidFill>
                  <a:schemeClr val="accent1">
                    <a:lumMod val="50000"/>
                  </a:schemeClr>
                </a:solidFill>
              </a:rPr>
              <a:t>Q.-W. Wang, S.-X. Qin, C. D. Roberts &amp; S. M. Schmidt</a:t>
            </a:r>
          </a:p>
          <a:p>
            <a:r>
              <a:rPr lang="en-GB" sz="1400" u="sng" dirty="0">
                <a:hlinkClick r:id="rId3"/>
              </a:rPr>
              <a:t>arXiv:1806.01287 [</a:t>
            </a:r>
            <a:r>
              <a:rPr lang="en-GB" sz="1400" u="sng" dirty="0" err="1">
                <a:hlinkClick r:id="rId3"/>
              </a:rPr>
              <a:t>nucl-th</a:t>
            </a:r>
            <a:r>
              <a:rPr lang="en-GB" sz="1400" u="sng" dirty="0">
                <a:hlinkClick r:id="rId3"/>
              </a:rPr>
              <a:t>]</a:t>
            </a:r>
            <a:endParaRPr lang="en-GB" sz="11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166B47-A4E0-4C7A-8F17-B43CA1F662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691" y="5470239"/>
            <a:ext cx="4508309" cy="39716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ABED6A5-1CC1-4B60-AAB0-4A0FD4E982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631" y="4452982"/>
            <a:ext cx="5016369" cy="65241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FA5934E-E0D5-4913-A400-39DEA6130D09}"/>
              </a:ext>
            </a:extLst>
          </p:cNvPr>
          <p:cNvSpPr txBox="1"/>
          <p:nvPr/>
        </p:nvSpPr>
        <p:spPr>
          <a:xfrm>
            <a:off x="5410200" y="6016902"/>
            <a:ext cx="2691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8000"/>
                </a:solidFill>
              </a:rPr>
              <a:t>Natural size is now evident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FD5CD3E-548D-4702-B36B-518991ADA4A1}"/>
              </a:ext>
            </a:extLst>
          </p:cNvPr>
          <p:cNvSpPr/>
          <p:nvPr/>
        </p:nvSpPr>
        <p:spPr bwMode="auto">
          <a:xfrm>
            <a:off x="8915400" y="4779191"/>
            <a:ext cx="381000" cy="32620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63F8BC2-8C93-469E-B7AD-F8961387C3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777" y="2971800"/>
            <a:ext cx="3810237" cy="626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882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8AF97-A0A6-4A8D-8325-93C176372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GB" sz="3200" dirty="0"/>
              <a:t>Proton’s Tensor Charges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847345-E3C9-415D-AA8C-1B930B2519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124200"/>
            <a:ext cx="8229600" cy="4525963"/>
          </a:xfrm>
        </p:spPr>
        <p:txBody>
          <a:bodyPr/>
          <a:lstStyle/>
          <a:p>
            <a:r>
              <a:rPr lang="en-GB" dirty="0"/>
              <a:t>Charges computed from the proton’s tensor current</a:t>
            </a:r>
          </a:p>
          <a:p>
            <a:pPr lvl="1"/>
            <a:r>
              <a:rPr lang="en-GB" dirty="0"/>
              <a:t>Symmetry-preserving form, consistent with </a:t>
            </a:r>
            <a:r>
              <a:rPr lang="en-GB" dirty="0" err="1"/>
              <a:t>Faddeev</a:t>
            </a:r>
            <a:r>
              <a:rPr lang="en-GB" dirty="0"/>
              <a:t> amplitude</a:t>
            </a:r>
          </a:p>
          <a:p>
            <a:r>
              <a:rPr lang="en-GB" dirty="0"/>
              <a:t>Two isospin channels in </a:t>
            </a:r>
            <a:r>
              <a:rPr lang="en-GB" dirty="0" err="1"/>
              <a:t>Faddeev</a:t>
            </a:r>
            <a:r>
              <a:rPr lang="en-GB" dirty="0"/>
              <a:t> equation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/>
              <a:t>	and in current</a:t>
            </a:r>
          </a:p>
          <a:p>
            <a:pPr lvl="1"/>
            <a:r>
              <a:rPr lang="en-GB" dirty="0"/>
              <a:t>00 = kernel for </a:t>
            </a:r>
            <a:r>
              <a:rPr lang="en-GB" dirty="0" err="1"/>
              <a:t>isoscalar</a:t>
            </a:r>
            <a:r>
              <a:rPr lang="en-GB" dirty="0"/>
              <a:t>-scalar diquark</a:t>
            </a:r>
          </a:p>
          <a:p>
            <a:pPr lvl="1"/>
            <a:r>
              <a:rPr lang="en-GB" dirty="0"/>
              <a:t>11 = </a:t>
            </a:r>
            <a:r>
              <a:rPr lang="en-GB" dirty="0" err="1"/>
              <a:t>isovector</a:t>
            </a:r>
            <a:r>
              <a:rPr lang="en-GB" dirty="0"/>
              <a:t>-axial-vector diquark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89AC70-EB42-4E97-8188-62EE0D69E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6E59AC-52F4-4E10-A238-3D8BB2264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DAD04-25A2-4926-93A2-8D9E19CAD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58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0A03F81-02EE-47A1-9FFF-1D92B7149A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6800"/>
            <a:ext cx="9144000" cy="211953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D95A4E2-6D5A-4192-8A0B-1A4A556EC9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950" y="4221736"/>
            <a:ext cx="3219450" cy="85488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1BE6A61-E0A8-4C14-8C3C-EC525B888A34}"/>
              </a:ext>
            </a:extLst>
          </p:cNvPr>
          <p:cNvSpPr txBox="1"/>
          <p:nvPr/>
        </p:nvSpPr>
        <p:spPr>
          <a:xfrm>
            <a:off x="5645763" y="5273033"/>
            <a:ext cx="30214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>
                <a:solidFill>
                  <a:srgbClr val="C00000"/>
                </a:solidFill>
              </a:rPr>
              <a:t>Signal that </a:t>
            </a:r>
          </a:p>
          <a:p>
            <a:r>
              <a:rPr lang="en-GB" i="1" dirty="0" err="1">
                <a:solidFill>
                  <a:srgbClr val="C00000"/>
                </a:solidFill>
              </a:rPr>
              <a:t>δ</a:t>
            </a:r>
            <a:r>
              <a:rPr lang="en-GB" i="1" baseline="-25000" dirty="0" err="1">
                <a:solidFill>
                  <a:srgbClr val="C00000"/>
                </a:solidFill>
              </a:rPr>
              <a:t>T</a:t>
            </a:r>
            <a:r>
              <a:rPr lang="en-GB" i="1" dirty="0" err="1">
                <a:solidFill>
                  <a:srgbClr val="C00000"/>
                </a:solidFill>
              </a:rPr>
              <a:t>d</a:t>
            </a:r>
            <a:r>
              <a:rPr lang="en-GB" i="1" dirty="0">
                <a:solidFill>
                  <a:srgbClr val="C00000"/>
                </a:solidFill>
              </a:rPr>
              <a:t> ≈ 0 in models that </a:t>
            </a:r>
          </a:p>
          <a:p>
            <a:r>
              <a:rPr lang="en-GB" i="1" dirty="0">
                <a:solidFill>
                  <a:srgbClr val="C00000"/>
                </a:solidFill>
              </a:rPr>
              <a:t>suppress axial-vector diquarks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E8A41D8-9EAD-4492-848C-2FF15D2687CF}"/>
              </a:ext>
            </a:extLst>
          </p:cNvPr>
          <p:cNvSpPr/>
          <p:nvPr/>
        </p:nvSpPr>
        <p:spPr bwMode="auto">
          <a:xfrm>
            <a:off x="5562600" y="4648201"/>
            <a:ext cx="2590800" cy="539192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12BB94-CBCB-4605-9802-CB29716236C7}"/>
              </a:ext>
            </a:extLst>
          </p:cNvPr>
          <p:cNvSpPr txBox="1"/>
          <p:nvPr/>
        </p:nvSpPr>
        <p:spPr>
          <a:xfrm>
            <a:off x="0" y="9097"/>
            <a:ext cx="396615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i="1" dirty="0">
                <a:solidFill>
                  <a:schemeClr val="accent1">
                    <a:lumMod val="50000"/>
                  </a:schemeClr>
                </a:solidFill>
              </a:rPr>
              <a:t>Proton tensor charges from a </a:t>
            </a:r>
          </a:p>
          <a:p>
            <a:r>
              <a:rPr lang="en-AU" sz="1400" i="1" dirty="0" err="1">
                <a:solidFill>
                  <a:schemeClr val="accent1">
                    <a:lumMod val="50000"/>
                  </a:schemeClr>
                </a:solidFill>
              </a:rPr>
              <a:t>Poincaré</a:t>
            </a:r>
            <a:r>
              <a:rPr lang="en-AU" sz="1400" i="1" dirty="0">
                <a:solidFill>
                  <a:schemeClr val="accent1">
                    <a:lumMod val="50000"/>
                  </a:schemeClr>
                </a:solidFill>
              </a:rPr>
              <a:t>-covariant </a:t>
            </a:r>
            <a:r>
              <a:rPr lang="en-AU" sz="1400" i="1" dirty="0" err="1">
                <a:solidFill>
                  <a:schemeClr val="accent1">
                    <a:lumMod val="50000"/>
                  </a:schemeClr>
                </a:solidFill>
              </a:rPr>
              <a:t>Faddeev</a:t>
            </a:r>
            <a:r>
              <a:rPr lang="en-AU" sz="1400" i="1" dirty="0">
                <a:solidFill>
                  <a:schemeClr val="accent1">
                    <a:lumMod val="50000"/>
                  </a:schemeClr>
                </a:solidFill>
              </a:rPr>
              <a:t> Equation</a:t>
            </a:r>
          </a:p>
          <a:p>
            <a:r>
              <a:rPr lang="en-GB" sz="1400" i="1" dirty="0">
                <a:solidFill>
                  <a:schemeClr val="accent1">
                    <a:lumMod val="50000"/>
                  </a:schemeClr>
                </a:solidFill>
              </a:rPr>
              <a:t>Q.-W. Wang, S.-X. Qin, C. D. Roberts &amp; S. M. Schmidt</a:t>
            </a:r>
          </a:p>
          <a:p>
            <a:r>
              <a:rPr lang="en-GB" sz="1400" u="sng" dirty="0">
                <a:hlinkClick r:id="rId4"/>
              </a:rPr>
              <a:t>arXiv:1806.01287 [</a:t>
            </a:r>
            <a:r>
              <a:rPr lang="en-GB" sz="1400" u="sng" dirty="0" err="1">
                <a:hlinkClick r:id="rId4"/>
              </a:rPr>
              <a:t>nucl-th</a:t>
            </a:r>
            <a:r>
              <a:rPr lang="en-GB" sz="1400" u="sng" dirty="0">
                <a:hlinkClick r:id="rId4"/>
              </a:rPr>
              <a:t>]</a:t>
            </a:r>
            <a:endParaRPr lang="en-GB" sz="1100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93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1EBB4-D94B-405A-ADBA-53261C95A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GB" sz="3600" dirty="0"/>
              <a:t>Proton’s Tensor Charges</a:t>
            </a:r>
            <a:endParaRPr lang="en-GB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E78CA0-90E4-46BC-A949-65B017C89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57200"/>
            <a:ext cx="3200400" cy="5422652"/>
          </a:xfrm>
        </p:spPr>
        <p:txBody>
          <a:bodyPr/>
          <a:lstStyle/>
          <a:p>
            <a:r>
              <a:rPr lang="en-GB" dirty="0"/>
              <a:t>Interaction kernel has one parameter, ω</a:t>
            </a:r>
          </a:p>
          <a:p>
            <a:pPr lvl="1"/>
            <a:r>
              <a:rPr lang="en-GB" dirty="0"/>
              <a:t>Fixed by requiring a good description of π and ρ properties</a:t>
            </a:r>
          </a:p>
          <a:p>
            <a:pPr lvl="1"/>
            <a:r>
              <a:rPr lang="en-GB" dirty="0"/>
              <a:t>Variation shows sensitivity to ± 10% changes in ω around the favoured value</a:t>
            </a:r>
          </a:p>
          <a:p>
            <a:r>
              <a:rPr lang="en-GB" dirty="0" err="1">
                <a:solidFill>
                  <a:srgbClr val="C00000"/>
                </a:solidFill>
              </a:rPr>
              <a:t>δ</a:t>
            </a:r>
            <a:r>
              <a:rPr lang="en-GB" baseline="-25000" dirty="0" err="1">
                <a:solidFill>
                  <a:srgbClr val="C00000"/>
                </a:solidFill>
              </a:rPr>
              <a:t>T</a:t>
            </a:r>
            <a:r>
              <a:rPr lang="en-GB" dirty="0" err="1">
                <a:solidFill>
                  <a:srgbClr val="C00000"/>
                </a:solidFill>
              </a:rPr>
              <a:t>u</a:t>
            </a:r>
            <a:r>
              <a:rPr lang="en-GB" dirty="0">
                <a:solidFill>
                  <a:srgbClr val="C00000"/>
                </a:solidFill>
              </a:rPr>
              <a:t>: Increasing tension between theory and phenomenology</a:t>
            </a:r>
          </a:p>
          <a:p>
            <a:r>
              <a:rPr lang="en-GB" dirty="0" err="1">
                <a:solidFill>
                  <a:srgbClr val="008000"/>
                </a:solidFill>
              </a:rPr>
              <a:t>δ</a:t>
            </a:r>
            <a:r>
              <a:rPr lang="en-GB" baseline="-25000" dirty="0" err="1">
                <a:solidFill>
                  <a:srgbClr val="008000"/>
                </a:solidFill>
              </a:rPr>
              <a:t>T</a:t>
            </a:r>
            <a:r>
              <a:rPr lang="en-GB" dirty="0" err="1">
                <a:solidFill>
                  <a:srgbClr val="008000"/>
                </a:solidFill>
              </a:rPr>
              <a:t>d</a:t>
            </a:r>
            <a:r>
              <a:rPr lang="en-GB" dirty="0">
                <a:solidFill>
                  <a:srgbClr val="008000"/>
                </a:solidFill>
              </a:rPr>
              <a:t>: Theory and Phenomenology agree</a:t>
            </a:r>
          </a:p>
          <a:p>
            <a:pPr>
              <a:spcBef>
                <a:spcPts val="1200"/>
              </a:spcBef>
            </a:pPr>
            <a:r>
              <a:rPr lang="en-GB" dirty="0"/>
              <a:t>Theory average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1B0B92-BFD1-41D1-A4B9-FBBFB777F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2347C9-F605-491B-941E-7E7BB1175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A184F4-D7C2-45EE-83EB-38A049543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59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89326B7-4B6A-47B9-BF1E-39D90F3315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1024186"/>
            <a:ext cx="5870575" cy="119647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8CCC514-60A0-4218-A9A9-F19CE343E9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914" y="2586697"/>
            <a:ext cx="5292886" cy="358550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D1E5B07-B66A-42DA-AD09-D2921FC97E3A}"/>
              </a:ext>
            </a:extLst>
          </p:cNvPr>
          <p:cNvSpPr txBox="1"/>
          <p:nvPr/>
        </p:nvSpPr>
        <p:spPr>
          <a:xfrm>
            <a:off x="4886871" y="2576413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00FF"/>
                </a:solidFill>
              </a:rPr>
              <a:t>This analysis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8CE5C3D-7696-4F9F-A44F-6A9012014CC4}"/>
              </a:ext>
            </a:extLst>
          </p:cNvPr>
          <p:cNvSpPr txBox="1"/>
          <p:nvPr/>
        </p:nvSpPr>
        <p:spPr>
          <a:xfrm>
            <a:off x="5438432" y="3021530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8000"/>
                </a:solidFill>
              </a:rPr>
              <a:t>lQCD</a:t>
            </a:r>
            <a:endParaRPr lang="en-GB" dirty="0">
              <a:solidFill>
                <a:srgbClr val="008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8CAACBD-06A1-47A1-8825-91C2DC9B3739}"/>
              </a:ext>
            </a:extLst>
          </p:cNvPr>
          <p:cNvSpPr txBox="1"/>
          <p:nvPr/>
        </p:nvSpPr>
        <p:spPr>
          <a:xfrm>
            <a:off x="6553200" y="3021530"/>
            <a:ext cx="19840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0000FF"/>
                </a:solidFill>
              </a:rPr>
              <a:t>Contact interaction DSE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A7479A-01E9-432F-878D-C27F184ED9DB}"/>
              </a:ext>
            </a:extLst>
          </p:cNvPr>
          <p:cNvSpPr txBox="1"/>
          <p:nvPr/>
        </p:nvSpPr>
        <p:spPr>
          <a:xfrm>
            <a:off x="5473670" y="3579474"/>
            <a:ext cx="1648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err="1">
                <a:solidFill>
                  <a:schemeClr val="tx1">
                    <a:lumMod val="50000"/>
                  </a:schemeClr>
                </a:solidFill>
              </a:rPr>
              <a:t>SoLID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</a:rPr>
              <a:t> precision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177A4F6-EEC7-48F9-BB0B-78C46AC942D1}"/>
              </a:ext>
            </a:extLst>
          </p:cNvPr>
          <p:cNvSpPr txBox="1"/>
          <p:nvPr/>
        </p:nvSpPr>
        <p:spPr>
          <a:xfrm>
            <a:off x="7265338" y="3837870"/>
            <a:ext cx="1755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C00000"/>
                </a:solidFill>
              </a:rPr>
              <a:t>phenomenology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A13CAE8-D797-4E60-B7BE-32E6018A80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5842891"/>
            <a:ext cx="4267200" cy="329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19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r"/>
            <a:r>
              <a:rPr lang="en-GB" sz="4000" b="0" i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Trace Anomaly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98462"/>
            <a:ext cx="8537575" cy="5392738"/>
          </a:xfrm>
        </p:spPr>
        <p:txBody>
          <a:bodyPr/>
          <a:lstStyle/>
          <a:p>
            <a:r>
              <a:rPr lang="en-AU" dirty="0"/>
              <a:t>Classically, in a </a:t>
            </a:r>
            <a:r>
              <a:rPr lang="en-AU" dirty="0">
                <a:solidFill>
                  <a:srgbClr val="C00000"/>
                </a:solidFill>
              </a:rPr>
              <a:t>scale invariant theory</a:t>
            </a:r>
            <a:r>
              <a:rPr lang="en-AU" dirty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AU" dirty="0"/>
              <a:t>	the </a:t>
            </a:r>
            <a:r>
              <a:rPr lang="en-AU" i="1" dirty="0">
                <a:solidFill>
                  <a:srgbClr val="BF0703"/>
                </a:solidFill>
              </a:rPr>
              <a:t>energy-momentum tensor must be traceless: </a:t>
            </a:r>
            <a:r>
              <a:rPr lang="en-GB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GB" sz="2800" i="1" baseline="-25000" dirty="0" err="1">
                <a:solidFill>
                  <a:srgbClr val="C00000"/>
                </a:solidFill>
              </a:rPr>
              <a:t>μμ</a:t>
            </a:r>
            <a:r>
              <a:rPr lang="en-GB" sz="2800" dirty="0">
                <a:solidFill>
                  <a:srgbClr val="C00000"/>
                </a:solidFill>
              </a:rPr>
              <a:t> ≡ 0</a:t>
            </a:r>
            <a:r>
              <a:rPr lang="en-AU" dirty="0"/>
              <a:t> </a:t>
            </a:r>
            <a:endParaRPr lang="en-AU" i="1" dirty="0"/>
          </a:p>
          <a:p>
            <a:r>
              <a:rPr lang="en-GB" dirty="0"/>
              <a:t>Classical chromodynamics is meaningless … must be quantised</a:t>
            </a:r>
          </a:p>
          <a:p>
            <a:r>
              <a:rPr lang="en-GB" dirty="0"/>
              <a:t>Regularisation and renormalisation of (ultraviolet) divergences introduces a mass-scale 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GB" sz="2200" dirty="0"/>
              <a:t>… </a:t>
            </a:r>
            <a:r>
              <a:rPr lang="en-GB" sz="2200" i="1" dirty="0"/>
              <a:t>dimensional transmutation</a:t>
            </a:r>
            <a:r>
              <a:rPr lang="en-GB" sz="2200" dirty="0"/>
              <a:t>: mass-dimensionless quantities become dependent on a mass-scale, ζ</a:t>
            </a:r>
          </a:p>
          <a:p>
            <a:r>
              <a:rPr lang="en-GB" i="1" dirty="0"/>
              <a:t>α</a:t>
            </a:r>
            <a:r>
              <a:rPr lang="en-GB" dirty="0"/>
              <a:t> → </a:t>
            </a:r>
            <a:r>
              <a:rPr lang="en-GB" i="1" dirty="0"/>
              <a:t>α(ζ)</a:t>
            </a:r>
            <a:r>
              <a:rPr lang="en-GB" dirty="0"/>
              <a:t> in QCD’s (massless) </a:t>
            </a:r>
            <a:r>
              <a:rPr lang="en-GB" dirty="0" err="1"/>
              <a:t>Lagrangian</a:t>
            </a:r>
            <a:r>
              <a:rPr lang="en-GB" dirty="0"/>
              <a:t> density, </a:t>
            </a:r>
            <a:r>
              <a:rPr lang="en-GB" dirty="0">
                <a:latin typeface="AR BERKLEY" panose="02000000000000000000" pitchFamily="2" charset="0"/>
              </a:rPr>
              <a:t>L(m=0)</a:t>
            </a:r>
          </a:p>
          <a:p>
            <a:pPr marL="400050" lvl="1" indent="0">
              <a:buNone/>
            </a:pPr>
            <a:r>
              <a:rPr lang="en-GB" sz="2200" dirty="0"/>
              <a:t>Under a scale transformation  </a:t>
            </a:r>
            <a:r>
              <a:rPr lang="en-GB" sz="2200" i="1" dirty="0"/>
              <a:t>ζ </a:t>
            </a:r>
            <a:r>
              <a:rPr lang="en-GB" sz="2200" dirty="0"/>
              <a:t>→ </a:t>
            </a:r>
            <a:r>
              <a:rPr lang="en-GB" sz="2200" i="1" dirty="0"/>
              <a:t>e</a:t>
            </a:r>
            <a:r>
              <a:rPr lang="el-GR" sz="2200" i="1" baseline="30000" dirty="0"/>
              <a:t>σ</a:t>
            </a:r>
            <a:r>
              <a:rPr lang="en-GB" sz="2200" i="1" baseline="30000" dirty="0"/>
              <a:t> </a:t>
            </a:r>
            <a:r>
              <a:rPr lang="en-GB" sz="2200" i="1" dirty="0"/>
              <a:t>ζ, </a:t>
            </a:r>
            <a:r>
              <a:rPr lang="en-GB" sz="2200" dirty="0"/>
              <a:t>then</a:t>
            </a:r>
            <a:r>
              <a:rPr lang="en-GB" sz="2200" i="1" dirty="0"/>
              <a:t> α</a:t>
            </a:r>
            <a:r>
              <a:rPr lang="en-GB" sz="2200" dirty="0"/>
              <a:t> →</a:t>
            </a:r>
            <a:r>
              <a:rPr lang="en-GB" sz="2200" i="1" dirty="0"/>
              <a:t> σ </a:t>
            </a:r>
            <a:r>
              <a:rPr lang="en-GB" sz="2200" dirty="0"/>
              <a:t>αβ</a:t>
            </a:r>
            <a:r>
              <a:rPr lang="en-GB" sz="2200" i="1" dirty="0"/>
              <a:t>(α)</a:t>
            </a:r>
          </a:p>
          <a:p>
            <a:pPr marL="400050" lvl="1" indent="0">
              <a:buNone/>
            </a:pPr>
            <a:r>
              <a:rPr lang="en-GB" sz="2400" dirty="0">
                <a:latin typeface="AR BERKLEY" panose="02000000000000000000" pitchFamily="2" charset="0"/>
              </a:rPr>
              <a:t>	L</a:t>
            </a:r>
            <a:r>
              <a:rPr lang="en-GB" sz="2200" dirty="0"/>
              <a:t>→ </a:t>
            </a:r>
            <a:r>
              <a:rPr lang="en-GB" sz="2200" i="1" dirty="0"/>
              <a:t>σ </a:t>
            </a:r>
            <a:r>
              <a:rPr lang="el-GR" sz="2400" i="1" dirty="0"/>
              <a:t>α</a:t>
            </a:r>
            <a:r>
              <a:rPr lang="en-GB" sz="2400" dirty="0"/>
              <a:t>β</a:t>
            </a:r>
            <a:r>
              <a:rPr lang="en-GB" sz="2400" i="1" dirty="0"/>
              <a:t>(α)</a:t>
            </a:r>
            <a:r>
              <a:rPr lang="en-GB" sz="2400" dirty="0"/>
              <a:t> </a:t>
            </a:r>
            <a:r>
              <a:rPr lang="en-GB" sz="2400" i="1" dirty="0" err="1"/>
              <a:t>d</a:t>
            </a:r>
            <a:r>
              <a:rPr lang="en-GB" sz="2400" dirty="0" err="1">
                <a:latin typeface="AR BERKLEY" panose="02000000000000000000" pitchFamily="2" charset="0"/>
              </a:rPr>
              <a:t>L</a:t>
            </a:r>
            <a:r>
              <a:rPr lang="en-GB" sz="2400" i="1" dirty="0"/>
              <a:t>/dα</a:t>
            </a:r>
            <a:r>
              <a:rPr lang="en-GB" sz="2400" dirty="0"/>
              <a:t> </a:t>
            </a:r>
          </a:p>
          <a:p>
            <a:pPr marL="400050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2400" dirty="0"/>
              <a:t>⇒ ∂</a:t>
            </a:r>
            <a:r>
              <a:rPr lang="en-GB" sz="2400" baseline="-25000" dirty="0" err="1"/>
              <a:t>μ</a:t>
            </a:r>
            <a:r>
              <a:rPr lang="en-GB" sz="2400" dirty="0" err="1">
                <a:latin typeface="AR BERKLEY" panose="02000000000000000000" pitchFamily="2" charset="0"/>
              </a:rPr>
              <a:t>D</a:t>
            </a:r>
            <a:r>
              <a:rPr lang="en-GB" sz="2400" baseline="-25000" dirty="0" err="1"/>
              <a:t>μ</a:t>
            </a:r>
            <a:r>
              <a:rPr lang="en-GB" sz="2400" dirty="0"/>
              <a:t> = </a:t>
            </a:r>
            <a:r>
              <a:rPr lang="en-GB" sz="2400" i="1" dirty="0" err="1"/>
              <a:t>δ</a:t>
            </a:r>
            <a:r>
              <a:rPr lang="en-GB" sz="2400" dirty="0" err="1">
                <a:latin typeface="AR BERKLEY" panose="02000000000000000000" pitchFamily="2" charset="0"/>
              </a:rPr>
              <a:t>L</a:t>
            </a:r>
            <a:r>
              <a:rPr lang="en-GB" sz="2400" dirty="0"/>
              <a:t>/</a:t>
            </a:r>
            <a:r>
              <a:rPr lang="en-GB" sz="2400" i="1" dirty="0" err="1"/>
              <a:t>δσ</a:t>
            </a:r>
            <a:r>
              <a:rPr lang="en-GB" sz="2400" dirty="0"/>
              <a:t> = </a:t>
            </a:r>
            <a:r>
              <a:rPr lang="en-GB" sz="2400" i="1" dirty="0"/>
              <a:t>α</a:t>
            </a:r>
            <a:r>
              <a:rPr lang="en-GB" sz="2400" dirty="0"/>
              <a:t>β</a:t>
            </a:r>
            <a:r>
              <a:rPr lang="en-GB" sz="2400" i="1" dirty="0"/>
              <a:t>(α)</a:t>
            </a:r>
            <a:r>
              <a:rPr lang="en-GB" sz="2400" dirty="0"/>
              <a:t> </a:t>
            </a:r>
            <a:r>
              <a:rPr lang="en-GB" sz="2400" i="1" dirty="0" err="1"/>
              <a:t>d</a:t>
            </a:r>
            <a:r>
              <a:rPr lang="en-GB" sz="2400" dirty="0" err="1">
                <a:latin typeface="AR BERKLEY" panose="02000000000000000000" pitchFamily="2" charset="0"/>
              </a:rPr>
              <a:t>L</a:t>
            </a:r>
            <a:r>
              <a:rPr lang="en-GB" sz="2400" dirty="0"/>
              <a:t>/</a:t>
            </a:r>
            <a:r>
              <a:rPr lang="en-GB" sz="2400" i="1" dirty="0"/>
              <a:t>dα</a:t>
            </a:r>
            <a:r>
              <a:rPr lang="en-GB" sz="2400" dirty="0"/>
              <a:t> = β</a:t>
            </a:r>
            <a:r>
              <a:rPr lang="en-GB" sz="2400" i="1" dirty="0"/>
              <a:t>(α)</a:t>
            </a:r>
            <a:r>
              <a:rPr lang="en-GB" sz="2400" dirty="0"/>
              <a:t> </a:t>
            </a:r>
            <a:r>
              <a:rPr lang="en-GB" sz="2400" i="1" dirty="0"/>
              <a:t>¼G</a:t>
            </a:r>
            <a:r>
              <a:rPr lang="en-GB" sz="2400" i="1" baseline="-25000" dirty="0"/>
              <a:t>μν</a:t>
            </a:r>
            <a:r>
              <a:rPr lang="en-GB" sz="2400" i="1" dirty="0"/>
              <a:t> </a:t>
            </a:r>
            <a:r>
              <a:rPr lang="en-GB" sz="2400" i="1" dirty="0" err="1"/>
              <a:t>G</a:t>
            </a:r>
            <a:r>
              <a:rPr lang="en-GB" sz="2400" i="1" baseline="-25000" dirty="0" err="1"/>
              <a:t>μν</a:t>
            </a:r>
            <a:r>
              <a:rPr lang="en-GB" sz="2400" i="1" dirty="0"/>
              <a:t> = </a:t>
            </a:r>
            <a:r>
              <a:rPr lang="en-GB" sz="2400" i="1" dirty="0" err="1"/>
              <a:t>T</a:t>
            </a:r>
            <a:r>
              <a:rPr lang="en-GB" sz="2400" i="1" baseline="-25000" dirty="0" err="1"/>
              <a:t>ρρ</a:t>
            </a:r>
            <a:r>
              <a:rPr lang="en-GB" sz="2400" dirty="0"/>
              <a:t> =: </a:t>
            </a:r>
            <a:r>
              <a:rPr lang="en-GB" sz="2400" i="1" dirty="0"/>
              <a:t>Θ</a:t>
            </a:r>
            <a:r>
              <a:rPr lang="en-GB" sz="2400" i="1" baseline="-25000" dirty="0"/>
              <a:t>0</a:t>
            </a:r>
            <a:endParaRPr lang="en-GB" sz="2200" i="1" baseline="-25000" dirty="0"/>
          </a:p>
          <a:p>
            <a:pPr>
              <a:spcBef>
                <a:spcPts val="1200"/>
              </a:spcBef>
            </a:pPr>
            <a:r>
              <a:rPr lang="en-GB" dirty="0"/>
              <a:t>Straightforward, </a:t>
            </a:r>
            <a:r>
              <a:rPr lang="en-GB" dirty="0" err="1"/>
              <a:t>nonperturbative</a:t>
            </a:r>
            <a:r>
              <a:rPr lang="en-GB" dirty="0"/>
              <a:t> derivation, without need for diagrammatic analysis … 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GB" sz="2400" i="1" dirty="0">
                <a:solidFill>
                  <a:srgbClr val="FF0000"/>
                </a:solidFill>
              </a:rPr>
              <a:t>Quantisation of </a:t>
            </a:r>
            <a:r>
              <a:rPr lang="en-GB" sz="2400" i="1" dirty="0" err="1">
                <a:solidFill>
                  <a:srgbClr val="FF0000"/>
                </a:solidFill>
              </a:rPr>
              <a:t>renormalisable</a:t>
            </a:r>
            <a:r>
              <a:rPr lang="en-GB" sz="2400" i="1" dirty="0">
                <a:solidFill>
                  <a:srgbClr val="FF0000"/>
                </a:solidFill>
              </a:rPr>
              <a:t> four-dimensional theory forces nonzero value for trace of energy-momentum tensor</a:t>
            </a:r>
            <a:endParaRPr lang="en-GB" sz="2000" i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77000" y="6477000"/>
            <a:ext cx="2286000" cy="381000"/>
          </a:xfrm>
        </p:spPr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4918075" y="4191000"/>
            <a:ext cx="3082925" cy="609600"/>
          </a:xfrm>
          <a:prstGeom prst="rect">
            <a:avLst/>
          </a:prstGeom>
          <a:noFill/>
          <a:ln w="28575" cap="flat" cmpd="sng" algn="ctr">
            <a:solidFill>
              <a:srgbClr val="BF070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8001000" y="3657600"/>
            <a:ext cx="1143000" cy="6096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1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</a:rPr>
              <a:t>Trace anomaly</a:t>
            </a:r>
          </a:p>
        </p:txBody>
      </p:sp>
      <p:cxnSp>
        <p:nvCxnSpPr>
          <p:cNvPr id="10" name="Straight Arrow Connector 9"/>
          <p:cNvCxnSpPr/>
          <p:nvPr/>
        </p:nvCxnSpPr>
        <p:spPr bwMode="auto">
          <a:xfrm flipH="1">
            <a:off x="6858000" y="3221858"/>
            <a:ext cx="914400" cy="304800"/>
          </a:xfrm>
          <a:prstGeom prst="straightConnector1">
            <a:avLst/>
          </a:prstGeom>
          <a:noFill/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7247311" y="2934560"/>
            <a:ext cx="162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>
                <a:solidFill>
                  <a:srgbClr val="0000FF"/>
                </a:solidFill>
              </a:rPr>
              <a:t>QCD </a:t>
            </a:r>
            <a:r>
              <a:rPr lang="en-GB" dirty="0">
                <a:solidFill>
                  <a:srgbClr val="0000FF"/>
                </a:solidFill>
              </a:rPr>
              <a:t>β</a:t>
            </a:r>
            <a:r>
              <a:rPr lang="en-GB" i="1" dirty="0">
                <a:solidFill>
                  <a:srgbClr val="0000FF"/>
                </a:solidFill>
              </a:rPr>
              <a:t> function</a:t>
            </a:r>
          </a:p>
        </p:txBody>
      </p:sp>
    </p:spTree>
    <p:extLst>
      <p:ext uri="{BB962C8B-B14F-4D97-AF65-F5344CB8AC3E}">
        <p14:creationId xmlns:p14="http://schemas.microsoft.com/office/powerpoint/2010/main" val="1711713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  <p:bldP spid="1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8CCC514-60A0-4218-A9A9-F19CE343E9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763" y="2586697"/>
            <a:ext cx="5123188" cy="35855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461EBB4-D94B-405A-ADBA-53261C95A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GB" sz="3600" dirty="0"/>
              <a:t>Proton’s Tensor Charges</a:t>
            </a:r>
            <a:endParaRPr lang="en-GB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E78CA0-90E4-46BC-A949-65B017C89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" y="368548"/>
            <a:ext cx="3962401" cy="5422652"/>
          </a:xfrm>
        </p:spPr>
        <p:txBody>
          <a:bodyPr/>
          <a:lstStyle/>
          <a:p>
            <a:r>
              <a:rPr lang="en-GB" dirty="0"/>
              <a:t>Scale-invariant ratio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/>
              <a:t>	 </a:t>
            </a:r>
            <a:r>
              <a:rPr lang="en-GB" sz="2400" dirty="0"/>
              <a:t>– </a:t>
            </a:r>
            <a:r>
              <a:rPr lang="en-GB" sz="2400" dirty="0" err="1"/>
              <a:t>δ</a:t>
            </a:r>
            <a:r>
              <a:rPr lang="en-GB" sz="2400" baseline="-25000" dirty="0" err="1"/>
              <a:t>T</a:t>
            </a:r>
            <a:r>
              <a:rPr lang="en-GB" sz="2400" dirty="0" err="1"/>
              <a:t>d</a:t>
            </a:r>
            <a:r>
              <a:rPr lang="en-GB" sz="2400" dirty="0"/>
              <a:t>/</a:t>
            </a:r>
            <a:r>
              <a:rPr lang="el-GR" sz="2400" dirty="0"/>
              <a:t>δ</a:t>
            </a:r>
            <a:r>
              <a:rPr lang="en-GB" sz="2400" baseline="-25000" dirty="0"/>
              <a:t>T</a:t>
            </a:r>
            <a:r>
              <a:rPr lang="en-GB" sz="2400" dirty="0"/>
              <a:t>u </a:t>
            </a:r>
            <a:endParaRPr lang="en-GB" dirty="0"/>
          </a:p>
          <a:p>
            <a:pPr>
              <a:spcBef>
                <a:spcPts val="0"/>
              </a:spcBef>
            </a:pPr>
            <a:r>
              <a:rPr lang="en-AU" dirty="0"/>
              <a:t>Phenomenology [Ye:2016prn] produces ratio that is roughly twice as large</a:t>
            </a:r>
          </a:p>
          <a:p>
            <a:pPr>
              <a:spcBef>
                <a:spcPts val="0"/>
              </a:spcBef>
            </a:pPr>
            <a:r>
              <a:rPr lang="en-AU" dirty="0"/>
              <a:t>Using simple nonrelativistic quark model spin-flavour wave function this ratio is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AU" dirty="0"/>
              <a:t>	 </a:t>
            </a:r>
            <a:r>
              <a:rPr lang="en-GB" sz="2800" dirty="0"/>
              <a:t> </a:t>
            </a:r>
            <a:r>
              <a:rPr lang="en-GB" sz="2000" dirty="0"/>
              <a:t>– </a:t>
            </a:r>
            <a:r>
              <a:rPr lang="en-GB" sz="2000" dirty="0" err="1"/>
              <a:t>δ</a:t>
            </a:r>
            <a:r>
              <a:rPr lang="en-GB" sz="2000" baseline="-25000" dirty="0" err="1"/>
              <a:t>T</a:t>
            </a:r>
            <a:r>
              <a:rPr lang="en-GB" sz="2000" dirty="0" err="1"/>
              <a:t>d</a:t>
            </a:r>
            <a:r>
              <a:rPr lang="en-GB" sz="2000" dirty="0"/>
              <a:t>/</a:t>
            </a:r>
            <a:r>
              <a:rPr lang="el-GR" sz="2000" dirty="0"/>
              <a:t>δ</a:t>
            </a:r>
            <a:r>
              <a:rPr lang="en-GB" sz="2000" baseline="-25000" dirty="0"/>
              <a:t>T</a:t>
            </a:r>
            <a:r>
              <a:rPr lang="en-GB" sz="2000" dirty="0"/>
              <a:t>u = </a:t>
            </a:r>
            <a:r>
              <a:rPr lang="en-AU" sz="2800" dirty="0"/>
              <a:t>¼</a:t>
            </a:r>
            <a:endParaRPr lang="en-AU" dirty="0"/>
          </a:p>
          <a:p>
            <a:pPr marL="400050" lvl="1" indent="0">
              <a:buNone/>
            </a:pPr>
            <a:r>
              <a:rPr lang="en-AU" sz="2200" dirty="0"/>
              <a:t>Practically the same in MIT bag model</a:t>
            </a:r>
          </a:p>
          <a:p>
            <a:pPr lvl="1"/>
            <a:r>
              <a:rPr lang="en-AU" dirty="0"/>
              <a:t>But, in both cases, the individual tensor charges are measurably larger in magnitude</a:t>
            </a:r>
          </a:p>
          <a:p>
            <a:pPr lvl="1"/>
            <a:r>
              <a:rPr lang="en-AU" dirty="0"/>
              <a:t>Agreement accidental, like </a:t>
            </a:r>
            <a:r>
              <a:rPr lang="en-GB" dirty="0" err="1"/>
              <a:t>μ</a:t>
            </a:r>
            <a:r>
              <a:rPr lang="en-GB" baseline="-25000" dirty="0" err="1"/>
              <a:t>p</a:t>
            </a:r>
            <a:r>
              <a:rPr lang="en-GB" dirty="0"/>
              <a:t>/</a:t>
            </a:r>
            <a:r>
              <a:rPr lang="en-GB" dirty="0" err="1"/>
              <a:t>μ</a:t>
            </a:r>
            <a:r>
              <a:rPr lang="en-GB" baseline="-25000" dirty="0" err="1"/>
              <a:t>n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1B0B92-BFD1-41D1-A4B9-FBBFB777F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2347C9-F605-491B-941E-7E7BB1175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A184F4-D7C2-45EE-83EB-38A049543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60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D1E5B07-B66A-42DA-AD09-D2921FC97E3A}"/>
              </a:ext>
            </a:extLst>
          </p:cNvPr>
          <p:cNvSpPr txBox="1"/>
          <p:nvPr/>
        </p:nvSpPr>
        <p:spPr>
          <a:xfrm>
            <a:off x="4495800" y="502597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00FF"/>
                </a:solidFill>
              </a:rPr>
              <a:t>This analysis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8CE5C3D-7696-4F9F-A44F-6A9012014CC4}"/>
              </a:ext>
            </a:extLst>
          </p:cNvPr>
          <p:cNvSpPr txBox="1"/>
          <p:nvPr/>
        </p:nvSpPr>
        <p:spPr>
          <a:xfrm>
            <a:off x="6059487" y="5025974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8000"/>
                </a:solidFill>
              </a:rPr>
              <a:t>lQCD</a:t>
            </a:r>
            <a:endParaRPr lang="en-GB" dirty="0">
              <a:solidFill>
                <a:srgbClr val="008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8CAACBD-06A1-47A1-8825-91C2DC9B3739}"/>
              </a:ext>
            </a:extLst>
          </p:cNvPr>
          <p:cNvSpPr txBox="1"/>
          <p:nvPr/>
        </p:nvSpPr>
        <p:spPr>
          <a:xfrm>
            <a:off x="6818676" y="5535114"/>
            <a:ext cx="19840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0000FF"/>
                </a:solidFill>
              </a:rPr>
              <a:t>Contact interaction DSE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177A4F6-EEC7-48F9-BB0B-78C46AC942D1}"/>
              </a:ext>
            </a:extLst>
          </p:cNvPr>
          <p:cNvSpPr txBox="1"/>
          <p:nvPr/>
        </p:nvSpPr>
        <p:spPr>
          <a:xfrm>
            <a:off x="6903062" y="3520251"/>
            <a:ext cx="1755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C00000"/>
                </a:solidFill>
              </a:rPr>
              <a:t>phenomenology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E48041-C499-43AF-AAFB-C8EB16E43B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650" y="1127526"/>
            <a:ext cx="31623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69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7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55840" cy="68548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7765" y="4406900"/>
            <a:ext cx="4946947" cy="136207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20853" y="2157413"/>
            <a:ext cx="4946947" cy="1500187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r>
              <a:rPr lang="en-GB" sz="138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60000" dist="60007" dir="5400000" sy="-100000" algn="bl" rotWithShape="0"/>
                </a:effectLst>
                <a:latin typeface="Mistral" panose="03090702030407020403" pitchFamily="66" charset="0"/>
              </a:rPr>
              <a:t>Epilogue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27064" y="6629400"/>
            <a:ext cx="4114800" cy="381000"/>
          </a:xfrm>
        </p:spPr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030787" y="6464490"/>
            <a:ext cx="5942013" cy="228600"/>
          </a:xfrm>
        </p:spPr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374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C19FB9A-9348-48D1-BF3C-0A56385B56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4419600"/>
            <a:ext cx="2819400" cy="214208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79437"/>
            <a:ext cx="9144000" cy="5668963"/>
          </a:xfrm>
        </p:spPr>
        <p:txBody>
          <a:bodyPr/>
          <a:lstStyle/>
          <a:p>
            <a:r>
              <a:rPr lang="en-US" sz="2300" dirty="0"/>
              <a:t>Challenge: Explain and Understand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300" dirty="0"/>
              <a:t>	the Origin and Distribution of the Vast Bulk of Visible Mass</a:t>
            </a:r>
          </a:p>
          <a:p>
            <a:pPr>
              <a:spcBef>
                <a:spcPts val="600"/>
              </a:spcBef>
            </a:pPr>
            <a:r>
              <a:rPr lang="en-US" sz="2300" dirty="0"/>
              <a:t>Current Paradigm: Quantum Chromodynamics</a:t>
            </a:r>
          </a:p>
          <a:p>
            <a:pPr>
              <a:spcBef>
                <a:spcPts val="600"/>
              </a:spcBef>
            </a:pPr>
            <a:r>
              <a:rPr lang="en-US" sz="2300" dirty="0"/>
              <a:t>QCD is plausibly a mathematically well-defined quantum field theory,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300" dirty="0"/>
              <a:t>	</a:t>
            </a:r>
            <a:r>
              <a:rPr lang="en-US" sz="2400" i="1" dirty="0"/>
              <a:t>The only one we’ve ever produced</a:t>
            </a:r>
          </a:p>
          <a:p>
            <a:pPr lvl="1">
              <a:spcBef>
                <a:spcPts val="0"/>
              </a:spcBef>
            </a:pPr>
            <a:r>
              <a:rPr lang="en-US" dirty="0"/>
              <a:t>Consequently, it is a worthwhile paradigm for developing Beyond-SM theories</a:t>
            </a:r>
          </a:p>
          <a:p>
            <a:pPr>
              <a:spcBef>
                <a:spcPts val="600"/>
              </a:spcBef>
            </a:pPr>
            <a:r>
              <a:rPr lang="en-US" sz="2300" dirty="0"/>
              <a:t>Challenge is to reveal the content of strong-QCD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Tough Problem </a:t>
            </a:r>
          </a:p>
          <a:p>
            <a:pPr>
              <a:spcBef>
                <a:spcPts val="600"/>
              </a:spcBef>
            </a:pPr>
            <a:r>
              <a:rPr lang="en-US" sz="2300" i="1" dirty="0">
                <a:solidFill>
                  <a:srgbClr val="008000"/>
                </a:solidFill>
              </a:rPr>
              <a:t>Progress </a:t>
            </a:r>
            <a:r>
              <a:rPr lang="en-US" sz="2300" dirty="0"/>
              <a:t>and </a:t>
            </a:r>
            <a:r>
              <a:rPr lang="en-US" sz="2300" i="1" dirty="0">
                <a:solidFill>
                  <a:srgbClr val="008000"/>
                </a:solidFill>
              </a:rPr>
              <a:t>Insights</a:t>
            </a:r>
            <a:r>
              <a:rPr lang="en-US" sz="2300" dirty="0"/>
              <a:t>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300" dirty="0"/>
              <a:t>     being delivered by amalgam of </a:t>
            </a:r>
          </a:p>
          <a:p>
            <a:pPr lvl="1">
              <a:spcBef>
                <a:spcPts val="0"/>
              </a:spcBef>
            </a:pPr>
            <a:r>
              <a:rPr lang="en-US" sz="2100" dirty="0"/>
              <a:t>Experiment</a:t>
            </a:r>
          </a:p>
          <a:p>
            <a:pPr lvl="1">
              <a:spcBef>
                <a:spcPts val="0"/>
              </a:spcBef>
            </a:pPr>
            <a:r>
              <a:rPr lang="en-US" sz="2100" dirty="0"/>
              <a:t>Phenomenology </a:t>
            </a:r>
          </a:p>
          <a:p>
            <a:pPr lvl="1">
              <a:spcBef>
                <a:spcPts val="0"/>
              </a:spcBef>
            </a:pPr>
            <a:r>
              <a:rPr lang="en-US" sz="2100" dirty="0"/>
              <a:t>Theory </a:t>
            </a:r>
          </a:p>
          <a:p>
            <a:pPr>
              <a:spcBef>
                <a:spcPts val="600"/>
              </a:spcBef>
            </a:pPr>
            <a:r>
              <a:rPr lang="en-US" sz="2300" dirty="0"/>
              <a:t>Must continue into eras of </a:t>
            </a:r>
            <a:endParaRPr lang="en-US" sz="21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7225" y="6307138"/>
            <a:ext cx="2619375" cy="228600"/>
          </a:xfrm>
        </p:spPr>
        <p:txBody>
          <a:bodyPr/>
          <a:lstStyle/>
          <a:p>
            <a:r>
              <a:rPr lang="en-AU" i="0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62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6BE284D-6733-4CC2-9E97-28121EDB4C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343" y="4363843"/>
            <a:ext cx="1406738" cy="2036957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FD7C2520-1905-4EA1-8131-767A3335D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76200"/>
            <a:ext cx="8229600" cy="1143000"/>
          </a:xfrm>
        </p:spPr>
        <p:txBody>
          <a:bodyPr/>
          <a:lstStyle/>
          <a:p>
            <a:pPr algn="r"/>
            <a:r>
              <a:rPr lang="en-GB" sz="54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60000" dist="60007" dir="5400000" sy="-100000" algn="bl" rotWithShape="0"/>
                </a:effectLst>
                <a:latin typeface="Mistral" panose="03090702030407020403" pitchFamily="66" charset="0"/>
              </a:rPr>
              <a:t>Epilogue</a:t>
            </a:r>
            <a:br>
              <a:rPr lang="en-GB" sz="96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60000" dist="60007" dir="5400000" sy="-100000" algn="bl" rotWithShape="0"/>
                </a:effectLst>
                <a:latin typeface="Mistral" panose="03090702030407020403" pitchFamily="66" charset="0"/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6294260"/>
      </p:ext>
    </p:extLst>
  </p:cSld>
  <p:clrMapOvr>
    <a:masterClrMapping/>
  </p:clrMapOvr>
  <p:transition spd="slow">
    <p:wheel spokes="1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C19FB9A-9348-48D1-BF3C-0A56385B56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4419600"/>
            <a:ext cx="2819400" cy="214208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79437"/>
            <a:ext cx="9144000" cy="5668963"/>
          </a:xfrm>
        </p:spPr>
        <p:txBody>
          <a:bodyPr/>
          <a:lstStyle/>
          <a:p>
            <a:r>
              <a:rPr lang="en-US" sz="2300" dirty="0"/>
              <a:t>Challenge: Explain and Understand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300" dirty="0"/>
              <a:t>	the Origin and Distribution of the Vast Bulk of Visible Mass</a:t>
            </a:r>
          </a:p>
          <a:p>
            <a:pPr>
              <a:spcBef>
                <a:spcPts val="600"/>
              </a:spcBef>
            </a:pPr>
            <a:r>
              <a:rPr lang="en-US" sz="2300" dirty="0"/>
              <a:t>Current Paradigm: Quantum Chromodynamics</a:t>
            </a:r>
          </a:p>
          <a:p>
            <a:pPr>
              <a:spcBef>
                <a:spcPts val="600"/>
              </a:spcBef>
            </a:pPr>
            <a:r>
              <a:rPr lang="en-US" sz="2300" dirty="0"/>
              <a:t>QCD is plausibly a mathematically well-defined quantum field theory,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300" dirty="0"/>
              <a:t>	</a:t>
            </a:r>
            <a:r>
              <a:rPr lang="en-US" sz="2400" i="1" dirty="0"/>
              <a:t>The only one we’ve ever produced</a:t>
            </a:r>
          </a:p>
          <a:p>
            <a:pPr lvl="1">
              <a:spcBef>
                <a:spcPts val="0"/>
              </a:spcBef>
            </a:pPr>
            <a:r>
              <a:rPr lang="en-US" dirty="0"/>
              <a:t>Consequently, it is a worthwhile paradigm for developing Beyond-SM theories</a:t>
            </a:r>
          </a:p>
          <a:p>
            <a:pPr>
              <a:spcBef>
                <a:spcPts val="600"/>
              </a:spcBef>
            </a:pPr>
            <a:r>
              <a:rPr lang="en-US" sz="2300" dirty="0"/>
              <a:t>Challenge is to reveal the content of strong-QCD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Tough Problem </a:t>
            </a:r>
          </a:p>
          <a:p>
            <a:pPr>
              <a:spcBef>
                <a:spcPts val="600"/>
              </a:spcBef>
            </a:pPr>
            <a:r>
              <a:rPr lang="en-US" sz="2300" i="1" dirty="0">
                <a:solidFill>
                  <a:srgbClr val="008000"/>
                </a:solidFill>
              </a:rPr>
              <a:t>Progress </a:t>
            </a:r>
            <a:r>
              <a:rPr lang="en-US" sz="2300" dirty="0"/>
              <a:t>and </a:t>
            </a:r>
            <a:r>
              <a:rPr lang="en-US" sz="2300" i="1" dirty="0">
                <a:solidFill>
                  <a:srgbClr val="008000"/>
                </a:solidFill>
              </a:rPr>
              <a:t>Insights</a:t>
            </a:r>
            <a:r>
              <a:rPr lang="en-US" sz="2300" dirty="0"/>
              <a:t>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300" dirty="0"/>
              <a:t>     being delivered by amalgam of </a:t>
            </a:r>
          </a:p>
          <a:p>
            <a:pPr lvl="1">
              <a:spcBef>
                <a:spcPts val="0"/>
              </a:spcBef>
            </a:pPr>
            <a:r>
              <a:rPr lang="en-US" sz="2100" dirty="0"/>
              <a:t>Experiment</a:t>
            </a:r>
          </a:p>
          <a:p>
            <a:pPr lvl="1">
              <a:spcBef>
                <a:spcPts val="0"/>
              </a:spcBef>
            </a:pPr>
            <a:r>
              <a:rPr lang="en-US" sz="2100" dirty="0"/>
              <a:t>Phenomenology </a:t>
            </a:r>
          </a:p>
          <a:p>
            <a:pPr lvl="1">
              <a:spcBef>
                <a:spcPts val="0"/>
              </a:spcBef>
            </a:pPr>
            <a:r>
              <a:rPr lang="en-US" sz="2100" dirty="0"/>
              <a:t>Theory </a:t>
            </a:r>
          </a:p>
          <a:p>
            <a:pPr>
              <a:spcBef>
                <a:spcPts val="600"/>
              </a:spcBef>
            </a:pPr>
            <a:r>
              <a:rPr lang="en-US" sz="2300" dirty="0"/>
              <a:t>Must continue into eras of </a:t>
            </a:r>
            <a:endParaRPr lang="en-US" sz="21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7225" y="6307138"/>
            <a:ext cx="2619375" cy="228600"/>
          </a:xfrm>
        </p:spPr>
        <p:txBody>
          <a:bodyPr/>
          <a:lstStyle/>
          <a:p>
            <a:r>
              <a:rPr lang="en-AU" i="0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63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6BE284D-6733-4CC2-9E97-28121EDB4C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343" y="4363843"/>
            <a:ext cx="1406738" cy="2036957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5837B964-28D3-4B85-B2A4-61DB6547A998}"/>
              </a:ext>
            </a:extLst>
          </p:cNvPr>
          <p:cNvSpPr txBox="1">
            <a:spLocks/>
          </p:cNvSpPr>
          <p:nvPr/>
        </p:nvSpPr>
        <p:spPr bwMode="auto">
          <a:xfrm>
            <a:off x="5576313" y="3157635"/>
            <a:ext cx="3429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Trebuchet MS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Trebuchet MS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Trebuchet MS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Trebuchet MS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Trebuchet MS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Trebuchet MS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Trebuchet MS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Trebuchet MS" pitchFamily="34" charset="0"/>
              </a:defRPr>
            </a:lvl9pPr>
          </a:lstStyle>
          <a:p>
            <a:pPr algn="r"/>
            <a:r>
              <a:rPr lang="en-US" sz="8000" i="1" kern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istral" panose="03090702030407020403" pitchFamily="66" charset="0"/>
              </a:rPr>
              <a:t>Thankyou</a:t>
            </a:r>
            <a:endParaRPr lang="en-US" sz="7200" kern="0" dirty="0">
              <a:latin typeface="Mistral" panose="03090702030407020403" pitchFamily="66" charset="0"/>
            </a:endParaRPr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976DBBCB-6190-4078-8E2D-907CFE647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76200"/>
            <a:ext cx="8229600" cy="1143000"/>
          </a:xfrm>
        </p:spPr>
        <p:txBody>
          <a:bodyPr/>
          <a:lstStyle/>
          <a:p>
            <a:pPr algn="r"/>
            <a:r>
              <a:rPr lang="en-GB" sz="54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60000" dist="60007" dir="5400000" sy="-100000" algn="bl" rotWithShape="0"/>
                </a:effectLst>
                <a:latin typeface="Mistral" panose="03090702030407020403" pitchFamily="66" charset="0"/>
              </a:rPr>
              <a:t>Epilogue</a:t>
            </a:r>
            <a:br>
              <a:rPr lang="en-GB" sz="96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60000" dist="60007" dir="5400000" sy="-100000" algn="bl" rotWithShape="0"/>
                </a:effectLst>
                <a:latin typeface="Mistral" panose="03090702030407020403" pitchFamily="66" charset="0"/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665794"/>
      </p:ext>
    </p:extLst>
  </p:cSld>
  <p:clrMapOvr>
    <a:masterClrMapping/>
  </p:clrMapOvr>
  <p:transition spd="slow">
    <p:wheel spokes="1"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F64A7B-E39E-4D8B-A742-400283E34C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0" y="6505575"/>
            <a:ext cx="2736619" cy="228600"/>
          </a:xfrm>
        </p:spPr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3AE05D-CA8C-491D-82FF-31E454737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29A74F-0DFA-417C-A5A2-6EBEA9C54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45166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019800"/>
          </a:xfrm>
        </p:spPr>
        <p:txBody>
          <a:bodyPr/>
          <a:lstStyle/>
          <a:p>
            <a:pPr>
              <a:buNone/>
            </a:pPr>
            <a:r>
              <a:rPr lang="en-US" sz="2800" i="1" dirty="0"/>
              <a:t> 	</a:t>
            </a:r>
            <a:r>
              <a:rPr lang="en-US" sz="2800" i="1" dirty="0" err="1"/>
              <a:t>q</a:t>
            </a:r>
            <a:r>
              <a:rPr lang="en-US" sz="2800" i="1" baseline="30000" dirty="0" err="1"/>
              <a:t>π</a:t>
            </a:r>
            <a:r>
              <a:rPr lang="en-US" sz="2800" i="1" dirty="0"/>
              <a:t>(x) ∼ (1-x)</a:t>
            </a:r>
            <a:r>
              <a:rPr lang="en-US" sz="4000" b="1" i="1" baseline="30000" dirty="0">
                <a:solidFill>
                  <a:srgbClr val="FF0000"/>
                </a:solidFill>
              </a:rPr>
              <a:t>1</a:t>
            </a:r>
            <a:endParaRPr lang="en-US" dirty="0"/>
          </a:p>
          <a:p>
            <a:pPr>
              <a:spcAft>
                <a:spcPts val="600"/>
              </a:spcAft>
              <a:buNone/>
            </a:pPr>
            <a:r>
              <a:rPr lang="en-US" dirty="0"/>
              <a:t>Numerous “explanations”</a:t>
            </a:r>
          </a:p>
          <a:p>
            <a:r>
              <a:rPr lang="en-US" dirty="0" err="1"/>
              <a:t>Nambu</a:t>
            </a:r>
            <a:r>
              <a:rPr lang="en-US" dirty="0"/>
              <a:t> – </a:t>
            </a:r>
            <a:r>
              <a:rPr lang="en-US" dirty="0" err="1"/>
              <a:t>Jona-Lasinio</a:t>
            </a:r>
            <a:r>
              <a:rPr lang="en-US" dirty="0"/>
              <a:t> model, </a:t>
            </a:r>
            <a:r>
              <a:rPr lang="en-US" dirty="0" err="1"/>
              <a:t>translationally</a:t>
            </a:r>
            <a:r>
              <a:rPr lang="en-US" dirty="0"/>
              <a:t> invariant </a:t>
            </a:r>
            <a:r>
              <a:rPr lang="en-US" dirty="0" err="1"/>
              <a:t>regularisaion</a:t>
            </a:r>
            <a:endParaRPr lang="en-US" dirty="0"/>
          </a:p>
          <a:p>
            <a:pPr>
              <a:buNone/>
            </a:pPr>
            <a:r>
              <a:rPr lang="en-US" dirty="0"/>
              <a:t>		 </a:t>
            </a:r>
            <a:r>
              <a:rPr lang="en-US" sz="2400" i="1" dirty="0" err="1"/>
              <a:t>q</a:t>
            </a:r>
            <a:r>
              <a:rPr lang="en-US" sz="2400" i="1" baseline="30000" dirty="0" err="1"/>
              <a:t>π</a:t>
            </a:r>
            <a:r>
              <a:rPr lang="en-US" sz="2400" i="1" dirty="0"/>
              <a:t>(x) ∼ (1-x)</a:t>
            </a:r>
            <a:r>
              <a:rPr lang="en-US" sz="2800" b="1" i="1" baseline="30000" dirty="0">
                <a:solidFill>
                  <a:srgbClr val="FF0000"/>
                </a:solidFill>
              </a:rPr>
              <a:t>0</a:t>
            </a:r>
            <a:r>
              <a:rPr lang="en-US" dirty="0"/>
              <a:t>, </a:t>
            </a:r>
          </a:p>
          <a:p>
            <a:pPr>
              <a:buNone/>
            </a:pPr>
            <a:r>
              <a:rPr lang="en-US" dirty="0"/>
              <a:t>	which becomes </a:t>
            </a:r>
            <a:r>
              <a:rPr lang="en-GB" dirty="0">
                <a:solidFill>
                  <a:srgbClr val="C00000"/>
                </a:solidFill>
              </a:rPr>
              <a:t>≈</a:t>
            </a:r>
            <a:r>
              <a:rPr lang="en-US" i="1" dirty="0">
                <a:solidFill>
                  <a:srgbClr val="C00000"/>
                </a:solidFill>
              </a:rPr>
              <a:t>1</a:t>
            </a:r>
            <a:r>
              <a:rPr lang="en-US" dirty="0"/>
              <a:t> after evolving from a low resolution scale </a:t>
            </a:r>
          </a:p>
          <a:p>
            <a:r>
              <a:rPr lang="en-US" dirty="0"/>
              <a:t>NJL models with a hard cutoff &amp; also some duality arguments:</a:t>
            </a:r>
          </a:p>
          <a:p>
            <a:pPr>
              <a:buNone/>
            </a:pPr>
            <a:r>
              <a:rPr lang="en-US" dirty="0"/>
              <a:t>		</a:t>
            </a:r>
            <a:r>
              <a:rPr lang="en-US" sz="2400" i="1" dirty="0" err="1"/>
              <a:t>q</a:t>
            </a:r>
            <a:r>
              <a:rPr lang="en-US" sz="2400" i="1" baseline="30000" dirty="0" err="1"/>
              <a:t>π</a:t>
            </a:r>
            <a:r>
              <a:rPr lang="en-US" sz="2400" i="1" dirty="0"/>
              <a:t>(x) ∼ (1-x)</a:t>
            </a:r>
            <a:r>
              <a:rPr lang="en-US" sz="2400" b="1" i="1" baseline="30000" dirty="0">
                <a:solidFill>
                  <a:srgbClr val="FF0000"/>
                </a:solidFill>
              </a:rPr>
              <a:t>1</a:t>
            </a:r>
            <a:endParaRPr lang="en-US" dirty="0"/>
          </a:p>
          <a:p>
            <a:r>
              <a:rPr lang="en-US" dirty="0"/>
              <a:t>Relativistic constituent quark models: </a:t>
            </a:r>
          </a:p>
          <a:p>
            <a:pPr>
              <a:buNone/>
            </a:pPr>
            <a:r>
              <a:rPr lang="en-US" dirty="0"/>
              <a:t>		</a:t>
            </a:r>
            <a:r>
              <a:rPr lang="en-US" sz="2400" i="1" dirty="0" err="1"/>
              <a:t>q</a:t>
            </a:r>
            <a:r>
              <a:rPr lang="en-US" sz="2400" i="1" baseline="30000" dirty="0" err="1"/>
              <a:t>π</a:t>
            </a:r>
            <a:r>
              <a:rPr lang="en-US" sz="2400" i="1" dirty="0"/>
              <a:t>(x) ∼ (1-x)</a:t>
            </a:r>
            <a:r>
              <a:rPr lang="en-US" sz="2400" b="1" i="1" baseline="30000" dirty="0">
                <a:solidFill>
                  <a:srgbClr val="FF0000"/>
                </a:solidFill>
              </a:rPr>
              <a:t>0…2</a:t>
            </a:r>
            <a:endParaRPr lang="en-US" dirty="0"/>
          </a:p>
          <a:p>
            <a:pPr>
              <a:buNone/>
            </a:pPr>
            <a:r>
              <a:rPr lang="en-US" dirty="0"/>
              <a:t>	depending on the form 	</a:t>
            </a:r>
          </a:p>
          <a:p>
            <a:pPr>
              <a:buNone/>
            </a:pPr>
            <a:r>
              <a:rPr lang="en-US" dirty="0"/>
              <a:t>	of model wave function</a:t>
            </a:r>
          </a:p>
          <a:p>
            <a:r>
              <a:rPr lang="en-US" dirty="0" err="1"/>
              <a:t>Instanton</a:t>
            </a:r>
            <a:r>
              <a:rPr lang="en-US" dirty="0"/>
              <a:t>-based models</a:t>
            </a:r>
          </a:p>
          <a:p>
            <a:pPr>
              <a:buNone/>
            </a:pPr>
            <a:r>
              <a:rPr lang="en-US" dirty="0"/>
              <a:t>		</a:t>
            </a:r>
            <a:r>
              <a:rPr lang="en-US" sz="2400" i="1" dirty="0" err="1"/>
              <a:t>q</a:t>
            </a:r>
            <a:r>
              <a:rPr lang="en-US" sz="2400" i="1" baseline="30000" dirty="0" err="1"/>
              <a:t>π</a:t>
            </a:r>
            <a:r>
              <a:rPr lang="en-US" sz="2400" i="1" dirty="0"/>
              <a:t>(x) ∼ (1-x)</a:t>
            </a:r>
            <a:r>
              <a:rPr lang="en-US" sz="2400" b="1" i="1" baseline="30000" dirty="0">
                <a:solidFill>
                  <a:srgbClr val="FF0000"/>
                </a:solidFill>
              </a:rPr>
              <a:t>1…2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32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E615 Controversy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65</a:t>
            </a:fld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5486400" y="4419600"/>
            <a:ext cx="3429000" cy="19050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Any power</a:t>
            </a:r>
            <a:r>
              <a:rPr kumimoji="0" lang="en-US" sz="2000" b="0" i="0" u="none" strike="noStrike" cap="none" normalizeH="0" dirty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 you might like in models possessing no connection with QCD.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lang="en-US" sz="2000" baseline="0" dirty="0">
                <a:solidFill>
                  <a:srgbClr val="0000FF"/>
                </a:solidFill>
                <a:latin typeface="Calibri" pitchFamily="34" charset="0"/>
              </a:rPr>
              <a:t>What can be learnt from this?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sz="2000" b="0" i="1" u="none" strike="noStrike" cap="none" normalizeH="0" dirty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</a:rPr>
              <a:t>Is QCD threatened?</a:t>
            </a:r>
            <a:endParaRPr kumimoji="0" lang="en-US" sz="2000" b="0" i="1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7447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05765-541E-44C5-83E6-387F26ED9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BFC101-5887-4E1D-9712-4B8BEA0F39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 action="ppaction://hlinksldjump"/>
              </a:rPr>
              <a:t>Tensor Charge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34B1C5-9F45-410E-B303-37838B967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8C301B-9EEE-4D58-8FE6-B1AA8D48A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FA809E-8A86-480C-8FC3-59FC3F75D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66</a:t>
            </a:fld>
            <a:endParaRPr lang="en-US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8" name="Slide Zoom 17">
                <a:extLst>
                  <a:ext uri="{FF2B5EF4-FFF2-40B4-BE49-F238E27FC236}">
                    <a16:creationId xmlns:a16="http://schemas.microsoft.com/office/drawing/2014/main" id="{470C51AF-D881-4FC1-8CB5-5B3CC582164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92004256"/>
                  </p:ext>
                </p:extLst>
              </p:nvPr>
            </p:nvGraphicFramePr>
            <p:xfrm>
              <a:off x="3469107" y="2985431"/>
              <a:ext cx="2286000" cy="1714500"/>
            </p:xfrm>
            <a:graphic>
              <a:graphicData uri="http://schemas.microsoft.com/office/powerpoint/2016/slidezoom">
                <pslz:sldZm>
                  <pslz:sldZmObj sldId="1584" cId="1686288515">
                    <pslz:zmPr id="{E4064261-0C9B-4B6A-BC80-3CE6AD452139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8" name="Slide Zoom 17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470C51AF-D881-4FC1-8CB5-5B3CC582164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69107" y="2985431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0" name="Slide Zoom 19">
                <a:extLst>
                  <a:ext uri="{FF2B5EF4-FFF2-40B4-BE49-F238E27FC236}">
                    <a16:creationId xmlns:a16="http://schemas.microsoft.com/office/drawing/2014/main" id="{59920B3C-EF8A-41FF-BBF5-1D5731F5641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31470371"/>
                  </p:ext>
                </p:extLst>
              </p:nvPr>
            </p:nvGraphicFramePr>
            <p:xfrm>
              <a:off x="6599238" y="774225"/>
              <a:ext cx="2286000" cy="1714500"/>
            </p:xfrm>
            <a:graphic>
              <a:graphicData uri="http://schemas.microsoft.com/office/powerpoint/2016/slidezoom">
                <pslz:sldZm>
                  <pslz:sldZmObj sldId="1562" cId="2098170637">
                    <pslz:zmPr id="{E0698A45-91C7-4FA5-A32D-2361A8853859}" returnToParent="0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0" name="Slide Zoom 19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59920B3C-EF8A-41FF-BBF5-1D5731F5641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99238" y="774225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2" name="Slide Zoom 21">
                <a:extLst>
                  <a:ext uri="{FF2B5EF4-FFF2-40B4-BE49-F238E27FC236}">
                    <a16:creationId xmlns:a16="http://schemas.microsoft.com/office/drawing/2014/main" id="{0FB4B2C8-F56C-4DFC-93F1-3E5492BB25E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80527383"/>
                  </p:ext>
                </p:extLst>
              </p:nvPr>
            </p:nvGraphicFramePr>
            <p:xfrm>
              <a:off x="3516732" y="922956"/>
              <a:ext cx="2286000" cy="1714500"/>
            </p:xfrm>
            <a:graphic>
              <a:graphicData uri="http://schemas.microsoft.com/office/powerpoint/2016/slidezoom">
                <pslz:sldZm>
                  <pslz:sldZmObj sldId="1555" cId="2917324889">
                    <pslz:zmPr id="{205858D2-12F0-4E92-BBA9-55EA3D07348B}" returnToParent="0" transitionDur="1000">
                      <p166:blipFill xmlns:p166="http://schemas.microsoft.com/office/powerpoint/2016/6/main">
                        <a:blip r:embed="rId9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2" name="Slide Zoom 21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0FB4B2C8-F56C-4DFC-93F1-3E5492BB25E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516732" y="922956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4" name="Slide Zoom 23">
                <a:extLst>
                  <a:ext uri="{FF2B5EF4-FFF2-40B4-BE49-F238E27FC236}">
                    <a16:creationId xmlns:a16="http://schemas.microsoft.com/office/drawing/2014/main" id="{76DA0443-9043-4F13-8A43-865DDFC744B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804313925"/>
                  </p:ext>
                </p:extLst>
              </p:nvPr>
            </p:nvGraphicFramePr>
            <p:xfrm>
              <a:off x="318782" y="3084852"/>
              <a:ext cx="2286000" cy="1714500"/>
            </p:xfrm>
            <a:graphic>
              <a:graphicData uri="http://schemas.microsoft.com/office/powerpoint/2016/slidezoom">
                <pslz:sldZm>
                  <pslz:sldZmObj sldId="1571" cId="2334167010">
                    <pslz:zmPr id="{B040E797-02CF-458D-A603-CCF9CD795C65}" returnToParent="0" transitionDur="1000">
                      <p166:blipFill xmlns:p166="http://schemas.microsoft.com/office/powerpoint/2016/6/main">
                        <a:blip r:embed="rId1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4" name="Slide Zoom 23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76DA0443-9043-4F13-8A43-865DDFC744B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18782" y="3084852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9" name="Slide Zoom 8">
                <a:extLst>
                  <a:ext uri="{FF2B5EF4-FFF2-40B4-BE49-F238E27FC236}">
                    <a16:creationId xmlns:a16="http://schemas.microsoft.com/office/drawing/2014/main" id="{9A1191A8-B365-45AA-A7BF-F334F122D59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87827903"/>
                  </p:ext>
                </p:extLst>
              </p:nvPr>
            </p:nvGraphicFramePr>
            <p:xfrm>
              <a:off x="6599238" y="2985431"/>
              <a:ext cx="2286000" cy="1714500"/>
            </p:xfrm>
            <a:graphic>
              <a:graphicData uri="http://schemas.microsoft.com/office/powerpoint/2016/slidezoom">
                <pslz:sldZm>
                  <pslz:sldZmObj sldId="1841" cId="489860430">
                    <pslz:zmPr id="{8690033A-654A-4B37-AAFA-61FFF7DDD1E1}" returnToParent="0" transitionDur="1000">
                      <p166:blipFill xmlns:p166="http://schemas.microsoft.com/office/powerpoint/2016/6/main">
                        <a:blip r:embed="rId1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9" name="Slide Zoom 8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9A1191A8-B365-45AA-A7BF-F334F122D59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6599238" y="2985431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7" name="Slide Zoom 16">
                <a:extLst>
                  <a:ext uri="{FF2B5EF4-FFF2-40B4-BE49-F238E27FC236}">
                    <a16:creationId xmlns:a16="http://schemas.microsoft.com/office/drawing/2014/main" id="{B86AD43B-0AA8-4197-9DF6-2C59307DE39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158356735"/>
                  </p:ext>
                </p:extLst>
              </p:nvPr>
            </p:nvGraphicFramePr>
            <p:xfrm>
              <a:off x="316605" y="4946565"/>
              <a:ext cx="2286000" cy="1714500"/>
            </p:xfrm>
            <a:graphic>
              <a:graphicData uri="http://schemas.microsoft.com/office/powerpoint/2016/slidezoom">
                <pslz:sldZm>
                  <pslz:sldZmObj sldId="1823" cId="2522630417">
                    <pslz:zmPr id="{BC6B360E-40F0-4E0F-9886-4EEC9842377C}" returnToParent="0" transitionDur="1000">
                      <p166:blipFill xmlns:p166="http://schemas.microsoft.com/office/powerpoint/2016/6/main">
                        <a:blip r:embed="rId1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7" name="Slide Zoom 16">
                <a:hlinkClick r:id="rId19" action="ppaction://hlinksldjump"/>
                <a:extLst>
                  <a:ext uri="{FF2B5EF4-FFF2-40B4-BE49-F238E27FC236}">
                    <a16:creationId xmlns:a16="http://schemas.microsoft.com/office/drawing/2014/main" id="{B86AD43B-0AA8-4197-9DF6-2C59307DE39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316605" y="4946565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1" name="Slide Zoom 20">
                <a:extLst>
                  <a:ext uri="{FF2B5EF4-FFF2-40B4-BE49-F238E27FC236}">
                    <a16:creationId xmlns:a16="http://schemas.microsoft.com/office/drawing/2014/main" id="{23852C19-96A7-4B9D-A828-6C36D6D09B0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80091863"/>
                  </p:ext>
                </p:extLst>
              </p:nvPr>
            </p:nvGraphicFramePr>
            <p:xfrm>
              <a:off x="307579" y="922956"/>
              <a:ext cx="2286000" cy="1714500"/>
            </p:xfrm>
            <a:graphic>
              <a:graphicData uri="http://schemas.microsoft.com/office/powerpoint/2016/slidezoom">
                <pslz:sldZm>
                  <pslz:sldZmObj sldId="1679" cId="3335373897">
                    <pslz:zmPr id="{3222DA38-CFE1-4214-A5CD-8B5783860170}" returnToParent="0" transitionDur="1000">
                      <p166:blipFill xmlns:p166="http://schemas.microsoft.com/office/powerpoint/2016/6/main">
                        <a:blip r:embed="rId21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1" name="Slide Zoom 20">
                <a:hlinkClick r:id="rId22" action="ppaction://hlinksldjump"/>
                <a:extLst>
                  <a:ext uri="{FF2B5EF4-FFF2-40B4-BE49-F238E27FC236}">
                    <a16:creationId xmlns:a16="http://schemas.microsoft.com/office/drawing/2014/main" id="{23852C19-96A7-4B9D-A828-6C36D6D09B0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307579" y="922956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4071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GB" sz="4000" b="0" i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Whence?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93837"/>
            <a:ext cx="8537575" cy="4983163"/>
          </a:xfrm>
        </p:spPr>
        <p:txBody>
          <a:bodyPr/>
          <a:lstStyle/>
          <a:p>
            <a:r>
              <a:rPr lang="en-GB" sz="2400" dirty="0"/>
              <a:t>Classical chromodynamics … non-Abelian local gauge theory </a:t>
            </a:r>
          </a:p>
          <a:p>
            <a:r>
              <a:rPr lang="en-GB" sz="2400" dirty="0"/>
              <a:t>Local gauge invariance; but there is no confinement without a mass-scale</a:t>
            </a:r>
          </a:p>
          <a:p>
            <a:pPr lvl="1"/>
            <a:r>
              <a:rPr lang="en-GB" dirty="0"/>
              <a:t>Three quarks can still be colour-singlet</a:t>
            </a:r>
          </a:p>
          <a:p>
            <a:pPr lvl="1"/>
            <a:r>
              <a:rPr lang="en-GB" dirty="0"/>
              <a:t>Colour rotations will keep them colour singlets</a:t>
            </a:r>
          </a:p>
          <a:p>
            <a:pPr lvl="1"/>
            <a:r>
              <a:rPr lang="en-GB" dirty="0"/>
              <a:t>But they need have no proximity to one another 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GB" dirty="0"/>
              <a:t>      … proximity is meaningless in a scale-invariant theory</a:t>
            </a:r>
          </a:p>
          <a:p>
            <a:r>
              <a:rPr lang="en-GB" sz="2400" dirty="0"/>
              <a:t>Whence mass … equivalent to whence a mass-scale … equivalent to whence a confinement scale</a:t>
            </a:r>
          </a:p>
          <a:p>
            <a:pPr>
              <a:spcAft>
                <a:spcPts val="0"/>
              </a:spcAft>
            </a:pPr>
            <a:r>
              <a:rPr lang="en-GB" sz="2400" i="1" dirty="0">
                <a:solidFill>
                  <a:srgbClr val="BF0703"/>
                </a:solidFill>
              </a:rPr>
              <a:t>Understanding the origin of mass in QCD is quite likely inseparable from the task of understanding confinement.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98592" cy="609600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 bwMode="auto">
          <a:xfrm>
            <a:off x="2667000" y="92076"/>
            <a:ext cx="914400" cy="593724"/>
          </a:xfrm>
          <a:prstGeom prst="ellips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02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 bwMode="auto">
          <a:xfrm>
            <a:off x="685800" y="4810125"/>
            <a:ext cx="77724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733925"/>
            <a:ext cx="9144000" cy="1362075"/>
          </a:xfrm>
        </p:spPr>
        <p:txBody>
          <a:bodyPr/>
          <a:lstStyle/>
          <a:p>
            <a:pPr lvl="0" algn="ctr"/>
            <a:r>
              <a:rPr lang="en-US" sz="69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Where is the mass?</a:t>
            </a:r>
            <a:endParaRPr lang="en-US" sz="6900" i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81800" y="6565900"/>
            <a:ext cx="2514600" cy="304800"/>
          </a:xfrm>
        </p:spPr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>
                <a:solidFill>
                  <a:schemeClr val="accent1">
                    <a:lumMod val="50000"/>
                  </a:schemeClr>
                </a:solidFill>
              </a:rPr>
              <a:t>Craig Roberts. QCD - Carrying Our Weight</a:t>
            </a:r>
            <a:endParaRPr lang="en-US" i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47850" y="547687"/>
            <a:ext cx="5143500" cy="3857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43835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GB" sz="4000" b="0" i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Trace Anomaly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537575" cy="5562600"/>
          </a:xfrm>
        </p:spPr>
        <p:txBody>
          <a:bodyPr/>
          <a:lstStyle/>
          <a:p>
            <a:r>
              <a:rPr lang="en-GB" dirty="0"/>
              <a:t>Knowing that a trace anomaly exists does not deliver a great deal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/>
              <a:t>	… Indicates only that a mass-scale must exist</a:t>
            </a:r>
          </a:p>
          <a:p>
            <a:r>
              <a:rPr lang="en-GB" dirty="0"/>
              <a:t>Can one compute and/or understand the magnitude of that scale?</a:t>
            </a:r>
          </a:p>
          <a:p>
            <a:pPr>
              <a:spcAft>
                <a:spcPts val="600"/>
              </a:spcAft>
            </a:pPr>
            <a:r>
              <a:rPr lang="en-GB" dirty="0"/>
              <a:t>One can certainly </a:t>
            </a:r>
            <a:r>
              <a:rPr lang="en-GB" i="1" dirty="0">
                <a:solidFill>
                  <a:srgbClr val="008000"/>
                </a:solidFill>
              </a:rPr>
              <a:t>measure</a:t>
            </a:r>
            <a:r>
              <a:rPr lang="en-GB" dirty="0">
                <a:solidFill>
                  <a:srgbClr val="008000"/>
                </a:solidFill>
              </a:rPr>
              <a:t> </a:t>
            </a:r>
            <a:r>
              <a:rPr lang="en-GB" dirty="0"/>
              <a:t>the magnitude … consider proton: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In the chiral limit the entirety of the proton’s mass is produced by the trace anomaly, </a:t>
            </a:r>
            <a:r>
              <a:rPr lang="en-GB" i="1" dirty="0"/>
              <a:t>Θ</a:t>
            </a:r>
            <a:r>
              <a:rPr lang="en-GB" i="1" baseline="-25000" dirty="0"/>
              <a:t>0</a:t>
            </a: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dirty="0"/>
              <a:t>	… In QCD, </a:t>
            </a:r>
            <a:r>
              <a:rPr lang="en-GB" i="1" dirty="0"/>
              <a:t>Θ</a:t>
            </a:r>
            <a:r>
              <a:rPr lang="en-GB" i="1" baseline="-25000" dirty="0"/>
              <a:t>0</a:t>
            </a:r>
            <a:r>
              <a:rPr lang="en-GB" baseline="-25000" dirty="0"/>
              <a:t> </a:t>
            </a:r>
            <a:r>
              <a:rPr lang="en-GB" dirty="0"/>
              <a:t>measures the strength of gluon self-interactions </a:t>
            </a:r>
          </a:p>
          <a:p>
            <a:pPr marL="0" indent="0">
              <a:buNone/>
            </a:pPr>
            <a:r>
              <a:rPr lang="en-GB" dirty="0"/>
              <a:t>	… so, from one perspective, </a:t>
            </a:r>
            <a:r>
              <a:rPr lang="en-GB" i="1" dirty="0" err="1"/>
              <a:t>m</a:t>
            </a:r>
            <a:r>
              <a:rPr lang="en-GB" i="1" baseline="-25000" dirty="0" err="1"/>
              <a:t>p</a:t>
            </a:r>
            <a:r>
              <a:rPr lang="en-GB" dirty="0"/>
              <a:t> is completely generated by glue.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49207" y="6485731"/>
            <a:ext cx="2743200" cy="381000"/>
          </a:xfrm>
        </p:spPr>
        <p:txBody>
          <a:bodyPr/>
          <a:lstStyle/>
          <a:p>
            <a:r>
              <a:rPr lang="en-US"/>
              <a:t>APCTP 2018/07/1-4   (63p)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Craig Roberts. QCD - Carrying Our Weight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4D8C-3CB4-402A-BC46-2AB14C0FE90A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8" name="Oval 7"/>
          <p:cNvSpPr/>
          <p:nvPr/>
        </p:nvSpPr>
        <p:spPr bwMode="auto">
          <a:xfrm>
            <a:off x="2667000" y="92076"/>
            <a:ext cx="914400" cy="593724"/>
          </a:xfrm>
          <a:prstGeom prst="ellips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76200"/>
            <a:ext cx="4724400" cy="6858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853655"/>
            <a:ext cx="4419600" cy="41551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3463255"/>
            <a:ext cx="7620000" cy="115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924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CRAIG20ROBERTS@ALLIYGNFUVWYY577" val="3700"/>
</p:tagLst>
</file>

<file path=ppt/theme/theme1.xml><?xml version="1.0" encoding="utf-8"?>
<a:theme xmlns:a="http://schemas.openxmlformats.org/drawingml/2006/main" name="blue_2007">
  <a:themeElements>
    <a:clrScheme name="Custom 7">
      <a:dk1>
        <a:srgbClr val="616161"/>
      </a:dk1>
      <a:lt1>
        <a:srgbClr val="FFFFFF"/>
      </a:lt1>
      <a:dk2>
        <a:srgbClr val="1F497D"/>
      </a:dk2>
      <a:lt2>
        <a:srgbClr val="D2D2D2"/>
      </a:lt2>
      <a:accent1>
        <a:srgbClr val="A6C4DE"/>
      </a:accent1>
      <a:accent2>
        <a:srgbClr val="D8AC28"/>
      </a:accent2>
      <a:accent3>
        <a:srgbClr val="A22B38"/>
      </a:accent3>
      <a:accent4>
        <a:srgbClr val="7AB800"/>
      </a:accent4>
      <a:accent5>
        <a:srgbClr val="9D7D9E"/>
      </a:accent5>
      <a:accent6>
        <a:srgbClr val="BF5C28"/>
      </a:accent6>
      <a:hlink>
        <a:srgbClr val="4D8ABE"/>
      </a:hlink>
      <a:folHlink>
        <a:srgbClr val="4D8ABE"/>
      </a:folHlink>
    </a:clrScheme>
    <a:fontScheme name="Blue design">
      <a:majorFont>
        <a:latin typeface="Trebuchet MS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Blue design 1">
        <a:dk1>
          <a:srgbClr val="616161"/>
        </a:dk1>
        <a:lt1>
          <a:srgbClr val="FFFFFF"/>
        </a:lt1>
        <a:dk2>
          <a:srgbClr val="1F497D"/>
        </a:dk2>
        <a:lt2>
          <a:srgbClr val="D2D2D2"/>
        </a:lt2>
        <a:accent1>
          <a:srgbClr val="5C0426"/>
        </a:accent1>
        <a:accent2>
          <a:srgbClr val="9D7D9E"/>
        </a:accent2>
        <a:accent3>
          <a:srgbClr val="FFFFFF"/>
        </a:accent3>
        <a:accent4>
          <a:srgbClr val="525252"/>
        </a:accent4>
        <a:accent5>
          <a:srgbClr val="B5AAAC"/>
        </a:accent5>
        <a:accent6>
          <a:srgbClr val="8E718F"/>
        </a:accent6>
        <a:hlink>
          <a:srgbClr val="253D51"/>
        </a:hlink>
        <a:folHlink>
          <a:srgbClr val="0D204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Custom 11">
      <a:dk1>
        <a:srgbClr val="616161"/>
      </a:dk1>
      <a:lt1>
        <a:sysClr val="window" lastClr="FFFFFF"/>
      </a:lt1>
      <a:dk2>
        <a:srgbClr val="1F497D"/>
      </a:dk2>
      <a:lt2>
        <a:srgbClr val="D2D2D2"/>
      </a:lt2>
      <a:accent1>
        <a:srgbClr val="A6C4DE"/>
      </a:accent1>
      <a:accent2>
        <a:srgbClr val="D8AC28"/>
      </a:accent2>
      <a:accent3>
        <a:srgbClr val="A22B38"/>
      </a:accent3>
      <a:accent4>
        <a:srgbClr val="7AB800"/>
      </a:accent4>
      <a:accent5>
        <a:srgbClr val="4B7D9E"/>
      </a:accent5>
      <a:accent6>
        <a:srgbClr val="BF5C28"/>
      </a:accent6>
      <a:hlink>
        <a:srgbClr val="4D8ABE"/>
      </a:hlink>
      <a:folHlink>
        <a:srgbClr val="4D8AB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86518</TotalTime>
  <Words>5385</Words>
  <Application>Microsoft Office PowerPoint</Application>
  <PresentationFormat>On-screen Show (4:3)</PresentationFormat>
  <Paragraphs>890</Paragraphs>
  <Slides>66</Slides>
  <Notes>19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77" baseType="lpstr">
      <vt:lpstr>AR BERKLEY</vt:lpstr>
      <vt:lpstr>Arial</vt:lpstr>
      <vt:lpstr>Calibri</vt:lpstr>
      <vt:lpstr>Cambria Math</vt:lpstr>
      <vt:lpstr>Lucida Handwriting</vt:lpstr>
      <vt:lpstr>Mistral</vt:lpstr>
      <vt:lpstr>Times New Roman</vt:lpstr>
      <vt:lpstr>Trebuchet MS</vt:lpstr>
      <vt:lpstr>Wingdings</vt:lpstr>
      <vt:lpstr>blue_2007</vt:lpstr>
      <vt:lpstr>Equation</vt:lpstr>
      <vt:lpstr> </vt:lpstr>
      <vt:lpstr>Collaborators: 2015-Present</vt:lpstr>
      <vt:lpstr>Emergent Phenomena in the Standard Model</vt:lpstr>
      <vt:lpstr>Strong Interactions in the  Standard Model</vt:lpstr>
      <vt:lpstr>Whence Mass?</vt:lpstr>
      <vt:lpstr>Trace Anomaly</vt:lpstr>
      <vt:lpstr>Whence?</vt:lpstr>
      <vt:lpstr>Where is the mass?</vt:lpstr>
      <vt:lpstr>Trace Anomaly</vt:lpstr>
      <vt:lpstr>On the other hand …</vt:lpstr>
      <vt:lpstr>Trace Anomaly</vt:lpstr>
      <vt:lpstr>Whence “1” and yet “0” ?</vt:lpstr>
      <vt:lpstr>Ideas: Old &amp; New</vt:lpstr>
      <vt:lpstr>Particle Data Group</vt:lpstr>
      <vt:lpstr>Gluon Gap Equation</vt:lpstr>
      <vt:lpstr>In QCD: Gluons become massive!</vt:lpstr>
      <vt:lpstr>Massive Gauge Bosons!</vt:lpstr>
      <vt:lpstr>QCD’s Running Coupling</vt:lpstr>
      <vt:lpstr>Process-independent  effective-charge in QCD</vt:lpstr>
      <vt:lpstr>QCD Effective Charge</vt:lpstr>
      <vt:lpstr>QCD Effective Charge</vt:lpstr>
      <vt:lpstr>QCD Effective Charge</vt:lpstr>
      <vt:lpstr>Enigma of Mass</vt:lpstr>
      <vt:lpstr>Pion’s Goldberger -Treiman relation</vt:lpstr>
      <vt:lpstr>The most fundamental expression of Goldstone’s Theorem and DCSB</vt:lpstr>
      <vt:lpstr>Pion exists if, and only if, mass is dynamically generated</vt:lpstr>
      <vt:lpstr>Enigma of mass</vt:lpstr>
      <vt:lpstr>Whence “0” ?</vt:lpstr>
      <vt:lpstr>Whence “0” ?</vt:lpstr>
      <vt:lpstr>Pion masslessness</vt:lpstr>
      <vt:lpstr>Observing Mass</vt:lpstr>
      <vt:lpstr>Pion’s valence-quark  Distribution Amplitude</vt:lpstr>
      <vt:lpstr>Pion’s valence-quark  Distribution Amplitude</vt:lpstr>
      <vt:lpstr>Leading-twist PDAs of  S-wave light-quark mesons</vt:lpstr>
      <vt:lpstr>DVMP</vt:lpstr>
      <vt:lpstr>Emergent Mass  vs. Higgs Mechanism</vt:lpstr>
      <vt:lpstr>Kaon electromagnetic  form factor</vt:lpstr>
      <vt:lpstr>Kaon form factor  – flavour separation</vt:lpstr>
      <vt:lpstr>Isospin symmetry violation in charged-pion</vt:lpstr>
      <vt:lpstr>Isospin symmetry violation in charged pion</vt:lpstr>
      <vt:lpstr>Isospin symmetry violation in charged pion</vt:lpstr>
      <vt:lpstr>π &amp; K Valence-quark Distribution Functions</vt:lpstr>
      <vt:lpstr>π &amp; K PDFs </vt:lpstr>
      <vt:lpstr>Pion’s Valence-Quark  Distribution Function</vt:lpstr>
      <vt:lpstr>Valence-quark PDFs  within mesons</vt:lpstr>
      <vt:lpstr>Valence-quark PDFs  within mesons</vt:lpstr>
      <vt:lpstr>Pion PDF</vt:lpstr>
      <vt:lpstr>Kaon’s  gluon content</vt:lpstr>
      <vt:lpstr>π &amp; K PDFs </vt:lpstr>
      <vt:lpstr>π &amp; K PDFs </vt:lpstr>
      <vt:lpstr>π &amp; K PDFs </vt:lpstr>
      <vt:lpstr>Proton’s Tensor Charge</vt:lpstr>
      <vt:lpstr>Tensor Charge and TMDs</vt:lpstr>
      <vt:lpstr>TMDs … Transversity  … Tensor Charge</vt:lpstr>
      <vt:lpstr>Proton Tensor Charges</vt:lpstr>
      <vt:lpstr>Baryons as a  3-valence-body problem</vt:lpstr>
      <vt:lpstr>Proton Faddeev Amplitude</vt:lpstr>
      <vt:lpstr>Proton’s Tensor Charges</vt:lpstr>
      <vt:lpstr>Proton’s Tensor Charges</vt:lpstr>
      <vt:lpstr>Proton’s Tensor Charges</vt:lpstr>
      <vt:lpstr>PowerPoint Presentation</vt:lpstr>
      <vt:lpstr>Epilogue </vt:lpstr>
      <vt:lpstr>Epilogue </vt:lpstr>
      <vt:lpstr>PowerPoint Presentation</vt:lpstr>
      <vt:lpstr>E615 Controversy</vt:lpstr>
      <vt:lpstr>Contents</vt:lpstr>
    </vt:vector>
  </TitlesOfParts>
  <Company>Argonne National Laboratory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Craig Roberts</dc:creator>
  <cp:lastModifiedBy>Craig Roberts</cp:lastModifiedBy>
  <cp:revision>4803</cp:revision>
  <dcterms:created xsi:type="dcterms:W3CDTF">2011-04-14T18:17:37Z</dcterms:created>
  <dcterms:modified xsi:type="dcterms:W3CDTF">2018-07-01T21:21:40Z</dcterms:modified>
</cp:coreProperties>
</file>