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407" r:id="rId3"/>
    <p:sldId id="454" r:id="rId4"/>
    <p:sldId id="394" r:id="rId5"/>
    <p:sldId id="424" r:id="rId6"/>
    <p:sldId id="429" r:id="rId7"/>
    <p:sldId id="453" r:id="rId8"/>
    <p:sldId id="412" r:id="rId9"/>
    <p:sldId id="358" r:id="rId10"/>
    <p:sldId id="347" r:id="rId11"/>
    <p:sldId id="469" r:id="rId12"/>
    <p:sldId id="470" r:id="rId13"/>
    <p:sldId id="430" r:id="rId14"/>
    <p:sldId id="455" r:id="rId15"/>
    <p:sldId id="456" r:id="rId16"/>
    <p:sldId id="457" r:id="rId17"/>
    <p:sldId id="458" r:id="rId18"/>
    <p:sldId id="348" r:id="rId19"/>
    <p:sldId id="433" r:id="rId20"/>
    <p:sldId id="396" r:id="rId21"/>
    <p:sldId id="419" r:id="rId22"/>
    <p:sldId id="395" r:id="rId23"/>
    <p:sldId id="434" r:id="rId24"/>
    <p:sldId id="459" r:id="rId25"/>
    <p:sldId id="460" r:id="rId26"/>
    <p:sldId id="461" r:id="rId27"/>
    <p:sldId id="462" r:id="rId28"/>
    <p:sldId id="463" r:id="rId29"/>
    <p:sldId id="464" r:id="rId30"/>
    <p:sldId id="465" r:id="rId31"/>
    <p:sldId id="466" r:id="rId32"/>
    <p:sldId id="467" r:id="rId33"/>
    <p:sldId id="471" r:id="rId34"/>
    <p:sldId id="468" r:id="rId35"/>
  </p:sldIdLst>
  <p:sldSz cx="9144000" cy="6858000" type="screen4x3"/>
  <p:notesSz cx="7099300" cy="10234613"/>
  <p:embeddedFontLst>
    <p:embeddedFont>
      <p:font typeface="Verdana" panose="020B0604030504040204" pitchFamily="34" charset="0"/>
      <p:regular r:id="rId37"/>
      <p:bold r:id="rId38"/>
      <p:italic r:id="rId39"/>
      <p:boldItalic r:id="rId40"/>
    </p:embeddedFont>
    <p:embeddedFont>
      <p:font typeface="Arial Unicode MS" panose="020B0604020202020204" pitchFamily="50" charset="-127"/>
      <p:regular r:id="rId41"/>
    </p:embeddedFont>
    <p:embeddedFont>
      <p:font typeface="HY헤드라인M" panose="02030600000101010101" pitchFamily="18" charset="-127"/>
      <p:regular r:id="rId42"/>
    </p:embeddedFont>
    <p:embeddedFont>
      <p:font typeface="맑은 고딕" panose="020B0503020000020004" pitchFamily="50" charset="-127"/>
      <p:regular r:id="rId43"/>
      <p:bold r:id="rId44"/>
    </p:embeddedFont>
    <p:embeddedFont>
      <p:font typeface="새굴림" panose="02030600000101010101" pitchFamily="18" charset="-127"/>
      <p:regular r:id="rId45"/>
    </p:embeddedFont>
    <p:embeddedFont>
      <p:font typeface="Comic Sans MS" panose="030F0702030302020204" pitchFamily="66" charset="0"/>
      <p:regular r:id="rId46"/>
      <p:bold r:id="rId47"/>
    </p:embeddedFont>
    <p:embeddedFont>
      <p:font typeface="HY견고딕" panose="02030600000101010101" pitchFamily="18" charset="-127"/>
      <p:regular r:id="rId48"/>
    </p:embeddedFont>
    <p:embeddedFont>
      <p:font typeface="MS Gothic" panose="020B0609070205080204" pitchFamily="49" charset="-128"/>
      <p:regular r:id="rId49"/>
    </p:embeddedFont>
    <p:embeddedFont>
      <p:font typeface="MS PGothic" panose="020B0600070205080204" pitchFamily="34" charset="-128"/>
      <p:regular r:id="rId5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B5C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1" autoAdjust="0"/>
    <p:restoredTop sz="94660" autoAdjust="0"/>
  </p:normalViewPr>
  <p:slideViewPr>
    <p:cSldViewPr>
      <p:cViewPr varScale="1">
        <p:scale>
          <a:sx n="87" d="100"/>
          <a:sy n="87" d="100"/>
        </p:scale>
        <p:origin x="-1315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png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2.png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2.png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.png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image" Target="../media/image50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12" Type="http://schemas.openxmlformats.org/officeDocument/2006/relationships/image" Target="../media/image2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11" Type="http://schemas.openxmlformats.org/officeDocument/2006/relationships/image" Target="../media/image25.wmf"/><Relationship Id="rId5" Type="http://schemas.openxmlformats.org/officeDocument/2006/relationships/image" Target="../media/image44.wmf"/><Relationship Id="rId10" Type="http://schemas.openxmlformats.org/officeDocument/2006/relationships/image" Target="../media/image49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55.wmf"/><Relationship Id="rId3" Type="http://schemas.openxmlformats.org/officeDocument/2006/relationships/image" Target="../media/image42.wmf"/><Relationship Id="rId7" Type="http://schemas.openxmlformats.org/officeDocument/2006/relationships/image" Target="../media/image26.wmf"/><Relationship Id="rId12" Type="http://schemas.openxmlformats.org/officeDocument/2006/relationships/image" Target="../media/image54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25.wmf"/><Relationship Id="rId11" Type="http://schemas.openxmlformats.org/officeDocument/2006/relationships/image" Target="../media/image53.wmf"/><Relationship Id="rId5" Type="http://schemas.openxmlformats.org/officeDocument/2006/relationships/image" Target="../media/image44.wmf"/><Relationship Id="rId10" Type="http://schemas.openxmlformats.org/officeDocument/2006/relationships/image" Target="../media/image52.wmf"/><Relationship Id="rId4" Type="http://schemas.openxmlformats.org/officeDocument/2006/relationships/image" Target="../media/image43.wmf"/><Relationship Id="rId9" Type="http://schemas.openxmlformats.org/officeDocument/2006/relationships/image" Target="../media/image51.wmf"/><Relationship Id="rId14" Type="http://schemas.openxmlformats.org/officeDocument/2006/relationships/image" Target="../media/image56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2.png"/><Relationship Id="rId7" Type="http://schemas.openxmlformats.org/officeDocument/2006/relationships/image" Target="../media/image62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1.wmf"/><Relationship Id="rId11" Type="http://schemas.openxmlformats.org/officeDocument/2006/relationships/image" Target="../media/image66.wmf"/><Relationship Id="rId5" Type="http://schemas.openxmlformats.org/officeDocument/2006/relationships/image" Target="../media/image60.wmf"/><Relationship Id="rId10" Type="http://schemas.openxmlformats.org/officeDocument/2006/relationships/image" Target="../media/image65.wmf"/><Relationship Id="rId4" Type="http://schemas.openxmlformats.org/officeDocument/2006/relationships/image" Target="../media/image59.wmf"/><Relationship Id="rId9" Type="http://schemas.openxmlformats.org/officeDocument/2006/relationships/image" Target="../media/image6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2.png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image" Target="../media/image50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12" Type="http://schemas.openxmlformats.org/officeDocument/2006/relationships/image" Target="../media/image2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11" Type="http://schemas.openxmlformats.org/officeDocument/2006/relationships/image" Target="../media/image25.wmf"/><Relationship Id="rId5" Type="http://schemas.openxmlformats.org/officeDocument/2006/relationships/image" Target="../media/image44.wmf"/><Relationship Id="rId10" Type="http://schemas.openxmlformats.org/officeDocument/2006/relationships/image" Target="../media/image49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13" Type="http://schemas.openxmlformats.org/officeDocument/2006/relationships/image" Target="../media/image80.wmf"/><Relationship Id="rId18" Type="http://schemas.openxmlformats.org/officeDocument/2006/relationships/image" Target="../media/image85.wmf"/><Relationship Id="rId3" Type="http://schemas.openxmlformats.org/officeDocument/2006/relationships/image" Target="../media/image25.wmf"/><Relationship Id="rId7" Type="http://schemas.openxmlformats.org/officeDocument/2006/relationships/image" Target="../media/image74.wmf"/><Relationship Id="rId12" Type="http://schemas.openxmlformats.org/officeDocument/2006/relationships/image" Target="../media/image79.wmf"/><Relationship Id="rId17" Type="http://schemas.openxmlformats.org/officeDocument/2006/relationships/image" Target="../media/image84.wmf"/><Relationship Id="rId2" Type="http://schemas.openxmlformats.org/officeDocument/2006/relationships/image" Target="../media/image71.wmf"/><Relationship Id="rId16" Type="http://schemas.openxmlformats.org/officeDocument/2006/relationships/image" Target="../media/image83.wmf"/><Relationship Id="rId20" Type="http://schemas.openxmlformats.org/officeDocument/2006/relationships/image" Target="../media/image87.wmf"/><Relationship Id="rId1" Type="http://schemas.openxmlformats.org/officeDocument/2006/relationships/image" Target="../media/image2.png"/><Relationship Id="rId6" Type="http://schemas.openxmlformats.org/officeDocument/2006/relationships/image" Target="../media/image73.wmf"/><Relationship Id="rId11" Type="http://schemas.openxmlformats.org/officeDocument/2006/relationships/image" Target="../media/image78.wmf"/><Relationship Id="rId5" Type="http://schemas.openxmlformats.org/officeDocument/2006/relationships/image" Target="../media/image72.wmf"/><Relationship Id="rId15" Type="http://schemas.openxmlformats.org/officeDocument/2006/relationships/image" Target="../media/image82.wmf"/><Relationship Id="rId10" Type="http://schemas.openxmlformats.org/officeDocument/2006/relationships/image" Target="../media/image77.wmf"/><Relationship Id="rId19" Type="http://schemas.openxmlformats.org/officeDocument/2006/relationships/image" Target="../media/image86.wmf"/><Relationship Id="rId4" Type="http://schemas.openxmlformats.org/officeDocument/2006/relationships/image" Target="../media/image26.wmf"/><Relationship Id="rId9" Type="http://schemas.openxmlformats.org/officeDocument/2006/relationships/image" Target="../media/image76.wmf"/><Relationship Id="rId14" Type="http://schemas.openxmlformats.org/officeDocument/2006/relationships/image" Target="../media/image81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73.wmf"/><Relationship Id="rId7" Type="http://schemas.openxmlformats.org/officeDocument/2006/relationships/image" Target="../media/image77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76.wmf"/><Relationship Id="rId11" Type="http://schemas.openxmlformats.org/officeDocument/2006/relationships/image" Target="../media/image92.wmf"/><Relationship Id="rId5" Type="http://schemas.openxmlformats.org/officeDocument/2006/relationships/image" Target="../media/image75.wmf"/><Relationship Id="rId10" Type="http://schemas.openxmlformats.org/officeDocument/2006/relationships/image" Target="../media/image91.wmf"/><Relationship Id="rId4" Type="http://schemas.openxmlformats.org/officeDocument/2006/relationships/image" Target="../media/image74.wmf"/><Relationship Id="rId9" Type="http://schemas.openxmlformats.org/officeDocument/2006/relationships/image" Target="../media/image9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7" Type="http://schemas.openxmlformats.org/officeDocument/2006/relationships/image" Target="../media/image97.wmf"/><Relationship Id="rId2" Type="http://schemas.openxmlformats.org/officeDocument/2006/relationships/image" Target="../media/image93.wmf"/><Relationship Id="rId1" Type="http://schemas.openxmlformats.org/officeDocument/2006/relationships/image" Target="../media/image2.png"/><Relationship Id="rId6" Type="http://schemas.openxmlformats.org/officeDocument/2006/relationships/image" Target="../media/image45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2.png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2.png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3" Type="http://schemas.openxmlformats.org/officeDocument/2006/relationships/image" Target="../media/image109.wmf"/><Relationship Id="rId7" Type="http://schemas.openxmlformats.org/officeDocument/2006/relationships/image" Target="../media/image113.wmf"/><Relationship Id="rId2" Type="http://schemas.openxmlformats.org/officeDocument/2006/relationships/image" Target="../media/image108.wmf"/><Relationship Id="rId1" Type="http://schemas.openxmlformats.org/officeDocument/2006/relationships/image" Target="../media/image2.png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2.png"/><Relationship Id="rId5" Type="http://schemas.openxmlformats.org/officeDocument/2006/relationships/image" Target="../media/image118.wmf"/><Relationship Id="rId4" Type="http://schemas.openxmlformats.org/officeDocument/2006/relationships/image" Target="../media/image11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2" Type="http://schemas.openxmlformats.org/officeDocument/2006/relationships/image" Target="../media/image120.wmf"/><Relationship Id="rId1" Type="http://schemas.openxmlformats.org/officeDocument/2006/relationships/image" Target="../media/image2.png"/><Relationship Id="rId5" Type="http://schemas.openxmlformats.org/officeDocument/2006/relationships/image" Target="../media/image123.wmf"/><Relationship Id="rId4" Type="http://schemas.openxmlformats.org/officeDocument/2006/relationships/image" Target="../media/image122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wmf"/><Relationship Id="rId13" Type="http://schemas.openxmlformats.org/officeDocument/2006/relationships/image" Target="../media/image136.wmf"/><Relationship Id="rId3" Type="http://schemas.openxmlformats.org/officeDocument/2006/relationships/image" Target="../media/image127.wmf"/><Relationship Id="rId7" Type="http://schemas.openxmlformats.org/officeDocument/2006/relationships/image" Target="../media/image130.wmf"/><Relationship Id="rId12" Type="http://schemas.openxmlformats.org/officeDocument/2006/relationships/image" Target="../media/image135.wmf"/><Relationship Id="rId17" Type="http://schemas.openxmlformats.org/officeDocument/2006/relationships/image" Target="../media/image140.wmf"/><Relationship Id="rId2" Type="http://schemas.openxmlformats.org/officeDocument/2006/relationships/image" Target="../media/image126.wmf"/><Relationship Id="rId16" Type="http://schemas.openxmlformats.org/officeDocument/2006/relationships/image" Target="../media/image139.wmf"/><Relationship Id="rId1" Type="http://schemas.openxmlformats.org/officeDocument/2006/relationships/image" Target="../media/image125.wmf"/><Relationship Id="rId6" Type="http://schemas.openxmlformats.org/officeDocument/2006/relationships/image" Target="../media/image129.wmf"/><Relationship Id="rId11" Type="http://schemas.openxmlformats.org/officeDocument/2006/relationships/image" Target="../media/image134.wmf"/><Relationship Id="rId5" Type="http://schemas.openxmlformats.org/officeDocument/2006/relationships/image" Target="../media/image45.wmf"/><Relationship Id="rId15" Type="http://schemas.openxmlformats.org/officeDocument/2006/relationships/image" Target="../media/image138.wmf"/><Relationship Id="rId10" Type="http://schemas.openxmlformats.org/officeDocument/2006/relationships/image" Target="../media/image133.wmf"/><Relationship Id="rId4" Type="http://schemas.openxmlformats.org/officeDocument/2006/relationships/image" Target="../media/image128.wmf"/><Relationship Id="rId9" Type="http://schemas.openxmlformats.org/officeDocument/2006/relationships/image" Target="../media/image132.wmf"/><Relationship Id="rId14" Type="http://schemas.openxmlformats.org/officeDocument/2006/relationships/image" Target="../media/image137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image" Target="../media/image142.wmf"/><Relationship Id="rId7" Type="http://schemas.openxmlformats.org/officeDocument/2006/relationships/image" Target="../media/image146.wmf"/><Relationship Id="rId2" Type="http://schemas.openxmlformats.org/officeDocument/2006/relationships/image" Target="../media/image70.wmf"/><Relationship Id="rId1" Type="http://schemas.openxmlformats.org/officeDocument/2006/relationships/image" Target="../media/image141.wmf"/><Relationship Id="rId6" Type="http://schemas.openxmlformats.org/officeDocument/2006/relationships/image" Target="../media/image145.wmf"/><Relationship Id="rId5" Type="http://schemas.openxmlformats.org/officeDocument/2006/relationships/image" Target="../media/image144.wmf"/><Relationship Id="rId4" Type="http://schemas.openxmlformats.org/officeDocument/2006/relationships/image" Target="../media/image143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3" Type="http://schemas.openxmlformats.org/officeDocument/2006/relationships/image" Target="../media/image150.wmf"/><Relationship Id="rId7" Type="http://schemas.openxmlformats.org/officeDocument/2006/relationships/image" Target="../media/image154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10" Type="http://schemas.openxmlformats.org/officeDocument/2006/relationships/image" Target="../media/image157.wmf"/><Relationship Id="rId4" Type="http://schemas.openxmlformats.org/officeDocument/2006/relationships/image" Target="../media/image151.wmf"/><Relationship Id="rId9" Type="http://schemas.openxmlformats.org/officeDocument/2006/relationships/image" Target="../media/image15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7" Type="http://schemas.openxmlformats.org/officeDocument/2006/relationships/image" Target="../media/image163.wmf"/><Relationship Id="rId2" Type="http://schemas.openxmlformats.org/officeDocument/2006/relationships/image" Target="../media/image158.wmf"/><Relationship Id="rId1" Type="http://schemas.openxmlformats.org/officeDocument/2006/relationships/image" Target="../media/image148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Relationship Id="rId6" Type="http://schemas.openxmlformats.org/officeDocument/2006/relationships/image" Target="../media/image170.wmf"/><Relationship Id="rId5" Type="http://schemas.openxmlformats.org/officeDocument/2006/relationships/image" Target="../media/image169.wmf"/><Relationship Id="rId4" Type="http://schemas.openxmlformats.org/officeDocument/2006/relationships/image" Target="../media/image16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139AE88-6047-4512-B5CD-C15E45C41877}" type="datetimeFigureOut">
              <a:rPr lang="ko-KR" altLang="en-US" smtClean="0"/>
              <a:pPr/>
              <a:t>2019-09-04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6FCF354-AC2B-490C-8C73-420731BBDD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19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CF354-AC2B-490C-8C73-420731BBDDE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812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3E3C-3146-4674-8AAD-867E48845855}" type="datetime1">
              <a:rPr lang="ko-KR" altLang="en-US" smtClean="0"/>
              <a:pPr/>
              <a:t>2019-09-04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796118" y="6356350"/>
            <a:ext cx="2133600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B8203-58E7-41E8-8B0B-0A860B0DA16C}" type="datetime1">
              <a:rPr lang="ko-KR" altLang="en-US" smtClean="0"/>
              <a:pPr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11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7.wmf"/><Relationship Id="rId10" Type="http://schemas.openxmlformats.org/officeDocument/2006/relationships/image" Target="../media/image5.wmf"/><Relationship Id="rId19" Type="http://schemas.openxmlformats.org/officeDocument/2006/relationships/image" Target="../media/image8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4.wmf"/><Relationship Id="rId3" Type="http://schemas.openxmlformats.org/officeDocument/2006/relationships/oleObject" Target="../embeddings/oleObject13.bin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image" Target="../media/image13.wmf"/><Relationship Id="rId5" Type="http://schemas.openxmlformats.org/officeDocument/2006/relationships/oleObject" Target="../embeddings/oleObject14.bin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2.png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14.wmf"/><Relationship Id="rId3" Type="http://schemas.openxmlformats.org/officeDocument/2006/relationships/oleObject" Target="../embeddings/oleObject19.bin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11" Type="http://schemas.openxmlformats.org/officeDocument/2006/relationships/image" Target="../media/image13.wmf"/><Relationship Id="rId5" Type="http://schemas.openxmlformats.org/officeDocument/2006/relationships/oleObject" Target="../embeddings/oleObject20.bin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2.png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2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29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8.wmf"/><Relationship Id="rId20" Type="http://schemas.openxmlformats.org/officeDocument/2006/relationships/image" Target="../media/image30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25.wmf"/><Relationship Id="rId19" Type="http://schemas.openxmlformats.org/officeDocument/2006/relationships/oleObject" Target="../embeddings/oleObject37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8.bin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wmf"/><Relationship Id="rId9" Type="http://schemas.openxmlformats.org/officeDocument/2006/relationships/image" Target="../media/image3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47.wmf"/><Relationship Id="rId26" Type="http://schemas.openxmlformats.org/officeDocument/2006/relationships/oleObject" Target="../embeddings/oleObject51.bin"/><Relationship Id="rId3" Type="http://schemas.openxmlformats.org/officeDocument/2006/relationships/oleObject" Target="../embeddings/oleObject39.bin"/><Relationship Id="rId21" Type="http://schemas.openxmlformats.org/officeDocument/2006/relationships/image" Target="../media/image48.wmf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4.wmf"/><Relationship Id="rId17" Type="http://schemas.openxmlformats.org/officeDocument/2006/relationships/oleObject" Target="../embeddings/oleObject46.bin"/><Relationship Id="rId25" Type="http://schemas.openxmlformats.org/officeDocument/2006/relationships/image" Target="../media/image25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6.wmf"/><Relationship Id="rId20" Type="http://schemas.openxmlformats.org/officeDocument/2006/relationships/oleObject" Target="../embeddings/oleObject48.bin"/><Relationship Id="rId29" Type="http://schemas.openxmlformats.org/officeDocument/2006/relationships/image" Target="../media/image50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3.bin"/><Relationship Id="rId24" Type="http://schemas.openxmlformats.org/officeDocument/2006/relationships/oleObject" Target="../embeddings/oleObject50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52.bin"/><Relationship Id="rId10" Type="http://schemas.openxmlformats.org/officeDocument/2006/relationships/image" Target="../media/image43.wmf"/><Relationship Id="rId19" Type="http://schemas.openxmlformats.org/officeDocument/2006/relationships/oleObject" Target="../embeddings/oleObject47.bin"/><Relationship Id="rId4" Type="http://schemas.openxmlformats.org/officeDocument/2006/relationships/image" Target="../media/image40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45.wmf"/><Relationship Id="rId22" Type="http://schemas.openxmlformats.org/officeDocument/2006/relationships/oleObject" Target="../embeddings/oleObject49.bin"/><Relationship Id="rId27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8.bin"/><Relationship Id="rId18" Type="http://schemas.openxmlformats.org/officeDocument/2006/relationships/image" Target="../media/image50.wmf"/><Relationship Id="rId26" Type="http://schemas.openxmlformats.org/officeDocument/2006/relationships/oleObject" Target="../embeddings/oleObject65.bin"/><Relationship Id="rId3" Type="http://schemas.openxmlformats.org/officeDocument/2006/relationships/oleObject" Target="../embeddings/oleObject53.bin"/><Relationship Id="rId21" Type="http://schemas.openxmlformats.org/officeDocument/2006/relationships/oleObject" Target="../embeddings/oleObject62.bin"/><Relationship Id="rId34" Type="http://schemas.openxmlformats.org/officeDocument/2006/relationships/image" Target="../media/image56.wmf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44.wmf"/><Relationship Id="rId17" Type="http://schemas.openxmlformats.org/officeDocument/2006/relationships/oleObject" Target="../embeddings/oleObject60.bin"/><Relationship Id="rId25" Type="http://schemas.openxmlformats.org/officeDocument/2006/relationships/oleObject" Target="../embeddings/oleObject64.bin"/><Relationship Id="rId33" Type="http://schemas.openxmlformats.org/officeDocument/2006/relationships/oleObject" Target="../embeddings/oleObject7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6.wmf"/><Relationship Id="rId20" Type="http://schemas.openxmlformats.org/officeDocument/2006/relationships/image" Target="../media/image51.wmf"/><Relationship Id="rId29" Type="http://schemas.openxmlformats.org/officeDocument/2006/relationships/oleObject" Target="../embeddings/oleObject67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57.bin"/><Relationship Id="rId24" Type="http://schemas.openxmlformats.org/officeDocument/2006/relationships/image" Target="../media/image53.wmf"/><Relationship Id="rId32" Type="http://schemas.openxmlformats.org/officeDocument/2006/relationships/oleObject" Target="../embeddings/oleObject69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23" Type="http://schemas.openxmlformats.org/officeDocument/2006/relationships/oleObject" Target="../embeddings/oleObject63.bin"/><Relationship Id="rId28" Type="http://schemas.openxmlformats.org/officeDocument/2006/relationships/image" Target="../media/image54.wmf"/><Relationship Id="rId10" Type="http://schemas.openxmlformats.org/officeDocument/2006/relationships/image" Target="../media/image43.wmf"/><Relationship Id="rId19" Type="http://schemas.openxmlformats.org/officeDocument/2006/relationships/oleObject" Target="../embeddings/oleObject61.bin"/><Relationship Id="rId31" Type="http://schemas.openxmlformats.org/officeDocument/2006/relationships/oleObject" Target="../embeddings/oleObject68.bin"/><Relationship Id="rId4" Type="http://schemas.openxmlformats.org/officeDocument/2006/relationships/image" Target="../media/image40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25.wmf"/><Relationship Id="rId22" Type="http://schemas.openxmlformats.org/officeDocument/2006/relationships/image" Target="../media/image52.wmf"/><Relationship Id="rId27" Type="http://schemas.openxmlformats.org/officeDocument/2006/relationships/oleObject" Target="../embeddings/oleObject66.bin"/><Relationship Id="rId30" Type="http://schemas.openxmlformats.org/officeDocument/2006/relationships/image" Target="../media/image55.wmf"/><Relationship Id="rId8" Type="http://schemas.openxmlformats.org/officeDocument/2006/relationships/image" Target="../media/image4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oleObject" Target="../embeddings/oleObject76.bin"/><Relationship Id="rId18" Type="http://schemas.openxmlformats.org/officeDocument/2006/relationships/image" Target="../media/image63.wmf"/><Relationship Id="rId3" Type="http://schemas.openxmlformats.org/officeDocument/2006/relationships/oleObject" Target="../embeddings/oleObject71.bin"/><Relationship Id="rId21" Type="http://schemas.openxmlformats.org/officeDocument/2006/relationships/oleObject" Target="../embeddings/oleObject80.bin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60.wmf"/><Relationship Id="rId17" Type="http://schemas.openxmlformats.org/officeDocument/2006/relationships/oleObject" Target="../embeddings/oleObject7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2.wmf"/><Relationship Id="rId20" Type="http://schemas.openxmlformats.org/officeDocument/2006/relationships/image" Target="../media/image64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75.bin"/><Relationship Id="rId24" Type="http://schemas.openxmlformats.org/officeDocument/2006/relationships/image" Target="../media/image66.wmf"/><Relationship Id="rId5" Type="http://schemas.openxmlformats.org/officeDocument/2006/relationships/oleObject" Target="../embeddings/oleObject72.bin"/><Relationship Id="rId15" Type="http://schemas.openxmlformats.org/officeDocument/2006/relationships/oleObject" Target="../embeddings/oleObject77.bin"/><Relationship Id="rId23" Type="http://schemas.openxmlformats.org/officeDocument/2006/relationships/oleObject" Target="../embeddings/oleObject81.bin"/><Relationship Id="rId10" Type="http://schemas.openxmlformats.org/officeDocument/2006/relationships/image" Target="../media/image59.wmf"/><Relationship Id="rId19" Type="http://schemas.openxmlformats.org/officeDocument/2006/relationships/oleObject" Target="../embeddings/oleObject79.bin"/><Relationship Id="rId4" Type="http://schemas.openxmlformats.org/officeDocument/2006/relationships/image" Target="../media/image57.wmf"/><Relationship Id="rId9" Type="http://schemas.openxmlformats.org/officeDocument/2006/relationships/oleObject" Target="../embeddings/oleObject74.bin"/><Relationship Id="rId14" Type="http://schemas.openxmlformats.org/officeDocument/2006/relationships/image" Target="../media/image61.wmf"/><Relationship Id="rId22" Type="http://schemas.openxmlformats.org/officeDocument/2006/relationships/image" Target="../media/image6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image" Target="../media/image70.wmf"/><Relationship Id="rId3" Type="http://schemas.openxmlformats.org/officeDocument/2006/relationships/image" Target="../media/image9.emf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8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69.wmf"/><Relationship Id="rId5" Type="http://schemas.openxmlformats.org/officeDocument/2006/relationships/image" Target="../media/image2.png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2.bin"/><Relationship Id="rId9" Type="http://schemas.openxmlformats.org/officeDocument/2006/relationships/image" Target="../media/image6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92.bin"/><Relationship Id="rId18" Type="http://schemas.openxmlformats.org/officeDocument/2006/relationships/image" Target="../media/image47.wmf"/><Relationship Id="rId26" Type="http://schemas.openxmlformats.org/officeDocument/2006/relationships/oleObject" Target="../embeddings/oleObject99.bin"/><Relationship Id="rId3" Type="http://schemas.openxmlformats.org/officeDocument/2006/relationships/oleObject" Target="../embeddings/oleObject87.bin"/><Relationship Id="rId21" Type="http://schemas.openxmlformats.org/officeDocument/2006/relationships/image" Target="../media/image48.wmf"/><Relationship Id="rId7" Type="http://schemas.openxmlformats.org/officeDocument/2006/relationships/oleObject" Target="../embeddings/oleObject89.bin"/><Relationship Id="rId12" Type="http://schemas.openxmlformats.org/officeDocument/2006/relationships/image" Target="../media/image44.wmf"/><Relationship Id="rId17" Type="http://schemas.openxmlformats.org/officeDocument/2006/relationships/oleObject" Target="../embeddings/oleObject94.bin"/><Relationship Id="rId25" Type="http://schemas.openxmlformats.org/officeDocument/2006/relationships/image" Target="../media/image25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6.wmf"/><Relationship Id="rId20" Type="http://schemas.openxmlformats.org/officeDocument/2006/relationships/oleObject" Target="../embeddings/oleObject96.bin"/><Relationship Id="rId29" Type="http://schemas.openxmlformats.org/officeDocument/2006/relationships/image" Target="../media/image50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91.bin"/><Relationship Id="rId24" Type="http://schemas.openxmlformats.org/officeDocument/2006/relationships/oleObject" Target="../embeddings/oleObject98.bin"/><Relationship Id="rId5" Type="http://schemas.openxmlformats.org/officeDocument/2006/relationships/oleObject" Target="../embeddings/oleObject88.bin"/><Relationship Id="rId15" Type="http://schemas.openxmlformats.org/officeDocument/2006/relationships/oleObject" Target="../embeddings/oleObject93.bin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100.bin"/><Relationship Id="rId10" Type="http://schemas.openxmlformats.org/officeDocument/2006/relationships/image" Target="../media/image43.wmf"/><Relationship Id="rId19" Type="http://schemas.openxmlformats.org/officeDocument/2006/relationships/oleObject" Target="../embeddings/oleObject95.bin"/><Relationship Id="rId4" Type="http://schemas.openxmlformats.org/officeDocument/2006/relationships/image" Target="../media/image40.wmf"/><Relationship Id="rId9" Type="http://schemas.openxmlformats.org/officeDocument/2006/relationships/oleObject" Target="../embeddings/oleObject90.bin"/><Relationship Id="rId14" Type="http://schemas.openxmlformats.org/officeDocument/2006/relationships/image" Target="../media/image45.wmf"/><Relationship Id="rId22" Type="http://schemas.openxmlformats.org/officeDocument/2006/relationships/oleObject" Target="../embeddings/oleObject97.bin"/><Relationship Id="rId27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06.bin"/><Relationship Id="rId18" Type="http://schemas.openxmlformats.org/officeDocument/2006/relationships/image" Target="../media/image75.wmf"/><Relationship Id="rId26" Type="http://schemas.openxmlformats.org/officeDocument/2006/relationships/image" Target="../media/image79.wmf"/><Relationship Id="rId39" Type="http://schemas.openxmlformats.org/officeDocument/2006/relationships/oleObject" Target="../embeddings/oleObject119.bin"/><Relationship Id="rId21" Type="http://schemas.openxmlformats.org/officeDocument/2006/relationships/oleObject" Target="../embeddings/oleObject110.bin"/><Relationship Id="rId34" Type="http://schemas.openxmlformats.org/officeDocument/2006/relationships/image" Target="../media/image83.wmf"/><Relationship Id="rId42" Type="http://schemas.openxmlformats.org/officeDocument/2006/relationships/image" Target="../media/image87.wmf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4.wmf"/><Relationship Id="rId20" Type="http://schemas.openxmlformats.org/officeDocument/2006/relationships/image" Target="../media/image76.wmf"/><Relationship Id="rId29" Type="http://schemas.openxmlformats.org/officeDocument/2006/relationships/oleObject" Target="../embeddings/oleObject114.bin"/><Relationship Id="rId41" Type="http://schemas.openxmlformats.org/officeDocument/2006/relationships/oleObject" Target="../embeddings/oleObject120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105.bin"/><Relationship Id="rId24" Type="http://schemas.openxmlformats.org/officeDocument/2006/relationships/image" Target="../media/image78.wmf"/><Relationship Id="rId32" Type="http://schemas.openxmlformats.org/officeDocument/2006/relationships/image" Target="../media/image82.wmf"/><Relationship Id="rId37" Type="http://schemas.openxmlformats.org/officeDocument/2006/relationships/oleObject" Target="../embeddings/oleObject118.bin"/><Relationship Id="rId40" Type="http://schemas.openxmlformats.org/officeDocument/2006/relationships/image" Target="../media/image86.wmf"/><Relationship Id="rId5" Type="http://schemas.openxmlformats.org/officeDocument/2006/relationships/oleObject" Target="../embeddings/oleObject102.bin"/><Relationship Id="rId15" Type="http://schemas.openxmlformats.org/officeDocument/2006/relationships/oleObject" Target="../embeddings/oleObject107.bin"/><Relationship Id="rId23" Type="http://schemas.openxmlformats.org/officeDocument/2006/relationships/oleObject" Target="../embeddings/oleObject111.bin"/><Relationship Id="rId28" Type="http://schemas.openxmlformats.org/officeDocument/2006/relationships/image" Target="../media/image80.wmf"/><Relationship Id="rId36" Type="http://schemas.openxmlformats.org/officeDocument/2006/relationships/image" Target="../media/image84.wmf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109.bin"/><Relationship Id="rId31" Type="http://schemas.openxmlformats.org/officeDocument/2006/relationships/oleObject" Target="../embeddings/oleObject115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104.bin"/><Relationship Id="rId14" Type="http://schemas.openxmlformats.org/officeDocument/2006/relationships/image" Target="../media/image73.wmf"/><Relationship Id="rId22" Type="http://schemas.openxmlformats.org/officeDocument/2006/relationships/image" Target="../media/image77.wmf"/><Relationship Id="rId27" Type="http://schemas.openxmlformats.org/officeDocument/2006/relationships/oleObject" Target="../embeddings/oleObject113.bin"/><Relationship Id="rId30" Type="http://schemas.openxmlformats.org/officeDocument/2006/relationships/image" Target="../media/image81.wmf"/><Relationship Id="rId35" Type="http://schemas.openxmlformats.org/officeDocument/2006/relationships/oleObject" Target="../embeddings/oleObject117.bin"/><Relationship Id="rId8" Type="http://schemas.openxmlformats.org/officeDocument/2006/relationships/image" Target="../media/image25.wmf"/><Relationship Id="rId3" Type="http://schemas.openxmlformats.org/officeDocument/2006/relationships/oleObject" Target="../embeddings/oleObject101.bin"/><Relationship Id="rId12" Type="http://schemas.openxmlformats.org/officeDocument/2006/relationships/image" Target="../media/image72.wmf"/><Relationship Id="rId17" Type="http://schemas.openxmlformats.org/officeDocument/2006/relationships/oleObject" Target="../embeddings/oleObject108.bin"/><Relationship Id="rId25" Type="http://schemas.openxmlformats.org/officeDocument/2006/relationships/oleObject" Target="../embeddings/oleObject112.bin"/><Relationship Id="rId33" Type="http://schemas.openxmlformats.org/officeDocument/2006/relationships/oleObject" Target="../embeddings/oleObject116.bin"/><Relationship Id="rId38" Type="http://schemas.openxmlformats.org/officeDocument/2006/relationships/image" Target="../media/image8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13" Type="http://schemas.openxmlformats.org/officeDocument/2006/relationships/oleObject" Target="../embeddings/oleObject126.bin"/><Relationship Id="rId18" Type="http://schemas.openxmlformats.org/officeDocument/2006/relationships/image" Target="../media/image78.wmf"/><Relationship Id="rId26" Type="http://schemas.openxmlformats.org/officeDocument/2006/relationships/image" Target="../media/image91.wmf"/><Relationship Id="rId3" Type="http://schemas.openxmlformats.org/officeDocument/2006/relationships/oleObject" Target="../embeddings/oleObject121.bin"/><Relationship Id="rId21" Type="http://schemas.openxmlformats.org/officeDocument/2006/relationships/oleObject" Target="../embeddings/oleObject131.bin"/><Relationship Id="rId7" Type="http://schemas.openxmlformats.org/officeDocument/2006/relationships/oleObject" Target="../embeddings/oleObject123.bin"/><Relationship Id="rId12" Type="http://schemas.openxmlformats.org/officeDocument/2006/relationships/image" Target="../media/image75.wmf"/><Relationship Id="rId17" Type="http://schemas.openxmlformats.org/officeDocument/2006/relationships/oleObject" Target="../embeddings/oleObject128.bin"/><Relationship Id="rId25" Type="http://schemas.openxmlformats.org/officeDocument/2006/relationships/oleObject" Target="../embeddings/oleObject134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7.wmf"/><Relationship Id="rId20" Type="http://schemas.openxmlformats.org/officeDocument/2006/relationships/oleObject" Target="../embeddings/oleObject130.bin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125.bin"/><Relationship Id="rId24" Type="http://schemas.openxmlformats.org/officeDocument/2006/relationships/image" Target="../media/image90.wmf"/><Relationship Id="rId5" Type="http://schemas.openxmlformats.org/officeDocument/2006/relationships/oleObject" Target="../embeddings/oleObject122.bin"/><Relationship Id="rId15" Type="http://schemas.openxmlformats.org/officeDocument/2006/relationships/oleObject" Target="../embeddings/oleObject127.bin"/><Relationship Id="rId23" Type="http://schemas.openxmlformats.org/officeDocument/2006/relationships/oleObject" Target="../embeddings/oleObject133.bin"/><Relationship Id="rId28" Type="http://schemas.openxmlformats.org/officeDocument/2006/relationships/image" Target="../media/image92.wmf"/><Relationship Id="rId10" Type="http://schemas.openxmlformats.org/officeDocument/2006/relationships/image" Target="../media/image74.wmf"/><Relationship Id="rId19" Type="http://schemas.openxmlformats.org/officeDocument/2006/relationships/oleObject" Target="../embeddings/oleObject129.bin"/><Relationship Id="rId4" Type="http://schemas.openxmlformats.org/officeDocument/2006/relationships/image" Target="../media/image88.wmf"/><Relationship Id="rId9" Type="http://schemas.openxmlformats.org/officeDocument/2006/relationships/oleObject" Target="../embeddings/oleObject124.bin"/><Relationship Id="rId14" Type="http://schemas.openxmlformats.org/officeDocument/2006/relationships/image" Target="../media/image76.wmf"/><Relationship Id="rId22" Type="http://schemas.openxmlformats.org/officeDocument/2006/relationships/oleObject" Target="../embeddings/oleObject132.bin"/><Relationship Id="rId27" Type="http://schemas.openxmlformats.org/officeDocument/2006/relationships/oleObject" Target="../embeddings/oleObject13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oleObject" Target="../embeddings/oleObject141.bin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12" Type="http://schemas.openxmlformats.org/officeDocument/2006/relationships/image" Target="../media/image96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7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140.bin"/><Relationship Id="rId5" Type="http://schemas.openxmlformats.org/officeDocument/2006/relationships/oleObject" Target="../embeddings/oleObject137.bin"/><Relationship Id="rId15" Type="http://schemas.openxmlformats.org/officeDocument/2006/relationships/oleObject" Target="../embeddings/oleObject142.bin"/><Relationship Id="rId10" Type="http://schemas.openxmlformats.org/officeDocument/2006/relationships/image" Target="../media/image9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39.bin"/><Relationship Id="rId1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image" Target="../media/image99.wmf"/><Relationship Id="rId3" Type="http://schemas.openxmlformats.org/officeDocument/2006/relationships/oleObject" Target="../embeddings/oleObject143.bin"/><Relationship Id="rId7" Type="http://schemas.openxmlformats.org/officeDocument/2006/relationships/oleObject" Target="../embeddings/oleObject145.bin"/><Relationship Id="rId12" Type="http://schemas.openxmlformats.org/officeDocument/2006/relationships/oleObject" Target="../embeddings/oleObject14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7.wmf"/><Relationship Id="rId11" Type="http://schemas.openxmlformats.org/officeDocument/2006/relationships/image" Target="../media/image100.emf"/><Relationship Id="rId5" Type="http://schemas.openxmlformats.org/officeDocument/2006/relationships/oleObject" Target="../embeddings/oleObject144.bin"/><Relationship Id="rId10" Type="http://schemas.openxmlformats.org/officeDocument/2006/relationships/image" Target="../media/image98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4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13" Type="http://schemas.openxmlformats.org/officeDocument/2006/relationships/image" Target="../media/image104.wmf"/><Relationship Id="rId3" Type="http://schemas.openxmlformats.org/officeDocument/2006/relationships/oleObject" Target="../embeddings/oleObject148.bin"/><Relationship Id="rId7" Type="http://schemas.openxmlformats.org/officeDocument/2006/relationships/oleObject" Target="../embeddings/oleObject150.bin"/><Relationship Id="rId12" Type="http://schemas.openxmlformats.org/officeDocument/2006/relationships/oleObject" Target="../embeddings/oleObject15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1.wmf"/><Relationship Id="rId11" Type="http://schemas.openxmlformats.org/officeDocument/2006/relationships/image" Target="../media/image105.png"/><Relationship Id="rId5" Type="http://schemas.openxmlformats.org/officeDocument/2006/relationships/oleObject" Target="../embeddings/oleObject149.bin"/><Relationship Id="rId10" Type="http://schemas.openxmlformats.org/officeDocument/2006/relationships/image" Target="../media/image10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5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07.emf"/><Relationship Id="rId5" Type="http://schemas.openxmlformats.org/officeDocument/2006/relationships/image" Target="../media/image106.emf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13" Type="http://schemas.openxmlformats.org/officeDocument/2006/relationships/oleObject" Target="../embeddings/oleObject159.bin"/><Relationship Id="rId18" Type="http://schemas.openxmlformats.org/officeDocument/2006/relationships/image" Target="../media/image114.wmf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12" Type="http://schemas.openxmlformats.org/officeDocument/2006/relationships/image" Target="../media/image111.wmf"/><Relationship Id="rId17" Type="http://schemas.openxmlformats.org/officeDocument/2006/relationships/oleObject" Target="../embeddings/oleObject16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3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08.wmf"/><Relationship Id="rId11" Type="http://schemas.openxmlformats.org/officeDocument/2006/relationships/oleObject" Target="../embeddings/oleObject158.bin"/><Relationship Id="rId5" Type="http://schemas.openxmlformats.org/officeDocument/2006/relationships/oleObject" Target="../embeddings/oleObject155.bin"/><Relationship Id="rId15" Type="http://schemas.openxmlformats.org/officeDocument/2006/relationships/oleObject" Target="../embeddings/oleObject160.bin"/><Relationship Id="rId10" Type="http://schemas.openxmlformats.org/officeDocument/2006/relationships/image" Target="../media/image110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57.bin"/><Relationship Id="rId14" Type="http://schemas.openxmlformats.org/officeDocument/2006/relationships/image" Target="../media/image11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13" Type="http://schemas.openxmlformats.org/officeDocument/2006/relationships/image" Target="../media/image118.wmf"/><Relationship Id="rId3" Type="http://schemas.openxmlformats.org/officeDocument/2006/relationships/oleObject" Target="../embeddings/oleObject162.bin"/><Relationship Id="rId7" Type="http://schemas.openxmlformats.org/officeDocument/2006/relationships/image" Target="../media/image115.wmf"/><Relationship Id="rId12" Type="http://schemas.openxmlformats.org/officeDocument/2006/relationships/oleObject" Target="../embeddings/oleObject16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63.bin"/><Relationship Id="rId11" Type="http://schemas.openxmlformats.org/officeDocument/2006/relationships/image" Target="../media/image117.wmf"/><Relationship Id="rId5" Type="http://schemas.openxmlformats.org/officeDocument/2006/relationships/image" Target="../media/image119.emf"/><Relationship Id="rId10" Type="http://schemas.openxmlformats.org/officeDocument/2006/relationships/oleObject" Target="../embeddings/oleObject165.bin"/><Relationship Id="rId4" Type="http://schemas.openxmlformats.org/officeDocument/2006/relationships/image" Target="../media/image2.png"/><Relationship Id="rId9" Type="http://schemas.openxmlformats.org/officeDocument/2006/relationships/image" Target="../media/image116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13" Type="http://schemas.openxmlformats.org/officeDocument/2006/relationships/image" Target="../media/image123.wmf"/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69.bin"/><Relationship Id="rId12" Type="http://schemas.openxmlformats.org/officeDocument/2006/relationships/oleObject" Target="../embeddings/oleObject17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20.wmf"/><Relationship Id="rId11" Type="http://schemas.openxmlformats.org/officeDocument/2006/relationships/image" Target="../media/image124.emf"/><Relationship Id="rId5" Type="http://schemas.openxmlformats.org/officeDocument/2006/relationships/oleObject" Target="../embeddings/oleObject168.bin"/><Relationship Id="rId10" Type="http://schemas.openxmlformats.org/officeDocument/2006/relationships/image" Target="../media/image122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70.bin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77.bin"/><Relationship Id="rId18" Type="http://schemas.openxmlformats.org/officeDocument/2006/relationships/oleObject" Target="../embeddings/oleObject180.bin"/><Relationship Id="rId26" Type="http://schemas.openxmlformats.org/officeDocument/2006/relationships/oleObject" Target="../embeddings/oleObject184.bin"/><Relationship Id="rId21" Type="http://schemas.openxmlformats.org/officeDocument/2006/relationships/image" Target="../media/image132.wmf"/><Relationship Id="rId34" Type="http://schemas.openxmlformats.org/officeDocument/2006/relationships/oleObject" Target="../embeddings/oleObject188.bin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179.bin"/><Relationship Id="rId25" Type="http://schemas.openxmlformats.org/officeDocument/2006/relationships/image" Target="../media/image134.wmf"/><Relationship Id="rId33" Type="http://schemas.openxmlformats.org/officeDocument/2006/relationships/image" Target="../media/image138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0.wmf"/><Relationship Id="rId20" Type="http://schemas.openxmlformats.org/officeDocument/2006/relationships/oleObject" Target="../embeddings/oleObject181.bin"/><Relationship Id="rId29" Type="http://schemas.openxmlformats.org/officeDocument/2006/relationships/image" Target="../media/image136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26.wmf"/><Relationship Id="rId11" Type="http://schemas.openxmlformats.org/officeDocument/2006/relationships/oleObject" Target="../embeddings/oleObject176.bin"/><Relationship Id="rId24" Type="http://schemas.openxmlformats.org/officeDocument/2006/relationships/oleObject" Target="../embeddings/oleObject183.bin"/><Relationship Id="rId32" Type="http://schemas.openxmlformats.org/officeDocument/2006/relationships/oleObject" Target="../embeddings/oleObject187.bin"/><Relationship Id="rId37" Type="http://schemas.openxmlformats.org/officeDocument/2006/relationships/image" Target="../media/image140.wmf"/><Relationship Id="rId5" Type="http://schemas.openxmlformats.org/officeDocument/2006/relationships/oleObject" Target="../embeddings/oleObject173.bin"/><Relationship Id="rId15" Type="http://schemas.openxmlformats.org/officeDocument/2006/relationships/oleObject" Target="../embeddings/oleObject178.bin"/><Relationship Id="rId23" Type="http://schemas.openxmlformats.org/officeDocument/2006/relationships/image" Target="../media/image133.wmf"/><Relationship Id="rId28" Type="http://schemas.openxmlformats.org/officeDocument/2006/relationships/oleObject" Target="../embeddings/oleObject185.bin"/><Relationship Id="rId36" Type="http://schemas.openxmlformats.org/officeDocument/2006/relationships/oleObject" Target="../embeddings/oleObject189.bin"/><Relationship Id="rId10" Type="http://schemas.openxmlformats.org/officeDocument/2006/relationships/image" Target="../media/image128.wmf"/><Relationship Id="rId19" Type="http://schemas.openxmlformats.org/officeDocument/2006/relationships/image" Target="../media/image131.wmf"/><Relationship Id="rId31" Type="http://schemas.openxmlformats.org/officeDocument/2006/relationships/image" Target="../media/image137.wmf"/><Relationship Id="rId4" Type="http://schemas.openxmlformats.org/officeDocument/2006/relationships/image" Target="../media/image125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29.wmf"/><Relationship Id="rId22" Type="http://schemas.openxmlformats.org/officeDocument/2006/relationships/oleObject" Target="../embeddings/oleObject182.bin"/><Relationship Id="rId27" Type="http://schemas.openxmlformats.org/officeDocument/2006/relationships/image" Target="../media/image135.wmf"/><Relationship Id="rId30" Type="http://schemas.openxmlformats.org/officeDocument/2006/relationships/oleObject" Target="../embeddings/oleObject186.bin"/><Relationship Id="rId35" Type="http://schemas.openxmlformats.org/officeDocument/2006/relationships/image" Target="../media/image139.wmf"/><Relationship Id="rId8" Type="http://schemas.openxmlformats.org/officeDocument/2006/relationships/image" Target="../media/image127.wmf"/><Relationship Id="rId3" Type="http://schemas.openxmlformats.org/officeDocument/2006/relationships/oleObject" Target="../embeddings/oleObject17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13" Type="http://schemas.openxmlformats.org/officeDocument/2006/relationships/image" Target="../media/image144.wmf"/><Relationship Id="rId18" Type="http://schemas.openxmlformats.org/officeDocument/2006/relationships/oleObject" Target="../embeddings/oleObject197.bin"/><Relationship Id="rId3" Type="http://schemas.openxmlformats.org/officeDocument/2006/relationships/oleObject" Target="../embeddings/oleObject190.bin"/><Relationship Id="rId7" Type="http://schemas.openxmlformats.org/officeDocument/2006/relationships/oleObject" Target="../embeddings/oleObject192.bin"/><Relationship Id="rId12" Type="http://schemas.openxmlformats.org/officeDocument/2006/relationships/oleObject" Target="../embeddings/oleObject194.bin"/><Relationship Id="rId17" Type="http://schemas.openxmlformats.org/officeDocument/2006/relationships/image" Target="../media/image146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96.bin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0.wmf"/><Relationship Id="rId11" Type="http://schemas.openxmlformats.org/officeDocument/2006/relationships/image" Target="../media/image9.emf"/><Relationship Id="rId5" Type="http://schemas.openxmlformats.org/officeDocument/2006/relationships/oleObject" Target="../embeddings/oleObject191.bin"/><Relationship Id="rId15" Type="http://schemas.openxmlformats.org/officeDocument/2006/relationships/image" Target="../media/image145.wmf"/><Relationship Id="rId10" Type="http://schemas.openxmlformats.org/officeDocument/2006/relationships/image" Target="../media/image143.wmf"/><Relationship Id="rId19" Type="http://schemas.openxmlformats.org/officeDocument/2006/relationships/image" Target="../media/image147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93.bin"/><Relationship Id="rId14" Type="http://schemas.openxmlformats.org/officeDocument/2006/relationships/oleObject" Target="../embeddings/oleObject19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13" Type="http://schemas.openxmlformats.org/officeDocument/2006/relationships/oleObject" Target="../embeddings/oleObject203.bin"/><Relationship Id="rId18" Type="http://schemas.openxmlformats.org/officeDocument/2006/relationships/image" Target="../media/image155.wmf"/><Relationship Id="rId3" Type="http://schemas.openxmlformats.org/officeDocument/2006/relationships/oleObject" Target="../embeddings/oleObject198.bin"/><Relationship Id="rId21" Type="http://schemas.openxmlformats.org/officeDocument/2006/relationships/oleObject" Target="../embeddings/oleObject207.bin"/><Relationship Id="rId7" Type="http://schemas.openxmlformats.org/officeDocument/2006/relationships/oleObject" Target="../embeddings/oleObject200.bin"/><Relationship Id="rId12" Type="http://schemas.openxmlformats.org/officeDocument/2006/relationships/image" Target="../media/image152.wmf"/><Relationship Id="rId17" Type="http://schemas.openxmlformats.org/officeDocument/2006/relationships/oleObject" Target="../embeddings/oleObject205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4.wmf"/><Relationship Id="rId20" Type="http://schemas.openxmlformats.org/officeDocument/2006/relationships/image" Target="../media/image156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49.wmf"/><Relationship Id="rId11" Type="http://schemas.openxmlformats.org/officeDocument/2006/relationships/oleObject" Target="../embeddings/oleObject202.bin"/><Relationship Id="rId5" Type="http://schemas.openxmlformats.org/officeDocument/2006/relationships/oleObject" Target="../embeddings/oleObject199.bin"/><Relationship Id="rId15" Type="http://schemas.openxmlformats.org/officeDocument/2006/relationships/oleObject" Target="../embeddings/oleObject204.bin"/><Relationship Id="rId10" Type="http://schemas.openxmlformats.org/officeDocument/2006/relationships/image" Target="../media/image151.wmf"/><Relationship Id="rId19" Type="http://schemas.openxmlformats.org/officeDocument/2006/relationships/oleObject" Target="../embeddings/oleObject206.bin"/><Relationship Id="rId4" Type="http://schemas.openxmlformats.org/officeDocument/2006/relationships/image" Target="../media/image148.wmf"/><Relationship Id="rId9" Type="http://schemas.openxmlformats.org/officeDocument/2006/relationships/oleObject" Target="../embeddings/oleObject201.bin"/><Relationship Id="rId14" Type="http://schemas.openxmlformats.org/officeDocument/2006/relationships/image" Target="../media/image153.wmf"/><Relationship Id="rId22" Type="http://schemas.openxmlformats.org/officeDocument/2006/relationships/image" Target="../media/image157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0.bin"/><Relationship Id="rId13" Type="http://schemas.openxmlformats.org/officeDocument/2006/relationships/image" Target="../media/image161.wmf"/><Relationship Id="rId3" Type="http://schemas.openxmlformats.org/officeDocument/2006/relationships/image" Target="../media/image164.emf"/><Relationship Id="rId7" Type="http://schemas.openxmlformats.org/officeDocument/2006/relationships/image" Target="../media/image158.wmf"/><Relationship Id="rId12" Type="http://schemas.openxmlformats.org/officeDocument/2006/relationships/oleObject" Target="../embeddings/oleObject212.bin"/><Relationship Id="rId17" Type="http://schemas.openxmlformats.org/officeDocument/2006/relationships/image" Target="../media/image163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14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09.bin"/><Relationship Id="rId11" Type="http://schemas.openxmlformats.org/officeDocument/2006/relationships/image" Target="../media/image160.wmf"/><Relationship Id="rId5" Type="http://schemas.openxmlformats.org/officeDocument/2006/relationships/image" Target="../media/image148.wmf"/><Relationship Id="rId15" Type="http://schemas.openxmlformats.org/officeDocument/2006/relationships/image" Target="../media/image162.wmf"/><Relationship Id="rId10" Type="http://schemas.openxmlformats.org/officeDocument/2006/relationships/oleObject" Target="../embeddings/oleObject211.bin"/><Relationship Id="rId4" Type="http://schemas.openxmlformats.org/officeDocument/2006/relationships/oleObject" Target="../embeddings/oleObject208.bin"/><Relationship Id="rId9" Type="http://schemas.openxmlformats.org/officeDocument/2006/relationships/image" Target="../media/image159.wmf"/><Relationship Id="rId14" Type="http://schemas.openxmlformats.org/officeDocument/2006/relationships/oleObject" Target="../embeddings/oleObject213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wmf"/><Relationship Id="rId13" Type="http://schemas.openxmlformats.org/officeDocument/2006/relationships/oleObject" Target="../embeddings/oleObject220.bin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12" Type="http://schemas.openxmlformats.org/officeDocument/2006/relationships/image" Target="../media/image16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66.wmf"/><Relationship Id="rId11" Type="http://schemas.openxmlformats.org/officeDocument/2006/relationships/oleObject" Target="../embeddings/oleObject219.bin"/><Relationship Id="rId5" Type="http://schemas.openxmlformats.org/officeDocument/2006/relationships/oleObject" Target="../embeddings/oleObject216.bin"/><Relationship Id="rId10" Type="http://schemas.openxmlformats.org/officeDocument/2006/relationships/image" Target="../media/image168.wmf"/><Relationship Id="rId4" Type="http://schemas.openxmlformats.org/officeDocument/2006/relationships/image" Target="../media/image165.wmf"/><Relationship Id="rId9" Type="http://schemas.openxmlformats.org/officeDocument/2006/relationships/oleObject" Target="../embeddings/oleObject218.bin"/><Relationship Id="rId14" Type="http://schemas.openxmlformats.org/officeDocument/2006/relationships/image" Target="../media/image170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85852" y="2214554"/>
            <a:ext cx="6886548" cy="4166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2000" b="1" dirty="0" smtClean="0">
                <a:latin typeface="Verdana" pitchFamily="34" charset="0"/>
              </a:rPr>
              <a:t>                       Su </a:t>
            </a:r>
            <a:r>
              <a:rPr lang="en-US" altLang="ko-KR" sz="2000" b="1" dirty="0">
                <a:latin typeface="Verdana" pitchFamily="34" charset="0"/>
              </a:rPr>
              <a:t>Houng </a:t>
            </a:r>
            <a:r>
              <a:rPr lang="en-US" altLang="ko-KR" sz="2000" b="1" dirty="0" smtClean="0">
                <a:latin typeface="Verdana" pitchFamily="34" charset="0"/>
              </a:rPr>
              <a:t>Lee</a:t>
            </a:r>
            <a:endParaRPr lang="en-US" altLang="ko-KR" sz="2000" b="1" dirty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chemeClr val="bg1"/>
                </a:solidFill>
                <a:latin typeface="Verdana" pitchFamily="34" charset="0"/>
              </a:rPr>
              <a:t>   </a:t>
            </a:r>
            <a:r>
              <a:rPr lang="en-US" altLang="ko-KR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en-US" altLang="ko-KR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dirty="0" smtClean="0">
                <a:solidFill>
                  <a:schemeClr val="bg1"/>
                </a:solidFill>
                <a:latin typeface="Verdana" pitchFamily="34" charset="0"/>
              </a:rPr>
              <a:t>     </a:t>
            </a:r>
            <a:endParaRPr lang="en-US" altLang="ko-KR" sz="1600" dirty="0" smtClean="0">
              <a:latin typeface="Verdana" pitchFamily="34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ko-KR" sz="1600" dirty="0" smtClean="0">
                <a:latin typeface="Verdana" pitchFamily="34" charset="0"/>
              </a:rPr>
              <a:t>Few words on Confinement, chiral symmetry breaking and  UA(1) effect from the 80’s and 90’s 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ko-KR" sz="1600" dirty="0" smtClean="0">
                <a:latin typeface="Verdana" pitchFamily="34" charset="0"/>
              </a:rPr>
              <a:t>Few words on mass shift experiments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ko-KR" sz="1600" dirty="0" smtClean="0">
                <a:latin typeface="Verdana" pitchFamily="34" charset="0"/>
              </a:rPr>
              <a:t>f</a:t>
            </a:r>
            <a:r>
              <a:rPr lang="en-US" altLang="ko-KR" sz="1600" baseline="-25000" dirty="0" smtClean="0">
                <a:latin typeface="Verdana" pitchFamily="34" charset="0"/>
              </a:rPr>
              <a:t>1</a:t>
            </a:r>
            <a:r>
              <a:rPr lang="en-US" altLang="ko-KR" sz="1600" dirty="0" smtClean="0">
                <a:latin typeface="Verdana" pitchFamily="34" charset="0"/>
              </a:rPr>
              <a:t>(1285) and </a:t>
            </a:r>
            <a:r>
              <a:rPr lang="en-US" altLang="ko-KR" sz="1600" dirty="0" smtClean="0">
                <a:latin typeface="Symbol" pitchFamily="18" charset="2"/>
              </a:rPr>
              <a:t>w</a:t>
            </a:r>
            <a:r>
              <a:rPr lang="en-US" altLang="ko-KR" sz="1600" dirty="0" smtClean="0">
                <a:latin typeface="Verdana" pitchFamily="34" charset="0"/>
              </a:rPr>
              <a:t> meson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ko-KR" sz="1600" dirty="0" smtClean="0">
                <a:latin typeface="Verdana" pitchFamily="34" charset="0"/>
              </a:rPr>
              <a:t>K*, K1 meson</a:t>
            </a:r>
            <a:endParaRPr lang="en-US" altLang="ko-KR" sz="1600" dirty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ko-KR" sz="1600" dirty="0" smtClean="0">
                <a:latin typeface="Verdana" pitchFamily="34" charset="0"/>
              </a:rPr>
              <a:t>5.  Conclusion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7544" y="417502"/>
            <a:ext cx="8245505" cy="15113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tIns="118800" bIns="118800" anchor="ctr" anchorCtr="1"/>
          <a:lstStyle/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latin typeface="Times New Roman" pitchFamily="18" charset="0"/>
              </a:rPr>
              <a:t>Theory on Hadrons in nuclear medium</a:t>
            </a:r>
            <a:endParaRPr lang="en-US" altLang="ko-KR" sz="36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6" name="Picture 20" descr="영문_좌우_백색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560" y="2877567"/>
            <a:ext cx="1714512" cy="4794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8572500" y="6429375"/>
            <a:ext cx="419100" cy="4286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7596AD-634B-4081-8216-A8C94854F627}" type="slidenum"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495300" y="1369120"/>
            <a:ext cx="2133600" cy="1958975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1258948" y="993582"/>
            <a:ext cx="576748" cy="563210"/>
          </a:xfrm>
          <a:prstGeom prst="ellipse">
            <a:avLst/>
          </a:prstGeom>
          <a:solidFill>
            <a:srgbClr val="CCFFCC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algn="ctr"/>
            <a:r>
              <a:rPr kumimoji="1" lang="en-US" altLang="ko-KR" sz="1000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electron</a:t>
            </a:r>
            <a:endParaRPr kumimoji="1" lang="en-US" altLang="ko-KR" sz="1000" dirty="0">
              <a:solidFill>
                <a:schemeClr val="tx1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 flipH="1">
            <a:off x="1562100" y="1676548"/>
            <a:ext cx="0" cy="431800"/>
          </a:xfrm>
          <a:prstGeom prst="line">
            <a:avLst/>
          </a:prstGeom>
          <a:noFill/>
          <a:ln w="3492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1673540" y="2070991"/>
            <a:ext cx="2682436" cy="445655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1503363" y="2696270"/>
            <a:ext cx="2060525" cy="1308794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4" name="Oval 14"/>
          <p:cNvSpPr>
            <a:spLocks noChangeArrowheads="1"/>
          </p:cNvSpPr>
          <p:nvPr/>
        </p:nvSpPr>
        <p:spPr bwMode="auto">
          <a:xfrm>
            <a:off x="3376613" y="2564904"/>
            <a:ext cx="1728000" cy="1656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3563938" y="3063112"/>
            <a:ext cx="647700" cy="576262"/>
          </a:xfrm>
          <a:prstGeom prst="ellipse">
            <a:avLst/>
          </a:prstGeom>
          <a:solidFill>
            <a:schemeClr val="bg2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6" name="Oval 11"/>
          <p:cNvSpPr>
            <a:spLocks noChangeArrowheads="1"/>
          </p:cNvSpPr>
          <p:nvPr/>
        </p:nvSpPr>
        <p:spPr bwMode="auto">
          <a:xfrm>
            <a:off x="4355976" y="3068761"/>
            <a:ext cx="647700" cy="576263"/>
          </a:xfrm>
          <a:prstGeom prst="ellipse">
            <a:avLst/>
          </a:prstGeom>
          <a:solidFill>
            <a:schemeClr val="tx1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4211960" y="3213224"/>
            <a:ext cx="935037" cy="276999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ko-KR" sz="1200" b="1" dirty="0" smtClean="0">
                <a:solidFill>
                  <a:schemeClr val="bg1"/>
                </a:solidFill>
                <a:latin typeface="새굴림" pitchFamily="18" charset="-127"/>
                <a:ea typeface="새굴림" pitchFamily="18" charset="-127"/>
              </a:rPr>
              <a:t>neutron</a:t>
            </a:r>
            <a:endParaRPr kumimoji="1" lang="en-US" altLang="ko-KR" sz="1200" b="1" dirty="0">
              <a:solidFill>
                <a:schemeClr val="bg1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3448050" y="3193287"/>
            <a:ext cx="935038" cy="276999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ko-KR" sz="1200" b="1" dirty="0" smtClean="0">
                <a:latin typeface="Arial" pitchFamily="34" charset="0"/>
                <a:ea typeface="MS PGothic" pitchFamily="34" charset="-128"/>
              </a:rPr>
              <a:t>proton</a:t>
            </a:r>
            <a:endParaRPr kumimoji="1" lang="en-US" altLang="ko-KR" sz="1200" b="1" dirty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1173163" y="2016820"/>
            <a:ext cx="779462" cy="69056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1117600" y="2220020"/>
            <a:ext cx="935038" cy="646331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ko-KR" sz="1600" b="1" dirty="0" smtClean="0">
                <a:solidFill>
                  <a:schemeClr val="bg1"/>
                </a:solidFill>
                <a:latin typeface="새굴림" pitchFamily="18" charset="-127"/>
                <a:ea typeface="새굴림" pitchFamily="18" charset="-127"/>
              </a:rPr>
              <a:t>Nucleus</a:t>
            </a:r>
            <a:endParaRPr kumimoji="1" lang="en-US" altLang="ko-KR" sz="1600" b="1" dirty="0">
              <a:solidFill>
                <a:schemeClr val="bg1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6264567" y="1196752"/>
            <a:ext cx="2123857" cy="1980599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Oval 38"/>
          <p:cNvSpPr>
            <a:spLocks noChangeArrowheads="1"/>
          </p:cNvSpPr>
          <p:nvPr/>
        </p:nvSpPr>
        <p:spPr bwMode="auto">
          <a:xfrm>
            <a:off x="7524328" y="2330505"/>
            <a:ext cx="648072" cy="522431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5875">
            <a:solidFill>
              <a:srgbClr val="FF0000"/>
            </a:solidFill>
            <a:round/>
            <a:headEnd/>
            <a:tailEnd/>
          </a:ln>
          <a:effectLst>
            <a:innerShdw blurRad="63500" dist="50800" dir="13500000">
              <a:srgbClr val="FF0000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0000"/>
            </a:extrusionClr>
            <a:contourClr>
              <a:srgbClr val="FF0000"/>
            </a:contourClr>
          </a:sp3d>
        </p:spPr>
        <p:txBody>
          <a:bodyPr wrap="none" anchor="ctr">
            <a:noAutofit/>
          </a:bodyPr>
          <a:lstStyle/>
          <a:p>
            <a:r>
              <a:rPr lang="en-US" altLang="ko-KR" sz="1400" dirty="0" smtClean="0">
                <a:latin typeface="MS Gothic" pitchFamily="49" charset="-128"/>
                <a:ea typeface="새굴림" pitchFamily="18" charset="-127"/>
              </a:rPr>
              <a:t>quark</a:t>
            </a:r>
            <a:endParaRPr lang="ko-KR" altLang="en-US" sz="1400" dirty="0">
              <a:latin typeface="MS Gothic" pitchFamily="49" charset="-128"/>
              <a:ea typeface="새굴림" pitchFamily="18" charset="-127"/>
            </a:endParaRPr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 flipV="1">
            <a:off x="6932079" y="2135530"/>
            <a:ext cx="287338" cy="146050"/>
          </a:xfrm>
          <a:prstGeom prst="line">
            <a:avLst/>
          </a:prstGeom>
          <a:noFill/>
          <a:ln w="50800" cap="rnd">
            <a:solidFill>
              <a:srgbClr val="800080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5" name="Line 40"/>
          <p:cNvSpPr>
            <a:spLocks noChangeShapeType="1"/>
          </p:cNvSpPr>
          <p:nvPr/>
        </p:nvSpPr>
        <p:spPr bwMode="auto">
          <a:xfrm flipH="1" flipV="1">
            <a:off x="7278154" y="1733893"/>
            <a:ext cx="0" cy="358775"/>
          </a:xfrm>
          <a:prstGeom prst="line">
            <a:avLst/>
          </a:prstGeom>
          <a:noFill/>
          <a:ln w="50800" cap="rnd">
            <a:solidFill>
              <a:srgbClr val="800080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6" name="Line 41"/>
          <p:cNvSpPr>
            <a:spLocks noChangeShapeType="1"/>
          </p:cNvSpPr>
          <p:nvPr/>
        </p:nvSpPr>
        <p:spPr bwMode="auto">
          <a:xfrm>
            <a:off x="7279742" y="2106955"/>
            <a:ext cx="328612" cy="246063"/>
          </a:xfrm>
          <a:prstGeom prst="line">
            <a:avLst/>
          </a:prstGeom>
          <a:noFill/>
          <a:ln w="50800" cap="rnd">
            <a:solidFill>
              <a:srgbClr val="800080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flipV="1">
            <a:off x="4776149" y="1628800"/>
            <a:ext cx="1596051" cy="14034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0" name="Line 47"/>
          <p:cNvSpPr>
            <a:spLocks noChangeShapeType="1"/>
          </p:cNvSpPr>
          <p:nvPr/>
        </p:nvSpPr>
        <p:spPr bwMode="auto">
          <a:xfrm flipV="1">
            <a:off x="4925363" y="3212976"/>
            <a:ext cx="2238925" cy="43414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1" name="Text Box 48"/>
          <p:cNvSpPr txBox="1">
            <a:spLocks noChangeArrowheads="1"/>
          </p:cNvSpPr>
          <p:nvPr/>
        </p:nvSpPr>
        <p:spPr bwMode="auto">
          <a:xfrm>
            <a:off x="7164288" y="1892998"/>
            <a:ext cx="935038" cy="276999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ko-KR" sz="1200" b="1" dirty="0" smtClean="0">
                <a:latin typeface="새굴림" pitchFamily="18" charset="-127"/>
                <a:ea typeface="새굴림" pitchFamily="18" charset="-127"/>
              </a:rPr>
              <a:t>gluon</a:t>
            </a:r>
            <a:endParaRPr kumimoji="1" lang="en-US" altLang="ko-KR" sz="1200" b="1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52" name="Oval 38"/>
          <p:cNvSpPr>
            <a:spLocks noChangeArrowheads="1"/>
          </p:cNvSpPr>
          <p:nvPr/>
        </p:nvSpPr>
        <p:spPr bwMode="auto">
          <a:xfrm>
            <a:off x="6444208" y="2276872"/>
            <a:ext cx="648072" cy="52243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5875">
            <a:solidFill>
              <a:schemeClr val="tx2"/>
            </a:solidFill>
            <a:round/>
            <a:headEnd/>
            <a:tailEnd/>
          </a:ln>
          <a:effectLst>
            <a:innerShdw blurRad="63500" dist="50800" dir="13500000">
              <a:schemeClr val="tx2"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 extrusionH="76200" contourW="12700"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noAutofit/>
          </a:bodyPr>
          <a:lstStyle/>
          <a:p>
            <a:r>
              <a:rPr lang="en-US" altLang="ko-KR" sz="1400" dirty="0" smtClean="0">
                <a:latin typeface="MS Gothic" pitchFamily="49" charset="-128"/>
                <a:ea typeface="새굴림" pitchFamily="18" charset="-127"/>
              </a:rPr>
              <a:t>quark</a:t>
            </a:r>
            <a:endParaRPr lang="ko-KR" altLang="en-US" sz="1400" dirty="0">
              <a:latin typeface="MS Gothic" pitchFamily="49" charset="-128"/>
              <a:ea typeface="새굴림" pitchFamily="18" charset="-127"/>
            </a:endParaRPr>
          </a:p>
        </p:txBody>
      </p:sp>
      <p:sp>
        <p:nvSpPr>
          <p:cNvPr id="53" name="Oval 38"/>
          <p:cNvSpPr>
            <a:spLocks noChangeArrowheads="1"/>
          </p:cNvSpPr>
          <p:nvPr/>
        </p:nvSpPr>
        <p:spPr bwMode="auto">
          <a:xfrm>
            <a:off x="6948264" y="1268760"/>
            <a:ext cx="648072" cy="522431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5875">
            <a:solidFill>
              <a:srgbClr val="00B050"/>
            </a:solidFill>
            <a:round/>
            <a:headEnd/>
            <a:tailEnd/>
          </a:ln>
          <a:effectLst>
            <a:innerShdw blurRad="63500" dist="50800" dir="13500000">
              <a:srgbClr val="00B050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00B050"/>
            </a:extrusionClr>
            <a:contourClr>
              <a:srgbClr val="00B050"/>
            </a:contourClr>
          </a:sp3d>
        </p:spPr>
        <p:txBody>
          <a:bodyPr wrap="none" anchor="ctr">
            <a:noAutofit/>
          </a:bodyPr>
          <a:lstStyle/>
          <a:p>
            <a:r>
              <a:rPr lang="en-US" altLang="ko-KR" sz="1400" dirty="0" smtClean="0">
                <a:latin typeface="MS Gothic" pitchFamily="49" charset="-128"/>
                <a:ea typeface="새굴림" pitchFamily="18" charset="-127"/>
              </a:rPr>
              <a:t>quark</a:t>
            </a:r>
            <a:endParaRPr lang="ko-KR" altLang="en-US" sz="1400" dirty="0">
              <a:latin typeface="MS Gothic" pitchFamily="49" charset="-128"/>
              <a:ea typeface="새굴림" pitchFamily="18" charset="-127"/>
            </a:endParaRPr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395536" y="4612630"/>
            <a:ext cx="2448272" cy="146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Mass of an Atom</a:t>
            </a:r>
          </a:p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Nucleon:  99.95 %</a:t>
            </a: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400" i="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6700" indent="-266700" algn="l">
              <a:lnSpc>
                <a:spcPct val="150000"/>
              </a:lnSpc>
              <a:spcBef>
                <a:spcPct val="25000"/>
              </a:spcBef>
            </a:pP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electron: 0.05 %</a:t>
            </a:r>
          </a:p>
          <a:p>
            <a:pPr marL="266700" indent="-266700" algn="l">
              <a:lnSpc>
                <a:spcPct val="150000"/>
              </a:lnSpc>
              <a:spcBef>
                <a:spcPct val="25000"/>
              </a:spcBef>
            </a:pP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EM binding&lt; 0.00001 %</a:t>
            </a:r>
            <a:endParaRPr lang="ko-KR" altLang="en-US" sz="1200" i="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2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3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Understanding the mass of a composite object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3203848" y="4616560"/>
            <a:ext cx="2520280" cy="108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Nucleus</a:t>
            </a:r>
          </a:p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Nucleons:  99%</a:t>
            </a: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400" i="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6700" indent="-266700" algn="l">
              <a:lnSpc>
                <a:spcPct val="150000"/>
              </a:lnSpc>
              <a:spcBef>
                <a:spcPct val="25000"/>
              </a:spcBef>
            </a:pP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Nuclear binding &lt; 1  %</a:t>
            </a:r>
            <a:endParaRPr lang="ko-KR" altLang="en-US" sz="1200" i="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6156176" y="4311104"/>
            <a:ext cx="2520280" cy="182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Nucleon</a:t>
            </a:r>
          </a:p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Quark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&lt;  5 %</a:t>
            </a: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The rest</a:t>
            </a:r>
            <a:r>
              <a:rPr lang="ko-KR" altLang="en-US" sz="1400" i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??</a:t>
            </a:r>
          </a:p>
          <a:p>
            <a:pPr marL="266700" indent="-266700" algn="l">
              <a:lnSpc>
                <a:spcPct val="100000"/>
              </a:lnSpc>
              <a:spcBef>
                <a:spcPts val="1200"/>
              </a:spcBef>
            </a:pPr>
            <a:endParaRPr lang="en-US" altLang="ko-KR" sz="1400" i="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66700" indent="-266700" algn="l">
              <a:lnSpc>
                <a:spcPct val="150000"/>
              </a:lnSpc>
              <a:spcBef>
                <a:spcPct val="25000"/>
              </a:spcBef>
            </a:pP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QCD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en-US" altLang="ko-KR" sz="1400" i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i="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Rectangle 2"/>
          <p:cNvSpPr txBox="1">
            <a:spLocks noChangeArrowheads="1"/>
          </p:cNvSpPr>
          <p:nvPr/>
        </p:nvSpPr>
        <p:spPr>
          <a:xfrm>
            <a:off x="7192781" y="5445224"/>
            <a:ext cx="1771707" cy="323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Confinement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>
          <a:xfrm>
            <a:off x="7192781" y="6068950"/>
            <a:ext cx="1769459" cy="2878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>
                <a:latin typeface="Symbol" panose="05050102010706020507" pitchFamily="18" charset="2"/>
                <a:ea typeface="HY헤드라인M" pitchFamily="18" charset="-127"/>
                <a:cs typeface="+mj-cs"/>
              </a:rPr>
              <a:t>c</a:t>
            </a:r>
            <a:r>
              <a:rPr lang="en-US" altLang="ko-KR" dirty="0" smtClean="0">
                <a:latin typeface="Arial" pitchFamily="34" charset="0"/>
                <a:ea typeface="HY헤드라인M" pitchFamily="18" charset="-127"/>
                <a:cs typeface="+mj-cs"/>
              </a:rPr>
              <a:t>-</a:t>
            </a:r>
            <a:r>
              <a:rPr lang="en-US" altLang="ko-KR" dirty="0" err="1" smtClean="0">
                <a:latin typeface="Arial" pitchFamily="34" charset="0"/>
                <a:ea typeface="HY헤드라인M" pitchFamily="18" charset="-127"/>
                <a:cs typeface="+mj-cs"/>
              </a:rPr>
              <a:t>sym</a:t>
            </a:r>
            <a:r>
              <a:rPr lang="en-US" altLang="ko-KR" dirty="0" smtClean="0">
                <a:latin typeface="Arial" pitchFamily="34" charset="0"/>
                <a:ea typeface="HY헤드라인M" pitchFamily="18" charset="-127"/>
                <a:cs typeface="+mj-cs"/>
              </a:rPr>
              <a:t> breaking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>
          <a:xfrm>
            <a:off x="7192781" y="5765320"/>
            <a:ext cx="1771706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>
                <a:latin typeface="Arial" pitchFamily="34" charset="0"/>
                <a:ea typeface="HY헤드라인M" pitchFamily="18" charset="-127"/>
                <a:cs typeface="+mj-cs"/>
              </a:rPr>
              <a:t>U</a:t>
            </a:r>
            <a:r>
              <a:rPr lang="en-US" altLang="ko-KR" baseline="-25000" dirty="0" smtClean="0">
                <a:latin typeface="Arial" pitchFamily="34" charset="0"/>
                <a:ea typeface="HY헤드라인M" pitchFamily="18" charset="-127"/>
                <a:cs typeface="+mj-cs"/>
              </a:rPr>
              <a:t>A</a:t>
            </a:r>
            <a:r>
              <a:rPr lang="en-US" altLang="ko-KR" dirty="0" smtClean="0">
                <a:latin typeface="Arial" pitchFamily="34" charset="0"/>
                <a:ea typeface="HY헤드라인M" pitchFamily="18" charset="-127"/>
                <a:cs typeface="+mj-cs"/>
              </a:rPr>
              <a:t>(1) breaking</a:t>
            </a:r>
            <a:r>
              <a:rPr lang="en-US" altLang="ko-KR" dirty="0" smtClean="0">
                <a:latin typeface="Symbol" pitchFamily="18" charset="2"/>
                <a:ea typeface="HY헤드라인M" pitchFamily="18" charset="-127"/>
                <a:cs typeface="+mj-cs"/>
              </a:rPr>
              <a:t> 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ymbol" pitchFamily="18" charset="2"/>
              <a:ea typeface="HY헤드라인M" pitchFamily="18" charset="-127"/>
              <a:cs typeface="+mj-cs"/>
            </a:endParaRPr>
          </a:p>
        </p:txBody>
      </p:sp>
      <p:sp>
        <p:nvSpPr>
          <p:cNvPr id="2" name="왼쪽 중괄호 1"/>
          <p:cNvSpPr/>
          <p:nvPr/>
        </p:nvSpPr>
        <p:spPr>
          <a:xfrm>
            <a:off x="7020272" y="5445224"/>
            <a:ext cx="117032" cy="9115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134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4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Constituent quark model: </a:t>
            </a:r>
            <a:r>
              <a:rPr lang="en-US" altLang="ko-KR" sz="1400" b="1" dirty="0" smtClean="0">
                <a:solidFill>
                  <a:schemeClr val="bg1"/>
                </a:solidFill>
                <a:latin typeface="Verdana" pitchFamily="34" charset="0"/>
              </a:rPr>
              <a:t>confinement vs chiral symmetry restoration</a:t>
            </a:r>
            <a:endParaRPr lang="en-US" altLang="ko-KR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 flipV="1">
            <a:off x="4827960" y="3008908"/>
            <a:ext cx="0" cy="4318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3203947" y="2492971"/>
            <a:ext cx="1223963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3203947" y="1700808"/>
            <a:ext cx="0" cy="12969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264272" y="1918296"/>
            <a:ext cx="947738" cy="1008062"/>
          </a:xfrm>
          <a:custGeom>
            <a:avLst/>
            <a:gdLst>
              <a:gd name="T0" fmla="*/ 17640308 w 597"/>
              <a:gd name="T1" fmla="*/ 1600297413 h 635"/>
              <a:gd name="T2" fmla="*/ 246975441 w 597"/>
              <a:gd name="T3" fmla="*/ 1028223242 h 635"/>
              <a:gd name="T4" fmla="*/ 1504533063 w 597"/>
              <a:gd name="T5" fmla="*/ 0 h 635"/>
              <a:gd name="T6" fmla="*/ 0 60000 65536"/>
              <a:gd name="T7" fmla="*/ 0 60000 65536"/>
              <a:gd name="T8" fmla="*/ 0 60000 65536"/>
              <a:gd name="T9" fmla="*/ 0 w 597"/>
              <a:gd name="T10" fmla="*/ 0 h 635"/>
              <a:gd name="T11" fmla="*/ 597 w 597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97" h="635">
                <a:moveTo>
                  <a:pt x="7" y="635"/>
                </a:moveTo>
                <a:cubicBezTo>
                  <a:pt x="3" y="574"/>
                  <a:pt x="0" y="514"/>
                  <a:pt x="98" y="408"/>
                </a:cubicBezTo>
                <a:cubicBezTo>
                  <a:pt x="196" y="302"/>
                  <a:pt x="396" y="151"/>
                  <a:pt x="59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178216"/>
              </p:ext>
            </p:extLst>
          </p:nvPr>
        </p:nvGraphicFramePr>
        <p:xfrm>
          <a:off x="4716016" y="1888916"/>
          <a:ext cx="180022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5" name="Equation" r:id="rId5" imgW="1485720" imgH="393480" progId="Equation.3">
                  <p:embed/>
                </p:oleObj>
              </mc:Choice>
              <mc:Fallback>
                <p:oleObj name="Equation" r:id="rId5" imgW="1485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888916"/>
                        <a:ext cx="1800225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437040"/>
              </p:ext>
            </p:extLst>
          </p:nvPr>
        </p:nvGraphicFramePr>
        <p:xfrm>
          <a:off x="4477122" y="2408833"/>
          <a:ext cx="138113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6" name="Equation" r:id="rId7" imgW="114120" imgH="126720" progId="Equation.3">
                  <p:embed/>
                </p:oleObj>
              </mc:Choice>
              <mc:Fallback>
                <p:oleObj name="Equation" r:id="rId7" imgW="11412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7122" y="2408833"/>
                        <a:ext cx="138113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1406" y="1009972"/>
            <a:ext cx="8317018" cy="3307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kumimoji="1" lang="en-US" altLang="ko-KR" sz="1600" dirty="0" smtClean="0">
                <a:latin typeface="Arial" charset="0"/>
                <a:sym typeface="Wingdings" panose="05000000000000000000" pitchFamily="2" charset="2"/>
              </a:rPr>
              <a:t>Simple example for meson mass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93154"/>
              </p:ext>
            </p:extLst>
          </p:nvPr>
        </p:nvGraphicFramePr>
        <p:xfrm>
          <a:off x="4067944" y="908720"/>
          <a:ext cx="1750923" cy="616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7" name="Equation" r:id="rId9" imgW="1333440" imgH="469800" progId="Equation.DSMT4">
                  <p:embed/>
                </p:oleObj>
              </mc:Choice>
              <mc:Fallback>
                <p:oleObj name="Equation" r:id="rId9" imgW="133344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67944" y="908720"/>
                        <a:ext cx="1750923" cy="616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Line 6"/>
          <p:cNvSpPr>
            <a:spLocks noChangeShapeType="1"/>
          </p:cNvSpPr>
          <p:nvPr/>
        </p:nvSpPr>
        <p:spPr bwMode="auto">
          <a:xfrm>
            <a:off x="1383705" y="5289575"/>
            <a:ext cx="1223963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V="1">
            <a:off x="1383705" y="4497412"/>
            <a:ext cx="0" cy="12969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Freeform 8"/>
          <p:cNvSpPr>
            <a:spLocks/>
          </p:cNvSpPr>
          <p:nvPr/>
        </p:nvSpPr>
        <p:spPr bwMode="auto">
          <a:xfrm>
            <a:off x="1444030" y="4714900"/>
            <a:ext cx="947738" cy="1008062"/>
          </a:xfrm>
          <a:custGeom>
            <a:avLst/>
            <a:gdLst>
              <a:gd name="T0" fmla="*/ 17640308 w 597"/>
              <a:gd name="T1" fmla="*/ 1600297413 h 635"/>
              <a:gd name="T2" fmla="*/ 246975441 w 597"/>
              <a:gd name="T3" fmla="*/ 1028223242 h 635"/>
              <a:gd name="T4" fmla="*/ 1504533063 w 597"/>
              <a:gd name="T5" fmla="*/ 0 h 635"/>
              <a:gd name="T6" fmla="*/ 0 60000 65536"/>
              <a:gd name="T7" fmla="*/ 0 60000 65536"/>
              <a:gd name="T8" fmla="*/ 0 60000 65536"/>
              <a:gd name="T9" fmla="*/ 0 w 597"/>
              <a:gd name="T10" fmla="*/ 0 h 635"/>
              <a:gd name="T11" fmla="*/ 597 w 597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97" h="635">
                <a:moveTo>
                  <a:pt x="7" y="635"/>
                </a:moveTo>
                <a:cubicBezTo>
                  <a:pt x="3" y="574"/>
                  <a:pt x="0" y="514"/>
                  <a:pt x="98" y="408"/>
                </a:cubicBezTo>
                <a:cubicBezTo>
                  <a:pt x="196" y="302"/>
                  <a:pt x="396" y="151"/>
                  <a:pt x="59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Freeform 13"/>
          <p:cNvSpPr>
            <a:spLocks/>
          </p:cNvSpPr>
          <p:nvPr/>
        </p:nvSpPr>
        <p:spPr bwMode="auto">
          <a:xfrm>
            <a:off x="1455143" y="4930800"/>
            <a:ext cx="947738" cy="792162"/>
          </a:xfrm>
          <a:custGeom>
            <a:avLst/>
            <a:gdLst>
              <a:gd name="T0" fmla="*/ 7 w 597"/>
              <a:gd name="T1" fmla="*/ 392 h 635"/>
              <a:gd name="T2" fmla="*/ 98 w 597"/>
              <a:gd name="T3" fmla="*/ 252 h 635"/>
              <a:gd name="T4" fmla="*/ 597 w 597"/>
              <a:gd name="T5" fmla="*/ 0 h 635"/>
              <a:gd name="T6" fmla="*/ 0 60000 65536"/>
              <a:gd name="T7" fmla="*/ 0 60000 65536"/>
              <a:gd name="T8" fmla="*/ 0 60000 65536"/>
              <a:gd name="T9" fmla="*/ 0 w 597"/>
              <a:gd name="T10" fmla="*/ 0 h 635"/>
              <a:gd name="T11" fmla="*/ 597 w 597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97" h="635">
                <a:moveTo>
                  <a:pt x="7" y="635"/>
                </a:moveTo>
                <a:cubicBezTo>
                  <a:pt x="3" y="574"/>
                  <a:pt x="0" y="514"/>
                  <a:pt x="98" y="408"/>
                </a:cubicBezTo>
                <a:cubicBezTo>
                  <a:pt x="196" y="302"/>
                  <a:pt x="396" y="151"/>
                  <a:pt x="597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3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867344"/>
              </p:ext>
            </p:extLst>
          </p:nvPr>
        </p:nvGraphicFramePr>
        <p:xfrm>
          <a:off x="2656880" y="5205437"/>
          <a:ext cx="138113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8" name="Equation" r:id="rId11" imgW="114120" imgH="126720" progId="Equation.3">
                  <p:embed/>
                </p:oleObj>
              </mc:Choice>
              <mc:Fallback>
                <p:oleObj name="Equation" r:id="rId11" imgW="11412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6880" y="5205437"/>
                        <a:ext cx="138113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직선 연결선 37"/>
          <p:cNvCxnSpPr/>
          <p:nvPr/>
        </p:nvCxnSpPr>
        <p:spPr>
          <a:xfrm>
            <a:off x="1023566" y="4954914"/>
            <a:ext cx="136820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1023516" y="5157192"/>
            <a:ext cx="1368202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14"/>
          <p:cNvSpPr>
            <a:spLocks noChangeShapeType="1"/>
          </p:cNvSpPr>
          <p:nvPr/>
        </p:nvSpPr>
        <p:spPr bwMode="auto">
          <a:xfrm>
            <a:off x="879550" y="4930208"/>
            <a:ext cx="0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41" name="개체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005288"/>
              </p:ext>
            </p:extLst>
          </p:nvPr>
        </p:nvGraphicFramePr>
        <p:xfrm>
          <a:off x="467544" y="4738501"/>
          <a:ext cx="267990" cy="26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9" name="Equation" r:id="rId12" imgW="152280" imgH="152280" progId="Equation.DSMT4">
                  <p:embed/>
                </p:oleObj>
              </mc:Choice>
              <mc:Fallback>
                <p:oleObj name="Equation" r:id="rId12" imgW="15228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67544" y="4738501"/>
                        <a:ext cx="267990" cy="26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직선 화살표 연결선 21"/>
          <p:cNvCxnSpPr/>
          <p:nvPr/>
        </p:nvCxnSpPr>
        <p:spPr>
          <a:xfrm flipH="1">
            <a:off x="2402881" y="3224808"/>
            <a:ext cx="604837" cy="5642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개체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91954"/>
              </p:ext>
            </p:extLst>
          </p:nvPr>
        </p:nvGraphicFramePr>
        <p:xfrm>
          <a:off x="1015641" y="3329124"/>
          <a:ext cx="1271723" cy="243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70" name="Equation" r:id="rId14" imgW="927000" imgH="177480" progId="Equation.DSMT4">
                  <p:embed/>
                </p:oleObj>
              </mc:Choice>
              <mc:Fallback>
                <p:oleObj name="Equation" r:id="rId14" imgW="9270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15641" y="3329124"/>
                        <a:ext cx="1271723" cy="243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Line 2"/>
          <p:cNvSpPr>
            <a:spLocks noChangeShapeType="1"/>
          </p:cNvSpPr>
          <p:nvPr/>
        </p:nvSpPr>
        <p:spPr bwMode="auto">
          <a:xfrm flipV="1">
            <a:off x="7452320" y="5805512"/>
            <a:ext cx="0" cy="4318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Line 6"/>
          <p:cNvSpPr>
            <a:spLocks noChangeShapeType="1"/>
          </p:cNvSpPr>
          <p:nvPr/>
        </p:nvSpPr>
        <p:spPr bwMode="auto">
          <a:xfrm>
            <a:off x="5828307" y="5289575"/>
            <a:ext cx="1223963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V="1">
            <a:off x="5828307" y="4497412"/>
            <a:ext cx="0" cy="12969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Freeform 8"/>
          <p:cNvSpPr>
            <a:spLocks/>
          </p:cNvSpPr>
          <p:nvPr/>
        </p:nvSpPr>
        <p:spPr bwMode="auto">
          <a:xfrm>
            <a:off x="5888632" y="4714900"/>
            <a:ext cx="947738" cy="1008062"/>
          </a:xfrm>
          <a:custGeom>
            <a:avLst/>
            <a:gdLst>
              <a:gd name="T0" fmla="*/ 17640308 w 597"/>
              <a:gd name="T1" fmla="*/ 1600297413 h 635"/>
              <a:gd name="T2" fmla="*/ 246975441 w 597"/>
              <a:gd name="T3" fmla="*/ 1028223242 h 635"/>
              <a:gd name="T4" fmla="*/ 1504533063 w 597"/>
              <a:gd name="T5" fmla="*/ 0 h 635"/>
              <a:gd name="T6" fmla="*/ 0 60000 65536"/>
              <a:gd name="T7" fmla="*/ 0 60000 65536"/>
              <a:gd name="T8" fmla="*/ 0 60000 65536"/>
              <a:gd name="T9" fmla="*/ 0 w 597"/>
              <a:gd name="T10" fmla="*/ 0 h 635"/>
              <a:gd name="T11" fmla="*/ 597 w 597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97" h="635">
                <a:moveTo>
                  <a:pt x="7" y="635"/>
                </a:moveTo>
                <a:cubicBezTo>
                  <a:pt x="3" y="574"/>
                  <a:pt x="0" y="514"/>
                  <a:pt x="98" y="408"/>
                </a:cubicBezTo>
                <a:cubicBezTo>
                  <a:pt x="196" y="302"/>
                  <a:pt x="396" y="151"/>
                  <a:pt x="59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5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620085"/>
              </p:ext>
            </p:extLst>
          </p:nvPr>
        </p:nvGraphicFramePr>
        <p:xfrm>
          <a:off x="7101482" y="5205437"/>
          <a:ext cx="138113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71" name="Equation" r:id="rId16" imgW="114120" imgH="126720" progId="Equation.3">
                  <p:embed/>
                </p:oleObj>
              </mc:Choice>
              <mc:Fallback>
                <p:oleObj name="Equation" r:id="rId16" imgW="11412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1482" y="5205437"/>
                        <a:ext cx="138113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2" name="직선 연결선 51"/>
          <p:cNvCxnSpPr/>
          <p:nvPr/>
        </p:nvCxnSpPr>
        <p:spPr>
          <a:xfrm>
            <a:off x="5580062" y="4963298"/>
            <a:ext cx="136820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개체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774020"/>
              </p:ext>
            </p:extLst>
          </p:nvPr>
        </p:nvGraphicFramePr>
        <p:xfrm>
          <a:off x="4993325" y="4813315"/>
          <a:ext cx="267990" cy="26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72" name="Equation" r:id="rId17" imgW="152280" imgH="152280" progId="Equation.DSMT4">
                  <p:embed/>
                </p:oleObj>
              </mc:Choice>
              <mc:Fallback>
                <p:oleObj name="Equation" r:id="rId17" imgW="15228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93325" y="4813315"/>
                        <a:ext cx="267990" cy="26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3" name="직선 화살표 연결선 42"/>
          <p:cNvCxnSpPr/>
          <p:nvPr/>
        </p:nvCxnSpPr>
        <p:spPr>
          <a:xfrm>
            <a:off x="4644008" y="3224808"/>
            <a:ext cx="576064" cy="5642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개체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163195"/>
              </p:ext>
            </p:extLst>
          </p:nvPr>
        </p:nvGraphicFramePr>
        <p:xfrm>
          <a:off x="5497513" y="3308350"/>
          <a:ext cx="1346696" cy="336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73" name="Equation" r:id="rId18" imgW="965160" imgH="241200" progId="Equation.DSMT4">
                  <p:embed/>
                </p:oleObj>
              </mc:Choice>
              <mc:Fallback>
                <p:oleObj name="Equation" r:id="rId18" imgW="9651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97513" y="3308350"/>
                        <a:ext cx="1346696" cy="3366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직선 연결선 56"/>
          <p:cNvCxnSpPr/>
          <p:nvPr/>
        </p:nvCxnSpPr>
        <p:spPr>
          <a:xfrm>
            <a:off x="5580062" y="4791648"/>
            <a:ext cx="1368202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5436096" y="4725268"/>
            <a:ext cx="0" cy="2159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9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038" y="819169"/>
            <a:ext cx="3357394" cy="3257903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746" name="Image" r:id="rId4" imgW="8857143" imgH="2409524" progId="">
                  <p:embed/>
                </p:oleObj>
              </mc:Choice>
              <mc:Fallback>
                <p:oleObj name="Image" r:id="rId4" imgW="8857143" imgH="2409524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Symbol" pitchFamily="18" charset="2"/>
              </a:rPr>
              <a:t>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Chiral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symmetry restoration at finite T and  </a:t>
            </a:r>
            <a:r>
              <a:rPr lang="en-US" altLang="ko-KR" sz="2000" b="1" i="1" dirty="0" smtClean="0">
                <a:solidFill>
                  <a:schemeClr val="bg1"/>
                </a:solidFill>
                <a:latin typeface="Symbol" pitchFamily="18" charset="2"/>
              </a:rPr>
              <a:t>r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5" name="図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762372"/>
            <a:ext cx="4392612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422046" y="4230263"/>
            <a:ext cx="8470434" cy="2259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b="1" dirty="0" smtClean="0">
                <a:latin typeface="Arial" charset="0"/>
                <a:sym typeface="Wingdings" pitchFamily="2" charset="2"/>
              </a:rPr>
              <a:t> </a:t>
            </a:r>
            <a:r>
              <a:rPr kumimoji="1" lang="en-US" altLang="ko-KR" sz="1600" b="1" dirty="0" smtClean="0">
                <a:latin typeface="Arial" charset="0"/>
              </a:rPr>
              <a:t>What will happen to </a:t>
            </a:r>
            <a:r>
              <a:rPr kumimoji="1" lang="en-US" altLang="ko-KR" sz="1600" b="1" dirty="0" err="1" smtClean="0">
                <a:latin typeface="Arial" charset="0"/>
              </a:rPr>
              <a:t>hadron</a:t>
            </a:r>
            <a:r>
              <a:rPr kumimoji="1" lang="en-US" altLang="ko-KR" sz="1600" b="1" dirty="0" smtClean="0">
                <a:latin typeface="Arial" charset="0"/>
              </a:rPr>
              <a:t> masses :  A bridge between QCD and experiment ?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r>
              <a:rPr kumimoji="1" lang="en-US" altLang="ko-KR" sz="1600" i="1" dirty="0" smtClean="0">
                <a:latin typeface="Arial" charset="0"/>
              </a:rPr>
              <a:t>Soft modes, scalar meson: </a:t>
            </a:r>
            <a:r>
              <a:rPr kumimoji="1" lang="en-US" altLang="ko-KR" sz="1600" i="1" dirty="0" err="1" smtClean="0">
                <a:latin typeface="Arial" charset="0"/>
              </a:rPr>
              <a:t>Hatsuda</a:t>
            </a:r>
            <a:r>
              <a:rPr kumimoji="1" lang="en-US" altLang="ko-KR" sz="1600" i="1" dirty="0" smtClean="0">
                <a:latin typeface="Arial" charset="0"/>
              </a:rPr>
              <a:t>, </a:t>
            </a:r>
            <a:r>
              <a:rPr kumimoji="1" lang="en-US" altLang="ko-KR" sz="1600" i="1" dirty="0" err="1" smtClean="0">
                <a:latin typeface="Arial" charset="0"/>
              </a:rPr>
              <a:t>Kunihiro</a:t>
            </a:r>
            <a:r>
              <a:rPr kumimoji="1" lang="en-US" altLang="ko-KR" sz="1600" i="1" dirty="0" smtClean="0">
                <a:latin typeface="Arial" charset="0"/>
              </a:rPr>
              <a:t> (85,87)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r>
              <a:rPr kumimoji="1" lang="en-US" altLang="ko-KR" sz="1600" i="1" dirty="0" err="1" smtClean="0">
                <a:latin typeface="Arial" charset="0"/>
              </a:rPr>
              <a:t>Pseudoscalar</a:t>
            </a:r>
            <a:r>
              <a:rPr kumimoji="1" lang="en-US" altLang="ko-KR" sz="1600" i="1" dirty="0" smtClean="0">
                <a:latin typeface="Arial" charset="0"/>
              </a:rPr>
              <a:t> mesons: Bernard, Jaffe, </a:t>
            </a:r>
            <a:r>
              <a:rPr kumimoji="1" lang="en-US" altLang="ko-KR" sz="1600" i="1" dirty="0" err="1" smtClean="0">
                <a:latin typeface="Arial" charset="0"/>
              </a:rPr>
              <a:t>Meissner</a:t>
            </a:r>
            <a:r>
              <a:rPr kumimoji="1" lang="en-US" altLang="ko-KR" sz="1600" i="1" dirty="0" smtClean="0">
                <a:latin typeface="Arial" charset="0"/>
              </a:rPr>
              <a:t> (88), Klimt, Lutz, Vogel, Weise (90)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r>
              <a:rPr kumimoji="1" lang="en-US" altLang="ko-KR" sz="1600" i="1" dirty="0" smtClean="0">
                <a:solidFill>
                  <a:schemeClr val="tx1"/>
                </a:solidFill>
                <a:latin typeface="Arial" charset="0"/>
              </a:rPr>
              <a:t>Brown-Rho: 91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solidFill>
                  <a:schemeClr val="tx1"/>
                </a:solidFill>
                <a:latin typeface="Arial" charset="0"/>
              </a:rPr>
              <a:t>4.     Vector mesons: </a:t>
            </a:r>
            <a:r>
              <a:rPr kumimoji="1" lang="en-US" altLang="ko-KR" sz="1600" i="1" dirty="0" err="1" smtClean="0">
                <a:solidFill>
                  <a:schemeClr val="tx1"/>
                </a:solidFill>
                <a:latin typeface="Arial" charset="0"/>
              </a:rPr>
              <a:t>Hatsuda</a:t>
            </a:r>
            <a:r>
              <a:rPr kumimoji="1" lang="en-US" altLang="ko-KR" sz="1600" i="1" dirty="0" smtClean="0">
                <a:latin typeface="Arial" charset="0"/>
              </a:rPr>
              <a:t>, Lee (92)   ……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kumimoji="1" lang="en-US" altLang="ko-KR" sz="1600" i="1" dirty="0" smtClean="0">
                <a:latin typeface="Arial" charset="0"/>
                <a:sym typeface="Wingdings" panose="05000000000000000000" pitchFamily="2" charset="2"/>
              </a:rPr>
              <a:t>  </a:t>
            </a:r>
            <a:r>
              <a:rPr kumimoji="1" lang="en-US" altLang="ko-KR" sz="1600" i="1" dirty="0" smtClean="0">
                <a:solidFill>
                  <a:srgbClr val="FF0000"/>
                </a:solidFill>
                <a:latin typeface="Arial" charset="0"/>
              </a:rPr>
              <a:t>nuclear target provides a good environment to test effects of restoration</a:t>
            </a:r>
            <a:endParaRPr kumimoji="1" lang="en-US" altLang="ko-KR" sz="16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263078" y="620688"/>
            <a:ext cx="1261250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W. Weise</a:t>
            </a:r>
            <a:endParaRPr kumimoji="1" lang="en-US" altLang="ko-KR" sz="1600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012160" y="1124744"/>
            <a:ext cx="3131840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457200" algn="dist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latin typeface="Arial" charset="0"/>
              </a:rPr>
              <a:t>30% reduction in nuclear matter </a:t>
            </a:r>
            <a:endParaRPr kumimoji="1" lang="en-US" altLang="ko-KR" sz="1600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5786" y="928670"/>
            <a:ext cx="7678761" cy="898521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Few words on Confinement</a:t>
            </a:r>
            <a:endParaRPr kumimoji="0" lang="ko-KR" altLang="en-US" sz="32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15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8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Symbol" pitchFamily="18" charset="2"/>
              </a:rPr>
              <a:t> 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Confinement  and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Deconfinement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at finite T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flipV="1">
            <a:off x="2052638" y="1410868"/>
            <a:ext cx="0" cy="1188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>
            <a:off x="2052638" y="2589758"/>
            <a:ext cx="1800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1331913" y="2589758"/>
            <a:ext cx="719137" cy="7191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195513" y="1771795"/>
            <a:ext cx="1225550" cy="746526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1">
              <a:lnSpc>
                <a:spcPct val="80000"/>
              </a:lnSpc>
              <a:spcBef>
                <a:spcPct val="20000"/>
              </a:spcBef>
            </a:pPr>
            <a:endParaRPr kumimoji="1" lang="en-US" altLang="ko-KR" sz="1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1764630" y="1124744"/>
            <a:ext cx="719138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Comic Sans MS" pitchFamily="66" charset="0"/>
              </a:rPr>
              <a:t>Time</a:t>
            </a:r>
            <a:r>
              <a:rPr kumimoji="1" lang="en-US" altLang="ko-KR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11560" y="3308328"/>
            <a:ext cx="719137" cy="26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Comic Sans MS" pitchFamily="66" charset="0"/>
              </a:rPr>
              <a:t>Space</a:t>
            </a:r>
            <a:r>
              <a:rPr kumimoji="1" lang="en-US" altLang="ko-KR" sz="1400" b="1" dirty="0">
                <a:solidFill>
                  <a:schemeClr val="tx1"/>
                </a:solidFill>
                <a:latin typeface="굴림" pitchFamily="50" charset="-127"/>
              </a:rPr>
              <a:t> 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996879" y="2472283"/>
            <a:ext cx="719137" cy="2666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Comic Sans MS" pitchFamily="66" charset="0"/>
              </a:rPr>
              <a:t>Space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3348558" y="2596136"/>
            <a:ext cx="287338" cy="3288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Verdana" pitchFamily="34" charset="0"/>
              </a:rPr>
              <a:t>R</a:t>
            </a:r>
            <a:endParaRPr kumimoji="1" lang="en-US" altLang="ko-KR" sz="1600" dirty="0">
              <a:latin typeface="Verdana" pitchFamily="34" charset="0"/>
            </a:endParaRP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>
            <a:off x="323850" y="692696"/>
            <a:ext cx="3816350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kumimoji="1" lang="en-US" altLang="ko-KR" sz="1600" dirty="0" smtClean="0">
                <a:latin typeface="Verdana" pitchFamily="34" charset="0"/>
              </a:rPr>
              <a:t>Wilson Loops and potential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7" name="Line 55"/>
          <p:cNvSpPr>
            <a:spLocks noChangeShapeType="1"/>
          </p:cNvSpPr>
          <p:nvPr/>
        </p:nvSpPr>
        <p:spPr bwMode="auto">
          <a:xfrm flipH="1">
            <a:off x="1547813" y="2688183"/>
            <a:ext cx="576262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Line 56"/>
          <p:cNvSpPr>
            <a:spLocks noChangeShapeType="1"/>
          </p:cNvSpPr>
          <p:nvPr/>
        </p:nvSpPr>
        <p:spPr bwMode="auto">
          <a:xfrm flipH="1">
            <a:off x="2771775" y="2688183"/>
            <a:ext cx="576263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Line 57"/>
          <p:cNvSpPr>
            <a:spLocks noChangeShapeType="1"/>
          </p:cNvSpPr>
          <p:nvPr/>
        </p:nvSpPr>
        <p:spPr bwMode="auto">
          <a:xfrm>
            <a:off x="2124075" y="2688183"/>
            <a:ext cx="12239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Line 58"/>
          <p:cNvSpPr>
            <a:spLocks noChangeShapeType="1"/>
          </p:cNvSpPr>
          <p:nvPr/>
        </p:nvSpPr>
        <p:spPr bwMode="auto">
          <a:xfrm>
            <a:off x="1547813" y="3254921"/>
            <a:ext cx="12239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Box 60"/>
          <p:cNvSpPr txBox="1">
            <a:spLocks noChangeArrowheads="1"/>
          </p:cNvSpPr>
          <p:nvPr/>
        </p:nvSpPr>
        <p:spPr bwMode="auto">
          <a:xfrm>
            <a:off x="1691680" y="1444008"/>
            <a:ext cx="287337" cy="3288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latin typeface="Verdana" pitchFamily="34" charset="0"/>
              </a:rPr>
              <a:t>T</a:t>
            </a:r>
          </a:p>
        </p:txBody>
      </p:sp>
      <p:sp>
        <p:nvSpPr>
          <p:cNvPr id="33" name="Text Box 61"/>
          <p:cNvSpPr txBox="1">
            <a:spLocks noChangeArrowheads="1"/>
          </p:cNvSpPr>
          <p:nvPr/>
        </p:nvSpPr>
        <p:spPr bwMode="auto">
          <a:xfrm>
            <a:off x="323850" y="3933750"/>
            <a:ext cx="3816350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</a:t>
            </a:r>
            <a:r>
              <a:rPr kumimoji="1" lang="en-US" altLang="ko-KR" sz="1600" dirty="0" smtClean="0">
                <a:latin typeface="Verdana" pitchFamily="34" charset="0"/>
              </a:rPr>
              <a:t>Local operators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9" name="Line 67"/>
          <p:cNvSpPr>
            <a:spLocks noChangeShapeType="1"/>
          </p:cNvSpPr>
          <p:nvPr/>
        </p:nvSpPr>
        <p:spPr bwMode="auto">
          <a:xfrm flipH="1">
            <a:off x="900113" y="981621"/>
            <a:ext cx="2735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Line 68"/>
          <p:cNvSpPr>
            <a:spLocks noChangeShapeType="1"/>
          </p:cNvSpPr>
          <p:nvPr/>
        </p:nvSpPr>
        <p:spPr bwMode="auto">
          <a:xfrm flipH="1">
            <a:off x="755576" y="4221088"/>
            <a:ext cx="172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4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015498"/>
              </p:ext>
            </p:extLst>
          </p:nvPr>
        </p:nvGraphicFramePr>
        <p:xfrm>
          <a:off x="2339752" y="1352129"/>
          <a:ext cx="225742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9" name="Equation" r:id="rId5" imgW="1358640" imgH="253800" progId="Equation.DSMT4">
                  <p:embed/>
                </p:oleObj>
              </mc:Choice>
              <mc:Fallback>
                <p:oleObj name="Equation" r:id="rId5" imgW="1358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352129"/>
                        <a:ext cx="2257425" cy="42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5057363" y="960850"/>
            <a:ext cx="3907125" cy="2780667"/>
          </a:xfrm>
          <a:prstGeom prst="rect">
            <a:avLst/>
          </a:prstGeom>
          <a:gradFill>
            <a:gsLst>
              <a:gs pos="51000">
                <a:schemeClr val="accent1">
                  <a:tint val="44500"/>
                  <a:satMod val="160000"/>
                  <a:alpha val="90000"/>
                  <a:lumMod val="8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127000">
              <a:schemeClr val="bg2">
                <a:alpha val="88000"/>
              </a:schemeClr>
            </a:glow>
            <a:outerShdw blurRad="50800" dist="50800" dir="5400000" algn="ctr" rotWithShape="0">
              <a:schemeClr val="bg1"/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5148064" y="620688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Manousakis</a:t>
            </a:r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, </a:t>
            </a:r>
            <a:r>
              <a:rPr lang="en-US" altLang="ko-KR" sz="1400" dirty="0" err="1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Polonyi</a:t>
            </a:r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 PRL 1987</a:t>
            </a:r>
            <a:endParaRPr lang="ko-KR" altLang="en-US" sz="1400" dirty="0">
              <a:solidFill>
                <a:schemeClr val="tx2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511313"/>
              </p:ext>
            </p:extLst>
          </p:nvPr>
        </p:nvGraphicFramePr>
        <p:xfrm>
          <a:off x="8712111" y="3304946"/>
          <a:ext cx="2540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90" name="Equation" r:id="rId8" imgW="152280" imgH="164880" progId="Equation.DSMT4">
                  <p:embed/>
                </p:oleObj>
              </mc:Choice>
              <mc:Fallback>
                <p:oleObj name="Equation" r:id="rId8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2111" y="3304946"/>
                        <a:ext cx="254000" cy="27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직선 화살표 연결선 4"/>
          <p:cNvCxnSpPr/>
          <p:nvPr/>
        </p:nvCxnSpPr>
        <p:spPr>
          <a:xfrm>
            <a:off x="5648423" y="3428653"/>
            <a:ext cx="29262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614273"/>
              </p:ext>
            </p:extLst>
          </p:nvPr>
        </p:nvGraphicFramePr>
        <p:xfrm>
          <a:off x="6012160" y="1339156"/>
          <a:ext cx="26257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91" name="Equation" r:id="rId10" imgW="1574640" imgH="253800" progId="Equation.DSMT4">
                  <p:embed/>
                </p:oleObj>
              </mc:Choice>
              <mc:Fallback>
                <p:oleObj name="Equation" r:id="rId10" imgW="1574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339156"/>
                        <a:ext cx="2625725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직선 화살표 연결선 6"/>
          <p:cNvCxnSpPr/>
          <p:nvPr/>
        </p:nvCxnSpPr>
        <p:spPr>
          <a:xfrm flipV="1">
            <a:off x="5632038" y="1117255"/>
            <a:ext cx="16385" cy="231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578189"/>
              </p:ext>
            </p:extLst>
          </p:nvPr>
        </p:nvGraphicFramePr>
        <p:xfrm>
          <a:off x="8181851" y="2433836"/>
          <a:ext cx="78263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92" name="Equation" r:id="rId12" imgW="469800" imgH="253800" progId="Equation.DSMT4">
                  <p:embed/>
                </p:oleObj>
              </mc:Choice>
              <mc:Fallback>
                <p:oleObj name="Equation" r:id="rId12" imgW="469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1851" y="2433836"/>
                        <a:ext cx="782637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410509"/>
              </p:ext>
            </p:extLst>
          </p:nvPr>
        </p:nvGraphicFramePr>
        <p:xfrm>
          <a:off x="1835696" y="3296344"/>
          <a:ext cx="221615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93" name="Equation" r:id="rId14" imgW="1333440" imgH="253800" progId="Equation.DSMT4">
                  <p:embed/>
                </p:oleObj>
              </mc:Choice>
              <mc:Fallback>
                <p:oleObj name="Equation" r:id="rId14" imgW="1333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296344"/>
                        <a:ext cx="2216150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1259632" y="2812160"/>
            <a:ext cx="287338" cy="3288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Verdana" pitchFamily="34" charset="0"/>
              </a:rPr>
              <a:t>L</a:t>
            </a:r>
            <a:endParaRPr kumimoji="1" lang="en-US" altLang="ko-KR" sz="1600" dirty="0">
              <a:latin typeface="Verdana" pitchFamily="34" charset="0"/>
            </a:endParaRPr>
          </a:p>
        </p:txBody>
      </p:sp>
      <p:sp>
        <p:nvSpPr>
          <p:cNvPr id="37" name="Text Box 42"/>
          <p:cNvSpPr txBox="1">
            <a:spLocks noChangeArrowheads="1"/>
          </p:cNvSpPr>
          <p:nvPr/>
        </p:nvSpPr>
        <p:spPr bwMode="auto">
          <a:xfrm>
            <a:off x="754708" y="4941168"/>
            <a:ext cx="3097212" cy="712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</a:rPr>
              <a:t>W(S-T) =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1- </a:t>
            </a:r>
            <a:r>
              <a:rPr kumimoji="1" lang="en-US" altLang="ko-KR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&lt;</a:t>
            </a:r>
            <a:r>
              <a:rPr kumimoji="1" lang="en-US" altLang="ko-KR" sz="1600" dirty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a/p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E</a:t>
            </a:r>
            <a:r>
              <a:rPr kumimoji="1" lang="en-US" altLang="ko-KR" sz="1600" baseline="300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&gt;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(ST)</a:t>
            </a:r>
            <a:r>
              <a:rPr kumimoji="1" lang="en-US" altLang="ko-KR" sz="1600" baseline="300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+…</a:t>
            </a:r>
            <a:endParaRPr kumimoji="1" lang="en-US" altLang="ko-KR" sz="1600" dirty="0">
              <a:solidFill>
                <a:srgbClr val="1648A2"/>
              </a:solidFill>
              <a:latin typeface="Arial" charset="0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</a:rPr>
              <a:t>W(S-S) =</a:t>
            </a: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 1- </a:t>
            </a:r>
            <a:r>
              <a:rPr kumimoji="1" lang="en-US" altLang="ko-KR" sz="1600" dirty="0">
                <a:solidFill>
                  <a:srgbClr val="1648A2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&lt;</a:t>
            </a:r>
            <a:r>
              <a:rPr kumimoji="1" lang="en-US" altLang="ko-KR" sz="1600" dirty="0">
                <a:solidFill>
                  <a:srgbClr val="1648A2"/>
                </a:solidFill>
                <a:latin typeface="Symbol" pitchFamily="18" charset="2"/>
                <a:sym typeface="Wingdings" pitchFamily="2" charset="2"/>
              </a:rPr>
              <a:t>a/p</a:t>
            </a: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 B</a:t>
            </a:r>
            <a:r>
              <a:rPr kumimoji="1" lang="en-US" altLang="ko-KR" sz="1600" baseline="300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solidFill>
                  <a:srgbClr val="1648A2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&gt;</a:t>
            </a: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 (SS)</a:t>
            </a:r>
            <a:r>
              <a:rPr kumimoji="1" lang="en-US" altLang="ko-KR" sz="1600" baseline="300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latin typeface="Arial" charset="0"/>
              </a:rPr>
              <a:t> </a:t>
            </a:r>
            <a:r>
              <a:rPr kumimoji="1" lang="en-US" altLang="ko-KR" sz="1600" dirty="0">
                <a:solidFill>
                  <a:schemeClr val="tx1"/>
                </a:solidFill>
                <a:latin typeface="Arial" charset="0"/>
              </a:rPr>
              <a:t>+…</a:t>
            </a:r>
          </a:p>
        </p:txBody>
      </p:sp>
      <p:sp>
        <p:nvSpPr>
          <p:cNvPr id="38" name="Rectangle 43"/>
          <p:cNvSpPr>
            <a:spLocks noChangeArrowheads="1"/>
          </p:cNvSpPr>
          <p:nvPr/>
        </p:nvSpPr>
        <p:spPr bwMode="auto">
          <a:xfrm>
            <a:off x="633413" y="4367188"/>
            <a:ext cx="3484562" cy="5048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dirty="0">
                <a:latin typeface="Arial" charset="0"/>
              </a:rPr>
              <a:t>OPE for Wilson lines: </a:t>
            </a:r>
            <a:r>
              <a:rPr lang="en-US" altLang="ko-KR" sz="1400" dirty="0" err="1">
                <a:latin typeface="Arial" charset="0"/>
              </a:rPr>
              <a:t>Shifman</a:t>
            </a:r>
            <a:r>
              <a:rPr lang="en-US" altLang="ko-KR" sz="1400" dirty="0">
                <a:latin typeface="Arial" charset="0"/>
              </a:rPr>
              <a:t> NPB73 (80</a:t>
            </a:r>
            <a:r>
              <a:rPr lang="en-US" altLang="ko-KR" sz="1400" dirty="0" smtClean="0">
                <a:latin typeface="Arial" charset="0"/>
              </a:rPr>
              <a:t>)</a:t>
            </a:r>
          </a:p>
          <a:p>
            <a:pPr algn="ctr"/>
            <a:r>
              <a:rPr lang="en-US" altLang="ko-KR" sz="1400" dirty="0" err="1" smtClean="0">
                <a:latin typeface="Arial" charset="0"/>
              </a:rPr>
              <a:t>Dosch</a:t>
            </a:r>
            <a:r>
              <a:rPr lang="en-US" altLang="ko-KR" sz="1400" dirty="0" smtClean="0">
                <a:latin typeface="Arial" charset="0"/>
              </a:rPr>
              <a:t>, Simonov PLB339 (88)</a:t>
            </a:r>
            <a:endParaRPr lang="en-US" altLang="ko-KR" sz="1400" dirty="0">
              <a:latin typeface="Arial" charset="0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6300788" y="4311376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1" name="Picture 6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076056" y="4512964"/>
            <a:ext cx="3097213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65"/>
          <p:cNvSpPr txBox="1">
            <a:spLocks noChangeArrowheads="1"/>
          </p:cNvSpPr>
          <p:nvPr/>
        </p:nvSpPr>
        <p:spPr bwMode="auto">
          <a:xfrm>
            <a:off x="5705061" y="4848666"/>
            <a:ext cx="1330325" cy="3583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800" dirty="0">
                <a:solidFill>
                  <a:srgbClr val="0070C0"/>
                </a:solidFill>
                <a:latin typeface="굴림" pitchFamily="50" charset="-127"/>
              </a:rPr>
              <a:t>&lt;</a:t>
            </a:r>
            <a:r>
              <a:rPr kumimoji="1" lang="en-US" altLang="ko-KR" sz="1800" i="1" dirty="0">
                <a:solidFill>
                  <a:srgbClr val="0070C0"/>
                </a:solidFill>
                <a:latin typeface="Symbol" pitchFamily="18" charset="2"/>
              </a:rPr>
              <a:t>a/p</a:t>
            </a:r>
            <a:r>
              <a:rPr kumimoji="1" lang="en-US" altLang="ko-KR" sz="1800" dirty="0">
                <a:solidFill>
                  <a:srgbClr val="0070C0"/>
                </a:solidFill>
                <a:latin typeface="Verdana" pitchFamily="34" charset="0"/>
              </a:rPr>
              <a:t> B</a:t>
            </a:r>
            <a:r>
              <a:rPr kumimoji="1" lang="en-US" altLang="ko-KR" sz="1800" baseline="30000" dirty="0">
                <a:solidFill>
                  <a:srgbClr val="0070C0"/>
                </a:solidFill>
                <a:latin typeface="Verdana" pitchFamily="34" charset="0"/>
              </a:rPr>
              <a:t>2</a:t>
            </a:r>
            <a:r>
              <a:rPr kumimoji="1" lang="en-US" altLang="ko-KR" sz="1800" baseline="30000" dirty="0">
                <a:solidFill>
                  <a:srgbClr val="0070C0"/>
                </a:solidFill>
                <a:latin typeface="굴림" pitchFamily="50" charset="-127"/>
              </a:rPr>
              <a:t> </a:t>
            </a:r>
            <a:r>
              <a:rPr kumimoji="1" lang="en-US" altLang="ko-KR" sz="1800" dirty="0" smtClean="0">
                <a:solidFill>
                  <a:srgbClr val="0070C0"/>
                </a:solidFill>
                <a:latin typeface="굴림" pitchFamily="50" charset="-127"/>
              </a:rPr>
              <a:t>&gt;</a:t>
            </a:r>
            <a:endParaRPr kumimoji="1" lang="en-US" altLang="ko-KR" sz="1800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53" name="Text Box 66"/>
          <p:cNvSpPr txBox="1">
            <a:spLocks noChangeArrowheads="1"/>
          </p:cNvSpPr>
          <p:nvPr/>
        </p:nvSpPr>
        <p:spPr bwMode="auto">
          <a:xfrm>
            <a:off x="5724525" y="5488360"/>
            <a:ext cx="1368425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800" dirty="0">
                <a:solidFill>
                  <a:srgbClr val="FF0000"/>
                </a:solidFill>
                <a:latin typeface="굴림" pitchFamily="50" charset="-127"/>
              </a:rPr>
              <a:t>&lt;</a:t>
            </a:r>
            <a:r>
              <a:rPr kumimoji="1" lang="en-US" altLang="ko-KR" sz="1800" i="1" dirty="0">
                <a:solidFill>
                  <a:srgbClr val="FF0000"/>
                </a:solidFill>
                <a:latin typeface="Symbol" pitchFamily="18" charset="2"/>
              </a:rPr>
              <a:t>a/p</a:t>
            </a:r>
            <a:r>
              <a:rPr kumimoji="1" lang="en-US" altLang="ko-KR" sz="1800" dirty="0">
                <a:solidFill>
                  <a:srgbClr val="FF0000"/>
                </a:solidFill>
                <a:latin typeface="Verdana" pitchFamily="34" charset="0"/>
              </a:rPr>
              <a:t> E</a:t>
            </a:r>
            <a:r>
              <a:rPr kumimoji="1" lang="en-US" altLang="ko-KR" sz="1800" baseline="30000" dirty="0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kumimoji="1" lang="en-US" altLang="ko-KR" sz="1800" baseline="30000" dirty="0">
                <a:solidFill>
                  <a:srgbClr val="FF0000"/>
                </a:solidFill>
                <a:latin typeface="굴림" pitchFamily="50" charset="-127"/>
              </a:rPr>
              <a:t> </a:t>
            </a:r>
            <a:r>
              <a:rPr kumimoji="1" lang="en-US" altLang="ko-KR" sz="1800" dirty="0" smtClean="0">
                <a:solidFill>
                  <a:srgbClr val="FF0000"/>
                </a:solidFill>
                <a:latin typeface="굴림" pitchFamily="50" charset="-127"/>
              </a:rPr>
              <a:t>&gt;</a:t>
            </a:r>
            <a:endParaRPr kumimoji="1" lang="en-US" altLang="ko-KR" sz="18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48064" y="4139788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Morita, </a:t>
            </a:r>
            <a:r>
              <a:rPr lang="en-US" altLang="ko-KR" sz="1400" dirty="0" err="1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SHLee</a:t>
            </a:r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 PRL 2008, PRD 2009</a:t>
            </a:r>
            <a:endParaRPr lang="ko-KR" altLang="en-US" sz="1400" dirty="0">
              <a:solidFill>
                <a:schemeClr val="tx2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3861048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11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92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Symbol" pitchFamily="18" charset="2"/>
              </a:rPr>
              <a:t> 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Confinement  and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Deconfinement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at finite T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flipV="1">
            <a:off x="2052638" y="1410868"/>
            <a:ext cx="0" cy="1188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>
            <a:off x="2052638" y="2589758"/>
            <a:ext cx="1800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1331913" y="2589758"/>
            <a:ext cx="719137" cy="7191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195513" y="1771795"/>
            <a:ext cx="1225550" cy="746526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1">
              <a:lnSpc>
                <a:spcPct val="80000"/>
              </a:lnSpc>
              <a:spcBef>
                <a:spcPct val="20000"/>
              </a:spcBef>
            </a:pPr>
            <a:endParaRPr kumimoji="1" lang="en-US" altLang="ko-KR" sz="1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1764630" y="1124744"/>
            <a:ext cx="719138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Comic Sans MS" pitchFamily="66" charset="0"/>
              </a:rPr>
              <a:t>Time</a:t>
            </a:r>
            <a:r>
              <a:rPr kumimoji="1" lang="en-US" altLang="ko-KR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11560" y="3308328"/>
            <a:ext cx="719137" cy="26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Comic Sans MS" pitchFamily="66" charset="0"/>
              </a:rPr>
              <a:t>Space</a:t>
            </a:r>
            <a:r>
              <a:rPr kumimoji="1" lang="en-US" altLang="ko-KR" sz="1400" b="1" dirty="0">
                <a:solidFill>
                  <a:schemeClr val="tx1"/>
                </a:solidFill>
                <a:latin typeface="굴림" pitchFamily="50" charset="-127"/>
              </a:rPr>
              <a:t> 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996879" y="2472283"/>
            <a:ext cx="719137" cy="2666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Comic Sans MS" pitchFamily="66" charset="0"/>
              </a:rPr>
              <a:t>Space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3348558" y="2596136"/>
            <a:ext cx="287338" cy="3288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Verdana" pitchFamily="34" charset="0"/>
              </a:rPr>
              <a:t>R</a:t>
            </a:r>
            <a:endParaRPr kumimoji="1" lang="en-US" altLang="ko-KR" sz="1600" dirty="0">
              <a:latin typeface="Verdana" pitchFamily="34" charset="0"/>
            </a:endParaRP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>
            <a:off x="323850" y="692696"/>
            <a:ext cx="3816350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kumimoji="1" lang="en-US" altLang="ko-KR" sz="1600" dirty="0" smtClean="0">
                <a:latin typeface="Verdana" pitchFamily="34" charset="0"/>
              </a:rPr>
              <a:t>Wilson Loops and potential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7" name="Line 55"/>
          <p:cNvSpPr>
            <a:spLocks noChangeShapeType="1"/>
          </p:cNvSpPr>
          <p:nvPr/>
        </p:nvSpPr>
        <p:spPr bwMode="auto">
          <a:xfrm flipH="1">
            <a:off x="1547813" y="2688183"/>
            <a:ext cx="576262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Line 56"/>
          <p:cNvSpPr>
            <a:spLocks noChangeShapeType="1"/>
          </p:cNvSpPr>
          <p:nvPr/>
        </p:nvSpPr>
        <p:spPr bwMode="auto">
          <a:xfrm flipH="1">
            <a:off x="2771775" y="2688183"/>
            <a:ext cx="576263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Line 57"/>
          <p:cNvSpPr>
            <a:spLocks noChangeShapeType="1"/>
          </p:cNvSpPr>
          <p:nvPr/>
        </p:nvSpPr>
        <p:spPr bwMode="auto">
          <a:xfrm>
            <a:off x="2124075" y="2688183"/>
            <a:ext cx="12239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Line 58"/>
          <p:cNvSpPr>
            <a:spLocks noChangeShapeType="1"/>
          </p:cNvSpPr>
          <p:nvPr/>
        </p:nvSpPr>
        <p:spPr bwMode="auto">
          <a:xfrm>
            <a:off x="1547813" y="3254921"/>
            <a:ext cx="12239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Box 60"/>
          <p:cNvSpPr txBox="1">
            <a:spLocks noChangeArrowheads="1"/>
          </p:cNvSpPr>
          <p:nvPr/>
        </p:nvSpPr>
        <p:spPr bwMode="auto">
          <a:xfrm>
            <a:off x="1691680" y="1444008"/>
            <a:ext cx="287337" cy="3288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latin typeface="Verdana" pitchFamily="34" charset="0"/>
              </a:rPr>
              <a:t>T</a:t>
            </a:r>
          </a:p>
        </p:txBody>
      </p:sp>
      <p:sp>
        <p:nvSpPr>
          <p:cNvPr id="33" name="Text Box 61"/>
          <p:cNvSpPr txBox="1">
            <a:spLocks noChangeArrowheads="1"/>
          </p:cNvSpPr>
          <p:nvPr/>
        </p:nvSpPr>
        <p:spPr bwMode="auto">
          <a:xfrm>
            <a:off x="323850" y="3933750"/>
            <a:ext cx="3816350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</a:t>
            </a:r>
            <a:r>
              <a:rPr kumimoji="1" lang="en-US" altLang="ko-KR" sz="1600" dirty="0" smtClean="0">
                <a:latin typeface="Verdana" pitchFamily="34" charset="0"/>
              </a:rPr>
              <a:t>Local operators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9" name="Line 67"/>
          <p:cNvSpPr>
            <a:spLocks noChangeShapeType="1"/>
          </p:cNvSpPr>
          <p:nvPr/>
        </p:nvSpPr>
        <p:spPr bwMode="auto">
          <a:xfrm flipH="1">
            <a:off x="900113" y="981621"/>
            <a:ext cx="2735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Line 68"/>
          <p:cNvSpPr>
            <a:spLocks noChangeShapeType="1"/>
          </p:cNvSpPr>
          <p:nvPr/>
        </p:nvSpPr>
        <p:spPr bwMode="auto">
          <a:xfrm flipH="1">
            <a:off x="755576" y="4221088"/>
            <a:ext cx="172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42" name="Object 5"/>
          <p:cNvGraphicFramePr>
            <a:graphicFrameLocks noChangeAspect="1"/>
          </p:cNvGraphicFramePr>
          <p:nvPr>
            <p:extLst/>
          </p:nvPr>
        </p:nvGraphicFramePr>
        <p:xfrm>
          <a:off x="2339752" y="1352129"/>
          <a:ext cx="225742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93" name="Equation" r:id="rId5" imgW="1358640" imgH="253800" progId="Equation.DSMT4">
                  <p:embed/>
                </p:oleObj>
              </mc:Choice>
              <mc:Fallback>
                <p:oleObj name="Equation" r:id="rId5" imgW="1358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352129"/>
                        <a:ext cx="2257425" cy="42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5057363" y="960850"/>
            <a:ext cx="3907125" cy="2780667"/>
          </a:xfrm>
          <a:prstGeom prst="rect">
            <a:avLst/>
          </a:prstGeom>
          <a:gradFill>
            <a:gsLst>
              <a:gs pos="51000">
                <a:schemeClr val="accent1">
                  <a:tint val="44500"/>
                  <a:satMod val="160000"/>
                  <a:alpha val="90000"/>
                  <a:lumMod val="8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127000">
              <a:schemeClr val="bg2">
                <a:alpha val="88000"/>
              </a:schemeClr>
            </a:glow>
            <a:outerShdw blurRad="50800" dist="50800" dir="5400000" algn="ctr" rotWithShape="0">
              <a:schemeClr val="bg1"/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5148064" y="620688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Manousakis</a:t>
            </a:r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, </a:t>
            </a:r>
            <a:r>
              <a:rPr lang="en-US" altLang="ko-KR" sz="1400" dirty="0" err="1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Polonyi</a:t>
            </a:r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 PRL 1987</a:t>
            </a:r>
            <a:endParaRPr lang="ko-KR" altLang="en-US" sz="1400" dirty="0">
              <a:solidFill>
                <a:schemeClr val="tx2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45" name="Object 5"/>
          <p:cNvGraphicFramePr>
            <a:graphicFrameLocks noChangeAspect="1"/>
          </p:cNvGraphicFramePr>
          <p:nvPr>
            <p:extLst/>
          </p:nvPr>
        </p:nvGraphicFramePr>
        <p:xfrm>
          <a:off x="8712111" y="3304946"/>
          <a:ext cx="2540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94" name="Equation" r:id="rId8" imgW="152280" imgH="164880" progId="Equation.DSMT4">
                  <p:embed/>
                </p:oleObj>
              </mc:Choice>
              <mc:Fallback>
                <p:oleObj name="Equation" r:id="rId8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2111" y="3304946"/>
                        <a:ext cx="254000" cy="27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직선 화살표 연결선 4"/>
          <p:cNvCxnSpPr/>
          <p:nvPr/>
        </p:nvCxnSpPr>
        <p:spPr>
          <a:xfrm>
            <a:off x="5648423" y="3428653"/>
            <a:ext cx="29262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5"/>
          <p:cNvGraphicFramePr>
            <a:graphicFrameLocks noChangeAspect="1"/>
          </p:cNvGraphicFramePr>
          <p:nvPr>
            <p:extLst/>
          </p:nvPr>
        </p:nvGraphicFramePr>
        <p:xfrm>
          <a:off x="6012160" y="1339156"/>
          <a:ext cx="26257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95" name="Equation" r:id="rId10" imgW="1574640" imgH="253800" progId="Equation.DSMT4">
                  <p:embed/>
                </p:oleObj>
              </mc:Choice>
              <mc:Fallback>
                <p:oleObj name="Equation" r:id="rId10" imgW="1574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339156"/>
                        <a:ext cx="2625725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직선 화살표 연결선 6"/>
          <p:cNvCxnSpPr/>
          <p:nvPr/>
        </p:nvCxnSpPr>
        <p:spPr>
          <a:xfrm flipV="1">
            <a:off x="5632038" y="1117255"/>
            <a:ext cx="16385" cy="231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5"/>
          <p:cNvGraphicFramePr>
            <a:graphicFrameLocks noChangeAspect="1"/>
          </p:cNvGraphicFramePr>
          <p:nvPr>
            <p:extLst/>
          </p:nvPr>
        </p:nvGraphicFramePr>
        <p:xfrm>
          <a:off x="8181851" y="2361828"/>
          <a:ext cx="78263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96" name="Equation" r:id="rId12" imgW="469800" imgH="253800" progId="Equation.DSMT4">
                  <p:embed/>
                </p:oleObj>
              </mc:Choice>
              <mc:Fallback>
                <p:oleObj name="Equation" r:id="rId12" imgW="469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1851" y="2361828"/>
                        <a:ext cx="782637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5"/>
          <p:cNvGraphicFramePr>
            <a:graphicFrameLocks noChangeAspect="1"/>
          </p:cNvGraphicFramePr>
          <p:nvPr>
            <p:extLst/>
          </p:nvPr>
        </p:nvGraphicFramePr>
        <p:xfrm>
          <a:off x="1835696" y="3296344"/>
          <a:ext cx="221615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97" name="Equation" r:id="rId14" imgW="1333440" imgH="253800" progId="Equation.DSMT4">
                  <p:embed/>
                </p:oleObj>
              </mc:Choice>
              <mc:Fallback>
                <p:oleObj name="Equation" r:id="rId14" imgW="1333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296344"/>
                        <a:ext cx="2216150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1259632" y="2812160"/>
            <a:ext cx="287338" cy="3288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Verdana" pitchFamily="34" charset="0"/>
              </a:rPr>
              <a:t>L</a:t>
            </a:r>
            <a:endParaRPr kumimoji="1" lang="en-US" altLang="ko-KR" sz="1600" dirty="0">
              <a:latin typeface="Verdana" pitchFamily="34" charset="0"/>
            </a:endParaRPr>
          </a:p>
        </p:txBody>
      </p:sp>
      <p:sp>
        <p:nvSpPr>
          <p:cNvPr id="37" name="Text Box 42"/>
          <p:cNvSpPr txBox="1">
            <a:spLocks noChangeArrowheads="1"/>
          </p:cNvSpPr>
          <p:nvPr/>
        </p:nvSpPr>
        <p:spPr bwMode="auto">
          <a:xfrm>
            <a:off x="754708" y="4941168"/>
            <a:ext cx="3097212" cy="712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</a:rPr>
              <a:t>W(S-T) =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1- </a:t>
            </a:r>
            <a:r>
              <a:rPr kumimoji="1" lang="en-US" altLang="ko-KR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&lt;</a:t>
            </a:r>
            <a:r>
              <a:rPr kumimoji="1" lang="en-US" altLang="ko-KR" sz="1600" dirty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a/p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E</a:t>
            </a:r>
            <a:r>
              <a:rPr kumimoji="1" lang="en-US" altLang="ko-KR" sz="1600" baseline="300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&gt;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(ST)</a:t>
            </a:r>
            <a:r>
              <a:rPr kumimoji="1" lang="en-US" altLang="ko-KR" sz="1600" baseline="300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+…</a:t>
            </a:r>
            <a:endParaRPr kumimoji="1" lang="en-US" altLang="ko-KR" sz="1600" dirty="0">
              <a:solidFill>
                <a:srgbClr val="1648A2"/>
              </a:solidFill>
              <a:latin typeface="Arial" charset="0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</a:rPr>
              <a:t>W(S-S) =</a:t>
            </a: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 1- </a:t>
            </a:r>
            <a:r>
              <a:rPr kumimoji="1" lang="en-US" altLang="ko-KR" sz="1600" dirty="0">
                <a:solidFill>
                  <a:srgbClr val="1648A2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&lt;</a:t>
            </a:r>
            <a:r>
              <a:rPr kumimoji="1" lang="en-US" altLang="ko-KR" sz="1600" dirty="0">
                <a:solidFill>
                  <a:srgbClr val="1648A2"/>
                </a:solidFill>
                <a:latin typeface="Symbol" pitchFamily="18" charset="2"/>
                <a:sym typeface="Wingdings" pitchFamily="2" charset="2"/>
              </a:rPr>
              <a:t>a/p</a:t>
            </a: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 B</a:t>
            </a:r>
            <a:r>
              <a:rPr kumimoji="1" lang="en-US" altLang="ko-KR" sz="1600" baseline="300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solidFill>
                  <a:srgbClr val="1648A2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&gt;</a:t>
            </a:r>
            <a:r>
              <a:rPr kumimoji="1" lang="en-US" altLang="ko-KR" sz="16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 (SS)</a:t>
            </a:r>
            <a:r>
              <a:rPr kumimoji="1" lang="en-US" altLang="ko-KR" sz="1600" baseline="30000" dirty="0">
                <a:solidFill>
                  <a:srgbClr val="1648A2"/>
                </a:solidFill>
                <a:latin typeface="Arial" charset="0"/>
                <a:sym typeface="Wingdings" pitchFamily="2" charset="2"/>
              </a:rPr>
              <a:t>2</a:t>
            </a:r>
            <a:r>
              <a:rPr kumimoji="1" lang="en-US" altLang="ko-KR" sz="1600" dirty="0">
                <a:latin typeface="Arial" charset="0"/>
              </a:rPr>
              <a:t> </a:t>
            </a:r>
            <a:r>
              <a:rPr kumimoji="1" lang="en-US" altLang="ko-KR" sz="1600" dirty="0">
                <a:solidFill>
                  <a:schemeClr val="tx1"/>
                </a:solidFill>
                <a:latin typeface="Arial" charset="0"/>
              </a:rPr>
              <a:t>+…</a:t>
            </a:r>
          </a:p>
        </p:txBody>
      </p:sp>
      <p:sp>
        <p:nvSpPr>
          <p:cNvPr id="38" name="Rectangle 43"/>
          <p:cNvSpPr>
            <a:spLocks noChangeArrowheads="1"/>
          </p:cNvSpPr>
          <p:nvPr/>
        </p:nvSpPr>
        <p:spPr bwMode="auto">
          <a:xfrm>
            <a:off x="633413" y="4367188"/>
            <a:ext cx="3484562" cy="5048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dirty="0">
                <a:latin typeface="Arial" charset="0"/>
              </a:rPr>
              <a:t>OPE for Wilson lines: </a:t>
            </a:r>
            <a:r>
              <a:rPr lang="en-US" altLang="ko-KR" sz="1400" dirty="0" err="1">
                <a:latin typeface="Arial" charset="0"/>
              </a:rPr>
              <a:t>Shifman</a:t>
            </a:r>
            <a:r>
              <a:rPr lang="en-US" altLang="ko-KR" sz="1400" dirty="0">
                <a:latin typeface="Arial" charset="0"/>
              </a:rPr>
              <a:t> NPB73 (80</a:t>
            </a:r>
            <a:r>
              <a:rPr lang="en-US" altLang="ko-KR" sz="1400" dirty="0" smtClean="0">
                <a:latin typeface="Arial" charset="0"/>
              </a:rPr>
              <a:t>)</a:t>
            </a:r>
          </a:p>
          <a:p>
            <a:pPr algn="ctr"/>
            <a:r>
              <a:rPr lang="en-US" altLang="ko-KR" sz="1400" dirty="0" err="1" smtClean="0">
                <a:latin typeface="Arial" charset="0"/>
              </a:rPr>
              <a:t>Dosch</a:t>
            </a:r>
            <a:r>
              <a:rPr lang="en-US" altLang="ko-KR" sz="1400" dirty="0" smtClean="0">
                <a:latin typeface="Arial" charset="0"/>
              </a:rPr>
              <a:t>, Simonov PLB339 (88)</a:t>
            </a:r>
            <a:endParaRPr lang="en-US" altLang="ko-KR" sz="1400" dirty="0">
              <a:latin typeface="Arial" charset="0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6300788" y="4311376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1" name="Picture 6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076056" y="4512964"/>
            <a:ext cx="3097213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65"/>
          <p:cNvSpPr txBox="1">
            <a:spLocks noChangeArrowheads="1"/>
          </p:cNvSpPr>
          <p:nvPr/>
        </p:nvSpPr>
        <p:spPr bwMode="auto">
          <a:xfrm>
            <a:off x="5705061" y="4848666"/>
            <a:ext cx="1330325" cy="3583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800" dirty="0">
                <a:solidFill>
                  <a:srgbClr val="0070C0"/>
                </a:solidFill>
                <a:latin typeface="굴림" pitchFamily="50" charset="-127"/>
              </a:rPr>
              <a:t>&lt;</a:t>
            </a:r>
            <a:r>
              <a:rPr kumimoji="1" lang="en-US" altLang="ko-KR" sz="1800" i="1" dirty="0">
                <a:solidFill>
                  <a:srgbClr val="0070C0"/>
                </a:solidFill>
                <a:latin typeface="Symbol" pitchFamily="18" charset="2"/>
              </a:rPr>
              <a:t>a/p</a:t>
            </a:r>
            <a:r>
              <a:rPr kumimoji="1" lang="en-US" altLang="ko-KR" sz="1800" dirty="0">
                <a:solidFill>
                  <a:srgbClr val="0070C0"/>
                </a:solidFill>
                <a:latin typeface="Verdana" pitchFamily="34" charset="0"/>
              </a:rPr>
              <a:t> B</a:t>
            </a:r>
            <a:r>
              <a:rPr kumimoji="1" lang="en-US" altLang="ko-KR" sz="1800" baseline="30000" dirty="0">
                <a:solidFill>
                  <a:srgbClr val="0070C0"/>
                </a:solidFill>
                <a:latin typeface="Verdana" pitchFamily="34" charset="0"/>
              </a:rPr>
              <a:t>2</a:t>
            </a:r>
            <a:r>
              <a:rPr kumimoji="1" lang="en-US" altLang="ko-KR" sz="1800" baseline="30000" dirty="0">
                <a:solidFill>
                  <a:srgbClr val="0070C0"/>
                </a:solidFill>
                <a:latin typeface="굴림" pitchFamily="50" charset="-127"/>
              </a:rPr>
              <a:t> </a:t>
            </a:r>
            <a:r>
              <a:rPr kumimoji="1" lang="en-US" altLang="ko-KR" sz="1800" dirty="0" smtClean="0">
                <a:solidFill>
                  <a:srgbClr val="0070C0"/>
                </a:solidFill>
                <a:latin typeface="굴림" pitchFamily="50" charset="-127"/>
              </a:rPr>
              <a:t>&gt;</a:t>
            </a:r>
            <a:endParaRPr kumimoji="1" lang="en-US" altLang="ko-KR" sz="1800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53" name="Text Box 66"/>
          <p:cNvSpPr txBox="1">
            <a:spLocks noChangeArrowheads="1"/>
          </p:cNvSpPr>
          <p:nvPr/>
        </p:nvSpPr>
        <p:spPr bwMode="auto">
          <a:xfrm>
            <a:off x="5724525" y="5488360"/>
            <a:ext cx="1368425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800" dirty="0">
                <a:solidFill>
                  <a:srgbClr val="FF0000"/>
                </a:solidFill>
                <a:latin typeface="굴림" pitchFamily="50" charset="-127"/>
              </a:rPr>
              <a:t>&lt;</a:t>
            </a:r>
            <a:r>
              <a:rPr kumimoji="1" lang="en-US" altLang="ko-KR" sz="1800" i="1" dirty="0">
                <a:solidFill>
                  <a:srgbClr val="FF0000"/>
                </a:solidFill>
                <a:latin typeface="Symbol" pitchFamily="18" charset="2"/>
              </a:rPr>
              <a:t>a/p</a:t>
            </a:r>
            <a:r>
              <a:rPr kumimoji="1" lang="en-US" altLang="ko-KR" sz="1800" dirty="0">
                <a:solidFill>
                  <a:srgbClr val="FF0000"/>
                </a:solidFill>
                <a:latin typeface="Verdana" pitchFamily="34" charset="0"/>
              </a:rPr>
              <a:t> E</a:t>
            </a:r>
            <a:r>
              <a:rPr kumimoji="1" lang="en-US" altLang="ko-KR" sz="1800" baseline="30000" dirty="0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kumimoji="1" lang="en-US" altLang="ko-KR" sz="1800" baseline="30000" dirty="0">
                <a:solidFill>
                  <a:srgbClr val="FF0000"/>
                </a:solidFill>
                <a:latin typeface="굴림" pitchFamily="50" charset="-127"/>
              </a:rPr>
              <a:t> </a:t>
            </a:r>
            <a:r>
              <a:rPr kumimoji="1" lang="en-US" altLang="ko-KR" sz="1800" dirty="0" smtClean="0">
                <a:solidFill>
                  <a:srgbClr val="FF0000"/>
                </a:solidFill>
                <a:latin typeface="굴림" pitchFamily="50" charset="-127"/>
              </a:rPr>
              <a:t>&gt;</a:t>
            </a:r>
            <a:endParaRPr kumimoji="1" lang="en-US" altLang="ko-KR" sz="18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54" name="Rectangle 43"/>
          <p:cNvSpPr>
            <a:spLocks noChangeArrowheads="1"/>
          </p:cNvSpPr>
          <p:nvPr/>
        </p:nvSpPr>
        <p:spPr bwMode="auto">
          <a:xfrm>
            <a:off x="611559" y="5876503"/>
            <a:ext cx="3708047" cy="5048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dirty="0" err="1" smtClean="0">
                <a:latin typeface="Arial" charset="0"/>
              </a:rPr>
              <a:t>SHLee</a:t>
            </a:r>
            <a:r>
              <a:rPr lang="en-US" altLang="ko-KR" sz="1400" dirty="0" smtClean="0">
                <a:latin typeface="Arial" charset="0"/>
              </a:rPr>
              <a:t> PRD40 (89):                                     </a:t>
            </a:r>
          </a:p>
          <a:p>
            <a:pPr algn="ctr"/>
            <a:r>
              <a:rPr lang="en-US" altLang="ko-KR" sz="1400" dirty="0" smtClean="0">
                <a:latin typeface="Arial" charset="0"/>
              </a:rPr>
              <a:t>Non-perturbative Gluon condensate above Tc</a:t>
            </a:r>
            <a:endParaRPr lang="en-US" altLang="ko-KR" sz="1400" dirty="0">
              <a:latin typeface="Arial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48064" y="4139788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Morita, </a:t>
            </a:r>
            <a:r>
              <a:rPr lang="en-US" altLang="ko-KR" sz="1400" dirty="0" err="1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SHLee</a:t>
            </a:r>
            <a:r>
              <a:rPr lang="en-US" altLang="ko-KR" sz="1400" dirty="0" smtClean="0">
                <a:solidFill>
                  <a:schemeClr val="tx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Wingdings" panose="05000000000000000000" pitchFamily="2" charset="2"/>
              </a:rPr>
              <a:t> PRL 2008, PRD 2009</a:t>
            </a:r>
            <a:endParaRPr lang="ko-KR" altLang="en-US" sz="1400" dirty="0">
              <a:solidFill>
                <a:schemeClr val="tx2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3861048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꺾인 연결선 10"/>
          <p:cNvCxnSpPr/>
          <p:nvPr/>
        </p:nvCxnSpPr>
        <p:spPr>
          <a:xfrm>
            <a:off x="5724525" y="4872013"/>
            <a:ext cx="2303859" cy="213171"/>
          </a:xfrm>
          <a:prstGeom prst="bentConnector3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꺾인 연결선 55"/>
          <p:cNvCxnSpPr/>
          <p:nvPr/>
        </p:nvCxnSpPr>
        <p:spPr>
          <a:xfrm>
            <a:off x="5756380" y="5912578"/>
            <a:ext cx="2303859" cy="213171"/>
          </a:xfrm>
          <a:prstGeom prst="bentConnector3">
            <a:avLst/>
          </a:prstGeom>
          <a:ln w="25400">
            <a:solidFill>
              <a:schemeClr val="tx1"/>
            </a:solidFill>
            <a:prstDash val="sysDash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2627313" y="6021288"/>
            <a:ext cx="122413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5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93" y="2639900"/>
            <a:ext cx="7352413" cy="3381388"/>
          </a:xfrm>
          <a:prstGeom prst="rect">
            <a:avLst/>
          </a:prstGeom>
        </p:spPr>
      </p:pic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179388" y="2203586"/>
            <a:ext cx="7200924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kumimoji="1" lang="en-US" altLang="ko-KR" sz="1600" dirty="0" smtClean="0">
                <a:latin typeface="Verdana" pitchFamily="34" charset="0"/>
              </a:rPr>
              <a:t> Expected Mass shift of heavy quark system in nuclear matter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574814"/>
              </p:ext>
            </p:extLst>
          </p:nvPr>
        </p:nvGraphicFramePr>
        <p:xfrm>
          <a:off x="1403648" y="764704"/>
          <a:ext cx="1866156" cy="1066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20" name="Equation" r:id="rId4" imgW="1549080" imgH="888840" progId="Equation.DSMT4">
                  <p:embed/>
                </p:oleObj>
              </mc:Choice>
              <mc:Fallback>
                <p:oleObj name="Equation" r:id="rId4" imgW="154908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764704"/>
                        <a:ext cx="1866156" cy="10665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824235"/>
              </p:ext>
            </p:extLst>
          </p:nvPr>
        </p:nvGraphicFramePr>
        <p:xfrm>
          <a:off x="4052888" y="741503"/>
          <a:ext cx="1897062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21" name="Equation" r:id="rId6" imgW="1574640" imgH="812520" progId="Equation.DSMT4">
                  <p:embed/>
                </p:oleObj>
              </mc:Choice>
              <mc:Fallback>
                <p:oleObj name="Equation" r:id="rId6" imgW="1574640" imgH="812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888" y="741503"/>
                        <a:ext cx="1897062" cy="9763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07504" y="6146216"/>
            <a:ext cx="8712968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FF0000"/>
                </a:solidFill>
                <a:latin typeface="Verdana" pitchFamily="34" charset="0"/>
                <a:sym typeface="Wingdings" panose="05000000000000000000" pitchFamily="2" charset="2"/>
              </a:rPr>
              <a:t> G. Wolf: </a:t>
            </a:r>
            <a:r>
              <a:rPr kumimoji="1" lang="en-US" altLang="ko-KR" sz="1600" dirty="0" smtClean="0">
                <a:solidFill>
                  <a:srgbClr val="FF0000"/>
                </a:solidFill>
                <a:latin typeface="Verdana" pitchFamily="34" charset="0"/>
              </a:rPr>
              <a:t>Could be searched at PANDA at FAIR or future JPARC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179512" y="260648"/>
            <a:ext cx="7200924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kumimoji="1" lang="en-US" altLang="ko-KR" sz="1600" dirty="0" smtClean="0">
                <a:latin typeface="Verdana" pitchFamily="34" charset="0"/>
              </a:rPr>
              <a:t> Condensate change in nuclear matter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8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5786" y="928670"/>
            <a:ext cx="7678761" cy="898521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Chiral </a:t>
            </a:r>
            <a:r>
              <a:rPr lang="en-US" altLang="ko-KR" sz="3200" dirty="0" smtClean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+mj-cs"/>
              </a:rPr>
              <a:t>symmetry and U</a:t>
            </a:r>
            <a:r>
              <a:rPr lang="en-US" altLang="ko-KR" sz="3200" baseline="-25000" dirty="0" smtClean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+mj-cs"/>
              </a:rPr>
              <a:t>A</a:t>
            </a:r>
            <a:r>
              <a:rPr lang="en-US" altLang="ko-KR" sz="3200" dirty="0" smtClean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+mj-cs"/>
              </a:rPr>
              <a:t>(1)</a:t>
            </a:r>
            <a:endParaRPr kumimoji="0" lang="ko-KR" altLang="en-US" sz="32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28728" y="2000240"/>
            <a:ext cx="68580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Correlation function of </a:t>
            </a:r>
            <a:r>
              <a:rPr lang="en-US" altLang="ko-KR" dirty="0" err="1" smtClean="0"/>
              <a:t>chiral</a:t>
            </a:r>
            <a:r>
              <a:rPr lang="en-US" altLang="ko-KR" dirty="0" smtClean="0"/>
              <a:t> partners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 U</a:t>
            </a:r>
            <a:r>
              <a:rPr lang="en-US" altLang="ko-KR" baseline="-25000" dirty="0" smtClean="0"/>
              <a:t>A</a:t>
            </a:r>
            <a:r>
              <a:rPr lang="en-US" altLang="ko-KR" dirty="0" smtClean="0"/>
              <a:t>(1) breaking effects in </a:t>
            </a:r>
            <a:r>
              <a:rPr lang="en-US" altLang="ko-KR" dirty="0" err="1" smtClean="0"/>
              <a:t>Correlators</a:t>
            </a:r>
            <a:endParaRPr lang="en-US" altLang="ko-KR" dirty="0" smtClean="0"/>
          </a:p>
          <a:p>
            <a:pPr marL="342900" indent="-342900">
              <a:lnSpc>
                <a:spcPct val="200000"/>
              </a:lnSpc>
            </a:pPr>
            <a:endParaRPr lang="en-US" altLang="ko-KR" dirty="0" smtClean="0"/>
          </a:p>
          <a:p>
            <a:pPr marL="342900" indent="-342900">
              <a:lnSpc>
                <a:spcPct val="200000"/>
              </a:lnSpc>
            </a:pPr>
            <a:endParaRPr lang="en-US" altLang="ko-KR" dirty="0" smtClean="0"/>
          </a:p>
          <a:p>
            <a:pPr marL="342900" indent="-342900">
              <a:lnSpc>
                <a:spcPct val="200000"/>
              </a:lnSpc>
            </a:pPr>
            <a:endParaRPr lang="en-US" altLang="ko-KR" dirty="0" smtClean="0"/>
          </a:p>
        </p:txBody>
      </p:sp>
      <p:graphicFrame>
        <p:nvGraphicFramePr>
          <p:cNvPr id="158721" name="Object 1"/>
          <p:cNvGraphicFramePr>
            <a:graphicFrameLocks noChangeAspect="1"/>
          </p:cNvGraphicFramePr>
          <p:nvPr/>
        </p:nvGraphicFramePr>
        <p:xfrm>
          <a:off x="2267744" y="2871788"/>
          <a:ext cx="26924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931" name="Equation" r:id="rId3" imgW="1815840" imgH="253800" progId="Equation.3">
                  <p:embed/>
                </p:oleObj>
              </mc:Choice>
              <mc:Fallback>
                <p:oleObj name="Equation" r:id="rId3" imgW="1815840" imgH="2538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871788"/>
                        <a:ext cx="2692400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22" name="Object 2"/>
          <p:cNvGraphicFramePr>
            <a:graphicFrameLocks noChangeAspect="1"/>
          </p:cNvGraphicFramePr>
          <p:nvPr/>
        </p:nvGraphicFramePr>
        <p:xfrm>
          <a:off x="2699792" y="4564931"/>
          <a:ext cx="111125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932" name="Equation" r:id="rId5" imgW="749160" imgH="253800" progId="Equation.3">
                  <p:embed/>
                </p:oleObj>
              </mc:Choice>
              <mc:Fallback>
                <p:oleObj name="Equation" r:id="rId5" imgW="74916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564931"/>
                        <a:ext cx="1111250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16216" y="285293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10000"/>
                  </a:schemeClr>
                </a:solidFill>
              </a:rPr>
              <a:t>Cohen 96</a:t>
            </a:r>
            <a:endParaRPr lang="ko-KR" altLang="en-US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4437112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 smtClean="0">
                <a:solidFill>
                  <a:schemeClr val="bg2">
                    <a:lumMod val="10000"/>
                  </a:schemeClr>
                </a:solidFill>
              </a:rPr>
              <a:t>Hatsuda</a:t>
            </a:r>
            <a:r>
              <a:rPr lang="en-US" altLang="ko-KR" sz="1600" dirty="0" smtClean="0">
                <a:solidFill>
                  <a:schemeClr val="bg2">
                    <a:lumMod val="10000"/>
                  </a:schemeClr>
                </a:solidFill>
              </a:rPr>
              <a:t>, Lee 96</a:t>
            </a:r>
            <a:endParaRPr lang="ko-KR" altLang="en-US" sz="1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1406" y="892664"/>
            <a:ext cx="2889242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Quark condensate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29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1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b="1" i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Chiral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symmetry breaking (m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0) : order parameter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850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888368"/>
              </p:ext>
            </p:extLst>
          </p:nvPr>
        </p:nvGraphicFramePr>
        <p:xfrm>
          <a:off x="755576" y="1446156"/>
          <a:ext cx="7354888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2" name="Equation" r:id="rId5" imgW="4965480" imgH="431640" progId="Equation.DSMT4">
                  <p:embed/>
                </p:oleObj>
              </mc:Choice>
              <mc:Fallback>
                <p:oleObj name="Equation" r:id="rId5" imgW="4965480" imgH="431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446156"/>
                        <a:ext cx="7354888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직사각형 42"/>
          <p:cNvSpPr/>
          <p:nvPr/>
        </p:nvSpPr>
        <p:spPr>
          <a:xfrm>
            <a:off x="85344" y="857232"/>
            <a:ext cx="2627784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644050" y="3645024"/>
            <a:ext cx="652023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</a:rPr>
              <a:t>Casher Banks formula:  nontrivial zero mode  (</a:t>
            </a:r>
            <a:r>
              <a:rPr kumimoji="1" lang="en-US" altLang="ko-KR" sz="1600" dirty="0" smtClean="0">
                <a:latin typeface="Symbol" pitchFamily="18" charset="2"/>
              </a:rPr>
              <a:t> l </a:t>
            </a:r>
            <a:r>
              <a:rPr kumimoji="1" lang="en-US" altLang="ko-KR" sz="1600" dirty="0" smtClean="0">
                <a:latin typeface="Arial" charset="0"/>
              </a:rPr>
              <a:t>=0)  contribution  </a:t>
            </a:r>
            <a:endParaRPr kumimoji="1" lang="en-US" altLang="ko-KR" sz="1600" dirty="0">
              <a:latin typeface="Arial" charset="0"/>
            </a:endParaRPr>
          </a:p>
        </p:txBody>
      </p:sp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90794"/>
              </p:ext>
            </p:extLst>
          </p:nvPr>
        </p:nvGraphicFramePr>
        <p:xfrm>
          <a:off x="3965575" y="4143375"/>
          <a:ext cx="40703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3" name="Equation" r:id="rId7" imgW="2743200" imgH="253800" progId="Equation.DSMT4">
                  <p:embed/>
                </p:oleObj>
              </mc:Choice>
              <mc:Fallback>
                <p:oleObj name="Equation" r:id="rId7" imgW="2743200" imgH="2538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5575" y="4143375"/>
                        <a:ext cx="4070350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타원 15"/>
          <p:cNvSpPr/>
          <p:nvPr/>
        </p:nvSpPr>
        <p:spPr>
          <a:xfrm>
            <a:off x="2934080" y="2456952"/>
            <a:ext cx="540000" cy="54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/>
          </a:p>
        </p:txBody>
      </p:sp>
      <p:graphicFrame>
        <p:nvGraphicFramePr>
          <p:cNvPr id="2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259272"/>
              </p:ext>
            </p:extLst>
          </p:nvPr>
        </p:nvGraphicFramePr>
        <p:xfrm>
          <a:off x="2146871" y="2575489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4" name="Equation" r:id="rId9" imgW="177480" imgH="215640" progId="Equation.3">
                  <p:embed/>
                </p:oleObj>
              </mc:Choice>
              <mc:Fallback>
                <p:oleObj name="Equation" r:id="rId9" imgW="177480" imgH="215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871" y="2575489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520930"/>
              </p:ext>
            </p:extLst>
          </p:nvPr>
        </p:nvGraphicFramePr>
        <p:xfrm>
          <a:off x="4073401" y="2579978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5" name="Equation" r:id="rId11" imgW="190440" imgH="215640" progId="Equation.3">
                  <p:embed/>
                </p:oleObj>
              </mc:Choice>
              <mc:Fallback>
                <p:oleObj name="Equation" r:id="rId11" imgW="190440" imgH="2156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401" y="2579978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직선 화살표 연결선 23"/>
          <p:cNvCxnSpPr/>
          <p:nvPr/>
        </p:nvCxnSpPr>
        <p:spPr>
          <a:xfrm>
            <a:off x="3476923" y="2723846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2373536" y="2723846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249085" y="1598983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  <p:graphicFrame>
        <p:nvGraphicFramePr>
          <p:cNvPr id="3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706167"/>
              </p:ext>
            </p:extLst>
          </p:nvPr>
        </p:nvGraphicFramePr>
        <p:xfrm>
          <a:off x="3001767" y="884196"/>
          <a:ext cx="32353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6" name="Equation" r:id="rId13" imgW="2184120" imgH="253800" progId="Equation.DSMT4">
                  <p:embed/>
                </p:oleObj>
              </mc:Choice>
              <mc:Fallback>
                <p:oleObj name="Equation" r:id="rId13" imgW="2184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1767" y="884196"/>
                        <a:ext cx="3235325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0942228"/>
              </p:ext>
            </p:extLst>
          </p:nvPr>
        </p:nvGraphicFramePr>
        <p:xfrm>
          <a:off x="355600" y="4876732"/>
          <a:ext cx="84328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7" name="Equation" r:id="rId15" imgW="5689440" imgH="482400" progId="Equation.DSMT4">
                  <p:embed/>
                </p:oleObj>
              </mc:Choice>
              <mc:Fallback>
                <p:oleObj name="Equation" r:id="rId15" imgW="56894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4876732"/>
                        <a:ext cx="84328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241581" y="3646632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  <p:sp>
        <p:nvSpPr>
          <p:cNvPr id="22" name="아래로 구부러진 화살표 21"/>
          <p:cNvSpPr/>
          <p:nvPr/>
        </p:nvSpPr>
        <p:spPr>
          <a:xfrm flipV="1">
            <a:off x="6200526" y="2142048"/>
            <a:ext cx="1139321" cy="31854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5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550060"/>
              </p:ext>
            </p:extLst>
          </p:nvPr>
        </p:nvGraphicFramePr>
        <p:xfrm>
          <a:off x="5436096" y="2603006"/>
          <a:ext cx="2974448" cy="370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8" name="Equation" r:id="rId17" imgW="2234880" imgH="279360" progId="Equation.DSMT4">
                  <p:embed/>
                </p:oleObj>
              </mc:Choice>
              <mc:Fallback>
                <p:oleObj name="Equation" r:id="rId17" imgW="22348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603006"/>
                        <a:ext cx="2974448" cy="37038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738251"/>
              </p:ext>
            </p:extLst>
          </p:nvPr>
        </p:nvGraphicFramePr>
        <p:xfrm>
          <a:off x="1083072" y="4135477"/>
          <a:ext cx="23368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09" name="Equation" r:id="rId19" imgW="1574640" imgH="253800" progId="Equation.DSMT4">
                  <p:embed/>
                </p:oleObj>
              </mc:Choice>
              <mc:Fallback>
                <p:oleObj name="Equation" r:id="rId19" imgW="1574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3072" y="4135477"/>
                        <a:ext cx="2336800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539552" y="332656"/>
            <a:ext cx="6520238" cy="862386"/>
            <a:chOff x="500034" y="3590924"/>
            <a:chExt cx="6520238" cy="862386"/>
          </a:xfrm>
        </p:grpSpPr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500034" y="3590924"/>
              <a:ext cx="6520238" cy="3325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457200" indent="-457200" latinLnBrk="1"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 </a:t>
              </a:r>
              <a:r>
                <a:rPr kumimoji="1" lang="en-US" altLang="ko-KR" sz="1600" dirty="0" smtClean="0">
                  <a:latin typeface="Arial" charset="0"/>
                </a:rPr>
                <a:t> Casher Banks formula:  nontrivial zero mode  (</a:t>
              </a:r>
              <a:r>
                <a:rPr kumimoji="1" lang="en-US" altLang="ko-KR" sz="1600" dirty="0" smtClean="0">
                  <a:latin typeface="Symbol" pitchFamily="18" charset="2"/>
                </a:rPr>
                <a:t> l </a:t>
              </a:r>
              <a:r>
                <a:rPr kumimoji="1" lang="en-US" altLang="ko-KR" sz="1600" dirty="0" smtClean="0">
                  <a:latin typeface="Arial" charset="0"/>
                </a:rPr>
                <a:t>=0)  contribution  </a:t>
              </a:r>
              <a:endParaRPr kumimoji="1" lang="en-US" altLang="ko-KR" sz="1600" dirty="0">
                <a:latin typeface="Arial" charset="0"/>
              </a:endParaRPr>
            </a:p>
          </p:txBody>
        </p:sp>
        <p:graphicFrame>
          <p:nvGraphicFramePr>
            <p:cNvPr id="5" name="Object 9"/>
            <p:cNvGraphicFramePr>
              <a:graphicFrameLocks noChangeAspect="1"/>
            </p:cNvGraphicFramePr>
            <p:nvPr/>
          </p:nvGraphicFramePr>
          <p:xfrm>
            <a:off x="2296641" y="4077072"/>
            <a:ext cx="4219575" cy="376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30" name="수식" r:id="rId3" imgW="2844720" imgH="253800" progId="Equation.3">
                    <p:embed/>
                  </p:oleObj>
                </mc:Choice>
                <mc:Fallback>
                  <p:oleObj name="수식" r:id="rId3" imgW="284472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6641" y="4077072"/>
                          <a:ext cx="4219575" cy="3762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3" y="3401484"/>
            <a:ext cx="4709251" cy="2619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4687" y="1196752"/>
            <a:ext cx="6494626" cy="18688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246" y="3381056"/>
            <a:ext cx="4088250" cy="12868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8565" y="4725144"/>
            <a:ext cx="2923875" cy="28453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4761" y="5073656"/>
            <a:ext cx="4605751" cy="6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2" y="692696"/>
            <a:ext cx="6753376" cy="2043467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552" y="332656"/>
            <a:ext cx="652023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 </a:t>
            </a:r>
            <a:r>
              <a:rPr kumimoji="1" lang="en-US" altLang="ko-KR" sz="1600" dirty="0" smtClean="0">
                <a:latin typeface="Arial" charset="0"/>
              </a:rPr>
              <a:t> Useful identity</a:t>
            </a:r>
            <a:endParaRPr kumimoji="1" lang="en-US" altLang="ko-KR" sz="1600" dirty="0"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2996952"/>
            <a:ext cx="6520238" cy="333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 </a:t>
            </a:r>
            <a:r>
              <a:rPr kumimoji="1" lang="en-US" altLang="ko-KR" sz="1600" dirty="0" smtClean="0">
                <a:latin typeface="Arial" charset="0"/>
              </a:rPr>
              <a:t> Gluon condensate</a:t>
            </a:r>
            <a:endParaRPr kumimoji="1" lang="en-US" altLang="ko-KR" sz="1600" dirty="0"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439904"/>
            <a:ext cx="4424625" cy="280653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4900" y="3429000"/>
            <a:ext cx="2587500" cy="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85344" y="116632"/>
            <a:ext cx="6646896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63500" y="188640"/>
            <a:ext cx="723689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Other order parameters:  V - A correlator + more  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156791" y="2492896"/>
            <a:ext cx="1224136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754609"/>
              </p:ext>
            </p:extLst>
          </p:nvPr>
        </p:nvGraphicFramePr>
        <p:xfrm>
          <a:off x="528340" y="733425"/>
          <a:ext cx="72120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88" name="Equation" r:id="rId3" imgW="5283000" imgH="393480" progId="Equation.DSMT4">
                  <p:embed/>
                </p:oleObj>
              </mc:Choice>
              <mc:Fallback>
                <p:oleObj name="Equation" r:id="rId3" imgW="5283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40" y="733425"/>
                        <a:ext cx="7212012" cy="534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482926"/>
              </p:ext>
            </p:extLst>
          </p:nvPr>
        </p:nvGraphicFramePr>
        <p:xfrm>
          <a:off x="1476375" y="1484784"/>
          <a:ext cx="52562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89" name="Equation" r:id="rId5" imgW="4241520" imgH="393480" progId="Equation.DSMT4">
                  <p:embed/>
                </p:oleObj>
              </mc:Choice>
              <mc:Fallback>
                <p:oleObj name="Equation" r:id="rId5" imgW="4241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484784"/>
                        <a:ext cx="5256213" cy="4873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순서도: 가산 접합 56"/>
          <p:cNvSpPr/>
          <p:nvPr/>
        </p:nvSpPr>
        <p:spPr>
          <a:xfrm>
            <a:off x="3084783" y="2639316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순서도: 가산 접합 57"/>
          <p:cNvSpPr/>
          <p:nvPr/>
        </p:nvSpPr>
        <p:spPr>
          <a:xfrm>
            <a:off x="4308919" y="2639316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80464"/>
              </p:ext>
            </p:extLst>
          </p:nvPr>
        </p:nvGraphicFramePr>
        <p:xfrm>
          <a:off x="2555776" y="2497384"/>
          <a:ext cx="490537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0" name="Equation" r:id="rId7" imgW="330120" imgH="228600" progId="Equation.3">
                  <p:embed/>
                </p:oleObj>
              </mc:Choice>
              <mc:Fallback>
                <p:oleObj name="Equation" r:id="rId7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497384"/>
                        <a:ext cx="490537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105859"/>
              </p:ext>
            </p:extLst>
          </p:nvPr>
        </p:nvGraphicFramePr>
        <p:xfrm>
          <a:off x="4498049" y="2492896"/>
          <a:ext cx="4905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1" name="Equation" r:id="rId9" imgW="330120" imgH="228600" progId="Equation.3">
                  <p:embed/>
                </p:oleObj>
              </mc:Choice>
              <mc:Fallback>
                <p:oleObj name="Equation" r:id="rId9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049" y="2492896"/>
                        <a:ext cx="49053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타원 37"/>
          <p:cNvSpPr/>
          <p:nvPr/>
        </p:nvSpPr>
        <p:spPr>
          <a:xfrm>
            <a:off x="3599964" y="2300976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/>
          </a:p>
        </p:txBody>
      </p:sp>
      <p:sp>
        <p:nvSpPr>
          <p:cNvPr id="64" name="타원 63"/>
          <p:cNvSpPr/>
          <p:nvPr/>
        </p:nvSpPr>
        <p:spPr>
          <a:xfrm>
            <a:off x="3586475" y="2780928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/>
          </a:p>
        </p:txBody>
      </p:sp>
      <p:graphicFrame>
        <p:nvGraphicFramePr>
          <p:cNvPr id="6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380201"/>
              </p:ext>
            </p:extLst>
          </p:nvPr>
        </p:nvGraphicFramePr>
        <p:xfrm>
          <a:off x="5442386" y="2467403"/>
          <a:ext cx="944563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2" name="Equation" r:id="rId11" imgW="761760" imgH="330120" progId="Equation.DSMT4">
                  <p:embed/>
                </p:oleObj>
              </mc:Choice>
              <mc:Fallback>
                <p:oleObj name="Equation" r:id="rId11" imgW="76176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2386" y="2467403"/>
                        <a:ext cx="944563" cy="407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직선 화살표 연결선 65"/>
          <p:cNvCxnSpPr/>
          <p:nvPr/>
        </p:nvCxnSpPr>
        <p:spPr>
          <a:xfrm>
            <a:off x="971600" y="5541296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/>
          <p:nvPr/>
        </p:nvCxnSpPr>
        <p:spPr>
          <a:xfrm flipV="1">
            <a:off x="971600" y="4533184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자유형 67"/>
          <p:cNvSpPr/>
          <p:nvPr/>
        </p:nvSpPr>
        <p:spPr>
          <a:xfrm>
            <a:off x="1430978" y="4943245"/>
            <a:ext cx="1876926" cy="596962"/>
          </a:xfrm>
          <a:custGeom>
            <a:avLst/>
            <a:gdLst>
              <a:gd name="connsiteX0" fmla="*/ 0 w 1876926"/>
              <a:gd name="connsiteY0" fmla="*/ 596962 h 596962"/>
              <a:gd name="connsiteX1" fmla="*/ 132347 w 1876926"/>
              <a:gd name="connsiteY1" fmla="*/ 115699 h 596962"/>
              <a:gd name="connsiteX2" fmla="*/ 180473 w 1876926"/>
              <a:gd name="connsiteY2" fmla="*/ 7415 h 596962"/>
              <a:gd name="connsiteX3" fmla="*/ 228600 w 1876926"/>
              <a:gd name="connsiteY3" fmla="*/ 260078 h 596962"/>
              <a:gd name="connsiteX4" fmla="*/ 312821 w 1876926"/>
              <a:gd name="connsiteY4" fmla="*/ 548836 h 596962"/>
              <a:gd name="connsiteX5" fmla="*/ 529389 w 1876926"/>
              <a:gd name="connsiteY5" fmla="*/ 584931 h 596962"/>
              <a:gd name="connsiteX6" fmla="*/ 757989 w 1876926"/>
              <a:gd name="connsiteY6" fmla="*/ 428520 h 596962"/>
              <a:gd name="connsiteX7" fmla="*/ 926431 w 1876926"/>
              <a:gd name="connsiteY7" fmla="*/ 236015 h 596962"/>
              <a:gd name="connsiteX8" fmla="*/ 1082842 w 1876926"/>
              <a:gd name="connsiteY8" fmla="*/ 368362 h 596962"/>
              <a:gd name="connsiteX9" fmla="*/ 1431758 w 1876926"/>
              <a:gd name="connsiteY9" fmla="*/ 392425 h 596962"/>
              <a:gd name="connsiteX10" fmla="*/ 1876926 w 1876926"/>
              <a:gd name="connsiteY10" fmla="*/ 392425 h 59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6926" h="596962">
                <a:moveTo>
                  <a:pt x="0" y="596962"/>
                </a:moveTo>
                <a:cubicBezTo>
                  <a:pt x="51134" y="405459"/>
                  <a:pt x="102268" y="213957"/>
                  <a:pt x="132347" y="115699"/>
                </a:cubicBezTo>
                <a:cubicBezTo>
                  <a:pt x="162426" y="17441"/>
                  <a:pt x="164431" y="-16648"/>
                  <a:pt x="180473" y="7415"/>
                </a:cubicBezTo>
                <a:cubicBezTo>
                  <a:pt x="196515" y="31478"/>
                  <a:pt x="206542" y="169841"/>
                  <a:pt x="228600" y="260078"/>
                </a:cubicBezTo>
                <a:cubicBezTo>
                  <a:pt x="250658" y="350315"/>
                  <a:pt x="262690" y="494694"/>
                  <a:pt x="312821" y="548836"/>
                </a:cubicBezTo>
                <a:cubicBezTo>
                  <a:pt x="362953" y="602978"/>
                  <a:pt x="455194" y="604984"/>
                  <a:pt x="529389" y="584931"/>
                </a:cubicBezTo>
                <a:cubicBezTo>
                  <a:pt x="603584" y="564878"/>
                  <a:pt x="691815" y="486673"/>
                  <a:pt x="757989" y="428520"/>
                </a:cubicBezTo>
                <a:cubicBezTo>
                  <a:pt x="824163" y="370367"/>
                  <a:pt x="872289" y="246041"/>
                  <a:pt x="926431" y="236015"/>
                </a:cubicBezTo>
                <a:cubicBezTo>
                  <a:pt x="980573" y="225989"/>
                  <a:pt x="998621" y="342294"/>
                  <a:pt x="1082842" y="368362"/>
                </a:cubicBezTo>
                <a:cubicBezTo>
                  <a:pt x="1167063" y="394430"/>
                  <a:pt x="1299411" y="388414"/>
                  <a:pt x="1431758" y="392425"/>
                </a:cubicBezTo>
                <a:cubicBezTo>
                  <a:pt x="1564105" y="396435"/>
                  <a:pt x="1720515" y="394430"/>
                  <a:pt x="1876926" y="3924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9" name="Object 7"/>
          <p:cNvGraphicFramePr>
            <a:graphicFrameLocks noChangeAspect="1"/>
          </p:cNvGraphicFramePr>
          <p:nvPr>
            <p:extLst/>
          </p:nvPr>
        </p:nvGraphicFramePr>
        <p:xfrm>
          <a:off x="3650976" y="5454873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3" name="수식" r:id="rId13" imgW="126720" imgH="139680" progId="Equation.3">
                  <p:embed/>
                </p:oleObj>
              </mc:Choice>
              <mc:Fallback>
                <p:oleObj name="수식" r:id="rId1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0976" y="5454873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7"/>
          <p:cNvGraphicFramePr>
            <a:graphicFrameLocks noChangeAspect="1"/>
          </p:cNvGraphicFramePr>
          <p:nvPr>
            <p:extLst/>
          </p:nvPr>
        </p:nvGraphicFramePr>
        <p:xfrm>
          <a:off x="661988" y="4225925"/>
          <a:ext cx="6794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4" name="Equation" r:id="rId15" imgW="457200" imgH="190440" progId="Equation.DSMT4">
                  <p:embed/>
                </p:oleObj>
              </mc:Choice>
              <mc:Fallback>
                <p:oleObj name="Equation" r:id="rId15" imgW="4572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4225925"/>
                        <a:ext cx="6794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7"/>
          <p:cNvGraphicFramePr>
            <a:graphicFrameLocks noChangeAspect="1"/>
          </p:cNvGraphicFramePr>
          <p:nvPr>
            <p:extLst/>
          </p:nvPr>
        </p:nvGraphicFramePr>
        <p:xfrm>
          <a:off x="1479550" y="5702300"/>
          <a:ext cx="32067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5" name="Equation" r:id="rId17" imgW="215640" imgH="241200" progId="Equation.DSMT4">
                  <p:embed/>
                </p:oleObj>
              </mc:Choice>
              <mc:Fallback>
                <p:oleObj name="Equation" r:id="rId17" imgW="2156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5702300"/>
                        <a:ext cx="32067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직선 화살표 연결선 71"/>
          <p:cNvCxnSpPr/>
          <p:nvPr/>
        </p:nvCxnSpPr>
        <p:spPr>
          <a:xfrm>
            <a:off x="4944072" y="5539219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/>
          <p:nvPr/>
        </p:nvCxnSpPr>
        <p:spPr>
          <a:xfrm flipV="1">
            <a:off x="4944072" y="4531107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Object 7"/>
          <p:cNvGraphicFramePr>
            <a:graphicFrameLocks noChangeAspect="1"/>
          </p:cNvGraphicFramePr>
          <p:nvPr>
            <p:extLst/>
          </p:nvPr>
        </p:nvGraphicFramePr>
        <p:xfrm>
          <a:off x="7623448" y="5452796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6" name="수식" r:id="rId19" imgW="126720" imgH="139680" progId="Equation.3">
                  <p:embed/>
                </p:oleObj>
              </mc:Choice>
              <mc:Fallback>
                <p:oleObj name="수식" r:id="rId19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3448" y="5452796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"/>
          <p:cNvGraphicFramePr>
            <a:graphicFrameLocks noChangeAspect="1"/>
          </p:cNvGraphicFramePr>
          <p:nvPr>
            <p:extLst/>
          </p:nvPr>
        </p:nvGraphicFramePr>
        <p:xfrm>
          <a:off x="4634460" y="4223848"/>
          <a:ext cx="6794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7" name="Equation" r:id="rId20" imgW="457200" imgH="190440" progId="Equation.DSMT4">
                  <p:embed/>
                </p:oleObj>
              </mc:Choice>
              <mc:Fallback>
                <p:oleObj name="Equation" r:id="rId20" imgW="4572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4460" y="4223848"/>
                        <a:ext cx="6794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"/>
          <p:cNvGraphicFramePr>
            <a:graphicFrameLocks noChangeAspect="1"/>
          </p:cNvGraphicFramePr>
          <p:nvPr>
            <p:extLst/>
          </p:nvPr>
        </p:nvGraphicFramePr>
        <p:xfrm>
          <a:off x="6034349" y="5702300"/>
          <a:ext cx="3397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8" name="Equation" r:id="rId22" imgW="228600" imgH="241200" progId="Equation.DSMT4">
                  <p:embed/>
                </p:oleObj>
              </mc:Choice>
              <mc:Fallback>
                <p:oleObj name="Equation" r:id="rId22" imgW="228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349" y="5702300"/>
                        <a:ext cx="339725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자유형 2"/>
          <p:cNvSpPr/>
          <p:nvPr/>
        </p:nvSpPr>
        <p:spPr>
          <a:xfrm>
            <a:off x="5526157" y="4973732"/>
            <a:ext cx="2435086" cy="562364"/>
          </a:xfrm>
          <a:custGeom>
            <a:avLst/>
            <a:gdLst>
              <a:gd name="connsiteX0" fmla="*/ 0 w 2435086"/>
              <a:gd name="connsiteY0" fmla="*/ 562364 h 562364"/>
              <a:gd name="connsiteX1" fmla="*/ 218660 w 2435086"/>
              <a:gd name="connsiteY1" fmla="*/ 214494 h 562364"/>
              <a:gd name="connsiteX2" fmla="*/ 457200 w 2435086"/>
              <a:gd name="connsiteY2" fmla="*/ 5772 h 562364"/>
              <a:gd name="connsiteX3" fmla="*/ 795130 w 2435086"/>
              <a:gd name="connsiteY3" fmla="*/ 85285 h 562364"/>
              <a:gd name="connsiteX4" fmla="*/ 1659834 w 2435086"/>
              <a:gd name="connsiteY4" fmla="*/ 363581 h 562364"/>
              <a:gd name="connsiteX5" fmla="*/ 2435086 w 2435086"/>
              <a:gd name="connsiteY5" fmla="*/ 363581 h 56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5086" h="562364">
                <a:moveTo>
                  <a:pt x="0" y="562364"/>
                </a:moveTo>
                <a:cubicBezTo>
                  <a:pt x="71230" y="434811"/>
                  <a:pt x="142460" y="307259"/>
                  <a:pt x="218660" y="214494"/>
                </a:cubicBezTo>
                <a:cubicBezTo>
                  <a:pt x="294860" y="121729"/>
                  <a:pt x="361122" y="27307"/>
                  <a:pt x="457200" y="5772"/>
                </a:cubicBezTo>
                <a:cubicBezTo>
                  <a:pt x="553278" y="-15763"/>
                  <a:pt x="594691" y="25650"/>
                  <a:pt x="795130" y="85285"/>
                </a:cubicBezTo>
                <a:cubicBezTo>
                  <a:pt x="995569" y="144920"/>
                  <a:pt x="1386508" y="317198"/>
                  <a:pt x="1659834" y="363581"/>
                </a:cubicBezTo>
                <a:cubicBezTo>
                  <a:pt x="1933160" y="409964"/>
                  <a:pt x="2435086" y="363581"/>
                  <a:pt x="2435086" y="36358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855963"/>
              </p:ext>
            </p:extLst>
          </p:nvPr>
        </p:nvGraphicFramePr>
        <p:xfrm>
          <a:off x="3179908" y="2132856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9" name="Equation" r:id="rId24" imgW="177480" imgH="215640" progId="Equation.3">
                  <p:embed/>
                </p:oleObj>
              </mc:Choice>
              <mc:Fallback>
                <p:oleObj name="Equation" r:id="rId24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9908" y="2132856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917790"/>
              </p:ext>
            </p:extLst>
          </p:nvPr>
        </p:nvGraphicFramePr>
        <p:xfrm>
          <a:off x="4188020" y="2132856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900" name="Equation" r:id="rId26" imgW="190440" imgH="215640" progId="Equation.3">
                  <p:embed/>
                </p:oleObj>
              </mc:Choice>
              <mc:Fallback>
                <p:oleObj name="Equation" r:id="rId26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8020" y="2132856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35496" y="805418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  <p:graphicFrame>
        <p:nvGraphicFramePr>
          <p:cNvPr id="3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828682"/>
              </p:ext>
            </p:extLst>
          </p:nvPr>
        </p:nvGraphicFramePr>
        <p:xfrm>
          <a:off x="6825733" y="1451522"/>
          <a:ext cx="15255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901" name="Equation" r:id="rId28" imgW="1028520" imgH="279360" progId="Equation.DSMT4">
                  <p:embed/>
                </p:oleObj>
              </mc:Choice>
              <mc:Fallback>
                <p:oleObj name="Equation" r:id="rId28" imgW="10285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5733" y="1451522"/>
                        <a:ext cx="1525588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164288" y="1938318"/>
            <a:ext cx="1765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10000"/>
                  </a:schemeClr>
                </a:solidFill>
              </a:rPr>
              <a:t>Lee, S. Cho 2003</a:t>
            </a:r>
            <a:endParaRPr lang="ko-KR" altLang="en-US" sz="1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5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85344" y="116632"/>
            <a:ext cx="3766576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63500" y="188640"/>
            <a:ext cx="7236898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rgbClr val="1F497D"/>
                </a:solidFill>
                <a:latin typeface="Arial" charset="0"/>
              </a:rPr>
              <a:t>Other order parameters:  </a:t>
            </a:r>
            <a:endParaRPr kumimoji="1" lang="en-US" altLang="ko-KR" i="1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156791" y="2492896"/>
            <a:ext cx="1224136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162798"/>
              </p:ext>
            </p:extLst>
          </p:nvPr>
        </p:nvGraphicFramePr>
        <p:xfrm>
          <a:off x="528340" y="733425"/>
          <a:ext cx="72120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8" name="Equation" r:id="rId3" imgW="5283000" imgH="393480" progId="Equation.DSMT4">
                  <p:embed/>
                </p:oleObj>
              </mc:Choice>
              <mc:Fallback>
                <p:oleObj name="Equation" r:id="rId3" imgW="5283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40" y="733425"/>
                        <a:ext cx="7212012" cy="534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504397"/>
              </p:ext>
            </p:extLst>
          </p:nvPr>
        </p:nvGraphicFramePr>
        <p:xfrm>
          <a:off x="1476375" y="1484784"/>
          <a:ext cx="52562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9" name="Equation" r:id="rId5" imgW="4241520" imgH="393480" progId="Equation.DSMT4">
                  <p:embed/>
                </p:oleObj>
              </mc:Choice>
              <mc:Fallback>
                <p:oleObj name="Equation" r:id="rId5" imgW="4241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484784"/>
                        <a:ext cx="5256213" cy="4873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순서도: 가산 접합 56"/>
          <p:cNvSpPr/>
          <p:nvPr/>
        </p:nvSpPr>
        <p:spPr>
          <a:xfrm>
            <a:off x="3084783" y="2639316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순서도: 가산 접합 57"/>
          <p:cNvSpPr/>
          <p:nvPr/>
        </p:nvSpPr>
        <p:spPr>
          <a:xfrm>
            <a:off x="4308919" y="2639316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735448"/>
              </p:ext>
            </p:extLst>
          </p:nvPr>
        </p:nvGraphicFramePr>
        <p:xfrm>
          <a:off x="2555776" y="2497384"/>
          <a:ext cx="490537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0" name="Equation" r:id="rId7" imgW="330120" imgH="228600" progId="Equation.3">
                  <p:embed/>
                </p:oleObj>
              </mc:Choice>
              <mc:Fallback>
                <p:oleObj name="Equation" r:id="rId7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497384"/>
                        <a:ext cx="490537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925724"/>
              </p:ext>
            </p:extLst>
          </p:nvPr>
        </p:nvGraphicFramePr>
        <p:xfrm>
          <a:off x="4498049" y="2492896"/>
          <a:ext cx="4905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1" name="Equation" r:id="rId9" imgW="330120" imgH="228600" progId="Equation.3">
                  <p:embed/>
                </p:oleObj>
              </mc:Choice>
              <mc:Fallback>
                <p:oleObj name="Equation" r:id="rId9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049" y="2492896"/>
                        <a:ext cx="49053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타원 37"/>
          <p:cNvSpPr/>
          <p:nvPr/>
        </p:nvSpPr>
        <p:spPr>
          <a:xfrm>
            <a:off x="3599964" y="2300976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3586475" y="2780928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graphicFrame>
        <p:nvGraphicFramePr>
          <p:cNvPr id="6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9549488"/>
              </p:ext>
            </p:extLst>
          </p:nvPr>
        </p:nvGraphicFramePr>
        <p:xfrm>
          <a:off x="5442386" y="2467403"/>
          <a:ext cx="944563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2" name="Equation" r:id="rId11" imgW="761760" imgH="330120" progId="Equation.DSMT4">
                  <p:embed/>
                </p:oleObj>
              </mc:Choice>
              <mc:Fallback>
                <p:oleObj name="Equation" r:id="rId11" imgW="76176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2386" y="2467403"/>
                        <a:ext cx="944563" cy="407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040726"/>
              </p:ext>
            </p:extLst>
          </p:nvPr>
        </p:nvGraphicFramePr>
        <p:xfrm>
          <a:off x="3179908" y="2132856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3" name="Equation" r:id="rId13" imgW="177480" imgH="215640" progId="Equation.3">
                  <p:embed/>
                </p:oleObj>
              </mc:Choice>
              <mc:Fallback>
                <p:oleObj name="Equation" r:id="rId13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9908" y="2132856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152089"/>
              </p:ext>
            </p:extLst>
          </p:nvPr>
        </p:nvGraphicFramePr>
        <p:xfrm>
          <a:off x="4188020" y="2132856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4" name="Equation" r:id="rId15" imgW="190440" imgH="215640" progId="Equation.3">
                  <p:embed/>
                </p:oleObj>
              </mc:Choice>
              <mc:Fallback>
                <p:oleObj name="Equation" r:id="rId15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8020" y="2132856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35496" y="805418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solidFill>
                  <a:prstClr val="black"/>
                </a:solidFill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solidFill>
                  <a:prstClr val="black"/>
                </a:solidFill>
                <a:latin typeface="Verdana" pitchFamily="34" charset="0"/>
              </a:rPr>
              <a:t> </a:t>
            </a:r>
          </a:p>
        </p:txBody>
      </p:sp>
      <p:graphicFrame>
        <p:nvGraphicFramePr>
          <p:cNvPr id="3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126469"/>
              </p:ext>
            </p:extLst>
          </p:nvPr>
        </p:nvGraphicFramePr>
        <p:xfrm>
          <a:off x="6825733" y="1523530"/>
          <a:ext cx="15255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5" name="Equation" r:id="rId17" imgW="1028520" imgH="279360" progId="Equation.DSMT4">
                  <p:embed/>
                </p:oleObj>
              </mc:Choice>
              <mc:Fallback>
                <p:oleObj name="Equation" r:id="rId17" imgW="10285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5733" y="1523530"/>
                        <a:ext cx="1525588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164288" y="2010326"/>
            <a:ext cx="1765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EEECE1">
                    <a:lumMod val="10000"/>
                  </a:srgbClr>
                </a:solidFill>
              </a:rPr>
              <a:t>Lee, S. Cho 2003</a:t>
            </a:r>
            <a:endParaRPr lang="ko-KR" altLang="en-US" sz="1600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2172619" y="5553296"/>
            <a:ext cx="1224136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" name="순서도: 가산 접합 36"/>
          <p:cNvSpPr/>
          <p:nvPr/>
        </p:nvSpPr>
        <p:spPr>
          <a:xfrm>
            <a:off x="2100611" y="5697312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순서도: 가산 접합 38"/>
          <p:cNvSpPr/>
          <p:nvPr/>
        </p:nvSpPr>
        <p:spPr>
          <a:xfrm>
            <a:off x="3324747" y="5697312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4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247624"/>
              </p:ext>
            </p:extLst>
          </p:nvPr>
        </p:nvGraphicFramePr>
        <p:xfrm>
          <a:off x="690563" y="3455988"/>
          <a:ext cx="75374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6" name="Equation" r:id="rId19" imgW="5384520" imgH="393480" progId="Equation.DSMT4">
                  <p:embed/>
                </p:oleObj>
              </mc:Choice>
              <mc:Fallback>
                <p:oleObj name="Equation" r:id="rId19" imgW="5384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3455988"/>
                        <a:ext cx="7537450" cy="5492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120780"/>
              </p:ext>
            </p:extLst>
          </p:nvPr>
        </p:nvGraphicFramePr>
        <p:xfrm>
          <a:off x="1892300" y="5603203"/>
          <a:ext cx="131763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7" name="수식" r:id="rId21" imgW="88560" imgH="164880" progId="Equation.3">
                  <p:embed/>
                </p:oleObj>
              </mc:Choice>
              <mc:Fallback>
                <p:oleObj name="수식" r:id="rId21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5603203"/>
                        <a:ext cx="131763" cy="24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592526"/>
              </p:ext>
            </p:extLst>
          </p:nvPr>
        </p:nvGraphicFramePr>
        <p:xfrm>
          <a:off x="3581400" y="5605870"/>
          <a:ext cx="131763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8" name="수식" r:id="rId23" imgW="88560" imgH="164880" progId="Equation.3">
                  <p:embed/>
                </p:oleObj>
              </mc:Choice>
              <mc:Fallback>
                <p:oleObj name="수식" r:id="rId2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605870"/>
                        <a:ext cx="131763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타원 42"/>
          <p:cNvSpPr/>
          <p:nvPr/>
        </p:nvSpPr>
        <p:spPr>
          <a:xfrm>
            <a:off x="5507663" y="5553296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4" name="순서도: 가산 접합 43"/>
          <p:cNvSpPr/>
          <p:nvPr/>
        </p:nvSpPr>
        <p:spPr>
          <a:xfrm>
            <a:off x="5448288" y="5697312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6240376" y="5553296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순서도: 가산 접합 45"/>
          <p:cNvSpPr/>
          <p:nvPr/>
        </p:nvSpPr>
        <p:spPr>
          <a:xfrm>
            <a:off x="6577176" y="5697312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4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885432"/>
              </p:ext>
            </p:extLst>
          </p:nvPr>
        </p:nvGraphicFramePr>
        <p:xfrm>
          <a:off x="5267696" y="5625304"/>
          <a:ext cx="131763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39" name="수식" r:id="rId25" imgW="88560" imgH="164880" progId="Equation.3">
                  <p:embed/>
                </p:oleObj>
              </mc:Choice>
              <mc:Fallback>
                <p:oleObj name="수식" r:id="rId25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696" y="5625304"/>
                        <a:ext cx="131763" cy="24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8893"/>
              </p:ext>
            </p:extLst>
          </p:nvPr>
        </p:nvGraphicFramePr>
        <p:xfrm>
          <a:off x="6816501" y="5644477"/>
          <a:ext cx="131763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40" name="수식" r:id="rId26" imgW="88560" imgH="164880" progId="Equation.3">
                  <p:embed/>
                </p:oleObj>
              </mc:Choice>
              <mc:Fallback>
                <p:oleObj name="수식" r:id="rId26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501" y="5644477"/>
                        <a:ext cx="131763" cy="24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128812"/>
              </p:ext>
            </p:extLst>
          </p:nvPr>
        </p:nvGraphicFramePr>
        <p:xfrm>
          <a:off x="899592" y="4312133"/>
          <a:ext cx="3617913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41" name="Equation" r:id="rId27" imgW="2438280" imgH="228600" progId="Equation.3">
                  <p:embed/>
                </p:oleObj>
              </mc:Choice>
              <mc:Fallback>
                <p:oleObj name="Equation" r:id="rId27" imgW="2438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312133"/>
                        <a:ext cx="3617913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306153"/>
              </p:ext>
            </p:extLst>
          </p:nvPr>
        </p:nvGraphicFramePr>
        <p:xfrm>
          <a:off x="4644505" y="4293096"/>
          <a:ext cx="2671762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42" name="Equation" r:id="rId29" imgW="1803240" imgH="253800" progId="Equation.DSMT4">
                  <p:embed/>
                </p:oleObj>
              </mc:Choice>
              <mc:Fallback>
                <p:oleObj name="Equation" r:id="rId29" imgW="18032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505" y="4293096"/>
                        <a:ext cx="2671762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14823"/>
              </p:ext>
            </p:extLst>
          </p:nvPr>
        </p:nvGraphicFramePr>
        <p:xfrm>
          <a:off x="2195736" y="5265264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43" name="Equation" r:id="rId31" imgW="177480" imgH="215640" progId="Equation.3">
                  <p:embed/>
                </p:oleObj>
              </mc:Choice>
              <mc:Fallback>
                <p:oleObj name="Equation" r:id="rId31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265264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111442"/>
              </p:ext>
            </p:extLst>
          </p:nvPr>
        </p:nvGraphicFramePr>
        <p:xfrm>
          <a:off x="3203848" y="5265264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44" name="Equation" r:id="rId32" imgW="190440" imgH="215640" progId="Equation.3">
                  <p:embed/>
                </p:oleObj>
              </mc:Choice>
              <mc:Fallback>
                <p:oleObj name="Equation" r:id="rId32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5265264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35496" y="3522494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solidFill>
                  <a:prstClr val="black"/>
                </a:solidFill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solidFill>
                  <a:prstClr val="black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79" name="타원 78"/>
          <p:cNvSpPr/>
          <p:nvPr/>
        </p:nvSpPr>
        <p:spPr>
          <a:xfrm>
            <a:off x="2611129" y="5377264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80" name="타원 79"/>
          <p:cNvSpPr/>
          <p:nvPr/>
        </p:nvSpPr>
        <p:spPr>
          <a:xfrm>
            <a:off x="2607688" y="5857216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81" name="타원 80"/>
          <p:cNvSpPr/>
          <p:nvPr/>
        </p:nvSpPr>
        <p:spPr>
          <a:xfrm>
            <a:off x="5754312" y="5578224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6082536" y="5589240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18497"/>
              </p:ext>
            </p:extLst>
          </p:nvPr>
        </p:nvGraphicFramePr>
        <p:xfrm>
          <a:off x="7444323" y="4283048"/>
          <a:ext cx="152558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45" name="Equation" r:id="rId33" imgW="1525680" imgH="414360" progId="Equation.DSMT4">
                  <p:embed/>
                </p:oleObj>
              </mc:Choice>
              <mc:Fallback>
                <p:oleObj name="Equation" r:id="rId33" imgW="1525680" imgH="414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444323" y="4283048"/>
                        <a:ext cx="1525587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55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562379"/>
              </p:ext>
            </p:extLst>
          </p:nvPr>
        </p:nvGraphicFramePr>
        <p:xfrm>
          <a:off x="647700" y="733425"/>
          <a:ext cx="69691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9" name="Equation" r:id="rId3" imgW="5105160" imgH="393480" progId="Equation.DSMT4">
                  <p:embed/>
                </p:oleObj>
              </mc:Choice>
              <mc:Fallback>
                <p:oleObj name="Equation" r:id="rId3" imgW="51051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733425"/>
                        <a:ext cx="6969125" cy="534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523277"/>
              </p:ext>
            </p:extLst>
          </p:nvPr>
        </p:nvGraphicFramePr>
        <p:xfrm>
          <a:off x="749300" y="1412875"/>
          <a:ext cx="68294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0" name="Equation" r:id="rId5" imgW="4952880" imgH="419040" progId="Equation.DSMT4">
                  <p:embed/>
                </p:oleObj>
              </mc:Choice>
              <mc:Fallback>
                <p:oleObj name="Equation" r:id="rId5" imgW="49528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1412875"/>
                        <a:ext cx="6829425" cy="5762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35496" y="805418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solidFill>
                  <a:prstClr val="black"/>
                </a:solidFill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solidFill>
                  <a:prstClr val="black"/>
                </a:solidFill>
                <a:latin typeface="Verdana" pitchFamily="34" charset="0"/>
              </a:rPr>
              <a:t> </a:t>
            </a:r>
          </a:p>
        </p:txBody>
      </p:sp>
      <p:graphicFrame>
        <p:nvGraphicFramePr>
          <p:cNvPr id="33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1" name="Image" r:id="rId7" imgW="8857143" imgH="2409524" progId="">
                  <p:embed/>
                </p:oleObj>
              </mc:Choice>
              <mc:Fallback>
                <p:oleObj name="Image" r:id="rId7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12"/>
          <p:cNvSpPr txBox="1">
            <a:spLocks noChangeArrowheads="1"/>
          </p:cNvSpPr>
          <p:nvPr/>
        </p:nvSpPr>
        <p:spPr bwMode="auto">
          <a:xfrm>
            <a:off x="250824" y="115888"/>
            <a:ext cx="88931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prstClr val="white"/>
                </a:solidFill>
                <a:latin typeface="Verdana" pitchFamily="34" charset="0"/>
              </a:rPr>
              <a:t>Hadron mass and chiral symmetry: Weinberg sum rule </a:t>
            </a:r>
            <a:r>
              <a:rPr lang="en-US" altLang="ko-KR" sz="1400" b="1" i="1" dirty="0" smtClean="0">
                <a:solidFill>
                  <a:prstClr val="white"/>
                </a:solidFill>
                <a:latin typeface="Verdana" pitchFamily="34" charset="0"/>
              </a:rPr>
              <a:t>(1967) </a:t>
            </a:r>
            <a:endParaRPr lang="en-US" altLang="ko-KR" sz="1400" b="1" i="1" dirty="0">
              <a:solidFill>
                <a:prstClr val="white"/>
              </a:solidFill>
              <a:latin typeface="Verdana" pitchFamily="34" charset="0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648279"/>
              </p:ext>
            </p:extLst>
          </p:nvPr>
        </p:nvGraphicFramePr>
        <p:xfrm>
          <a:off x="787399" y="2420888"/>
          <a:ext cx="710984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2" name="Equation" r:id="rId9" imgW="5956200" imgH="482400" progId="Equation.DSMT4">
                  <p:embed/>
                </p:oleObj>
              </mc:Choice>
              <mc:Fallback>
                <p:oleObj name="Equation" r:id="rId9" imgW="59562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7399" y="2420888"/>
                        <a:ext cx="7109843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422046" y="3510183"/>
            <a:ext cx="8470434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b="1" dirty="0" smtClean="0">
                <a:solidFill>
                  <a:prstClr val="black"/>
                </a:solidFill>
                <a:latin typeface="Arial" charset="0"/>
                <a:sym typeface="Wingdings" pitchFamily="2" charset="2"/>
              </a:rPr>
              <a:t> Weinberg Sum rule</a:t>
            </a:r>
            <a:endParaRPr kumimoji="1" lang="en-US" altLang="ko-KR" sz="1600" i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279466"/>
              </p:ext>
            </p:extLst>
          </p:nvPr>
        </p:nvGraphicFramePr>
        <p:xfrm>
          <a:off x="3635896" y="3248092"/>
          <a:ext cx="1762301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3" name="Equation" r:id="rId11" imgW="1180800" imgH="241200" progId="Equation.DSMT4">
                  <p:embed/>
                </p:oleObj>
              </mc:Choice>
              <mc:Fallback>
                <p:oleObj name="Equation" r:id="rId11" imgW="11808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35896" y="3248092"/>
                        <a:ext cx="1762301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107256"/>
              </p:ext>
            </p:extLst>
          </p:nvPr>
        </p:nvGraphicFramePr>
        <p:xfrm>
          <a:off x="3635896" y="3818793"/>
          <a:ext cx="1705850" cy="372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4" name="Equation" r:id="rId13" imgW="1104840" imgH="241200" progId="Equation.DSMT4">
                  <p:embed/>
                </p:oleObj>
              </mc:Choice>
              <mc:Fallback>
                <p:oleObj name="Equation" r:id="rId13" imgW="11048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35896" y="3818793"/>
                        <a:ext cx="1705850" cy="3725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539552" y="4725144"/>
            <a:ext cx="259228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prstClr val="black"/>
                </a:solidFill>
                <a:latin typeface="Arial" charset="0"/>
                <a:sym typeface="Wingdings" pitchFamily="2" charset="2"/>
              </a:rPr>
              <a:t>+ KSRF relation </a:t>
            </a:r>
            <a:endParaRPr kumimoji="1" lang="en-US" altLang="ko-KR" sz="16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왼쪽 중괄호 7"/>
          <p:cNvSpPr/>
          <p:nvPr/>
        </p:nvSpPr>
        <p:spPr>
          <a:xfrm>
            <a:off x="2987824" y="3402168"/>
            <a:ext cx="288032" cy="6028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86687"/>
              </p:ext>
            </p:extLst>
          </p:nvPr>
        </p:nvGraphicFramePr>
        <p:xfrm>
          <a:off x="6184407" y="3331716"/>
          <a:ext cx="1771969" cy="673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5" name="Equation" r:id="rId15" imgW="1269720" imgH="482400" progId="Equation.DSMT4">
                  <p:embed/>
                </p:oleObj>
              </mc:Choice>
              <mc:Fallback>
                <p:oleObj name="Equation" r:id="rId15" imgW="126972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184407" y="3331716"/>
                        <a:ext cx="1771969" cy="673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오른쪽 중괄호 9"/>
          <p:cNvSpPr/>
          <p:nvPr/>
        </p:nvSpPr>
        <p:spPr>
          <a:xfrm>
            <a:off x="5508104" y="3402168"/>
            <a:ext cx="288032" cy="6028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11" name="개체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972483"/>
              </p:ext>
            </p:extLst>
          </p:nvPr>
        </p:nvGraphicFramePr>
        <p:xfrm>
          <a:off x="2483768" y="4581128"/>
          <a:ext cx="865381" cy="62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6" name="Equation" r:id="rId17" imgW="596880" imgH="431640" progId="Equation.DSMT4">
                  <p:embed/>
                </p:oleObj>
              </mc:Choice>
              <mc:Fallback>
                <p:oleObj name="Equation" r:id="rId17" imgW="5968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483768" y="4581128"/>
                        <a:ext cx="865381" cy="626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개체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434778"/>
              </p:ext>
            </p:extLst>
          </p:nvPr>
        </p:nvGraphicFramePr>
        <p:xfrm>
          <a:off x="4309865" y="5301208"/>
          <a:ext cx="1541030" cy="428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7" name="Equation" r:id="rId19" imgW="914400" imgH="253800" progId="Equation.DSMT4">
                  <p:embed/>
                </p:oleObj>
              </mc:Choice>
              <mc:Fallback>
                <p:oleObj name="Equation" r:id="rId19" imgW="9144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309865" y="5301208"/>
                        <a:ext cx="1541030" cy="428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569696" y="5365538"/>
            <a:ext cx="2592288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prstClr val="black"/>
                </a:solidFill>
                <a:latin typeface="Arial" charset="0"/>
                <a:sym typeface="Wingdings" pitchFamily="2" charset="2"/>
              </a:rPr>
              <a:t> trace part</a:t>
            </a:r>
            <a:endParaRPr kumimoji="1" lang="en-US" altLang="ko-KR" sz="16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549600" y="5989575"/>
            <a:ext cx="259228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prstClr val="black"/>
                </a:solidFill>
                <a:latin typeface="Arial" charset="0"/>
                <a:sym typeface="Wingdings" pitchFamily="2" charset="2"/>
              </a:rPr>
              <a:t> Higher moments</a:t>
            </a:r>
            <a:endParaRPr kumimoji="1" lang="en-US" altLang="ko-KR" sz="1600" i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13" name="개체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676259"/>
              </p:ext>
            </p:extLst>
          </p:nvPr>
        </p:nvGraphicFramePr>
        <p:xfrm>
          <a:off x="2640291" y="5928334"/>
          <a:ext cx="2429961" cy="473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8" name="Equation" r:id="rId21" imgW="1434960" imgH="279360" progId="Equation.DSMT4">
                  <p:embed/>
                </p:oleObj>
              </mc:Choice>
              <mc:Fallback>
                <p:oleObj name="Equation" r:id="rId21" imgW="14349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640291" y="5928334"/>
                        <a:ext cx="2429961" cy="473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655190"/>
              </p:ext>
            </p:extLst>
          </p:nvPr>
        </p:nvGraphicFramePr>
        <p:xfrm>
          <a:off x="2382887" y="5342288"/>
          <a:ext cx="1785938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9" name="Equation" r:id="rId23" imgW="1307880" imgH="279360" progId="Equation.DSMT4">
                  <p:embed/>
                </p:oleObj>
              </mc:Choice>
              <mc:Fallback>
                <p:oleObj name="Equation" r:id="rId23" imgW="1307880" imgH="2793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887" y="5342288"/>
                        <a:ext cx="1785938" cy="37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411760" y="1971137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Pion contribution</a:t>
            </a:r>
            <a:endParaRPr lang="ko-KR" altLang="en-US" sz="1200" dirty="0"/>
          </a:p>
        </p:txBody>
      </p:sp>
      <p:sp>
        <p:nvSpPr>
          <p:cNvPr id="16" name="위쪽 화살표 15"/>
          <p:cNvSpPr/>
          <p:nvPr/>
        </p:nvSpPr>
        <p:spPr>
          <a:xfrm>
            <a:off x="2942105" y="1916832"/>
            <a:ext cx="45719" cy="720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10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467241"/>
            <a:ext cx="3357394" cy="3257903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11" name="Image" r:id="rId4" imgW="8857143" imgH="2409524" progId="">
                  <p:embed/>
                </p:oleObj>
              </mc:Choice>
              <mc:Fallback>
                <p:oleObj name="Image" r:id="rId4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prstClr val="white"/>
                </a:solidFill>
                <a:latin typeface="Verdana" pitchFamily="34" charset="0"/>
              </a:rPr>
              <a:t>Partial Chiral symmetry restoration in nuclear matter</a:t>
            </a:r>
            <a:endParaRPr lang="en-US" altLang="ko-KR" sz="2000" b="1" i="1" dirty="0">
              <a:solidFill>
                <a:prstClr val="white"/>
              </a:solidFill>
              <a:latin typeface="Verdana" pitchFamily="34" charset="0"/>
            </a:endParaRP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422046" y="4935939"/>
            <a:ext cx="8470434" cy="1877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b="1" dirty="0" smtClean="0">
                <a:solidFill>
                  <a:prstClr val="black"/>
                </a:solidFill>
                <a:latin typeface="Arial" charset="0"/>
                <a:sym typeface="Wingdings" panose="05000000000000000000" pitchFamily="2" charset="2"/>
              </a:rPr>
              <a:t> Many previous work</a:t>
            </a:r>
            <a:endParaRPr kumimoji="1" lang="en-US" altLang="ko-KR" sz="1600" b="1" dirty="0" smtClean="0">
              <a:solidFill>
                <a:prstClr val="black"/>
              </a:solidFill>
              <a:latin typeface="Arial" charset="0"/>
            </a:endParaRP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Tx/>
              <a:buAutoNum type="arabicPeriod"/>
            </a:pP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Soft modes, scalar meson: </a:t>
            </a:r>
            <a:r>
              <a:rPr kumimoji="1" lang="en-US" altLang="ko-KR" sz="1600" i="1" dirty="0" err="1" smtClean="0">
                <a:solidFill>
                  <a:prstClr val="black"/>
                </a:solidFill>
                <a:latin typeface="Arial" charset="0"/>
              </a:rPr>
              <a:t>Hatsuda</a:t>
            </a: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, </a:t>
            </a:r>
            <a:r>
              <a:rPr kumimoji="1" lang="en-US" altLang="ko-KR" sz="1600" i="1" dirty="0" err="1" smtClean="0">
                <a:solidFill>
                  <a:prstClr val="black"/>
                </a:solidFill>
                <a:latin typeface="Arial" charset="0"/>
              </a:rPr>
              <a:t>Kunihiro</a:t>
            </a: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 (85,87)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Tx/>
              <a:buAutoNum type="arabicPeriod"/>
            </a:pPr>
            <a:r>
              <a:rPr kumimoji="1" lang="en-US" altLang="ko-KR" sz="1600" i="1" dirty="0" err="1" smtClean="0">
                <a:solidFill>
                  <a:prstClr val="black"/>
                </a:solidFill>
                <a:latin typeface="Arial" charset="0"/>
              </a:rPr>
              <a:t>Pseudoscalar</a:t>
            </a: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 mesons: Bernard, Jaffe, </a:t>
            </a:r>
            <a:r>
              <a:rPr kumimoji="1" lang="en-US" altLang="ko-KR" sz="1600" i="1" dirty="0" err="1" smtClean="0">
                <a:solidFill>
                  <a:prstClr val="black"/>
                </a:solidFill>
                <a:latin typeface="Arial" charset="0"/>
              </a:rPr>
              <a:t>Meissner</a:t>
            </a: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 (88), Klimt, Lutz, Vogel, Weise (90)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Tx/>
              <a:buAutoNum type="arabicPeriod"/>
            </a:pP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Brown-Rho: 91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4.     Vector mesons: </a:t>
            </a:r>
            <a:r>
              <a:rPr kumimoji="1" lang="en-US" altLang="ko-KR" sz="1600" i="1" dirty="0" err="1" smtClean="0">
                <a:solidFill>
                  <a:prstClr val="black"/>
                </a:solidFill>
                <a:latin typeface="Arial" charset="0"/>
              </a:rPr>
              <a:t>Hatsuda</a:t>
            </a: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, Lee (92)   ….. </a:t>
            </a:r>
            <a:endParaRPr kumimoji="1" lang="en-US" altLang="ko-KR" sz="16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092080" y="1268760"/>
            <a:ext cx="1261250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  <a:sym typeface="Wingdings" pitchFamily="2" charset="2"/>
              </a:rPr>
              <a:t>W. Weise</a:t>
            </a:r>
            <a:endParaRPr kumimoji="1" lang="en-US" altLang="ko-KR" sz="1600" i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841162" y="1772816"/>
            <a:ext cx="3131840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457200" algn="dist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solidFill>
                  <a:prstClr val="black"/>
                </a:solidFill>
                <a:latin typeface="Arial" charset="0"/>
              </a:rPr>
              <a:t>30% reduction in nuclear matter </a:t>
            </a:r>
            <a:endParaRPr kumimoji="1" lang="en-US" altLang="ko-KR" sz="1600" i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328220" y="2792328"/>
            <a:ext cx="1357322" cy="14287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899592" y="3248252"/>
            <a:ext cx="720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1685410" y="3292394"/>
            <a:ext cx="357190" cy="14287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128827"/>
              </p:ext>
            </p:extLst>
          </p:nvPr>
        </p:nvGraphicFramePr>
        <p:xfrm>
          <a:off x="2005664" y="2952353"/>
          <a:ext cx="9223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12" name="수식" r:id="rId6" imgW="545760" imgH="215640" progId="Equation.3">
                  <p:embed/>
                </p:oleObj>
              </mc:Choice>
              <mc:Fallback>
                <p:oleObj name="수식" r:id="rId6" imgW="545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664" y="2952353"/>
                        <a:ext cx="9223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238791"/>
              </p:ext>
            </p:extLst>
          </p:nvPr>
        </p:nvGraphicFramePr>
        <p:xfrm>
          <a:off x="1022332" y="2942828"/>
          <a:ext cx="25717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13" name="수식" r:id="rId8" imgW="152280" imgH="164880" progId="Equation.3">
                  <p:embed/>
                </p:oleObj>
              </mc:Choice>
              <mc:Fallback>
                <p:oleObj name="수식" r:id="rId8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32" y="2942828"/>
                        <a:ext cx="25717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71406" y="836712"/>
            <a:ext cx="8749066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sz="1600" b="1" dirty="0">
                <a:solidFill>
                  <a:prstClr val="black"/>
                </a:solidFill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sz="1600" b="1" dirty="0" smtClean="0">
                <a:solidFill>
                  <a:prstClr val="black"/>
                </a:solidFill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kumimoji="1" lang="en-US" altLang="ko-KR" sz="1600" dirty="0" smtClean="0">
                <a:solidFill>
                  <a:prstClr val="black"/>
                </a:solidFill>
                <a:latin typeface="Arial" charset="0"/>
                <a:sym typeface="Wingdings" panose="05000000000000000000" pitchFamily="2" charset="2"/>
              </a:rPr>
              <a:t>Nuclear Target experiments: provides a good environment to test effects of restoration</a:t>
            </a:r>
            <a:endParaRPr kumimoji="1" lang="en-US" altLang="ko-KR" sz="16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185254"/>
              </p:ext>
            </p:extLst>
          </p:nvPr>
        </p:nvGraphicFramePr>
        <p:xfrm>
          <a:off x="755576" y="1412776"/>
          <a:ext cx="324961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14" name="Equation" r:id="rId10" imgW="2082600" imgH="253800" progId="Equation.DSMT4">
                  <p:embed/>
                </p:oleObj>
              </mc:Choice>
              <mc:Fallback>
                <p:oleObj name="Equation" r:id="rId10" imgW="2082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412776"/>
                        <a:ext cx="3249612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973599"/>
              </p:ext>
            </p:extLst>
          </p:nvPr>
        </p:nvGraphicFramePr>
        <p:xfrm>
          <a:off x="2145159" y="1947764"/>
          <a:ext cx="228282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15" name="Equation" r:id="rId12" imgW="1536700" imgH="228600" progId="Equation.3">
                  <p:embed/>
                </p:oleObj>
              </mc:Choice>
              <mc:Fallback>
                <p:oleObj name="Equation" r:id="rId12" imgW="1536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5159" y="1947764"/>
                        <a:ext cx="228282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099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85344" y="116632"/>
            <a:ext cx="6646896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63500" y="188640"/>
            <a:ext cx="723689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rgbClr val="1F497D"/>
                </a:solidFill>
                <a:latin typeface="Arial" charset="0"/>
              </a:rPr>
              <a:t>But  </a:t>
            </a:r>
            <a:r>
              <a:rPr kumimoji="1" lang="en-US" altLang="ko-KR" i="1" dirty="0" smtClean="0">
                <a:solidFill>
                  <a:srgbClr val="1F497D"/>
                </a:solidFill>
                <a:latin typeface="Symbol" panose="05050102010706020507" pitchFamily="18" charset="2"/>
              </a:rPr>
              <a:t>r</a:t>
            </a:r>
            <a:r>
              <a:rPr kumimoji="1" lang="en-US" altLang="ko-KR" i="1" dirty="0" smtClean="0">
                <a:solidFill>
                  <a:srgbClr val="1F497D"/>
                </a:solidFill>
                <a:latin typeface="Arial" charset="0"/>
              </a:rPr>
              <a:t> - a</a:t>
            </a:r>
            <a:r>
              <a:rPr kumimoji="1" lang="en-US" altLang="ko-KR" i="1" baseline="-25000" dirty="0" smtClean="0">
                <a:solidFill>
                  <a:srgbClr val="1F497D"/>
                </a:solidFill>
                <a:latin typeface="Arial" charset="0"/>
              </a:rPr>
              <a:t>1</a:t>
            </a:r>
            <a:r>
              <a:rPr kumimoji="1" lang="en-US" altLang="ko-KR" i="1" dirty="0" smtClean="0">
                <a:solidFill>
                  <a:srgbClr val="1F497D"/>
                </a:solidFill>
                <a:latin typeface="Arial" charset="0"/>
              </a:rPr>
              <a:t> masses are hard to observe  </a:t>
            </a:r>
            <a:endParaRPr kumimoji="1" lang="en-US" altLang="ko-KR" i="1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156791" y="2492896"/>
            <a:ext cx="1224136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44814"/>
              </p:ext>
            </p:extLst>
          </p:nvPr>
        </p:nvGraphicFramePr>
        <p:xfrm>
          <a:off x="528340" y="733425"/>
          <a:ext cx="72120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0" name="Equation" r:id="rId3" imgW="5283000" imgH="393480" progId="Equation.DSMT4">
                  <p:embed/>
                </p:oleObj>
              </mc:Choice>
              <mc:Fallback>
                <p:oleObj name="Equation" r:id="rId3" imgW="5283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40" y="733425"/>
                        <a:ext cx="7212012" cy="534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950877"/>
              </p:ext>
            </p:extLst>
          </p:nvPr>
        </p:nvGraphicFramePr>
        <p:xfrm>
          <a:off x="1476375" y="1484784"/>
          <a:ext cx="52562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1" name="Equation" r:id="rId5" imgW="4241520" imgH="393480" progId="Equation.DSMT4">
                  <p:embed/>
                </p:oleObj>
              </mc:Choice>
              <mc:Fallback>
                <p:oleObj name="Equation" r:id="rId5" imgW="4241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484784"/>
                        <a:ext cx="5256213" cy="4873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순서도: 가산 접합 56"/>
          <p:cNvSpPr/>
          <p:nvPr/>
        </p:nvSpPr>
        <p:spPr>
          <a:xfrm>
            <a:off x="3084783" y="2639316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순서도: 가산 접합 57"/>
          <p:cNvSpPr/>
          <p:nvPr/>
        </p:nvSpPr>
        <p:spPr>
          <a:xfrm>
            <a:off x="4308919" y="2639316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479549"/>
              </p:ext>
            </p:extLst>
          </p:nvPr>
        </p:nvGraphicFramePr>
        <p:xfrm>
          <a:off x="2555776" y="2497384"/>
          <a:ext cx="490537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2" name="Equation" r:id="rId7" imgW="330120" imgH="228600" progId="Equation.3">
                  <p:embed/>
                </p:oleObj>
              </mc:Choice>
              <mc:Fallback>
                <p:oleObj name="Equation" r:id="rId7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497384"/>
                        <a:ext cx="490537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73015"/>
              </p:ext>
            </p:extLst>
          </p:nvPr>
        </p:nvGraphicFramePr>
        <p:xfrm>
          <a:off x="4498049" y="2492896"/>
          <a:ext cx="4905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3" name="Equation" r:id="rId9" imgW="330120" imgH="228600" progId="Equation.3">
                  <p:embed/>
                </p:oleObj>
              </mc:Choice>
              <mc:Fallback>
                <p:oleObj name="Equation" r:id="rId9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049" y="2492896"/>
                        <a:ext cx="49053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타원 37"/>
          <p:cNvSpPr/>
          <p:nvPr/>
        </p:nvSpPr>
        <p:spPr>
          <a:xfrm>
            <a:off x="3599964" y="2300976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3586475" y="2780928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ko-KR" altLang="en-US" sz="1400" dirty="0">
              <a:solidFill>
                <a:prstClr val="white"/>
              </a:solidFill>
            </a:endParaRPr>
          </a:p>
        </p:txBody>
      </p:sp>
      <p:graphicFrame>
        <p:nvGraphicFramePr>
          <p:cNvPr id="6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998756"/>
              </p:ext>
            </p:extLst>
          </p:nvPr>
        </p:nvGraphicFramePr>
        <p:xfrm>
          <a:off x="5442386" y="2467403"/>
          <a:ext cx="944563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4" name="Equation" r:id="rId11" imgW="761760" imgH="330120" progId="Equation.DSMT4">
                  <p:embed/>
                </p:oleObj>
              </mc:Choice>
              <mc:Fallback>
                <p:oleObj name="Equation" r:id="rId11" imgW="76176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2386" y="2467403"/>
                        <a:ext cx="944563" cy="407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직선 화살표 연결선 65"/>
          <p:cNvCxnSpPr/>
          <p:nvPr/>
        </p:nvCxnSpPr>
        <p:spPr>
          <a:xfrm>
            <a:off x="971600" y="5541296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/>
          <p:nvPr/>
        </p:nvCxnSpPr>
        <p:spPr>
          <a:xfrm flipV="1">
            <a:off x="971600" y="4533184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자유형 67"/>
          <p:cNvSpPr/>
          <p:nvPr/>
        </p:nvSpPr>
        <p:spPr>
          <a:xfrm>
            <a:off x="1430978" y="4943245"/>
            <a:ext cx="1876926" cy="596962"/>
          </a:xfrm>
          <a:custGeom>
            <a:avLst/>
            <a:gdLst>
              <a:gd name="connsiteX0" fmla="*/ 0 w 1876926"/>
              <a:gd name="connsiteY0" fmla="*/ 596962 h 596962"/>
              <a:gd name="connsiteX1" fmla="*/ 132347 w 1876926"/>
              <a:gd name="connsiteY1" fmla="*/ 115699 h 596962"/>
              <a:gd name="connsiteX2" fmla="*/ 180473 w 1876926"/>
              <a:gd name="connsiteY2" fmla="*/ 7415 h 596962"/>
              <a:gd name="connsiteX3" fmla="*/ 228600 w 1876926"/>
              <a:gd name="connsiteY3" fmla="*/ 260078 h 596962"/>
              <a:gd name="connsiteX4" fmla="*/ 312821 w 1876926"/>
              <a:gd name="connsiteY4" fmla="*/ 548836 h 596962"/>
              <a:gd name="connsiteX5" fmla="*/ 529389 w 1876926"/>
              <a:gd name="connsiteY5" fmla="*/ 584931 h 596962"/>
              <a:gd name="connsiteX6" fmla="*/ 757989 w 1876926"/>
              <a:gd name="connsiteY6" fmla="*/ 428520 h 596962"/>
              <a:gd name="connsiteX7" fmla="*/ 926431 w 1876926"/>
              <a:gd name="connsiteY7" fmla="*/ 236015 h 596962"/>
              <a:gd name="connsiteX8" fmla="*/ 1082842 w 1876926"/>
              <a:gd name="connsiteY8" fmla="*/ 368362 h 596962"/>
              <a:gd name="connsiteX9" fmla="*/ 1431758 w 1876926"/>
              <a:gd name="connsiteY9" fmla="*/ 392425 h 596962"/>
              <a:gd name="connsiteX10" fmla="*/ 1876926 w 1876926"/>
              <a:gd name="connsiteY10" fmla="*/ 392425 h 59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6926" h="596962">
                <a:moveTo>
                  <a:pt x="0" y="596962"/>
                </a:moveTo>
                <a:cubicBezTo>
                  <a:pt x="51134" y="405459"/>
                  <a:pt x="102268" y="213957"/>
                  <a:pt x="132347" y="115699"/>
                </a:cubicBezTo>
                <a:cubicBezTo>
                  <a:pt x="162426" y="17441"/>
                  <a:pt x="164431" y="-16648"/>
                  <a:pt x="180473" y="7415"/>
                </a:cubicBezTo>
                <a:cubicBezTo>
                  <a:pt x="196515" y="31478"/>
                  <a:pt x="206542" y="169841"/>
                  <a:pt x="228600" y="260078"/>
                </a:cubicBezTo>
                <a:cubicBezTo>
                  <a:pt x="250658" y="350315"/>
                  <a:pt x="262690" y="494694"/>
                  <a:pt x="312821" y="548836"/>
                </a:cubicBezTo>
                <a:cubicBezTo>
                  <a:pt x="362953" y="602978"/>
                  <a:pt x="455194" y="604984"/>
                  <a:pt x="529389" y="584931"/>
                </a:cubicBezTo>
                <a:cubicBezTo>
                  <a:pt x="603584" y="564878"/>
                  <a:pt x="691815" y="486673"/>
                  <a:pt x="757989" y="428520"/>
                </a:cubicBezTo>
                <a:cubicBezTo>
                  <a:pt x="824163" y="370367"/>
                  <a:pt x="872289" y="246041"/>
                  <a:pt x="926431" y="236015"/>
                </a:cubicBezTo>
                <a:cubicBezTo>
                  <a:pt x="980573" y="225989"/>
                  <a:pt x="998621" y="342294"/>
                  <a:pt x="1082842" y="368362"/>
                </a:cubicBezTo>
                <a:cubicBezTo>
                  <a:pt x="1167063" y="394430"/>
                  <a:pt x="1299411" y="388414"/>
                  <a:pt x="1431758" y="392425"/>
                </a:cubicBezTo>
                <a:cubicBezTo>
                  <a:pt x="1564105" y="396435"/>
                  <a:pt x="1720515" y="394430"/>
                  <a:pt x="1876926" y="3924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69" name="Object 7"/>
          <p:cNvGraphicFramePr>
            <a:graphicFrameLocks noChangeAspect="1"/>
          </p:cNvGraphicFramePr>
          <p:nvPr>
            <p:extLst/>
          </p:nvPr>
        </p:nvGraphicFramePr>
        <p:xfrm>
          <a:off x="3650976" y="5454873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5" name="수식" r:id="rId13" imgW="126720" imgH="139680" progId="Equation.3">
                  <p:embed/>
                </p:oleObj>
              </mc:Choice>
              <mc:Fallback>
                <p:oleObj name="수식" r:id="rId1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0976" y="5454873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7"/>
          <p:cNvGraphicFramePr>
            <a:graphicFrameLocks noChangeAspect="1"/>
          </p:cNvGraphicFramePr>
          <p:nvPr>
            <p:extLst/>
          </p:nvPr>
        </p:nvGraphicFramePr>
        <p:xfrm>
          <a:off x="661988" y="4225925"/>
          <a:ext cx="6794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6" name="Equation" r:id="rId15" imgW="457200" imgH="190440" progId="Equation.DSMT4">
                  <p:embed/>
                </p:oleObj>
              </mc:Choice>
              <mc:Fallback>
                <p:oleObj name="Equation" r:id="rId15" imgW="4572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4225925"/>
                        <a:ext cx="6794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7"/>
          <p:cNvGraphicFramePr>
            <a:graphicFrameLocks noChangeAspect="1"/>
          </p:cNvGraphicFramePr>
          <p:nvPr>
            <p:extLst/>
          </p:nvPr>
        </p:nvGraphicFramePr>
        <p:xfrm>
          <a:off x="1479550" y="5702300"/>
          <a:ext cx="32067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7" name="Equation" r:id="rId17" imgW="215640" imgH="241200" progId="Equation.DSMT4">
                  <p:embed/>
                </p:oleObj>
              </mc:Choice>
              <mc:Fallback>
                <p:oleObj name="Equation" r:id="rId17" imgW="2156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5702300"/>
                        <a:ext cx="32067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직선 화살표 연결선 71"/>
          <p:cNvCxnSpPr/>
          <p:nvPr/>
        </p:nvCxnSpPr>
        <p:spPr>
          <a:xfrm>
            <a:off x="4944072" y="5539219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/>
          <p:nvPr/>
        </p:nvCxnSpPr>
        <p:spPr>
          <a:xfrm flipV="1">
            <a:off x="4944072" y="4531107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Object 7"/>
          <p:cNvGraphicFramePr>
            <a:graphicFrameLocks noChangeAspect="1"/>
          </p:cNvGraphicFramePr>
          <p:nvPr>
            <p:extLst/>
          </p:nvPr>
        </p:nvGraphicFramePr>
        <p:xfrm>
          <a:off x="7623448" y="5452796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8" name="수식" r:id="rId19" imgW="126720" imgH="139680" progId="Equation.3">
                  <p:embed/>
                </p:oleObj>
              </mc:Choice>
              <mc:Fallback>
                <p:oleObj name="수식" r:id="rId19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3448" y="5452796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"/>
          <p:cNvGraphicFramePr>
            <a:graphicFrameLocks noChangeAspect="1"/>
          </p:cNvGraphicFramePr>
          <p:nvPr>
            <p:extLst/>
          </p:nvPr>
        </p:nvGraphicFramePr>
        <p:xfrm>
          <a:off x="4634460" y="4223848"/>
          <a:ext cx="6794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9" name="Equation" r:id="rId20" imgW="457200" imgH="190440" progId="Equation.DSMT4">
                  <p:embed/>
                </p:oleObj>
              </mc:Choice>
              <mc:Fallback>
                <p:oleObj name="Equation" r:id="rId20" imgW="4572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4460" y="4223848"/>
                        <a:ext cx="6794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"/>
          <p:cNvGraphicFramePr>
            <a:graphicFrameLocks noChangeAspect="1"/>
          </p:cNvGraphicFramePr>
          <p:nvPr>
            <p:extLst/>
          </p:nvPr>
        </p:nvGraphicFramePr>
        <p:xfrm>
          <a:off x="6034349" y="5702300"/>
          <a:ext cx="3397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0" name="Equation" r:id="rId22" imgW="228600" imgH="241200" progId="Equation.DSMT4">
                  <p:embed/>
                </p:oleObj>
              </mc:Choice>
              <mc:Fallback>
                <p:oleObj name="Equation" r:id="rId22" imgW="228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349" y="5702300"/>
                        <a:ext cx="339725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자유형 2"/>
          <p:cNvSpPr/>
          <p:nvPr/>
        </p:nvSpPr>
        <p:spPr>
          <a:xfrm>
            <a:off x="5526157" y="4973732"/>
            <a:ext cx="2435086" cy="562364"/>
          </a:xfrm>
          <a:custGeom>
            <a:avLst/>
            <a:gdLst>
              <a:gd name="connsiteX0" fmla="*/ 0 w 2435086"/>
              <a:gd name="connsiteY0" fmla="*/ 562364 h 562364"/>
              <a:gd name="connsiteX1" fmla="*/ 218660 w 2435086"/>
              <a:gd name="connsiteY1" fmla="*/ 214494 h 562364"/>
              <a:gd name="connsiteX2" fmla="*/ 457200 w 2435086"/>
              <a:gd name="connsiteY2" fmla="*/ 5772 h 562364"/>
              <a:gd name="connsiteX3" fmla="*/ 795130 w 2435086"/>
              <a:gd name="connsiteY3" fmla="*/ 85285 h 562364"/>
              <a:gd name="connsiteX4" fmla="*/ 1659834 w 2435086"/>
              <a:gd name="connsiteY4" fmla="*/ 363581 h 562364"/>
              <a:gd name="connsiteX5" fmla="*/ 2435086 w 2435086"/>
              <a:gd name="connsiteY5" fmla="*/ 363581 h 56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5086" h="562364">
                <a:moveTo>
                  <a:pt x="0" y="562364"/>
                </a:moveTo>
                <a:cubicBezTo>
                  <a:pt x="71230" y="434811"/>
                  <a:pt x="142460" y="307259"/>
                  <a:pt x="218660" y="214494"/>
                </a:cubicBezTo>
                <a:cubicBezTo>
                  <a:pt x="294860" y="121729"/>
                  <a:pt x="361122" y="27307"/>
                  <a:pt x="457200" y="5772"/>
                </a:cubicBezTo>
                <a:cubicBezTo>
                  <a:pt x="553278" y="-15763"/>
                  <a:pt x="594691" y="25650"/>
                  <a:pt x="795130" y="85285"/>
                </a:cubicBezTo>
                <a:cubicBezTo>
                  <a:pt x="995569" y="144920"/>
                  <a:pt x="1386508" y="317198"/>
                  <a:pt x="1659834" y="363581"/>
                </a:cubicBezTo>
                <a:cubicBezTo>
                  <a:pt x="1933160" y="409964"/>
                  <a:pt x="2435086" y="363581"/>
                  <a:pt x="2435086" y="36358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533129"/>
              </p:ext>
            </p:extLst>
          </p:nvPr>
        </p:nvGraphicFramePr>
        <p:xfrm>
          <a:off x="3179908" y="2132856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1" name="Equation" r:id="rId24" imgW="177480" imgH="215640" progId="Equation.3">
                  <p:embed/>
                </p:oleObj>
              </mc:Choice>
              <mc:Fallback>
                <p:oleObj name="Equation" r:id="rId24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9908" y="2132856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71649"/>
              </p:ext>
            </p:extLst>
          </p:nvPr>
        </p:nvGraphicFramePr>
        <p:xfrm>
          <a:off x="4188020" y="2132856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2" name="Equation" r:id="rId26" imgW="190440" imgH="215640" progId="Equation.3">
                  <p:embed/>
                </p:oleObj>
              </mc:Choice>
              <mc:Fallback>
                <p:oleObj name="Equation" r:id="rId26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8020" y="2132856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35496" y="805418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solidFill>
                  <a:prstClr val="black"/>
                </a:solidFill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solidFill>
                  <a:prstClr val="black"/>
                </a:solidFill>
                <a:latin typeface="Verdana" pitchFamily="34" charset="0"/>
              </a:rPr>
              <a:t> </a:t>
            </a:r>
          </a:p>
        </p:txBody>
      </p:sp>
      <p:graphicFrame>
        <p:nvGraphicFramePr>
          <p:cNvPr id="3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4230471"/>
              </p:ext>
            </p:extLst>
          </p:nvPr>
        </p:nvGraphicFramePr>
        <p:xfrm>
          <a:off x="6825733" y="1523530"/>
          <a:ext cx="15255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3" name="Equation" r:id="rId28" imgW="1028520" imgH="279360" progId="Equation.DSMT4">
                  <p:embed/>
                </p:oleObj>
              </mc:Choice>
              <mc:Fallback>
                <p:oleObj name="Equation" r:id="rId28" imgW="10285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5733" y="1523530"/>
                        <a:ext cx="1525588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164288" y="2010326"/>
            <a:ext cx="1765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EEECE1">
                    <a:lumMod val="10000"/>
                  </a:srgbClr>
                </a:solidFill>
              </a:rPr>
              <a:t>Lee, S. Cho 2003</a:t>
            </a:r>
            <a:endParaRPr lang="ko-KR" altLang="en-US" sz="1600" dirty="0">
              <a:solidFill>
                <a:srgbClr val="EEECE1">
                  <a:lumMod val="10000"/>
                </a:srgbClr>
              </a:solidFill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 flipV="1">
            <a:off x="6204212" y="4149080"/>
            <a:ext cx="67204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84168" y="3522494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EEECE1">
                    <a:lumMod val="10000"/>
                  </a:srgbClr>
                </a:solidFill>
              </a:rPr>
              <a:t>Very hard to observe </a:t>
            </a:r>
            <a:endParaRPr lang="ko-KR" altLang="en-US" sz="1600" dirty="0">
              <a:solidFill>
                <a:srgbClr val="EEECE1">
                  <a:lumMod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3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29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1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U</a:t>
            </a:r>
            <a:r>
              <a:rPr lang="en-US" altLang="ko-KR" sz="2000" b="1" i="1" baseline="-25000" dirty="0" smtClean="0">
                <a:solidFill>
                  <a:schemeClr val="bg1"/>
                </a:solidFill>
                <a:latin typeface="Verdana" pitchFamily="34" charset="0"/>
              </a:rPr>
              <a:t>A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(1) effect :  effective order parameter (Lee,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Hatsuda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96)</a:t>
            </a:r>
            <a:endParaRPr lang="en-US" altLang="ko-KR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15259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663493"/>
              </p:ext>
            </p:extLst>
          </p:nvPr>
        </p:nvGraphicFramePr>
        <p:xfrm>
          <a:off x="1566863" y="1844824"/>
          <a:ext cx="17811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2" name="Equation" r:id="rId5" imgW="876240" imgH="228600" progId="Equation.3">
                  <p:embed/>
                </p:oleObj>
              </mc:Choice>
              <mc:Fallback>
                <p:oleObj name="Equation" r:id="rId5" imgW="876240" imgH="228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6863" y="1844824"/>
                        <a:ext cx="178117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타원 31"/>
          <p:cNvSpPr/>
          <p:nvPr/>
        </p:nvSpPr>
        <p:spPr>
          <a:xfrm>
            <a:off x="2190857" y="3641179"/>
            <a:ext cx="540000" cy="54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ko-KR" sz="1400" dirty="0" smtClean="0">
                <a:latin typeface="Symbol" pitchFamily="18" charset="2"/>
              </a:rPr>
              <a:t>n</a:t>
            </a:r>
            <a:r>
              <a:rPr lang="en-US" altLang="ko-KR" sz="1400" dirty="0" smtClean="0"/>
              <a:t>=0</a:t>
            </a:r>
            <a:endParaRPr lang="ko-KR" altLang="en-US" sz="1400" dirty="0"/>
          </a:p>
        </p:txBody>
      </p:sp>
      <p:graphicFrame>
        <p:nvGraphicFramePr>
          <p:cNvPr id="3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354940"/>
              </p:ext>
            </p:extLst>
          </p:nvPr>
        </p:nvGraphicFramePr>
        <p:xfrm>
          <a:off x="1403648" y="3759716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3" name="Equation" r:id="rId7" imgW="177480" imgH="215640" progId="Equation.3">
                  <p:embed/>
                </p:oleObj>
              </mc:Choice>
              <mc:Fallback>
                <p:oleObj name="Equation" r:id="rId7" imgW="177480" imgH="2156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759716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041708"/>
              </p:ext>
            </p:extLst>
          </p:nvPr>
        </p:nvGraphicFramePr>
        <p:xfrm>
          <a:off x="3330178" y="3764205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4" name="Equation" r:id="rId9" imgW="190440" imgH="215640" progId="Equation.3">
                  <p:embed/>
                </p:oleObj>
              </mc:Choice>
              <mc:Fallback>
                <p:oleObj name="Equation" r:id="rId9" imgW="190440" imgH="2156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178" y="3764205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직선 화살표 연결선 35"/>
          <p:cNvCxnSpPr/>
          <p:nvPr/>
        </p:nvCxnSpPr>
        <p:spPr>
          <a:xfrm>
            <a:off x="2733700" y="3908073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>
            <a:off x="1630313" y="3908073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260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124704"/>
              </p:ext>
            </p:extLst>
          </p:nvPr>
        </p:nvGraphicFramePr>
        <p:xfrm>
          <a:off x="480096" y="4509120"/>
          <a:ext cx="34480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5" name="Equation" r:id="rId11" imgW="2323800" imgH="431640" progId="Equation.DSMT4">
                  <p:embed/>
                </p:oleObj>
              </mc:Choice>
              <mc:Fallback>
                <p:oleObj name="Equation" r:id="rId11" imgW="2323800" imgH="43164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96" y="4509120"/>
                        <a:ext cx="3448050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921483"/>
              </p:ext>
            </p:extLst>
          </p:nvPr>
        </p:nvGraphicFramePr>
        <p:xfrm>
          <a:off x="5032499" y="3234531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6" name="Equation" r:id="rId13" imgW="177480" imgH="215640" progId="Equation.3">
                  <p:embed/>
                </p:oleObj>
              </mc:Choice>
              <mc:Fallback>
                <p:oleObj name="Equation" r:id="rId13" imgW="177480" imgH="21564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499" y="3234531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894463"/>
              </p:ext>
            </p:extLst>
          </p:nvPr>
        </p:nvGraphicFramePr>
        <p:xfrm>
          <a:off x="6683376" y="3201218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7" name="Equation" r:id="rId15" imgW="190440" imgH="215640" progId="Equation.3">
                  <p:embed/>
                </p:oleObj>
              </mc:Choice>
              <mc:Fallback>
                <p:oleObj name="Equation" r:id="rId15" imgW="190440" imgH="21564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76" y="3201218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606221"/>
              </p:ext>
            </p:extLst>
          </p:nvPr>
        </p:nvGraphicFramePr>
        <p:xfrm>
          <a:off x="4932040" y="3751287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8" name="Equation" r:id="rId17" imgW="190440" imgH="215640" progId="Equation.3">
                  <p:embed/>
                </p:oleObj>
              </mc:Choice>
              <mc:Fallback>
                <p:oleObj name="Equation" r:id="rId17" imgW="190440" imgH="21564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751287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031843"/>
              </p:ext>
            </p:extLst>
          </p:nvPr>
        </p:nvGraphicFramePr>
        <p:xfrm>
          <a:off x="6801992" y="3759919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9" name="Equation" r:id="rId19" imgW="190440" imgH="215640" progId="Equation.3">
                  <p:embed/>
                </p:oleObj>
              </mc:Choice>
              <mc:Fallback>
                <p:oleObj name="Equation" r:id="rId19" imgW="190440" imgH="2156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992" y="3759919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92602"/>
              </p:ext>
            </p:extLst>
          </p:nvPr>
        </p:nvGraphicFramePr>
        <p:xfrm>
          <a:off x="5142607" y="4255343"/>
          <a:ext cx="2444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0" name="Equation" r:id="rId21" imgW="164880" imgH="215640" progId="Equation.3">
                  <p:embed/>
                </p:oleObj>
              </mc:Choice>
              <mc:Fallback>
                <p:oleObj name="Equation" r:id="rId21" imgW="164880" imgH="2156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2607" y="4255343"/>
                        <a:ext cx="2444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549804"/>
              </p:ext>
            </p:extLst>
          </p:nvPr>
        </p:nvGraphicFramePr>
        <p:xfrm>
          <a:off x="6630418" y="4331791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1" name="Equation" r:id="rId23" imgW="177480" imgH="215640" progId="Equation.3">
                  <p:embed/>
                </p:oleObj>
              </mc:Choice>
              <mc:Fallback>
                <p:oleObj name="Equation" r:id="rId23" imgW="177480" imgH="21564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418" y="4331791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직선 화살표 연결선 54"/>
          <p:cNvCxnSpPr/>
          <p:nvPr/>
        </p:nvCxnSpPr>
        <p:spPr>
          <a:xfrm>
            <a:off x="6201519" y="3903811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>
            <a:off x="5168007" y="3899347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/>
          <p:nvPr/>
        </p:nvCxnSpPr>
        <p:spPr>
          <a:xfrm>
            <a:off x="5286623" y="4212779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scene3d>
            <a:camera prst="orthographicFront">
              <a:rot lat="0" lon="0" rev="1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>
            <a:off x="6142211" y="3603079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scene3d>
            <a:camera prst="orthographicFront">
              <a:rot lat="0" lon="0" rev="1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/>
          <p:nvPr/>
        </p:nvCxnSpPr>
        <p:spPr>
          <a:xfrm>
            <a:off x="6104111" y="4289251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>
            <a:off x="5248523" y="3624039"/>
            <a:ext cx="573808" cy="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489105"/>
              </p:ext>
            </p:extLst>
          </p:nvPr>
        </p:nvGraphicFramePr>
        <p:xfrm>
          <a:off x="5604050" y="4504035"/>
          <a:ext cx="7064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2" name="Equation" r:id="rId25" imgW="419040" imgH="215640" progId="Equation.3">
                  <p:embed/>
                </p:oleObj>
              </mc:Choice>
              <mc:Fallback>
                <p:oleObj name="Equation" r:id="rId25" imgW="419040" imgH="21564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4050" y="4504035"/>
                        <a:ext cx="706438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타원 61"/>
          <p:cNvSpPr/>
          <p:nvPr/>
        </p:nvSpPr>
        <p:spPr>
          <a:xfrm>
            <a:off x="5691015" y="3641179"/>
            <a:ext cx="540000" cy="54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ko-KR" sz="1400" dirty="0" smtClean="0">
                <a:latin typeface="Symbol" pitchFamily="18" charset="2"/>
              </a:rPr>
              <a:t>n</a:t>
            </a:r>
            <a:r>
              <a:rPr lang="en-US" altLang="ko-KR" sz="1400" dirty="0" smtClean="0"/>
              <a:t>=1</a:t>
            </a:r>
            <a:endParaRPr lang="ko-KR" altLang="en-US" sz="1400" dirty="0"/>
          </a:p>
        </p:txBody>
      </p:sp>
      <p:graphicFrame>
        <p:nvGraphicFramePr>
          <p:cNvPr id="152610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231233"/>
              </p:ext>
            </p:extLst>
          </p:nvPr>
        </p:nvGraphicFramePr>
        <p:xfrm>
          <a:off x="5246836" y="1916832"/>
          <a:ext cx="23495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3" name="Equation" r:id="rId27" imgW="1155600" imgH="228600" progId="Equation.3">
                  <p:embed/>
                </p:oleObj>
              </mc:Choice>
              <mc:Fallback>
                <p:oleObj name="Equation" r:id="rId27" imgW="1155600" imgH="228600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6836" y="1916832"/>
                        <a:ext cx="23495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직선 연결선 3"/>
          <p:cNvCxnSpPr/>
          <p:nvPr/>
        </p:nvCxnSpPr>
        <p:spPr>
          <a:xfrm>
            <a:off x="4261655" y="692696"/>
            <a:ext cx="0" cy="576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-16634" y="124888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753271"/>
              </p:ext>
            </p:extLst>
          </p:nvPr>
        </p:nvGraphicFramePr>
        <p:xfrm>
          <a:off x="47648" y="736332"/>
          <a:ext cx="41497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4" name="Equation" r:id="rId29" imgW="2412720" imgH="253800" progId="Equation.DSMT4">
                  <p:embed/>
                </p:oleObj>
              </mc:Choice>
              <mc:Fallback>
                <p:oleObj name="Equation" r:id="rId29" imgW="24127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48" y="736332"/>
                        <a:ext cx="4149725" cy="441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371916"/>
              </p:ext>
            </p:extLst>
          </p:nvPr>
        </p:nvGraphicFramePr>
        <p:xfrm>
          <a:off x="5745163" y="744355"/>
          <a:ext cx="18557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5" name="Equation" r:id="rId31" imgW="1079280" imgH="253800" progId="Equation.DSMT4">
                  <p:embed/>
                </p:oleObj>
              </mc:Choice>
              <mc:Fallback>
                <p:oleObj name="Equation" r:id="rId31" imgW="10792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163" y="744355"/>
                        <a:ext cx="1855787" cy="441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2000"/>
              </p:ext>
            </p:extLst>
          </p:nvPr>
        </p:nvGraphicFramePr>
        <p:xfrm>
          <a:off x="4500066" y="4941168"/>
          <a:ext cx="4238625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6" name="Equation" r:id="rId33" imgW="2857320" imgH="761760" progId="Equation.DSMT4">
                  <p:embed/>
                </p:oleObj>
              </mc:Choice>
              <mc:Fallback>
                <p:oleObj name="Equation" r:id="rId33" imgW="285732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066" y="4941168"/>
                        <a:ext cx="4238625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53"/>
          <p:cNvSpPr txBox="1">
            <a:spLocks noChangeArrowheads="1"/>
          </p:cNvSpPr>
          <p:nvPr/>
        </p:nvSpPr>
        <p:spPr bwMode="auto">
          <a:xfrm>
            <a:off x="179512" y="1411498"/>
            <a:ext cx="3816350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kumimoji="1" lang="en-US" altLang="ko-KR" sz="1600" dirty="0" smtClean="0">
                <a:latin typeface="Verdana" pitchFamily="34" charset="0"/>
              </a:rPr>
              <a:t>Topologically trivial 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43" name="Text Box 53"/>
          <p:cNvSpPr txBox="1">
            <a:spLocks noChangeArrowheads="1"/>
          </p:cNvSpPr>
          <p:nvPr/>
        </p:nvSpPr>
        <p:spPr bwMode="auto">
          <a:xfrm>
            <a:off x="4500066" y="1412776"/>
            <a:ext cx="3816350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600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</a:t>
            </a:r>
            <a:r>
              <a:rPr kumimoji="1" lang="en-US" altLang="ko-KR" sz="1600" dirty="0" smtClean="0">
                <a:latin typeface="Verdana" pitchFamily="34" charset="0"/>
              </a:rPr>
              <a:t>Topologically non-trivial </a:t>
            </a:r>
            <a:endParaRPr kumimoji="1" lang="en-US" altLang="ko-KR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graphicFrame>
        <p:nvGraphicFramePr>
          <p:cNvPr id="4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211660"/>
              </p:ext>
            </p:extLst>
          </p:nvPr>
        </p:nvGraphicFramePr>
        <p:xfrm>
          <a:off x="6328999" y="2459072"/>
          <a:ext cx="2390658" cy="557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7" name="Equation" r:id="rId35" imgW="1688760" imgH="393480" progId="Equation.DSMT4">
                  <p:embed/>
                </p:oleObj>
              </mc:Choice>
              <mc:Fallback>
                <p:oleObj name="Equation" r:id="rId35" imgW="16887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8999" y="2459072"/>
                        <a:ext cx="2390658" cy="55702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068696"/>
              </p:ext>
            </p:extLst>
          </p:nvPr>
        </p:nvGraphicFramePr>
        <p:xfrm>
          <a:off x="155682" y="5589240"/>
          <a:ext cx="40703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8" name="Equation" r:id="rId37" imgW="2743200" imgH="253800" progId="Equation.DSMT4">
                  <p:embed/>
                </p:oleObj>
              </mc:Choice>
              <mc:Fallback>
                <p:oleObj name="Equation" r:id="rId37" imgW="2743200" imgH="253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682" y="5589240"/>
                        <a:ext cx="407035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255810"/>
              </p:ext>
            </p:extLst>
          </p:nvPr>
        </p:nvGraphicFramePr>
        <p:xfrm>
          <a:off x="5037884" y="6093296"/>
          <a:ext cx="184626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9" name="Equation" r:id="rId39" imgW="1244520" imgH="393480" progId="Equation.DSMT4">
                  <p:embed/>
                </p:oleObj>
              </mc:Choice>
              <mc:Fallback>
                <p:oleObj name="Equation" r:id="rId39" imgW="1244520" imgH="39348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7884" y="6093296"/>
                        <a:ext cx="1846262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829868"/>
              </p:ext>
            </p:extLst>
          </p:nvPr>
        </p:nvGraphicFramePr>
        <p:xfrm>
          <a:off x="592138" y="6093296"/>
          <a:ext cx="180657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30" name="Equation" r:id="rId41" imgW="1218960" imgH="279360" progId="Equation.DSMT4">
                  <p:embed/>
                </p:oleObj>
              </mc:Choice>
              <mc:Fallback>
                <p:oleObj name="Equation" r:id="rId41" imgW="1218960" imgH="27936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6093296"/>
                        <a:ext cx="180657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타원 34"/>
          <p:cNvSpPr/>
          <p:nvPr/>
        </p:nvSpPr>
        <p:spPr>
          <a:xfrm>
            <a:off x="5855252" y="466536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1406" y="319809"/>
            <a:ext cx="493264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1"/>
                </a:solidFill>
                <a:latin typeface="Symbol" pitchFamily="18" charset="2"/>
              </a:rPr>
              <a:t>  s-h</a:t>
            </a:r>
            <a:r>
              <a:rPr kumimoji="1" lang="en-US" altLang="ko-KR" i="1" dirty="0" smtClean="0">
                <a:solidFill>
                  <a:schemeClr val="tx1"/>
                </a:solidFill>
                <a:latin typeface="Arial" charset="0"/>
              </a:rPr>
              <a:t>  correlator  :  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SU(2)</a:t>
            </a:r>
            <a:r>
              <a:rPr kumimoji="1" lang="en-US" altLang="ko-KR" i="1" dirty="0" smtClean="0">
                <a:solidFill>
                  <a:schemeClr val="tx1"/>
                </a:solidFill>
                <a:latin typeface="Arial" charset="0"/>
              </a:rPr>
              <a:t> case 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280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005809"/>
              </p:ext>
            </p:extLst>
          </p:nvPr>
        </p:nvGraphicFramePr>
        <p:xfrm>
          <a:off x="755576" y="879475"/>
          <a:ext cx="59134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094" name="Equation" r:id="rId3" imgW="3987720" imgH="393480" progId="Equation.DSMT4">
                  <p:embed/>
                </p:oleObj>
              </mc:Choice>
              <mc:Fallback>
                <p:oleObj name="Equation" r:id="rId3" imgW="39877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879475"/>
                        <a:ext cx="5913438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타원 9"/>
          <p:cNvSpPr/>
          <p:nvPr/>
        </p:nvSpPr>
        <p:spPr>
          <a:xfrm>
            <a:off x="5447147" y="4233319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6251868" y="4233319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순서도: 가산 접합 13"/>
          <p:cNvSpPr/>
          <p:nvPr/>
        </p:nvSpPr>
        <p:spPr>
          <a:xfrm>
            <a:off x="5387772" y="4377335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가산 접합 14"/>
          <p:cNvSpPr/>
          <p:nvPr/>
        </p:nvSpPr>
        <p:spPr>
          <a:xfrm>
            <a:off x="6635658" y="4377335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00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546273"/>
              </p:ext>
            </p:extLst>
          </p:nvPr>
        </p:nvGraphicFramePr>
        <p:xfrm>
          <a:off x="3094038" y="1782763"/>
          <a:ext cx="24288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095" name="Equation" r:id="rId5" imgW="1638000" imgH="279360" progId="Equation.DSMT4">
                  <p:embed/>
                </p:oleObj>
              </mc:Choice>
              <mc:Fallback>
                <p:oleObj name="Equation" r:id="rId5" imgW="16380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4038" y="1782763"/>
                        <a:ext cx="2428875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직사각형 43"/>
          <p:cNvSpPr/>
          <p:nvPr/>
        </p:nvSpPr>
        <p:spPr>
          <a:xfrm>
            <a:off x="85344" y="285728"/>
            <a:ext cx="4198624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795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562790"/>
              </p:ext>
            </p:extLst>
          </p:nvPr>
        </p:nvGraphicFramePr>
        <p:xfrm>
          <a:off x="5292080" y="3951255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096" name="Equation" r:id="rId7" imgW="177480" imgH="215640" progId="Equation.3">
                  <p:embed/>
                </p:oleObj>
              </mc:Choice>
              <mc:Fallback>
                <p:oleObj name="Equation" r:id="rId7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3951255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5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194087"/>
              </p:ext>
            </p:extLst>
          </p:nvPr>
        </p:nvGraphicFramePr>
        <p:xfrm>
          <a:off x="5300943" y="4508475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097" name="Equation" r:id="rId9" imgW="190440" imgH="215640" progId="Equation.3">
                  <p:embed/>
                </p:oleObj>
              </mc:Choice>
              <mc:Fallback>
                <p:oleObj name="Equation" r:id="rId9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943" y="4508475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5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990141"/>
              </p:ext>
            </p:extLst>
          </p:nvPr>
        </p:nvGraphicFramePr>
        <p:xfrm>
          <a:off x="6588406" y="3965550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098" name="Equation" r:id="rId11" imgW="190440" imgH="215640" progId="Equation.3">
                  <p:embed/>
                </p:oleObj>
              </mc:Choice>
              <mc:Fallback>
                <p:oleObj name="Equation" r:id="rId11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406" y="3965550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5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067843"/>
              </p:ext>
            </p:extLst>
          </p:nvPr>
        </p:nvGraphicFramePr>
        <p:xfrm>
          <a:off x="6607485" y="4522759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099" name="Equation" r:id="rId13" imgW="190440" imgH="215640" progId="Equation.3">
                  <p:embed/>
                </p:oleObj>
              </mc:Choice>
              <mc:Fallback>
                <p:oleObj name="Equation" r:id="rId1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485" y="4522759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5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854455"/>
              </p:ext>
            </p:extLst>
          </p:nvPr>
        </p:nvGraphicFramePr>
        <p:xfrm>
          <a:off x="5707343" y="4894238"/>
          <a:ext cx="2444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0" name="Equation" r:id="rId15" imgW="164880" imgH="215640" progId="Equation.3">
                  <p:embed/>
                </p:oleObj>
              </mc:Choice>
              <mc:Fallback>
                <p:oleObj name="Equation" r:id="rId15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343" y="4894238"/>
                        <a:ext cx="2444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5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097430"/>
              </p:ext>
            </p:extLst>
          </p:nvPr>
        </p:nvGraphicFramePr>
        <p:xfrm>
          <a:off x="6256618" y="4911700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1" name="Equation" r:id="rId17" imgW="177480" imgH="215640" progId="Equation.3">
                  <p:embed/>
                </p:oleObj>
              </mc:Choice>
              <mc:Fallback>
                <p:oleObj name="Equation" r:id="rId17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6618" y="4911700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45456" y="1761261"/>
            <a:ext cx="3960440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‘t </a:t>
            </a:r>
            <a:r>
              <a:rPr kumimoji="1" lang="en-US" altLang="ko-KR" sz="1600" dirty="0" err="1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Hooft</a:t>
            </a:r>
            <a:r>
              <a:rPr kumimoji="1" lang="en-US" altLang="ko-KR" sz="1600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Interaction</a:t>
            </a:r>
            <a:endParaRPr kumimoji="1" lang="en-US" altLang="ko-KR" sz="1600" dirty="0">
              <a:latin typeface="Arial" charset="0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2350803" y="4233319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3085232" y="4233319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순서도: 가산 접합 38"/>
          <p:cNvSpPr/>
          <p:nvPr/>
        </p:nvSpPr>
        <p:spPr>
          <a:xfrm>
            <a:off x="2291428" y="4377335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순서도: 가산 접합 39"/>
          <p:cNvSpPr/>
          <p:nvPr/>
        </p:nvSpPr>
        <p:spPr>
          <a:xfrm>
            <a:off x="3469022" y="4377335"/>
            <a:ext cx="144016" cy="144016"/>
          </a:xfrm>
          <a:prstGeom prst="flowChartSummingJuncti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362225"/>
              </p:ext>
            </p:extLst>
          </p:nvPr>
        </p:nvGraphicFramePr>
        <p:xfrm>
          <a:off x="2195736" y="3951255"/>
          <a:ext cx="2635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2" name="Equation" r:id="rId19" imgW="177480" imgH="215640" progId="Equation.3">
                  <p:embed/>
                </p:oleObj>
              </mc:Choice>
              <mc:Fallback>
                <p:oleObj name="Equation" r:id="rId19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951255"/>
                        <a:ext cx="2635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586564"/>
              </p:ext>
            </p:extLst>
          </p:nvPr>
        </p:nvGraphicFramePr>
        <p:xfrm>
          <a:off x="2204599" y="4508475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3" name="Equation" r:id="rId20" imgW="190440" imgH="215640" progId="Equation.3">
                  <p:embed/>
                </p:oleObj>
              </mc:Choice>
              <mc:Fallback>
                <p:oleObj name="Equation" r:id="rId20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4599" y="4508475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46042"/>
              </p:ext>
            </p:extLst>
          </p:nvPr>
        </p:nvGraphicFramePr>
        <p:xfrm>
          <a:off x="3421770" y="3965550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4" name="Equation" r:id="rId21" imgW="190440" imgH="215640" progId="Equation.3">
                  <p:embed/>
                </p:oleObj>
              </mc:Choice>
              <mc:Fallback>
                <p:oleObj name="Equation" r:id="rId21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770" y="3965550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893945"/>
              </p:ext>
            </p:extLst>
          </p:nvPr>
        </p:nvGraphicFramePr>
        <p:xfrm>
          <a:off x="3440849" y="4522759"/>
          <a:ext cx="2825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5" name="Equation" r:id="rId22" imgW="190440" imgH="215640" progId="Equation.3">
                  <p:embed/>
                </p:oleObj>
              </mc:Choice>
              <mc:Fallback>
                <p:oleObj name="Equation" r:id="rId22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0849" y="4522759"/>
                        <a:ext cx="28257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645456" y="3246682"/>
            <a:ext cx="3816424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Quark picture</a:t>
            </a:r>
            <a:endParaRPr kumimoji="1" lang="en-US" altLang="ko-KR" sz="160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5782226" y="4177653"/>
            <a:ext cx="540000" cy="54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ko-KR" sz="1400" dirty="0" smtClean="0">
                <a:latin typeface="Symbol" pitchFamily="18" charset="2"/>
              </a:rPr>
              <a:t>n</a:t>
            </a:r>
            <a:r>
              <a:rPr lang="en-US" altLang="ko-KR" sz="1400" dirty="0" smtClean="0"/>
              <a:t>=1</a:t>
            </a:r>
            <a:endParaRPr lang="ko-KR" altLang="en-US" sz="1400" dirty="0"/>
          </a:p>
        </p:txBody>
      </p:sp>
      <p:sp>
        <p:nvSpPr>
          <p:cNvPr id="45" name="타원 44"/>
          <p:cNvSpPr/>
          <p:nvPr/>
        </p:nvSpPr>
        <p:spPr>
          <a:xfrm>
            <a:off x="2663848" y="4172444"/>
            <a:ext cx="540000" cy="54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ko-KR" sz="1400" dirty="0" smtClean="0">
                <a:latin typeface="Symbol" pitchFamily="18" charset="2"/>
              </a:rPr>
              <a:t>n</a:t>
            </a:r>
            <a:r>
              <a:rPr lang="en-US" altLang="ko-KR" sz="1400" dirty="0" smtClean="0"/>
              <a:t>=1</a:t>
            </a:r>
            <a:endParaRPr lang="ko-KR" altLang="en-US" sz="1400" dirty="0"/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249085" y="1742999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249944" y="3212976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  <p:graphicFrame>
        <p:nvGraphicFramePr>
          <p:cNvPr id="5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642444"/>
              </p:ext>
            </p:extLst>
          </p:nvPr>
        </p:nvGraphicFramePr>
        <p:xfrm>
          <a:off x="2388182" y="3222457"/>
          <a:ext cx="36353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6" name="Equation" r:id="rId23" imgW="2450880" imgH="279360" progId="Equation.DSMT4">
                  <p:embed/>
                </p:oleObj>
              </mc:Choice>
              <mc:Fallback>
                <p:oleObj name="Equation" r:id="rId23" imgW="24508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8182" y="3222457"/>
                        <a:ext cx="3635375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0959074"/>
              </p:ext>
            </p:extLst>
          </p:nvPr>
        </p:nvGraphicFramePr>
        <p:xfrm>
          <a:off x="971774" y="2358941"/>
          <a:ext cx="1487487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7" name="Equation" r:id="rId25" imgW="1002960" imgH="203040" progId="Equation.DSMT4">
                  <p:embed/>
                </p:oleObj>
              </mc:Choice>
              <mc:Fallback>
                <p:oleObj name="Equation" r:id="rId25" imgW="1002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774" y="2358941"/>
                        <a:ext cx="1487487" cy="300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333410"/>
              </p:ext>
            </p:extLst>
          </p:nvPr>
        </p:nvGraphicFramePr>
        <p:xfrm>
          <a:off x="768142" y="4301156"/>
          <a:ext cx="1204913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108" name="Equation" r:id="rId27" imgW="812520" imgH="190440" progId="Equation.DSMT4">
                  <p:embed/>
                </p:oleObj>
              </mc:Choice>
              <mc:Fallback>
                <p:oleObj name="Equation" r:id="rId27" imgW="81252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142" y="4301156"/>
                        <a:ext cx="1204913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직사각형 2"/>
          <p:cNvSpPr/>
          <p:nvPr/>
        </p:nvSpPr>
        <p:spPr>
          <a:xfrm>
            <a:off x="5663171" y="5529463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dirty="0" smtClean="0">
                <a:latin typeface="Arial" charset="0"/>
              </a:rPr>
              <a:t>SU(3)</a:t>
            </a:r>
            <a:endParaRPr lang="ko-KR" altLang="en-US"/>
          </a:p>
        </p:txBody>
      </p:sp>
      <p:sp>
        <p:nvSpPr>
          <p:cNvPr id="41" name="Text Box 6"/>
          <p:cNvSpPr txBox="1">
            <a:spLocks noChangeArrowheads="1"/>
          </p:cNvSpPr>
          <p:nvPr/>
        </p:nvSpPr>
        <p:spPr bwMode="auto">
          <a:xfrm>
            <a:off x="241581" y="980728"/>
            <a:ext cx="396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en-US" altLang="ko-KR" sz="1600" dirty="0" smtClean="0"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34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68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Symbol" pitchFamily="18" charset="2"/>
              </a:rPr>
              <a:t> 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How can we observe restoration of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chiral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symmetry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422046" y="1052736"/>
            <a:ext cx="7822362" cy="21359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r>
              <a:rPr kumimoji="1" lang="en-US" altLang="ko-KR" sz="1600" i="1" dirty="0" smtClean="0">
                <a:latin typeface="Arial" charset="0"/>
              </a:rPr>
              <a:t>              can not be directly related to physical observable in a model independent way 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endParaRPr kumimoji="1" lang="en-US" altLang="ko-KR" sz="1600" i="1" dirty="0" smtClean="0">
              <a:latin typeface="Arial" charset="0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r>
              <a:rPr kumimoji="1" lang="en-US" altLang="ko-KR" sz="1600" i="1" dirty="0" smtClean="0">
                <a:latin typeface="Arial" charset="0"/>
              </a:rPr>
              <a:t>                      could be considered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AutoNum type="arabicPeriod"/>
            </a:pPr>
            <a:endParaRPr kumimoji="1" lang="en-US" altLang="ko-KR" sz="1600" i="1" dirty="0" smtClean="0">
              <a:latin typeface="Arial" charset="0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latin typeface="Arial" charset="0"/>
              </a:rPr>
              <a:t>          </a:t>
            </a:r>
            <a:endParaRPr kumimoji="1" lang="en-US" altLang="ko-KR" sz="1600" i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42692" name="Object 4"/>
          <p:cNvGraphicFramePr>
            <a:graphicFrameLocks noChangeAspect="1"/>
          </p:cNvGraphicFramePr>
          <p:nvPr/>
        </p:nvGraphicFramePr>
        <p:xfrm>
          <a:off x="1043608" y="1052513"/>
          <a:ext cx="47148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69" name="Equation" r:id="rId5" imgW="317160" imgH="253800" progId="Equation.3">
                  <p:embed/>
                </p:oleObj>
              </mc:Choice>
              <mc:Fallback>
                <p:oleObj name="Equation" r:id="rId5" imgW="317160" imgH="253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052513"/>
                        <a:ext cx="471487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693" name="Object 5"/>
          <p:cNvGraphicFramePr>
            <a:graphicFrameLocks noChangeAspect="1"/>
          </p:cNvGraphicFramePr>
          <p:nvPr/>
        </p:nvGraphicFramePr>
        <p:xfrm>
          <a:off x="1043608" y="2046238"/>
          <a:ext cx="10541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70" name="Equation" r:id="rId7" imgW="711000" imgH="253800" progId="Equation.3">
                  <p:embed/>
                </p:oleObj>
              </mc:Choice>
              <mc:Fallback>
                <p:oleObj name="Equation" r:id="rId7" imgW="71100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046238"/>
                        <a:ext cx="1054100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54094" y="2805199"/>
            <a:ext cx="7822362" cy="37856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Wingdings"/>
              <a:buChar char="à"/>
            </a:pP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Whole spectrum not necessary   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          (</a:t>
            </a:r>
            <a:r>
              <a:rPr kumimoji="1" lang="en-US" altLang="ko-KR" sz="1600" i="1" dirty="0" err="1" smtClean="0">
                <a:latin typeface="Arial" charset="0"/>
                <a:sym typeface="Wingdings" pitchFamily="2" charset="2"/>
              </a:rPr>
              <a:t>Glozeman</a:t>
            </a: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: </a:t>
            </a:r>
            <a:r>
              <a:rPr kumimoji="1" lang="en-US" altLang="ko-KR" sz="1600" i="1" dirty="0" err="1" smtClean="0">
                <a:latin typeface="Arial" charset="0"/>
                <a:sym typeface="Wingdings" pitchFamily="2" charset="2"/>
              </a:rPr>
              <a:t>Chiral</a:t>
            </a: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 symmetry is restored for excited states+ QCD duality)  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endParaRPr kumimoji="1" lang="en-US" altLang="ko-KR" sz="1600" i="1" dirty="0" smtClean="0">
              <a:latin typeface="Arial" charset="0"/>
              <a:sym typeface="Wingdings" pitchFamily="2" charset="2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Wingdings"/>
              <a:buChar char="à"/>
            </a:pP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Ground states that couple to each current can be compared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Wingdings"/>
              <a:buChar char="à"/>
            </a:pPr>
            <a:endParaRPr kumimoji="1" lang="en-US" altLang="ko-KR" sz="1600" i="1" dirty="0" smtClean="0">
              <a:latin typeface="Arial" charset="0"/>
              <a:sym typeface="Wingdings" pitchFamily="2" charset="2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Wingdings"/>
              <a:buChar char="à"/>
            </a:pPr>
            <a:endParaRPr kumimoji="1" lang="en-US" altLang="ko-KR" sz="1600" i="1" dirty="0" smtClean="0">
              <a:latin typeface="Arial" charset="0"/>
              <a:sym typeface="Wingdings" pitchFamily="2" charset="2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Wingdings"/>
              <a:buChar char="à"/>
            </a:pPr>
            <a:endParaRPr kumimoji="1" lang="en-US" altLang="ko-KR" sz="1600" i="1" dirty="0" smtClean="0">
              <a:latin typeface="Arial" charset="0"/>
              <a:sym typeface="Wingdings" pitchFamily="2" charset="2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Wingdings"/>
              <a:buChar char="à"/>
            </a:pP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Both states should have small intrinsic width  and experimentally observable </a:t>
            </a: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latin typeface="Arial" charset="0"/>
                <a:sym typeface="Wingdings" pitchFamily="2" charset="2"/>
              </a:rPr>
              <a:t>        </a:t>
            </a:r>
            <a:endParaRPr kumimoji="1" lang="en-US" altLang="ko-KR" sz="1600" i="1" dirty="0" smtClean="0">
              <a:latin typeface="Arial" charset="0"/>
            </a:endParaRPr>
          </a:p>
          <a:p>
            <a:pPr marL="457200" indent="-457200" latinLnBrk="1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i="1" dirty="0" smtClean="0">
                <a:latin typeface="Arial" charset="0"/>
              </a:rPr>
              <a:t>          </a:t>
            </a:r>
            <a:endParaRPr kumimoji="1" lang="en-US" altLang="ko-KR" sz="1600" i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42694" name="Object 6"/>
          <p:cNvGraphicFramePr>
            <a:graphicFrameLocks noChangeAspect="1"/>
          </p:cNvGraphicFramePr>
          <p:nvPr/>
        </p:nvGraphicFramePr>
        <p:xfrm>
          <a:off x="1336179" y="4293096"/>
          <a:ext cx="23717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71" name="Equation" r:id="rId9" imgW="1600200" imgH="253800" progId="Equation.3">
                  <p:embed/>
                </p:oleObj>
              </mc:Choice>
              <mc:Fallback>
                <p:oleObj name="Equation" r:id="rId9" imgW="160020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179" y="4293096"/>
                        <a:ext cx="2371725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6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754449"/>
              </p:ext>
            </p:extLst>
          </p:nvPr>
        </p:nvGraphicFramePr>
        <p:xfrm>
          <a:off x="1336179" y="4797152"/>
          <a:ext cx="24288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72" name="Equation" r:id="rId11" imgW="1638000" imgH="253800" progId="Equation.3">
                  <p:embed/>
                </p:oleObj>
              </mc:Choice>
              <mc:Fallback>
                <p:oleObj name="Equation" r:id="rId11" imgW="163800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179" y="4797152"/>
                        <a:ext cx="2428875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직선 화살표 연결선 3"/>
          <p:cNvCxnSpPr/>
          <p:nvPr/>
        </p:nvCxnSpPr>
        <p:spPr>
          <a:xfrm>
            <a:off x="5436096" y="2996952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화살표 연결선 5"/>
          <p:cNvCxnSpPr/>
          <p:nvPr/>
        </p:nvCxnSpPr>
        <p:spPr>
          <a:xfrm flipV="1">
            <a:off x="5436096" y="1988840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자유형 11"/>
          <p:cNvSpPr/>
          <p:nvPr/>
        </p:nvSpPr>
        <p:spPr>
          <a:xfrm>
            <a:off x="5895474" y="2398901"/>
            <a:ext cx="1876926" cy="596962"/>
          </a:xfrm>
          <a:custGeom>
            <a:avLst/>
            <a:gdLst>
              <a:gd name="connsiteX0" fmla="*/ 0 w 1876926"/>
              <a:gd name="connsiteY0" fmla="*/ 596962 h 596962"/>
              <a:gd name="connsiteX1" fmla="*/ 132347 w 1876926"/>
              <a:gd name="connsiteY1" fmla="*/ 115699 h 596962"/>
              <a:gd name="connsiteX2" fmla="*/ 180473 w 1876926"/>
              <a:gd name="connsiteY2" fmla="*/ 7415 h 596962"/>
              <a:gd name="connsiteX3" fmla="*/ 228600 w 1876926"/>
              <a:gd name="connsiteY3" fmla="*/ 260078 h 596962"/>
              <a:gd name="connsiteX4" fmla="*/ 312821 w 1876926"/>
              <a:gd name="connsiteY4" fmla="*/ 548836 h 596962"/>
              <a:gd name="connsiteX5" fmla="*/ 529389 w 1876926"/>
              <a:gd name="connsiteY5" fmla="*/ 584931 h 596962"/>
              <a:gd name="connsiteX6" fmla="*/ 757989 w 1876926"/>
              <a:gd name="connsiteY6" fmla="*/ 428520 h 596962"/>
              <a:gd name="connsiteX7" fmla="*/ 926431 w 1876926"/>
              <a:gd name="connsiteY7" fmla="*/ 236015 h 596962"/>
              <a:gd name="connsiteX8" fmla="*/ 1082842 w 1876926"/>
              <a:gd name="connsiteY8" fmla="*/ 368362 h 596962"/>
              <a:gd name="connsiteX9" fmla="*/ 1431758 w 1876926"/>
              <a:gd name="connsiteY9" fmla="*/ 392425 h 596962"/>
              <a:gd name="connsiteX10" fmla="*/ 1876926 w 1876926"/>
              <a:gd name="connsiteY10" fmla="*/ 392425 h 59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6926" h="596962">
                <a:moveTo>
                  <a:pt x="0" y="596962"/>
                </a:moveTo>
                <a:cubicBezTo>
                  <a:pt x="51134" y="405459"/>
                  <a:pt x="102268" y="213957"/>
                  <a:pt x="132347" y="115699"/>
                </a:cubicBezTo>
                <a:cubicBezTo>
                  <a:pt x="162426" y="17441"/>
                  <a:pt x="164431" y="-16648"/>
                  <a:pt x="180473" y="7415"/>
                </a:cubicBezTo>
                <a:cubicBezTo>
                  <a:pt x="196515" y="31478"/>
                  <a:pt x="206542" y="169841"/>
                  <a:pt x="228600" y="260078"/>
                </a:cubicBezTo>
                <a:cubicBezTo>
                  <a:pt x="250658" y="350315"/>
                  <a:pt x="262690" y="494694"/>
                  <a:pt x="312821" y="548836"/>
                </a:cubicBezTo>
                <a:cubicBezTo>
                  <a:pt x="362953" y="602978"/>
                  <a:pt x="455194" y="604984"/>
                  <a:pt x="529389" y="584931"/>
                </a:cubicBezTo>
                <a:cubicBezTo>
                  <a:pt x="603584" y="564878"/>
                  <a:pt x="691815" y="486673"/>
                  <a:pt x="757989" y="428520"/>
                </a:cubicBezTo>
                <a:cubicBezTo>
                  <a:pt x="824163" y="370367"/>
                  <a:pt x="872289" y="246041"/>
                  <a:pt x="926431" y="236015"/>
                </a:cubicBezTo>
                <a:cubicBezTo>
                  <a:pt x="980573" y="225989"/>
                  <a:pt x="998621" y="342294"/>
                  <a:pt x="1082842" y="368362"/>
                </a:cubicBezTo>
                <a:cubicBezTo>
                  <a:pt x="1167063" y="394430"/>
                  <a:pt x="1299411" y="388414"/>
                  <a:pt x="1431758" y="392425"/>
                </a:cubicBezTo>
                <a:cubicBezTo>
                  <a:pt x="1564105" y="396435"/>
                  <a:pt x="1720515" y="394430"/>
                  <a:pt x="1876926" y="3924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613823"/>
              </p:ext>
            </p:extLst>
          </p:nvPr>
        </p:nvGraphicFramePr>
        <p:xfrm>
          <a:off x="8115472" y="2910529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73" name="수식" r:id="rId13" imgW="126720" imgH="139680" progId="Equation.3">
                  <p:embed/>
                </p:oleObj>
              </mc:Choice>
              <mc:Fallback>
                <p:oleObj name="수식" r:id="rId1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5472" y="2910529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691490"/>
              </p:ext>
            </p:extLst>
          </p:nvPr>
        </p:nvGraphicFramePr>
        <p:xfrm>
          <a:off x="5220072" y="1700808"/>
          <a:ext cx="490538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74" name="수식" r:id="rId15" imgW="330120" imgH="164880" progId="Equation.3">
                  <p:embed/>
                </p:oleObj>
              </mc:Choice>
              <mc:Fallback>
                <p:oleObj name="수식" r:id="rId15" imgW="3301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700808"/>
                        <a:ext cx="490538" cy="24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타원 36"/>
          <p:cNvSpPr/>
          <p:nvPr/>
        </p:nvSpPr>
        <p:spPr>
          <a:xfrm>
            <a:off x="1374276" y="1640200"/>
            <a:ext cx="1357322" cy="14287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113" name="Rectangle 2"/>
          <p:cNvSpPr txBox="1">
            <a:spLocks noChangeArrowheads="1"/>
          </p:cNvSpPr>
          <p:nvPr/>
        </p:nvSpPr>
        <p:spPr>
          <a:xfrm>
            <a:off x="71406" y="642918"/>
            <a:ext cx="6660834" cy="500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KEK E325,  J-PARC E16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44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4369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How can we observe  mass shift – small width hadrons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>
            <a:off x="945648" y="2096124"/>
            <a:ext cx="720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1731466" y="2140266"/>
            <a:ext cx="357190" cy="14287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30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965883"/>
              </p:ext>
            </p:extLst>
          </p:nvPr>
        </p:nvGraphicFramePr>
        <p:xfrm>
          <a:off x="2051720" y="1800225"/>
          <a:ext cx="9223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45" name="수식" r:id="rId5" imgW="545760" imgH="215640" progId="Equation.3">
                  <p:embed/>
                </p:oleObj>
              </mc:Choice>
              <mc:Fallback>
                <p:oleObj name="수식" r:id="rId5" imgW="545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800225"/>
                        <a:ext cx="9223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774148"/>
              </p:ext>
            </p:extLst>
          </p:nvPr>
        </p:nvGraphicFramePr>
        <p:xfrm>
          <a:off x="1068388" y="1790700"/>
          <a:ext cx="257175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46" name="수식" r:id="rId7" imgW="152280" imgH="164880" progId="Equation.3">
                  <p:embed/>
                </p:oleObj>
              </mc:Choice>
              <mc:Fallback>
                <p:oleObj name="수식" r:id="rId7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388" y="1790700"/>
                        <a:ext cx="257175" cy="27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422576"/>
              </p:ext>
            </p:extLst>
          </p:nvPr>
        </p:nvGraphicFramePr>
        <p:xfrm>
          <a:off x="1371600" y="3754438"/>
          <a:ext cx="294322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47" name="Equation" r:id="rId9" imgW="1892160" imgH="469800" progId="Equation.DSMT4">
                  <p:embed/>
                </p:oleObj>
              </mc:Choice>
              <mc:Fallback>
                <p:oleObj name="Equation" r:id="rId9" imgW="18921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754438"/>
                        <a:ext cx="2943225" cy="7318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직사각형 41"/>
          <p:cNvSpPr/>
          <p:nvPr/>
        </p:nvSpPr>
        <p:spPr>
          <a:xfrm>
            <a:off x="683568" y="3717032"/>
            <a:ext cx="4392488" cy="158417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783987"/>
              </p:ext>
            </p:extLst>
          </p:nvPr>
        </p:nvGraphicFramePr>
        <p:xfrm>
          <a:off x="899592" y="563964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Vacuum values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Mass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Width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f</a:t>
                      </a:r>
                      <a:r>
                        <a:rPr lang="en-US" altLang="ko-KR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1020</a:t>
                      </a:r>
                      <a:r>
                        <a:rPr lang="en-US" altLang="ko-KR" baseline="0" dirty="0" smtClean="0"/>
                        <a:t> MeV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4.266  MeV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4940" y="1463391"/>
            <a:ext cx="2444724" cy="2109625"/>
          </a:xfrm>
          <a:prstGeom prst="rect">
            <a:avLst/>
          </a:prstGeom>
        </p:spPr>
      </p:pic>
      <p:graphicFrame>
        <p:nvGraphicFramePr>
          <p:cNvPr id="1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82584"/>
              </p:ext>
            </p:extLst>
          </p:nvPr>
        </p:nvGraphicFramePr>
        <p:xfrm>
          <a:off x="1377950" y="4506913"/>
          <a:ext cx="2430463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48" name="Equation" r:id="rId12" imgW="1562040" imgH="469800" progId="Equation.DSMT4">
                  <p:embed/>
                </p:oleObj>
              </mc:Choice>
              <mc:Fallback>
                <p:oleObj name="Equation" r:id="rId12" imgW="156204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4506913"/>
                        <a:ext cx="2430463" cy="7334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87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타원 36"/>
          <p:cNvSpPr/>
          <p:nvPr/>
        </p:nvSpPr>
        <p:spPr>
          <a:xfrm>
            <a:off x="1374276" y="1640200"/>
            <a:ext cx="1357322" cy="14287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113" name="Rectangle 2"/>
          <p:cNvSpPr txBox="1">
            <a:spLocks noChangeArrowheads="1"/>
          </p:cNvSpPr>
          <p:nvPr/>
        </p:nvSpPr>
        <p:spPr>
          <a:xfrm>
            <a:off x="71406" y="642918"/>
            <a:ext cx="6660834" cy="500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CBELSA/TAPS </a:t>
            </a:r>
            <a:r>
              <a:rPr kumimoji="0" lang="en-US" altLang="ko-K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coll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(V.</a:t>
            </a:r>
            <a:r>
              <a:rPr kumimoji="0" lang="en-US" altLang="ko-K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 </a:t>
            </a:r>
            <a:r>
              <a:rPr kumimoji="0" lang="en-US" altLang="ko-KR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Metag</a:t>
            </a:r>
            <a:r>
              <a:rPr kumimoji="0" lang="en-US" altLang="ko-K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, M. </a:t>
            </a:r>
            <a:r>
              <a:rPr kumimoji="0" lang="en-US" altLang="ko-KR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Nanova</a:t>
            </a:r>
            <a:r>
              <a:rPr kumimoji="0" lang="en-US" altLang="ko-K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 et al</a:t>
            </a:r>
            <a:r>
              <a:rPr kumimoji="0" lang="en-US" altLang="ko-K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91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How can we observe  mass shift – small width hadrons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>
            <a:off x="945648" y="2096124"/>
            <a:ext cx="720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1731466" y="2140266"/>
            <a:ext cx="357190" cy="14287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3064" name="Object 8"/>
          <p:cNvGraphicFramePr>
            <a:graphicFrameLocks noChangeAspect="1"/>
          </p:cNvGraphicFramePr>
          <p:nvPr/>
        </p:nvGraphicFramePr>
        <p:xfrm>
          <a:off x="1802904" y="1783076"/>
          <a:ext cx="1905000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92" name="Equation" r:id="rId5" imgW="1130040" imgH="228600" progId="Equation.3">
                  <p:embed/>
                </p:oleObj>
              </mc:Choice>
              <mc:Fallback>
                <p:oleObj name="Equation" r:id="rId5" imgW="113004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904" y="1783076"/>
                        <a:ext cx="1905000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6" name="Object 10"/>
          <p:cNvGraphicFramePr>
            <a:graphicFrameLocks noChangeAspect="1"/>
          </p:cNvGraphicFramePr>
          <p:nvPr/>
        </p:nvGraphicFramePr>
        <p:xfrm>
          <a:off x="1088526" y="1791016"/>
          <a:ext cx="214312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93" name="Equation" r:id="rId7" imgW="126720" imgH="164880" progId="Equation.3">
                  <p:embed/>
                </p:oleObj>
              </mc:Choice>
              <mc:Fallback>
                <p:oleObj name="Equation" r:id="rId7" imgW="126720" imgH="164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8526" y="1791016"/>
                        <a:ext cx="214312" cy="277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7" name="Object 11"/>
          <p:cNvGraphicFramePr>
            <a:graphicFrameLocks noChangeAspect="1"/>
          </p:cNvGraphicFramePr>
          <p:nvPr/>
        </p:nvGraphicFramePr>
        <p:xfrm>
          <a:off x="579438" y="3895725"/>
          <a:ext cx="47085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94" name="Equation" r:id="rId9" imgW="2793960" imgH="228600" progId="Equation.3">
                  <p:embed/>
                </p:oleObj>
              </mc:Choice>
              <mc:Fallback>
                <p:oleObj name="Equation" r:id="rId9" imgW="279396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3895725"/>
                        <a:ext cx="4708525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직사각형 41"/>
          <p:cNvSpPr/>
          <p:nvPr/>
        </p:nvSpPr>
        <p:spPr>
          <a:xfrm>
            <a:off x="467544" y="3715322"/>
            <a:ext cx="4857784" cy="11538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306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80112" y="1406252"/>
            <a:ext cx="349567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1670" name="Object 6"/>
          <p:cNvGraphicFramePr>
            <a:graphicFrameLocks noChangeAspect="1"/>
          </p:cNvGraphicFramePr>
          <p:nvPr/>
        </p:nvGraphicFramePr>
        <p:xfrm>
          <a:off x="540692" y="4390752"/>
          <a:ext cx="475138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95" name="Equation" r:id="rId12" imgW="2819160" imgH="241200" progId="Equation.3">
                  <p:embed/>
                </p:oleObj>
              </mc:Choice>
              <mc:Fallback>
                <p:oleObj name="Equation" r:id="rId12" imgW="281916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692" y="4390752"/>
                        <a:ext cx="4751388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899592" y="5157192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Vacuum values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Mass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Width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w</a:t>
                      </a:r>
                      <a:r>
                        <a:rPr lang="en-US" altLang="ko-KR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782.65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en-US" altLang="ko-KR" baseline="0" dirty="0" err="1" smtClean="0"/>
                        <a:t>MeV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8.49  </a:t>
                      </a:r>
                      <a:r>
                        <a:rPr lang="en-US" altLang="ko-KR" dirty="0" err="1" smtClean="0"/>
                        <a:t>MeV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h</a:t>
                      </a:r>
                      <a:r>
                        <a:rPr lang="en-US" altLang="ko-KR" dirty="0" smtClean="0">
                          <a:latin typeface="+mj-lt"/>
                        </a:rPr>
                        <a:t>‘</a:t>
                      </a:r>
                      <a:endParaRPr lang="ko-KR" alt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957.78 </a:t>
                      </a:r>
                      <a:r>
                        <a:rPr lang="en-US" altLang="ko-KR" dirty="0" err="1" smtClean="0"/>
                        <a:t>MeV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0.198 </a:t>
                      </a:r>
                      <a:r>
                        <a:rPr lang="en-US" altLang="ko-KR" dirty="0" err="1" smtClean="0"/>
                        <a:t>MeV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97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Summary by V.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Metag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(PPNP97 (2017)199)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394" y="836712"/>
            <a:ext cx="3829500" cy="17977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81" y="2996952"/>
            <a:ext cx="3700125" cy="1655467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>
            <a:off x="3635896" y="1591563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75656" y="1087507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Downward mass shift</a:t>
            </a:r>
          </a:p>
          <a:p>
            <a:r>
              <a:rPr lang="en-US" altLang="ko-KR" dirty="0" smtClean="0"/>
              <a:t>at nuclear matter</a:t>
            </a:r>
            <a:endParaRPr lang="ko-KR" altLang="en-US"/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635896" y="3501008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75656" y="299695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Width increase</a:t>
            </a:r>
          </a:p>
          <a:p>
            <a:r>
              <a:rPr lang="en-US" altLang="ko-KR" dirty="0" smtClean="0"/>
              <a:t>at nuclear matter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39002" y="1159515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839002" y="2996952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485594" y="4797152"/>
            <a:ext cx="4958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Lesson from experiment</a:t>
            </a:r>
          </a:p>
          <a:p>
            <a:pPr marL="342900" indent="-342900">
              <a:buAutoNum type="arabicPeriod"/>
            </a:pPr>
            <a:r>
              <a:rPr lang="en-US" altLang="ko-KR" dirty="0" smtClean="0"/>
              <a:t>Look at small width hadrons (&lt;100 MeV)</a:t>
            </a:r>
          </a:p>
          <a:p>
            <a:pPr marL="342900" indent="-342900">
              <a:buAutoNum type="arabicPeriod"/>
            </a:pPr>
            <a:r>
              <a:rPr lang="en-US" altLang="ko-KR" dirty="0" smtClean="0"/>
              <a:t>Can look at excitation energy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48941" y="4797152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485595" y="5744289"/>
            <a:ext cx="4958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Lesson from Theory</a:t>
            </a:r>
          </a:p>
          <a:p>
            <a:pPr marL="342900" indent="-342900">
              <a:buAutoNum type="arabicPeriod"/>
            </a:pPr>
            <a:r>
              <a:rPr lang="en-US" altLang="ko-KR" dirty="0" smtClean="0"/>
              <a:t>Look chiral partners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848942" y="5744289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1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5786" y="928670"/>
            <a:ext cx="7678761" cy="898521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 K* and K1 mesons </a:t>
            </a:r>
            <a:endParaRPr kumimoji="0" lang="ko-KR" altLang="en-US" sz="32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390130" y="3068960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 f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(1285) and </a:t>
            </a:r>
            <a:r>
              <a:rPr lang="en-US" altLang="ko-KR" dirty="0" smtClean="0">
                <a:latin typeface="Symbol" panose="05050102010706020507" pitchFamily="18" charset="2"/>
              </a:rPr>
              <a:t> w</a:t>
            </a: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 K* and K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272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4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50825" y="79794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Light vector mesons – chiral partners ?</a:t>
            </a:r>
            <a:endParaRPr lang="en-US" altLang="ko-KR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480511"/>
              </p:ext>
            </p:extLst>
          </p:nvPr>
        </p:nvGraphicFramePr>
        <p:xfrm>
          <a:off x="1187624" y="836712"/>
          <a:ext cx="6864426" cy="183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071"/>
                <a:gridCol w="1144071"/>
                <a:gridCol w="1144071"/>
                <a:gridCol w="1144071"/>
                <a:gridCol w="1144071"/>
                <a:gridCol w="1144071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J</a:t>
                      </a:r>
                      <a:r>
                        <a:rPr lang="en-US" altLang="ko-KR" baseline="30000" dirty="0" smtClean="0"/>
                        <a:t>PC</a:t>
                      </a:r>
                      <a:r>
                        <a:rPr lang="en-US" altLang="ko-KR" dirty="0" smtClean="0"/>
                        <a:t>=1</a:t>
                      </a:r>
                      <a:r>
                        <a:rPr lang="en-US" altLang="ko-KR" baseline="30000" dirty="0" smtClean="0"/>
                        <a:t>--</a:t>
                      </a:r>
                      <a:endParaRPr lang="ko-KR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Mass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Width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J</a:t>
                      </a:r>
                      <a:r>
                        <a:rPr lang="en-US" altLang="ko-KR" baseline="30000" dirty="0" smtClean="0"/>
                        <a:t>PC</a:t>
                      </a:r>
                      <a:r>
                        <a:rPr lang="en-US" altLang="ko-KR" dirty="0" smtClean="0"/>
                        <a:t>=1</a:t>
                      </a:r>
                      <a:r>
                        <a:rPr lang="en-US" altLang="ko-KR" baseline="30000" dirty="0" smtClean="0"/>
                        <a:t>++</a:t>
                      </a:r>
                      <a:endParaRPr lang="ko-KR" altLang="en-U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Mass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Width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 r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770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mtClean="0"/>
                        <a:t>150.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a</a:t>
                      </a:r>
                      <a:r>
                        <a:rPr lang="en-US" altLang="ko-KR" baseline="-25000" dirty="0" smtClean="0"/>
                        <a:t>1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1260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250-600</a:t>
                      </a:r>
                      <a:endParaRPr lang="ko-KR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 w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782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   8.49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f</a:t>
                      </a:r>
                      <a:r>
                        <a:rPr lang="en-US" altLang="ko-KR" baseline="-25000" dirty="0" smtClean="0"/>
                        <a:t>1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1285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24.2</a:t>
                      </a:r>
                      <a:endParaRPr lang="ko-KR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 f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   4.266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f</a:t>
                      </a:r>
                      <a:r>
                        <a:rPr lang="en-US" altLang="ko-KR" baseline="-25000" dirty="0" smtClean="0"/>
                        <a:t>1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1420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54.9</a:t>
                      </a:r>
                      <a:endParaRPr lang="ko-KR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 K*(1</a:t>
                      </a:r>
                      <a:r>
                        <a:rPr lang="en-US" altLang="ko-KR" baseline="30000" dirty="0" smtClean="0"/>
                        <a:t>-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892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  50.3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/>
                        <a:t>  K</a:t>
                      </a:r>
                      <a:r>
                        <a:rPr lang="en-US" altLang="ko-KR" baseline="-25000" dirty="0" smtClean="0"/>
                        <a:t>1</a:t>
                      </a:r>
                      <a:r>
                        <a:rPr lang="en-US" altLang="ko-KR" baseline="0" dirty="0" smtClean="0"/>
                        <a:t>(1</a:t>
                      </a:r>
                      <a:r>
                        <a:rPr lang="en-US" altLang="ko-KR" baseline="30000" dirty="0" smtClean="0"/>
                        <a:t>+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1270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90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1406" y="3023952"/>
            <a:ext cx="8317018" cy="3307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ko-KR" altLang="en-US" sz="1600" dirty="0" smtClean="0">
                <a:sym typeface="Wingdings" panose="05000000000000000000" pitchFamily="2" charset="2"/>
              </a:rPr>
              <a:t>    </a:t>
            </a:r>
            <a:r>
              <a:rPr kumimoji="1" lang="en-US" altLang="ko-KR" sz="1600" dirty="0" smtClean="0">
                <a:latin typeface="Arial" charset="0"/>
              </a:rPr>
              <a:t>Interpolating currents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Arial" charset="0"/>
              </a:rPr>
              <a:t>  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8862" y="836712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094946"/>
              </p:ext>
            </p:extLst>
          </p:nvPr>
        </p:nvGraphicFramePr>
        <p:xfrm>
          <a:off x="1557338" y="4500563"/>
          <a:ext cx="17875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5" name="Equation" r:id="rId5" imgW="1206360" imgH="279360" progId="Equation.DSMT4">
                  <p:embed/>
                </p:oleObj>
              </mc:Choice>
              <mc:Fallback>
                <p:oleObj name="Equation" r:id="rId5" imgW="12063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338" y="4500563"/>
                        <a:ext cx="178752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133009"/>
              </p:ext>
            </p:extLst>
          </p:nvPr>
        </p:nvGraphicFramePr>
        <p:xfrm>
          <a:off x="1628775" y="5562600"/>
          <a:ext cx="10350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6" name="Equation" r:id="rId7" imgW="698400" imgH="279360" progId="Equation.DSMT4">
                  <p:embed/>
                </p:oleObj>
              </mc:Choice>
              <mc:Fallback>
                <p:oleObj name="Equation" r:id="rId7" imgW="6984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562600"/>
                        <a:ext cx="10350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682263"/>
              </p:ext>
            </p:extLst>
          </p:nvPr>
        </p:nvGraphicFramePr>
        <p:xfrm>
          <a:off x="5205809" y="4487303"/>
          <a:ext cx="2822575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7" name="Equation" r:id="rId9" imgW="1904760" imgH="279360" progId="Equation.DSMT4">
                  <p:embed/>
                </p:oleObj>
              </mc:Choice>
              <mc:Fallback>
                <p:oleObj name="Equation" r:id="rId9" imgW="19047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809" y="4487303"/>
                        <a:ext cx="2822575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706621"/>
              </p:ext>
            </p:extLst>
          </p:nvPr>
        </p:nvGraphicFramePr>
        <p:xfrm>
          <a:off x="5293767" y="5510213"/>
          <a:ext cx="20145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8" name="Equation" r:id="rId11" imgW="1358640" imgH="279360" progId="Equation.DSMT4">
                  <p:embed/>
                </p:oleObj>
              </mc:Choice>
              <mc:Fallback>
                <p:oleObj name="Equation" r:id="rId11" imgW="13586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3767" y="5510213"/>
                        <a:ext cx="2014537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06213"/>
              </p:ext>
            </p:extLst>
          </p:nvPr>
        </p:nvGraphicFramePr>
        <p:xfrm>
          <a:off x="5485532" y="3519488"/>
          <a:ext cx="218281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9" name="Equation" r:id="rId13" imgW="1473120" imgH="279360" progId="Equation.DSMT4">
                  <p:embed/>
                </p:oleObj>
              </mc:Choice>
              <mc:Fallback>
                <p:oleObj name="Equation" r:id="rId13" imgW="14731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532" y="3519488"/>
                        <a:ext cx="2182812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02743"/>
              </p:ext>
            </p:extLst>
          </p:nvPr>
        </p:nvGraphicFramePr>
        <p:xfrm>
          <a:off x="1566863" y="3509963"/>
          <a:ext cx="1768475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80" name="Equation" r:id="rId15" imgW="1193760" imgH="279360" progId="Equation.DSMT4">
                  <p:embed/>
                </p:oleObj>
              </mc:Choice>
              <mc:Fallback>
                <p:oleObj name="Equation" r:id="rId15" imgW="11937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6863" y="3509963"/>
                        <a:ext cx="1768475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개체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24204"/>
              </p:ext>
            </p:extLst>
          </p:nvPr>
        </p:nvGraphicFramePr>
        <p:xfrm>
          <a:off x="3629399" y="3469829"/>
          <a:ext cx="1662681" cy="391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81" name="Equation" r:id="rId17" imgW="863280" imgH="203040" progId="Equation.DSMT4">
                  <p:embed/>
                </p:oleObj>
              </mc:Choice>
              <mc:Fallback>
                <p:oleObj name="Equation" r:id="rId17" imgW="863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29399" y="3469829"/>
                        <a:ext cx="1662681" cy="391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840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1406" y="957486"/>
            <a:ext cx="493264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ko-KR" altLang="en-US" smtClean="0">
                <a:sym typeface="Wingdings" panose="05000000000000000000" pitchFamily="2" charset="2"/>
              </a:rPr>
              <a:t>   </a:t>
            </a:r>
            <a:r>
              <a:rPr kumimoji="1" lang="en-US" altLang="ko-KR" i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kumimoji="1" lang="en-US" altLang="ko-KR" i="1" dirty="0" smtClean="0">
                <a:latin typeface="Arial" charset="0"/>
              </a:rPr>
              <a:t>currents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9752" y="3858040"/>
            <a:ext cx="493264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ko-KR" altLang="en-US" dirty="0" smtClean="0">
                <a:sym typeface="Wingdings" panose="05000000000000000000" pitchFamily="2" charset="2"/>
              </a:rPr>
              <a:t>   </a:t>
            </a:r>
            <a:r>
              <a:rPr kumimoji="1" lang="en-US" altLang="ko-KR" i="1" dirty="0" smtClean="0">
                <a:latin typeface="Arial" charset="0"/>
              </a:rPr>
              <a:t>Chiral partner ?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32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3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71406" y="115888"/>
            <a:ext cx="88217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f1(1285) and f1(1420) sum rules </a:t>
            </a:r>
            <a:r>
              <a:rPr lang="en-US" altLang="ko-KR" sz="1200" b="1" i="1" dirty="0" smtClean="0">
                <a:solidFill>
                  <a:schemeClr val="bg1"/>
                </a:solidFill>
                <a:latin typeface="Verdana" pitchFamily="34" charset="0"/>
              </a:rPr>
              <a:t>(</a:t>
            </a:r>
            <a:r>
              <a:rPr lang="en-US" altLang="ko-KR" sz="1200" b="1" i="1" dirty="0" err="1" smtClean="0">
                <a:solidFill>
                  <a:schemeClr val="bg1"/>
                </a:solidFill>
                <a:latin typeface="Verdana" pitchFamily="34" charset="0"/>
              </a:rPr>
              <a:t>Gubler</a:t>
            </a:r>
            <a:r>
              <a:rPr lang="en-US" altLang="ko-KR" sz="1200" b="1" i="1" dirty="0" smtClean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altLang="ko-KR" sz="1200" b="1" i="1" dirty="0" err="1" smtClean="0">
                <a:solidFill>
                  <a:schemeClr val="bg1"/>
                </a:solidFill>
                <a:latin typeface="Verdana" pitchFamily="34" charset="0"/>
              </a:rPr>
              <a:t>Kunihiro</a:t>
            </a:r>
            <a:r>
              <a:rPr lang="en-US" altLang="ko-KR" sz="1200" b="1" i="1" dirty="0" smtClean="0">
                <a:solidFill>
                  <a:schemeClr val="bg1"/>
                </a:solidFill>
                <a:latin typeface="Verdana" pitchFamily="34" charset="0"/>
              </a:rPr>
              <a:t>, Lee, PLB767(2017)336)</a:t>
            </a:r>
            <a:endParaRPr lang="en-US" altLang="ko-KR" sz="12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368" y="980728"/>
            <a:ext cx="3723048" cy="2608618"/>
          </a:xfrm>
          <a:prstGeom prst="rect">
            <a:avLst/>
          </a:prstGeom>
        </p:spPr>
      </p:pic>
      <p:graphicFrame>
        <p:nvGraphicFramePr>
          <p:cNvPr id="1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650347"/>
              </p:ext>
            </p:extLst>
          </p:nvPr>
        </p:nvGraphicFramePr>
        <p:xfrm>
          <a:off x="657299" y="2401888"/>
          <a:ext cx="312261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4" name="Equation" r:id="rId6" imgW="2108160" imgH="279360" progId="Equation.DSMT4">
                  <p:embed/>
                </p:oleObj>
              </mc:Choice>
              <mc:Fallback>
                <p:oleObj name="Equation" r:id="rId6" imgW="21081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99" y="2401888"/>
                        <a:ext cx="3122613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945393"/>
              </p:ext>
            </p:extLst>
          </p:nvPr>
        </p:nvGraphicFramePr>
        <p:xfrm>
          <a:off x="709613" y="1798638"/>
          <a:ext cx="21082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5" name="Equation" r:id="rId8" imgW="1422360" imgH="279360" progId="Equation.DSMT4">
                  <p:embed/>
                </p:oleObj>
              </mc:Choice>
              <mc:Fallback>
                <p:oleObj name="Equation" r:id="rId8" imgW="14223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3" y="1798638"/>
                        <a:ext cx="21082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직선 화살표 연결선 7"/>
          <p:cNvCxnSpPr/>
          <p:nvPr/>
        </p:nvCxnSpPr>
        <p:spPr>
          <a:xfrm>
            <a:off x="3851920" y="2632740"/>
            <a:ext cx="100811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2987824" y="2060848"/>
            <a:ext cx="199457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916919"/>
              </p:ext>
            </p:extLst>
          </p:nvPr>
        </p:nvGraphicFramePr>
        <p:xfrm>
          <a:off x="1028847" y="4488431"/>
          <a:ext cx="5297488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6" name="Equation" r:id="rId10" imgW="3365280" imgH="634680" progId="Equation.DSMT4">
                  <p:embed/>
                </p:oleObj>
              </mc:Choice>
              <mc:Fallback>
                <p:oleObj name="Equation" r:id="rId10" imgW="336528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847" y="4488431"/>
                        <a:ext cx="5297488" cy="1060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직선 연결선 20"/>
          <p:cNvCxnSpPr/>
          <p:nvPr/>
        </p:nvCxnSpPr>
        <p:spPr>
          <a:xfrm>
            <a:off x="3851920" y="5581851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79912" y="5653859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Disconnected diagram</a:t>
            </a:r>
            <a:endParaRPr lang="ko-KR" altLang="en-US" sz="1600">
              <a:solidFill>
                <a:srgbClr val="FF0000"/>
              </a:solidFill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2555776" y="5548881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931316"/>
              </p:ext>
            </p:extLst>
          </p:nvPr>
        </p:nvGraphicFramePr>
        <p:xfrm>
          <a:off x="2627313" y="5648325"/>
          <a:ext cx="5778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7" name="Equation" r:id="rId12" imgW="368280" imgH="279360" progId="Equation.DSMT4">
                  <p:embed/>
                </p:oleObj>
              </mc:Choice>
              <mc:Fallback>
                <p:oleObj name="Equation" r:id="rId12" imgW="3682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648325"/>
                        <a:ext cx="577850" cy="4667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125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07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742209"/>
              </p:ext>
            </p:extLst>
          </p:nvPr>
        </p:nvGraphicFramePr>
        <p:xfrm>
          <a:off x="1187624" y="836712"/>
          <a:ext cx="6864426" cy="183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071"/>
                <a:gridCol w="1144071"/>
                <a:gridCol w="1144071"/>
                <a:gridCol w="1144071"/>
                <a:gridCol w="1144071"/>
                <a:gridCol w="1144071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J</a:t>
                      </a:r>
                      <a:r>
                        <a:rPr lang="en-US" altLang="ko-KR" baseline="30000" dirty="0" smtClean="0"/>
                        <a:t>PC</a:t>
                      </a:r>
                      <a:r>
                        <a:rPr lang="en-US" altLang="ko-KR" dirty="0" smtClean="0"/>
                        <a:t>=1</a:t>
                      </a:r>
                      <a:r>
                        <a:rPr lang="en-US" altLang="ko-KR" baseline="30000" dirty="0" smtClean="0"/>
                        <a:t>--</a:t>
                      </a:r>
                      <a:endParaRPr lang="ko-KR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Mass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Width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J</a:t>
                      </a:r>
                      <a:r>
                        <a:rPr lang="en-US" altLang="ko-KR" baseline="30000" dirty="0" smtClean="0"/>
                        <a:t>PC</a:t>
                      </a:r>
                      <a:r>
                        <a:rPr lang="en-US" altLang="ko-KR" dirty="0" smtClean="0"/>
                        <a:t>=1</a:t>
                      </a:r>
                      <a:r>
                        <a:rPr lang="en-US" altLang="ko-KR" baseline="30000" dirty="0" smtClean="0"/>
                        <a:t>++</a:t>
                      </a:r>
                      <a:endParaRPr lang="ko-KR" altLang="en-U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Mass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Width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 r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770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mtClean="0"/>
                        <a:t>150.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a</a:t>
                      </a:r>
                      <a:r>
                        <a:rPr lang="en-US" altLang="ko-KR" baseline="-25000" dirty="0" smtClean="0"/>
                        <a:t>1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1260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250-600</a:t>
                      </a:r>
                      <a:endParaRPr lang="ko-KR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 w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782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   8.49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f</a:t>
                      </a:r>
                      <a:r>
                        <a:rPr lang="en-US" altLang="ko-KR" baseline="-25000" dirty="0" smtClean="0"/>
                        <a:t>1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1285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24.2</a:t>
                      </a:r>
                      <a:endParaRPr lang="ko-KR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Symbol" pitchFamily="18" charset="2"/>
                        </a:rPr>
                        <a:t>  f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   4.266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f</a:t>
                      </a:r>
                      <a:r>
                        <a:rPr lang="en-US" altLang="ko-KR" baseline="-25000" dirty="0" smtClean="0"/>
                        <a:t>1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1420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54.9</a:t>
                      </a:r>
                      <a:endParaRPr lang="ko-KR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 K*(1</a:t>
                      </a:r>
                      <a:r>
                        <a:rPr lang="en-US" altLang="ko-KR" baseline="30000" dirty="0" smtClean="0"/>
                        <a:t>-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892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/>
                        <a:t>  50.3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/>
                        <a:t>  K</a:t>
                      </a:r>
                      <a:r>
                        <a:rPr lang="en-US" altLang="ko-KR" baseline="-25000" dirty="0" smtClean="0"/>
                        <a:t>1</a:t>
                      </a:r>
                      <a:r>
                        <a:rPr lang="en-US" altLang="ko-KR" dirty="0" smtClean="0"/>
                        <a:t>(1</a:t>
                      </a:r>
                      <a:r>
                        <a:rPr lang="en-US" altLang="ko-KR" baseline="30000" dirty="0" smtClean="0"/>
                        <a:t>+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1270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90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1406" y="5186436"/>
            <a:ext cx="831701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r>
              <a:rPr lang="ko-KR" altLang="en-US" sz="1600" dirty="0" smtClean="0">
                <a:sym typeface="Wingdings" panose="05000000000000000000" pitchFamily="2" charset="2"/>
              </a:rPr>
              <a:t>    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Symbol" pitchFamily="18" charset="2"/>
              </a:rPr>
              <a:t>(K</a:t>
            </a:r>
            <a:r>
              <a:rPr kumimoji="1" lang="en-US" altLang="ko-KR" sz="1600" baseline="30000" dirty="0" smtClean="0">
                <a:solidFill>
                  <a:schemeClr val="tx1"/>
                </a:solidFill>
                <a:latin typeface="Symbol" pitchFamily="18" charset="2"/>
              </a:rPr>
              <a:t>*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Symbol" pitchFamily="18" charset="2"/>
              </a:rPr>
              <a:t>,K</a:t>
            </a:r>
            <a:r>
              <a:rPr kumimoji="1" lang="en-US" altLang="ko-KR" sz="1600" baseline="-25000" dirty="0" smtClean="0">
                <a:solidFill>
                  <a:schemeClr val="tx1"/>
                </a:solidFill>
                <a:latin typeface="Arial" charset="0"/>
              </a:rPr>
              <a:t>1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Arial" charset="0"/>
              </a:rPr>
              <a:t> ) </a:t>
            </a:r>
            <a:r>
              <a:rPr kumimoji="1" lang="en-US" altLang="ko-KR" sz="1600" dirty="0" smtClean="0">
                <a:latin typeface="Arial" charset="0"/>
              </a:rPr>
              <a:t>are chiral partners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8862" y="836712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250825" y="79794"/>
            <a:ext cx="864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K* and </a:t>
            </a:r>
            <a:r>
              <a:rPr lang="en-US" altLang="ko-KR" sz="2000" b="1" i="1" dirty="0">
                <a:solidFill>
                  <a:schemeClr val="bg1"/>
                </a:solidFill>
                <a:latin typeface="Verdana" pitchFamily="34" charset="0"/>
              </a:rPr>
              <a:t>K1  </a:t>
            </a:r>
            <a:r>
              <a:rPr lang="en-US" altLang="ko-KR" sz="1600" i="1" dirty="0">
                <a:solidFill>
                  <a:schemeClr val="bg1"/>
                </a:solidFill>
                <a:latin typeface="Verdana" pitchFamily="34" charset="0"/>
              </a:rPr>
              <a:t>(Song, </a:t>
            </a:r>
            <a:r>
              <a:rPr lang="en-US" altLang="ko-KR" sz="1600" i="1" dirty="0" err="1">
                <a:solidFill>
                  <a:schemeClr val="bg1"/>
                </a:solidFill>
                <a:latin typeface="Verdana" pitchFamily="34" charset="0"/>
              </a:rPr>
              <a:t>Hatsuda</a:t>
            </a:r>
            <a:r>
              <a:rPr lang="en-US" altLang="ko-KR" sz="1600" i="1" dirty="0">
                <a:solidFill>
                  <a:schemeClr val="bg1"/>
                </a:solidFill>
                <a:latin typeface="Verdana" pitchFamily="34" charset="0"/>
              </a:rPr>
              <a:t>, Lee,  PLB792 (2019) 160</a:t>
            </a:r>
            <a:r>
              <a:rPr lang="en-US" altLang="ko-KR" sz="1600" i="1" dirty="0" smtClean="0">
                <a:solidFill>
                  <a:schemeClr val="bg1"/>
                </a:solidFill>
                <a:latin typeface="Verdana" pitchFamily="34" charset="0"/>
              </a:rPr>
              <a:t>)</a:t>
            </a:r>
            <a:endParaRPr lang="en-US" altLang="ko-KR" sz="1600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115616" y="2276872"/>
            <a:ext cx="705678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762936"/>
              </p:ext>
            </p:extLst>
          </p:nvPr>
        </p:nvGraphicFramePr>
        <p:xfrm>
          <a:off x="730250" y="5872163"/>
          <a:ext cx="11684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08" name="Equation" r:id="rId5" imgW="787320" imgH="279360" progId="Equation.DSMT4">
                  <p:embed/>
                </p:oleObj>
              </mc:Choice>
              <mc:Fallback>
                <p:oleObj name="Equation" r:id="rId5" imgW="7873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5872163"/>
                        <a:ext cx="11684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224909"/>
              </p:ext>
            </p:extLst>
          </p:nvPr>
        </p:nvGraphicFramePr>
        <p:xfrm>
          <a:off x="2314575" y="5872163"/>
          <a:ext cx="207168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09" name="Equation" r:id="rId7" imgW="1396800" imgH="279360" progId="Equation.DSMT4">
                  <p:embed/>
                </p:oleObj>
              </mc:Choice>
              <mc:Fallback>
                <p:oleObj name="Equation" r:id="rId7" imgW="13968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4575" y="5872163"/>
                        <a:ext cx="2071688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789254"/>
              </p:ext>
            </p:extLst>
          </p:nvPr>
        </p:nvGraphicFramePr>
        <p:xfrm>
          <a:off x="681038" y="3415074"/>
          <a:ext cx="21653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10" name="Equation" r:id="rId9" imgW="1460160" imgH="279360" progId="Equation.DSMT4">
                  <p:embed/>
                </p:oleObj>
              </mc:Choice>
              <mc:Fallback>
                <p:oleObj name="Equation" r:id="rId9" imgW="14601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3415074"/>
                        <a:ext cx="216535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9545" y="2852936"/>
            <a:ext cx="4010625" cy="3019934"/>
          </a:xfrm>
          <a:prstGeom prst="rect">
            <a:avLst/>
          </a:prstGeom>
        </p:spPr>
      </p:pic>
      <p:cxnSp>
        <p:nvCxnSpPr>
          <p:cNvPr id="26" name="직선 화살표 연결선 25"/>
          <p:cNvCxnSpPr/>
          <p:nvPr/>
        </p:nvCxnSpPr>
        <p:spPr>
          <a:xfrm>
            <a:off x="2987824" y="3617923"/>
            <a:ext cx="19945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711319"/>
              </p:ext>
            </p:extLst>
          </p:nvPr>
        </p:nvGraphicFramePr>
        <p:xfrm>
          <a:off x="910362" y="4005064"/>
          <a:ext cx="3314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11" name="Equation" r:id="rId12" imgW="3314520" imgH="685800" progId="Equation.DSMT4">
                  <p:embed/>
                </p:oleObj>
              </mc:Choice>
              <mc:Fallback>
                <p:oleObj name="Equation" r:id="rId12" imgW="331452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10362" y="4005064"/>
                        <a:ext cx="3314700" cy="68580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94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1406" y="908720"/>
            <a:ext cx="8317018" cy="3307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Arial" charset="0"/>
              </a:rPr>
              <a:t>Chiral partner 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43414" y="3278350"/>
            <a:ext cx="9000586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sz="1600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sz="1600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kumimoji="1" lang="en-US" altLang="ko-KR" sz="1600" dirty="0" smtClean="0">
                <a:latin typeface="Arial" charset="0"/>
              </a:rPr>
              <a:t>Distinct spectral density </a:t>
            </a:r>
            <a:r>
              <a:rPr kumimoji="1" lang="en-US" altLang="ko-KR" sz="1600" dirty="0" smtClean="0">
                <a:latin typeface="Arial" charset="0"/>
                <a:sym typeface="Wingdings" panose="05000000000000000000" pitchFamily="2" charset="2"/>
              </a:rPr>
              <a:t> can understand how chiral symmetry restoration is realized in nature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979693"/>
              </p:ext>
            </p:extLst>
          </p:nvPr>
        </p:nvGraphicFramePr>
        <p:xfrm>
          <a:off x="615977" y="1370585"/>
          <a:ext cx="46339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6" name="Equation" r:id="rId3" imgW="3340080" imgH="304560" progId="Equation.DSMT4">
                  <p:embed/>
                </p:oleObj>
              </mc:Choice>
              <mc:Fallback>
                <p:oleObj name="Equation" r:id="rId3" imgW="33400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77" y="1370585"/>
                        <a:ext cx="4633912" cy="447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514765"/>
              </p:ext>
            </p:extLst>
          </p:nvPr>
        </p:nvGraphicFramePr>
        <p:xfrm>
          <a:off x="611037" y="2452441"/>
          <a:ext cx="30670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7" name="Equation" r:id="rId5" imgW="2209680" imgH="304560" progId="Equation.DSMT4">
                  <p:embed/>
                </p:oleObj>
              </mc:Choice>
              <mc:Fallback>
                <p:oleObj name="Equation" r:id="rId5" imgW="22096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37" y="2452441"/>
                        <a:ext cx="3067050" cy="447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왼쪽으로 구부러진 화살표 2"/>
          <p:cNvSpPr/>
          <p:nvPr/>
        </p:nvSpPr>
        <p:spPr>
          <a:xfrm>
            <a:off x="8100392" y="1628800"/>
            <a:ext cx="360040" cy="104597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769043" y="2790103"/>
            <a:ext cx="2374957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chemeClr val="tx1"/>
                </a:solidFill>
                <a:latin typeface="Arial" charset="0"/>
              </a:rPr>
              <a:t>Smaller mass splitting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1406" y="368088"/>
            <a:ext cx="2889242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Chiral Partner ?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5344" y="332656"/>
            <a:ext cx="2627784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862138"/>
              </p:ext>
            </p:extLst>
          </p:nvPr>
        </p:nvGraphicFramePr>
        <p:xfrm>
          <a:off x="5199063" y="1376363"/>
          <a:ext cx="283686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8" name="Equation" r:id="rId7" imgW="2044440" imgH="291960" progId="Equation.DSMT4">
                  <p:embed/>
                </p:oleObj>
              </mc:Choice>
              <mc:Fallback>
                <p:oleObj name="Equation" r:id="rId7" imgW="204444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1376363"/>
                        <a:ext cx="2836862" cy="4286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015636"/>
              </p:ext>
            </p:extLst>
          </p:nvPr>
        </p:nvGraphicFramePr>
        <p:xfrm>
          <a:off x="4872038" y="2460625"/>
          <a:ext cx="31908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9" name="Equation" r:id="rId9" imgW="2298600" imgH="279360" progId="Equation.DSMT4">
                  <p:embed/>
                </p:oleObj>
              </mc:Choice>
              <mc:Fallback>
                <p:oleObj name="Equation" r:id="rId9" imgW="22986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2460625"/>
                        <a:ext cx="3190875" cy="4111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직선 화살표 연결선 19"/>
          <p:cNvCxnSpPr/>
          <p:nvPr/>
        </p:nvCxnSpPr>
        <p:spPr>
          <a:xfrm>
            <a:off x="971600" y="5422258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V="1">
            <a:off x="971600" y="4414146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180995"/>
              </p:ext>
            </p:extLst>
          </p:nvPr>
        </p:nvGraphicFramePr>
        <p:xfrm>
          <a:off x="3650976" y="5335835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0" name="수식" r:id="rId11" imgW="126720" imgH="139680" progId="Equation.3">
                  <p:embed/>
                </p:oleObj>
              </mc:Choice>
              <mc:Fallback>
                <p:oleObj name="수식" r:id="rId11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0976" y="5335835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036685"/>
              </p:ext>
            </p:extLst>
          </p:nvPr>
        </p:nvGraphicFramePr>
        <p:xfrm>
          <a:off x="587375" y="4087837"/>
          <a:ext cx="830263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1" name="Equation" r:id="rId13" imgW="558720" imgH="215640" progId="Equation.DSMT4">
                  <p:embed/>
                </p:oleObj>
              </mc:Choice>
              <mc:Fallback>
                <p:oleObj name="Equation" r:id="rId13" imgW="558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4087837"/>
                        <a:ext cx="830263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157062"/>
              </p:ext>
            </p:extLst>
          </p:nvPr>
        </p:nvGraphicFramePr>
        <p:xfrm>
          <a:off x="1346548" y="5592357"/>
          <a:ext cx="150812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2" name="Equation" r:id="rId15" imgW="1015920" imgH="241200" progId="Equation.DSMT4">
                  <p:embed/>
                </p:oleObj>
              </mc:Choice>
              <mc:Fallback>
                <p:oleObj name="Equation" r:id="rId15" imgW="10159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548" y="5592357"/>
                        <a:ext cx="150812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직선 화살표 연결선 24"/>
          <p:cNvCxnSpPr/>
          <p:nvPr/>
        </p:nvCxnSpPr>
        <p:spPr>
          <a:xfrm>
            <a:off x="4944072" y="5420181"/>
            <a:ext cx="2520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V="1">
            <a:off x="4944072" y="4412069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044434"/>
              </p:ext>
            </p:extLst>
          </p:nvPr>
        </p:nvGraphicFramePr>
        <p:xfrm>
          <a:off x="7623448" y="5333758"/>
          <a:ext cx="18891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3" name="수식" r:id="rId17" imgW="126720" imgH="139680" progId="Equation.3">
                  <p:embed/>
                </p:oleObj>
              </mc:Choice>
              <mc:Fallback>
                <p:oleObj name="수식" r:id="rId1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3448" y="5333758"/>
                        <a:ext cx="188912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989348"/>
              </p:ext>
            </p:extLst>
          </p:nvPr>
        </p:nvGraphicFramePr>
        <p:xfrm>
          <a:off x="4578350" y="4105300"/>
          <a:ext cx="792163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4" name="Equation" r:id="rId18" imgW="533160" imgH="190440" progId="Equation.DSMT4">
                  <p:embed/>
                </p:oleObj>
              </mc:Choice>
              <mc:Fallback>
                <p:oleObj name="Equation" r:id="rId18" imgW="53316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8350" y="4105300"/>
                        <a:ext cx="792163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496525"/>
              </p:ext>
            </p:extLst>
          </p:nvPr>
        </p:nvGraphicFramePr>
        <p:xfrm>
          <a:off x="1346548" y="5880125"/>
          <a:ext cx="13938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5" name="Equation" r:id="rId20" imgW="939600" imgH="241200" progId="Equation.DSMT4">
                  <p:embed/>
                </p:oleObj>
              </mc:Choice>
              <mc:Fallback>
                <p:oleObj name="Equation" r:id="rId20" imgW="939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548" y="5880125"/>
                        <a:ext cx="1393825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225483"/>
              </p:ext>
            </p:extLst>
          </p:nvPr>
        </p:nvGraphicFramePr>
        <p:xfrm>
          <a:off x="5548313" y="5576912"/>
          <a:ext cx="15827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6" name="Equation" r:id="rId22" imgW="1066680" imgH="241200" progId="Equation.DSMT4">
                  <p:embed/>
                </p:oleObj>
              </mc:Choice>
              <mc:Fallback>
                <p:oleObj name="Equation" r:id="rId22" imgW="10666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8313" y="5576912"/>
                        <a:ext cx="1582737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990927"/>
              </p:ext>
            </p:extLst>
          </p:nvPr>
        </p:nvGraphicFramePr>
        <p:xfrm>
          <a:off x="5564119" y="5865837"/>
          <a:ext cx="135572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7" name="Equation" r:id="rId24" imgW="914400" imgH="241200" progId="Equation.DSMT4">
                  <p:embed/>
                </p:oleObj>
              </mc:Choice>
              <mc:Fallback>
                <p:oleObj name="Equation" r:id="rId24" imgW="914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4119" y="5865837"/>
                        <a:ext cx="135572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725727"/>
              </p:ext>
            </p:extLst>
          </p:nvPr>
        </p:nvGraphicFramePr>
        <p:xfrm>
          <a:off x="6733679" y="4390082"/>
          <a:ext cx="15827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8" name="Equation" r:id="rId26" imgW="1066680" imgH="241200" progId="Equation.DSMT4">
                  <p:embed/>
                </p:oleObj>
              </mc:Choice>
              <mc:Fallback>
                <p:oleObj name="Equation" r:id="rId26" imgW="10666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3679" y="4390082"/>
                        <a:ext cx="1582737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447008"/>
              </p:ext>
            </p:extLst>
          </p:nvPr>
        </p:nvGraphicFramePr>
        <p:xfrm>
          <a:off x="6732242" y="4678387"/>
          <a:ext cx="145097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09" name="Equation" r:id="rId28" imgW="977760" imgH="241200" progId="Equation.DSMT4">
                  <p:embed/>
                </p:oleObj>
              </mc:Choice>
              <mc:Fallback>
                <p:oleObj name="Equation" r:id="rId28" imgW="977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2" y="4678387"/>
                        <a:ext cx="145097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983625"/>
              </p:ext>
            </p:extLst>
          </p:nvPr>
        </p:nvGraphicFramePr>
        <p:xfrm>
          <a:off x="2132068" y="4120207"/>
          <a:ext cx="15827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0" name="Equation" r:id="rId30" imgW="1066680" imgH="241200" progId="Equation.DSMT4">
                  <p:embed/>
                </p:oleObj>
              </mc:Choice>
              <mc:Fallback>
                <p:oleObj name="Equation" r:id="rId30" imgW="10666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2068" y="4120207"/>
                        <a:ext cx="1582737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847300"/>
              </p:ext>
            </p:extLst>
          </p:nvPr>
        </p:nvGraphicFramePr>
        <p:xfrm>
          <a:off x="2141538" y="4408512"/>
          <a:ext cx="148907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1" name="Equation" r:id="rId32" imgW="1002960" imgH="241200" progId="Equation.DSMT4">
                  <p:embed/>
                </p:oleObj>
              </mc:Choice>
              <mc:Fallback>
                <p:oleObj name="Equation" r:id="rId32" imgW="10029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4408512"/>
                        <a:ext cx="1489075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자유형 35"/>
          <p:cNvSpPr/>
          <p:nvPr/>
        </p:nvSpPr>
        <p:spPr>
          <a:xfrm>
            <a:off x="1429815" y="4750496"/>
            <a:ext cx="1630017" cy="656623"/>
          </a:xfrm>
          <a:custGeom>
            <a:avLst/>
            <a:gdLst>
              <a:gd name="connsiteX0" fmla="*/ 0 w 1630017"/>
              <a:gd name="connsiteY0" fmla="*/ 656623 h 656623"/>
              <a:gd name="connsiteX1" fmla="*/ 109330 w 1630017"/>
              <a:gd name="connsiteY1" fmla="*/ 640 h 656623"/>
              <a:gd name="connsiteX2" fmla="*/ 218660 w 1630017"/>
              <a:gd name="connsiteY2" fmla="*/ 537353 h 656623"/>
              <a:gd name="connsiteX3" fmla="*/ 457200 w 1630017"/>
              <a:gd name="connsiteY3" fmla="*/ 646683 h 656623"/>
              <a:gd name="connsiteX4" fmla="*/ 715617 w 1630017"/>
              <a:gd name="connsiteY4" fmla="*/ 567170 h 656623"/>
              <a:gd name="connsiteX5" fmla="*/ 904460 w 1630017"/>
              <a:gd name="connsiteY5" fmla="*/ 100031 h 656623"/>
              <a:gd name="connsiteX6" fmla="*/ 1073426 w 1630017"/>
              <a:gd name="connsiteY6" fmla="*/ 268996 h 656623"/>
              <a:gd name="connsiteX7" fmla="*/ 1182756 w 1630017"/>
              <a:gd name="connsiteY7" fmla="*/ 368388 h 656623"/>
              <a:gd name="connsiteX8" fmla="*/ 1630017 w 1630017"/>
              <a:gd name="connsiteY8" fmla="*/ 487657 h 65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0017" h="656623">
                <a:moveTo>
                  <a:pt x="0" y="656623"/>
                </a:moveTo>
                <a:cubicBezTo>
                  <a:pt x="36443" y="338570"/>
                  <a:pt x="72887" y="20518"/>
                  <a:pt x="109330" y="640"/>
                </a:cubicBezTo>
                <a:cubicBezTo>
                  <a:pt x="145773" y="-19238"/>
                  <a:pt x="160682" y="429679"/>
                  <a:pt x="218660" y="537353"/>
                </a:cubicBezTo>
                <a:cubicBezTo>
                  <a:pt x="276638" y="645027"/>
                  <a:pt x="374374" y="641714"/>
                  <a:pt x="457200" y="646683"/>
                </a:cubicBezTo>
                <a:cubicBezTo>
                  <a:pt x="540026" y="651652"/>
                  <a:pt x="641074" y="658279"/>
                  <a:pt x="715617" y="567170"/>
                </a:cubicBezTo>
                <a:cubicBezTo>
                  <a:pt x="790160" y="476061"/>
                  <a:pt x="844825" y="149727"/>
                  <a:pt x="904460" y="100031"/>
                </a:cubicBezTo>
                <a:cubicBezTo>
                  <a:pt x="964095" y="50335"/>
                  <a:pt x="1027043" y="224270"/>
                  <a:pt x="1073426" y="268996"/>
                </a:cubicBezTo>
                <a:cubicBezTo>
                  <a:pt x="1119809" y="313722"/>
                  <a:pt x="1089991" y="331945"/>
                  <a:pt x="1182756" y="368388"/>
                </a:cubicBezTo>
                <a:cubicBezTo>
                  <a:pt x="1275521" y="404831"/>
                  <a:pt x="1528969" y="471092"/>
                  <a:pt x="1630017" y="48765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/>
          <p:cNvCxnSpPr/>
          <p:nvPr/>
        </p:nvCxnSpPr>
        <p:spPr>
          <a:xfrm>
            <a:off x="1541787" y="4477395"/>
            <a:ext cx="0" cy="959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2359630" y="4462090"/>
            <a:ext cx="0" cy="959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5580112" y="4458522"/>
            <a:ext cx="0" cy="959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자유형 39"/>
          <p:cNvSpPr/>
          <p:nvPr/>
        </p:nvSpPr>
        <p:spPr>
          <a:xfrm>
            <a:off x="5903843" y="4750946"/>
            <a:ext cx="1242392" cy="676051"/>
          </a:xfrm>
          <a:custGeom>
            <a:avLst/>
            <a:gdLst>
              <a:gd name="connsiteX0" fmla="*/ 0 w 1242392"/>
              <a:gd name="connsiteY0" fmla="*/ 676051 h 676051"/>
              <a:gd name="connsiteX1" fmla="*/ 129209 w 1242392"/>
              <a:gd name="connsiteY1" fmla="*/ 190 h 676051"/>
              <a:gd name="connsiteX2" fmla="*/ 298174 w 1242392"/>
              <a:gd name="connsiteY2" fmla="*/ 606477 h 676051"/>
              <a:gd name="connsiteX3" fmla="*/ 447261 w 1242392"/>
              <a:gd name="connsiteY3" fmla="*/ 576660 h 676051"/>
              <a:gd name="connsiteX4" fmla="*/ 636105 w 1242392"/>
              <a:gd name="connsiteY4" fmla="*/ 179095 h 676051"/>
              <a:gd name="connsiteX5" fmla="*/ 685800 w 1242392"/>
              <a:gd name="connsiteY5" fmla="*/ 109521 h 676051"/>
              <a:gd name="connsiteX6" fmla="*/ 785192 w 1242392"/>
              <a:gd name="connsiteY6" fmla="*/ 318242 h 676051"/>
              <a:gd name="connsiteX7" fmla="*/ 944218 w 1242392"/>
              <a:gd name="connsiteY7" fmla="*/ 437512 h 676051"/>
              <a:gd name="connsiteX8" fmla="*/ 1242392 w 1242392"/>
              <a:gd name="connsiteY8" fmla="*/ 477269 h 67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392" h="676051">
                <a:moveTo>
                  <a:pt x="0" y="676051"/>
                </a:moveTo>
                <a:cubicBezTo>
                  <a:pt x="39756" y="343918"/>
                  <a:pt x="79513" y="11786"/>
                  <a:pt x="129209" y="190"/>
                </a:cubicBezTo>
                <a:cubicBezTo>
                  <a:pt x="178905" y="-11406"/>
                  <a:pt x="245165" y="510399"/>
                  <a:pt x="298174" y="606477"/>
                </a:cubicBezTo>
                <a:cubicBezTo>
                  <a:pt x="351183" y="702555"/>
                  <a:pt x="390939" y="647890"/>
                  <a:pt x="447261" y="576660"/>
                </a:cubicBezTo>
                <a:cubicBezTo>
                  <a:pt x="503583" y="505430"/>
                  <a:pt x="596349" y="256951"/>
                  <a:pt x="636105" y="179095"/>
                </a:cubicBezTo>
                <a:cubicBezTo>
                  <a:pt x="675861" y="101239"/>
                  <a:pt x="660952" y="86330"/>
                  <a:pt x="685800" y="109521"/>
                </a:cubicBezTo>
                <a:cubicBezTo>
                  <a:pt x="710648" y="132712"/>
                  <a:pt x="742122" y="263577"/>
                  <a:pt x="785192" y="318242"/>
                </a:cubicBezTo>
                <a:cubicBezTo>
                  <a:pt x="828262" y="372907"/>
                  <a:pt x="868018" y="411008"/>
                  <a:pt x="944218" y="437512"/>
                </a:cubicBezTo>
                <a:cubicBezTo>
                  <a:pt x="1020418" y="464016"/>
                  <a:pt x="1131405" y="470642"/>
                  <a:pt x="1242392" y="47726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연결선 40"/>
          <p:cNvCxnSpPr/>
          <p:nvPr/>
        </p:nvCxnSpPr>
        <p:spPr>
          <a:xfrm>
            <a:off x="6546033" y="4438644"/>
            <a:ext cx="0" cy="959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6034473" y="4462090"/>
            <a:ext cx="0" cy="959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6583354" y="4448583"/>
            <a:ext cx="0" cy="959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057810"/>
              </p:ext>
            </p:extLst>
          </p:nvPr>
        </p:nvGraphicFramePr>
        <p:xfrm>
          <a:off x="1273175" y="1862138"/>
          <a:ext cx="569595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2" name="Equation" r:id="rId34" imgW="4597200" imgH="393480" progId="Equation.DSMT4">
                  <p:embed/>
                </p:oleObj>
              </mc:Choice>
              <mc:Fallback>
                <p:oleObj name="Equation" r:id="rId34" imgW="459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1862138"/>
                        <a:ext cx="5695950" cy="4873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370916"/>
              </p:ext>
            </p:extLst>
          </p:nvPr>
        </p:nvGraphicFramePr>
        <p:xfrm>
          <a:off x="3491880" y="332656"/>
          <a:ext cx="3304105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3" name="Equation" r:id="rId36" imgW="2133360" imgH="279360" progId="Equation.DSMT4">
                  <p:embed/>
                </p:oleObj>
              </mc:Choice>
              <mc:Fallback>
                <p:oleObj name="Equation" r:id="rId36" imgW="21333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491880" y="332656"/>
                        <a:ext cx="3304105" cy="432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94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55576" y="3726207"/>
            <a:ext cx="7452922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</a:rPr>
              <a:t>Partial chiral symmetry restoration in nuclear medium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3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764319"/>
              </p:ext>
            </p:extLst>
          </p:nvPr>
        </p:nvGraphicFramePr>
        <p:xfrm>
          <a:off x="1022052" y="1268760"/>
          <a:ext cx="6718300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0" name="Equation" r:id="rId3" imgW="4267080" imgH="419040" progId="Equation.DSMT4">
                  <p:embed/>
                </p:oleObj>
              </mc:Choice>
              <mc:Fallback>
                <p:oleObj name="Equation" r:id="rId3" imgW="42670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052" y="1268760"/>
                        <a:ext cx="6718300" cy="7000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1406" y="368088"/>
            <a:ext cx="327645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Weinberg type sum rule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85345" y="332656"/>
            <a:ext cx="3550552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807706" y="994556"/>
            <a:ext cx="6068550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</a:rPr>
              <a:t>Correlation function differences are chiral order parameter</a:t>
            </a:r>
            <a:endParaRPr kumimoji="1" lang="en-US" altLang="ko-KR" sz="1600" dirty="0">
              <a:latin typeface="Arial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3528" y="3706111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44886" y="980728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</a:t>
            </a:r>
            <a:endParaRPr lang="ko-KR" altLang="en-US"/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963124"/>
              </p:ext>
            </p:extLst>
          </p:nvPr>
        </p:nvGraphicFramePr>
        <p:xfrm>
          <a:off x="1835696" y="5293770"/>
          <a:ext cx="228282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1" name="Equation" r:id="rId5" imgW="1536480" imgH="228600" progId="Equation.3">
                  <p:embed/>
                </p:oleObj>
              </mc:Choice>
              <mc:Fallback>
                <p:oleObj name="Equation" r:id="rId5" imgW="1536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293770"/>
                        <a:ext cx="2282825" cy="33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351447"/>
              </p:ext>
            </p:extLst>
          </p:nvPr>
        </p:nvGraphicFramePr>
        <p:xfrm>
          <a:off x="1471255" y="1988840"/>
          <a:ext cx="2740705" cy="394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2" name="Equation" r:id="rId7" imgW="1765080" imgH="253800" progId="Equation.DSMT4">
                  <p:embed/>
                </p:oleObj>
              </mc:Choice>
              <mc:Fallback>
                <p:oleObj name="Equation" r:id="rId7" imgW="17650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71255" y="1988840"/>
                        <a:ext cx="2740705" cy="394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27731"/>
              </p:ext>
            </p:extLst>
          </p:nvPr>
        </p:nvGraphicFramePr>
        <p:xfrm>
          <a:off x="1448850" y="2445544"/>
          <a:ext cx="3483190" cy="407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3" name="Equation" r:id="rId9" imgW="2171520" imgH="253800" progId="Equation.DSMT4">
                  <p:embed/>
                </p:oleObj>
              </mc:Choice>
              <mc:Fallback>
                <p:oleObj name="Equation" r:id="rId9" imgW="21715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48850" y="2445544"/>
                        <a:ext cx="3483190" cy="407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2160" y="3789040"/>
            <a:ext cx="3141370" cy="3048281"/>
          </a:xfrm>
          <a:prstGeom prst="rect">
            <a:avLst/>
          </a:prstGeom>
        </p:spPr>
      </p:pic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905837"/>
              </p:ext>
            </p:extLst>
          </p:nvPr>
        </p:nvGraphicFramePr>
        <p:xfrm>
          <a:off x="1570953" y="3068960"/>
          <a:ext cx="4729239" cy="416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4" name="Equation" r:id="rId12" imgW="3174840" imgH="279360" progId="Equation.DSMT4">
                  <p:embed/>
                </p:oleObj>
              </mc:Choice>
              <mc:Fallback>
                <p:oleObj name="Equation" r:id="rId12" imgW="31748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953" y="3068960"/>
                        <a:ext cx="4729239" cy="416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오른쪽 화살표 10"/>
          <p:cNvSpPr/>
          <p:nvPr/>
        </p:nvSpPr>
        <p:spPr>
          <a:xfrm>
            <a:off x="899592" y="3197101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왼쪽 중괄호 11"/>
          <p:cNvSpPr/>
          <p:nvPr/>
        </p:nvSpPr>
        <p:spPr>
          <a:xfrm>
            <a:off x="1151620" y="2132856"/>
            <a:ext cx="252028" cy="5760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개체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964086"/>
              </p:ext>
            </p:extLst>
          </p:nvPr>
        </p:nvGraphicFramePr>
        <p:xfrm>
          <a:off x="1151620" y="4758796"/>
          <a:ext cx="3249291" cy="396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5" name="Equation" r:id="rId14" imgW="2082600" imgH="253800" progId="Equation.DSMT4">
                  <p:embed/>
                </p:oleObj>
              </mc:Choice>
              <mc:Fallback>
                <p:oleObj name="Equation" r:id="rId14" imgW="20826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51620" y="4758796"/>
                        <a:ext cx="3249291" cy="396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683568" y="4158255"/>
            <a:ext cx="4968552" cy="591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anose="05000000000000000000" pitchFamily="2" charset="2"/>
              </a:rPr>
              <a:t> </a:t>
            </a:r>
            <a:r>
              <a:rPr kumimoji="1" lang="en-US" altLang="ko-KR" sz="1600" dirty="0" smtClean="0">
                <a:solidFill>
                  <a:srgbClr val="0070C0"/>
                </a:solidFill>
                <a:latin typeface="Arial" charset="0"/>
              </a:rPr>
              <a:t>Medium effects at low density are taken into account  through changes in the condensates</a:t>
            </a:r>
            <a:endParaRPr kumimoji="1" lang="en-US" altLang="ko-KR" sz="1600" dirty="0">
              <a:solidFill>
                <a:srgbClr val="0070C0"/>
              </a:solidFill>
              <a:latin typeface="Arial" charset="0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020788"/>
              </p:ext>
            </p:extLst>
          </p:nvPr>
        </p:nvGraphicFramePr>
        <p:xfrm>
          <a:off x="1403350" y="5876925"/>
          <a:ext cx="2998788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6" name="Equation" r:id="rId16" imgW="1993680" imgH="279360" progId="Equation.DSMT4">
                  <p:embed/>
                </p:oleObj>
              </mc:Choice>
              <mc:Fallback>
                <p:oleObj name="Equation" r:id="rId16" imgW="19936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03350" y="5876925"/>
                        <a:ext cx="2998788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811202"/>
              </p:ext>
            </p:extLst>
          </p:nvPr>
        </p:nvGraphicFramePr>
        <p:xfrm>
          <a:off x="5441950" y="471488"/>
          <a:ext cx="1858963" cy="2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77" name="Equation" r:id="rId18" imgW="2133360" imgH="279360" progId="Equation.DSMT4">
                  <p:embed/>
                </p:oleObj>
              </mc:Choice>
              <mc:Fallback>
                <p:oleObj name="Equation" r:id="rId18" imgW="21333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41950" y="471488"/>
                        <a:ext cx="1858963" cy="2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965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1406" y="957486"/>
            <a:ext cx="4932642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 </a:t>
            </a:r>
            <a:r>
              <a:rPr kumimoji="1" lang="en-US" altLang="ko-KR" i="1" dirty="0" smtClean="0">
                <a:solidFill>
                  <a:schemeClr val="tx1"/>
                </a:solidFill>
                <a:latin typeface="Arial" charset="0"/>
              </a:rPr>
              <a:t> OPE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7524" y="4509120"/>
            <a:ext cx="493264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kumimoji="1" lang="en-US" altLang="ko-KR" i="1" dirty="0" smtClean="0">
                <a:latin typeface="Arial" charset="0"/>
              </a:rPr>
              <a:t>Spectral density 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465140"/>
              </p:ext>
            </p:extLst>
          </p:nvPr>
        </p:nvGraphicFramePr>
        <p:xfrm>
          <a:off x="1604070" y="904747"/>
          <a:ext cx="32559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4" name="Equation" r:id="rId3" imgW="2197080" imgH="279360" progId="Equation.DSMT4">
                  <p:embed/>
                </p:oleObj>
              </mc:Choice>
              <mc:Fallback>
                <p:oleObj name="Equation" r:id="rId3" imgW="21970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070" y="904747"/>
                        <a:ext cx="32559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979864"/>
              </p:ext>
            </p:extLst>
          </p:nvPr>
        </p:nvGraphicFramePr>
        <p:xfrm>
          <a:off x="1373188" y="4846638"/>
          <a:ext cx="52324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5" name="Equation" r:id="rId5" imgW="3530520" imgH="393480" progId="Equation.DSMT4">
                  <p:embed/>
                </p:oleObj>
              </mc:Choice>
              <mc:Fallback>
                <p:oleObj name="Equation" r:id="rId5" imgW="3530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4846638"/>
                        <a:ext cx="52324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1406" y="224072"/>
            <a:ext cx="507665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Additional input for individual sum rules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5344" y="188640"/>
            <a:ext cx="4774688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978319"/>
              </p:ext>
            </p:extLst>
          </p:nvPr>
        </p:nvGraphicFramePr>
        <p:xfrm>
          <a:off x="467544" y="1772816"/>
          <a:ext cx="2670842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6" name="Equation" r:id="rId7" imgW="1726920" imgH="279360" progId="Equation.DSMT4">
                  <p:embed/>
                </p:oleObj>
              </mc:Choice>
              <mc:Fallback>
                <p:oleObj name="Equation" r:id="rId7" imgW="172692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544" y="1772816"/>
                        <a:ext cx="2670842" cy="432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067711"/>
              </p:ext>
            </p:extLst>
          </p:nvPr>
        </p:nvGraphicFramePr>
        <p:xfrm>
          <a:off x="4062413" y="1276350"/>
          <a:ext cx="379571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7" name="Equation" r:id="rId9" imgW="2666880" imgH="482400" progId="Equation.DSMT4">
                  <p:embed/>
                </p:oleObj>
              </mc:Choice>
              <mc:Fallback>
                <p:oleObj name="Equation" r:id="rId9" imgW="266688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62413" y="1276350"/>
                        <a:ext cx="3795712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242415"/>
              </p:ext>
            </p:extLst>
          </p:nvPr>
        </p:nvGraphicFramePr>
        <p:xfrm>
          <a:off x="4139952" y="2060848"/>
          <a:ext cx="3409740" cy="59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8" name="Equation" r:id="rId11" imgW="2527200" imgH="444240" progId="Equation.DSMT4">
                  <p:embed/>
                </p:oleObj>
              </mc:Choice>
              <mc:Fallback>
                <p:oleObj name="Equation" r:id="rId11" imgW="25272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39952" y="2060848"/>
                        <a:ext cx="3409740" cy="5997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왼쪽 중괄호 8"/>
          <p:cNvSpPr/>
          <p:nvPr/>
        </p:nvSpPr>
        <p:spPr>
          <a:xfrm>
            <a:off x="3635896" y="1628800"/>
            <a:ext cx="216024" cy="6480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199877"/>
              </p:ext>
            </p:extLst>
          </p:nvPr>
        </p:nvGraphicFramePr>
        <p:xfrm>
          <a:off x="1043608" y="2790926"/>
          <a:ext cx="4176464" cy="645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9" name="Equation" r:id="rId13" imgW="2958840" imgH="457200" progId="Equation.DSMT4">
                  <p:embed/>
                </p:oleObj>
              </mc:Choice>
              <mc:Fallback>
                <p:oleObj name="Equation" r:id="rId13" imgW="29588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43608" y="2790926"/>
                        <a:ext cx="4176464" cy="645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개체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526149"/>
              </p:ext>
            </p:extLst>
          </p:nvPr>
        </p:nvGraphicFramePr>
        <p:xfrm>
          <a:off x="1043607" y="3475034"/>
          <a:ext cx="4554943" cy="71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0" name="Equation" r:id="rId15" imgW="3733560" imgH="583920" progId="Equation.DSMT4">
                  <p:embed/>
                </p:oleObj>
              </mc:Choice>
              <mc:Fallback>
                <p:oleObj name="Equation" r:id="rId15" imgW="373356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43607" y="3475034"/>
                        <a:ext cx="4554943" cy="71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개체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730920"/>
              </p:ext>
            </p:extLst>
          </p:nvPr>
        </p:nvGraphicFramePr>
        <p:xfrm>
          <a:off x="6301598" y="2924944"/>
          <a:ext cx="2589518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1" name="Equation" r:id="rId17" imgW="2374560" imgH="330120" progId="Equation.DSMT4">
                  <p:embed/>
                </p:oleObj>
              </mc:Choice>
              <mc:Fallback>
                <p:oleObj name="Equation" r:id="rId17" imgW="237456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301598" y="2924944"/>
                        <a:ext cx="2589518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개체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125000"/>
              </p:ext>
            </p:extLst>
          </p:nvPr>
        </p:nvGraphicFramePr>
        <p:xfrm>
          <a:off x="6372200" y="3429000"/>
          <a:ext cx="2578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2" name="Equation" r:id="rId19" imgW="2577960" imgH="444240" progId="Equation.DSMT4">
                  <p:embed/>
                </p:oleObj>
              </mc:Choice>
              <mc:Fallback>
                <p:oleObj name="Equation" r:id="rId19" imgW="257796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72200" y="3429000"/>
                        <a:ext cx="25781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왼쪽 중괄호 14"/>
          <p:cNvSpPr/>
          <p:nvPr/>
        </p:nvSpPr>
        <p:spPr>
          <a:xfrm>
            <a:off x="5960248" y="3090600"/>
            <a:ext cx="180020" cy="6263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왼쪽 중괄호 26"/>
          <p:cNvSpPr/>
          <p:nvPr/>
        </p:nvSpPr>
        <p:spPr>
          <a:xfrm>
            <a:off x="611560" y="3090664"/>
            <a:ext cx="180020" cy="6263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개체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849103"/>
              </p:ext>
            </p:extLst>
          </p:nvPr>
        </p:nvGraphicFramePr>
        <p:xfrm>
          <a:off x="1468438" y="5521325"/>
          <a:ext cx="52292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3" name="Equation" r:id="rId21" imgW="3708360" imgH="558720" progId="Equation.DSMT4">
                  <p:embed/>
                </p:oleObj>
              </mc:Choice>
              <mc:Fallback>
                <p:oleObj name="Equation" r:id="rId21" imgW="3708360" imgH="55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68438" y="5521325"/>
                        <a:ext cx="5229225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67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625" y="1556792"/>
            <a:ext cx="3984750" cy="3000534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1406" y="957486"/>
            <a:ext cx="4932642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 </a:t>
            </a:r>
            <a:r>
              <a:rPr kumimoji="1" lang="en-US" altLang="ko-KR" i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kumimoji="1" lang="en-US" altLang="ko-KR" i="1" dirty="0" smtClean="0">
                <a:latin typeface="Arial" charset="0"/>
              </a:rPr>
              <a:t>current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7524" y="4794144"/>
            <a:ext cx="4932642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altLang="ko-KR" b="1" dirty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☞ </a:t>
            </a:r>
            <a:r>
              <a:rPr lang="en-US" altLang="ko-KR" b="1" dirty="0" smtClean="0">
                <a:latin typeface="바탕" panose="02030600000101010101" pitchFamily="18" charset="-127"/>
                <a:ea typeface="바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kumimoji="1" lang="en-US" altLang="ko-KR" i="1" dirty="0" smtClean="0">
                <a:latin typeface="Arial" charset="0"/>
              </a:rPr>
              <a:t>Hence, </a:t>
            </a:r>
            <a:r>
              <a:rPr kumimoji="1" lang="en-US" altLang="ko-KR" i="1" dirty="0">
                <a:latin typeface="Arial" charset="0"/>
              </a:rPr>
              <a:t> </a:t>
            </a:r>
            <a:r>
              <a:rPr kumimoji="1" lang="en-US" altLang="ko-KR" i="1" dirty="0" smtClean="0">
                <a:latin typeface="Arial" charset="0"/>
              </a:rPr>
              <a:t>mass shift at nuclear matter </a:t>
            </a:r>
            <a:endParaRPr kumimoji="1" lang="en-US" altLang="ko-KR" i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360363"/>
              </p:ext>
            </p:extLst>
          </p:nvPr>
        </p:nvGraphicFramePr>
        <p:xfrm>
          <a:off x="1604070" y="954088"/>
          <a:ext cx="32559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3" name="Equation" r:id="rId4" imgW="2197080" imgH="279360" progId="Equation.DSMT4">
                  <p:embed/>
                </p:oleObj>
              </mc:Choice>
              <mc:Fallback>
                <p:oleObj name="Equation" r:id="rId4" imgW="21970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070" y="954088"/>
                        <a:ext cx="32559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190506"/>
              </p:ext>
            </p:extLst>
          </p:nvPr>
        </p:nvGraphicFramePr>
        <p:xfrm>
          <a:off x="1416050" y="5273675"/>
          <a:ext cx="20701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4" name="Equation" r:id="rId6" imgW="1396800" imgH="279360" progId="Equation.DSMT4">
                  <p:embed/>
                </p:oleObj>
              </mc:Choice>
              <mc:Fallback>
                <p:oleObj name="Equation" r:id="rId6" imgW="13968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5273675"/>
                        <a:ext cx="207010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직선 화살표 연결선 18"/>
          <p:cNvCxnSpPr/>
          <p:nvPr/>
        </p:nvCxnSpPr>
        <p:spPr>
          <a:xfrm>
            <a:off x="2050493" y="2132856"/>
            <a:ext cx="129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394813"/>
              </p:ext>
            </p:extLst>
          </p:nvPr>
        </p:nvGraphicFramePr>
        <p:xfrm>
          <a:off x="323528" y="1935560"/>
          <a:ext cx="163671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5" name="Equation" r:id="rId8" imgW="1104840" imgH="228600" progId="Equation.DSMT4">
                  <p:embed/>
                </p:oleObj>
              </mc:Choice>
              <mc:Fallback>
                <p:oleObj name="Equation" r:id="rId8" imgW="1104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935560"/>
                        <a:ext cx="1636713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464655"/>
              </p:ext>
            </p:extLst>
          </p:nvPr>
        </p:nvGraphicFramePr>
        <p:xfrm>
          <a:off x="7020272" y="1844824"/>
          <a:ext cx="17113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6" name="Equation" r:id="rId10" imgW="1155600" imgH="241200" progId="Equation.DSMT4">
                  <p:embed/>
                </p:oleObj>
              </mc:Choice>
              <mc:Fallback>
                <p:oleObj name="Equation" r:id="rId10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844824"/>
                        <a:ext cx="17113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직선 화살표 연결선 6"/>
          <p:cNvCxnSpPr/>
          <p:nvPr/>
        </p:nvCxnSpPr>
        <p:spPr>
          <a:xfrm flipH="1">
            <a:off x="6388394" y="2034531"/>
            <a:ext cx="612000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41525"/>
              </p:ext>
            </p:extLst>
          </p:nvPr>
        </p:nvGraphicFramePr>
        <p:xfrm>
          <a:off x="7020272" y="2708597"/>
          <a:ext cx="17113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7" name="Equation" r:id="rId12" imgW="1155600" imgH="241200" progId="Equation.DSMT4">
                  <p:embed/>
                </p:oleObj>
              </mc:Choice>
              <mc:Fallback>
                <p:oleObj name="Equation" r:id="rId12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2708597"/>
                        <a:ext cx="17113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직선 화살표 연결선 24"/>
          <p:cNvCxnSpPr/>
          <p:nvPr/>
        </p:nvCxnSpPr>
        <p:spPr>
          <a:xfrm flipH="1">
            <a:off x="6408264" y="2852936"/>
            <a:ext cx="540000" cy="0"/>
          </a:xfrm>
          <a:prstGeom prst="straightConnector1">
            <a:avLst/>
          </a:prstGeom>
          <a:ln>
            <a:solidFill>
              <a:schemeClr val="tx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126773"/>
              </p:ext>
            </p:extLst>
          </p:nvPr>
        </p:nvGraphicFramePr>
        <p:xfrm>
          <a:off x="4051300" y="5299075"/>
          <a:ext cx="197643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8" name="Equation" r:id="rId14" imgW="1333440" imgH="279360" progId="Equation.DSMT4">
                  <p:embed/>
                </p:oleObj>
              </mc:Choice>
              <mc:Fallback>
                <p:oleObj name="Equation" r:id="rId14" imgW="13334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300" y="5299075"/>
                        <a:ext cx="1976438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1406" y="224072"/>
            <a:ext cx="457260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latinLnBrk="1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Expected mass shift from sum rules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5344" y="188640"/>
            <a:ext cx="4342640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168339"/>
              </p:ext>
            </p:extLst>
          </p:nvPr>
        </p:nvGraphicFramePr>
        <p:xfrm>
          <a:off x="5362575" y="941388"/>
          <a:ext cx="30289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19" name="Equation" r:id="rId16" imgW="2044440" imgH="279360" progId="Equation.DSMT4">
                  <p:embed/>
                </p:oleObj>
              </mc:Choice>
              <mc:Fallback>
                <p:oleObj name="Equation" r:id="rId16" imgW="20444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2575" y="941388"/>
                        <a:ext cx="302895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800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/>
          <p:cNvSpPr/>
          <p:nvPr/>
        </p:nvSpPr>
        <p:spPr>
          <a:xfrm>
            <a:off x="2483768" y="3309962"/>
            <a:ext cx="3744416" cy="278333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28596" y="977298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à"/>
            </a:pPr>
            <a:r>
              <a:rPr lang="en-US" altLang="ko-KR" dirty="0" smtClean="0"/>
              <a:t>K1 (2GeV/c) excitation energy measurement at </a:t>
            </a:r>
            <a:r>
              <a:rPr lang="en-US" altLang="ko-KR" dirty="0" err="1" smtClean="0"/>
              <a:t>Jparc</a:t>
            </a:r>
            <a:r>
              <a:rPr lang="en-US" altLang="ko-KR" dirty="0" smtClean="0"/>
              <a:t>              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/>
              <a:t>        Decay mode of K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 (</a:t>
            </a:r>
            <a:r>
              <a:rPr lang="en-US" altLang="ko-KR" dirty="0" smtClean="0">
                <a:latin typeface="Symbol" panose="05050102010706020507" pitchFamily="18" charset="2"/>
              </a:rPr>
              <a:t>G</a:t>
            </a:r>
            <a:r>
              <a:rPr lang="en-US" altLang="ko-KR" dirty="0" smtClean="0"/>
              <a:t>=90MeV)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4942954" y="1812424"/>
          <a:ext cx="366149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0747"/>
                <a:gridCol w="1830747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Decay mode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Fraction</a:t>
                      </a:r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K1(1270)</a:t>
                      </a:r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dirty="0" smtClean="0"/>
                        <a:t>K </a:t>
                      </a:r>
                      <a:r>
                        <a:rPr lang="en-US" altLang="ko-KR" dirty="0" smtClean="0">
                          <a:latin typeface="Symbol" panose="05050102010706020507" pitchFamily="18" charset="2"/>
                        </a:rPr>
                        <a:t>r</a:t>
                      </a:r>
                      <a:r>
                        <a:rPr lang="en-US" altLang="ko-KR" dirty="0" smtClean="0"/>
                        <a:t> 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42 %</a:t>
                      </a:r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K1(1270)</a:t>
                      </a:r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dirty="0" smtClean="0"/>
                        <a:t>K* </a:t>
                      </a:r>
                      <a:r>
                        <a:rPr lang="en-US" altLang="ko-KR" dirty="0" smtClean="0">
                          <a:latin typeface="Symbol" panose="05050102010706020507" pitchFamily="18" charset="2"/>
                        </a:rPr>
                        <a:t>p</a:t>
                      </a:r>
                      <a:r>
                        <a:rPr lang="en-US" altLang="ko-KR" dirty="0" smtClean="0"/>
                        <a:t> 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16 %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직선 연결선 8"/>
          <p:cNvCxnSpPr/>
          <p:nvPr/>
        </p:nvCxnSpPr>
        <p:spPr>
          <a:xfrm>
            <a:off x="3276016" y="4843115"/>
            <a:ext cx="1440000" cy="0"/>
          </a:xfrm>
          <a:prstGeom prst="line">
            <a:avLst/>
          </a:prstGeom>
          <a:ln w="825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836016" y="4123034"/>
            <a:ext cx="2880000" cy="0"/>
          </a:xfrm>
          <a:prstGeom prst="line">
            <a:avLst/>
          </a:prstGeom>
          <a:ln w="82550">
            <a:solidFill>
              <a:srgbClr val="FF0000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707904" y="4123035"/>
            <a:ext cx="0" cy="720080"/>
          </a:xfrm>
          <a:prstGeom prst="line">
            <a:avLst/>
          </a:prstGeom>
          <a:ln w="444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93058"/>
              </p:ext>
            </p:extLst>
          </p:nvPr>
        </p:nvGraphicFramePr>
        <p:xfrm>
          <a:off x="1143000" y="3955058"/>
          <a:ext cx="341313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2" name="Equation" r:id="rId3" imgW="228600" imgH="190440" progId="Equation.DSMT4">
                  <p:embed/>
                </p:oleObj>
              </mc:Choice>
              <mc:Fallback>
                <p:oleObj name="Equation" r:id="rId3" imgW="2286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955058"/>
                        <a:ext cx="341313" cy="28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057222"/>
              </p:ext>
            </p:extLst>
          </p:nvPr>
        </p:nvGraphicFramePr>
        <p:xfrm>
          <a:off x="2698101" y="4720084"/>
          <a:ext cx="417513" cy="24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3" name="Equation" r:id="rId5" imgW="279360" imgH="164880" progId="Equation.DSMT4">
                  <p:embed/>
                </p:oleObj>
              </mc:Choice>
              <mc:Fallback>
                <p:oleObj name="Equation" r:id="rId5" imgW="27936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101" y="4720084"/>
                        <a:ext cx="417513" cy="246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382416" y="5165784"/>
            <a:ext cx="194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dirty="0" smtClean="0"/>
              <a:t>Nuclear target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3144706"/>
            <a:ext cx="280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dirty="0" smtClean="0">
                <a:solidFill>
                  <a:srgbClr val="FF0000"/>
                </a:solidFill>
              </a:rPr>
              <a:t>Kaon beam (2GeV)</a:t>
            </a:r>
            <a:endParaRPr lang="en-US" altLang="ko-K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117143"/>
              </p:ext>
            </p:extLst>
          </p:nvPr>
        </p:nvGraphicFramePr>
        <p:xfrm>
          <a:off x="6322268" y="3393504"/>
          <a:ext cx="223678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4" name="Equation" r:id="rId7" imgW="1498320" imgH="482400" progId="Equation.DSMT4">
                  <p:embed/>
                </p:oleObj>
              </mc:Choice>
              <mc:Fallback>
                <p:oleObj name="Equation" r:id="rId7" imgW="14983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2268" y="3393504"/>
                        <a:ext cx="2236787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직선 화살표 연결선 25"/>
          <p:cNvCxnSpPr/>
          <p:nvPr/>
        </p:nvCxnSpPr>
        <p:spPr>
          <a:xfrm flipV="1">
            <a:off x="4716016" y="3824657"/>
            <a:ext cx="432048" cy="27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4716016" y="4163899"/>
            <a:ext cx="503374" cy="291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821232"/>
              </p:ext>
            </p:extLst>
          </p:nvPr>
        </p:nvGraphicFramePr>
        <p:xfrm>
          <a:off x="6348611" y="4320604"/>
          <a:ext cx="22558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5" name="Equation" r:id="rId9" imgW="1511280" imgH="482400" progId="Equation.DSMT4">
                  <p:embed/>
                </p:oleObj>
              </mc:Choice>
              <mc:Fallback>
                <p:oleObj name="Equation" r:id="rId9" imgW="15112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8611" y="4320604"/>
                        <a:ext cx="2255837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직사각형 20"/>
          <p:cNvSpPr/>
          <p:nvPr/>
        </p:nvSpPr>
        <p:spPr>
          <a:xfrm>
            <a:off x="85344" y="188640"/>
            <a:ext cx="4342640" cy="4320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26807" y="236527"/>
            <a:ext cx="3493264" cy="383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i="1" dirty="0" smtClean="0">
                <a:solidFill>
                  <a:schemeClr val="tx2"/>
                </a:solidFill>
                <a:latin typeface="Arial" charset="0"/>
              </a:rPr>
              <a:t>Possible future experiment</a:t>
            </a:r>
            <a:endParaRPr kumimoji="1" lang="en-US" altLang="ko-KR" i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418796"/>
              </p:ext>
            </p:extLst>
          </p:nvPr>
        </p:nvGraphicFramePr>
        <p:xfrm>
          <a:off x="3776663" y="3615333"/>
          <a:ext cx="6445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6" name="Equation" r:id="rId11" imgW="431640" imgH="241200" progId="Equation.DSMT4">
                  <p:embed/>
                </p:oleObj>
              </mc:Choice>
              <mc:Fallback>
                <p:oleObj name="Equation" r:id="rId11" imgW="4316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3615333"/>
                        <a:ext cx="644525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347555"/>
              </p:ext>
            </p:extLst>
          </p:nvPr>
        </p:nvGraphicFramePr>
        <p:xfrm>
          <a:off x="3851920" y="4391918"/>
          <a:ext cx="550377" cy="286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7" name="Equation" r:id="rId13" imgW="317160" imgH="164880" progId="Equation.DSMT4">
                  <p:embed/>
                </p:oleObj>
              </mc:Choice>
              <mc:Fallback>
                <p:oleObj name="Equation" r:id="rId13" imgW="31716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51920" y="4391918"/>
                        <a:ext cx="550377" cy="2861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482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143109" y="173025"/>
            <a:ext cx="4929221" cy="898521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Summary</a:t>
            </a:r>
            <a:endParaRPr kumimoji="0" lang="ko-KR" altLang="en-US" sz="32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71472" y="1214422"/>
            <a:ext cx="7960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Chiral symmetry:  Experience taught us to measure small width particles  </a:t>
            </a:r>
            <a:r>
              <a:rPr lang="en-US" altLang="ko-KR" dirty="0" smtClean="0">
                <a:latin typeface="Symbol" panose="05050102010706020507" pitchFamily="18" charset="2"/>
              </a:rPr>
              <a:t>G</a:t>
            </a:r>
            <a:r>
              <a:rPr lang="en-US" altLang="ko-KR" dirty="0" smtClean="0"/>
              <a:t>&lt;100 MeV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Theory tells us to look at chiral partners</a:t>
            </a:r>
            <a:endParaRPr lang="en-US" altLang="ko-KR" dirty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K* K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 are chiral partners could be done at J-PARC !!   And possibly at other facilities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en-US" altLang="ko-KR" dirty="0"/>
              <a:t> can link chiral symmetry restoration to mass generation in </a:t>
            </a:r>
            <a:r>
              <a:rPr lang="en-US" altLang="ko-KR" dirty="0" smtClean="0"/>
              <a:t>hadrons</a:t>
            </a:r>
          </a:p>
        </p:txBody>
      </p:sp>
    </p:spTree>
    <p:extLst>
      <p:ext uri="{BB962C8B-B14F-4D97-AF65-F5344CB8AC3E}">
        <p14:creationId xmlns:p14="http://schemas.microsoft.com/office/powerpoint/2010/main" val="342746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3568" y="173025"/>
            <a:ext cx="7272808" cy="898521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HY헤드라인M" pitchFamily="18" charset="-127"/>
                <a:cs typeface="+mj-cs"/>
              </a:rPr>
              <a:t>Future of lattice QCD in Korea : I want to try</a:t>
            </a:r>
            <a:endParaRPr kumimoji="0" lang="ko-KR" altLang="en-US" sz="28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71472" y="1214422"/>
            <a:ext cx="7960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K*, K1 </a:t>
            </a:r>
            <a:r>
              <a:rPr lang="en-US" altLang="ko-KR" dirty="0" smtClean="0"/>
              <a:t>at finite T on the lattice</a:t>
            </a: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T dependence of Higher gluon operators : Gradient flow ?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Test </a:t>
            </a:r>
            <a:endParaRPr lang="en-US" altLang="ko-KR" dirty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dirty="0" smtClean="0"/>
              <a:t>……?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348880"/>
            <a:ext cx="2587500" cy="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9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60689</TotalTime>
  <Words>1304</Words>
  <Application>Microsoft Office PowerPoint</Application>
  <PresentationFormat>화면 슬라이드 쇼(4:3)</PresentationFormat>
  <Paragraphs>338</Paragraphs>
  <Slides>34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4</vt:i4>
      </vt:variant>
      <vt:variant>
        <vt:lpstr>슬라이드 제목</vt:lpstr>
      </vt:variant>
      <vt:variant>
        <vt:i4>34</vt:i4>
      </vt:variant>
    </vt:vector>
  </HeadingPairs>
  <TitlesOfParts>
    <vt:vector size="54" baseType="lpstr">
      <vt:lpstr>굴림</vt:lpstr>
      <vt:lpstr>Arial</vt:lpstr>
      <vt:lpstr>Times New Roman</vt:lpstr>
      <vt:lpstr>Verdana</vt:lpstr>
      <vt:lpstr>바탕</vt:lpstr>
      <vt:lpstr>Arial Unicode MS</vt:lpstr>
      <vt:lpstr>HY헤드라인M</vt:lpstr>
      <vt:lpstr>맑은 고딕</vt:lpstr>
      <vt:lpstr>Symbol</vt:lpstr>
      <vt:lpstr>Wingdings</vt:lpstr>
      <vt:lpstr>새굴림</vt:lpstr>
      <vt:lpstr>Comic Sans MS</vt:lpstr>
      <vt:lpstr>HY견고딕</vt:lpstr>
      <vt:lpstr>MS Gothic</vt:lpstr>
      <vt:lpstr>MS PGothic</vt:lpstr>
      <vt:lpstr>Office 테마</vt:lpstr>
      <vt:lpstr>Image</vt:lpstr>
      <vt:lpstr>Equation</vt:lpstr>
      <vt:lpstr>수식</vt:lpstr>
      <vt:lpstr>MathType 7.0 Equation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2016-2-04</cp:lastModifiedBy>
  <cp:revision>1759</cp:revision>
  <dcterms:created xsi:type="dcterms:W3CDTF">2006-10-05T04:04:58Z</dcterms:created>
  <dcterms:modified xsi:type="dcterms:W3CDTF">2019-09-05T06:15:42Z</dcterms:modified>
</cp:coreProperties>
</file>