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86" r:id="rId6"/>
    <p:sldId id="287" r:id="rId7"/>
    <p:sldId id="288" r:id="rId8"/>
    <p:sldId id="289" r:id="rId9"/>
    <p:sldId id="290" r:id="rId10"/>
    <p:sldId id="291" r:id="rId11"/>
    <p:sldId id="292" r:id="rId12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2" autoAdjust="0"/>
    <p:restoredTop sz="94669"/>
  </p:normalViewPr>
  <p:slideViewPr>
    <p:cSldViewPr>
      <p:cViewPr>
        <p:scale>
          <a:sx n="81" d="100"/>
          <a:sy n="81" d="100"/>
        </p:scale>
        <p:origin x="-119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26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23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62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2006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586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482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61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50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050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18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071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9723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3E7B279-3170-4604-95BB-D03FF11CB1F7}" type="datetimeFigureOut">
              <a:rPr lang="ko-KR" altLang="en-US" smtClean="0"/>
              <a:t>2017-10-12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554652F-85AB-4AE1-B7B1-1A40A3ECCC4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310903"/>
            <a:ext cx="7772400" cy="965969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ko-KR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man Old Style" panose="02050604050505020204" pitchFamily="18" charset="0"/>
              </a:rPr>
              <a:t>Convergence behavior of </a:t>
            </a:r>
            <a:br>
              <a:rPr lang="en-US" altLang="ko-KR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man Old Style" panose="02050604050505020204" pitchFamily="18" charset="0"/>
              </a:rPr>
            </a:br>
            <a:r>
              <a:rPr lang="en-US" altLang="ko-KR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Bookman Old Style" panose="02050604050505020204" pitchFamily="18" charset="0"/>
              </a:rPr>
              <a:t>KIDS EDF for nuclei</a:t>
            </a:r>
            <a:endParaRPr lang="ko-KR" alt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6400800" cy="2664296"/>
          </a:xfrm>
        </p:spPr>
        <p:txBody>
          <a:bodyPr>
            <a:normAutofit/>
          </a:bodyPr>
          <a:lstStyle/>
          <a:p>
            <a:r>
              <a:rPr lang="en-US" altLang="ko-KR" sz="2200" b="1" dirty="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Chang Ho Hyun (Daegu Univ.)</a:t>
            </a:r>
          </a:p>
          <a:p>
            <a:r>
              <a:rPr lang="en-US" altLang="ko-KR" sz="1500" b="1" dirty="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Work with</a:t>
            </a:r>
          </a:p>
          <a:p>
            <a:r>
              <a:rPr lang="en-US" altLang="ko-KR" sz="1800" b="1" dirty="0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Hana Gil (</a:t>
            </a:r>
            <a:r>
              <a:rPr lang="en-US" altLang="ko-KR" sz="1800" b="1" dirty="0" err="1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Kyungpook</a:t>
            </a:r>
            <a:r>
              <a:rPr lang="en-US" altLang="ko-KR" sz="1800" b="1" dirty="0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 Nat’l Univ.)</a:t>
            </a:r>
          </a:p>
          <a:p>
            <a:r>
              <a:rPr lang="en-US" altLang="ko-KR" sz="1800" b="1" dirty="0" err="1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Panagiota</a:t>
            </a:r>
            <a:r>
              <a:rPr lang="en-US" altLang="ko-KR" sz="1800" b="1" dirty="0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altLang="ko-KR" sz="1800" b="1" dirty="0" err="1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Papakonstantinou</a:t>
            </a:r>
            <a:r>
              <a:rPr lang="en-US" altLang="ko-KR" sz="1800" b="1" dirty="0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 (RISP, IBS)</a:t>
            </a:r>
          </a:p>
          <a:p>
            <a:r>
              <a:rPr lang="en-US" altLang="ko-KR" sz="1800" b="1" dirty="0" err="1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Yongseok</a:t>
            </a:r>
            <a:r>
              <a:rPr lang="en-US" altLang="ko-KR" sz="1800" b="1" dirty="0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 Oh (</a:t>
            </a:r>
            <a:r>
              <a:rPr lang="en-US" altLang="ko-KR" sz="1800" b="1" dirty="0" err="1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Kyungpook</a:t>
            </a:r>
            <a:r>
              <a:rPr lang="en-US" altLang="ko-KR" sz="1800" b="1" dirty="0" smtClean="0">
                <a:solidFill>
                  <a:schemeClr val="bg2">
                    <a:lumMod val="50000"/>
                  </a:schemeClr>
                </a:solidFill>
                <a:latin typeface="Garamond" panose="02020404030301010803" pitchFamily="18" charset="0"/>
              </a:rPr>
              <a:t> Nat’l Univ.)</a:t>
            </a:r>
          </a:p>
          <a:p>
            <a:endParaRPr lang="en-US" altLang="ko-KR" sz="2600" b="1" dirty="0" smtClean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Daegu-</a:t>
            </a:r>
            <a:r>
              <a:rPr lang="en-US" altLang="ko-K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Gyeongbuk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altLang="ko-K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 panose="02020404030301010803" pitchFamily="18" charset="0"/>
              </a:rPr>
              <a:t>Korean Physical Society Meeting, October 13, 2017</a:t>
            </a:r>
          </a:p>
        </p:txBody>
      </p:sp>
    </p:spTree>
    <p:extLst>
      <p:ext uri="{BB962C8B-B14F-4D97-AF65-F5344CB8AC3E}">
        <p14:creationId xmlns:p14="http://schemas.microsoft.com/office/powerpoint/2010/main" val="383394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동기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자연계에서의 통상적인 크기</a:t>
            </a:r>
            <a:r>
              <a:rPr lang="en-US" altLang="ko-K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(scale)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거시세계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미시세계에 상관없이 계의 규모와 역학적 특성을 결정하는 통상적인 크기가 존재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예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: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지각 변동은 수백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수천 킬로미터의 크기에서 수 백 만년에  걸쳐 진행되지만 수 미터 크기의 생명계의 현상은 수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십년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남짓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핵물리의 통상적인 에너지 범위</a:t>
            </a:r>
            <a:r>
              <a:rPr lang="en-US" altLang="ko-K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: 10</a:t>
            </a:r>
            <a:r>
              <a:rPr lang="en-US" altLang="ko-KR" sz="22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0</a:t>
            </a:r>
            <a:r>
              <a:rPr lang="en-US" altLang="ko-K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 MeV – 10</a:t>
            </a:r>
            <a:r>
              <a:rPr lang="en-US" altLang="ko-KR" sz="22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2</a:t>
            </a:r>
            <a:r>
              <a:rPr lang="en-US" altLang="ko-K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 GeV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10</a:t>
            </a:r>
            <a:r>
              <a:rPr lang="en-US" altLang="ko-KR" sz="1800" baseline="300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0</a:t>
            </a:r>
            <a:r>
              <a:rPr lang="en-US" altLang="ko-KR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MeV: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초기 우주 대폭발에서 핵합성 과정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np → d</a:t>
            </a:r>
            <a:r>
              <a:rPr lang="en-US" altLang="ko-KR" sz="1800" dirty="0" smtClean="0">
                <a:latin typeface="Symbol" panose="05050102010706020507" pitchFamily="18" charset="2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g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에너지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10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2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MeV: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 내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핵자의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페르미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운동량 크기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10</a:t>
            </a:r>
            <a:r>
              <a:rPr lang="en-US" altLang="ko-KR" sz="1800" baseline="300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2</a:t>
            </a:r>
            <a:r>
              <a:rPr lang="en-US" altLang="ko-KR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GeV: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상대론적 중이온 충돌에서 입자 당 에너지</a:t>
            </a:r>
            <a:endParaRPr lang="en-US" altLang="ko-KR" sz="1800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8424" y="0"/>
            <a:ext cx="59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2">
                    <a:lumMod val="75000"/>
                  </a:schemeClr>
                </a:solidFill>
              </a:rPr>
              <a:t>1</a:t>
            </a:r>
            <a:endParaRPr lang="ko-KR" altLang="en-US" sz="6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9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631229"/>
            <a:ext cx="7499176" cy="5102027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핵물리에서 </a:t>
            </a:r>
            <a:r>
              <a:rPr lang="en-US" altLang="ko-K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scale</a:t>
            </a: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을 활용한 성공 사례</a:t>
            </a:r>
            <a:r>
              <a:rPr lang="en-US" altLang="ko-K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</a:t>
            </a:r>
            <a:r>
              <a:rPr lang="ko-KR" altLang="en-US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저에너지</a:t>
            </a: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</a:t>
            </a:r>
            <a:r>
              <a:rPr lang="ko-KR" altLang="en-US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유효장</a:t>
            </a: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이론</a:t>
            </a:r>
            <a:endParaRPr lang="en-US" altLang="ko-KR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핵자의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에너지가 클수록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핵자는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서로 가까이 다가갈 수 있음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핵자의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에너지가 작을수록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핵자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간 평균 거리는 멀어짐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무거운 중간자는 가까운 거리의 상호작용을 매개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: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저에너지에서는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무거운 중간자의 역할이 가벼운 중간자에 비해 위축됨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무거운 중간자의 역할을 직접 포함하지</a:t>
            </a:r>
            <a:r>
              <a:rPr lang="en-US" altLang="ko-KR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않고 접점 형태의 상호작용으로   바꿔서 고려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접점의 형태로 고려되는 중간자의 질량이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저에너지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유효장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이론에서의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scale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핵자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간 상호작용을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(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운동량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)/(scale)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로 전개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: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섭동 근사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섭동 전개를 통해 이론 계산 결과의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불확실도를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 추정할 수 있음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388424" y="0"/>
            <a:ext cx="59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2">
                    <a:lumMod val="75000"/>
                  </a:schemeClr>
                </a:solidFill>
              </a:rPr>
              <a:t>2</a:t>
            </a:r>
            <a:endParaRPr lang="ko-KR" altLang="en-US" sz="6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1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764704"/>
            <a:ext cx="7931224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질문</a:t>
            </a:r>
            <a:endParaRPr lang="en-US" altLang="ko-KR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핵과 고밀도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핵물질에서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계의 성격을 규정하는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scale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이 존재하는가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?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Scale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을 이용하는 섭동 전개 방법이 가능한가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?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섭동 전개의 전개 변수는 무엇인가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?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섭동 전개를 이용하여 실험 검증이 어려운 현상 또는 </a:t>
            </a:r>
            <a:r>
              <a:rPr lang="ko-KR" altLang="en-US" sz="1800" kern="14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물리적 환경에 대해 믿을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만한 예측을 할 수 있는가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?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예측의 신빙성을 추정할 수 있는 방법이 있는가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8424" y="0"/>
            <a:ext cx="59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2">
                    <a:lumMod val="75000"/>
                  </a:schemeClr>
                </a:solidFill>
              </a:rPr>
              <a:t>3</a:t>
            </a:r>
            <a:endParaRPr lang="ko-KR" altLang="en-US" sz="6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87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모형</a:t>
            </a:r>
            <a:endParaRPr lang="ko-KR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KIDS EDF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 또는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핵물질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내 입자의 에너지를 입자 밀도의 함수로 전개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KIDS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는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Korea: IBS-Daegu-</a:t>
            </a:r>
            <a:r>
              <a:rPr lang="en-US" altLang="ko-KR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Sungkyunkwan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 약어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입자 당 에너지의 시도 해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(Ansatz)</a:t>
            </a:r>
          </a:p>
        </p:txBody>
      </p:sp>
      <p:grpSp>
        <p:nvGrpSpPr>
          <p:cNvPr id="4" name="그룹 3"/>
          <p:cNvGrpSpPr>
            <a:grpSpLocks noChangeAspect="1"/>
          </p:cNvGrpSpPr>
          <p:nvPr/>
        </p:nvGrpSpPr>
        <p:grpSpPr>
          <a:xfrm>
            <a:off x="2339752" y="3140968"/>
            <a:ext cx="4118860" cy="1703503"/>
            <a:chOff x="2051720" y="3005369"/>
            <a:chExt cx="4680520" cy="193579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3005369"/>
              <a:ext cx="4680520" cy="1215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4130108"/>
              <a:ext cx="2736304" cy="811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953" y="4902950"/>
            <a:ext cx="1560959" cy="36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883" y="4969656"/>
            <a:ext cx="1931293" cy="33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31640" y="558924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i="1" dirty="0" err="1" smtClean="0">
                <a:latin typeface="Symbol" panose="05050102010706020507" pitchFamily="18" charset="2"/>
              </a:rPr>
              <a:t>a</a:t>
            </a:r>
            <a:r>
              <a:rPr lang="en-US" altLang="ko-KR" baseline="-25000" dirty="0" err="1" smtClean="0"/>
              <a:t>i</a:t>
            </a:r>
            <a:r>
              <a:rPr lang="en-US" altLang="ko-KR" dirty="0" smtClean="0"/>
              <a:t>, </a:t>
            </a:r>
            <a:r>
              <a:rPr lang="en-US" altLang="ko-KR" i="1" dirty="0" smtClean="0">
                <a:latin typeface="Symbol" panose="05050102010706020507" pitchFamily="18" charset="2"/>
              </a:rPr>
              <a:t>b</a:t>
            </a:r>
            <a:r>
              <a:rPr lang="en-US" altLang="ko-KR" baseline="-25000" dirty="0" smtClean="0"/>
              <a:t>i</a:t>
            </a:r>
            <a:r>
              <a:rPr lang="en-US" altLang="ko-KR" dirty="0" smtClean="0"/>
              <a:t> </a:t>
            </a:r>
            <a:r>
              <a:rPr lang="en-US" altLang="ko-KR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: </a:t>
            </a:r>
            <a:r>
              <a:rPr lang="ko-KR" altLang="en-US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</a:rPr>
              <a:t>정확하게 측정된 실험 자료를 맞추도록 결정</a:t>
            </a:r>
            <a:endParaRPr lang="ko-KR" altLang="en-US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8424" y="0"/>
            <a:ext cx="59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2">
                    <a:lumMod val="75000"/>
                  </a:schemeClr>
                </a:solidFill>
              </a:rPr>
              <a:t>4</a:t>
            </a:r>
            <a:endParaRPr lang="ko-KR" altLang="en-US" sz="6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98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764704"/>
            <a:ext cx="8003232" cy="54726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모형 상수 결정 방법</a:t>
            </a:r>
            <a:endParaRPr lang="en-US" altLang="ko-KR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i="1" dirty="0" err="1" smtClean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 err="1" smtClean="0"/>
              <a:t>i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대칭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핵물질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(SNM)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 포화 밀도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(0.16 fm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-3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입자 당 결합에너지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(16.0 MeV)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Compression modulus (240 MeV: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입자 당 에너지의 밀도에 대한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2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차 미분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핵자의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유효 질량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(0.7</a:t>
            </a:r>
            <a:r>
              <a:rPr lang="en-US" altLang="ko-KR" sz="1800" i="1" dirty="0" smtClean="0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m</a:t>
            </a:r>
            <a:r>
              <a:rPr lang="en-US" altLang="ko-KR" sz="1800" baseline="-25000" dirty="0" smtClean="0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N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)</a:t>
            </a:r>
            <a:endParaRPr lang="en-US" altLang="ko-KR" sz="1800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</a:pPr>
            <a:r>
              <a:rPr lang="en-US" altLang="ko-KR" sz="1800" i="1" dirty="0" smtClean="0">
                <a:latin typeface="Symbol" panose="05050102010706020507" pitchFamily="18" charset="2"/>
              </a:rPr>
              <a:t>b</a:t>
            </a:r>
            <a:r>
              <a:rPr lang="en-US" altLang="ko-KR" sz="1800" baseline="-25000" dirty="0" smtClean="0"/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: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타 동역학적</a:t>
            </a:r>
            <a:r>
              <a:rPr lang="en-US" altLang="ko-KR" sz="1800" dirty="0" smtClean="0">
                <a:solidFill>
                  <a:srgbClr val="FF0000"/>
                </a:solidFill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이론에서 계산하여 얻은 순 중성자 물질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(PNM)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 상태 방정식을 이용하여 결정함 </a:t>
            </a:r>
            <a:endParaRPr lang="en-US" altLang="ko-KR" sz="1800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8424" y="0"/>
            <a:ext cx="59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2">
                    <a:lumMod val="75000"/>
                  </a:schemeClr>
                </a:solidFill>
              </a:rPr>
              <a:t>5</a:t>
            </a:r>
            <a:endParaRPr lang="ko-KR" altLang="en-US" sz="6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94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결과</a:t>
            </a:r>
            <a:endParaRPr lang="ko-KR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380588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관전 포인트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: </a:t>
            </a:r>
            <a:r>
              <a:rPr lang="en-US" altLang="ko-KR" sz="1800" i="1" dirty="0" smtClean="0">
                <a:latin typeface="Symbol" panose="05050102010706020507" pitchFamily="18" charset="2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r </a:t>
            </a:r>
            <a:r>
              <a:rPr lang="en-US" altLang="ko-KR" sz="1800" i="1" baseline="30000" dirty="0" err="1" smtClean="0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/3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을 낮은 차수부터 순차적으로 추가하면서 결과의 변화 추이를 관찰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계산 전략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: </a:t>
            </a:r>
            <a:r>
              <a:rPr lang="en-US" altLang="ko-KR" sz="1800" i="1" dirty="0" err="1" smtClean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 err="1" smtClean="0"/>
              <a:t>i</a:t>
            </a:r>
            <a:r>
              <a:rPr lang="en-US" altLang="ko-KR" sz="1800" baseline="-25000" dirty="0" smtClean="0"/>
              <a:t>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을 순차적으로 추가하는 경우를 고려함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</a:t>
            </a:r>
            <a:r>
              <a:rPr lang="en-US" altLang="ko-KR" sz="1800" i="1" dirty="0">
                <a:latin typeface="Symbol" panose="05050102010706020507" pitchFamily="18" charset="2"/>
              </a:rPr>
              <a:t>b</a:t>
            </a:r>
            <a:r>
              <a:rPr lang="en-US" altLang="ko-KR" sz="1800" baseline="-25000" dirty="0"/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ko-KR" altLang="en-US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는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en-US" altLang="ko-KR" sz="1800" i="1" dirty="0" err="1" smtClean="0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=0, 1, 2, 3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이 모두 포함됨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)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계산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물리량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: 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16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O, 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28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O, 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40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Ca, 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48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Ca, 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60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Ca, 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90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Zn, 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132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Sn, </a:t>
            </a:r>
            <a:r>
              <a:rPr lang="en-US" altLang="ko-KR" sz="1800" baseline="300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208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Pb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핵자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당 결합에너지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핵의 전하 반경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중성자 껍질의 두께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8424" y="0"/>
            <a:ext cx="59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2">
                    <a:lumMod val="75000"/>
                  </a:schemeClr>
                </a:solidFill>
              </a:rPr>
              <a:t>6</a:t>
            </a:r>
            <a:endParaRPr lang="ko-KR" altLang="en-US" sz="6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50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32657"/>
            <a:ext cx="8003232" cy="23762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결과</a:t>
            </a:r>
            <a:r>
              <a:rPr lang="en-US" altLang="ko-K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: </a:t>
            </a: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고차항의 순차적 추가</a:t>
            </a:r>
            <a:endParaRPr lang="en-US" altLang="ko-KR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ko-K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=1: </a:t>
            </a:r>
            <a:r>
              <a:rPr lang="en-US" altLang="ko-KR" sz="1800" dirty="0" smtClean="0">
                <a:latin typeface="Symbol" panose="05050102010706020507" pitchFamily="18" charset="2"/>
              </a:rPr>
              <a:t> </a:t>
            </a:r>
            <a:r>
              <a:rPr lang="en-US" altLang="ko-KR" sz="1800" i="1" dirty="0" smtClean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 smtClean="0">
                <a:latin typeface="Symbol" panose="05050102010706020507" pitchFamily="18" charset="2"/>
              </a:rPr>
              <a:t>0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en-US" altLang="ko-KR" sz="1800" i="1" dirty="0" smtClean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 smtClean="0">
                <a:latin typeface="Symbol" panose="05050102010706020507" pitchFamily="18" charset="2"/>
              </a:rPr>
              <a:t>1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ko-K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=2: </a:t>
            </a:r>
            <a:r>
              <a:rPr lang="en-US" altLang="ko-KR" sz="1800" i="1" dirty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>
                <a:latin typeface="Symbol" panose="05050102010706020507" pitchFamily="18" charset="2"/>
              </a:rPr>
              <a:t>0</a:t>
            </a:r>
            <a:r>
              <a:rPr lang="en-US" altLang="ko-KR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en-US" altLang="ko-KR" sz="1800" i="1" dirty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>
                <a:latin typeface="Symbol" panose="05050102010706020507" pitchFamily="18" charset="2"/>
              </a:rPr>
              <a:t>1</a:t>
            </a:r>
            <a:r>
              <a:rPr lang="en-US" altLang="ko-KR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en-US" altLang="ko-KR" sz="1800" i="1" dirty="0" smtClean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 smtClean="0">
                <a:latin typeface="Symbol" panose="05050102010706020507" pitchFamily="18" charset="2"/>
              </a:rPr>
              <a:t>2</a:t>
            </a:r>
            <a:endParaRPr lang="en-US" altLang="ko-K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ko-K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=3: </a:t>
            </a:r>
            <a:r>
              <a:rPr lang="en-US" altLang="ko-KR" sz="1800" i="1" dirty="0" smtClean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 smtClean="0">
                <a:latin typeface="Symbol" panose="05050102010706020507" pitchFamily="18" charset="2"/>
              </a:rPr>
              <a:t>0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en-US" altLang="ko-KR" sz="1800" i="1" dirty="0" smtClean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 smtClean="0">
                <a:latin typeface="Symbol" panose="05050102010706020507" pitchFamily="18" charset="2"/>
              </a:rPr>
              <a:t>1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en-US" altLang="ko-KR" sz="1800" i="1" dirty="0" smtClean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 smtClean="0">
                <a:latin typeface="Symbol" panose="05050102010706020507" pitchFamily="18" charset="2"/>
              </a:rPr>
              <a:t>2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, </a:t>
            </a:r>
            <a:r>
              <a:rPr lang="en-US" altLang="ko-KR" sz="1800" i="1" dirty="0">
                <a:latin typeface="Symbol" panose="05050102010706020507" pitchFamily="18" charset="2"/>
              </a:rPr>
              <a:t>a</a:t>
            </a:r>
            <a:r>
              <a:rPr lang="en-US" altLang="ko-KR" sz="1800" baseline="-25000" dirty="0">
                <a:latin typeface="Symbol" panose="05050102010706020507" pitchFamily="18" charset="2"/>
              </a:rPr>
              <a:t>3</a:t>
            </a:r>
            <a:r>
              <a:rPr lang="ko-KR" altLang="en-US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endParaRPr lang="en-US" altLang="ko-KR" sz="1800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76570"/>
            <a:ext cx="8479366" cy="414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8424" y="0"/>
            <a:ext cx="59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2">
                    <a:lumMod val="75000"/>
                  </a:schemeClr>
                </a:solidFill>
              </a:rPr>
              <a:t>7</a:t>
            </a:r>
            <a:endParaRPr lang="ko-KR" altLang="en-US" sz="6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6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764704"/>
            <a:ext cx="8003232" cy="48245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결과 요약</a:t>
            </a:r>
            <a:endParaRPr lang="en-US" altLang="ko-KR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i="1" dirty="0" err="1" smtClean="0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=1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결과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: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실험과 현격한 차이를 보임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(1.0 - 5.3%)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altLang="ko-KR" sz="1800" i="1" dirty="0" err="1" smtClean="0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=2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와 </a:t>
            </a:r>
            <a:r>
              <a:rPr lang="en-US" altLang="ko-KR" sz="1800" i="1" dirty="0" err="1" smtClean="0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=3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 비교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입자 당 에너지는 모든 </a:t>
            </a:r>
            <a:r>
              <a:rPr lang="ko-KR" altLang="en-US" sz="1800" dirty="0" err="1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핵종에서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en-US" altLang="ko-KR" sz="1800" i="1" dirty="0" err="1" smtClean="0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=3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 결과가 </a:t>
            </a:r>
            <a:r>
              <a:rPr lang="en-US" altLang="ko-KR" sz="1800" i="1" dirty="0" err="1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=2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 결과보다 미세하게 향상되는 경향을 보임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전하 반경은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0.01%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크기에서 차이가 나는 정도이며 평균적으로 </a:t>
            </a:r>
            <a:r>
              <a:rPr lang="en-US" altLang="ko-KR" sz="1800" i="1" dirty="0" err="1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=2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가 </a:t>
            </a:r>
            <a:r>
              <a:rPr lang="en-US" altLang="ko-KR" sz="1800" i="1" dirty="0" err="1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=3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보다 미세하게 실험에 가까움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중성자 두께는 서로 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1%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보다 작은 차이를 보임</a:t>
            </a:r>
            <a:endParaRPr lang="en-US" altLang="ko-KR" sz="1800" dirty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8424" y="0"/>
            <a:ext cx="59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2">
                    <a:lumMod val="75000"/>
                  </a:schemeClr>
                </a:solidFill>
              </a:rPr>
              <a:t>8</a:t>
            </a:r>
            <a:endParaRPr lang="ko-KR" altLang="en-US" sz="6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12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결론</a:t>
            </a:r>
            <a:endParaRPr lang="ko-KR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567333"/>
            <a:ext cx="7787208" cy="380588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낮은 차수에서 시작하여 높은 차수의 항을 순차적으로 추가하면 </a:t>
            </a:r>
            <a:r>
              <a:rPr lang="ko-KR" altLang="en-US" sz="2000" b="1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결과가 점진적으로 향상됨</a:t>
            </a:r>
            <a:endParaRPr lang="en-US" altLang="ko-KR" sz="2000" b="1" dirty="0" smtClean="0"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높은 차수일수록 결과에 대한 기여가 작아짐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: </a:t>
            </a:r>
            <a:r>
              <a:rPr lang="ko-KR" altLang="en-US" sz="2000" b="1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섭동 전개의 특성이 구현됨</a:t>
            </a:r>
            <a:endParaRPr lang="en-US" altLang="ko-KR" sz="2000" b="1" dirty="0" smtClean="0"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핵을 정확하게 기술하기 위해서는 </a:t>
            </a:r>
            <a:r>
              <a:rPr lang="ko-KR" altLang="en-US" sz="2000" b="1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최소 </a:t>
            </a:r>
            <a:r>
              <a:rPr lang="en-US" altLang="ko-KR" sz="2000" b="1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3</a:t>
            </a:r>
            <a:r>
              <a:rPr lang="ko-KR" altLang="en-US" sz="2000" b="1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개의 항이 필요</a:t>
            </a:r>
            <a:endParaRPr lang="en-US" altLang="ko-KR" sz="2000" b="1" dirty="0" smtClean="0"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네 번째 항 </a:t>
            </a:r>
            <a:r>
              <a:rPr lang="en-US" altLang="ko-KR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(</a:t>
            </a:r>
            <a:r>
              <a:rPr lang="en-US" altLang="ko-KR" sz="1800" i="1" dirty="0" err="1" smtClean="0">
                <a:latin typeface="Times New Roman" panose="02020603050405020304" pitchFamily="18" charset="0"/>
                <a:ea typeface="함초롬바탕" panose="02030504000101010101" pitchFamily="18" charset="-127"/>
                <a:cs typeface="Times New Roman" panose="02020603050405020304" pitchFamily="18" charset="0"/>
                <a:sym typeface="Symbol"/>
              </a:rPr>
              <a:t>i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=3)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 역할은 매우 미약하므로 보다 </a:t>
            </a:r>
            <a:r>
              <a:rPr lang="ko-KR" altLang="en-US" sz="2000" b="1" dirty="0" smtClean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  <a:sym typeface="Symbol"/>
              </a:rPr>
              <a:t>높은 차수 항의 추가는 불필요</a:t>
            </a:r>
            <a:endParaRPr lang="en-US" altLang="ko-KR" sz="2000" b="1" dirty="0" smtClean="0">
              <a:latin typeface="함초롬돋움" panose="02030504000101010101" pitchFamily="18" charset="-127"/>
              <a:ea typeface="함초롬돋움" panose="02030504000101010101" pitchFamily="18" charset="-127"/>
              <a:cs typeface="함초롬돋움" panose="02030504000101010101" pitchFamily="18" charset="-127"/>
              <a:sym typeface="Symbol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후속 연구</a:t>
            </a:r>
            <a:r>
              <a:rPr lang="en-US" altLang="ko-KR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: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같은 방법으로 </a:t>
            </a:r>
            <a:r>
              <a:rPr lang="en-US" altLang="ko-KR" sz="1800" i="1" dirty="0">
                <a:latin typeface="Symbol" panose="05050102010706020507" pitchFamily="18" charset="2"/>
              </a:rPr>
              <a:t>b</a:t>
            </a:r>
            <a:r>
              <a:rPr lang="en-US" altLang="ko-KR" sz="1800" baseline="-25000" dirty="0"/>
              <a:t>i</a:t>
            </a:r>
            <a:r>
              <a:rPr lang="en-US" altLang="ko-KR" sz="1800" dirty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 </a:t>
            </a:r>
            <a:r>
              <a:rPr lang="ko-KR" altLang="en-US" sz="1800" dirty="0" smtClean="0">
                <a:latin typeface="함초롬바탕" panose="02030504000101010101" pitchFamily="18" charset="-127"/>
                <a:ea typeface="함초롬바탕" panose="02030504000101010101" pitchFamily="18" charset="-127"/>
                <a:cs typeface="함초롬바탕" panose="02030504000101010101" pitchFamily="18" charset="-127"/>
                <a:sym typeface="Symbol"/>
              </a:rPr>
              <a:t>의 역할에 대한 이해</a:t>
            </a:r>
            <a:endParaRPr lang="en-US" altLang="ko-KR" sz="1800" dirty="0" smtClean="0">
              <a:latin typeface="함초롬바탕" panose="02030504000101010101" pitchFamily="18" charset="-127"/>
              <a:ea typeface="함초롬바탕" panose="02030504000101010101" pitchFamily="18" charset="-127"/>
              <a:cs typeface="함초롬바탕" panose="02030504000101010101" pitchFamily="18" charset="-127"/>
              <a:sym typeface="Symbo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8424" y="0"/>
            <a:ext cx="59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 smtClean="0">
                <a:solidFill>
                  <a:schemeClr val="bg2">
                    <a:lumMod val="75000"/>
                  </a:schemeClr>
                </a:solidFill>
              </a:rPr>
              <a:t>9</a:t>
            </a:r>
            <a:endParaRPr lang="ko-KR" altLang="en-US" sz="60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압정">
  <a:themeElements>
    <a:clrScheme name="압정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압정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압정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586</Words>
  <Application>Microsoft Office PowerPoint</Application>
  <PresentationFormat>화면 슬라이드 쇼(4:3)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Office 테마</vt:lpstr>
      <vt:lpstr>압정</vt:lpstr>
      <vt:lpstr>Convergence behavior of  KIDS EDF for nuclei</vt:lpstr>
      <vt:lpstr>동기</vt:lpstr>
      <vt:lpstr>PowerPoint 프레젠테이션</vt:lpstr>
      <vt:lpstr>PowerPoint 프레젠테이션</vt:lpstr>
      <vt:lpstr>모형</vt:lpstr>
      <vt:lpstr>PowerPoint 프레젠테이션</vt:lpstr>
      <vt:lpstr>결과</vt:lpstr>
      <vt:lpstr>PowerPoint 프레젠테이션</vt:lpstr>
      <vt:lpstr>PowerPoint 프레젠테이션</vt:lpstr>
      <vt:lpstr>결론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 Nuclear Energy Density Functional for Nuclear Matter and Nuclei</dc:title>
  <dc:creator>USER</dc:creator>
  <cp:lastModifiedBy>USER</cp:lastModifiedBy>
  <cp:revision>99</cp:revision>
  <cp:lastPrinted>2017-10-12T07:10:45Z</cp:lastPrinted>
  <dcterms:created xsi:type="dcterms:W3CDTF">2017-04-13T21:57:43Z</dcterms:created>
  <dcterms:modified xsi:type="dcterms:W3CDTF">2017-10-12T07:12:55Z</dcterms:modified>
</cp:coreProperties>
</file>