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5" r:id="rId4"/>
  </p:sldMasterIdLst>
  <p:sldIdLst>
    <p:sldId id="256" r:id="rId5"/>
    <p:sldId id="291" r:id="rId6"/>
    <p:sldId id="257" r:id="rId7"/>
    <p:sldId id="521" r:id="rId8"/>
    <p:sldId id="265" r:id="rId9"/>
    <p:sldId id="516" r:id="rId10"/>
    <p:sldId id="261" r:id="rId11"/>
    <p:sldId id="290" r:id="rId12"/>
    <p:sldId id="277" r:id="rId13"/>
    <p:sldId id="288" r:id="rId14"/>
    <p:sldId id="289" r:id="rId15"/>
    <p:sldId id="258" r:id="rId16"/>
    <p:sldId id="262" r:id="rId17"/>
    <p:sldId id="522" r:id="rId18"/>
    <p:sldId id="259" r:id="rId19"/>
    <p:sldId id="260" r:id="rId20"/>
    <p:sldId id="263" r:id="rId21"/>
    <p:sldId id="348" r:id="rId22"/>
    <p:sldId id="523" r:id="rId23"/>
    <p:sldId id="670" r:id="rId24"/>
    <p:sldId id="674" r:id="rId25"/>
    <p:sldId id="772" r:id="rId26"/>
    <p:sldId id="524" r:id="rId27"/>
    <p:sldId id="347" r:id="rId28"/>
    <p:sldId id="773" r:id="rId29"/>
    <p:sldId id="264" r:id="rId30"/>
    <p:sldId id="292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4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4" y="5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D73112-E496-44CD-8569-948952CA9BA9}" type="doc">
      <dgm:prSet loTypeId="urn:microsoft.com/office/officeart/2005/8/layout/chevron1" loCatId="process" qsTypeId="urn:microsoft.com/office/officeart/2005/8/quickstyle/simple3" qsCatId="simple" csTypeId="urn:microsoft.com/office/officeart/2005/8/colors/accent0_1" csCatId="mainScheme" phldr="1"/>
      <dgm:spPr/>
    </dgm:pt>
    <dgm:pt modelId="{F9910198-6C26-4161-9AA1-4FE4A72E6059}">
      <dgm:prSet phldrT="[텍스트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latinLnBrk="1"/>
          <a:r>
            <a:rPr lang="en-US" altLang="ko-KR" sz="1400" b="1" dirty="0">
              <a:latin typeface="+mn-lt"/>
            </a:rPr>
            <a:t>(2018) </a:t>
          </a:r>
        </a:p>
        <a:p>
          <a:pPr latinLnBrk="1"/>
          <a:r>
            <a:rPr lang="en-US" altLang="ko-KR" sz="12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SCL3 manufacturing</a:t>
          </a:r>
        </a:p>
        <a:p>
          <a:pPr latinLnBrk="1"/>
          <a:r>
            <a: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SCL2 Prototype</a:t>
          </a:r>
          <a:endParaRPr lang="ko-KR" altLang="en-US" sz="1200" dirty="0">
            <a:solidFill>
              <a:schemeClr val="tx1">
                <a:lumMod val="75000"/>
                <a:lumOff val="25000"/>
              </a:schemeClr>
            </a:solidFill>
            <a:latin typeface="+mn-lt"/>
          </a:endParaRPr>
        </a:p>
      </dgm:t>
    </dgm:pt>
    <dgm:pt modelId="{42547CDC-5DCB-4A99-8AAD-A5C97735DCC9}" type="parTrans" cxnId="{E30144D1-40FC-4821-8B0C-4FABF8C2D80D}">
      <dgm:prSet/>
      <dgm:spPr/>
      <dgm:t>
        <a:bodyPr/>
        <a:lstStyle/>
        <a:p>
          <a:pPr latinLnBrk="1"/>
          <a:endParaRPr lang="ko-KR" altLang="en-US" sz="2000">
            <a:latin typeface="+mn-lt"/>
          </a:endParaRPr>
        </a:p>
      </dgm:t>
    </dgm:pt>
    <dgm:pt modelId="{DEF4053A-9B60-4551-9B29-C374D9A56ADE}" type="sibTrans" cxnId="{E30144D1-40FC-4821-8B0C-4FABF8C2D80D}">
      <dgm:prSet/>
      <dgm:spPr/>
      <dgm:t>
        <a:bodyPr/>
        <a:lstStyle/>
        <a:p>
          <a:pPr latinLnBrk="1"/>
          <a:endParaRPr lang="ko-KR" altLang="en-US" sz="2000">
            <a:latin typeface="+mn-lt"/>
          </a:endParaRPr>
        </a:p>
      </dgm:t>
    </dgm:pt>
    <dgm:pt modelId="{40130980-51EA-4C1B-8A53-51B1956FA46E}">
      <dgm:prSet phldrT="[텍스트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latinLnBrk="1"/>
          <a:r>
            <a:rPr lang="en-US" altLang="ko-KR" sz="1400" b="1" dirty="0">
              <a:latin typeface="+mn-lt"/>
            </a:rPr>
            <a:t>(2020) </a:t>
          </a:r>
        </a:p>
        <a:p>
          <a:pPr latinLnBrk="1"/>
          <a:r>
            <a:rPr lang="en-US" altLang="ko-KR" sz="1200" b="1" dirty="0">
              <a:solidFill>
                <a:srgbClr val="FF0000"/>
              </a:solidFill>
              <a:latin typeface="+mn-lt"/>
            </a:rPr>
            <a:t>SCL3 Beam </a:t>
          </a:r>
          <a:r>
            <a:rPr lang="en-US" altLang="ko-KR" sz="1200" b="1" spc="-150" dirty="0">
              <a:solidFill>
                <a:srgbClr val="FF0000"/>
              </a:solidFill>
              <a:latin typeface="+mn-lt"/>
            </a:rPr>
            <a:t>Commissioning/</a:t>
          </a:r>
        </a:p>
        <a:p>
          <a:pPr latinLnBrk="1"/>
          <a:r>
            <a:rPr lang="en-US" altLang="en-US" sz="12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Const.  Completion</a:t>
          </a:r>
          <a:endParaRPr lang="ko-KR" altLang="en-US" sz="1200" dirty="0">
            <a:solidFill>
              <a:schemeClr val="tx1">
                <a:lumMod val="75000"/>
                <a:lumOff val="25000"/>
              </a:schemeClr>
            </a:solidFill>
            <a:latin typeface="+mn-lt"/>
          </a:endParaRPr>
        </a:p>
      </dgm:t>
    </dgm:pt>
    <dgm:pt modelId="{CFC8415D-0EE4-48CA-BDB8-003CA051270F}" type="parTrans" cxnId="{BEED6829-F637-4D70-93D9-3372549C13C3}">
      <dgm:prSet/>
      <dgm:spPr/>
      <dgm:t>
        <a:bodyPr/>
        <a:lstStyle/>
        <a:p>
          <a:pPr latinLnBrk="1"/>
          <a:endParaRPr lang="ko-KR" altLang="en-US" sz="2000">
            <a:latin typeface="+mn-lt"/>
          </a:endParaRPr>
        </a:p>
      </dgm:t>
    </dgm:pt>
    <dgm:pt modelId="{CDB89C2B-ED85-4511-AF36-A16BDE9F1783}" type="sibTrans" cxnId="{BEED6829-F637-4D70-93D9-3372549C13C3}">
      <dgm:prSet/>
      <dgm:spPr/>
      <dgm:t>
        <a:bodyPr/>
        <a:lstStyle/>
        <a:p>
          <a:pPr latinLnBrk="1"/>
          <a:endParaRPr lang="ko-KR" altLang="en-US" sz="2000">
            <a:latin typeface="+mn-lt"/>
          </a:endParaRPr>
        </a:p>
      </dgm:t>
    </dgm:pt>
    <dgm:pt modelId="{C20375F0-D4E9-4FA8-8BBF-8A1E46A97CEC}">
      <dgm:prSet phldrT="[텍스트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latinLnBrk="1"/>
          <a:r>
            <a:rPr lang="en-US" altLang="ko-KR" sz="1400" b="1" dirty="0">
              <a:solidFill>
                <a:srgbClr val="FF0000"/>
              </a:solidFill>
              <a:latin typeface="+mn-lt"/>
            </a:rPr>
            <a:t>(2021) </a:t>
          </a:r>
        </a:p>
        <a:p>
          <a:pPr latinLnBrk="1"/>
          <a:r>
            <a:rPr lang="en-US" altLang="ko-KR" sz="1200" b="1" dirty="0">
              <a:solidFill>
                <a:srgbClr val="FF0000"/>
              </a:solidFill>
              <a:latin typeface="+mn-lt"/>
            </a:rPr>
            <a:t>KOBRA operation</a:t>
          </a:r>
          <a:r>
            <a:rPr lang="en-US" altLang="ko-KR" sz="1200" b="1" spc="-150" dirty="0">
              <a:solidFill>
                <a:srgbClr val="FF0000"/>
              </a:solidFill>
              <a:latin typeface="+mn-lt"/>
            </a:rPr>
            <a:t>/</a:t>
          </a:r>
        </a:p>
        <a:p>
          <a:pPr latinLnBrk="1"/>
          <a:r>
            <a:rPr lang="en-US" altLang="en-US" sz="1200" b="1" spc="-150" dirty="0">
              <a:solidFill>
                <a:srgbClr val="FF0000"/>
              </a:solidFill>
              <a:latin typeface="+mn-lt"/>
            </a:rPr>
            <a:t>Project  Completion</a:t>
          </a:r>
          <a:endParaRPr lang="ko-KR" altLang="en-US" sz="1200" dirty="0">
            <a:solidFill>
              <a:srgbClr val="FF0000"/>
            </a:solidFill>
            <a:latin typeface="+mn-lt"/>
          </a:endParaRPr>
        </a:p>
      </dgm:t>
    </dgm:pt>
    <dgm:pt modelId="{569B35C7-D83F-4AC3-A9C2-32165FA0ED0F}" type="parTrans" cxnId="{B7E0BF71-493D-4EE2-8FDA-1F780E2BC070}">
      <dgm:prSet/>
      <dgm:spPr/>
      <dgm:t>
        <a:bodyPr/>
        <a:lstStyle/>
        <a:p>
          <a:pPr latinLnBrk="1"/>
          <a:endParaRPr lang="ko-KR" altLang="en-US" sz="2000">
            <a:latin typeface="+mn-lt"/>
          </a:endParaRPr>
        </a:p>
      </dgm:t>
    </dgm:pt>
    <dgm:pt modelId="{3639773A-1062-406F-86BF-D94BBB9EFC42}" type="sibTrans" cxnId="{B7E0BF71-493D-4EE2-8FDA-1F780E2BC070}">
      <dgm:prSet/>
      <dgm:spPr/>
      <dgm:t>
        <a:bodyPr/>
        <a:lstStyle/>
        <a:p>
          <a:pPr latinLnBrk="1"/>
          <a:endParaRPr lang="ko-KR" altLang="en-US" sz="2000">
            <a:latin typeface="+mn-lt"/>
          </a:endParaRPr>
        </a:p>
      </dgm:t>
    </dgm:pt>
    <dgm:pt modelId="{41C7EDE1-CA49-4039-AFA0-0AD902D3A310}">
      <dgm:prSet phldrT="[텍스트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latinLnBrk="1"/>
          <a:r>
            <a:rPr lang="en-US" altLang="ko-KR" sz="1400" b="1" dirty="0">
              <a:latin typeface="+mn-lt"/>
            </a:rPr>
            <a:t>(2019) </a:t>
          </a:r>
        </a:p>
        <a:p>
          <a:pPr latinLnBrk="1"/>
          <a:r>
            <a: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SCL3 Installation</a:t>
          </a:r>
        </a:p>
        <a:p>
          <a:pPr latinLnBrk="1"/>
          <a:r>
            <a: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SCL2 </a:t>
          </a:r>
          <a:r>
            <a:rPr lang="en-US" altLang="ko-KR" sz="12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manufacturing</a:t>
          </a:r>
          <a:endParaRPr lang="ko-KR" altLang="en-US" sz="1200" dirty="0">
            <a:solidFill>
              <a:schemeClr val="tx1">
                <a:lumMod val="75000"/>
                <a:lumOff val="25000"/>
              </a:schemeClr>
            </a:solidFill>
            <a:latin typeface="+mn-lt"/>
          </a:endParaRPr>
        </a:p>
      </dgm:t>
    </dgm:pt>
    <dgm:pt modelId="{C43B7004-0CD5-4AFC-9498-1DEFDA0DA2BC}" type="parTrans" cxnId="{8E0385BE-8130-4D44-8B4F-E3B9D4676453}">
      <dgm:prSet/>
      <dgm:spPr/>
      <dgm:t>
        <a:bodyPr/>
        <a:lstStyle/>
        <a:p>
          <a:pPr latinLnBrk="1"/>
          <a:endParaRPr lang="ko-KR" altLang="en-US" sz="2000">
            <a:latin typeface="+mn-lt"/>
          </a:endParaRPr>
        </a:p>
      </dgm:t>
    </dgm:pt>
    <dgm:pt modelId="{BA9E1E17-CE15-4204-9037-5F0635E15D7E}" type="sibTrans" cxnId="{8E0385BE-8130-4D44-8B4F-E3B9D4676453}">
      <dgm:prSet/>
      <dgm:spPr/>
      <dgm:t>
        <a:bodyPr/>
        <a:lstStyle/>
        <a:p>
          <a:pPr latinLnBrk="1"/>
          <a:endParaRPr lang="ko-KR" altLang="en-US" sz="2000">
            <a:latin typeface="+mn-lt"/>
          </a:endParaRPr>
        </a:p>
      </dgm:t>
    </dgm:pt>
    <dgm:pt modelId="{A56591FD-7B67-40A4-B69C-3DCD6B99218E}" type="pres">
      <dgm:prSet presAssocID="{D7D73112-E496-44CD-8569-948952CA9BA9}" presName="Name0" presStyleCnt="0">
        <dgm:presLayoutVars>
          <dgm:dir/>
          <dgm:animLvl val="lvl"/>
          <dgm:resizeHandles val="exact"/>
        </dgm:presLayoutVars>
      </dgm:prSet>
      <dgm:spPr/>
    </dgm:pt>
    <dgm:pt modelId="{8274CD4A-93EC-4C65-8006-7B685C8DFE72}" type="pres">
      <dgm:prSet presAssocID="{F9910198-6C26-4161-9AA1-4FE4A72E6059}" presName="parTxOnly" presStyleLbl="node1" presStyleIdx="0" presStyleCnt="4" custScaleX="90883">
        <dgm:presLayoutVars>
          <dgm:chMax val="0"/>
          <dgm:chPref val="0"/>
          <dgm:bulletEnabled val="1"/>
        </dgm:presLayoutVars>
      </dgm:prSet>
      <dgm:spPr/>
    </dgm:pt>
    <dgm:pt modelId="{BAA3C98A-D5AD-47CC-8736-7565B56A4866}" type="pres">
      <dgm:prSet presAssocID="{DEF4053A-9B60-4551-9B29-C374D9A56ADE}" presName="parTxOnlySpace" presStyleCnt="0"/>
      <dgm:spPr/>
    </dgm:pt>
    <dgm:pt modelId="{4EDDDD6E-2D1E-41B5-B707-D41A6CB2F8DB}" type="pres">
      <dgm:prSet presAssocID="{41C7EDE1-CA49-4039-AFA0-0AD902D3A310}" presName="parTxOnly" presStyleLbl="node1" presStyleIdx="1" presStyleCnt="4" custScaleX="92146">
        <dgm:presLayoutVars>
          <dgm:chMax val="0"/>
          <dgm:chPref val="0"/>
          <dgm:bulletEnabled val="1"/>
        </dgm:presLayoutVars>
      </dgm:prSet>
      <dgm:spPr/>
    </dgm:pt>
    <dgm:pt modelId="{6198ABB7-36F9-437E-9C43-8F3D5EE3FAF1}" type="pres">
      <dgm:prSet presAssocID="{BA9E1E17-CE15-4204-9037-5F0635E15D7E}" presName="parTxOnlySpace" presStyleCnt="0"/>
      <dgm:spPr/>
    </dgm:pt>
    <dgm:pt modelId="{BAF02A7C-6D78-43A0-998E-65567A775B55}" type="pres">
      <dgm:prSet presAssocID="{40130980-51EA-4C1B-8A53-51B1956FA46E}" presName="parTxOnly" presStyleLbl="node1" presStyleIdx="2" presStyleCnt="4" custScaleX="105535">
        <dgm:presLayoutVars>
          <dgm:chMax val="0"/>
          <dgm:chPref val="0"/>
          <dgm:bulletEnabled val="1"/>
        </dgm:presLayoutVars>
      </dgm:prSet>
      <dgm:spPr/>
    </dgm:pt>
    <dgm:pt modelId="{E88E0315-9580-46A6-91D4-441C5B8251AA}" type="pres">
      <dgm:prSet presAssocID="{CDB89C2B-ED85-4511-AF36-A16BDE9F1783}" presName="parTxOnlySpace" presStyleCnt="0"/>
      <dgm:spPr/>
    </dgm:pt>
    <dgm:pt modelId="{908B471B-0677-4D8D-9891-D32E122DF7E1}" type="pres">
      <dgm:prSet presAssocID="{C20375F0-D4E9-4FA8-8BBF-8A1E46A97CE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EED6829-F637-4D70-93D9-3372549C13C3}" srcId="{D7D73112-E496-44CD-8569-948952CA9BA9}" destId="{40130980-51EA-4C1B-8A53-51B1956FA46E}" srcOrd="2" destOrd="0" parTransId="{CFC8415D-0EE4-48CA-BDB8-003CA051270F}" sibTransId="{CDB89C2B-ED85-4511-AF36-A16BDE9F1783}"/>
    <dgm:cxn modelId="{4B50C65E-770F-40FA-B599-D01B7002AF00}" type="presOf" srcId="{F9910198-6C26-4161-9AA1-4FE4A72E6059}" destId="{8274CD4A-93EC-4C65-8006-7B685C8DFE72}" srcOrd="0" destOrd="0" presId="urn:microsoft.com/office/officeart/2005/8/layout/chevron1"/>
    <dgm:cxn modelId="{CEB3676E-CE64-4B71-9D0D-3F4134DE2853}" type="presOf" srcId="{D7D73112-E496-44CD-8569-948952CA9BA9}" destId="{A56591FD-7B67-40A4-B69C-3DCD6B99218E}" srcOrd="0" destOrd="0" presId="urn:microsoft.com/office/officeart/2005/8/layout/chevron1"/>
    <dgm:cxn modelId="{B7E0BF71-493D-4EE2-8FDA-1F780E2BC070}" srcId="{D7D73112-E496-44CD-8569-948952CA9BA9}" destId="{C20375F0-D4E9-4FA8-8BBF-8A1E46A97CEC}" srcOrd="3" destOrd="0" parTransId="{569B35C7-D83F-4AC3-A9C2-32165FA0ED0F}" sibTransId="{3639773A-1062-406F-86BF-D94BBB9EFC42}"/>
    <dgm:cxn modelId="{0743CC55-CCD1-4177-B0D7-B45098A3C3D6}" type="presOf" srcId="{40130980-51EA-4C1B-8A53-51B1956FA46E}" destId="{BAF02A7C-6D78-43A0-998E-65567A775B55}" srcOrd="0" destOrd="0" presId="urn:microsoft.com/office/officeart/2005/8/layout/chevron1"/>
    <dgm:cxn modelId="{B3225784-9359-4618-9A75-B77B0216EFB0}" type="presOf" srcId="{C20375F0-D4E9-4FA8-8BBF-8A1E46A97CEC}" destId="{908B471B-0677-4D8D-9891-D32E122DF7E1}" srcOrd="0" destOrd="0" presId="urn:microsoft.com/office/officeart/2005/8/layout/chevron1"/>
    <dgm:cxn modelId="{9CF97F96-338A-4460-999B-D204004315CD}" type="presOf" srcId="{41C7EDE1-CA49-4039-AFA0-0AD902D3A310}" destId="{4EDDDD6E-2D1E-41B5-B707-D41A6CB2F8DB}" srcOrd="0" destOrd="0" presId="urn:microsoft.com/office/officeart/2005/8/layout/chevron1"/>
    <dgm:cxn modelId="{8E0385BE-8130-4D44-8B4F-E3B9D4676453}" srcId="{D7D73112-E496-44CD-8569-948952CA9BA9}" destId="{41C7EDE1-CA49-4039-AFA0-0AD902D3A310}" srcOrd="1" destOrd="0" parTransId="{C43B7004-0CD5-4AFC-9498-1DEFDA0DA2BC}" sibTransId="{BA9E1E17-CE15-4204-9037-5F0635E15D7E}"/>
    <dgm:cxn modelId="{E30144D1-40FC-4821-8B0C-4FABF8C2D80D}" srcId="{D7D73112-E496-44CD-8569-948952CA9BA9}" destId="{F9910198-6C26-4161-9AA1-4FE4A72E6059}" srcOrd="0" destOrd="0" parTransId="{42547CDC-5DCB-4A99-8AAD-A5C97735DCC9}" sibTransId="{DEF4053A-9B60-4551-9B29-C374D9A56ADE}"/>
    <dgm:cxn modelId="{DA8D06CA-5D85-40F7-8AFE-27CEC5BFA66F}" type="presParOf" srcId="{A56591FD-7B67-40A4-B69C-3DCD6B99218E}" destId="{8274CD4A-93EC-4C65-8006-7B685C8DFE72}" srcOrd="0" destOrd="0" presId="urn:microsoft.com/office/officeart/2005/8/layout/chevron1"/>
    <dgm:cxn modelId="{4F13827D-D5B9-4A9C-8ADC-DD8411437E25}" type="presParOf" srcId="{A56591FD-7B67-40A4-B69C-3DCD6B99218E}" destId="{BAA3C98A-D5AD-47CC-8736-7565B56A4866}" srcOrd="1" destOrd="0" presId="urn:microsoft.com/office/officeart/2005/8/layout/chevron1"/>
    <dgm:cxn modelId="{75047E8E-2C74-445C-A789-3B9A838757C5}" type="presParOf" srcId="{A56591FD-7B67-40A4-B69C-3DCD6B99218E}" destId="{4EDDDD6E-2D1E-41B5-B707-D41A6CB2F8DB}" srcOrd="2" destOrd="0" presId="urn:microsoft.com/office/officeart/2005/8/layout/chevron1"/>
    <dgm:cxn modelId="{8DCB22C9-8BEF-4D1E-93B1-471E7E5F6D3F}" type="presParOf" srcId="{A56591FD-7B67-40A4-B69C-3DCD6B99218E}" destId="{6198ABB7-36F9-437E-9C43-8F3D5EE3FAF1}" srcOrd="3" destOrd="0" presId="urn:microsoft.com/office/officeart/2005/8/layout/chevron1"/>
    <dgm:cxn modelId="{358458D8-FD3D-4785-B5E8-321FFFA791CA}" type="presParOf" srcId="{A56591FD-7B67-40A4-B69C-3DCD6B99218E}" destId="{BAF02A7C-6D78-43A0-998E-65567A775B55}" srcOrd="4" destOrd="0" presId="urn:microsoft.com/office/officeart/2005/8/layout/chevron1"/>
    <dgm:cxn modelId="{E317517B-C1C3-42E0-B76A-AA80310A2F2E}" type="presParOf" srcId="{A56591FD-7B67-40A4-B69C-3DCD6B99218E}" destId="{E88E0315-9580-46A6-91D4-441C5B8251AA}" srcOrd="5" destOrd="0" presId="urn:microsoft.com/office/officeart/2005/8/layout/chevron1"/>
    <dgm:cxn modelId="{B331183E-54FF-419B-92C9-BC6E86B1D2F1}" type="presParOf" srcId="{A56591FD-7B67-40A4-B69C-3DCD6B99218E}" destId="{908B471B-0677-4D8D-9891-D32E122DF7E1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74CD4A-93EC-4C65-8006-7B685C8DFE72}">
      <dsp:nvSpPr>
        <dsp:cNvPr id="0" name=""/>
        <dsp:cNvSpPr/>
      </dsp:nvSpPr>
      <dsp:spPr>
        <a:xfrm>
          <a:off x="1266" y="345527"/>
          <a:ext cx="2193151" cy="965263"/>
        </a:xfrm>
        <a:prstGeom prst="chevron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b="1" kern="1200" dirty="0">
              <a:latin typeface="+mn-lt"/>
            </a:rPr>
            <a:t>(2018) </a:t>
          </a: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spc="-1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SCL3 manufacturing</a:t>
          </a: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SCL2 Prototype</a:t>
          </a:r>
          <a:endParaRPr lang="ko-KR" altLang="en-US" sz="1200" kern="1200" dirty="0">
            <a:solidFill>
              <a:schemeClr val="tx1">
                <a:lumMod val="75000"/>
                <a:lumOff val="25000"/>
              </a:schemeClr>
            </a:solidFill>
            <a:latin typeface="+mn-lt"/>
          </a:endParaRPr>
        </a:p>
      </dsp:txBody>
      <dsp:txXfrm>
        <a:off x="483898" y="345527"/>
        <a:ext cx="1227888" cy="965263"/>
      </dsp:txXfrm>
    </dsp:sp>
    <dsp:sp modelId="{4EDDDD6E-2D1E-41B5-B707-D41A6CB2F8DB}">
      <dsp:nvSpPr>
        <dsp:cNvPr id="0" name=""/>
        <dsp:cNvSpPr/>
      </dsp:nvSpPr>
      <dsp:spPr>
        <a:xfrm>
          <a:off x="1953102" y="345527"/>
          <a:ext cx="2223629" cy="965263"/>
        </a:xfrm>
        <a:prstGeom prst="chevron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b="1" kern="1200" dirty="0">
              <a:latin typeface="+mn-lt"/>
            </a:rPr>
            <a:t>(2019) </a:t>
          </a: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SCL3 Installation</a:t>
          </a: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SCL2 </a:t>
          </a:r>
          <a:r>
            <a:rPr lang="en-US" altLang="ko-KR" sz="1200" b="1" kern="1200" spc="-1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manufacturing</a:t>
          </a:r>
          <a:endParaRPr lang="ko-KR" altLang="en-US" sz="1200" kern="1200" dirty="0">
            <a:solidFill>
              <a:schemeClr val="tx1">
                <a:lumMod val="75000"/>
                <a:lumOff val="25000"/>
              </a:schemeClr>
            </a:solidFill>
            <a:latin typeface="+mn-lt"/>
          </a:endParaRPr>
        </a:p>
      </dsp:txBody>
      <dsp:txXfrm>
        <a:off x="2435734" y="345527"/>
        <a:ext cx="1258366" cy="965263"/>
      </dsp:txXfrm>
    </dsp:sp>
    <dsp:sp modelId="{BAF02A7C-6D78-43A0-998E-65567A775B55}">
      <dsp:nvSpPr>
        <dsp:cNvPr id="0" name=""/>
        <dsp:cNvSpPr/>
      </dsp:nvSpPr>
      <dsp:spPr>
        <a:xfrm>
          <a:off x="3935416" y="345527"/>
          <a:ext cx="2546727" cy="965263"/>
        </a:xfrm>
        <a:prstGeom prst="chevron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b="1" kern="1200" dirty="0">
              <a:latin typeface="+mn-lt"/>
            </a:rPr>
            <a:t>(2020) </a:t>
          </a: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solidFill>
                <a:srgbClr val="FF0000"/>
              </a:solidFill>
              <a:latin typeface="+mn-lt"/>
            </a:rPr>
            <a:t>SCL3 Beam </a:t>
          </a:r>
          <a:r>
            <a:rPr lang="en-US" altLang="ko-KR" sz="1200" b="1" kern="1200" spc="-150" dirty="0">
              <a:solidFill>
                <a:srgbClr val="FF0000"/>
              </a:solidFill>
              <a:latin typeface="+mn-lt"/>
            </a:rPr>
            <a:t>Commissioning/</a:t>
          </a: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200" b="1" kern="1200" spc="-1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rPr>
            <a:t>Const.  Completion</a:t>
          </a:r>
          <a:endParaRPr lang="ko-KR" altLang="en-US" sz="1200" kern="1200" dirty="0">
            <a:solidFill>
              <a:schemeClr val="tx1">
                <a:lumMod val="75000"/>
                <a:lumOff val="25000"/>
              </a:schemeClr>
            </a:solidFill>
            <a:latin typeface="+mn-lt"/>
          </a:endParaRPr>
        </a:p>
      </dsp:txBody>
      <dsp:txXfrm>
        <a:off x="4418048" y="345527"/>
        <a:ext cx="1581464" cy="965263"/>
      </dsp:txXfrm>
    </dsp:sp>
    <dsp:sp modelId="{908B471B-0677-4D8D-9891-D32E122DF7E1}">
      <dsp:nvSpPr>
        <dsp:cNvPr id="0" name=""/>
        <dsp:cNvSpPr/>
      </dsp:nvSpPr>
      <dsp:spPr>
        <a:xfrm>
          <a:off x="6240828" y="345527"/>
          <a:ext cx="2413159" cy="965263"/>
        </a:xfrm>
        <a:prstGeom prst="chevron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b="1" kern="1200" dirty="0">
              <a:solidFill>
                <a:srgbClr val="FF0000"/>
              </a:solidFill>
              <a:latin typeface="+mn-lt"/>
            </a:rPr>
            <a:t>(2021) </a:t>
          </a: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solidFill>
                <a:srgbClr val="FF0000"/>
              </a:solidFill>
              <a:latin typeface="+mn-lt"/>
            </a:rPr>
            <a:t>KOBRA operation</a:t>
          </a:r>
          <a:r>
            <a:rPr lang="en-US" altLang="ko-KR" sz="1200" b="1" kern="1200" spc="-150" dirty="0">
              <a:solidFill>
                <a:srgbClr val="FF0000"/>
              </a:solidFill>
              <a:latin typeface="+mn-lt"/>
            </a:rPr>
            <a:t>/</a:t>
          </a: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200" b="1" kern="1200" spc="-150" dirty="0">
              <a:solidFill>
                <a:srgbClr val="FF0000"/>
              </a:solidFill>
              <a:latin typeface="+mn-lt"/>
            </a:rPr>
            <a:t>Project  Completion</a:t>
          </a:r>
          <a:endParaRPr lang="ko-KR" altLang="en-US" sz="1200" kern="1200" dirty="0">
            <a:solidFill>
              <a:srgbClr val="FF0000"/>
            </a:solidFill>
            <a:latin typeface="+mn-lt"/>
          </a:endParaRPr>
        </a:p>
      </dsp:txBody>
      <dsp:txXfrm>
        <a:off x="6723460" y="345527"/>
        <a:ext cx="1447896" cy="9652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e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jpe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FC6A49-80DD-4D82-B8AC-03C1D9EC8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BFEF973-50DA-4E67-B326-FE8308AA6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03A3E6-D36B-4B64-B529-46B4CA0B7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B21D8F-5D61-4F94-8E5A-04F040F37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7A13C5-F65B-472B-A6E7-72B416F4C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22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9FFFEE-5D0B-4ECE-9DDF-720968EBF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F74154-0E7C-4658-96FC-EFFDA4906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1446176-1A54-42FF-9D3E-97F8EBDA4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DA5930-EA74-4E28-8D39-617852B7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336FF6D-D50D-410A-A016-F0D0D4238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510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7238DA-9BDB-4A94-9FBD-195EEBEF2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1A59C23-AD89-4F37-9ECE-77F0DC9DD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4BB68CC-9627-409E-9814-66FAA6C3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E7A4772-C85A-4C71-B155-E4113C48C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7E873B-CF56-45F8-96D8-4584E10E9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0071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1778A8-66AB-439A-8C6A-0FB953426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2A6A638-692E-4C99-8544-3A7E5FE74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11968D6-C945-451B-BF01-E1E27B9FD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281CA4-A23B-40BA-97DF-4E70A98D9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2B230CC-4B3E-497C-A01E-735B9A498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A57D63C-D87E-44C6-9858-66C0CF822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567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C91F57-F14E-4AC1-951C-06538592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1E72E43-8934-4028-85CD-44D061684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7D9CA32-F293-4F42-A907-EF317B387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D63485D-9BFD-4AB1-A520-B9A87F901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2D905C2-103A-4FFC-A9F4-5FFCADF1C6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8A6DC4F-BD2C-4A3C-B1CD-704CF31A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3CE2AFC-3E3E-406D-9E22-350C803D4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E11755A-9085-4399-9B9A-6A79AD53C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66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A99DC7-5A51-4956-9102-D349BAB28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13C5886-1313-42D7-BD9D-C508E0399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CF31199-BF51-4806-BCB2-73C93A5CE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6EA3C8-E636-44ED-97C7-4E946460A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726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69A5B67-FE24-484B-9E1D-6AD4F1E02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8F81E88-34BD-41FF-A872-DDC539DA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21BAA9E-9907-4AA4-83BF-2F99EB45B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37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3F7C28-4883-4FA9-966F-C9BE5767E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3D48FC5-05FB-462C-9903-1175E9129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E7F454D-CEEA-4C74-91E0-CD7C0B781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63C86F-39BE-481B-B97B-981B8B3A3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41320D4-5712-4DD6-876F-786FC961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17EF7D0-D7A2-4CEF-9E67-303DB7E0A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346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A273BC-CECF-4BFC-8E2D-20952603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344ED69-57F8-41AC-813B-3391CCDE1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CDA2CFA-AFB1-458A-9C4B-35CDF9B13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C397F3F-CA7C-43C0-8CC8-5502AC4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885CD05-3658-4DC9-B7F5-5632AB0E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6BDA140-82D1-46EF-A1E5-0490243DA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726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4F2EBF-B60E-4F41-975B-549F1793F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B1473F3-E664-469B-85B3-A1237472E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760B65-5A04-437D-9424-3B81F229C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40760C-F020-4222-B4CB-7595983E6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0F4BC7-DCF3-4D0C-85EC-269E4AA3D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007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E6797F7-9CA9-4F73-9E14-6925D5A408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455B75A-F72A-4640-9B02-473CD6CAF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9B9623-CE69-4082-BC40-C82FF116E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64A8D3-FD07-4F63-86BC-E81A69329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E8C9D42-09FC-4B8F-913B-481179181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8875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09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509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68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37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762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1942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62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798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5377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77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46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725187" cy="582594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2200" b="1"/>
            </a:lvl1pPr>
          </a:lstStyle>
          <a:p>
            <a:r>
              <a:rPr lang="en-US" altLang="ko-KR" dirty="0"/>
              <a:t>Click to edit Master title style</a:t>
            </a:r>
            <a:endParaRPr lang="ko-KR" altLang="en-US" dirty="0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96B87649-3ED6-4A7A-A12B-157D80E5BFE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802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11" y="1122370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5573" indent="0" algn="ctr">
              <a:buNone/>
              <a:defRPr sz="2000"/>
            </a:lvl2pPr>
            <a:lvl3pPr marL="911140" indent="0" algn="ctr">
              <a:buNone/>
              <a:defRPr sz="1800"/>
            </a:lvl3pPr>
            <a:lvl4pPr marL="1366713" indent="0" algn="ctr">
              <a:buNone/>
              <a:defRPr sz="1600"/>
            </a:lvl4pPr>
            <a:lvl5pPr marL="1822279" indent="0" algn="ctr">
              <a:buNone/>
              <a:defRPr sz="1600"/>
            </a:lvl5pPr>
            <a:lvl6pPr marL="2277850" indent="0" algn="ctr">
              <a:buNone/>
              <a:defRPr sz="1600"/>
            </a:lvl6pPr>
            <a:lvl7pPr marL="2733420" indent="0" algn="ctr">
              <a:buNone/>
              <a:defRPr sz="1600"/>
            </a:lvl7pPr>
            <a:lvl8pPr marL="3188992" indent="0" algn="ctr">
              <a:buNone/>
              <a:defRPr sz="1600"/>
            </a:lvl8pPr>
            <a:lvl9pPr marL="3644559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C47AC11E-8A77-4066-9939-EB455132A32B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7856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64151798-CE46-4A14-8B08-0993F05E6F61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773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9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557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11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6671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22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778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34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889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445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EEDCE6C1-1FA7-4EFC-824F-310BF4DAF72F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305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4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C71DB1D9-90DB-4229-99EE-833E332067FF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22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58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6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573" indent="0">
              <a:buNone/>
              <a:defRPr sz="2000" b="1"/>
            </a:lvl2pPr>
            <a:lvl3pPr marL="911140" indent="0">
              <a:buNone/>
              <a:defRPr sz="1800" b="1"/>
            </a:lvl3pPr>
            <a:lvl4pPr marL="1366713" indent="0">
              <a:buNone/>
              <a:defRPr sz="1600" b="1"/>
            </a:lvl4pPr>
            <a:lvl5pPr marL="1822279" indent="0">
              <a:buNone/>
              <a:defRPr sz="1600" b="1"/>
            </a:lvl5pPr>
            <a:lvl6pPr marL="2277850" indent="0">
              <a:buNone/>
              <a:defRPr sz="1600" b="1"/>
            </a:lvl6pPr>
            <a:lvl7pPr marL="2733420" indent="0">
              <a:buNone/>
              <a:defRPr sz="1600" b="1"/>
            </a:lvl7pPr>
            <a:lvl8pPr marL="3188992" indent="0">
              <a:buNone/>
              <a:defRPr sz="1600" b="1"/>
            </a:lvl8pPr>
            <a:lvl9pPr marL="364455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6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573" indent="0">
              <a:buNone/>
              <a:defRPr sz="2000" b="1"/>
            </a:lvl2pPr>
            <a:lvl3pPr marL="911140" indent="0">
              <a:buNone/>
              <a:defRPr sz="1800" b="1"/>
            </a:lvl3pPr>
            <a:lvl4pPr marL="1366713" indent="0">
              <a:buNone/>
              <a:defRPr sz="1600" b="1"/>
            </a:lvl4pPr>
            <a:lvl5pPr marL="1822279" indent="0">
              <a:buNone/>
              <a:defRPr sz="1600" b="1"/>
            </a:lvl5pPr>
            <a:lvl6pPr marL="2277850" indent="0">
              <a:buNone/>
              <a:defRPr sz="1600" b="1"/>
            </a:lvl6pPr>
            <a:lvl7pPr marL="2733420" indent="0">
              <a:buNone/>
              <a:defRPr sz="1600" b="1"/>
            </a:lvl7pPr>
            <a:lvl8pPr marL="3188992" indent="0">
              <a:buNone/>
              <a:defRPr sz="1600" b="1"/>
            </a:lvl8pPr>
            <a:lvl9pPr marL="364455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31EC6F87-AF77-4D92-89EB-FB022DF80FFE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9881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AB23B266-B4CA-4D77-91B4-D98B94FA275B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1685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EB0A8A5B-3752-4B76-918D-5C13CA53CA7B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8231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5573" indent="0">
              <a:buNone/>
              <a:defRPr sz="1400"/>
            </a:lvl2pPr>
            <a:lvl3pPr marL="911140" indent="0">
              <a:buNone/>
              <a:defRPr sz="1200"/>
            </a:lvl3pPr>
            <a:lvl4pPr marL="1366713" indent="0">
              <a:buNone/>
              <a:defRPr sz="1000"/>
            </a:lvl4pPr>
            <a:lvl5pPr marL="1822279" indent="0">
              <a:buNone/>
              <a:defRPr sz="1000"/>
            </a:lvl5pPr>
            <a:lvl6pPr marL="2277850" indent="0">
              <a:buNone/>
              <a:defRPr sz="1000"/>
            </a:lvl6pPr>
            <a:lvl7pPr marL="2733420" indent="0">
              <a:buNone/>
              <a:defRPr sz="1000"/>
            </a:lvl7pPr>
            <a:lvl8pPr marL="3188992" indent="0">
              <a:buNone/>
              <a:defRPr sz="1000"/>
            </a:lvl8pPr>
            <a:lvl9pPr marL="364455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F2B9AE7B-DE9F-4E34-BBE8-558067083D93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0565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0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5573" indent="0">
              <a:buNone/>
              <a:defRPr sz="2800"/>
            </a:lvl2pPr>
            <a:lvl3pPr marL="911140" indent="0">
              <a:buNone/>
              <a:defRPr sz="2400"/>
            </a:lvl3pPr>
            <a:lvl4pPr marL="1366713" indent="0">
              <a:buNone/>
              <a:defRPr sz="2000"/>
            </a:lvl4pPr>
            <a:lvl5pPr marL="1822279" indent="0">
              <a:buNone/>
              <a:defRPr sz="2000"/>
            </a:lvl5pPr>
            <a:lvl6pPr marL="2277850" indent="0">
              <a:buNone/>
              <a:defRPr sz="2000"/>
            </a:lvl6pPr>
            <a:lvl7pPr marL="2733420" indent="0">
              <a:buNone/>
              <a:defRPr sz="2000"/>
            </a:lvl7pPr>
            <a:lvl8pPr marL="3188992" indent="0">
              <a:buNone/>
              <a:defRPr sz="2000"/>
            </a:lvl8pPr>
            <a:lvl9pPr marL="3644559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5573" indent="0">
              <a:buNone/>
              <a:defRPr sz="1400"/>
            </a:lvl2pPr>
            <a:lvl3pPr marL="911140" indent="0">
              <a:buNone/>
              <a:defRPr sz="1200"/>
            </a:lvl3pPr>
            <a:lvl4pPr marL="1366713" indent="0">
              <a:buNone/>
              <a:defRPr sz="1000"/>
            </a:lvl4pPr>
            <a:lvl5pPr marL="1822279" indent="0">
              <a:buNone/>
              <a:defRPr sz="1000"/>
            </a:lvl5pPr>
            <a:lvl6pPr marL="2277850" indent="0">
              <a:buNone/>
              <a:defRPr sz="1000"/>
            </a:lvl6pPr>
            <a:lvl7pPr marL="2733420" indent="0">
              <a:buNone/>
              <a:defRPr sz="1000"/>
            </a:lvl7pPr>
            <a:lvl8pPr marL="3188992" indent="0">
              <a:buNone/>
              <a:defRPr sz="1000"/>
            </a:lvl8pPr>
            <a:lvl9pPr marL="364455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BE873F98-3820-4D51-BF60-06C3842A6C4A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5683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2299AFF6-5F6D-4E97-A32B-BD4145F5B60C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168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42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9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91112" tIns="45557" rIns="91112" bIns="45557"/>
          <a:lstStyle/>
          <a:p>
            <a:fld id="{D783E220-A5EA-499F-AEE2-417FDEC8D1EB}" type="datetime1">
              <a:rPr lang="ko-KR" altLang="en-US" smtClean="0">
                <a:solidFill>
                  <a:prstClr val="black"/>
                </a:solidFill>
              </a:rPr>
              <a:t>2021-06-21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5235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53193" y="6356352"/>
            <a:ext cx="2743200" cy="365125"/>
          </a:xfrm>
        </p:spPr>
        <p:txBody>
          <a:bodyPr/>
          <a:lstStyle/>
          <a:p>
            <a:fld id="{BADD61C2-492C-4B3D-8597-1CE962266C0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B647D54-A0A3-A548-9937-ED2B16B0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7" y="72387"/>
            <a:ext cx="4800000" cy="608285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3499" y="6119329"/>
            <a:ext cx="3334477" cy="615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449727368" descr="EMB000032d0117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6085613"/>
            <a:ext cx="3869536" cy="68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/>
          <p:nvPr userDrawn="1"/>
        </p:nvGrpSpPr>
        <p:grpSpPr>
          <a:xfrm>
            <a:off x="1775520" y="2492896"/>
            <a:ext cx="10402184" cy="2376264"/>
            <a:chOff x="2915816" y="3171704"/>
            <a:chExt cx="6217462" cy="2165848"/>
          </a:xfrm>
        </p:grpSpPr>
        <p:sp>
          <p:nvSpPr>
            <p:cNvPr id="11" name="직사각형 10"/>
            <p:cNvSpPr/>
            <p:nvPr/>
          </p:nvSpPr>
          <p:spPr>
            <a:xfrm>
              <a:off x="2915816" y="3171704"/>
              <a:ext cx="6217462" cy="2165848"/>
            </a:xfrm>
            <a:prstGeom prst="rect">
              <a:avLst/>
            </a:prstGeom>
            <a:solidFill>
              <a:srgbClr val="4BBD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3200" b="1" dirty="0">
                  <a:solidFill>
                    <a:schemeClr val="bg1"/>
                  </a:solidFill>
                  <a:latin typeface="Lucida Sans" panose="020B0602030504020204" pitchFamily="34" charset="0"/>
                  <a:ea typeface="HY견고딕" panose="02030600000101010101" pitchFamily="18" charset="-127"/>
                </a:rPr>
                <a:t> </a:t>
              </a:r>
              <a:endParaRPr lang="ko-KR" altLang="en-US" sz="1600" b="1" dirty="0">
                <a:latin typeface="+mj-lt"/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3010876" y="4732828"/>
              <a:ext cx="6073446" cy="0"/>
            </a:xfrm>
            <a:prstGeom prst="line">
              <a:avLst/>
            </a:prstGeom>
            <a:ln w="28575">
              <a:noFill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78828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3096" y="6506252"/>
            <a:ext cx="2743200" cy="365125"/>
          </a:xfrm>
        </p:spPr>
        <p:txBody>
          <a:bodyPr/>
          <a:lstStyle>
            <a:lvl1pPr algn="ctr">
              <a:defRPr sz="1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ADD61C2-492C-4B3D-8597-1CE962266C0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7" name="Picture 2" descr="C:\Users\정현지\Desktop\ppt탬플릿-03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649"/>
          <a:stretch/>
        </p:blipFill>
        <p:spPr bwMode="auto">
          <a:xfrm>
            <a:off x="0" y="0"/>
            <a:ext cx="12192000" cy="83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3" y="6480768"/>
            <a:ext cx="1949239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449727368" descr="EMB000032d0117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641" y="6489912"/>
            <a:ext cx="20409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490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4653193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DD61C2-492C-4B3D-8597-1CE962266C05}" type="slidenum">
              <a:rPr lang="ko-KR" altLang="en-US" sz="1200" smtClean="0"/>
              <a:pPr/>
              <a:t>‹#›</a:t>
            </a:fld>
            <a:endParaRPr lang="ko-KR" altLang="en-US" sz="1200"/>
          </a:p>
        </p:txBody>
      </p:sp>
      <p:pic>
        <p:nvPicPr>
          <p:cNvPr id="8" name="Picture 2" descr="C:\Users\정현지\Desktop\ppt탬플릿-04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45800"/>
          <a:stretch/>
        </p:blipFill>
        <p:spPr bwMode="auto">
          <a:xfrm>
            <a:off x="0" y="1309252"/>
            <a:ext cx="12192000" cy="3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B647D54-A0A3-A548-9937-ED2B16B0FD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47" y="6113192"/>
            <a:ext cx="4800000" cy="608285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991" y="1410591"/>
            <a:ext cx="3334477" cy="615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_x449727368" descr="EMB000032d01179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588" y="1376875"/>
            <a:ext cx="3869536" cy="68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1196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67920"/>
            <a:ext cx="1949239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449727368" descr="EMB000032d0117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949" y="6466411"/>
            <a:ext cx="20409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3096" y="6506252"/>
            <a:ext cx="2743200" cy="365125"/>
          </a:xfrm>
        </p:spPr>
        <p:txBody>
          <a:bodyPr/>
          <a:lstStyle>
            <a:lvl1pPr algn="ctr">
              <a:defRPr sz="1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ADD61C2-492C-4B3D-8597-1CE962266C0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7690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67920"/>
            <a:ext cx="1949239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_x449727368" descr="EMB000032d0117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949" y="6466411"/>
            <a:ext cx="20409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정현지\Desktop\ppt탬플릿-06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0" t="3962" b="4689"/>
          <a:stretch/>
        </p:blipFill>
        <p:spPr bwMode="auto">
          <a:xfrm>
            <a:off x="8397713" y="146018"/>
            <a:ext cx="3791744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직선 연결선 13"/>
          <p:cNvCxnSpPr/>
          <p:nvPr userDrawn="1"/>
        </p:nvCxnSpPr>
        <p:spPr>
          <a:xfrm>
            <a:off x="1004892" y="3250314"/>
            <a:ext cx="7488832" cy="13173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3096" y="6506252"/>
            <a:ext cx="2743200" cy="365125"/>
          </a:xfrm>
        </p:spPr>
        <p:txBody>
          <a:bodyPr/>
          <a:lstStyle>
            <a:lvl1pPr algn="ctr">
              <a:defRPr sz="1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ADD61C2-492C-4B3D-8597-1CE962266C0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87665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61C2-492C-4B3D-8597-1CE962266C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39353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3" y="6480768"/>
            <a:ext cx="1949239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_x449727368" descr="EMB000032d0117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641" y="6489912"/>
            <a:ext cx="204098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3096" y="6506252"/>
            <a:ext cx="2743200" cy="365125"/>
          </a:xfrm>
        </p:spPr>
        <p:txBody>
          <a:bodyPr/>
          <a:lstStyle>
            <a:lvl1pPr algn="ctr">
              <a:defRPr sz="1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ADD61C2-492C-4B3D-8597-1CE962266C0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5" name="Picture 2" descr="C:\Users\정현지\Desktop\ppt탬플릿-02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8" b="14300"/>
          <a:stretch/>
        </p:blipFill>
        <p:spPr bwMode="auto">
          <a:xfrm>
            <a:off x="-5507" y="0"/>
            <a:ext cx="12197507" cy="6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2301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61C2-492C-4B3D-8597-1CE962266C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64003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61C2-492C-4B3D-8597-1CE962266C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90076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61C2-492C-4B3D-8597-1CE962266C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66438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D61C2-492C-4B3D-8597-1CE962266C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0573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7383" y="44625"/>
            <a:ext cx="10465163" cy="504825"/>
          </a:xfrm>
          <a:prstGeom prst="rect">
            <a:avLst/>
          </a:prstGeom>
        </p:spPr>
        <p:txBody>
          <a:bodyPr/>
          <a:lstStyle>
            <a:lvl1pPr algn="l">
              <a:defRPr i="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7381" y="980728"/>
            <a:ext cx="11165416" cy="511175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53587609"/>
      </p:ext>
    </p:extLst>
  </p:cSld>
  <p:clrMapOvr>
    <a:masterClrMapping/>
  </p:clrMapOvr>
  <p:transition>
    <p:cov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7381" y="980728"/>
            <a:ext cx="11165416" cy="511175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063242557"/>
      </p:ext>
    </p:extLst>
  </p:cSld>
  <p:clrMapOvr>
    <a:masterClrMapping/>
  </p:clrMapOvr>
  <p:transition>
    <p:cove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333360" y="6592270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108"/>
            </a:lvl1pPr>
          </a:lstStyle>
          <a:p>
            <a:fld id="{A8CA3DB7-E5BA-456D-AA01-B6AB6C093E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3" name="그룹 12"/>
          <p:cNvGrpSpPr/>
          <p:nvPr userDrawn="1"/>
        </p:nvGrpSpPr>
        <p:grpSpPr>
          <a:xfrm>
            <a:off x="-13893" y="0"/>
            <a:ext cx="12205893" cy="936688"/>
            <a:chOff x="-7815" y="0"/>
            <a:chExt cx="9163050" cy="936688"/>
          </a:xfrm>
        </p:grpSpPr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815" y="0"/>
              <a:ext cx="9163050" cy="90487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" descr="D:\12. 홍보관리\※ 사업단 로고\※-사업단로고(PNG_RISP)2.png"/>
            <p:cNvPicPr>
              <a:picLocks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6296" y="688"/>
              <a:ext cx="1570499" cy="936000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206513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C162F-8A7F-42F2-A10C-3AB2F9F5AD60}" type="datetime1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5900" y="6221414"/>
            <a:ext cx="2743200" cy="365125"/>
          </a:xfrm>
        </p:spPr>
        <p:txBody>
          <a:bodyPr/>
          <a:lstStyle>
            <a:lvl1pPr algn="l">
              <a:defRPr sz="1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A8024F34-0329-4E4C-B4A7-D83D6FF693F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12654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1A2C914-9B6B-4B39-A075-27EA568E8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CDC2C60-D6B3-4A3C-B1B0-65CB94CAB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AE68E2-AEA8-4887-8B5C-1AF90F318D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E1CA3-AF3E-4FA5-AC31-B9197D15CD64}" type="datetimeFigureOut">
              <a:rPr lang="ko-KR" altLang="en-US" smtClean="0"/>
              <a:t>2021-06-21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050ED3-0026-44CA-B7B4-3FE25838A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873553-9027-40A6-8BD6-9B498CFB8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3234E-606F-48C9-A9CA-DCADDE13C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612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latinLnBrk="0"/>
            <a:fld id="{5EE29334-60D7-4009-A7C5-9603CE3DA9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457200" latinLnBrk="0"/>
              <a:t>2021-06-21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latinLnBrk="0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latinLnBrk="0"/>
            <a:fld id="{358C4230-9824-4926-9AAC-65870960E63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457200" latinLnBrk="0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587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58"/>
            <a:ext cx="10515600" cy="1325563"/>
          </a:xfrm>
          <a:prstGeom prst="rect">
            <a:avLst/>
          </a:prstGeom>
        </p:spPr>
        <p:txBody>
          <a:bodyPr vert="horz" lIns="91112" tIns="45557" rIns="91112" bIns="45557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112" tIns="45557" rIns="91112" bIns="45557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2885"/>
            <a:ext cx="4114800" cy="365125"/>
          </a:xfrm>
          <a:prstGeom prst="rect">
            <a:avLst/>
          </a:prstGeom>
        </p:spPr>
        <p:txBody>
          <a:bodyPr vert="horz" lIns="91112" tIns="45557" rIns="91112" bIns="4555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112" tIns="45557" rIns="91112" bIns="4555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94A0-92CC-4D96-8E49-683194D244B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18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dt="0"/>
  <p:txStyles>
    <p:titleStyle>
      <a:lvl1pPr algn="l" defTabSz="91114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788" indent="-227788" algn="l" defTabSz="91114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357" indent="-227788" algn="l" defTabSz="91114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8924" indent="-227788" algn="l" defTabSz="91114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493" indent="-227788" algn="l" defTabSz="91114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073" indent="-227788" algn="l" defTabSz="91114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636" indent="-227788" algn="l" defTabSz="91114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207" indent="-227788" algn="l" defTabSz="91114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6775" indent="-227788" algn="l" defTabSz="91114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348" indent="-227788" algn="l" defTabSz="91114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14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573" algn="l" defTabSz="91114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40" algn="l" defTabSz="91114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713" algn="l" defTabSz="91114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279" algn="l" defTabSz="91114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850" algn="l" defTabSz="91114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420" algn="l" defTabSz="91114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8992" algn="l" defTabSz="91114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559" algn="l" defTabSz="91114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D61C2-492C-4B3D-8597-1CE962266C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7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jpeg"/><Relationship Id="rId7" Type="http://schemas.microsoft.com/office/2007/relationships/hdphoto" Target="../media/hdphoto1.wdp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15D009-1473-4A9C-9185-A42E6127B8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Status</a:t>
            </a:r>
            <a:r>
              <a:rPr lang="ko-KR" altLang="en-US" dirty="0"/>
              <a:t> </a:t>
            </a:r>
            <a:r>
              <a:rPr lang="en-US" altLang="ko-KR" dirty="0"/>
              <a:t>of Division</a:t>
            </a:r>
            <a:r>
              <a:rPr lang="ko-KR" altLang="en-US" dirty="0"/>
              <a:t> </a:t>
            </a:r>
            <a:r>
              <a:rPr lang="en-US" altLang="ko-KR" dirty="0"/>
              <a:t>of Nuclear Physics in Korean Physics Society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0EC4B9E-0660-49E3-931B-7FA6198D32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39347"/>
            <a:ext cx="9144000" cy="1655762"/>
          </a:xfrm>
        </p:spPr>
        <p:txBody>
          <a:bodyPr/>
          <a:lstStyle/>
          <a:p>
            <a:r>
              <a:rPr lang="en-US" altLang="ko-KR" dirty="0"/>
              <a:t>Myung-Ki Cheoun (</a:t>
            </a:r>
            <a:r>
              <a:rPr lang="ko-KR" altLang="en-US" dirty="0" err="1"/>
              <a:t>천명기</a:t>
            </a:r>
            <a:r>
              <a:rPr lang="en-US" altLang="ko-KR" dirty="0"/>
              <a:t>), </a:t>
            </a:r>
          </a:p>
          <a:p>
            <a:r>
              <a:rPr lang="en-US" altLang="ko-KR" dirty="0" err="1"/>
              <a:t>Soongsil</a:t>
            </a:r>
            <a:r>
              <a:rPr lang="ko-KR" altLang="en-US" dirty="0"/>
              <a:t> </a:t>
            </a:r>
            <a:r>
              <a:rPr lang="en-US" altLang="ko-KR" dirty="0"/>
              <a:t>University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4933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2028276-8593-4A1B-B85D-2152645CD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22795" cy="68792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DE6BD4-2B1A-4749-A4E4-4FD7C03A737D}"/>
              </a:ext>
            </a:extLst>
          </p:cNvPr>
          <p:cNvSpPr txBox="1"/>
          <p:nvPr/>
        </p:nvSpPr>
        <p:spPr>
          <a:xfrm>
            <a:off x="5989739" y="125835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highlight>
                  <a:srgbClr val="FFFF00"/>
                </a:highlight>
              </a:rPr>
              <a:t>1972, 432</a:t>
            </a:r>
            <a:endParaRPr lang="ko-KR" alt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9281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E96D3F-A112-4E4E-971D-D3D829E79DCC}"/>
              </a:ext>
            </a:extLst>
          </p:cNvPr>
          <p:cNvSpPr txBox="1"/>
          <p:nvPr/>
        </p:nvSpPr>
        <p:spPr>
          <a:xfrm>
            <a:off x="116013" y="121185"/>
            <a:ext cx="1156186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3600" dirty="0" err="1"/>
              <a:t>HaPhy</a:t>
            </a:r>
            <a:r>
              <a:rPr lang="en-US" altLang="ko-KR" sz="3600" dirty="0"/>
              <a:t>, HIM, RUA (LENS), Korea EIC…</a:t>
            </a:r>
          </a:p>
          <a:p>
            <a:pPr marL="342900" indent="-342900">
              <a:buAutoNum type="arabicPeriod"/>
            </a:pPr>
            <a:endParaRPr lang="en-US" altLang="ko-KR" sz="3600" dirty="0"/>
          </a:p>
          <a:p>
            <a:pPr marL="342900" indent="-342900">
              <a:buAutoNum type="arabicPeriod"/>
            </a:pPr>
            <a:r>
              <a:rPr lang="en-US" altLang="ko-KR" sz="3600" dirty="0"/>
              <a:t>RISP (</a:t>
            </a:r>
            <a:r>
              <a:rPr lang="ko-KR" altLang="en-US" sz="3600" dirty="0" err="1"/>
              <a:t>중이온가속기건설구축</a:t>
            </a:r>
            <a:r>
              <a:rPr lang="ko-KR" altLang="en-US" sz="3600" dirty="0"/>
              <a:t> 사업단</a:t>
            </a:r>
            <a:r>
              <a:rPr lang="en-US" altLang="ko-KR" sz="3600" dirty="0"/>
              <a:t>) and RAON Accelerator (</a:t>
            </a:r>
            <a:r>
              <a:rPr lang="ko-KR" altLang="en-US" sz="3600" dirty="0" err="1"/>
              <a:t>희귀중이온가속기</a:t>
            </a:r>
            <a:r>
              <a:rPr lang="en-US" altLang="ko-KR" sz="3600" dirty="0"/>
              <a:t>)</a:t>
            </a:r>
          </a:p>
          <a:p>
            <a:pPr marL="342900" indent="-342900">
              <a:buAutoNum type="arabicPeriod"/>
            </a:pPr>
            <a:endParaRPr lang="en-US" altLang="ko-KR" sz="3600" dirty="0"/>
          </a:p>
          <a:p>
            <a:pPr marL="342900" indent="-342900">
              <a:buAutoNum type="arabicPeriod"/>
            </a:pPr>
            <a:r>
              <a:rPr lang="en-US" altLang="ko-KR" sz="3600" dirty="0"/>
              <a:t>RULIC(</a:t>
            </a:r>
            <a:r>
              <a:rPr lang="ko-KR" altLang="en-US" sz="3600" dirty="0" err="1"/>
              <a:t>라온할용협력센터</a:t>
            </a:r>
            <a:r>
              <a:rPr lang="en-US" altLang="ko-KR" sz="3600" dirty="0"/>
              <a:t>)</a:t>
            </a:r>
          </a:p>
          <a:p>
            <a:pPr marL="342900" indent="-342900">
              <a:buAutoNum type="arabicPeriod"/>
            </a:pPr>
            <a:endParaRPr lang="en-US" altLang="ko-KR" sz="3600" dirty="0"/>
          </a:p>
          <a:p>
            <a:pPr marL="342900" indent="-342900">
              <a:buAutoNum type="arabicPeriod"/>
            </a:pPr>
            <a:r>
              <a:rPr lang="en-US" altLang="ko-KR" sz="3600" dirty="0"/>
              <a:t>CENUM(</a:t>
            </a:r>
            <a:r>
              <a:rPr lang="ko-KR" altLang="en-US" sz="3600" dirty="0" err="1"/>
              <a:t>극한핵물리연구단</a:t>
            </a:r>
            <a:r>
              <a:rPr lang="en-US" altLang="ko-KR" sz="3600" dirty="0"/>
              <a:t>)</a:t>
            </a:r>
          </a:p>
          <a:p>
            <a:pPr marL="342900" indent="-342900">
              <a:buAutoNum type="arabicPeriod"/>
            </a:pPr>
            <a:endParaRPr lang="en-US" altLang="ko-KR" sz="3600" dirty="0"/>
          </a:p>
          <a:p>
            <a:pPr marL="342900" indent="-342900">
              <a:buAutoNum type="arabicPeriod"/>
            </a:pPr>
            <a:r>
              <a:rPr lang="en-US" altLang="ko-KR" sz="3600" dirty="0"/>
              <a:t>CENS/IBS(</a:t>
            </a:r>
            <a:r>
              <a:rPr lang="ko-KR" altLang="en-US" sz="3600" dirty="0" err="1"/>
              <a:t>희귀핵연구단</a:t>
            </a:r>
            <a:r>
              <a:rPr lang="en-US" altLang="ko-KR" sz="3600" dirty="0"/>
              <a:t>)</a:t>
            </a:r>
          </a:p>
          <a:p>
            <a:pPr marL="342900" indent="-342900">
              <a:buAutoNum type="arabicPeriod"/>
            </a:pPr>
            <a:endParaRPr lang="en-US" altLang="ko-KR" sz="3600" dirty="0"/>
          </a:p>
          <a:p>
            <a:pPr marL="342900" indent="-342900">
              <a:buAutoNum type="arabicPeriod"/>
            </a:pPr>
            <a:r>
              <a:rPr lang="en-US" altLang="ko-KR" sz="3600" dirty="0"/>
              <a:t>OMEG (</a:t>
            </a:r>
            <a:r>
              <a:rPr lang="ko-KR" altLang="en-US" sz="3600" dirty="0"/>
              <a:t>우주물질연구소</a:t>
            </a:r>
            <a:r>
              <a:rPr lang="en-US" altLang="ko-KR" sz="3600" dirty="0"/>
              <a:t>)  </a:t>
            </a:r>
            <a:endParaRPr lang="ko-KR" alt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49BA3C-BBA5-44F9-A027-3E0A07631FC6}"/>
              </a:ext>
            </a:extLst>
          </p:cNvPr>
          <p:cNvSpPr txBox="1"/>
          <p:nvPr/>
        </p:nvSpPr>
        <p:spPr>
          <a:xfrm>
            <a:off x="8677302" y="5618683"/>
            <a:ext cx="3398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All figures below are from the web site of each institute. We are grateful for their courtesy. 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4D0C16-4D60-4899-8986-7476A26F8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868" y="1764792"/>
            <a:ext cx="3005300" cy="69890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7725FB2-7BA7-4752-BDB5-89588420F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789" y="2709485"/>
            <a:ext cx="1895475" cy="8572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B554219-18B7-4C70-8730-9A0EB6BE4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9265" y="2719813"/>
            <a:ext cx="2171700" cy="84692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4D706B5-0D5B-408D-AB25-DDC74AD93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789" y="4921607"/>
            <a:ext cx="1253504" cy="100280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B586E5B-1E57-4303-9581-C312DEFBDF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0789" y="3955415"/>
            <a:ext cx="1763392" cy="84940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E801E24D-6558-4E90-91E5-8ADF0A4E2768}"/>
              </a:ext>
            </a:extLst>
          </p:cNvPr>
          <p:cNvSpPr/>
          <p:nvPr/>
        </p:nvSpPr>
        <p:spPr>
          <a:xfrm>
            <a:off x="116013" y="1098958"/>
            <a:ext cx="11959974" cy="2645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83776B8-AE3C-48DC-A224-23FBD05B96E4}"/>
              </a:ext>
            </a:extLst>
          </p:cNvPr>
          <p:cNvSpPr/>
          <p:nvPr/>
        </p:nvSpPr>
        <p:spPr>
          <a:xfrm>
            <a:off x="116013" y="3868890"/>
            <a:ext cx="11959974" cy="21015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1487702-CE0B-4BF5-830C-DB74B60F599A}"/>
              </a:ext>
            </a:extLst>
          </p:cNvPr>
          <p:cNvSpPr/>
          <p:nvPr/>
        </p:nvSpPr>
        <p:spPr>
          <a:xfrm>
            <a:off x="116013" y="5970450"/>
            <a:ext cx="11959974" cy="7752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83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그룹 90"/>
          <p:cNvGrpSpPr/>
          <p:nvPr/>
        </p:nvGrpSpPr>
        <p:grpSpPr>
          <a:xfrm>
            <a:off x="1524807" y="1327266"/>
            <a:ext cx="9144000" cy="5551608"/>
            <a:chOff x="53706" y="1327266"/>
            <a:chExt cx="9144000" cy="5551608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706" y="1327266"/>
              <a:ext cx="9144000" cy="5551608"/>
            </a:xfrm>
            <a:prstGeom prst="rect">
              <a:avLst/>
            </a:prstGeom>
          </p:spPr>
        </p:pic>
        <p:grpSp>
          <p:nvGrpSpPr>
            <p:cNvPr id="11" name="그룹 10"/>
            <p:cNvGrpSpPr/>
            <p:nvPr/>
          </p:nvGrpSpPr>
          <p:grpSpPr>
            <a:xfrm>
              <a:off x="5539357" y="1956360"/>
              <a:ext cx="780415" cy="432651"/>
              <a:chOff x="5684137" y="2002080"/>
              <a:chExt cx="780415" cy="432651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684137" y="2002080"/>
                <a:ext cx="780415" cy="20107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67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674599"/>
                    </a:solidFill>
                    <a:latin typeface="Calibri"/>
                    <a:ea typeface="HY헤드라인M" panose="02030600000101010101" pitchFamily="18" charset="-127"/>
                  </a:rPr>
                  <a:t>Assembly Bd.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7" name="직선 연결선 6"/>
              <p:cNvCxnSpPr/>
              <p:nvPr/>
            </p:nvCxnSpPr>
            <p:spPr>
              <a:xfrm>
                <a:off x="6073392" y="2206652"/>
                <a:ext cx="0" cy="228079"/>
              </a:xfrm>
              <a:prstGeom prst="line">
                <a:avLst/>
              </a:prstGeom>
              <a:ln w="9525">
                <a:solidFill>
                  <a:srgbClr val="674599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그룹 11"/>
            <p:cNvGrpSpPr/>
            <p:nvPr/>
          </p:nvGrpSpPr>
          <p:grpSpPr>
            <a:xfrm>
              <a:off x="6618411" y="2191786"/>
              <a:ext cx="742699" cy="432651"/>
              <a:chOff x="5707821" y="2002080"/>
              <a:chExt cx="742699" cy="43265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5707821" y="2002080"/>
                <a:ext cx="742699" cy="20107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67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674599"/>
                    </a:solidFill>
                    <a:latin typeface="Calibri"/>
                    <a:ea typeface="HY헤드라인M" panose="02030600000101010101" pitchFamily="18" charset="-127"/>
                  </a:rPr>
                  <a:t> SRF Test Bd.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14" name="직선 연결선 13"/>
              <p:cNvCxnSpPr/>
              <p:nvPr/>
            </p:nvCxnSpPr>
            <p:spPr>
              <a:xfrm>
                <a:off x="6073392" y="2206652"/>
                <a:ext cx="0" cy="228079"/>
              </a:xfrm>
              <a:prstGeom prst="line">
                <a:avLst/>
              </a:prstGeom>
              <a:ln w="9525">
                <a:solidFill>
                  <a:srgbClr val="674599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그룹 14"/>
            <p:cNvGrpSpPr/>
            <p:nvPr/>
          </p:nvGrpSpPr>
          <p:grpSpPr>
            <a:xfrm>
              <a:off x="3044756" y="1517066"/>
              <a:ext cx="937795" cy="371490"/>
              <a:chOff x="5627936" y="2173237"/>
              <a:chExt cx="937795" cy="371490"/>
            </a:xfrm>
          </p:grpSpPr>
          <p:sp>
            <p:nvSpPr>
              <p:cNvPr id="16" name="모서리가 둥근 직사각형 15"/>
              <p:cNvSpPr/>
              <p:nvPr/>
            </p:nvSpPr>
            <p:spPr>
              <a:xfrm>
                <a:off x="5627936" y="2173237"/>
                <a:ext cx="937795" cy="218218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67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674599"/>
                    </a:solidFill>
                    <a:latin typeface="Calibri"/>
                    <a:ea typeface="HY헤드라인M" panose="02030600000101010101" pitchFamily="18" charset="-127"/>
                  </a:rPr>
                  <a:t>Waste Storage</a:t>
                </a:r>
              </a:p>
            </p:txBody>
          </p:sp>
          <p:cxnSp>
            <p:nvCxnSpPr>
              <p:cNvPr id="17" name="직선 연결선 16"/>
              <p:cNvCxnSpPr/>
              <p:nvPr/>
            </p:nvCxnSpPr>
            <p:spPr>
              <a:xfrm>
                <a:off x="6084570" y="2396071"/>
                <a:ext cx="0" cy="148656"/>
              </a:xfrm>
              <a:prstGeom prst="line">
                <a:avLst/>
              </a:prstGeom>
              <a:ln w="9525">
                <a:solidFill>
                  <a:srgbClr val="674599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그룹 19"/>
            <p:cNvGrpSpPr/>
            <p:nvPr/>
          </p:nvGrpSpPr>
          <p:grpSpPr>
            <a:xfrm>
              <a:off x="2212340" y="1640745"/>
              <a:ext cx="815340" cy="356451"/>
              <a:chOff x="5717540" y="2366076"/>
              <a:chExt cx="815340" cy="356451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717540" y="2366076"/>
                <a:ext cx="815340" cy="20107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67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674599"/>
                    </a:solidFill>
                    <a:latin typeface="Calibri"/>
                    <a:ea typeface="HY헤드라인M" panose="02030600000101010101" pitchFamily="18" charset="-127"/>
                  </a:rPr>
                  <a:t>Guest House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>
                <a:off x="6129020" y="2573871"/>
                <a:ext cx="0" cy="148656"/>
              </a:xfrm>
              <a:prstGeom prst="line">
                <a:avLst/>
              </a:prstGeom>
              <a:ln w="9525">
                <a:solidFill>
                  <a:srgbClr val="674599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그룹 23"/>
            <p:cNvGrpSpPr/>
            <p:nvPr/>
          </p:nvGrpSpPr>
          <p:grpSpPr>
            <a:xfrm>
              <a:off x="3285930" y="2457926"/>
              <a:ext cx="636165" cy="351415"/>
              <a:chOff x="5749730" y="1992211"/>
              <a:chExt cx="636165" cy="351415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5749730" y="2142556"/>
                <a:ext cx="636165" cy="20107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67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674599"/>
                    </a:solidFill>
                    <a:latin typeface="Calibri"/>
                    <a:ea typeface="HY헤드라인M" panose="02030600000101010101" pitchFamily="18" charset="-127"/>
                  </a:rPr>
                  <a:t>HQ Office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26" name="직선 연결선 25"/>
              <p:cNvCxnSpPr/>
              <p:nvPr/>
            </p:nvCxnSpPr>
            <p:spPr>
              <a:xfrm>
                <a:off x="6061710" y="1992211"/>
                <a:ext cx="0" cy="148656"/>
              </a:xfrm>
              <a:prstGeom prst="line">
                <a:avLst/>
              </a:prstGeom>
              <a:ln w="9525">
                <a:solidFill>
                  <a:srgbClr val="674599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그룹 26"/>
            <p:cNvGrpSpPr/>
            <p:nvPr/>
          </p:nvGrpSpPr>
          <p:grpSpPr>
            <a:xfrm>
              <a:off x="626477" y="4103070"/>
              <a:ext cx="1261934" cy="351415"/>
              <a:chOff x="5617577" y="1973655"/>
              <a:chExt cx="1261934" cy="351415"/>
            </a:xfrm>
          </p:grpSpPr>
          <p:sp>
            <p:nvSpPr>
              <p:cNvPr id="28" name="모서리가 둥근 직사각형 27"/>
              <p:cNvSpPr/>
              <p:nvPr/>
            </p:nvSpPr>
            <p:spPr>
              <a:xfrm>
                <a:off x="5617577" y="2124000"/>
                <a:ext cx="1261934" cy="20107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67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674599"/>
                    </a:solidFill>
                    <a:latin typeface="Calibri"/>
                    <a:ea typeface="HY헤드라인M" panose="02030600000101010101" pitchFamily="18" charset="-127"/>
                  </a:rPr>
                  <a:t>Electricity Bd.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29" name="직선 연결선 28"/>
              <p:cNvCxnSpPr/>
              <p:nvPr/>
            </p:nvCxnSpPr>
            <p:spPr>
              <a:xfrm>
                <a:off x="6194871" y="1973655"/>
                <a:ext cx="0" cy="148656"/>
              </a:xfrm>
              <a:prstGeom prst="line">
                <a:avLst/>
              </a:prstGeom>
              <a:ln w="9525">
                <a:solidFill>
                  <a:srgbClr val="674599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143189" y="3055412"/>
              <a:ext cx="883920" cy="356564"/>
              <a:chOff x="5669469" y="2289763"/>
              <a:chExt cx="883920" cy="356564"/>
            </a:xfrm>
          </p:grpSpPr>
          <p:sp>
            <p:nvSpPr>
              <p:cNvPr id="31" name="모서리가 둥근 직사각형 30"/>
              <p:cNvSpPr/>
              <p:nvPr/>
            </p:nvSpPr>
            <p:spPr>
              <a:xfrm>
                <a:off x="5669469" y="2289763"/>
                <a:ext cx="883920" cy="2030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67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674599"/>
                    </a:solidFill>
                    <a:latin typeface="Calibri"/>
                    <a:ea typeface="HY헤드라인M" panose="02030600000101010101" pitchFamily="18" charset="-127"/>
                  </a:rPr>
                  <a:t>Control Center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32" name="직선 연결선 31"/>
              <p:cNvCxnSpPr/>
              <p:nvPr/>
            </p:nvCxnSpPr>
            <p:spPr>
              <a:xfrm>
                <a:off x="6103620" y="2497671"/>
                <a:ext cx="0" cy="148656"/>
              </a:xfrm>
              <a:prstGeom prst="line">
                <a:avLst/>
              </a:prstGeom>
              <a:ln w="9525">
                <a:solidFill>
                  <a:srgbClr val="674599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그룹 32"/>
            <p:cNvGrpSpPr/>
            <p:nvPr/>
          </p:nvGrpSpPr>
          <p:grpSpPr>
            <a:xfrm>
              <a:off x="2049780" y="3713385"/>
              <a:ext cx="693420" cy="356451"/>
              <a:chOff x="5760720" y="2289876"/>
              <a:chExt cx="693420" cy="356451"/>
            </a:xfrm>
          </p:grpSpPr>
          <p:sp>
            <p:nvSpPr>
              <p:cNvPr id="34" name="모서리가 둥근 직사각형 33"/>
              <p:cNvSpPr/>
              <p:nvPr/>
            </p:nvSpPr>
            <p:spPr>
              <a:xfrm>
                <a:off x="5760720" y="2289876"/>
                <a:ext cx="693420" cy="20107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67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674599"/>
                    </a:solidFill>
                    <a:latin typeface="Calibri"/>
                    <a:ea typeface="HY헤드라인M" panose="02030600000101010101" pitchFamily="18" charset="-127"/>
                  </a:rPr>
                  <a:t>Utility Bd.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35" name="직선 연결선 34"/>
              <p:cNvCxnSpPr/>
              <p:nvPr/>
            </p:nvCxnSpPr>
            <p:spPr>
              <a:xfrm>
                <a:off x="6103620" y="2497671"/>
                <a:ext cx="0" cy="148656"/>
              </a:xfrm>
              <a:prstGeom prst="line">
                <a:avLst/>
              </a:prstGeom>
              <a:ln w="9525">
                <a:solidFill>
                  <a:srgbClr val="674599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그룹 39"/>
            <p:cNvGrpSpPr/>
            <p:nvPr/>
          </p:nvGrpSpPr>
          <p:grpSpPr>
            <a:xfrm>
              <a:off x="4536035" y="4454107"/>
              <a:ext cx="912576" cy="541086"/>
              <a:chOff x="5537419" y="2007192"/>
              <a:chExt cx="748616" cy="541086"/>
            </a:xfrm>
          </p:grpSpPr>
          <p:sp>
            <p:nvSpPr>
              <p:cNvPr id="41" name="모서리가 둥근 직사각형 40"/>
              <p:cNvSpPr/>
              <p:nvPr/>
            </p:nvSpPr>
            <p:spPr>
              <a:xfrm>
                <a:off x="5537419" y="2335218"/>
                <a:ext cx="748616" cy="21306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67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/>
                <a:r>
                  <a:rPr lang="en-US" altLang="ko-KR" sz="1000" b="1" dirty="0">
                    <a:solidFill>
                      <a:srgbClr val="674599"/>
                    </a:solidFill>
                    <a:latin typeface="Calibri"/>
                    <a:ea typeface="HY헤드라인M" panose="02030600000101010101" pitchFamily="18" charset="-127"/>
                  </a:rPr>
                  <a:t>Cryogenics Bd.</a:t>
                </a:r>
              </a:p>
            </p:txBody>
          </p:sp>
          <p:cxnSp>
            <p:nvCxnSpPr>
              <p:cNvPr id="42" name="직선 연결선 41"/>
              <p:cNvCxnSpPr/>
              <p:nvPr/>
            </p:nvCxnSpPr>
            <p:spPr>
              <a:xfrm>
                <a:off x="5905242" y="2007192"/>
                <a:ext cx="0" cy="326337"/>
              </a:xfrm>
              <a:prstGeom prst="line">
                <a:avLst/>
              </a:prstGeom>
              <a:ln w="9525">
                <a:solidFill>
                  <a:srgbClr val="674599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그룹 42"/>
            <p:cNvGrpSpPr/>
            <p:nvPr/>
          </p:nvGrpSpPr>
          <p:grpSpPr>
            <a:xfrm>
              <a:off x="2466776" y="4126135"/>
              <a:ext cx="819154" cy="466986"/>
              <a:chOff x="5542716" y="2345595"/>
              <a:chExt cx="819154" cy="466986"/>
            </a:xfrm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5542716" y="2345595"/>
                <a:ext cx="819154" cy="235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709C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709C12"/>
                    </a:solidFill>
                    <a:latin typeface="Calibri"/>
                    <a:ea typeface="HY헤드라인M" panose="02030600000101010101" pitchFamily="18" charset="-127"/>
                  </a:rPr>
                  <a:t>Low Energy B</a:t>
                </a:r>
                <a:endParaRPr lang="ko-KR" altLang="en-US" sz="1000" b="1" dirty="0">
                  <a:solidFill>
                    <a:srgbClr val="709C12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45" name="직선 연결선 44"/>
              <p:cNvCxnSpPr/>
              <p:nvPr/>
            </p:nvCxnSpPr>
            <p:spPr>
              <a:xfrm>
                <a:off x="5975151" y="2584502"/>
                <a:ext cx="0" cy="228079"/>
              </a:xfrm>
              <a:prstGeom prst="line">
                <a:avLst/>
              </a:prstGeom>
              <a:ln w="9525">
                <a:solidFill>
                  <a:srgbClr val="709C12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그룹 46"/>
            <p:cNvGrpSpPr/>
            <p:nvPr/>
          </p:nvGrpSpPr>
          <p:grpSpPr>
            <a:xfrm>
              <a:off x="3477576" y="4206006"/>
              <a:ext cx="842963" cy="467893"/>
              <a:chOff x="5671184" y="2178434"/>
              <a:chExt cx="842963" cy="467893"/>
            </a:xfrm>
          </p:grpSpPr>
          <p:sp>
            <p:nvSpPr>
              <p:cNvPr id="48" name="모서리가 둥근 직사각형 47"/>
              <p:cNvSpPr/>
              <p:nvPr/>
            </p:nvSpPr>
            <p:spPr>
              <a:xfrm>
                <a:off x="5671184" y="2178434"/>
                <a:ext cx="842963" cy="23631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709C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709C12"/>
                    </a:solidFill>
                    <a:latin typeface="Calibri"/>
                    <a:ea typeface="HY헤드라인M" panose="02030600000101010101" pitchFamily="18" charset="-127"/>
                  </a:rPr>
                  <a:t>Low Energy A</a:t>
                </a:r>
                <a:endParaRPr lang="ko-KR" altLang="en-US" sz="1000" b="1" dirty="0">
                  <a:solidFill>
                    <a:srgbClr val="709C12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49" name="직선 연결선 48"/>
              <p:cNvCxnSpPr/>
              <p:nvPr/>
            </p:nvCxnSpPr>
            <p:spPr>
              <a:xfrm>
                <a:off x="6103620" y="2418248"/>
                <a:ext cx="0" cy="228079"/>
              </a:xfrm>
              <a:prstGeom prst="line">
                <a:avLst/>
              </a:prstGeom>
              <a:ln w="9525">
                <a:solidFill>
                  <a:srgbClr val="709C12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그룹 55"/>
            <p:cNvGrpSpPr/>
            <p:nvPr/>
          </p:nvGrpSpPr>
          <p:grpSpPr>
            <a:xfrm>
              <a:off x="6517005" y="3764448"/>
              <a:ext cx="866776" cy="441558"/>
              <a:chOff x="5671185" y="1991528"/>
              <a:chExt cx="866776" cy="441558"/>
            </a:xfrm>
          </p:grpSpPr>
          <p:sp>
            <p:nvSpPr>
              <p:cNvPr id="57" name="모서리가 둥근 직사각형 56"/>
              <p:cNvSpPr/>
              <p:nvPr/>
            </p:nvSpPr>
            <p:spPr>
              <a:xfrm>
                <a:off x="5671185" y="2228789"/>
                <a:ext cx="866776" cy="20429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709C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709C12"/>
                    </a:solidFill>
                    <a:latin typeface="Calibri"/>
                    <a:ea typeface="HY헤드라인M" panose="02030600000101010101" pitchFamily="18" charset="-127"/>
                  </a:rPr>
                  <a:t>High Energy A</a:t>
                </a:r>
                <a:endParaRPr lang="ko-KR" altLang="en-US" sz="1000" b="1" dirty="0">
                  <a:solidFill>
                    <a:srgbClr val="709C12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58" name="직선 연결선 57"/>
              <p:cNvCxnSpPr/>
              <p:nvPr/>
            </p:nvCxnSpPr>
            <p:spPr>
              <a:xfrm>
                <a:off x="6103620" y="1991528"/>
                <a:ext cx="0" cy="228079"/>
              </a:xfrm>
              <a:prstGeom prst="line">
                <a:avLst/>
              </a:prstGeom>
              <a:ln w="9525">
                <a:solidFill>
                  <a:srgbClr val="709C12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그룹 58"/>
            <p:cNvGrpSpPr/>
            <p:nvPr/>
          </p:nvGrpSpPr>
          <p:grpSpPr>
            <a:xfrm>
              <a:off x="6762616" y="3114923"/>
              <a:ext cx="824637" cy="449806"/>
              <a:chOff x="5572944" y="1983971"/>
              <a:chExt cx="824637" cy="449806"/>
            </a:xfrm>
          </p:grpSpPr>
          <p:sp>
            <p:nvSpPr>
              <p:cNvPr id="60" name="모서리가 둥근 직사각형 59"/>
              <p:cNvSpPr/>
              <p:nvPr/>
            </p:nvSpPr>
            <p:spPr>
              <a:xfrm>
                <a:off x="5572944" y="2206119"/>
                <a:ext cx="824637" cy="227658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709C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709C12"/>
                    </a:solidFill>
                    <a:latin typeface="Calibri"/>
                    <a:ea typeface="HY헤드라인M" panose="02030600000101010101" pitchFamily="18" charset="-127"/>
                  </a:rPr>
                  <a:t>High Energy B</a:t>
                </a:r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>
                <a:off x="6005379" y="1983971"/>
                <a:ext cx="0" cy="228079"/>
              </a:xfrm>
              <a:prstGeom prst="line">
                <a:avLst/>
              </a:prstGeom>
              <a:ln w="9525">
                <a:solidFill>
                  <a:srgbClr val="709C12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그룹 67"/>
            <p:cNvGrpSpPr/>
            <p:nvPr/>
          </p:nvGrpSpPr>
          <p:grpSpPr>
            <a:xfrm>
              <a:off x="4130040" y="3482245"/>
              <a:ext cx="403860" cy="356451"/>
              <a:chOff x="5913120" y="2289876"/>
              <a:chExt cx="403860" cy="356451"/>
            </a:xfrm>
          </p:grpSpPr>
          <p:sp>
            <p:nvSpPr>
              <p:cNvPr id="69" name="모서리가 둥근 직사각형 68"/>
              <p:cNvSpPr/>
              <p:nvPr/>
            </p:nvSpPr>
            <p:spPr>
              <a:xfrm>
                <a:off x="5913120" y="2289876"/>
                <a:ext cx="403860" cy="20107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EE6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EE6D00"/>
                    </a:solidFill>
                    <a:latin typeface="Calibri"/>
                    <a:ea typeface="HY헤드라인M" panose="02030600000101010101" pitchFamily="18" charset="-127"/>
                  </a:rPr>
                  <a:t>SCL3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70" name="직선 연결선 69"/>
              <p:cNvCxnSpPr/>
              <p:nvPr/>
            </p:nvCxnSpPr>
            <p:spPr>
              <a:xfrm>
                <a:off x="6103620" y="2497671"/>
                <a:ext cx="0" cy="148656"/>
              </a:xfrm>
              <a:prstGeom prst="line">
                <a:avLst/>
              </a:prstGeom>
              <a:ln w="9525">
                <a:solidFill>
                  <a:srgbClr val="EE6D00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그룹 70"/>
            <p:cNvGrpSpPr/>
            <p:nvPr/>
          </p:nvGrpSpPr>
          <p:grpSpPr>
            <a:xfrm>
              <a:off x="5146676" y="3020129"/>
              <a:ext cx="403860" cy="356451"/>
              <a:chOff x="5913120" y="2350332"/>
              <a:chExt cx="403860" cy="356451"/>
            </a:xfrm>
          </p:grpSpPr>
          <p:sp>
            <p:nvSpPr>
              <p:cNvPr id="72" name="모서리가 둥근 직사각형 71"/>
              <p:cNvSpPr/>
              <p:nvPr/>
            </p:nvSpPr>
            <p:spPr>
              <a:xfrm>
                <a:off x="5913120" y="2350332"/>
                <a:ext cx="403860" cy="20107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EE6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EE6D00"/>
                    </a:solidFill>
                    <a:latin typeface="Calibri"/>
                    <a:ea typeface="HY헤드라인M" panose="02030600000101010101" pitchFamily="18" charset="-127"/>
                  </a:rPr>
                  <a:t>SCL2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73" name="직선 연결선 72"/>
              <p:cNvCxnSpPr/>
              <p:nvPr/>
            </p:nvCxnSpPr>
            <p:spPr>
              <a:xfrm>
                <a:off x="6103620" y="2558127"/>
                <a:ext cx="0" cy="148656"/>
              </a:xfrm>
              <a:prstGeom prst="line">
                <a:avLst/>
              </a:prstGeom>
              <a:ln w="9525">
                <a:solidFill>
                  <a:srgbClr val="EE6D00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그룹 73"/>
            <p:cNvGrpSpPr/>
            <p:nvPr/>
          </p:nvGrpSpPr>
          <p:grpSpPr>
            <a:xfrm>
              <a:off x="4576446" y="3376580"/>
              <a:ext cx="739624" cy="336805"/>
              <a:chOff x="5736590" y="2309522"/>
              <a:chExt cx="739624" cy="336805"/>
            </a:xfrm>
          </p:grpSpPr>
          <p:sp>
            <p:nvSpPr>
              <p:cNvPr id="75" name="모서리가 둥근 직사각형 74"/>
              <p:cNvSpPr/>
              <p:nvPr/>
            </p:nvSpPr>
            <p:spPr>
              <a:xfrm>
                <a:off x="5736590" y="2309522"/>
                <a:ext cx="739624" cy="186350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EE6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EE6D00"/>
                    </a:solidFill>
                    <a:latin typeface="Calibri"/>
                    <a:ea typeface="HY헤드라인M" panose="02030600000101010101" pitchFamily="18" charset="-127"/>
                  </a:rPr>
                  <a:t>Accelerator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76" name="직선 연결선 75"/>
              <p:cNvCxnSpPr/>
              <p:nvPr/>
            </p:nvCxnSpPr>
            <p:spPr>
              <a:xfrm>
                <a:off x="6103620" y="2497671"/>
                <a:ext cx="0" cy="148656"/>
              </a:xfrm>
              <a:prstGeom prst="line">
                <a:avLst/>
              </a:prstGeom>
              <a:ln w="9525">
                <a:solidFill>
                  <a:srgbClr val="EE6D00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그룹 76"/>
            <p:cNvGrpSpPr/>
            <p:nvPr/>
          </p:nvGrpSpPr>
          <p:grpSpPr>
            <a:xfrm>
              <a:off x="5603876" y="3462523"/>
              <a:ext cx="403860" cy="339371"/>
              <a:chOff x="5913120" y="2231386"/>
              <a:chExt cx="403860" cy="339371"/>
            </a:xfrm>
          </p:grpSpPr>
          <p:sp>
            <p:nvSpPr>
              <p:cNvPr id="78" name="모서리가 둥근 직사각형 77"/>
              <p:cNvSpPr/>
              <p:nvPr/>
            </p:nvSpPr>
            <p:spPr>
              <a:xfrm>
                <a:off x="5913120" y="2231386"/>
                <a:ext cx="403860" cy="183989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81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0081CD"/>
                    </a:solidFill>
                    <a:latin typeface="Calibri"/>
                    <a:ea typeface="HY헤드라인M" panose="02030600000101010101" pitchFamily="18" charset="-127"/>
                  </a:rPr>
                  <a:t>ISOL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79" name="직선 연결선 78"/>
              <p:cNvCxnSpPr/>
              <p:nvPr/>
            </p:nvCxnSpPr>
            <p:spPr>
              <a:xfrm>
                <a:off x="6103620" y="2422101"/>
                <a:ext cx="0" cy="148656"/>
              </a:xfrm>
              <a:prstGeom prst="line">
                <a:avLst/>
              </a:prstGeom>
              <a:ln w="9525">
                <a:solidFill>
                  <a:srgbClr val="0081CD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그룹 79"/>
            <p:cNvGrpSpPr/>
            <p:nvPr/>
          </p:nvGrpSpPr>
          <p:grpSpPr>
            <a:xfrm>
              <a:off x="5982971" y="2911829"/>
              <a:ext cx="403860" cy="339371"/>
              <a:chOff x="5913120" y="2306956"/>
              <a:chExt cx="403860" cy="339371"/>
            </a:xfrm>
          </p:grpSpPr>
          <p:sp>
            <p:nvSpPr>
              <p:cNvPr id="81" name="모서리가 둥근 직사각형 80"/>
              <p:cNvSpPr/>
              <p:nvPr/>
            </p:nvSpPr>
            <p:spPr>
              <a:xfrm>
                <a:off x="5913120" y="2306956"/>
                <a:ext cx="403860" cy="183989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81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457200" latinLnBrk="0">
                  <a:lnSpc>
                    <a:spcPct val="120000"/>
                  </a:lnSpc>
                </a:pPr>
                <a:r>
                  <a:rPr lang="en-US" altLang="ko-KR" sz="1000" b="1" dirty="0">
                    <a:solidFill>
                      <a:srgbClr val="0081CD"/>
                    </a:solidFill>
                    <a:latin typeface="Calibri"/>
                    <a:ea typeface="HY헤드라인M" panose="02030600000101010101" pitchFamily="18" charset="-127"/>
                  </a:rPr>
                  <a:t>IF</a:t>
                </a:r>
                <a:endParaRPr lang="ko-KR" altLang="en-US" sz="10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82" name="직선 연결선 81"/>
              <p:cNvCxnSpPr/>
              <p:nvPr/>
            </p:nvCxnSpPr>
            <p:spPr>
              <a:xfrm>
                <a:off x="6103620" y="2497671"/>
                <a:ext cx="0" cy="148656"/>
              </a:xfrm>
              <a:prstGeom prst="line">
                <a:avLst/>
              </a:prstGeom>
              <a:ln w="9525">
                <a:solidFill>
                  <a:srgbClr val="0081CD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1524000" y="4511"/>
            <a:ext cx="9144000" cy="485924"/>
            <a:chOff x="250823" y="4511"/>
            <a:chExt cx="8649336" cy="485924"/>
          </a:xfrm>
        </p:grpSpPr>
        <p:sp>
          <p:nvSpPr>
            <p:cNvPr id="86" name="양쪽 모서리가 둥근 사각형 85"/>
            <p:cNvSpPr/>
            <p:nvPr/>
          </p:nvSpPr>
          <p:spPr>
            <a:xfrm rot="10800000">
              <a:off x="250823" y="4511"/>
              <a:ext cx="8649336" cy="255411"/>
            </a:xfrm>
            <a:prstGeom prst="round2SameRect">
              <a:avLst>
                <a:gd name="adj1" fmla="val 42983"/>
                <a:gd name="adj2" fmla="val 0"/>
              </a:avLst>
            </a:prstGeom>
            <a:solidFill>
              <a:srgbClr val="162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>
                <a:solidFill>
                  <a:prstClr val="white"/>
                </a:solidFill>
                <a:latin typeface="Calibri"/>
                <a:ea typeface="맑은 고딕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6946174" y="244214"/>
              <a:ext cx="1491046" cy="246221"/>
            </a:xfrm>
            <a:prstGeom prst="rect">
              <a:avLst/>
            </a:prstGeom>
            <a:ln>
              <a:noFill/>
            </a:ln>
          </p:spPr>
          <p:txBody>
            <a:bodyPr wrap="none" lIns="36000" rIns="36000">
              <a:spAutoFit/>
            </a:bodyPr>
            <a:lstStyle/>
            <a:p>
              <a:pPr defTabSz="457200" latinLnBrk="0"/>
              <a:r>
                <a:rPr lang="en-US" altLang="ko-KR" sz="1000" b="1" dirty="0">
                  <a:solidFill>
                    <a:srgbClr val="4C4949"/>
                  </a:solidFill>
                  <a:latin typeface="SDNemony2eBasicHv"/>
                  <a:ea typeface="맑은 고딕"/>
                </a:rPr>
                <a:t>Rare Isotope Science Project</a:t>
              </a:r>
              <a:endParaRPr lang="ko-KR" altLang="en-US" sz="1000" b="1" dirty="0">
                <a:solidFill>
                  <a:srgbClr val="4C4949"/>
                </a:solidFill>
                <a:latin typeface="SDNemony2eBasicHv"/>
                <a:ea typeface="맑은 고딕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663948" y="728297"/>
            <a:ext cx="4399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en-US" altLang="ko-KR" sz="2800" b="1" dirty="0">
                <a:solidFill>
                  <a:srgbClr val="151A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HY견고딕" panose="02030600000101010101" pitchFamily="18" charset="-127"/>
              </a:rPr>
              <a:t>RAON Layout</a:t>
            </a:r>
            <a:endParaRPr lang="ko-KR" altLang="en-US" sz="2800" b="1" dirty="0">
              <a:solidFill>
                <a:srgbClr val="151A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HY견고딕" panose="0203060000010101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7074537" y="752811"/>
            <a:ext cx="3749461" cy="511819"/>
            <a:chOff x="5769689" y="730139"/>
            <a:chExt cx="3749461" cy="511819"/>
          </a:xfrm>
        </p:grpSpPr>
        <p:sp>
          <p:nvSpPr>
            <p:cNvPr id="2" name="직사각형 1"/>
            <p:cNvSpPr/>
            <p:nvPr/>
          </p:nvSpPr>
          <p:spPr>
            <a:xfrm>
              <a:off x="7195051" y="743360"/>
              <a:ext cx="2324099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 latinLnBrk="0">
                <a:lnSpc>
                  <a:spcPct val="120000"/>
                </a:lnSpc>
              </a:pPr>
              <a:r>
                <a:rPr lang="ko-KR" altLang="en-US" sz="1100" b="1" dirty="0">
                  <a:solidFill>
                    <a:srgbClr val="674599"/>
                  </a:solidFill>
                  <a:latin typeface="Calibri"/>
                  <a:ea typeface="HY헤드라인M" panose="02030600000101010101" pitchFamily="18" charset="-127"/>
                </a:rPr>
                <a:t>● </a:t>
              </a:r>
              <a:r>
                <a:rPr lang="ko-KR" altLang="en-US" sz="1100" b="1" dirty="0">
                  <a:solidFill>
                    <a:srgbClr val="709C12"/>
                  </a:solidFill>
                  <a:latin typeface="Calibri"/>
                  <a:ea typeface="HY헤드라인M" panose="02030600000101010101" pitchFamily="18" charset="-127"/>
                </a:rPr>
                <a:t> </a:t>
              </a:r>
              <a:r>
                <a:rPr lang="en-US" altLang="ko-KR" sz="1100" b="1" dirty="0">
                  <a:solidFill>
                    <a:srgbClr val="7030A0"/>
                  </a:solidFill>
                  <a:latin typeface="Calibri"/>
                  <a:ea typeface="HY헤드라인M" panose="02030600000101010101" pitchFamily="18" charset="-127"/>
                </a:rPr>
                <a:t>Conventional Utilities</a:t>
              </a:r>
              <a:endParaRPr lang="en-US" altLang="ko-KR" sz="1100" b="1" dirty="0">
                <a:solidFill>
                  <a:srgbClr val="709C12"/>
                </a:solidFill>
                <a:latin typeface="Calibri"/>
                <a:ea typeface="HY헤드라인M" panose="02030600000101010101" pitchFamily="18" charset="-127"/>
              </a:endParaRPr>
            </a:p>
            <a:p>
              <a:pPr defTabSz="457200" latinLnBrk="0">
                <a:lnSpc>
                  <a:spcPct val="120000"/>
                </a:lnSpc>
              </a:pPr>
              <a:r>
                <a:rPr lang="ko-KR" altLang="en-US" sz="1100" b="1" dirty="0">
                  <a:solidFill>
                    <a:srgbClr val="709C12"/>
                  </a:solidFill>
                  <a:latin typeface="Calibri"/>
                  <a:ea typeface="HY헤드라인M" panose="02030600000101010101" pitchFamily="18" charset="-127"/>
                </a:rPr>
                <a:t>● </a:t>
              </a:r>
              <a:r>
                <a:rPr lang="en-US" altLang="ko-KR" sz="1100" b="1" dirty="0">
                  <a:solidFill>
                    <a:srgbClr val="709C12"/>
                  </a:solidFill>
                  <a:latin typeface="Calibri"/>
                  <a:ea typeface="HY헤드라인M" panose="02030600000101010101" pitchFamily="18" charset="-127"/>
                </a:rPr>
                <a:t>Experimental System</a:t>
              </a:r>
              <a:endParaRPr lang="ko-KR" altLang="en-US" sz="1100" b="1" dirty="0">
                <a:solidFill>
                  <a:srgbClr val="709C12"/>
                </a:solidFill>
                <a:latin typeface="Calibri"/>
                <a:ea typeface="HY헤드라인M" panose="02030600000101010101" pitchFamily="18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769689" y="730139"/>
              <a:ext cx="1572654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 latinLnBrk="0">
                <a:lnSpc>
                  <a:spcPct val="120000"/>
                </a:lnSpc>
              </a:pPr>
              <a:r>
                <a:rPr lang="ko-KR" altLang="en-US" sz="1100" b="1" dirty="0">
                  <a:solidFill>
                    <a:srgbClr val="EE6D00"/>
                  </a:solidFill>
                  <a:latin typeface="Calibri"/>
                  <a:ea typeface="HY헤드라인M" panose="02030600000101010101" pitchFamily="18" charset="-127"/>
                </a:rPr>
                <a:t>● </a:t>
              </a:r>
              <a:r>
                <a:rPr lang="en-US" altLang="ko-KR" sz="1100" b="1" dirty="0">
                  <a:solidFill>
                    <a:srgbClr val="EE6D00"/>
                  </a:solidFill>
                  <a:latin typeface="Calibri"/>
                  <a:ea typeface="HY헤드라인M" panose="02030600000101010101" pitchFamily="18" charset="-127"/>
                </a:rPr>
                <a:t>Accelerator System</a:t>
              </a:r>
              <a:endParaRPr lang="ko-KR" altLang="en-US" sz="1100" b="1" dirty="0">
                <a:solidFill>
                  <a:srgbClr val="674599"/>
                </a:solidFill>
                <a:latin typeface="Calibri"/>
                <a:ea typeface="HY헤드라인M" panose="02030600000101010101" pitchFamily="18" charset="-127"/>
              </a:endParaRPr>
            </a:p>
            <a:p>
              <a:pPr defTabSz="457200" latinLnBrk="0">
                <a:lnSpc>
                  <a:spcPct val="120000"/>
                </a:lnSpc>
              </a:pPr>
              <a:r>
                <a:rPr lang="ko-KR" altLang="en-US" sz="1100" b="1" dirty="0">
                  <a:solidFill>
                    <a:srgbClr val="0081CD"/>
                  </a:solidFill>
                  <a:latin typeface="Calibri"/>
                  <a:ea typeface="HY헤드라인M" panose="02030600000101010101" pitchFamily="18" charset="-127"/>
                </a:rPr>
                <a:t>●</a:t>
              </a:r>
              <a:r>
                <a:rPr lang="ko-KR" altLang="en-US" sz="1100" b="1" dirty="0">
                  <a:solidFill>
                    <a:srgbClr val="EE6D00"/>
                  </a:solidFill>
                  <a:latin typeface="Calibri"/>
                  <a:ea typeface="HY헤드라인M" panose="02030600000101010101" pitchFamily="18" charset="-127"/>
                </a:rPr>
                <a:t> </a:t>
              </a:r>
              <a:r>
                <a:rPr lang="en-US" altLang="ko-KR" sz="1100" b="1" dirty="0">
                  <a:solidFill>
                    <a:srgbClr val="0081CD"/>
                  </a:solidFill>
                  <a:latin typeface="Calibri"/>
                  <a:ea typeface="HY헤드라인M" panose="02030600000101010101" pitchFamily="18" charset="-127"/>
                </a:rPr>
                <a:t>RI</a:t>
              </a:r>
              <a:r>
                <a:rPr lang="ko-KR" altLang="en-US" sz="1100" b="1" dirty="0">
                  <a:solidFill>
                    <a:srgbClr val="0081CD"/>
                  </a:solidFill>
                  <a:latin typeface="Calibri"/>
                  <a:ea typeface="HY헤드라인M" panose="02030600000101010101" pitchFamily="18" charset="-127"/>
                </a:rPr>
                <a:t> </a:t>
              </a:r>
              <a:r>
                <a:rPr lang="en-US" altLang="ko-KR" sz="1100" b="1" dirty="0">
                  <a:solidFill>
                    <a:srgbClr val="0081CD"/>
                  </a:solidFill>
                  <a:latin typeface="Calibri"/>
                  <a:ea typeface="HY헤드라인M" panose="02030600000101010101" pitchFamily="18" charset="-127"/>
                </a:rPr>
                <a:t>producing System</a:t>
              </a:r>
              <a:endParaRPr lang="en-US" altLang="ko-KR" sz="1100" b="1" dirty="0">
                <a:solidFill>
                  <a:srgbClr val="674599"/>
                </a:solidFill>
                <a:latin typeface="Calibri"/>
                <a:ea typeface="HY헤드라인M" panose="02030600000101010101" pitchFamily="18" charset="-127"/>
              </a:endParaRPr>
            </a:p>
          </p:txBody>
        </p:sp>
      </p:grpSp>
      <p:pic>
        <p:nvPicPr>
          <p:cNvPr id="65" name="그림 64">
            <a:extLst>
              <a:ext uri="{FF2B5EF4-FFF2-40B4-BE49-F238E27FC236}">
                <a16:creationId xmlns:a16="http://schemas.microsoft.com/office/drawing/2014/main" id="{76D79465-4A0C-458F-8E16-54BE678AB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097"/>
            <a:ext cx="3005300" cy="69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20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0DF1B052-80D2-494B-9080-8F255A546CE4}"/>
              </a:ext>
            </a:extLst>
          </p:cNvPr>
          <p:cNvSpPr txBox="1"/>
          <p:nvPr/>
        </p:nvSpPr>
        <p:spPr>
          <a:xfrm>
            <a:off x="2439148" y="6085432"/>
            <a:ext cx="7408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latinLnBrk="0"/>
            <a:r>
              <a:rPr lang="en-US" altLang="ko-KR" sz="2000" b="1" dirty="0">
                <a:solidFill>
                  <a:srgbClr val="000000"/>
                </a:solidFill>
                <a:latin typeface="Calibri" panose="020F0502020204030204" pitchFamily="34" charset="0"/>
                <a:ea typeface="맑은 고딕"/>
                <a:cs typeface="Calibri" panose="020F0502020204030204" pitchFamily="34" charset="0"/>
              </a:rPr>
              <a:t>RAON will provide access to unexplored regions of the nuclear chart</a:t>
            </a:r>
            <a:endParaRPr lang="ko-KR" altLang="en-US" sz="2000" b="1" dirty="0">
              <a:solidFill>
                <a:srgbClr val="000000"/>
              </a:solidFill>
              <a:latin typeface="Calibri" panose="020F0502020204030204" pitchFamily="34" charset="0"/>
              <a:ea typeface="맑은 고딕"/>
              <a:cs typeface="Calibri" panose="020F0502020204030204" pitchFamily="34" charset="0"/>
            </a:endParaRPr>
          </a:p>
        </p:txBody>
      </p:sp>
      <p:graphicFrame>
        <p:nvGraphicFramePr>
          <p:cNvPr id="37" name="개체 36">
            <a:extLst>
              <a:ext uri="{FF2B5EF4-FFF2-40B4-BE49-F238E27FC236}">
                <a16:creationId xmlns:a16="http://schemas.microsoft.com/office/drawing/2014/main" id="{0E14EF38-1F57-48F6-86FC-9AB12E0867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8446" y="448969"/>
          <a:ext cx="8352234" cy="5836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4173120" imgH="2916000" progId="Origin50.Graph">
                  <p:embed/>
                </p:oleObj>
              </mc:Choice>
              <mc:Fallback>
                <p:oleObj name="Graph" r:id="rId2" imgW="4173120" imgH="2916000" progId="Origin50.Graph">
                  <p:embed/>
                  <p:pic>
                    <p:nvPicPr>
                      <p:cNvPr id="37" name="개체 36">
                        <a:extLst>
                          <a:ext uri="{FF2B5EF4-FFF2-40B4-BE49-F238E27FC236}">
                            <a16:creationId xmlns:a16="http://schemas.microsoft.com/office/drawing/2014/main" id="{0E14EF38-1F57-48F6-86FC-9AB12E0867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8446" y="448969"/>
                        <a:ext cx="8352234" cy="58365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3B785BE4-9D2D-4E24-B93C-B0BA29612B3A}"/>
              </a:ext>
            </a:extLst>
          </p:cNvPr>
          <p:cNvSpPr txBox="1"/>
          <p:nvPr/>
        </p:nvSpPr>
        <p:spPr>
          <a:xfrm>
            <a:off x="2783632" y="3868757"/>
            <a:ext cx="855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latinLnBrk="0"/>
            <a:r>
              <a:rPr lang="en-US" altLang="ko-KR" b="1" dirty="0">
                <a:solidFill>
                  <a:srgbClr val="FF0000"/>
                </a:solidFill>
                <a:latin typeface="Calibri"/>
                <a:ea typeface="맑은 고딕"/>
              </a:rPr>
              <a:t>KOBRA</a:t>
            </a:r>
            <a:endParaRPr lang="ko-KR" altLang="en-US" b="1" dirty="0">
              <a:solidFill>
                <a:srgbClr val="FF0000"/>
              </a:solidFill>
              <a:latin typeface="Calibri"/>
              <a:ea typeface="맑은 고딕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245114-A8CA-44E0-8311-CD624C4DAEE0}"/>
              </a:ext>
            </a:extLst>
          </p:cNvPr>
          <p:cNvSpPr txBox="1"/>
          <p:nvPr/>
        </p:nvSpPr>
        <p:spPr>
          <a:xfrm>
            <a:off x="8790987" y="212503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latinLnBrk="0"/>
            <a:r>
              <a:rPr lang="en-US" altLang="ko-KR" b="1" dirty="0">
                <a:solidFill>
                  <a:srgbClr val="FF0000"/>
                </a:solidFill>
                <a:latin typeface="Calibri"/>
                <a:ea typeface="맑은 고딕"/>
              </a:rPr>
              <a:t>IF</a:t>
            </a:r>
            <a:endParaRPr lang="ko-KR" altLang="en-US" b="1" dirty="0">
              <a:solidFill>
                <a:srgbClr val="FF0000"/>
              </a:solidFill>
              <a:latin typeface="Calibri"/>
              <a:ea typeface="맑은 고딕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C8BFE65-9C32-4FDE-B5A6-16CF6511269F}"/>
              </a:ext>
            </a:extLst>
          </p:cNvPr>
          <p:cNvSpPr txBox="1"/>
          <p:nvPr/>
        </p:nvSpPr>
        <p:spPr>
          <a:xfrm>
            <a:off x="4511825" y="2644621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latinLnBrk="0"/>
            <a:r>
              <a:rPr lang="en-US" altLang="ko-KR" b="1" dirty="0">
                <a:solidFill>
                  <a:srgbClr val="FF0000"/>
                </a:solidFill>
                <a:latin typeface="Calibri"/>
                <a:ea typeface="맑은 고딕"/>
              </a:rPr>
              <a:t>ISOL</a:t>
            </a:r>
            <a:endParaRPr lang="ko-KR" altLang="en-US" b="1" dirty="0">
              <a:solidFill>
                <a:srgbClr val="FF0000"/>
              </a:solidFill>
              <a:latin typeface="Calibri"/>
              <a:ea typeface="맑은 고딕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F341874-D01B-4C09-B4EE-EF1C7C79DDF7}"/>
              </a:ext>
            </a:extLst>
          </p:cNvPr>
          <p:cNvSpPr txBox="1"/>
          <p:nvPr/>
        </p:nvSpPr>
        <p:spPr>
          <a:xfrm>
            <a:off x="5925974" y="4108113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latinLnBrk="0"/>
            <a:r>
              <a:rPr lang="en-US" altLang="ko-KR" b="1" dirty="0">
                <a:solidFill>
                  <a:srgbClr val="FF0000"/>
                </a:solidFill>
                <a:latin typeface="Calibri"/>
                <a:ea typeface="맑은 고딕"/>
              </a:rPr>
              <a:t>ISOL+IF</a:t>
            </a:r>
            <a:endParaRPr lang="ko-KR" altLang="en-US" b="1" dirty="0">
              <a:solidFill>
                <a:srgbClr val="FF0000"/>
              </a:solidFill>
              <a:latin typeface="Calibri"/>
              <a:ea typeface="맑은 고딕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A68DD023-CBCA-4707-9207-0F62C80D2EE7}"/>
              </a:ext>
            </a:extLst>
          </p:cNvPr>
          <p:cNvCxnSpPr>
            <a:stCxn id="40" idx="3"/>
          </p:cNvCxnSpPr>
          <p:nvPr/>
        </p:nvCxnSpPr>
        <p:spPr bwMode="auto">
          <a:xfrm flipV="1">
            <a:off x="5119684" y="2707245"/>
            <a:ext cx="1624389" cy="122042"/>
          </a:xfrm>
          <a:prstGeom prst="straightConnector1">
            <a:avLst/>
          </a:prstGeom>
          <a:gradFill rotWithShape="1">
            <a:gsLst>
              <a:gs pos="0">
                <a:schemeClr val="accent1">
                  <a:gamma/>
                  <a:tint val="72941"/>
                  <a:invGamma/>
                  <a:alpha val="39999"/>
                </a:schemeClr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1E5238E9-AAD3-41E2-8A7F-17BECDB0DAF0}"/>
              </a:ext>
            </a:extLst>
          </p:cNvPr>
          <p:cNvCxnSpPr>
            <a:stCxn id="40" idx="2"/>
          </p:cNvCxnSpPr>
          <p:nvPr/>
        </p:nvCxnSpPr>
        <p:spPr bwMode="auto">
          <a:xfrm>
            <a:off x="4815754" y="3013953"/>
            <a:ext cx="590122" cy="502160"/>
          </a:xfrm>
          <a:prstGeom prst="straightConnector1">
            <a:avLst/>
          </a:prstGeom>
          <a:gradFill rotWithShape="1">
            <a:gsLst>
              <a:gs pos="0">
                <a:schemeClr val="accent1">
                  <a:gamma/>
                  <a:tint val="72941"/>
                  <a:invGamma/>
                  <a:alpha val="39999"/>
                </a:schemeClr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ED088B4E-92A1-4A01-9B35-297C409E4645}"/>
              </a:ext>
            </a:extLst>
          </p:cNvPr>
          <p:cNvCxnSpPr/>
          <p:nvPr/>
        </p:nvCxnSpPr>
        <p:spPr bwMode="auto">
          <a:xfrm>
            <a:off x="3359697" y="4208497"/>
            <a:ext cx="296851" cy="245616"/>
          </a:xfrm>
          <a:prstGeom prst="straightConnector1">
            <a:avLst/>
          </a:prstGeom>
          <a:gradFill rotWithShape="1">
            <a:gsLst>
              <a:gs pos="0">
                <a:schemeClr val="accent1">
                  <a:gamma/>
                  <a:tint val="72941"/>
                  <a:invGamma/>
                  <a:alpha val="39999"/>
                </a:schemeClr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C81AF266-A876-4E10-BF19-5E906DADDF3F}"/>
              </a:ext>
            </a:extLst>
          </p:cNvPr>
          <p:cNvCxnSpPr/>
          <p:nvPr/>
        </p:nvCxnSpPr>
        <p:spPr bwMode="auto">
          <a:xfrm flipH="1" flipV="1">
            <a:off x="6095207" y="3757365"/>
            <a:ext cx="305991" cy="350748"/>
          </a:xfrm>
          <a:prstGeom prst="straightConnector1">
            <a:avLst/>
          </a:prstGeom>
          <a:gradFill rotWithShape="1">
            <a:gsLst>
              <a:gs pos="0">
                <a:schemeClr val="accent1">
                  <a:gamma/>
                  <a:tint val="72941"/>
                  <a:invGamma/>
                  <a:alpha val="39999"/>
                </a:schemeClr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D63510FE-D485-4E3F-A4E6-42D35362D9D5}"/>
              </a:ext>
            </a:extLst>
          </p:cNvPr>
          <p:cNvCxnSpPr/>
          <p:nvPr/>
        </p:nvCxnSpPr>
        <p:spPr bwMode="auto">
          <a:xfrm flipH="1" flipV="1">
            <a:off x="7797483" y="1965191"/>
            <a:ext cx="1002361" cy="350748"/>
          </a:xfrm>
          <a:prstGeom prst="straightConnector1">
            <a:avLst/>
          </a:prstGeom>
          <a:gradFill rotWithShape="1">
            <a:gsLst>
              <a:gs pos="0">
                <a:schemeClr val="accent1">
                  <a:gamma/>
                  <a:tint val="72941"/>
                  <a:invGamma/>
                  <a:alpha val="39999"/>
                </a:schemeClr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타원 49">
            <a:extLst>
              <a:ext uri="{FF2B5EF4-FFF2-40B4-BE49-F238E27FC236}">
                <a16:creationId xmlns:a16="http://schemas.microsoft.com/office/drawing/2014/main" id="{983568C7-F1ED-45D6-958A-372E388CB811}"/>
              </a:ext>
            </a:extLst>
          </p:cNvPr>
          <p:cNvSpPr/>
          <p:nvPr/>
        </p:nvSpPr>
        <p:spPr bwMode="auto">
          <a:xfrm rot="19929969">
            <a:off x="4261804" y="3614321"/>
            <a:ext cx="3525516" cy="21722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5720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rgbClr val="113F71"/>
              </a:solidFill>
              <a:latin typeface="Times New Roman" pitchFamily="18" charset="0"/>
              <a:ea typeface="맑은 고딕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52516" y="194283"/>
            <a:ext cx="1713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latinLnBrk="0"/>
            <a:r>
              <a:rPr lang="en-US" altLang="ko-K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/>
              </a:rPr>
              <a:t>1. Overview</a:t>
            </a:r>
            <a:endParaRPr lang="ko-KR" altLang="en-US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860555" y="200230"/>
            <a:ext cx="1895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latinLnBrk="0"/>
            <a:r>
              <a:rPr lang="en-US" altLang="ko-K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/>
              </a:rPr>
              <a:t>RIBs at RAON</a:t>
            </a:r>
            <a:endParaRPr lang="ko-KR" altLang="en-US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2238785" y="6217570"/>
            <a:ext cx="154502" cy="164510"/>
            <a:chOff x="1969226" y="3480514"/>
            <a:chExt cx="481373" cy="497205"/>
          </a:xfrm>
          <a:solidFill>
            <a:srgbClr val="0000FF"/>
          </a:solidFill>
        </p:grpSpPr>
        <p:sp>
          <p:nvSpPr>
            <p:cNvPr id="25" name="타원 24"/>
            <p:cNvSpPr/>
            <p:nvPr/>
          </p:nvSpPr>
          <p:spPr>
            <a:xfrm>
              <a:off x="1969226" y="3480514"/>
              <a:ext cx="481373" cy="497205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b="1">
                <a:solidFill>
                  <a:prstClr val="white"/>
                </a:solidFill>
                <a:latin typeface="Calibri"/>
                <a:ea typeface="맑은 고딕"/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>
              <a:off x="2021122" y="3543574"/>
              <a:ext cx="358693" cy="37049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b="1">
                <a:solidFill>
                  <a:prstClr val="white"/>
                </a:solidFill>
                <a:latin typeface="Calibri"/>
                <a:ea typeface="맑은 고딕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latinLnBrk="0"/>
            <a:fld id="{BADD61C2-492C-4B3D-8597-1CE962266C05}" type="slidenum">
              <a:rPr lang="ko-KR" altLang="en-US">
                <a:solidFill>
                  <a:prstClr val="black"/>
                </a:solidFill>
                <a:ea typeface="맑은 고딕"/>
              </a:rPr>
              <a:pPr defTabSz="457200" latinLnBrk="0"/>
              <a:t>5</a:t>
            </a:fld>
            <a:endParaRPr lang="ko-KR" altLang="en-US" dirty="0">
              <a:solidFill>
                <a:prstClr val="black"/>
              </a:solidFill>
              <a:ea typeface="맑은 고딕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047E9DB4-F81E-4EAC-890E-9D2C89998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7097"/>
            <a:ext cx="3005300" cy="69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84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다이어그램 93"/>
          <p:cNvGraphicFramePr/>
          <p:nvPr/>
        </p:nvGraphicFramePr>
        <p:xfrm>
          <a:off x="1847491" y="603802"/>
          <a:ext cx="8655255" cy="1656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8" name="모서리가 둥근 직사각형 127"/>
          <p:cNvSpPr/>
          <p:nvPr/>
        </p:nvSpPr>
        <p:spPr>
          <a:xfrm>
            <a:off x="1756201" y="2197925"/>
            <a:ext cx="8496300" cy="1916825"/>
          </a:xfrm>
          <a:prstGeom prst="roundRect">
            <a:avLst>
              <a:gd name="adj" fmla="val 3476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2000">
              <a:solidFill>
                <a:prstClr val="white"/>
              </a:solidFill>
              <a:latin typeface="Calibri"/>
              <a:ea typeface="맑은 고딕"/>
              <a:cs typeface="Times New Roman" pitchFamily="18" charset="0"/>
            </a:endParaRPr>
          </a:p>
        </p:txBody>
      </p:sp>
      <p:cxnSp>
        <p:nvCxnSpPr>
          <p:cNvPr id="129" name="직선 연결선 128"/>
          <p:cNvCxnSpPr>
            <a:stCxn id="128" idx="3"/>
          </p:cNvCxnSpPr>
          <p:nvPr/>
        </p:nvCxnSpPr>
        <p:spPr bwMode="auto">
          <a:xfrm flipH="1" flipV="1">
            <a:off x="1996469" y="3154817"/>
            <a:ext cx="8256032" cy="152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 bwMode="auto">
          <a:xfrm>
            <a:off x="1996468" y="3111900"/>
            <a:ext cx="0" cy="819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 bwMode="auto">
          <a:xfrm>
            <a:off x="2952237" y="3115799"/>
            <a:ext cx="0" cy="80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 bwMode="auto">
          <a:xfrm>
            <a:off x="3908007" y="3119701"/>
            <a:ext cx="0" cy="80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 bwMode="auto">
          <a:xfrm>
            <a:off x="4863777" y="3113199"/>
            <a:ext cx="0" cy="80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 bwMode="auto">
          <a:xfrm>
            <a:off x="5819549" y="3106696"/>
            <a:ext cx="0" cy="80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 bwMode="auto">
          <a:xfrm>
            <a:off x="6775319" y="3109299"/>
            <a:ext cx="0" cy="819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 bwMode="auto">
          <a:xfrm>
            <a:off x="7729499" y="3113199"/>
            <a:ext cx="0" cy="819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 bwMode="auto">
          <a:xfrm>
            <a:off x="8685270" y="3117101"/>
            <a:ext cx="0" cy="80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 bwMode="auto">
          <a:xfrm>
            <a:off x="2180942" y="2859591"/>
            <a:ext cx="49885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latinLnBrk="0">
              <a:defRPr/>
            </a:pPr>
            <a:r>
              <a:rPr lang="en-US" altLang="ko-KR" sz="1200" dirty="0">
                <a:solidFill>
                  <a:srgbClr val="44546A"/>
                </a:solidFill>
                <a:latin typeface="Calibri"/>
                <a:ea typeface="맑은 고딕"/>
                <a:cs typeface="Arial" panose="020B0604020202020204" pitchFamily="34" charset="0"/>
              </a:rPr>
              <a:t>2014</a:t>
            </a:r>
            <a:endParaRPr lang="en-US" altLang="en-US" sz="1200" dirty="0">
              <a:solidFill>
                <a:srgbClr val="44546A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0" name="TextBox 139"/>
          <p:cNvSpPr txBox="1"/>
          <p:nvPr/>
        </p:nvSpPr>
        <p:spPr bwMode="auto">
          <a:xfrm>
            <a:off x="3151024" y="2859591"/>
            <a:ext cx="49885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latinLnBrk="0">
              <a:defRPr/>
            </a:pPr>
            <a:r>
              <a:rPr lang="en-US" altLang="ko-KR" sz="1200" dirty="0">
                <a:solidFill>
                  <a:srgbClr val="44546A"/>
                </a:solidFill>
                <a:latin typeface="Calibri"/>
                <a:ea typeface="맑은 고딕"/>
                <a:cs typeface="Arial" panose="020B0604020202020204" pitchFamily="34" charset="0"/>
              </a:rPr>
              <a:t>2015</a:t>
            </a:r>
            <a:endParaRPr lang="en-US" altLang="en-US" sz="1200" dirty="0">
              <a:solidFill>
                <a:srgbClr val="44546A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 bwMode="auto">
          <a:xfrm>
            <a:off x="4109975" y="2859591"/>
            <a:ext cx="49885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latinLnBrk="0">
              <a:defRPr/>
            </a:pPr>
            <a:r>
              <a:rPr lang="en-US" altLang="ko-KR" sz="1200" dirty="0">
                <a:solidFill>
                  <a:srgbClr val="44546A"/>
                </a:solidFill>
                <a:latin typeface="Calibri"/>
                <a:ea typeface="맑은 고딕"/>
                <a:cs typeface="Arial" panose="020B0604020202020204" pitchFamily="34" charset="0"/>
              </a:rPr>
              <a:t>2016</a:t>
            </a:r>
            <a:endParaRPr lang="en-US" altLang="en-US" sz="1200" dirty="0">
              <a:solidFill>
                <a:srgbClr val="44546A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 bwMode="auto">
          <a:xfrm>
            <a:off x="5057794" y="2859591"/>
            <a:ext cx="49885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latinLnBrk="0">
              <a:defRPr/>
            </a:pPr>
            <a:r>
              <a:rPr lang="en-US" altLang="ko-KR" sz="1200" dirty="0">
                <a:solidFill>
                  <a:srgbClr val="44546A"/>
                </a:solidFill>
                <a:latin typeface="Calibri"/>
                <a:ea typeface="맑은 고딕"/>
                <a:cs typeface="Arial" panose="020B0604020202020204" pitchFamily="34" charset="0"/>
              </a:rPr>
              <a:t>2017</a:t>
            </a:r>
            <a:endParaRPr lang="en-US" altLang="en-US" sz="1200" dirty="0">
              <a:solidFill>
                <a:srgbClr val="44546A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 bwMode="auto">
          <a:xfrm>
            <a:off x="6007204" y="2859591"/>
            <a:ext cx="49885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latinLnBrk="0">
              <a:defRPr/>
            </a:pPr>
            <a:r>
              <a:rPr lang="en-US" altLang="ko-KR" sz="1200" dirty="0">
                <a:solidFill>
                  <a:srgbClr val="44546A"/>
                </a:solidFill>
                <a:latin typeface="Calibri"/>
                <a:ea typeface="맑은 고딕"/>
                <a:cs typeface="Arial" panose="020B0604020202020204" pitchFamily="34" charset="0"/>
              </a:rPr>
              <a:t>2018</a:t>
            </a:r>
            <a:endParaRPr lang="en-US" altLang="en-US" sz="1200" dirty="0">
              <a:solidFill>
                <a:srgbClr val="44546A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4" name="TextBox 143"/>
          <p:cNvSpPr txBox="1"/>
          <p:nvPr/>
        </p:nvSpPr>
        <p:spPr bwMode="auto">
          <a:xfrm>
            <a:off x="6966155" y="2859591"/>
            <a:ext cx="49885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latinLnBrk="0">
              <a:defRPr/>
            </a:pPr>
            <a:r>
              <a:rPr lang="en-US" altLang="ko-KR" sz="1200" dirty="0">
                <a:solidFill>
                  <a:srgbClr val="44546A"/>
                </a:solidFill>
                <a:latin typeface="Calibri"/>
                <a:ea typeface="맑은 고딕"/>
                <a:cs typeface="Arial" panose="020B0604020202020204" pitchFamily="34" charset="0"/>
              </a:rPr>
              <a:t>2019</a:t>
            </a:r>
            <a:endParaRPr lang="en-US" altLang="en-US" sz="1200" dirty="0">
              <a:solidFill>
                <a:srgbClr val="44546A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5" name="TextBox 144"/>
          <p:cNvSpPr txBox="1"/>
          <p:nvPr/>
        </p:nvSpPr>
        <p:spPr bwMode="auto">
          <a:xfrm>
            <a:off x="7936237" y="2859591"/>
            <a:ext cx="49885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latinLnBrk="0">
              <a:defRPr/>
            </a:pPr>
            <a:r>
              <a:rPr lang="en-US" altLang="ko-KR" sz="1200" dirty="0">
                <a:solidFill>
                  <a:srgbClr val="44546A"/>
                </a:solidFill>
                <a:latin typeface="Calibri"/>
                <a:ea typeface="맑은 고딕"/>
                <a:cs typeface="Arial" panose="020B0604020202020204" pitchFamily="34" charset="0"/>
              </a:rPr>
              <a:t>2020</a:t>
            </a:r>
            <a:endParaRPr lang="en-US" altLang="en-US" sz="1200" dirty="0">
              <a:solidFill>
                <a:srgbClr val="44546A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 bwMode="auto">
          <a:xfrm>
            <a:off x="8884056" y="2859591"/>
            <a:ext cx="49885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latinLnBrk="0">
              <a:defRPr/>
            </a:pPr>
            <a:r>
              <a:rPr lang="en-US" altLang="ko-KR" sz="1200" dirty="0">
                <a:solidFill>
                  <a:srgbClr val="44546A"/>
                </a:solidFill>
                <a:latin typeface="Calibri"/>
                <a:ea typeface="맑은 고딕"/>
                <a:cs typeface="Arial" panose="020B0604020202020204" pitchFamily="34" charset="0"/>
              </a:rPr>
              <a:t>2021</a:t>
            </a:r>
            <a:endParaRPr lang="en-US" altLang="en-US" sz="1200" dirty="0">
              <a:solidFill>
                <a:srgbClr val="44546A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47" name="직선 연결선 146"/>
          <p:cNvCxnSpPr/>
          <p:nvPr/>
        </p:nvCxnSpPr>
        <p:spPr bwMode="auto">
          <a:xfrm rot="10800000" flipH="1">
            <a:off x="5773431" y="2830944"/>
            <a:ext cx="3181" cy="325174"/>
          </a:xfrm>
          <a:prstGeom prst="line">
            <a:avLst/>
          </a:prstGeom>
          <a:ln>
            <a:solidFill>
              <a:srgbClr val="0000FF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 bwMode="auto">
          <a:xfrm>
            <a:off x="5237064" y="2366021"/>
            <a:ext cx="1072730" cy="5770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endParaRPr lang="en-US" altLang="ko-KR" sz="1050" dirty="0">
              <a:solidFill>
                <a:srgbClr val="0000FF"/>
              </a:solidFill>
              <a:latin typeface="Calibri"/>
              <a:ea typeface="맑은 고딕"/>
              <a:cs typeface="Arial" panose="020B0604020202020204" pitchFamily="34" charset="0"/>
            </a:endParaRPr>
          </a:p>
          <a:p>
            <a:pPr algn="ctr" defTabSz="457200" latinLnBrk="0">
              <a:defRPr/>
            </a:pPr>
            <a:r>
              <a:rPr lang="en-US" altLang="en-US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SCL demo beam</a:t>
            </a:r>
            <a:endParaRPr lang="en-US" altLang="ko-KR" sz="1050" dirty="0">
              <a:solidFill>
                <a:srgbClr val="0000FF"/>
              </a:solidFill>
              <a:latin typeface="Calibri"/>
              <a:ea typeface="맑은 고딕"/>
              <a:cs typeface="Arial" panose="020B0604020202020204" pitchFamily="34" charset="0"/>
            </a:endParaRPr>
          </a:p>
          <a:p>
            <a:pPr algn="ctr" defTabSz="457200" latinLnBrk="0">
              <a:defRPr/>
            </a:pPr>
            <a:r>
              <a:rPr lang="en-US" altLang="ko-KR" sz="105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(Dec </a:t>
            </a:r>
            <a:r>
              <a:rPr lang="en-US" altLang="ko-KR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2017)</a:t>
            </a:r>
          </a:p>
        </p:txBody>
      </p:sp>
      <p:sp>
        <p:nvSpPr>
          <p:cNvPr id="149" name="TextBox 148"/>
          <p:cNvSpPr txBox="1"/>
          <p:nvPr/>
        </p:nvSpPr>
        <p:spPr bwMode="auto">
          <a:xfrm>
            <a:off x="9108568" y="3426872"/>
            <a:ext cx="78027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latinLnBrk="0">
              <a:defRPr/>
            </a:pPr>
            <a:r>
              <a:rPr lang="en-US" altLang="ko-KR" sz="100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D-1 </a:t>
            </a:r>
          </a:p>
          <a:p>
            <a:pPr algn="ctr" defTabSz="457200" latinLnBrk="0">
              <a:defRPr/>
            </a:pPr>
            <a:r>
              <a:rPr lang="en-US" altLang="en-US" sz="100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Experiment</a:t>
            </a:r>
            <a:endParaRPr lang="en-US" altLang="ko-KR" sz="1000" dirty="0">
              <a:solidFill>
                <a:srgbClr val="FF0000"/>
              </a:solidFill>
              <a:latin typeface="Calibri"/>
              <a:ea typeface="맑은 고딕"/>
              <a:cs typeface="Arial" panose="020B0604020202020204" pitchFamily="34" charset="0"/>
            </a:endParaRPr>
          </a:p>
          <a:p>
            <a:pPr algn="ctr" defTabSz="457200" latinLnBrk="0">
              <a:defRPr/>
            </a:pPr>
            <a:r>
              <a:rPr lang="en-US" altLang="ko-KR" sz="100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(Jan 2022)</a:t>
            </a:r>
            <a:endParaRPr lang="en-US" altLang="en-US" sz="1000" dirty="0">
              <a:solidFill>
                <a:srgbClr val="FF0000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 bwMode="auto">
          <a:xfrm>
            <a:off x="8723827" y="2227670"/>
            <a:ext cx="82961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18.5MeV/u</a:t>
            </a:r>
          </a:p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SI beam</a:t>
            </a:r>
          </a:p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(Dec 2021)</a:t>
            </a:r>
            <a:endParaRPr lang="en-US" altLang="en-US" sz="1050" dirty="0">
              <a:solidFill>
                <a:srgbClr val="FF0000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 bwMode="auto">
          <a:xfrm>
            <a:off x="9700115" y="3437845"/>
            <a:ext cx="7214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latinLnBrk="0">
              <a:defRPr/>
            </a:pPr>
            <a:r>
              <a:rPr lang="en-US" altLang="en-US" sz="100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SCL2 </a:t>
            </a:r>
            <a:endParaRPr lang="en-US" altLang="ko-KR" sz="1000" dirty="0">
              <a:solidFill>
                <a:srgbClr val="FF0000"/>
              </a:solidFill>
              <a:latin typeface="Calibri"/>
              <a:ea typeface="맑은 고딕"/>
              <a:cs typeface="Arial" panose="020B0604020202020204" pitchFamily="34" charset="0"/>
            </a:endParaRPr>
          </a:p>
          <a:p>
            <a:pPr algn="ctr" defTabSz="457200" latinLnBrk="0">
              <a:defRPr/>
            </a:pPr>
            <a:r>
              <a:rPr lang="en-US" altLang="ko-KR" sz="100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(2023~)</a:t>
            </a:r>
            <a:endParaRPr lang="en-US" altLang="en-US" sz="1000" dirty="0">
              <a:solidFill>
                <a:srgbClr val="FF0000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 bwMode="auto">
          <a:xfrm>
            <a:off x="3138640" y="2360689"/>
            <a:ext cx="1396536" cy="5770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ECR-IS beam &amp;</a:t>
            </a:r>
          </a:p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  ISOL beam (SI beam)</a:t>
            </a:r>
          </a:p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(Dec  2015)</a:t>
            </a:r>
            <a:endParaRPr lang="en-US" altLang="en-US" sz="1050" dirty="0">
              <a:solidFill>
                <a:srgbClr val="0000FF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53" name="직선 연결선 152"/>
          <p:cNvCxnSpPr/>
          <p:nvPr/>
        </p:nvCxnSpPr>
        <p:spPr bwMode="auto">
          <a:xfrm>
            <a:off x="4798576" y="3144122"/>
            <a:ext cx="0" cy="325174"/>
          </a:xfrm>
          <a:prstGeom prst="line">
            <a:avLst/>
          </a:prstGeom>
          <a:ln>
            <a:solidFill>
              <a:srgbClr val="0000FF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 bwMode="auto">
          <a:xfrm>
            <a:off x="4407283" y="3291619"/>
            <a:ext cx="782587" cy="5770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endParaRPr lang="en-US" altLang="ko-KR" sz="1050" dirty="0">
              <a:solidFill>
                <a:srgbClr val="0000FF"/>
              </a:solidFill>
              <a:latin typeface="Calibri"/>
              <a:ea typeface="맑은 고딕"/>
              <a:cs typeface="Arial" panose="020B0604020202020204" pitchFamily="34" charset="0"/>
            </a:endParaRPr>
          </a:p>
          <a:p>
            <a:pPr algn="ctr" defTabSz="457200" latinLnBrk="0">
              <a:defRPr/>
            </a:pPr>
            <a:r>
              <a:rPr lang="en-US" altLang="en-US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RFQ beam</a:t>
            </a:r>
            <a:endParaRPr lang="en-US" altLang="ko-KR" sz="1050" dirty="0">
              <a:solidFill>
                <a:srgbClr val="0000FF"/>
              </a:solidFill>
              <a:latin typeface="Calibri"/>
              <a:ea typeface="맑은 고딕"/>
              <a:cs typeface="Arial" panose="020B0604020202020204" pitchFamily="34" charset="0"/>
            </a:endParaRPr>
          </a:p>
          <a:p>
            <a:pPr algn="ctr" defTabSz="457200" latinLnBrk="0">
              <a:defRPr/>
            </a:pPr>
            <a:r>
              <a:rPr lang="en-US" altLang="ko-KR" sz="105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(Dec </a:t>
            </a:r>
            <a:r>
              <a:rPr lang="en-US" altLang="ko-KR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2016)</a:t>
            </a:r>
            <a:endParaRPr lang="en-US" altLang="en-US" sz="1050" dirty="0">
              <a:solidFill>
                <a:srgbClr val="0000FF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55" name="직선 연결선 154"/>
          <p:cNvCxnSpPr/>
          <p:nvPr/>
        </p:nvCxnSpPr>
        <p:spPr bwMode="auto">
          <a:xfrm rot="10800000" flipH="1">
            <a:off x="3830003" y="2824296"/>
            <a:ext cx="3181" cy="325174"/>
          </a:xfrm>
          <a:prstGeom prst="line">
            <a:avLst/>
          </a:prstGeom>
          <a:ln>
            <a:solidFill>
              <a:srgbClr val="0000FF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직선 연결선 155"/>
          <p:cNvCxnSpPr/>
          <p:nvPr/>
        </p:nvCxnSpPr>
        <p:spPr bwMode="auto">
          <a:xfrm>
            <a:off x="9489774" y="3155894"/>
            <a:ext cx="0" cy="325174"/>
          </a:xfrm>
          <a:prstGeom prst="line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 bwMode="auto">
          <a:xfrm rot="10800000" flipH="1">
            <a:off x="9373830" y="2832152"/>
            <a:ext cx="3181" cy="325174"/>
          </a:xfrm>
          <a:prstGeom prst="line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 bwMode="auto">
          <a:xfrm>
            <a:off x="10211201" y="3158315"/>
            <a:ext cx="0" cy="325174"/>
          </a:xfrm>
          <a:prstGeom prst="line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모서리가 둥근 직사각형 158"/>
          <p:cNvSpPr/>
          <p:nvPr/>
        </p:nvSpPr>
        <p:spPr>
          <a:xfrm>
            <a:off x="4786144" y="2028014"/>
            <a:ext cx="2463891" cy="258341"/>
          </a:xfrm>
          <a:prstGeom prst="roundRect">
            <a:avLst/>
          </a:prstGeom>
          <a:solidFill>
            <a:srgbClr val="33CCCC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en-US" altLang="en-US" dirty="0">
                <a:solidFill>
                  <a:prstClr val="black"/>
                </a:solidFill>
                <a:latin typeface="Calibri"/>
                <a:ea typeface="맑은 고딕"/>
                <a:cs typeface="Arial" panose="020B0604020202020204" pitchFamily="34" charset="0"/>
              </a:rPr>
              <a:t>System Installation</a:t>
            </a:r>
          </a:p>
        </p:txBody>
      </p:sp>
      <p:sp>
        <p:nvSpPr>
          <p:cNvPr id="160" name="TextBox 159"/>
          <p:cNvSpPr txBox="1"/>
          <p:nvPr/>
        </p:nvSpPr>
        <p:spPr bwMode="auto">
          <a:xfrm>
            <a:off x="9409905" y="2223582"/>
            <a:ext cx="90276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18.5MeV/u</a:t>
            </a:r>
          </a:p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RI beam</a:t>
            </a:r>
          </a:p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(Dec 2022)</a:t>
            </a:r>
            <a:endParaRPr lang="en-US" altLang="en-US" sz="1050" dirty="0">
              <a:solidFill>
                <a:srgbClr val="FF0000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61" name="직선 연결선 160"/>
          <p:cNvCxnSpPr/>
          <p:nvPr/>
        </p:nvCxnSpPr>
        <p:spPr bwMode="auto">
          <a:xfrm rot="10800000" flipH="1">
            <a:off x="9931776" y="2826040"/>
            <a:ext cx="3181" cy="325174"/>
          </a:xfrm>
          <a:prstGeom prst="line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 bwMode="auto">
          <a:xfrm>
            <a:off x="6614934" y="3483490"/>
            <a:ext cx="843501" cy="5770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SCL</a:t>
            </a:r>
          </a:p>
          <a:p>
            <a:pPr algn="ctr" defTabSz="457200" latinLnBrk="0">
              <a:defRPr/>
            </a:pPr>
            <a:r>
              <a:rPr lang="en-US" altLang="en-US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installation</a:t>
            </a:r>
            <a:endParaRPr lang="en-US" altLang="ko-KR" sz="1050" dirty="0">
              <a:solidFill>
                <a:srgbClr val="0000FF"/>
              </a:solidFill>
              <a:latin typeface="Calibri"/>
              <a:ea typeface="맑은 고딕"/>
              <a:cs typeface="Arial" panose="020B0604020202020204" pitchFamily="34" charset="0"/>
            </a:endParaRPr>
          </a:p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rPr>
              <a:t>(April 2019)</a:t>
            </a:r>
            <a:endParaRPr lang="en-US" altLang="en-US" sz="1050" dirty="0">
              <a:solidFill>
                <a:srgbClr val="0000FF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63" name="직선 연결선 162"/>
          <p:cNvCxnSpPr/>
          <p:nvPr/>
        </p:nvCxnSpPr>
        <p:spPr bwMode="auto">
          <a:xfrm>
            <a:off x="7040257" y="3152393"/>
            <a:ext cx="0" cy="325174"/>
          </a:xfrm>
          <a:prstGeom prst="line">
            <a:avLst/>
          </a:prstGeom>
          <a:ln>
            <a:solidFill>
              <a:srgbClr val="0000FF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 bwMode="auto">
          <a:xfrm>
            <a:off x="8426921" y="3410906"/>
            <a:ext cx="80977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ISOL</a:t>
            </a:r>
          </a:p>
          <a:p>
            <a:pPr algn="ctr" defTabSz="457200" latinLnBrk="0">
              <a:defRPr/>
            </a:pPr>
            <a:r>
              <a:rPr lang="en-US" altLang="ko-KR" sz="1050" spc="-15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Commissioning </a:t>
            </a:r>
          </a:p>
          <a:p>
            <a:pPr algn="ctr" defTabSz="457200" latinLnBrk="0">
              <a:defRPr/>
            </a:pPr>
            <a:r>
              <a:rPr lang="en-US" altLang="ko-KR" sz="1050" dirty="0">
                <a:solidFill>
                  <a:srgbClr val="FF0000"/>
                </a:solidFill>
                <a:latin typeface="Calibri"/>
                <a:ea typeface="맑은 고딕"/>
                <a:cs typeface="Arial" panose="020B0604020202020204" pitchFamily="34" charset="0"/>
              </a:rPr>
              <a:t>(July 2020)</a:t>
            </a:r>
            <a:endParaRPr lang="en-US" altLang="en-US" sz="1050" dirty="0">
              <a:solidFill>
                <a:srgbClr val="FF0000"/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65" name="직선 연결선 164"/>
          <p:cNvCxnSpPr/>
          <p:nvPr/>
        </p:nvCxnSpPr>
        <p:spPr bwMode="auto">
          <a:xfrm>
            <a:off x="8999380" y="3151300"/>
            <a:ext cx="0" cy="325174"/>
          </a:xfrm>
          <a:prstGeom prst="line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6" name="그룹 165"/>
          <p:cNvGrpSpPr/>
          <p:nvPr/>
        </p:nvGrpSpPr>
        <p:grpSpPr>
          <a:xfrm>
            <a:off x="1792002" y="4152190"/>
            <a:ext cx="8496299" cy="2294797"/>
            <a:chOff x="2241805" y="3367578"/>
            <a:chExt cx="7692502" cy="2315015"/>
          </a:xfrm>
        </p:grpSpPr>
        <p:sp>
          <p:nvSpPr>
            <p:cNvPr id="199" name="TextBox 198"/>
            <p:cNvSpPr txBox="1"/>
            <p:nvPr/>
          </p:nvSpPr>
          <p:spPr bwMode="auto">
            <a:xfrm>
              <a:off x="6170014" y="3874040"/>
              <a:ext cx="1051068" cy="4191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457200" latinLnBrk="0">
                <a:defRPr/>
              </a:pPr>
              <a:r>
                <a:rPr lang="en-US" altLang="ko-KR" sz="1050" dirty="0">
                  <a:solidFill>
                    <a:srgbClr val="0000FF"/>
                  </a:solidFill>
                  <a:latin typeface="Calibri"/>
                  <a:ea typeface="맑은 고딕"/>
                  <a:cs typeface="Arial" panose="020B0604020202020204" pitchFamily="34" charset="0"/>
                </a:rPr>
                <a:t>Supply of utilities</a:t>
              </a:r>
            </a:p>
            <a:p>
              <a:pPr algn="ctr" defTabSz="457200" latinLnBrk="0">
                <a:defRPr/>
              </a:pPr>
              <a:r>
                <a:rPr lang="en-US" altLang="ko-KR" sz="1050" dirty="0">
                  <a:solidFill>
                    <a:srgbClr val="0000FF"/>
                  </a:solidFill>
                  <a:latin typeface="Calibri"/>
                  <a:ea typeface="맑은 고딕"/>
                  <a:cs typeface="Arial" panose="020B0604020202020204" pitchFamily="34" charset="0"/>
                </a:rPr>
                <a:t>(Dec 2018)</a:t>
              </a:r>
              <a:endParaRPr lang="en-US" altLang="en-US" sz="1050" dirty="0">
                <a:solidFill>
                  <a:srgbClr val="0000FF"/>
                </a:solidFill>
                <a:latin typeface="Calibri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200" name="그룹 199"/>
            <p:cNvGrpSpPr/>
            <p:nvPr/>
          </p:nvGrpSpPr>
          <p:grpSpPr>
            <a:xfrm>
              <a:off x="2241805" y="3367578"/>
              <a:ext cx="7692502" cy="2315015"/>
              <a:chOff x="2241805" y="596136"/>
              <a:chExt cx="7692502" cy="2315015"/>
            </a:xfrm>
          </p:grpSpPr>
          <p:sp>
            <p:nvSpPr>
              <p:cNvPr id="201" name="모서리가 둥근 직사각형 200"/>
              <p:cNvSpPr/>
              <p:nvPr/>
            </p:nvSpPr>
            <p:spPr>
              <a:xfrm>
                <a:off x="2241805" y="789033"/>
                <a:ext cx="7692502" cy="2122118"/>
              </a:xfrm>
              <a:prstGeom prst="roundRect">
                <a:avLst>
                  <a:gd name="adj" fmla="val 3476"/>
                </a:avLst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latinLnBrk="0"/>
                <a:endParaRPr lang="ko-KR" altLang="en-US" sz="2000">
                  <a:solidFill>
                    <a:prstClr val="white"/>
                  </a:solidFill>
                  <a:latin typeface="Calibri"/>
                  <a:ea typeface="맑은 고딕"/>
                  <a:cs typeface="Times New Roman" pitchFamily="18" charset="0"/>
                </a:endParaRPr>
              </a:p>
            </p:txBody>
          </p:sp>
          <p:grpSp>
            <p:nvGrpSpPr>
              <p:cNvPr id="202" name="그룹 201"/>
              <p:cNvGrpSpPr/>
              <p:nvPr/>
            </p:nvGrpSpPr>
            <p:grpSpPr>
              <a:xfrm>
                <a:off x="2459341" y="963844"/>
                <a:ext cx="7405161" cy="1794762"/>
                <a:chOff x="3246540" y="823096"/>
                <a:chExt cx="7405161" cy="1794762"/>
              </a:xfrm>
            </p:grpSpPr>
            <p:cxnSp>
              <p:nvCxnSpPr>
                <p:cNvPr id="204" name="직선 연결선 203"/>
                <p:cNvCxnSpPr/>
                <p:nvPr/>
              </p:nvCxnSpPr>
              <p:spPr bwMode="auto">
                <a:xfrm rot="10800000">
                  <a:off x="3246540" y="1707661"/>
                  <a:ext cx="6921353" cy="0"/>
                </a:xfrm>
                <a:prstGeom prst="line">
                  <a:avLst/>
                </a:prstGeom>
                <a:ln w="1905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직선 연결선 204"/>
                <p:cNvCxnSpPr/>
                <p:nvPr/>
              </p:nvCxnSpPr>
              <p:spPr bwMode="auto">
                <a:xfrm>
                  <a:off x="3246540" y="1660147"/>
                  <a:ext cx="0" cy="9071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직선 연결선 205"/>
                <p:cNvCxnSpPr/>
                <p:nvPr/>
              </p:nvCxnSpPr>
              <p:spPr bwMode="auto">
                <a:xfrm>
                  <a:off x="4111888" y="1664465"/>
                  <a:ext cx="0" cy="8927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직선 연결선 206"/>
                <p:cNvCxnSpPr/>
                <p:nvPr/>
              </p:nvCxnSpPr>
              <p:spPr bwMode="auto">
                <a:xfrm>
                  <a:off x="4977237" y="1668785"/>
                  <a:ext cx="0" cy="8927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직선 연결선 207"/>
                <p:cNvCxnSpPr/>
                <p:nvPr/>
              </p:nvCxnSpPr>
              <p:spPr bwMode="auto">
                <a:xfrm>
                  <a:off x="5842586" y="1661586"/>
                  <a:ext cx="0" cy="8927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직선 연결선 208"/>
                <p:cNvCxnSpPr/>
                <p:nvPr/>
              </p:nvCxnSpPr>
              <p:spPr bwMode="auto">
                <a:xfrm>
                  <a:off x="6707936" y="1654387"/>
                  <a:ext cx="0" cy="8927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직선 연결선 209"/>
                <p:cNvCxnSpPr/>
                <p:nvPr/>
              </p:nvCxnSpPr>
              <p:spPr bwMode="auto">
                <a:xfrm>
                  <a:off x="7573285" y="1657267"/>
                  <a:ext cx="0" cy="9071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직선 연결선 210"/>
                <p:cNvCxnSpPr/>
                <p:nvPr/>
              </p:nvCxnSpPr>
              <p:spPr bwMode="auto">
                <a:xfrm>
                  <a:off x="8437194" y="1661586"/>
                  <a:ext cx="0" cy="9071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직선 연결선 211"/>
                <p:cNvCxnSpPr/>
                <p:nvPr/>
              </p:nvCxnSpPr>
              <p:spPr bwMode="auto">
                <a:xfrm>
                  <a:off x="9302544" y="1665906"/>
                  <a:ext cx="0" cy="8927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직선 연결선 212"/>
                <p:cNvCxnSpPr/>
                <p:nvPr/>
              </p:nvCxnSpPr>
              <p:spPr bwMode="auto">
                <a:xfrm>
                  <a:off x="10167892" y="1658706"/>
                  <a:ext cx="0" cy="8927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4" name="TextBox 213"/>
                <p:cNvSpPr txBox="1"/>
                <p:nvPr/>
              </p:nvSpPr>
              <p:spPr bwMode="auto">
                <a:xfrm>
                  <a:off x="3413562" y="1380816"/>
                  <a:ext cx="451661" cy="27944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457200" latinLnBrk="0">
                    <a:defRPr/>
                  </a:pPr>
                  <a:r>
                    <a:rPr lang="en-US" altLang="ko-KR" sz="1200" dirty="0">
                      <a:solidFill>
                        <a:srgbClr val="44546A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2014</a:t>
                  </a:r>
                  <a:endParaRPr lang="en-US" altLang="en-US" sz="1200" dirty="0">
                    <a:solidFill>
                      <a:srgbClr val="44546A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5" name="TextBox 214"/>
                <p:cNvSpPr txBox="1"/>
                <p:nvPr/>
              </p:nvSpPr>
              <p:spPr bwMode="auto">
                <a:xfrm>
                  <a:off x="4291869" y="1380816"/>
                  <a:ext cx="451661" cy="27944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457200" latinLnBrk="0">
                    <a:defRPr/>
                  </a:pPr>
                  <a:r>
                    <a:rPr lang="en-US" altLang="ko-KR" sz="1200" dirty="0">
                      <a:solidFill>
                        <a:srgbClr val="44546A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2015</a:t>
                  </a:r>
                  <a:endParaRPr lang="en-US" altLang="en-US" sz="1200" dirty="0">
                    <a:solidFill>
                      <a:srgbClr val="44546A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6" name="TextBox 215"/>
                <p:cNvSpPr txBox="1"/>
                <p:nvPr/>
              </p:nvSpPr>
              <p:spPr bwMode="auto">
                <a:xfrm>
                  <a:off x="5160098" y="1380816"/>
                  <a:ext cx="451661" cy="27944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457200" latinLnBrk="0">
                    <a:defRPr/>
                  </a:pPr>
                  <a:r>
                    <a:rPr lang="en-US" altLang="ko-KR" sz="1200" dirty="0">
                      <a:solidFill>
                        <a:srgbClr val="44546A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2016</a:t>
                  </a:r>
                  <a:endParaRPr lang="en-US" altLang="en-US" sz="1200" dirty="0">
                    <a:solidFill>
                      <a:srgbClr val="44546A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7" name="TextBox 216"/>
                <p:cNvSpPr txBox="1"/>
                <p:nvPr/>
              </p:nvSpPr>
              <p:spPr bwMode="auto">
                <a:xfrm>
                  <a:off x="6018248" y="1380816"/>
                  <a:ext cx="451661" cy="27944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457200" latinLnBrk="0">
                    <a:defRPr/>
                  </a:pPr>
                  <a:r>
                    <a:rPr lang="en-US" altLang="ko-KR" sz="1200" dirty="0">
                      <a:solidFill>
                        <a:srgbClr val="44546A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2017</a:t>
                  </a:r>
                  <a:endParaRPr lang="en-US" altLang="en-US" sz="1200" dirty="0">
                    <a:solidFill>
                      <a:srgbClr val="44546A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8" name="TextBox 217"/>
                <p:cNvSpPr txBox="1"/>
                <p:nvPr/>
              </p:nvSpPr>
              <p:spPr bwMode="auto">
                <a:xfrm>
                  <a:off x="6877838" y="1380816"/>
                  <a:ext cx="451661" cy="27944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457200" latinLnBrk="0">
                    <a:defRPr/>
                  </a:pPr>
                  <a:r>
                    <a:rPr lang="en-US" altLang="ko-KR" sz="1200" dirty="0">
                      <a:solidFill>
                        <a:srgbClr val="44546A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2018</a:t>
                  </a:r>
                  <a:endParaRPr lang="en-US" altLang="en-US" sz="1200" dirty="0">
                    <a:solidFill>
                      <a:srgbClr val="44546A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9" name="TextBox 218"/>
                <p:cNvSpPr txBox="1"/>
                <p:nvPr/>
              </p:nvSpPr>
              <p:spPr bwMode="auto">
                <a:xfrm>
                  <a:off x="7746067" y="1380816"/>
                  <a:ext cx="451661" cy="27944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457200" latinLnBrk="0">
                    <a:defRPr/>
                  </a:pPr>
                  <a:r>
                    <a:rPr lang="en-US" altLang="ko-KR" sz="1200" dirty="0">
                      <a:solidFill>
                        <a:srgbClr val="44546A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2019</a:t>
                  </a:r>
                  <a:endParaRPr lang="en-US" altLang="en-US" sz="1200" dirty="0">
                    <a:solidFill>
                      <a:srgbClr val="44546A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0" name="TextBox 219"/>
                <p:cNvSpPr txBox="1"/>
                <p:nvPr/>
              </p:nvSpPr>
              <p:spPr bwMode="auto">
                <a:xfrm>
                  <a:off x="8624374" y="1380816"/>
                  <a:ext cx="451661" cy="27944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457200" latinLnBrk="0">
                    <a:defRPr/>
                  </a:pPr>
                  <a:r>
                    <a:rPr lang="en-US" altLang="ko-KR" sz="1200" dirty="0">
                      <a:solidFill>
                        <a:srgbClr val="44546A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2020</a:t>
                  </a:r>
                  <a:endParaRPr lang="en-US" altLang="en-US" sz="1200" dirty="0">
                    <a:solidFill>
                      <a:srgbClr val="44546A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1" name="TextBox 220"/>
                <p:cNvSpPr txBox="1"/>
                <p:nvPr/>
              </p:nvSpPr>
              <p:spPr bwMode="auto">
                <a:xfrm>
                  <a:off x="9482524" y="1380816"/>
                  <a:ext cx="451661" cy="27944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457200" latinLnBrk="0">
                    <a:defRPr/>
                  </a:pPr>
                  <a:r>
                    <a:rPr lang="en-US" altLang="ko-KR" sz="1200" dirty="0">
                      <a:solidFill>
                        <a:srgbClr val="44546A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2021</a:t>
                  </a:r>
                  <a:endParaRPr lang="en-US" altLang="en-US" sz="1200" dirty="0">
                    <a:solidFill>
                      <a:srgbClr val="44546A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22" name="직선 연결선 221"/>
                <p:cNvCxnSpPr/>
                <p:nvPr/>
              </p:nvCxnSpPr>
              <p:spPr bwMode="auto">
                <a:xfrm rot="10800000" flipH="1">
                  <a:off x="6246091" y="1339770"/>
                  <a:ext cx="2880" cy="36000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3" name="TextBox 222"/>
                <p:cNvSpPr txBox="1"/>
                <p:nvPr/>
              </p:nvSpPr>
              <p:spPr bwMode="auto">
                <a:xfrm>
                  <a:off x="5415675" y="823096"/>
                  <a:ext cx="1329480" cy="5821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 defTabSz="457200" latinLnBrk="0">
                    <a:defRPr/>
                  </a:pPr>
                  <a:r>
                    <a:rPr lang="en-US" altLang="en-US" sz="1050" dirty="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Completion of detail design</a:t>
                  </a:r>
                  <a:endParaRPr lang="en-US" altLang="ko-KR" sz="1050" dirty="0">
                    <a:solidFill>
                      <a:srgbClr val="0000FF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  <a:p>
                  <a:pPr algn="ctr" defTabSz="457200" latinLnBrk="0">
                    <a:defRPr/>
                  </a:pPr>
                  <a:r>
                    <a:rPr lang="en-US" altLang="ko-KR" sz="1050" dirty="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(June 2017)</a:t>
                  </a:r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 bwMode="auto">
                <a:xfrm>
                  <a:off x="9482525" y="2058979"/>
                  <a:ext cx="1169176" cy="55887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 defTabSz="457200" latinLnBrk="0">
                    <a:defRPr/>
                  </a:pPr>
                  <a:r>
                    <a:rPr lang="en-US" altLang="en-US" sz="1000" dirty="0">
                      <a:solidFill>
                        <a:srgbClr val="FF0000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Inspection of </a:t>
                  </a:r>
                </a:p>
                <a:p>
                  <a:pPr algn="ctr" defTabSz="457200" latinLnBrk="0">
                    <a:defRPr/>
                  </a:pPr>
                  <a:r>
                    <a:rPr lang="en-US" altLang="en-US" sz="1000" dirty="0">
                      <a:solidFill>
                        <a:srgbClr val="FF0000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the radiation facility </a:t>
                  </a:r>
                  <a:endParaRPr lang="en-US" altLang="ko-KR" sz="1000" dirty="0">
                    <a:solidFill>
                      <a:srgbClr val="FF0000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  <a:p>
                  <a:pPr algn="ctr" defTabSz="457200" latinLnBrk="0">
                    <a:defRPr/>
                  </a:pPr>
                  <a:r>
                    <a:rPr lang="en-US" altLang="ko-KR" sz="1000" dirty="0">
                      <a:solidFill>
                        <a:srgbClr val="FF0000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(Dec 2021)</a:t>
                  </a:r>
                  <a:endParaRPr lang="en-US" altLang="en-US" sz="1000" dirty="0">
                    <a:solidFill>
                      <a:srgbClr val="FF0000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6" name="TextBox 225"/>
                <p:cNvSpPr txBox="1"/>
                <p:nvPr/>
              </p:nvSpPr>
              <p:spPr bwMode="auto">
                <a:xfrm>
                  <a:off x="4063782" y="823096"/>
                  <a:ext cx="1442656" cy="5821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 defTabSz="457200" latinLnBrk="0">
                    <a:defRPr/>
                  </a:pPr>
                  <a:r>
                    <a:rPr lang="en-US" altLang="en-US" sz="1050" dirty="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Completion of basic design</a:t>
                  </a:r>
                  <a:endParaRPr lang="en-US" altLang="ko-KR" sz="1050" dirty="0">
                    <a:solidFill>
                      <a:srgbClr val="0000FF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  <a:p>
                  <a:pPr algn="ctr" defTabSz="457200" latinLnBrk="0">
                    <a:defRPr/>
                  </a:pPr>
                  <a:r>
                    <a:rPr lang="en-US" altLang="ko-KR" sz="1050" dirty="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(Dec 2015)</a:t>
                  </a:r>
                  <a:endParaRPr lang="en-US" altLang="en-US" sz="1050" dirty="0">
                    <a:solidFill>
                      <a:srgbClr val="0000FF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27" name="직선 연결선 226"/>
                <p:cNvCxnSpPr/>
                <p:nvPr/>
              </p:nvCxnSpPr>
              <p:spPr bwMode="auto">
                <a:xfrm>
                  <a:off x="5929797" y="1714483"/>
                  <a:ext cx="0" cy="36000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8" name="TextBox 227"/>
                <p:cNvSpPr txBox="1"/>
                <p:nvPr/>
              </p:nvSpPr>
              <p:spPr bwMode="auto">
                <a:xfrm>
                  <a:off x="4862593" y="2026947"/>
                  <a:ext cx="1317154" cy="5821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 defTabSz="457200" latinLnBrk="0">
                    <a:defRPr/>
                  </a:pPr>
                  <a:r>
                    <a:rPr lang="en-US" altLang="en-US" sz="1050" dirty="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Beginning of priority</a:t>
                  </a:r>
                  <a:endParaRPr lang="en-US" altLang="ko-KR" sz="1050" dirty="0">
                    <a:solidFill>
                      <a:srgbClr val="0000FF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  <a:p>
                  <a:pPr algn="ctr" defTabSz="457200" latinLnBrk="0">
                    <a:defRPr/>
                  </a:pPr>
                  <a:r>
                    <a:rPr lang="en-US" altLang="en-US" sz="1050" dirty="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construction</a:t>
                  </a:r>
                  <a:endParaRPr lang="en-US" altLang="ko-KR" sz="1050" dirty="0">
                    <a:solidFill>
                      <a:srgbClr val="0000FF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  <a:p>
                  <a:pPr algn="ctr" defTabSz="457200" latinLnBrk="0">
                    <a:defRPr/>
                  </a:pPr>
                  <a:r>
                    <a:rPr lang="en-US" altLang="ko-KR" sz="105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(Feb </a:t>
                  </a:r>
                  <a:r>
                    <a:rPr lang="en-US" altLang="ko-KR" sz="1050" dirty="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2017)</a:t>
                  </a:r>
                  <a:endParaRPr lang="en-US" altLang="en-US" sz="1050" dirty="0">
                    <a:solidFill>
                      <a:srgbClr val="0000FF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29" name="직선 연결선 228"/>
                <p:cNvCxnSpPr/>
                <p:nvPr/>
              </p:nvCxnSpPr>
              <p:spPr bwMode="auto">
                <a:xfrm rot="10800000" flipH="1">
                  <a:off x="4937852" y="1341742"/>
                  <a:ext cx="2880" cy="36000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직선 연결선 229"/>
                <p:cNvCxnSpPr/>
                <p:nvPr/>
              </p:nvCxnSpPr>
              <p:spPr bwMode="auto">
                <a:xfrm>
                  <a:off x="10131204" y="1709812"/>
                  <a:ext cx="0" cy="36000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 type="oval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직선 연결선 230"/>
                <p:cNvCxnSpPr/>
                <p:nvPr/>
              </p:nvCxnSpPr>
              <p:spPr bwMode="auto">
                <a:xfrm>
                  <a:off x="6517727" y="1708261"/>
                  <a:ext cx="0" cy="36000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TextBox 231"/>
                <p:cNvSpPr txBox="1"/>
                <p:nvPr/>
              </p:nvSpPr>
              <p:spPr bwMode="auto">
                <a:xfrm>
                  <a:off x="6103264" y="2049590"/>
                  <a:ext cx="1514091" cy="41915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 defTabSz="457200" latinLnBrk="0">
                    <a:defRPr/>
                  </a:pPr>
                  <a:r>
                    <a:rPr lang="en-US" altLang="en-US" sz="1050" dirty="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Beginning of construction</a:t>
                  </a:r>
                  <a:endParaRPr lang="en-US" altLang="ko-KR" sz="1050" dirty="0">
                    <a:solidFill>
                      <a:srgbClr val="0000FF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  <a:p>
                  <a:pPr algn="ctr" defTabSz="457200" latinLnBrk="0">
                    <a:defRPr/>
                  </a:pPr>
                  <a:r>
                    <a:rPr lang="en-US" altLang="ko-KR" sz="105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(Sep </a:t>
                  </a:r>
                  <a:r>
                    <a:rPr lang="en-US" altLang="ko-KR" sz="1050" dirty="0">
                      <a:solidFill>
                        <a:srgbClr val="0000FF"/>
                      </a:solidFill>
                      <a:latin typeface="Calibri"/>
                      <a:ea typeface="맑은 고딕"/>
                      <a:cs typeface="Arial" panose="020B0604020202020204" pitchFamily="34" charset="0"/>
                    </a:rPr>
                    <a:t>2017)</a:t>
                  </a:r>
                  <a:endParaRPr lang="en-US" altLang="en-US" sz="1050" dirty="0">
                    <a:solidFill>
                      <a:srgbClr val="0000FF"/>
                    </a:solidFill>
                    <a:latin typeface="Calibri"/>
                    <a:ea typeface="맑은 고딕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34" name="직선 연결선 233"/>
                <p:cNvCxnSpPr/>
                <p:nvPr/>
              </p:nvCxnSpPr>
              <p:spPr bwMode="auto">
                <a:xfrm>
                  <a:off x="9259219" y="1705502"/>
                  <a:ext cx="0" cy="36000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 type="oval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" name="직선 연결선 234"/>
                <p:cNvCxnSpPr/>
                <p:nvPr/>
              </p:nvCxnSpPr>
              <p:spPr bwMode="auto">
                <a:xfrm rot="10800000" flipH="1">
                  <a:off x="9544720" y="1355679"/>
                  <a:ext cx="2880" cy="36000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 type="oval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직선 연결선 235"/>
                <p:cNvCxnSpPr/>
                <p:nvPr/>
              </p:nvCxnSpPr>
              <p:spPr bwMode="auto">
                <a:xfrm rot="10800000" flipH="1">
                  <a:off x="7528375" y="1343888"/>
                  <a:ext cx="2880" cy="36000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3" name="모서리가 둥근 직사각형 202"/>
              <p:cNvSpPr/>
              <p:nvPr/>
            </p:nvSpPr>
            <p:spPr>
              <a:xfrm>
                <a:off x="4985097" y="596136"/>
                <a:ext cx="2230793" cy="290798"/>
              </a:xfrm>
              <a:prstGeom prst="roundRect">
                <a:avLst/>
              </a:prstGeom>
              <a:solidFill>
                <a:srgbClr val="33CCCC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latinLnBrk="0"/>
                <a:r>
                  <a:rPr lang="en-US" altLang="en-US" dirty="0">
                    <a:solidFill>
                      <a:prstClr val="black"/>
                    </a:solidFill>
                    <a:latin typeface="Calibri"/>
                    <a:ea typeface="맑은 고딕"/>
                    <a:cs typeface="Arial" panose="020B0604020202020204" pitchFamily="34" charset="0"/>
                  </a:rPr>
                  <a:t>Facility Construction</a:t>
                </a:r>
              </a:p>
            </p:txBody>
          </p:sp>
        </p:grpSp>
      </p:grpSp>
      <p:sp>
        <p:nvSpPr>
          <p:cNvPr id="247" name="TextBox 246"/>
          <p:cNvSpPr txBox="1"/>
          <p:nvPr/>
        </p:nvSpPr>
        <p:spPr>
          <a:xfrm>
            <a:off x="3836494" y="188641"/>
            <a:ext cx="2442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latinLnBrk="0"/>
            <a:r>
              <a:rPr lang="en-US" altLang="ko-K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/>
              </a:rPr>
              <a:t>Project Milestone</a:t>
            </a:r>
            <a:endParaRPr lang="ko-KR" altLang="en-US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/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1681239" y="201936"/>
            <a:ext cx="1713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latinLnBrk="0"/>
            <a:r>
              <a:rPr lang="en-US" altLang="ko-K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/>
              </a:rPr>
              <a:t>1. Overview</a:t>
            </a:r>
            <a:endParaRPr lang="ko-KR" altLang="en-US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latinLnBrk="0"/>
            <a:fld id="{BADD61C2-492C-4B3D-8597-1CE962266C05}" type="slidenum">
              <a:rPr lang="ko-KR" altLang="en-US">
                <a:solidFill>
                  <a:prstClr val="black"/>
                </a:solidFill>
                <a:ea typeface="맑은 고딕"/>
              </a:rPr>
              <a:pPr defTabSz="457200" latinLnBrk="0"/>
              <a:t>6</a:t>
            </a:fld>
            <a:endParaRPr lang="ko-KR" altLang="en-US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86" name="TextBox 85"/>
          <p:cNvSpPr txBox="1"/>
          <p:nvPr/>
        </p:nvSpPr>
        <p:spPr bwMode="auto">
          <a:xfrm>
            <a:off x="8083072" y="4522002"/>
            <a:ext cx="1656224" cy="5770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r>
              <a:rPr lang="en-US" altLang="ko-KR" sz="1050" b="1" dirty="0">
                <a:solidFill>
                  <a:srgbClr val="70AD47">
                    <a:lumMod val="75000"/>
                  </a:srgbClr>
                </a:solidFill>
                <a:latin typeface="Calibri"/>
                <a:ea typeface="맑은 고딕"/>
                <a:cs typeface="Arial" panose="020B0604020202020204" pitchFamily="34" charset="0"/>
              </a:rPr>
              <a:t>Completion of</a:t>
            </a:r>
          </a:p>
          <a:p>
            <a:pPr algn="ctr" defTabSz="457200" latinLnBrk="0">
              <a:defRPr/>
            </a:pPr>
            <a:r>
              <a:rPr lang="en-US" altLang="ko-KR" sz="1050" b="1" dirty="0">
                <a:solidFill>
                  <a:srgbClr val="70AD47">
                    <a:lumMod val="75000"/>
                  </a:srgbClr>
                </a:solidFill>
                <a:latin typeface="Calibri"/>
                <a:ea typeface="맑은 고딕"/>
                <a:cs typeface="Arial" panose="020B0604020202020204" pitchFamily="34" charset="0"/>
              </a:rPr>
              <a:t>construction management</a:t>
            </a:r>
          </a:p>
          <a:p>
            <a:pPr algn="ctr" defTabSz="457200" latinLnBrk="0">
              <a:defRPr/>
            </a:pPr>
            <a:r>
              <a:rPr lang="en-US" altLang="ko-KR" sz="1050" b="1" dirty="0">
                <a:solidFill>
                  <a:srgbClr val="70AD47">
                    <a:lumMod val="75000"/>
                  </a:srgbClr>
                </a:solidFill>
                <a:latin typeface="Calibri"/>
                <a:ea typeface="맑은 고딕"/>
                <a:cs typeface="Arial" panose="020B0604020202020204" pitchFamily="34" charset="0"/>
              </a:rPr>
              <a:t>(April 2021)</a:t>
            </a:r>
            <a:endParaRPr lang="en-US" altLang="en-US" sz="1050" b="1" dirty="0">
              <a:solidFill>
                <a:srgbClr val="70AD47">
                  <a:lumMod val="75000"/>
                </a:srgbClr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 bwMode="auto">
          <a:xfrm>
            <a:off x="7921004" y="5738669"/>
            <a:ext cx="122413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latinLnBrk="0">
              <a:defRPr/>
            </a:pPr>
            <a:r>
              <a:rPr lang="en-US" altLang="en-US" sz="1050" b="1" dirty="0">
                <a:solidFill>
                  <a:srgbClr val="70AD47">
                    <a:lumMod val="75000"/>
                  </a:srgbClr>
                </a:solidFill>
                <a:latin typeface="Calibri"/>
                <a:ea typeface="맑은 고딕"/>
                <a:cs typeface="Arial" panose="020B0604020202020204" pitchFamily="34" charset="0"/>
              </a:rPr>
              <a:t>Completion of construction</a:t>
            </a:r>
            <a:endParaRPr lang="en-US" altLang="ko-KR" sz="1050" b="1" dirty="0">
              <a:solidFill>
                <a:srgbClr val="70AD47">
                  <a:lumMod val="75000"/>
                </a:srgbClr>
              </a:solidFill>
              <a:latin typeface="Calibri"/>
              <a:ea typeface="맑은 고딕"/>
              <a:cs typeface="Arial" panose="020B0604020202020204" pitchFamily="34" charset="0"/>
            </a:endParaRPr>
          </a:p>
          <a:p>
            <a:pPr algn="ctr" defTabSz="457200" latinLnBrk="0">
              <a:defRPr/>
            </a:pPr>
            <a:r>
              <a:rPr lang="en-US" altLang="ko-KR" sz="1050" b="1" dirty="0">
                <a:solidFill>
                  <a:srgbClr val="70AD47">
                    <a:lumMod val="75000"/>
                  </a:srgbClr>
                </a:solidFill>
                <a:latin typeface="Calibri"/>
                <a:ea typeface="맑은 고딕"/>
                <a:cs typeface="Arial" panose="020B0604020202020204" pitchFamily="34" charset="0"/>
              </a:rPr>
              <a:t>(Dec 2020)</a:t>
            </a:r>
            <a:endParaRPr lang="en-US" altLang="en-US" sz="1050" b="1" dirty="0">
              <a:solidFill>
                <a:srgbClr val="70AD47">
                  <a:lumMod val="75000"/>
                </a:srgbClr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88" name="직선 연결선 87"/>
          <p:cNvCxnSpPr/>
          <p:nvPr/>
        </p:nvCxnSpPr>
        <p:spPr bwMode="auto">
          <a:xfrm>
            <a:off x="9433999" y="3109527"/>
            <a:ext cx="0" cy="819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 bwMode="auto">
          <a:xfrm>
            <a:off x="7838529" y="2213966"/>
            <a:ext cx="103323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latinLnBrk="0">
              <a:defRPr/>
            </a:pPr>
            <a:r>
              <a:rPr lang="en-US" altLang="ko-KR" sz="1050" b="1" dirty="0">
                <a:solidFill>
                  <a:srgbClr val="70AD47">
                    <a:lumMod val="75000"/>
                  </a:srgbClr>
                </a:solidFill>
                <a:latin typeface="Calibri"/>
                <a:ea typeface="맑은 고딕"/>
                <a:cs typeface="Arial" panose="020B0604020202020204" pitchFamily="34" charset="0"/>
              </a:rPr>
              <a:t>Injector</a:t>
            </a:r>
          </a:p>
          <a:p>
            <a:pPr algn="ctr" defTabSz="457200" latinLnBrk="0">
              <a:defRPr/>
            </a:pPr>
            <a:r>
              <a:rPr lang="en-US" altLang="ko-KR" sz="1050" b="1" dirty="0">
                <a:solidFill>
                  <a:srgbClr val="70AD47">
                    <a:lumMod val="75000"/>
                  </a:srgbClr>
                </a:solidFill>
                <a:latin typeface="Calibri"/>
                <a:ea typeface="맑은 고딕"/>
                <a:cs typeface="Arial" panose="020B0604020202020204" pitchFamily="34" charset="0"/>
              </a:rPr>
              <a:t>commissioning</a:t>
            </a:r>
          </a:p>
          <a:p>
            <a:pPr algn="ctr" defTabSz="457200" latinLnBrk="0">
              <a:defRPr/>
            </a:pPr>
            <a:r>
              <a:rPr lang="en-US" altLang="ko-KR" sz="1050" b="1" dirty="0">
                <a:solidFill>
                  <a:srgbClr val="70AD47">
                    <a:lumMod val="75000"/>
                  </a:srgbClr>
                </a:solidFill>
                <a:latin typeface="Calibri"/>
                <a:ea typeface="맑은 고딕"/>
                <a:cs typeface="Arial" panose="020B0604020202020204" pitchFamily="34" charset="0"/>
              </a:rPr>
              <a:t>(Dec 2020)</a:t>
            </a:r>
            <a:endParaRPr lang="en-US" altLang="en-US" sz="1050" b="1" dirty="0">
              <a:solidFill>
                <a:srgbClr val="70AD47">
                  <a:lumMod val="75000"/>
                </a:srgbClr>
              </a:solidFill>
              <a:latin typeface="Calibri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90" name="직선 연결선 89"/>
          <p:cNvCxnSpPr/>
          <p:nvPr/>
        </p:nvCxnSpPr>
        <p:spPr bwMode="auto">
          <a:xfrm rot="10800000" flipH="1">
            <a:off x="8652406" y="2826726"/>
            <a:ext cx="3181" cy="325174"/>
          </a:xfrm>
          <a:prstGeom prst="line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그림 84">
            <a:extLst>
              <a:ext uri="{FF2B5EF4-FFF2-40B4-BE49-F238E27FC236}">
                <a16:creationId xmlns:a16="http://schemas.microsoft.com/office/drawing/2014/main" id="{CA791B55-3C46-4270-B7A6-510CCDD0C9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7097"/>
            <a:ext cx="3005300" cy="69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9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3EB13D2-8E69-4F7F-B1F7-09A542AEA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387" y="0"/>
            <a:ext cx="8723225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25BE9EC-A4EF-4426-8459-ABAB3DC95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097"/>
            <a:ext cx="3005300" cy="6989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ED5DC-95FE-41B7-AAB5-8DF87597406E}"/>
              </a:ext>
            </a:extLst>
          </p:cNvPr>
          <p:cNvSpPr txBox="1"/>
          <p:nvPr/>
        </p:nvSpPr>
        <p:spPr>
          <a:xfrm>
            <a:off x="5870750" y="147690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FF0000"/>
                </a:highlight>
                <a:latin typeface="Noto Sans KR"/>
              </a:rPr>
              <a:t>Korea Broad acceptance Recoil spectrometer and Apparatus</a:t>
            </a:r>
            <a:endParaRPr lang="ko-KR" alt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E1FC1B-CDF3-4F2F-AF1F-0EF8B86250E6}"/>
              </a:ext>
            </a:extLst>
          </p:cNvPr>
          <p:cNvSpPr txBox="1"/>
          <p:nvPr/>
        </p:nvSpPr>
        <p:spPr>
          <a:xfrm>
            <a:off x="5978769" y="517022"/>
            <a:ext cx="5503984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FFFFFF"/>
                </a:solidFill>
                <a:effectLst/>
                <a:latin typeface="Noto Sans KR"/>
              </a:rPr>
              <a:t>Large Acceptance Multi-Purpose Spectrometer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D81ABE-2237-4832-B3F9-DECBD54DC6E2}"/>
              </a:ext>
            </a:extLst>
          </p:cNvPr>
          <p:cNvSpPr txBox="1"/>
          <p:nvPr/>
        </p:nvSpPr>
        <p:spPr>
          <a:xfrm>
            <a:off x="5978769" y="903451"/>
            <a:ext cx="582804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FFFFFF"/>
                </a:solidFill>
                <a:effectLst/>
                <a:latin typeface="Noto Sans KR"/>
              </a:rPr>
              <a:t>Mass Measurement System/Multi-Reflection Time-of-Flight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F0416E-2756-4B44-B460-838E258FBBE6}"/>
              </a:ext>
            </a:extLst>
          </p:cNvPr>
          <p:cNvSpPr txBox="1"/>
          <p:nvPr/>
        </p:nvSpPr>
        <p:spPr>
          <a:xfrm>
            <a:off x="0" y="616885"/>
            <a:ext cx="316271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FFFFFF"/>
                </a:solidFill>
                <a:effectLst/>
                <a:latin typeface="Noto Sans KR"/>
              </a:rPr>
              <a:t>Collinear Laser Spectroscopy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74A641-67B1-4BA1-B57F-3542B0FAFD4A}"/>
              </a:ext>
            </a:extLst>
          </p:cNvPr>
          <p:cNvSpPr txBox="1"/>
          <p:nvPr/>
        </p:nvSpPr>
        <p:spPr>
          <a:xfrm>
            <a:off x="1675" y="986217"/>
            <a:ext cx="44696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FFFFFF"/>
                </a:solidFill>
                <a:effectLst/>
                <a:latin typeface="Noto Sans KR"/>
              </a:rPr>
              <a:t>Muon Spin Relaxation/Resonance/Rotation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6C8BA0-091E-4311-9073-2AEA84DDD991}"/>
              </a:ext>
            </a:extLst>
          </p:cNvPr>
          <p:cNvSpPr txBox="1"/>
          <p:nvPr/>
        </p:nvSpPr>
        <p:spPr>
          <a:xfrm>
            <a:off x="0" y="6139215"/>
            <a:ext cx="6451042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FFFFFF"/>
                </a:solidFill>
                <a:effectLst/>
                <a:latin typeface="Noto Sans KR"/>
              </a:rPr>
              <a:t>Nuclear data production system</a:t>
            </a:r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40F409-1C9A-4643-8113-FE3950F0E16C}"/>
              </a:ext>
            </a:extLst>
          </p:cNvPr>
          <p:cNvSpPr txBox="1"/>
          <p:nvPr/>
        </p:nvSpPr>
        <p:spPr>
          <a:xfrm>
            <a:off x="0" y="5769883"/>
            <a:ext cx="6451042" cy="369332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FFFFFF"/>
                </a:solidFill>
                <a:effectLst/>
                <a:latin typeface="Noto Sans KR"/>
              </a:rPr>
              <a:t>Beam Irradiation System for Bio-Medical Research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D4266D-8F59-4481-8EE5-07778A6A6B0F}"/>
              </a:ext>
            </a:extLst>
          </p:cNvPr>
          <p:cNvSpPr txBox="1"/>
          <p:nvPr/>
        </p:nvSpPr>
        <p:spPr>
          <a:xfrm>
            <a:off x="0" y="6513822"/>
            <a:ext cx="6451042" cy="36933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altLang="ko-KR" b="0" i="0" dirty="0">
                <a:solidFill>
                  <a:srgbClr val="FFFFFF"/>
                </a:solidFill>
                <a:effectLst/>
                <a:latin typeface="Noto Sans KR"/>
              </a:rPr>
              <a:t>Theory for Nuclear Physics and Nuclear Astrophysics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3705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3349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17"/>
          <p:cNvSpPr txBox="1">
            <a:spLocks noChangeArrowheads="1"/>
          </p:cNvSpPr>
          <p:nvPr/>
        </p:nvSpPr>
        <p:spPr bwMode="auto">
          <a:xfrm>
            <a:off x="1899216" y="680225"/>
            <a:ext cx="84047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 latinLnBrk="0"/>
            <a:r>
              <a:rPr lang="en-US" altLang="ko-KR" sz="2400" b="1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RAON</a:t>
            </a:r>
            <a:r>
              <a:rPr lang="ko-KR" altLang="en-US" sz="2400" b="1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의 </a:t>
            </a:r>
            <a:r>
              <a:rPr lang="en-US" altLang="ko-KR" sz="2400" b="1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7</a:t>
            </a:r>
            <a:r>
              <a:rPr lang="ko-KR" altLang="en-US" sz="2400" b="1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가지 활용 장치 </a:t>
            </a:r>
            <a:r>
              <a:rPr lang="en-US" altLang="ko-KR" sz="2400" b="1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+ </a:t>
            </a:r>
            <a:r>
              <a:rPr lang="ko-KR" altLang="en-US" sz="2400" b="1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이론분야</a:t>
            </a:r>
          </a:p>
        </p:txBody>
      </p:sp>
      <p:pic>
        <p:nvPicPr>
          <p:cNvPr id="1027" name="_x310491224" descr="EMB00067984a775">
            <a:extLst>
              <a:ext uri="{FF2B5EF4-FFF2-40B4-BE49-F238E27FC236}">
                <a16:creationId xmlns:a16="http://schemas.microsoft.com/office/drawing/2014/main" id="{57C7719A-AAF2-4392-AC98-6E9544C83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835" y="2107654"/>
            <a:ext cx="8954330" cy="470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C33E20-4C0E-4EFB-95BF-162809B20C48}"/>
              </a:ext>
            </a:extLst>
          </p:cNvPr>
          <p:cNvSpPr/>
          <p:nvPr/>
        </p:nvSpPr>
        <p:spPr>
          <a:xfrm>
            <a:off x="4871865" y="6042497"/>
            <a:ext cx="658019" cy="40131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1</a:t>
            </a:r>
            <a:r>
              <a:rPr lang="ko-KR" altLang="en-US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그룹</a:t>
            </a:r>
            <a:endParaRPr lang="en-US" altLang="ko-KR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KOBRA</a:t>
            </a:r>
            <a:endParaRPr lang="ko-KR" altLang="en-US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55B96B7-E015-4C08-8C21-A45ED37B08B0}"/>
              </a:ext>
            </a:extLst>
          </p:cNvPr>
          <p:cNvSpPr/>
          <p:nvPr/>
        </p:nvSpPr>
        <p:spPr>
          <a:xfrm>
            <a:off x="8111028" y="4966569"/>
            <a:ext cx="658019" cy="40131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2</a:t>
            </a:r>
            <a:r>
              <a:rPr lang="ko-KR" altLang="en-US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그룹</a:t>
            </a:r>
            <a:endParaRPr lang="en-US" altLang="ko-KR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LAMPS</a:t>
            </a:r>
            <a:endParaRPr lang="ko-KR" altLang="en-US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0027575-7337-4444-ABBD-129AD51325D5}"/>
              </a:ext>
            </a:extLst>
          </p:cNvPr>
          <p:cNvSpPr/>
          <p:nvPr/>
        </p:nvSpPr>
        <p:spPr>
          <a:xfrm>
            <a:off x="8111026" y="3910560"/>
            <a:ext cx="576000" cy="40131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5</a:t>
            </a:r>
            <a:r>
              <a:rPr lang="ko-KR" altLang="en-US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그룹</a:t>
            </a:r>
            <a:endParaRPr lang="en-US" altLang="ko-KR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algn="ctr" defTabSz="457200" latinLnBrk="0"/>
            <a:r>
              <a:rPr lang="el-GR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μ</a:t>
            </a:r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SR</a:t>
            </a:r>
            <a:endParaRPr lang="ko-KR" altLang="en-US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D5522A4-8DF4-4B26-A1D6-9643E6BF9590}"/>
              </a:ext>
            </a:extLst>
          </p:cNvPr>
          <p:cNvSpPr/>
          <p:nvPr/>
        </p:nvSpPr>
        <p:spPr>
          <a:xfrm>
            <a:off x="3782372" y="3804407"/>
            <a:ext cx="576000" cy="40131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3</a:t>
            </a:r>
            <a:r>
              <a:rPr lang="ko-KR" altLang="en-US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그룹</a:t>
            </a:r>
            <a:endParaRPr lang="en-US" altLang="ko-KR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MMS</a:t>
            </a:r>
            <a:endParaRPr lang="ko-KR" altLang="en-US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0A7864E-B7F7-4269-BD5F-BF4329B948CE}"/>
              </a:ext>
            </a:extLst>
          </p:cNvPr>
          <p:cNvSpPr/>
          <p:nvPr/>
        </p:nvSpPr>
        <p:spPr>
          <a:xfrm>
            <a:off x="4262700" y="3804407"/>
            <a:ext cx="576000" cy="40131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4</a:t>
            </a:r>
            <a:r>
              <a:rPr lang="ko-KR" altLang="en-US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그룹</a:t>
            </a:r>
            <a:endParaRPr lang="en-US" altLang="ko-KR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CLS</a:t>
            </a:r>
            <a:endParaRPr lang="ko-KR" altLang="en-US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45BD7C-3089-4056-8133-C222D02EF86D}"/>
              </a:ext>
            </a:extLst>
          </p:cNvPr>
          <p:cNvSpPr/>
          <p:nvPr/>
        </p:nvSpPr>
        <p:spPr>
          <a:xfrm>
            <a:off x="3238960" y="5923534"/>
            <a:ext cx="576000" cy="40131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6</a:t>
            </a:r>
            <a:r>
              <a:rPr lang="ko-KR" altLang="en-US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그룹</a:t>
            </a:r>
            <a:endParaRPr lang="en-US" altLang="ko-KR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NDPS</a:t>
            </a:r>
            <a:endParaRPr lang="ko-KR" altLang="en-US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8C3E1016-3699-4AF2-BBCA-09C8437430B8}"/>
              </a:ext>
            </a:extLst>
          </p:cNvPr>
          <p:cNvSpPr/>
          <p:nvPr/>
        </p:nvSpPr>
        <p:spPr>
          <a:xfrm>
            <a:off x="7978337" y="2364545"/>
            <a:ext cx="576000" cy="40131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7</a:t>
            </a:r>
            <a:r>
              <a:rPr lang="ko-KR" altLang="en-US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그룹</a:t>
            </a:r>
            <a:endParaRPr lang="en-US" altLang="ko-KR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BIS</a:t>
            </a:r>
            <a:endParaRPr lang="ko-KR" altLang="en-US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pic>
        <p:nvPicPr>
          <p:cNvPr id="39" name="_x475442112" descr="EMB00000e881d5a">
            <a:extLst>
              <a:ext uri="{FF2B5EF4-FFF2-40B4-BE49-F238E27FC236}">
                <a16:creationId xmlns:a16="http://schemas.microsoft.com/office/drawing/2014/main" id="{BB7DAED9-C983-4CB4-B506-57F2F2FDF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860" y="1394411"/>
            <a:ext cx="1563770" cy="984032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F9EAEC-EC07-4815-A3B6-C0EA4A88B8A2}"/>
              </a:ext>
            </a:extLst>
          </p:cNvPr>
          <p:cNvSpPr/>
          <p:nvPr/>
        </p:nvSpPr>
        <p:spPr>
          <a:xfrm>
            <a:off x="4921620" y="1314063"/>
            <a:ext cx="1700010" cy="108148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34B956B-0848-4139-9F5F-FCE88E15748A}"/>
              </a:ext>
            </a:extLst>
          </p:cNvPr>
          <p:cNvSpPr/>
          <p:nvPr/>
        </p:nvSpPr>
        <p:spPr>
          <a:xfrm>
            <a:off x="6665139" y="1323120"/>
            <a:ext cx="658019" cy="40131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8</a:t>
            </a:r>
            <a:r>
              <a:rPr lang="ko-KR" altLang="en-US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그룹</a:t>
            </a:r>
            <a:endParaRPr lang="en-US" altLang="ko-KR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  <a:p>
            <a:pPr algn="ctr" defTabSz="457200" latinLnBrk="0"/>
            <a:r>
              <a:rPr lang="en-US" altLang="ko-KR" sz="10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rPr>
              <a:t>Theory</a:t>
            </a:r>
            <a:endParaRPr lang="ko-KR" altLang="en-US" sz="1000" b="1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D671DC-B323-4B25-8A67-C0BCF33DC4D7}"/>
              </a:ext>
            </a:extLst>
          </p:cNvPr>
          <p:cNvSpPr/>
          <p:nvPr/>
        </p:nvSpPr>
        <p:spPr>
          <a:xfrm>
            <a:off x="6594882" y="1733490"/>
            <a:ext cx="19607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latinLnBrk="0"/>
            <a:r>
              <a:rPr lang="az-Cyrl-AZ" altLang="ko-KR" sz="1000" b="1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•</a:t>
            </a:r>
            <a:r>
              <a:rPr lang="ko-KR" altLang="en-US" sz="1000" b="1" kern="0" spc="-50" dirty="0">
                <a:solidFill>
                  <a:srgbClr val="000000"/>
                </a:solidFill>
                <a:latin typeface="Calibri" panose="020F0502020204030204"/>
                <a:ea typeface="나눔고딕" panose="020D0604000000000000" pitchFamily="50" charset="-127"/>
              </a:rPr>
              <a:t> 핵구조 연구</a:t>
            </a:r>
            <a:endParaRPr lang="en-US" altLang="ko-KR" sz="1000" b="1" kern="0" spc="-50" dirty="0">
              <a:solidFill>
                <a:srgbClr val="000000"/>
              </a:solidFill>
              <a:latin typeface="Calibri" panose="020F0502020204030204"/>
              <a:ea typeface="나눔고딕" panose="020D0604000000000000" pitchFamily="50" charset="-127"/>
            </a:endParaRPr>
          </a:p>
          <a:p>
            <a:pPr defTabSz="457200" latinLnBrk="0"/>
            <a:r>
              <a:rPr lang="az-Cyrl-AZ" altLang="ko-KR" sz="1000" b="1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•</a:t>
            </a:r>
            <a:r>
              <a:rPr lang="en-US" altLang="ko-KR" sz="1000" b="1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1000" b="1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우주 열 핵반응 및 핵합성 연구</a:t>
            </a:r>
          </a:p>
        </p:txBody>
      </p:sp>
      <p:sp>
        <p:nvSpPr>
          <p:cNvPr id="40" name="슬라이드 번호 개체 틀 3">
            <a:extLst>
              <a:ext uri="{FF2B5EF4-FFF2-40B4-BE49-F238E27FC236}">
                <a16:creationId xmlns:a16="http://schemas.microsoft.com/office/drawing/2014/main" id="{A879A84D-4717-4A8F-8B14-383EE37E979D}"/>
              </a:ext>
            </a:extLst>
          </p:cNvPr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B87649-3ED6-4A7A-A12B-157D80E5BFEB}" type="slidenum">
              <a:rPr lang="ko-KR" altLang="en-US" sz="120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pPr algn="r"/>
              <a:t>9</a:t>
            </a:fld>
            <a:endParaRPr lang="ko-KR" altLang="en-US" sz="1200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cxnSp>
        <p:nvCxnSpPr>
          <p:cNvPr id="25" name="직선 연결선 7">
            <a:extLst>
              <a:ext uri="{FF2B5EF4-FFF2-40B4-BE49-F238E27FC236}">
                <a16:creationId xmlns:a16="http://schemas.microsoft.com/office/drawing/2014/main" id="{01D7F8F8-8301-45BE-ACA5-F0949F5639F1}"/>
              </a:ext>
            </a:extLst>
          </p:cNvPr>
          <p:cNvCxnSpPr>
            <a:cxnSpLocks/>
          </p:cNvCxnSpPr>
          <p:nvPr/>
        </p:nvCxnSpPr>
        <p:spPr>
          <a:xfrm>
            <a:off x="3263591" y="274390"/>
            <a:ext cx="20528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8">
            <a:extLst>
              <a:ext uri="{FF2B5EF4-FFF2-40B4-BE49-F238E27FC236}">
                <a16:creationId xmlns:a16="http://schemas.microsoft.com/office/drawing/2014/main" id="{D89E737A-50C4-4379-B8F4-5C05E65B8A77}"/>
              </a:ext>
            </a:extLst>
          </p:cNvPr>
          <p:cNvCxnSpPr>
            <a:cxnSpLocks/>
          </p:cNvCxnSpPr>
          <p:nvPr/>
        </p:nvCxnSpPr>
        <p:spPr>
          <a:xfrm>
            <a:off x="5121745" y="274390"/>
            <a:ext cx="20528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9">
            <a:extLst>
              <a:ext uri="{FF2B5EF4-FFF2-40B4-BE49-F238E27FC236}">
                <a16:creationId xmlns:a16="http://schemas.microsoft.com/office/drawing/2014/main" id="{CE33D88A-50E6-41A9-B648-86A321A18298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6767034" y="274390"/>
            <a:ext cx="20528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10">
            <a:extLst>
              <a:ext uri="{FF2B5EF4-FFF2-40B4-BE49-F238E27FC236}">
                <a16:creationId xmlns:a16="http://schemas.microsoft.com/office/drawing/2014/main" id="{E31D9397-8302-4A5C-AC31-76E79EFA3E62}"/>
              </a:ext>
            </a:extLst>
          </p:cNvPr>
          <p:cNvCxnSpPr>
            <a:cxnSpLocks/>
            <a:stCxn id="44" idx="3"/>
            <a:endCxn id="43" idx="1"/>
          </p:cNvCxnSpPr>
          <p:nvPr/>
        </p:nvCxnSpPr>
        <p:spPr>
          <a:xfrm>
            <a:off x="9595633" y="274390"/>
            <a:ext cx="20528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모서리가 둥근 직사각형 5">
            <a:extLst>
              <a:ext uri="{FF2B5EF4-FFF2-40B4-BE49-F238E27FC236}">
                <a16:creationId xmlns:a16="http://schemas.microsoft.com/office/drawing/2014/main" id="{65F04A18-D90E-40C1-86C0-7463B8825CF6}"/>
              </a:ext>
            </a:extLst>
          </p:cNvPr>
          <p:cNvSpPr/>
          <p:nvPr/>
        </p:nvSpPr>
        <p:spPr>
          <a:xfrm>
            <a:off x="9800921" y="73199"/>
            <a:ext cx="684000" cy="4023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연구비</a:t>
            </a:r>
          </a:p>
        </p:txBody>
      </p:sp>
      <p:sp>
        <p:nvSpPr>
          <p:cNvPr id="44" name="모서리가 둥근 직사각형 4">
            <a:extLst>
              <a:ext uri="{FF2B5EF4-FFF2-40B4-BE49-F238E27FC236}">
                <a16:creationId xmlns:a16="http://schemas.microsoft.com/office/drawing/2014/main" id="{9C736C77-BCE5-47CD-91CA-73107D49B67E}"/>
              </a:ext>
            </a:extLst>
          </p:cNvPr>
          <p:cNvSpPr/>
          <p:nvPr/>
        </p:nvSpPr>
        <p:spPr>
          <a:xfrm>
            <a:off x="6972322" y="73199"/>
            <a:ext cx="2623310" cy="4023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세부 그룹별</a:t>
            </a:r>
            <a:r>
              <a:rPr lang="en-US" altLang="ko-KR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연구 성과 및 차년도 계획  </a:t>
            </a:r>
          </a:p>
        </p:txBody>
      </p:sp>
      <p:sp>
        <p:nvSpPr>
          <p:cNvPr id="45" name="모서리가 둥근 직사각형 1">
            <a:extLst>
              <a:ext uri="{FF2B5EF4-FFF2-40B4-BE49-F238E27FC236}">
                <a16:creationId xmlns:a16="http://schemas.microsoft.com/office/drawing/2014/main" id="{223078D4-C52F-41CB-91AB-F449663E780E}"/>
              </a:ext>
            </a:extLst>
          </p:cNvPr>
          <p:cNvSpPr/>
          <p:nvPr/>
        </p:nvSpPr>
        <p:spPr>
          <a:xfrm>
            <a:off x="1659356" y="73199"/>
            <a:ext cx="1598659" cy="4023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연구목표 및 연구내용</a:t>
            </a:r>
          </a:p>
        </p:txBody>
      </p:sp>
      <p:sp>
        <p:nvSpPr>
          <p:cNvPr id="46" name="모서리가 둥근 직사각형 3">
            <a:extLst>
              <a:ext uri="{FF2B5EF4-FFF2-40B4-BE49-F238E27FC236}">
                <a16:creationId xmlns:a16="http://schemas.microsoft.com/office/drawing/2014/main" id="{39FB8C20-0AE6-4774-9AAB-6A71A9CD7964}"/>
              </a:ext>
            </a:extLst>
          </p:cNvPr>
          <p:cNvSpPr/>
          <p:nvPr/>
        </p:nvSpPr>
        <p:spPr>
          <a:xfrm>
            <a:off x="3480031" y="73199"/>
            <a:ext cx="1652865" cy="402382"/>
          </a:xfrm>
          <a:prstGeom prst="round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추진전략 및 수행방법</a:t>
            </a:r>
          </a:p>
        </p:txBody>
      </p:sp>
      <p:sp>
        <p:nvSpPr>
          <p:cNvPr id="47" name="모서리가 둥근 직사각형 2">
            <a:extLst>
              <a:ext uri="{FF2B5EF4-FFF2-40B4-BE49-F238E27FC236}">
                <a16:creationId xmlns:a16="http://schemas.microsoft.com/office/drawing/2014/main" id="{A77C33F7-0C6C-4DB3-B01D-96E340DD358C}"/>
              </a:ext>
            </a:extLst>
          </p:cNvPr>
          <p:cNvSpPr/>
          <p:nvPr/>
        </p:nvSpPr>
        <p:spPr>
          <a:xfrm>
            <a:off x="5327033" y="73199"/>
            <a:ext cx="1440000" cy="4023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전체 연구활동 성과</a:t>
            </a:r>
          </a:p>
        </p:txBody>
      </p:sp>
      <p:sp>
        <p:nvSpPr>
          <p:cNvPr id="6" name="타원 5"/>
          <p:cNvSpPr/>
          <p:nvPr/>
        </p:nvSpPr>
        <p:spPr>
          <a:xfrm>
            <a:off x="1775521" y="2133601"/>
            <a:ext cx="7560839" cy="46303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8BD2F4E8-9E1A-4A09-98F3-24CEF2198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134" y="-37127"/>
            <a:ext cx="1895475" cy="85725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C50728A9-08C1-4842-817D-275015FFB3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0258" y="-37127"/>
            <a:ext cx="2171700" cy="85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95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2">
            <a:extLst>
              <a:ext uri="{FF2B5EF4-FFF2-40B4-BE49-F238E27FC236}">
                <a16:creationId xmlns:a16="http://schemas.microsoft.com/office/drawing/2014/main" id="{5725687A-BD29-4A3B-9A03-D53005A34539}"/>
              </a:ext>
            </a:extLst>
          </p:cNvPr>
          <p:cNvSpPr/>
          <p:nvPr/>
        </p:nvSpPr>
        <p:spPr>
          <a:xfrm>
            <a:off x="7517265" y="1073307"/>
            <a:ext cx="2967656" cy="553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3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주제 별로 </a:t>
            </a:r>
            <a:r>
              <a:rPr lang="en-US" altLang="ko-KR" sz="13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  <a:r>
              <a:rPr lang="ko-KR" altLang="en-US" sz="13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 그룹</a:t>
            </a:r>
            <a:endParaRPr lang="en-US" altLang="ko-KR" sz="1300" b="1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R="190500" algn="just" defTabSz="457200" fontAlgn="base" latinLnBrk="0">
              <a:lnSpc>
                <a:spcPct val="130000"/>
              </a:lnSpc>
              <a:spcBef>
                <a:spcPts val="300"/>
              </a:spcBef>
            </a:pP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 그룹은 독립적으로 운영</a:t>
            </a: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반면</a:t>
            </a:r>
            <a:r>
              <a:rPr lang="en-US" altLang="ko-KR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그룹 간의 협력</a:t>
            </a: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중이온가속기 사업단은 이미 여러 해외 기관과 국제협력 </a:t>
            </a:r>
            <a:r>
              <a:rPr lang="en-US" altLang="ko-KR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MOU</a:t>
            </a:r>
            <a:r>
              <a:rPr lang="ko-KR" altLang="en-US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맺고 협력 장치를 마련한 상황</a:t>
            </a:r>
            <a:r>
              <a:rPr lang="en-US" altLang="ko-KR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marL="285750" marR="190500" indent="-285750" algn="just" defTabSz="457200" fontAlgn="base" latinLnBrk="0">
              <a:lnSpc>
                <a:spcPct val="13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 과제를 통해  협력 기관 수를 늘리고</a:t>
            </a:r>
            <a:r>
              <a:rPr lang="en-US" altLang="ko-KR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활용 분야의 긴밀한 협력</a:t>
            </a:r>
            <a:r>
              <a:rPr lang="ko-KR" altLang="en-US" sz="13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추진</a:t>
            </a:r>
            <a:endParaRPr lang="en-US" altLang="ko-KR" sz="13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05594" y="6020282"/>
            <a:ext cx="749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한인식</a:t>
            </a:r>
            <a:endParaRPr lang="en-US" altLang="ko-KR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457200" latinLnBrk="0"/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추경호</a:t>
            </a:r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50140" y="6020282"/>
            <a:ext cx="7200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김은주</a:t>
            </a:r>
            <a:endParaRPr lang="en-US" altLang="ko-KR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457200" latinLnBrk="0"/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김영진</a:t>
            </a:r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4128" y="6020282"/>
            <a:ext cx="7200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채경육</a:t>
            </a:r>
            <a:endParaRPr lang="en-US" altLang="ko-KR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457200" latinLnBrk="0"/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문준영</a:t>
            </a:r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57389" y="6020282"/>
            <a:ext cx="7200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김중복</a:t>
            </a:r>
            <a:endParaRPr lang="en-US" altLang="ko-KR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457200" latinLnBrk="0"/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박성종</a:t>
            </a:r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94160" y="6016739"/>
            <a:ext cx="7200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최광용</a:t>
            </a:r>
            <a:endParaRPr lang="en-US" altLang="ko-KR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defTabSz="457200" latinLnBrk="0"/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이주한</a:t>
            </a:r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26014" y="6021455"/>
            <a:ext cx="7200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홍승우</a:t>
            </a:r>
            <a:endParaRPr lang="en-US" altLang="ko-KR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457200" latinLnBrk="0"/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이상진</a:t>
            </a:r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71492" y="6020131"/>
            <a:ext cx="7200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박우윤</a:t>
            </a:r>
            <a:endParaRPr lang="en-US" altLang="ko-KR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defTabSz="457200" latinLnBrk="0"/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김기동</a:t>
            </a:r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99554" y="6021815"/>
            <a:ext cx="7200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천명기</a:t>
            </a:r>
            <a:endParaRPr lang="en-US" altLang="ko-KR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defTabSz="457200" latinLnBrk="0"/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김영만</a:t>
            </a:r>
            <a:r>
              <a:rPr lang="en-US" altLang="ko-KR" sz="13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3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3" name="슬라이드 번호 개체 틀 2">
            <a:extLst>
              <a:ext uri="{FF2B5EF4-FFF2-40B4-BE49-F238E27FC236}">
                <a16:creationId xmlns:a16="http://schemas.microsoft.com/office/drawing/2014/main" id="{6C21C845-0AEB-49FB-99EE-73128590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2133600" cy="365125"/>
          </a:xfrm>
        </p:spPr>
        <p:txBody>
          <a:bodyPr/>
          <a:lstStyle/>
          <a:p>
            <a:fld id="{96B87649-3ED6-4A7A-A12B-157D80E5BFEB}" type="slidenum">
              <a:rPr lang="ko-KR" alt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맑은 고딕" panose="020B0503020000020004" pitchFamily="50" charset="-127"/>
              </a:rPr>
              <a:pPr/>
              <a:t>10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F40B34C-9DC0-401F-9019-529745D54F99}"/>
              </a:ext>
            </a:extLst>
          </p:cNvPr>
          <p:cNvGraphicFramePr>
            <a:graphicFrameLocks noGrp="1"/>
          </p:cNvGraphicFramePr>
          <p:nvPr/>
        </p:nvGraphicFramePr>
        <p:xfrm>
          <a:off x="7411142" y="1464388"/>
          <a:ext cx="3221617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840">
                  <a:extLst>
                    <a:ext uri="{9D8B030D-6E8A-4147-A177-3AD203B41FA5}">
                      <a16:colId xmlns:a16="http://schemas.microsoft.com/office/drawing/2014/main" val="180998784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72600993"/>
                    </a:ext>
                  </a:extLst>
                </a:gridCol>
                <a:gridCol w="618309">
                  <a:extLst>
                    <a:ext uri="{9D8B030D-6E8A-4147-A177-3AD203B41FA5}">
                      <a16:colId xmlns:a16="http://schemas.microsoft.com/office/drawing/2014/main" val="520890389"/>
                    </a:ext>
                  </a:extLst>
                </a:gridCol>
                <a:gridCol w="661851">
                  <a:extLst>
                    <a:ext uri="{9D8B030D-6E8A-4147-A177-3AD203B41FA5}">
                      <a16:colId xmlns:a16="http://schemas.microsoft.com/office/drawing/2014/main" val="1215514491"/>
                    </a:ext>
                  </a:extLst>
                </a:gridCol>
                <a:gridCol w="6270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나눔고딕" panose="020D0604000000000000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ea typeface="나눔고딕" panose="020D0604000000000000"/>
                        </a:rPr>
                        <a:t>1</a:t>
                      </a:r>
                      <a:r>
                        <a:rPr lang="ko-KR" altLang="en-US" sz="1000" dirty="0">
                          <a:ea typeface="나눔고딕" panose="020D0604000000000000"/>
                        </a:rPr>
                        <a:t>차년도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ea typeface="나눔고딕" panose="020D0604000000000000"/>
                        </a:rPr>
                        <a:t>2</a:t>
                      </a:r>
                      <a:r>
                        <a:rPr lang="ko-KR" altLang="en-US" sz="1000" dirty="0">
                          <a:ea typeface="나눔고딕" panose="020D0604000000000000"/>
                        </a:rPr>
                        <a:t>차년도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ea typeface="나눔고딕" panose="020D0604000000000000"/>
                        </a:rPr>
                        <a:t>2</a:t>
                      </a:r>
                      <a:r>
                        <a:rPr lang="ko-KR" altLang="en-US" sz="1000" dirty="0">
                          <a:ea typeface="나눔고딕" panose="020D0604000000000000"/>
                        </a:rPr>
                        <a:t>차년도 </a:t>
                      </a:r>
                      <a:endParaRPr lang="en-US" altLang="ko-KR" sz="1000" dirty="0">
                        <a:ea typeface="나눔고딕" panose="020D0604000000000000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ea typeface="나눔고딕" panose="020D0604000000000000"/>
                        </a:rPr>
                        <a:t>중간점검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ea typeface="나눔고딕" panose="020D0604000000000000"/>
                        </a:rPr>
                        <a:t>3</a:t>
                      </a:r>
                      <a:r>
                        <a:rPr lang="ko-KR" altLang="en-US" sz="1000" dirty="0">
                          <a:ea typeface="나눔고딕" panose="020D0604000000000000"/>
                        </a:rPr>
                        <a:t>차년도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33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ea typeface="나눔고딕" panose="020D0604000000000000"/>
                        </a:rPr>
                        <a:t>기관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23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24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27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31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40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ea typeface="나눔고딕" panose="020D0604000000000000"/>
                        </a:rPr>
                        <a:t>교수급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31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33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33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41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805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ea typeface="나눔고딕" panose="020D0604000000000000"/>
                        </a:rPr>
                        <a:t>PD</a:t>
                      </a:r>
                      <a:endParaRPr lang="ko-KR" altLang="en-US" sz="10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7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13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20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14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303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ea typeface="나눔고딕" panose="020D0604000000000000"/>
                        </a:rPr>
                        <a:t>대학원생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47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50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57 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ea typeface="나눔고딕" panose="020D0604000000000000"/>
                        </a:rPr>
                        <a:t>51</a:t>
                      </a:r>
                      <a:endParaRPr lang="ko-KR" altLang="en-US" sz="1200" dirty="0">
                        <a:ea typeface="나눔고딕" panose="020D060400000000000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175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ea typeface="나눔고딕" panose="020D0604000000000000"/>
                        </a:rPr>
                        <a:t>총 인원수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ea typeface="나눔고딕" panose="020D0604000000000000"/>
                        </a:rPr>
                        <a:t>85 </a:t>
                      </a:r>
                      <a:r>
                        <a:rPr lang="ko-KR" altLang="en-US" sz="1200" b="1" dirty="0">
                          <a:ea typeface="나눔고딕" panose="020D0604000000000000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ea typeface="나눔고딕" panose="020D0604000000000000"/>
                        </a:rPr>
                        <a:t>96 </a:t>
                      </a:r>
                      <a:r>
                        <a:rPr lang="ko-KR" altLang="en-US" sz="1200" b="1" dirty="0">
                          <a:ea typeface="나눔고딕" panose="020D0604000000000000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ea typeface="나눔고딕" panose="020D0604000000000000"/>
                        </a:rPr>
                        <a:t>112 </a:t>
                      </a:r>
                      <a:r>
                        <a:rPr lang="ko-KR" altLang="en-US" sz="1200" b="1" dirty="0">
                          <a:ea typeface="나눔고딕" panose="020D0604000000000000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ea typeface="나눔고딕" panose="020D0604000000000000"/>
                        </a:rPr>
                        <a:t>106 </a:t>
                      </a:r>
                      <a:r>
                        <a:rPr lang="ko-KR" altLang="en-US" sz="1200" b="1" dirty="0">
                          <a:ea typeface="나눔고딕" panose="020D0604000000000000"/>
                        </a:rPr>
                        <a:t>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2177623"/>
                  </a:ext>
                </a:extLst>
              </a:tr>
            </a:tbl>
          </a:graphicData>
        </a:graphic>
      </p:graphicFrame>
      <p:pic>
        <p:nvPicPr>
          <p:cNvPr id="5" name="Picture 4" descr="A picture containing row, lined&#10;&#10;Description automatically generated">
            <a:extLst>
              <a:ext uri="{FF2B5EF4-FFF2-40B4-BE49-F238E27FC236}">
                <a16:creationId xmlns:a16="http://schemas.microsoft.com/office/drawing/2014/main" id="{509C195C-FB9F-4FB0-88C7-732D9A708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23" y="1019532"/>
            <a:ext cx="5834124" cy="4887809"/>
          </a:xfrm>
          <a:prstGeom prst="rect">
            <a:avLst/>
          </a:prstGeom>
        </p:spPr>
      </p:pic>
      <p:cxnSp>
        <p:nvCxnSpPr>
          <p:cNvPr id="23" name="직선 연결선 7">
            <a:extLst>
              <a:ext uri="{FF2B5EF4-FFF2-40B4-BE49-F238E27FC236}">
                <a16:creationId xmlns:a16="http://schemas.microsoft.com/office/drawing/2014/main" id="{01D7F8F8-8301-45BE-ACA5-F0949F5639F1}"/>
              </a:ext>
            </a:extLst>
          </p:cNvPr>
          <p:cNvCxnSpPr>
            <a:cxnSpLocks/>
          </p:cNvCxnSpPr>
          <p:nvPr/>
        </p:nvCxnSpPr>
        <p:spPr>
          <a:xfrm>
            <a:off x="3263591" y="274390"/>
            <a:ext cx="20528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8">
            <a:extLst>
              <a:ext uri="{FF2B5EF4-FFF2-40B4-BE49-F238E27FC236}">
                <a16:creationId xmlns:a16="http://schemas.microsoft.com/office/drawing/2014/main" id="{D89E737A-50C4-4379-B8F4-5C05E65B8A77}"/>
              </a:ext>
            </a:extLst>
          </p:cNvPr>
          <p:cNvCxnSpPr>
            <a:cxnSpLocks/>
          </p:cNvCxnSpPr>
          <p:nvPr/>
        </p:nvCxnSpPr>
        <p:spPr>
          <a:xfrm>
            <a:off x="5121745" y="274390"/>
            <a:ext cx="20528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9">
            <a:extLst>
              <a:ext uri="{FF2B5EF4-FFF2-40B4-BE49-F238E27FC236}">
                <a16:creationId xmlns:a16="http://schemas.microsoft.com/office/drawing/2014/main" id="{CE33D88A-50E6-41A9-B648-86A321A18298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6767034" y="274390"/>
            <a:ext cx="20528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10">
            <a:extLst>
              <a:ext uri="{FF2B5EF4-FFF2-40B4-BE49-F238E27FC236}">
                <a16:creationId xmlns:a16="http://schemas.microsoft.com/office/drawing/2014/main" id="{E31D9397-8302-4A5C-AC31-76E79EFA3E62}"/>
              </a:ext>
            </a:extLst>
          </p:cNvPr>
          <p:cNvCxnSpPr>
            <a:cxnSpLocks/>
            <a:stCxn id="28" idx="3"/>
            <a:endCxn id="27" idx="1"/>
          </p:cNvCxnSpPr>
          <p:nvPr/>
        </p:nvCxnSpPr>
        <p:spPr>
          <a:xfrm>
            <a:off x="9595633" y="274390"/>
            <a:ext cx="20528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5">
            <a:extLst>
              <a:ext uri="{FF2B5EF4-FFF2-40B4-BE49-F238E27FC236}">
                <a16:creationId xmlns:a16="http://schemas.microsoft.com/office/drawing/2014/main" id="{65F04A18-D90E-40C1-86C0-7463B8825CF6}"/>
              </a:ext>
            </a:extLst>
          </p:cNvPr>
          <p:cNvSpPr/>
          <p:nvPr/>
        </p:nvSpPr>
        <p:spPr>
          <a:xfrm>
            <a:off x="9800921" y="73199"/>
            <a:ext cx="684000" cy="4023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연구비</a:t>
            </a:r>
          </a:p>
        </p:txBody>
      </p:sp>
      <p:sp>
        <p:nvSpPr>
          <p:cNvPr id="28" name="모서리가 둥근 직사각형 4">
            <a:extLst>
              <a:ext uri="{FF2B5EF4-FFF2-40B4-BE49-F238E27FC236}">
                <a16:creationId xmlns:a16="http://schemas.microsoft.com/office/drawing/2014/main" id="{9C736C77-BCE5-47CD-91CA-73107D49B67E}"/>
              </a:ext>
            </a:extLst>
          </p:cNvPr>
          <p:cNvSpPr/>
          <p:nvPr/>
        </p:nvSpPr>
        <p:spPr>
          <a:xfrm>
            <a:off x="6972322" y="73199"/>
            <a:ext cx="2623310" cy="4023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세부 그룹별</a:t>
            </a:r>
            <a:r>
              <a:rPr lang="en-US" altLang="ko-KR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연구 성과 및 차년도 계획  </a:t>
            </a:r>
          </a:p>
        </p:txBody>
      </p:sp>
      <p:sp>
        <p:nvSpPr>
          <p:cNvPr id="29" name="모서리가 둥근 직사각형 1">
            <a:extLst>
              <a:ext uri="{FF2B5EF4-FFF2-40B4-BE49-F238E27FC236}">
                <a16:creationId xmlns:a16="http://schemas.microsoft.com/office/drawing/2014/main" id="{223078D4-C52F-41CB-91AB-F449663E780E}"/>
              </a:ext>
            </a:extLst>
          </p:cNvPr>
          <p:cNvSpPr/>
          <p:nvPr/>
        </p:nvSpPr>
        <p:spPr>
          <a:xfrm>
            <a:off x="1659356" y="73199"/>
            <a:ext cx="1598659" cy="4023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연구목표 및 연구내용</a:t>
            </a:r>
          </a:p>
        </p:txBody>
      </p:sp>
      <p:sp>
        <p:nvSpPr>
          <p:cNvPr id="30" name="모서리가 둥근 직사각형 3">
            <a:extLst>
              <a:ext uri="{FF2B5EF4-FFF2-40B4-BE49-F238E27FC236}">
                <a16:creationId xmlns:a16="http://schemas.microsoft.com/office/drawing/2014/main" id="{39FB8C20-0AE6-4774-9AAB-6A71A9CD7964}"/>
              </a:ext>
            </a:extLst>
          </p:cNvPr>
          <p:cNvSpPr/>
          <p:nvPr/>
        </p:nvSpPr>
        <p:spPr>
          <a:xfrm>
            <a:off x="3480031" y="73199"/>
            <a:ext cx="1652865" cy="402382"/>
          </a:xfrm>
          <a:prstGeom prst="round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/>
                </a:solidFill>
                <a:latin typeface="맑은 고딕"/>
                <a:ea typeface="맑은 고딕" panose="020B0503020000020004" pitchFamily="50" charset="-127"/>
              </a:rPr>
              <a:t>추진전략 및 수행방법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A77C33F7-0C6C-4DB3-B01D-96E340DD358C}"/>
              </a:ext>
            </a:extLst>
          </p:cNvPr>
          <p:cNvSpPr/>
          <p:nvPr/>
        </p:nvSpPr>
        <p:spPr>
          <a:xfrm>
            <a:off x="5327033" y="73199"/>
            <a:ext cx="1440000" cy="402382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latinLnBrk="0"/>
            <a:r>
              <a:rPr lang="ko-KR" altLang="en-US" sz="1100" b="1" dirty="0">
                <a:solidFill>
                  <a:prstClr val="white">
                    <a:lumMod val="65000"/>
                  </a:prstClr>
                </a:solidFill>
                <a:latin typeface="맑은 고딕"/>
                <a:ea typeface="맑은 고딕" panose="020B0503020000020004" pitchFamily="50" charset="-127"/>
              </a:rPr>
              <a:t>전체 연구활동 성과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FD835F4C-FFC8-477E-B172-621309509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134" y="-37127"/>
            <a:ext cx="1895475" cy="85725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A46741C9-BAFD-408C-B0F6-60D16D14F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0258" y="-37127"/>
            <a:ext cx="2171700" cy="85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46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789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71BA037-BA82-48D5-9E1C-CB6D27D07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576" y="0"/>
            <a:ext cx="6244900" cy="425446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B2F8853-3546-4C74-89E8-68C084502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988" y="0"/>
            <a:ext cx="3476625" cy="34099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A808A90-FE15-46E1-85B8-C29F25A9C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4" y="3051208"/>
            <a:ext cx="6142271" cy="380679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F0FA98F-44A8-437B-AD97-763E47BEBE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4" y="0"/>
            <a:ext cx="1253504" cy="100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51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69FED4A-9340-4A99-BDB7-C74587084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487" y="152400"/>
            <a:ext cx="8201025" cy="65532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EAE4BB1-2027-4D5B-87A7-8CB4A6248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53504" cy="100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378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183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1CAD1C1-FF89-45F6-A180-67E42CD7E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9409"/>
            <a:ext cx="6978316" cy="474605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EF657C5-2FC6-4FC9-8A2E-3B45AFB62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058" y="3500490"/>
            <a:ext cx="5382534" cy="335750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B92E153-02B6-4228-8DFF-C2ED3246A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63392" cy="84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69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24DC38E-5C5F-4D4A-B690-0D4828283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070" y="0"/>
            <a:ext cx="9108141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79A0536-AE0F-4A76-8ED9-9F9A4020E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63392" cy="84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73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3982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3FADA6-61F3-4FE5-A66E-23B12478AA4C}"/>
              </a:ext>
            </a:extLst>
          </p:cNvPr>
          <p:cNvSpPr txBox="1"/>
          <p:nvPr/>
        </p:nvSpPr>
        <p:spPr>
          <a:xfrm>
            <a:off x="605928" y="1929785"/>
            <a:ext cx="106202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High Momentum Distribution and Nucleon Pairs Beyond Mean Field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Disappearance of Magic Numbers and New Magic Number around Drip Line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Dineutron and Intruder in Halo Nuclei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Cosmological Origin of p-Nuclei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Dense Nuclear Matter 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Nuclear Astrophysics in Plasma </a:t>
            </a:r>
          </a:p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Strong Magnetic Field Physics 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A66537-2CA9-434E-ADE7-5730F62455A2}"/>
              </a:ext>
            </a:extLst>
          </p:cNvPr>
          <p:cNvSpPr txBox="1"/>
          <p:nvPr/>
        </p:nvSpPr>
        <p:spPr>
          <a:xfrm>
            <a:off x="716096" y="572877"/>
            <a:ext cx="11467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Some Extremes in Nuclear and Nuclear Astrophysics I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572825-EBEA-417B-8DD3-B6105CC8ED75}"/>
              </a:ext>
            </a:extLst>
          </p:cNvPr>
          <p:cNvSpPr txBox="1"/>
          <p:nvPr/>
        </p:nvSpPr>
        <p:spPr>
          <a:xfrm>
            <a:off x="5040923" y="5990492"/>
            <a:ext cx="5278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Myung-Ki Cheoun, OMEG Inst., </a:t>
            </a:r>
            <a:r>
              <a:rPr kumimoji="0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Soongsil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Univ.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556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882926B-BE54-4E41-BF2A-6FD3E9D71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39" y="170963"/>
            <a:ext cx="63055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D01BAE9A-ABD4-4A74-BEAC-73176C757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796" y="3704557"/>
            <a:ext cx="4600575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28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A45706C-C644-4950-9B6D-51ADDF1C7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193" y="0"/>
            <a:ext cx="8907614" cy="6858000"/>
          </a:xfrm>
          <a:prstGeom prst="rect">
            <a:avLst/>
          </a:prstGeom>
        </p:spPr>
      </p:pic>
      <p:sp>
        <p:nvSpPr>
          <p:cNvPr id="2" name="타원 1">
            <a:extLst>
              <a:ext uri="{FF2B5EF4-FFF2-40B4-BE49-F238E27FC236}">
                <a16:creationId xmlns:a16="http://schemas.microsoft.com/office/drawing/2014/main" id="{098F3F22-5C90-4174-BE67-5B36B81E5C44}"/>
              </a:ext>
            </a:extLst>
          </p:cNvPr>
          <p:cNvSpPr/>
          <p:nvPr/>
        </p:nvSpPr>
        <p:spPr>
          <a:xfrm>
            <a:off x="6916994" y="1209368"/>
            <a:ext cx="1592826" cy="42622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FC71E5-35E5-4CEC-8606-B3FD54C2F75A}"/>
              </a:ext>
            </a:extLst>
          </p:cNvPr>
          <p:cNvSpPr txBox="1"/>
          <p:nvPr/>
        </p:nvSpPr>
        <p:spPr>
          <a:xfrm>
            <a:off x="10548367" y="1209368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24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O</a:t>
            </a:r>
            <a:r>
              <a:rPr kumimoji="0" lang="en-US" altLang="ko-KR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16</a:t>
            </a:r>
            <a:endParaRPr kumimoji="0" lang="ko-KR" altLang="en-US" sz="2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14F428-17E1-45B7-AE43-06ECBDFB3A27}"/>
              </a:ext>
            </a:extLst>
          </p:cNvPr>
          <p:cNvSpPr txBox="1"/>
          <p:nvPr/>
        </p:nvSpPr>
        <p:spPr>
          <a:xfrm>
            <a:off x="10700767" y="3927987"/>
            <a:ext cx="116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40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Ca</a:t>
            </a:r>
            <a:r>
              <a:rPr kumimoji="0" lang="en-US" altLang="ko-KR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</a:t>
            </a:r>
            <a:endParaRPr kumimoji="0" lang="ko-KR" altLang="en-US" sz="2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0F5F75D7-E71F-4234-8C92-D31E2B37F3F2}"/>
              </a:ext>
            </a:extLst>
          </p:cNvPr>
          <p:cNvCxnSpPr/>
          <p:nvPr/>
        </p:nvCxnSpPr>
        <p:spPr>
          <a:xfrm flipV="1">
            <a:off x="7462684" y="1732588"/>
            <a:ext cx="3333135" cy="848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A0ECD546-37E9-4DC8-9F4F-4424B9E0946E}"/>
              </a:ext>
            </a:extLst>
          </p:cNvPr>
          <p:cNvCxnSpPr>
            <a:endCxn id="6" idx="1"/>
          </p:cNvCxnSpPr>
          <p:nvPr/>
        </p:nvCxnSpPr>
        <p:spPr>
          <a:xfrm>
            <a:off x="9940413" y="4189597"/>
            <a:ext cx="760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8C8FA96A-FACA-4F25-ABA1-F04C7AAC0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0" y="2300479"/>
            <a:ext cx="5735273" cy="430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1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1909E73-DA53-4F6C-A6F4-4892D6DD5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555" y="0"/>
            <a:ext cx="9144001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7822565-40DA-452F-828A-CBE970015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111" y="651989"/>
            <a:ext cx="3286125" cy="5172075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F51BACBA-4193-44FB-AD99-09F9CD237850}"/>
              </a:ext>
            </a:extLst>
          </p:cNvPr>
          <p:cNvCxnSpPr>
            <a:cxnSpLocks/>
          </p:cNvCxnSpPr>
          <p:nvPr/>
        </p:nvCxnSpPr>
        <p:spPr>
          <a:xfrm flipV="1">
            <a:off x="2590800" y="1992923"/>
            <a:ext cx="6292646" cy="32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9DE434B4-43B9-4B40-93F8-229220E3EA3C}"/>
              </a:ext>
            </a:extLst>
          </p:cNvPr>
          <p:cNvCxnSpPr/>
          <p:nvPr/>
        </p:nvCxnSpPr>
        <p:spPr>
          <a:xfrm>
            <a:off x="4806462" y="2286000"/>
            <a:ext cx="4255476" cy="562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875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C84AB5D-7706-4ADB-8063-ED4755C9A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19" y="0"/>
            <a:ext cx="6410954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C9FC936-8109-4141-AE27-087C9CA53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5134" y="3307404"/>
            <a:ext cx="4807638" cy="355059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DD546CE-2571-4EA4-8968-581AE562C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134" y="97275"/>
            <a:ext cx="4347114" cy="3210129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D5C4437F-AC75-4AF4-8044-DEA7C7F837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0089" y="2544143"/>
            <a:ext cx="4505334" cy="354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12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478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http://www.riken.jp/~/media/riken/research/rikenresearch/Places/hi_7529.jpg"/>
          <p:cNvPicPr>
            <a:picLocks noChangeAspect="1" noChangeArrowheads="1"/>
          </p:cNvPicPr>
          <p:nvPr/>
        </p:nvPicPr>
        <p:blipFill rotWithShape="1">
          <a:blip r:embed="rId2" cstate="print"/>
          <a:srcRect l="11777" t="-410" r="9253"/>
          <a:stretch/>
        </p:blipFill>
        <p:spPr bwMode="auto">
          <a:xfrm>
            <a:off x="6714002" y="1332553"/>
            <a:ext cx="2485270" cy="2092964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27" name="Picture 4" descr="http://www.naoj.org/Pressrelease/2011/07/06/fig1.jpg"/>
          <p:cNvPicPr>
            <a:picLocks noChangeAspect="1" noChangeArrowheads="1"/>
          </p:cNvPicPr>
          <p:nvPr/>
        </p:nvPicPr>
        <p:blipFill rotWithShape="1">
          <a:blip r:embed="rId3" cstate="print"/>
          <a:srcRect l="23783" t="9931" r="1965" b="5373"/>
          <a:stretch/>
        </p:blipFill>
        <p:spPr bwMode="auto">
          <a:xfrm>
            <a:off x="3063308" y="1321734"/>
            <a:ext cx="2393376" cy="2092964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28" name="Picture 2" descr="http://environmentalarmageddon.files.wordpress.com/2010/10/lhc-si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893" y="4318109"/>
            <a:ext cx="5689533" cy="1987196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152" y="678170"/>
            <a:ext cx="2407901" cy="1354444"/>
          </a:xfrm>
          <a:prstGeom prst="ellips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41" b="98919" l="9746" r="9618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98822" y="599017"/>
            <a:ext cx="1857768" cy="14563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</p:pic>
      <p:pic>
        <p:nvPicPr>
          <p:cNvPr id="42" name="Picture 4" descr="C:\Users\JangDukJae\Desktop\제목 없음-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00" y="4602641"/>
            <a:ext cx="1388322" cy="141813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</p:pic>
      <p:grpSp>
        <p:nvGrpSpPr>
          <p:cNvPr id="4" name="그룹 3"/>
          <p:cNvGrpSpPr/>
          <p:nvPr/>
        </p:nvGrpSpPr>
        <p:grpSpPr>
          <a:xfrm>
            <a:off x="5165279" y="2225146"/>
            <a:ext cx="1861507" cy="2407711"/>
            <a:chOff x="3653588" y="2277105"/>
            <a:chExt cx="1861507" cy="2407711"/>
          </a:xfrm>
        </p:grpSpPr>
        <p:sp>
          <p:nvSpPr>
            <p:cNvPr id="34" name="화살표: 왼쪽/오른쪽 33"/>
            <p:cNvSpPr/>
            <p:nvPr/>
          </p:nvSpPr>
          <p:spPr>
            <a:xfrm>
              <a:off x="3665707" y="2277105"/>
              <a:ext cx="1812586" cy="448497"/>
            </a:xfrm>
            <a:prstGeom prst="leftRightArrow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5573" latinLnBrk="0"/>
              <a:endParaRPr lang="ko-KR" altLang="en-US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3" name="화살표: 왼쪽/오른쪽 42"/>
            <p:cNvSpPr/>
            <p:nvPr/>
          </p:nvSpPr>
          <p:spPr>
            <a:xfrm rot="7200000">
              <a:off x="4384554" y="3554274"/>
              <a:ext cx="1812586" cy="448497"/>
            </a:xfrm>
            <a:prstGeom prst="leftRightArrow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5573" latinLnBrk="0"/>
              <a:endParaRPr lang="ko-KR" altLang="en-US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4" name="화살표: 왼쪽/오른쪽 43"/>
            <p:cNvSpPr/>
            <p:nvPr/>
          </p:nvSpPr>
          <p:spPr>
            <a:xfrm rot="14400000">
              <a:off x="2971544" y="3554274"/>
              <a:ext cx="1812586" cy="448497"/>
            </a:xfrm>
            <a:prstGeom prst="leftRightArrow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5573" latinLnBrk="0"/>
              <a:endParaRPr lang="ko-KR" altLang="en-US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604649" y="3598971"/>
            <a:ext cx="704039" cy="338554"/>
          </a:xfrm>
          <a:prstGeom prst="rect">
            <a:avLst/>
          </a:prstGeom>
          <a:noFill/>
        </p:spPr>
        <p:txBody>
          <a:bodyPr wrap="none" lIns="91112" tIns="45557" rIns="91112" bIns="45557" rtlCol="0">
            <a:spAutoFit/>
          </a:bodyPr>
          <a:lstStyle/>
          <a:p>
            <a:pPr defTabSz="455573" latinLnBrk="0"/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10</a:t>
            </a:r>
            <a:r>
              <a:rPr lang="en-US" altLang="ko-KR" sz="1600" baseline="300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1</a:t>
            </a:r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 m</a:t>
            </a:r>
            <a:endParaRPr lang="ko-KR" altLang="en-US" sz="1600" dirty="0">
              <a:solidFill>
                <a:prstClr val="black"/>
              </a:solidFill>
              <a:latin typeface="Cambria Math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08008" y="3598971"/>
            <a:ext cx="704039" cy="338554"/>
          </a:xfrm>
          <a:prstGeom prst="rect">
            <a:avLst/>
          </a:prstGeom>
          <a:noFill/>
        </p:spPr>
        <p:txBody>
          <a:bodyPr wrap="none" lIns="91112" tIns="45557" rIns="91112" bIns="45557" rtlCol="0">
            <a:spAutoFit/>
          </a:bodyPr>
          <a:lstStyle/>
          <a:p>
            <a:pPr defTabSz="455573" latinLnBrk="0"/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10</a:t>
            </a:r>
            <a:r>
              <a:rPr lang="en-US" altLang="ko-KR" sz="1600" baseline="300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1</a:t>
            </a:r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 m</a:t>
            </a:r>
            <a:endParaRPr lang="ko-KR" altLang="en-US" sz="1600" dirty="0">
              <a:solidFill>
                <a:prstClr val="black"/>
              </a:solidFill>
              <a:latin typeface="Cambria Math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31670" y="6420560"/>
            <a:ext cx="704039" cy="338554"/>
          </a:xfrm>
          <a:prstGeom prst="rect">
            <a:avLst/>
          </a:prstGeom>
          <a:noFill/>
        </p:spPr>
        <p:txBody>
          <a:bodyPr wrap="none" lIns="91112" tIns="45557" rIns="91112" bIns="45557" rtlCol="0">
            <a:spAutoFit/>
          </a:bodyPr>
          <a:lstStyle/>
          <a:p>
            <a:pPr defTabSz="455573" latinLnBrk="0"/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10</a:t>
            </a:r>
            <a:r>
              <a:rPr lang="en-US" altLang="ko-KR" sz="1600" baseline="300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4</a:t>
            </a:r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 m</a:t>
            </a:r>
            <a:endParaRPr lang="ko-KR" altLang="en-US" sz="1600" dirty="0">
              <a:solidFill>
                <a:prstClr val="black"/>
              </a:solidFill>
              <a:latin typeface="Cambria Math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883799" y="5516152"/>
            <a:ext cx="824265" cy="338554"/>
          </a:xfrm>
          <a:prstGeom prst="rect">
            <a:avLst/>
          </a:prstGeom>
          <a:noFill/>
        </p:spPr>
        <p:txBody>
          <a:bodyPr wrap="none" lIns="91112" tIns="45557" rIns="91112" bIns="45557" rtlCol="0">
            <a:spAutoFit/>
          </a:bodyPr>
          <a:lstStyle/>
          <a:p>
            <a:pPr defTabSz="455573" latinLnBrk="0"/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10</a:t>
            </a:r>
            <a:r>
              <a:rPr lang="en-US" altLang="ko-KR" sz="1600" baseline="300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-15</a:t>
            </a:r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 m</a:t>
            </a:r>
            <a:endParaRPr lang="ko-KR" altLang="en-US" sz="1600" dirty="0">
              <a:solidFill>
                <a:prstClr val="black"/>
              </a:solidFill>
              <a:latin typeface="Cambria Math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346019" y="2103851"/>
            <a:ext cx="824265" cy="338554"/>
          </a:xfrm>
          <a:prstGeom prst="rect">
            <a:avLst/>
          </a:prstGeom>
          <a:noFill/>
        </p:spPr>
        <p:txBody>
          <a:bodyPr wrap="none" lIns="91112" tIns="45557" rIns="91112" bIns="45557" rtlCol="0">
            <a:spAutoFit/>
          </a:bodyPr>
          <a:lstStyle/>
          <a:p>
            <a:pPr defTabSz="455573" latinLnBrk="0"/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10</a:t>
            </a:r>
            <a:r>
              <a:rPr lang="en-US" altLang="ko-KR" sz="1600" baseline="300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-14</a:t>
            </a:r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 m</a:t>
            </a:r>
            <a:endParaRPr lang="ko-KR" altLang="en-US" sz="1600" dirty="0">
              <a:solidFill>
                <a:prstClr val="black"/>
              </a:solidFill>
              <a:latin typeface="Cambria Math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37244" y="2103851"/>
            <a:ext cx="779381" cy="338554"/>
          </a:xfrm>
          <a:prstGeom prst="rect">
            <a:avLst/>
          </a:prstGeom>
          <a:noFill/>
        </p:spPr>
        <p:txBody>
          <a:bodyPr wrap="none" lIns="91112" tIns="45557" rIns="91112" bIns="45557" rtlCol="0">
            <a:spAutoFit/>
          </a:bodyPr>
          <a:lstStyle/>
          <a:p>
            <a:pPr defTabSz="455573" latinLnBrk="0"/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10</a:t>
            </a:r>
            <a:r>
              <a:rPr lang="en-US" altLang="ko-KR" sz="1600" baseline="300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26</a:t>
            </a:r>
            <a:r>
              <a:rPr lang="en-US" altLang="ko-KR" sz="1600" dirty="0">
                <a:solidFill>
                  <a:prstClr val="black"/>
                </a:solidFill>
                <a:latin typeface="Cambria Math" panose="02040503050406030204" pitchFamily="18" charset="0"/>
                <a:ea typeface="맑은 고딕" panose="020B0503020000020004" pitchFamily="50" charset="-127"/>
              </a:rPr>
              <a:t> m</a:t>
            </a:r>
            <a:endParaRPr lang="ko-KR" altLang="en-US" sz="1600" dirty="0">
              <a:solidFill>
                <a:prstClr val="black"/>
              </a:solidFill>
              <a:latin typeface="Cambria Math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>
          <a:xfrm>
            <a:off x="1525915" y="6477840"/>
            <a:ext cx="3086100" cy="365125"/>
          </a:xfrm>
        </p:spPr>
        <p:txBody>
          <a:bodyPr/>
          <a:lstStyle/>
          <a:p>
            <a:pPr defTabSz="455573" latinLnBrk="0"/>
            <a:r>
              <a:rPr lang="nn-NO" altLang="ko-KR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맑은 고딕" panose="020B0503020000020004" pitchFamily="50" charset="-127"/>
              </a:rPr>
              <a:t>Konkuk University, 7 Nov., 2018</a:t>
            </a:r>
            <a:endParaRPr lang="ko-KR" alt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0" y="-18938"/>
            <a:ext cx="1838425" cy="440985"/>
          </a:xfrm>
          <a:prstGeom prst="rect">
            <a:avLst/>
          </a:prstGeom>
          <a:solidFill>
            <a:sysClr val="windowText" lastClr="000000">
              <a:alpha val="87057"/>
            </a:sysClr>
          </a:solidFill>
          <a:ln w="57150" algn="ctr">
            <a:noFill/>
            <a:miter lim="800000"/>
            <a:headEnd/>
            <a:tailEnd/>
          </a:ln>
        </p:spPr>
        <p:txBody>
          <a:bodyPr wrap="square" lIns="86200" tIns="43100" rIns="86200" bIns="43100">
            <a:spAutoFit/>
          </a:bodyPr>
          <a:lstStyle/>
          <a:p>
            <a:pPr defTabSz="861999">
              <a:defRPr/>
            </a:pPr>
            <a:r>
              <a:rPr lang="en-US" altLang="ko-KR" sz="2300" b="1" kern="0" dirty="0">
                <a:solidFill>
                  <a:prstClr val="white"/>
                </a:solidFill>
                <a:latin typeface="Century Gothic" panose="020B0502020202020204"/>
                <a:ea typeface="맑은 고딕" panose="020B0503020000020004" pitchFamily="50" charset="-127"/>
              </a:rPr>
              <a:t>Conclusion</a:t>
            </a:r>
            <a:endParaRPr lang="en-US" altLang="ko-KR" b="1" kern="0" dirty="0">
              <a:solidFill>
                <a:prstClr val="white"/>
              </a:solidFill>
              <a:latin typeface="Century Gothic" panose="020B0502020202020204"/>
              <a:ea typeface="맑은 고딕" panose="020B0503020000020004" pitchFamily="50" charset="-127"/>
            </a:endParaRPr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1838425" y="-18922"/>
            <a:ext cx="10353575" cy="440977"/>
          </a:xfrm>
          <a:prstGeom prst="rect">
            <a:avLst/>
          </a:prstGeom>
          <a:solidFill>
            <a:sysClr val="windowText" lastClr="000000">
              <a:alpha val="47842"/>
            </a:sysClr>
          </a:solidFill>
          <a:ln w="38100">
            <a:noFill/>
            <a:miter lim="800000"/>
            <a:headEnd/>
            <a:tailEnd/>
          </a:ln>
        </p:spPr>
        <p:txBody>
          <a:bodyPr wrap="square" lIns="86196" tIns="43096" rIns="86196" bIns="43096">
            <a:spAutoFit/>
          </a:bodyPr>
          <a:lstStyle/>
          <a:p>
            <a:pPr defTabSz="861999">
              <a:defRPr/>
            </a:pPr>
            <a:r>
              <a:rPr lang="en-US" altLang="ko-KR" sz="2300" b="1" kern="0" dirty="0">
                <a:solidFill>
                  <a:prstClr val="white"/>
                </a:solidFill>
                <a:latin typeface="Century Gothic" panose="020B0502020202020204"/>
                <a:ea typeface="맑은 고딕" panose="020B0503020000020004" pitchFamily="50" charset="-127"/>
              </a:rPr>
              <a:t>Nuclear Phys. and Nuclear-astrophysics for Multi-messenger Astronomy </a:t>
            </a:r>
          </a:p>
        </p:txBody>
      </p:sp>
    </p:spTree>
    <p:extLst>
      <p:ext uri="{BB962C8B-B14F-4D97-AF65-F5344CB8AC3E}">
        <p14:creationId xmlns:p14="http://schemas.microsoft.com/office/powerpoint/2010/main" val="492645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3CEC9529-2A29-44D3-9D5B-2EA9D2459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altLang="ko-KR">
                <a:solidFill>
                  <a:prstClr val="black">
                    <a:tint val="75000"/>
                  </a:prstClr>
                </a:solidFill>
              </a:rPr>
              <a:t>Konkuk University, 7 Nov., 2018</a:t>
            </a: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16192D-0381-411E-83E3-88DD801547A4}"/>
              </a:ext>
            </a:extLst>
          </p:cNvPr>
          <p:cNvSpPr txBox="1"/>
          <p:nvPr/>
        </p:nvSpPr>
        <p:spPr>
          <a:xfrm>
            <a:off x="3179428" y="1392572"/>
            <a:ext cx="748297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/>
              <a:t>International Joint Workshop</a:t>
            </a:r>
          </a:p>
          <a:p>
            <a:pPr marL="342900" indent="-342900">
              <a:buAutoNum type="arabicPeriod"/>
            </a:pPr>
            <a:endParaRPr lang="en-US" altLang="ko-KR" dirty="0"/>
          </a:p>
          <a:p>
            <a:r>
              <a:rPr lang="en-US" altLang="ko-KR" dirty="0"/>
              <a:t>. </a:t>
            </a:r>
            <a:r>
              <a:rPr lang="ko-KR" altLang="en-US" dirty="0"/>
              <a:t>한국</a:t>
            </a:r>
            <a:r>
              <a:rPr lang="en-US" altLang="ko-KR" dirty="0"/>
              <a:t>-</a:t>
            </a:r>
            <a:r>
              <a:rPr lang="ko-KR" altLang="en-US" dirty="0"/>
              <a:t>러시아 </a:t>
            </a:r>
            <a:r>
              <a:rPr lang="en-US" altLang="ko-KR" dirty="0"/>
              <a:t>: BLTP-APCTP joint workshop</a:t>
            </a:r>
          </a:p>
          <a:p>
            <a:r>
              <a:rPr lang="en-US" altLang="ko-KR" dirty="0"/>
              <a:t>. </a:t>
            </a:r>
            <a:r>
              <a:rPr lang="ko-KR" altLang="en-US" dirty="0"/>
              <a:t>한국</a:t>
            </a:r>
            <a:r>
              <a:rPr lang="en-US" altLang="ko-KR" dirty="0"/>
              <a:t>-</a:t>
            </a:r>
            <a:r>
              <a:rPr lang="ko-KR" altLang="en-US" dirty="0"/>
              <a:t>일본 학회 공동 초청</a:t>
            </a:r>
            <a:endParaRPr lang="en-US" altLang="ko-KR" dirty="0"/>
          </a:p>
          <a:p>
            <a:r>
              <a:rPr lang="en-US" altLang="ko-KR" dirty="0"/>
              <a:t>. A3 forecast program (</a:t>
            </a:r>
            <a:r>
              <a:rPr lang="ko-KR" altLang="en-US" dirty="0"/>
              <a:t>한</a:t>
            </a:r>
            <a:r>
              <a:rPr lang="en-US" altLang="ko-KR" dirty="0"/>
              <a:t> </a:t>
            </a:r>
            <a:r>
              <a:rPr lang="ko-KR" altLang="en-US" dirty="0"/>
              <a:t>중 일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. </a:t>
            </a:r>
            <a:r>
              <a:rPr lang="ko-KR" altLang="en-US" dirty="0"/>
              <a:t>한국</a:t>
            </a:r>
            <a:r>
              <a:rPr lang="en-US" altLang="ko-KR" dirty="0"/>
              <a:t>-</a:t>
            </a:r>
            <a:r>
              <a:rPr lang="ko-KR" altLang="en-US" dirty="0"/>
              <a:t>프랑스 공동</a:t>
            </a:r>
            <a:r>
              <a:rPr lang="en-US" altLang="ko-KR" dirty="0"/>
              <a:t>workshop (2022 sus </a:t>
            </a:r>
            <a:r>
              <a:rPr lang="ko-KR" altLang="en-US" dirty="0"/>
              <a:t>예정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. Asia Nuclear Physics Association (ANPHA)</a:t>
            </a:r>
          </a:p>
          <a:p>
            <a:endParaRPr lang="en-US" altLang="ko-KR" dirty="0"/>
          </a:p>
          <a:p>
            <a:r>
              <a:rPr lang="en-US" altLang="ko-KR" dirty="0"/>
              <a:t>2. School </a:t>
            </a:r>
          </a:p>
          <a:p>
            <a:endParaRPr lang="en-US" altLang="ko-KR" dirty="0"/>
          </a:p>
          <a:p>
            <a:r>
              <a:rPr lang="en-US" altLang="ko-KR" dirty="0"/>
              <a:t>. CNS summer school, </a:t>
            </a:r>
            <a:r>
              <a:rPr lang="en-US" altLang="ko-KR" dirty="0" err="1"/>
              <a:t>Dubna</a:t>
            </a:r>
            <a:r>
              <a:rPr lang="en-US" altLang="ko-KR" dirty="0"/>
              <a:t> school, </a:t>
            </a:r>
            <a:r>
              <a:rPr lang="ko-KR" altLang="en-US" dirty="0"/>
              <a:t>핵물리</a:t>
            </a:r>
            <a:r>
              <a:rPr lang="en-US" altLang="ko-KR" dirty="0"/>
              <a:t> summer</a:t>
            </a:r>
            <a:r>
              <a:rPr lang="ko-KR" altLang="en-US" dirty="0"/>
              <a:t> </a:t>
            </a:r>
            <a:r>
              <a:rPr lang="en-US" altLang="ko-KR" dirty="0"/>
              <a:t>school ...</a:t>
            </a:r>
          </a:p>
          <a:p>
            <a:r>
              <a:rPr lang="en-US" altLang="ko-KR" dirty="0"/>
              <a:t>. </a:t>
            </a:r>
            <a:r>
              <a:rPr lang="ko-KR" altLang="en-US" dirty="0"/>
              <a:t>국내 학회 </a:t>
            </a:r>
            <a:r>
              <a:rPr lang="en-US" altLang="ko-KR" dirty="0"/>
              <a:t>: </a:t>
            </a:r>
            <a:r>
              <a:rPr lang="ko-KR" altLang="en-US" dirty="0"/>
              <a:t>정기 물리학회</a:t>
            </a:r>
            <a:endParaRPr lang="en-US" altLang="ko-KR" dirty="0"/>
          </a:p>
          <a:p>
            <a:r>
              <a:rPr lang="en-US" altLang="ko-KR" dirty="0"/>
              <a:t>. </a:t>
            </a:r>
            <a:r>
              <a:rPr lang="ko-KR" altLang="en-US" dirty="0"/>
              <a:t>핵물리 관련</a:t>
            </a:r>
            <a:r>
              <a:rPr lang="en-US" altLang="ko-KR" dirty="0"/>
              <a:t>: </a:t>
            </a:r>
            <a:r>
              <a:rPr lang="en-US" altLang="ko-KR" dirty="0" err="1"/>
              <a:t>HaPHY</a:t>
            </a:r>
            <a:r>
              <a:rPr lang="en-US" altLang="ko-KR" dirty="0"/>
              <a:t>, HIM, RULIC &amp;RUA, C2R2 Seminar …</a:t>
            </a:r>
          </a:p>
          <a:p>
            <a:r>
              <a:rPr lang="ko-KR" altLang="en-US" dirty="0"/>
              <a:t> </a:t>
            </a:r>
            <a:r>
              <a:rPr lang="en-US" altLang="ko-KR" dirty="0"/>
              <a:t> </a:t>
            </a:r>
          </a:p>
          <a:p>
            <a:r>
              <a:rPr lang="ko-KR" altLang="en-US" dirty="0"/>
              <a:t> </a:t>
            </a:r>
            <a:endParaRPr lang="en-US" altLang="ko-KR" dirty="0"/>
          </a:p>
          <a:p>
            <a:endParaRPr lang="en-US" altLang="ko-K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6593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60B819C-51AC-4418-B306-956F10308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8" y="83119"/>
            <a:ext cx="5508359" cy="432361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EF8EADD-4881-4FA8-BC67-AC46C29E0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754" y="2065545"/>
            <a:ext cx="7254189" cy="470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74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783741-388E-4AE7-8493-D0CB4D0A7E09}"/>
              </a:ext>
            </a:extLst>
          </p:cNvPr>
          <p:cNvSpPr txBox="1"/>
          <p:nvPr/>
        </p:nvSpPr>
        <p:spPr>
          <a:xfrm>
            <a:off x="4077050" y="5033394"/>
            <a:ext cx="47965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dirty="0"/>
              <a:t>감사합니다 </a:t>
            </a:r>
            <a:r>
              <a:rPr lang="en-US" altLang="ko-KR" sz="6000" dirty="0"/>
              <a:t>! </a:t>
            </a:r>
            <a:endParaRPr lang="ko-KR" altLang="en-US" sz="60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8F11C49-94F7-414B-875B-1C286B4F5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7831"/>
            <a:ext cx="12192000" cy="261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26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FF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Calibri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779</Words>
  <Application>Microsoft Office PowerPoint</Application>
  <PresentationFormat>와이드스크린</PresentationFormat>
  <Paragraphs>266</Paragraphs>
  <Slides>27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4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44" baseType="lpstr">
      <vt:lpstr>Noto Sans KR</vt:lpstr>
      <vt:lpstr>SDNemony2eBasicHv</vt:lpstr>
      <vt:lpstr>나눔고딕</vt:lpstr>
      <vt:lpstr>나눔고딕 ExtraBold</vt:lpstr>
      <vt:lpstr>맑은 고딕</vt:lpstr>
      <vt:lpstr>Arial</vt:lpstr>
      <vt:lpstr>Calibri</vt:lpstr>
      <vt:lpstr>Calibri Light</vt:lpstr>
      <vt:lpstr>Cambria Math</vt:lpstr>
      <vt:lpstr>Century Gothic</vt:lpstr>
      <vt:lpstr>Lucida Sans</vt:lpstr>
      <vt:lpstr>Times New Roman</vt:lpstr>
      <vt:lpstr>Office 테마</vt:lpstr>
      <vt:lpstr>1_Office Theme</vt:lpstr>
      <vt:lpstr>1_Office 테마</vt:lpstr>
      <vt:lpstr>2_Office 테마</vt:lpstr>
      <vt:lpstr>Graph</vt:lpstr>
      <vt:lpstr>Status of Division of Nuclear Physics in Korean Physics Society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Korean Nuclear Physics Society</dc:title>
  <dc:creator>cheoun</dc:creator>
  <cp:lastModifiedBy>cheoun</cp:lastModifiedBy>
  <cp:revision>17</cp:revision>
  <dcterms:created xsi:type="dcterms:W3CDTF">2021-06-06T03:16:12Z</dcterms:created>
  <dcterms:modified xsi:type="dcterms:W3CDTF">2021-06-21T05:55:15Z</dcterms:modified>
</cp:coreProperties>
</file>